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7" r:id="rId2"/>
    <p:sldId id="477" r:id="rId3"/>
    <p:sldId id="479" r:id="rId4"/>
    <p:sldId id="478" r:id="rId5"/>
    <p:sldId id="480" r:id="rId6"/>
    <p:sldId id="481" r:id="rId7"/>
    <p:sldId id="482" r:id="rId8"/>
    <p:sldId id="435" r:id="rId9"/>
    <p:sldId id="431" r:id="rId10"/>
    <p:sldId id="430" r:id="rId11"/>
    <p:sldId id="260" r:id="rId12"/>
    <p:sldId id="276" r:id="rId13"/>
    <p:sldId id="277" r:id="rId14"/>
    <p:sldId id="278" r:id="rId15"/>
    <p:sldId id="433" r:id="rId16"/>
    <p:sldId id="434" r:id="rId17"/>
    <p:sldId id="268" r:id="rId18"/>
    <p:sldId id="269" r:id="rId19"/>
    <p:sldId id="274" r:id="rId20"/>
    <p:sldId id="275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5"/>
    <p:restoredTop sz="94591"/>
  </p:normalViewPr>
  <p:slideViewPr>
    <p:cSldViewPr snapToGrid="0" snapToObjects="1">
      <p:cViewPr varScale="1">
        <p:scale>
          <a:sx n="108" d="100"/>
          <a:sy n="108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B34EDA1D-E9DE-EB42-9010-A4B8D909923D}"/>
    <pc:docChg chg="undo addSld delSld modSld modMainMaster">
      <pc:chgData name="shad0w walker" userId="ef3e09a72fbd8c99" providerId="LiveId" clId="{B34EDA1D-E9DE-EB42-9010-A4B8D909923D}" dt="2019-03-23T07:35:03.627" v="36" actId="14100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  <pc:sldMasterChg chg="modSldLayout">
        <pc:chgData name="shad0w walker" userId="ef3e09a72fbd8c99" providerId="LiveId" clId="{B34EDA1D-E9DE-EB42-9010-A4B8D909923D}" dt="2019-03-23T07:35:03.627" v="36" actId="14100"/>
        <pc:sldMasterMkLst>
          <pc:docMk/>
          <pc:sldMasterMk cId="18364349" sldId="2147483651"/>
        </pc:sldMasterMkLst>
        <pc:sldLayoutChg chg="modSp">
          <pc:chgData name="shad0w walker" userId="ef3e09a72fbd8c99" providerId="LiveId" clId="{B34EDA1D-E9DE-EB42-9010-A4B8D909923D}" dt="2019-03-23T07:35:03.627" v="36" actId="14100"/>
          <pc:sldLayoutMkLst>
            <pc:docMk/>
            <pc:sldMasterMk cId="18364349" sldId="2147483651"/>
            <pc:sldLayoutMk cId="1925681291" sldId="2147483660"/>
          </pc:sldLayoutMkLst>
          <pc:spChg chg="mod">
            <ac:chgData name="shad0w walker" userId="ef3e09a72fbd8c99" providerId="LiveId" clId="{B34EDA1D-E9DE-EB42-9010-A4B8D909923D}" dt="2019-03-23T07:35:03.627" v="36" actId="14100"/>
            <ac:spMkLst>
              <pc:docMk/>
              <pc:sldMasterMk cId="18364349" sldId="2147483651"/>
              <pc:sldLayoutMk cId="1925681291" sldId="2147483660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77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35B0C-A8F8-FF47-B741-1DE9B9CCF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543481" cy="58799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8799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  <a:r>
              <a:rPr kumimoji="1" lang="zh-CN" altLang="en-US"/>
              <a:t>舱蛟龙五班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攀哥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8415DB-DF16-394E-A5F7-F89B0DFF1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桥梁搭建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02C2B-32E4-474D-A14D-422552A243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最长公共子序列问题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2DAA6-7536-DB44-B549-33E7E881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37106"/>
            <a:ext cx="7962900" cy="6134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44E262B-A164-D642-9BCC-4143F20A0749}"/>
              </a:ext>
            </a:extLst>
          </p:cNvPr>
          <p:cNvSpPr txBox="1"/>
          <p:nvPr/>
        </p:nvSpPr>
        <p:spPr>
          <a:xfrm>
            <a:off x="663879" y="2617940"/>
            <a:ext cx="313985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时间复杂度：</a:t>
            </a: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O(n^2)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715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友情出演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很明显的并查集，用并查集维护朋友关系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带权并查集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合并的时候将子节点的权值加给父节点：</a:t>
            </a:r>
            <a:r>
              <a:rPr kumimoji="1" lang="en-US" altLang="zh-CN" dirty="0"/>
              <a:t>size[</a:t>
            </a:r>
            <a:r>
              <a:rPr kumimoji="1" lang="en-US" altLang="zh-CN" dirty="0" err="1"/>
              <a:t>fy</a:t>
            </a:r>
            <a:r>
              <a:rPr kumimoji="1" lang="en-US" altLang="zh-CN" dirty="0"/>
              <a:t>]+=size[</a:t>
            </a:r>
            <a:r>
              <a:rPr kumimoji="1" lang="en-US" altLang="zh-CN" dirty="0" err="1"/>
              <a:t>fx</a:t>
            </a:r>
            <a:r>
              <a:rPr kumimoji="1" lang="en-US" altLang="zh-CN" dirty="0"/>
              <a:t>]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不带权并查集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合并完之后对所有节点：</a:t>
            </a:r>
            <a:r>
              <a:rPr kumimoji="1" lang="en-US" altLang="zh-CN" dirty="0"/>
              <a:t>size[find(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)]++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22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0E1DF6-E1DF-1A43-8FB3-AE96B7C7A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大胃王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35E48-5A61-6C43-A756-D6A2FF981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个食物，每个食物有重量</a:t>
            </a:r>
            <a:r>
              <a:rPr kumimoji="1" lang="en-US" altLang="zh-CN" dirty="0"/>
              <a:t>w</a:t>
            </a:r>
            <a:r>
              <a:rPr kumimoji="1" lang="zh-CN" altLang="en-US" dirty="0"/>
              <a:t>、热量</a:t>
            </a:r>
            <a:r>
              <a:rPr kumimoji="1" lang="en-US" altLang="zh-CN" dirty="0"/>
              <a:t>k</a:t>
            </a:r>
            <a:r>
              <a:rPr kumimoji="1" lang="zh-CN" altLang="en-US" dirty="0"/>
              <a:t>和价值</a:t>
            </a:r>
            <a:r>
              <a:rPr kumimoji="1" lang="en-US" altLang="zh-CN" dirty="0"/>
              <a:t>v</a:t>
            </a:r>
            <a:r>
              <a:rPr kumimoji="1" lang="zh-CN" altLang="en-US" dirty="0"/>
              <a:t>三个参数，选择若干个食物，使得总重量不超过</a:t>
            </a:r>
            <a:r>
              <a:rPr kumimoji="1" lang="en-US" altLang="zh-CN" dirty="0"/>
              <a:t>W</a:t>
            </a:r>
            <a:r>
              <a:rPr kumimoji="1" lang="zh-CN" altLang="en-US" dirty="0"/>
              <a:t>和总热量不超过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的前提下</a:t>
            </a:r>
            <a:r>
              <a:rPr kumimoji="1" lang="en-US" altLang="zh-CN" dirty="0"/>
              <a:t>v</a:t>
            </a:r>
            <a:r>
              <a:rPr kumimoji="1" lang="zh-CN" altLang="en-US" dirty="0"/>
              <a:t>的总和尽量大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多维费用</a:t>
            </a:r>
            <a:r>
              <a:rPr kumimoji="1" lang="en-US" altLang="zh-CN" dirty="0"/>
              <a:t>01</a:t>
            </a:r>
            <a:r>
              <a:rPr kumimoji="1" lang="zh-CN" altLang="en-US" dirty="0"/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38252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CAB2D5-AA6F-2F4D-9057-12A353E64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大胃王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C6C80C-9C48-3E42-A0BD-8E08C05A04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背包的升级版，普通的</a:t>
            </a:r>
            <a:r>
              <a:rPr kumimoji="1" lang="en-US" altLang="zh-CN" dirty="0"/>
              <a:t>01</a:t>
            </a:r>
            <a:r>
              <a:rPr kumimoji="1" lang="zh-CN" altLang="en-US" dirty="0"/>
              <a:t>背包要在</a:t>
            </a:r>
            <a:r>
              <a:rPr kumimoji="1" lang="en-US" altLang="zh-CN" dirty="0"/>
              <a:t>W</a:t>
            </a:r>
            <a:r>
              <a:rPr kumimoji="1" lang="zh-CN" altLang="en-US" dirty="0"/>
              <a:t>限制下使得</a:t>
            </a:r>
            <a:r>
              <a:rPr kumimoji="1" lang="en-US" altLang="zh-CN" dirty="0"/>
              <a:t>v</a:t>
            </a:r>
            <a:r>
              <a:rPr kumimoji="1" lang="zh-CN" altLang="en-US" dirty="0"/>
              <a:t>总和尽量大，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表示考虑到第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个物品，总重量为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的情况下最大的价值，递推公式是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max(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[i-1][j-w[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]]+v[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本题限制不仅有</a:t>
            </a:r>
            <a:r>
              <a:rPr kumimoji="1" lang="en-US" altLang="zh-CN" dirty="0"/>
              <a:t>W</a:t>
            </a:r>
            <a:r>
              <a:rPr kumimoji="1" lang="zh-CN" altLang="en-US" dirty="0"/>
              <a:t>，还有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，所以用类似的方法，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][j][l]</a:t>
            </a:r>
            <a:r>
              <a:rPr kumimoji="1" lang="zh-CN" altLang="en-US" dirty="0"/>
              <a:t>表示考虑到第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个物品，总重量为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，总热量为</a:t>
            </a:r>
            <a:r>
              <a:rPr kumimoji="1" lang="en-US" altLang="zh-CN" dirty="0"/>
              <a:t>l</a:t>
            </a:r>
            <a:r>
              <a:rPr kumimoji="1" lang="zh-CN" altLang="en-US" dirty="0"/>
              <a:t>的情况下最大的价值，递推公式是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][j][l]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max(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[i-1][j][l],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[i-1][j-w[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]][l-k[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]]+v[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172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830AF8-F12D-F841-82B2-8CF161CF41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大胃王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26177-7449-B046-8318-7C377D39FC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4577342" cy="4664597"/>
          </a:xfrm>
        </p:spPr>
        <p:txBody>
          <a:bodyPr/>
          <a:lstStyle/>
          <a:p>
            <a:r>
              <a:rPr kumimoji="1" lang="zh-CN" altLang="en-US" dirty="0"/>
              <a:t>通过相同的思路可以优化内存</a:t>
            </a:r>
            <a:endParaRPr kumimoji="1" lang="en-US" altLang="zh-CN" dirty="0"/>
          </a:p>
          <a:p>
            <a:r>
              <a:rPr kumimoji="1" lang="zh-CN" altLang="en-US" dirty="0"/>
              <a:t>可以滚动数组或者从后往前遍历省掉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第一维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5A2C37-18E9-494E-87B1-1A4D1656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430" y="1100104"/>
            <a:ext cx="7045569" cy="57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3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养竹鼠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4120037" cy="4664597"/>
          </a:xfrm>
        </p:spPr>
        <p:txBody>
          <a:bodyPr/>
          <a:lstStyle/>
          <a:p>
            <a:r>
              <a:rPr kumimoji="1" lang="zh-CN" altLang="en-US" dirty="0"/>
              <a:t>题意：给出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个数，每个数开始为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，每天这些数会增加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，你每天可以让一个数再增加</a:t>
            </a:r>
            <a:r>
              <a:rPr kumimoji="1" lang="en-US" altLang="zh-CN" dirty="0"/>
              <a:t>m</a:t>
            </a:r>
            <a:r>
              <a:rPr kumimoji="1" lang="zh-CN" altLang="en-US" dirty="0"/>
              <a:t>，求这些数都超过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的最少天数。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F6D3F1-B09A-BC4C-89E5-3C476F20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25" y="0"/>
            <a:ext cx="750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2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59C235-5302-8545-AB92-93FEC5A96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养竹鼠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7FA41-2379-DB43-9781-DAB14310B0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二分答案：二分最少的天数</a:t>
            </a:r>
            <a:r>
              <a:rPr kumimoji="1" lang="en-US" altLang="zh-CN" dirty="0"/>
              <a:t>mid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check(mid)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0/1</a:t>
            </a:r>
            <a:r>
              <a:rPr kumimoji="1" lang="zh-CN" altLang="en-US" dirty="0"/>
              <a:t>，表示能否在</a:t>
            </a:r>
            <a:r>
              <a:rPr kumimoji="1" lang="en-US" altLang="zh-CN" dirty="0"/>
              <a:t>mid</a:t>
            </a:r>
            <a:r>
              <a:rPr kumimoji="1" lang="zh-CN" altLang="en-US" dirty="0"/>
              <a:t>天内完成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lang="zh-CN" altLang="en-US" dirty="0"/>
              <a:t>原因：如果</a:t>
            </a:r>
            <a:r>
              <a:rPr lang="en-US" altLang="zh-CN" dirty="0"/>
              <a:t>x</a:t>
            </a:r>
            <a:r>
              <a:rPr lang="zh-CN" altLang="en-US" dirty="0"/>
              <a:t>天能够使所有数满足要求，那么</a:t>
            </a:r>
            <a:r>
              <a:rPr lang="en-US" altLang="zh-CN" dirty="0"/>
              <a:t>&gt;x</a:t>
            </a:r>
            <a:r>
              <a:rPr lang="zh-CN" altLang="en-US" dirty="0"/>
              <a:t>的所有天数也都能满足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7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养竹鼠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check(mid)</a:t>
            </a:r>
            <a:r>
              <a:rPr lang="zh-CN" altLang="en-US" dirty="0"/>
              <a:t>函数的写法</a:t>
            </a:r>
            <a:r>
              <a:rPr lang="en-US" altLang="zh-CN" dirty="0"/>
              <a:t>——</a:t>
            </a:r>
          </a:p>
          <a:p>
            <a:endParaRPr lang="en-US" altLang="zh-CN" dirty="0"/>
          </a:p>
          <a:p>
            <a:r>
              <a:rPr lang="zh-CN" altLang="en-US" dirty="0"/>
              <a:t>首先，经过</a:t>
            </a:r>
            <a:r>
              <a:rPr lang="en-US" altLang="zh-CN" dirty="0"/>
              <a:t>mid</a:t>
            </a:r>
            <a:r>
              <a:rPr lang="zh-CN" altLang="en-US" dirty="0"/>
              <a:t>天，每个数至少是</a:t>
            </a:r>
            <a:r>
              <a:rPr lang="en-US" altLang="zh-CN" dirty="0"/>
              <a:t>mid*k</a:t>
            </a:r>
            <a:r>
              <a:rPr lang="zh-CN" altLang="en-US" dirty="0"/>
              <a:t>，所以</a:t>
            </a:r>
            <a:r>
              <a:rPr lang="en-US" altLang="zh-CN" dirty="0"/>
              <a:t>&lt;=mid*k</a:t>
            </a:r>
            <a:r>
              <a:rPr lang="zh-CN" altLang="en-US" dirty="0"/>
              <a:t>的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不用考虑了</a:t>
            </a:r>
            <a:endParaRPr lang="en-US" altLang="zh-CN" dirty="0"/>
          </a:p>
          <a:p>
            <a:r>
              <a:rPr lang="zh-CN" altLang="en-US" dirty="0"/>
              <a:t>接下来，</a:t>
            </a:r>
            <a:r>
              <a:rPr lang="en-US" altLang="zh-CN" dirty="0"/>
              <a:t>mid</a:t>
            </a:r>
            <a:r>
              <a:rPr lang="zh-CN" altLang="en-US" dirty="0"/>
              <a:t>天每天都有</a:t>
            </a:r>
            <a:r>
              <a:rPr lang="en-US" altLang="zh-CN" dirty="0"/>
              <a:t>1</a:t>
            </a:r>
            <a:r>
              <a:rPr lang="zh-CN" altLang="en-US" dirty="0"/>
              <a:t>次给某个数</a:t>
            </a:r>
            <a:r>
              <a:rPr lang="en-US" altLang="zh-CN" dirty="0"/>
              <a:t>+m</a:t>
            </a:r>
            <a:r>
              <a:rPr lang="zh-CN" altLang="en-US" dirty="0"/>
              <a:t>的机会，也就是最多能加</a:t>
            </a:r>
            <a:r>
              <a:rPr lang="en-US" altLang="zh-CN" dirty="0"/>
              <a:t>mid</a:t>
            </a:r>
            <a:r>
              <a:rPr lang="zh-CN" altLang="en-US" dirty="0"/>
              <a:t>次</a:t>
            </a:r>
            <a:r>
              <a:rPr lang="en-US" altLang="zh-CN" dirty="0"/>
              <a:t>m</a:t>
            </a:r>
            <a:r>
              <a:rPr lang="zh-CN" altLang="en-US" dirty="0"/>
              <a:t>，对于一个数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，它需要加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]-mid*k)/m</a:t>
            </a:r>
            <a:r>
              <a:rPr lang="zh-CN" altLang="en-US" dirty="0"/>
              <a:t>（向上取整）次才能达到要求。</a:t>
            </a:r>
            <a:r>
              <a:rPr lang="en-US" altLang="zh-CN" dirty="0"/>
              <a:t> a[</a:t>
            </a:r>
            <a:r>
              <a:rPr lang="en-US" altLang="zh-CN" dirty="0" err="1"/>
              <a:t>i</a:t>
            </a:r>
            <a:r>
              <a:rPr lang="en-US" altLang="zh-CN" dirty="0"/>
              <a:t>]-mid*k</a:t>
            </a:r>
            <a:r>
              <a:rPr lang="zh-CN" altLang="en-US" dirty="0"/>
              <a:t>是指除了自然增长以外还需要的数量</a:t>
            </a:r>
            <a:endParaRPr lang="en-US" altLang="zh-CN" dirty="0"/>
          </a:p>
          <a:p>
            <a:r>
              <a:rPr lang="zh-CN" altLang="en-US" dirty="0"/>
              <a:t>最后，把每个数还需要加</a:t>
            </a:r>
            <a:r>
              <a:rPr lang="en-US" altLang="zh-CN" dirty="0"/>
              <a:t>m</a:t>
            </a:r>
            <a:r>
              <a:rPr lang="zh-CN" altLang="en-US" dirty="0"/>
              <a:t>的次数加起来，和</a:t>
            </a:r>
            <a:r>
              <a:rPr lang="en-US" altLang="zh-CN" dirty="0"/>
              <a:t>mid</a:t>
            </a:r>
            <a:r>
              <a:rPr lang="zh-CN" altLang="en-US" dirty="0"/>
              <a:t>比较大小</a:t>
            </a:r>
          </a:p>
        </p:txBody>
      </p:sp>
    </p:spTree>
    <p:extLst>
      <p:ext uri="{BB962C8B-B14F-4D97-AF65-F5344CB8AC3E}">
        <p14:creationId xmlns:p14="http://schemas.microsoft.com/office/powerpoint/2010/main" val="225065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养竹鼠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10A88B-99F5-8647-BF62-F36192499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86" y="1863604"/>
            <a:ext cx="4533900" cy="4178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589EF8-A88F-C84B-992B-B1C13181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86" y="1571504"/>
            <a:ext cx="5702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9B6BA7-651E-8F42-878F-5A1EE3E9E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最短路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C8AF8-817D-F149-89A5-8A4E044DCA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给出一张有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个点</a:t>
            </a:r>
            <a:r>
              <a:rPr kumimoji="1" lang="en-US" altLang="zh-CN" dirty="0"/>
              <a:t>m</a:t>
            </a:r>
            <a:r>
              <a:rPr kumimoji="1" lang="zh-CN" altLang="en-US" dirty="0"/>
              <a:t>条双向边的图，求从点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到点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的最短路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最短路的模板题</a:t>
            </a:r>
            <a:endParaRPr kumimoji="1" lang="en-US" altLang="zh-CN" dirty="0"/>
          </a:p>
          <a:p>
            <a:r>
              <a:rPr kumimoji="1" lang="zh-CN" altLang="en-US" dirty="0"/>
              <a:t>点数</a:t>
            </a:r>
            <a:r>
              <a:rPr kumimoji="1" lang="en-US" altLang="zh-CN" dirty="0"/>
              <a:t>200</a:t>
            </a:r>
            <a:r>
              <a:rPr kumimoji="1" lang="zh-CN" altLang="en-US" dirty="0"/>
              <a:t>个，用</a:t>
            </a:r>
            <a:r>
              <a:rPr kumimoji="1" lang="en-US" altLang="zh-CN" dirty="0"/>
              <a:t>O(n^3)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Floyd</a:t>
            </a:r>
            <a:r>
              <a:rPr kumimoji="1" lang="zh-CN" altLang="en-US" dirty="0"/>
              <a:t>算法不会超时</a:t>
            </a:r>
            <a:endParaRPr kumimoji="1" lang="en-US" altLang="zh-CN" dirty="0"/>
          </a:p>
          <a:p>
            <a:r>
              <a:rPr kumimoji="1" lang="zh-CN" altLang="en-US" dirty="0"/>
              <a:t>注意题目数据范围，用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11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534FDD-568D-E04D-A6E3-9C06E5116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传球游戏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27F07-39D9-A14E-AF0C-7F9B6DCC0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6F8790-E5A2-1E4C-90E2-2DF7A857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52" y="1363702"/>
            <a:ext cx="6151748" cy="53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AE7CCF6-A2C2-C64C-B105-4AC70644B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最短路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EB24-9CCD-574B-896C-85FEEF7F43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74B998-5032-0F4E-8F44-AE3806C7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07" y="0"/>
            <a:ext cx="5807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2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534FDD-568D-E04D-A6E3-9C06E5116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传球游戏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27F07-39D9-A14E-AF0C-7F9B6DCC0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状态表示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][j]:</a:t>
            </a:r>
            <a:r>
              <a:rPr kumimoji="1" lang="zh-CN" altLang="en-US" dirty="0"/>
              <a:t>表示经过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轮球到</a:t>
            </a:r>
            <a:r>
              <a:rPr kumimoji="1" lang="en-US" altLang="zh-CN" dirty="0"/>
              <a:t>j</a:t>
            </a:r>
            <a:r>
              <a:rPr kumimoji="1" lang="zh-CN" altLang="en-US" dirty="0"/>
              <a:t>的方案数</a:t>
            </a:r>
            <a:endParaRPr kumimoji="1" lang="en-US" altLang="zh-CN" dirty="0"/>
          </a:p>
          <a:p>
            <a:r>
              <a:rPr kumimoji="1" lang="zh-CN" altLang="en-US" dirty="0"/>
              <a:t>状态初始化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memset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0,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sizeof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));</a:t>
            </a:r>
          </a:p>
          <a:p>
            <a:r>
              <a:rPr kumimoji="1" lang="zh-CN" altLang="en-US" dirty="0"/>
              <a:t>状态转移方程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[i-1][j-1]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[i-1][j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1]</a:t>
            </a:r>
          </a:p>
          <a:p>
            <a:pPr lvl="1"/>
            <a:r>
              <a:rPr kumimoji="1" lang="zh-CN" altLang="en-US" dirty="0"/>
              <a:t>注意边界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3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534FDD-568D-E04D-A6E3-9C06E5116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传球游戏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27F07-39D9-A14E-AF0C-7F9B6DCC02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EFF515-67D0-E748-B88B-C56A2252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99" y="1243153"/>
            <a:ext cx="6273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7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58BC78-B15F-3E4A-BF49-503DAB544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邮票面值设计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574E9F-A492-664A-A1E2-B4028ADCF7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BE3223-0F88-5048-9168-1E3D7C54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523264"/>
            <a:ext cx="6266625" cy="48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0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2B611EF-D49A-F740-A129-419FDE7F9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邮票面值设计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E7F8D-180A-6642-B18A-C756828D6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本题</a:t>
            </a:r>
            <a:r>
              <a:rPr kumimoji="1" lang="en-US" altLang="zh-CN" dirty="0"/>
              <a:t>N+K≤15</a:t>
            </a:r>
            <a:r>
              <a:rPr kumimoji="1" lang="zh-CN" altLang="en-US" dirty="0"/>
              <a:t>，可以打表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DFS</a:t>
            </a:r>
            <a:r>
              <a:rPr kumimoji="1" lang="zh-CN" altLang="en-US" dirty="0"/>
              <a:t>枚举</a:t>
            </a:r>
            <a:r>
              <a:rPr kumimoji="1" lang="en-US" altLang="zh-CN" dirty="0"/>
              <a:t>k</a:t>
            </a:r>
            <a:r>
              <a:rPr kumimoji="1" lang="zh-CN" altLang="en-US" dirty="0"/>
              <a:t>种面值分别为什么，对于枚举出的每种情况，用</a:t>
            </a:r>
            <a:r>
              <a:rPr kumimoji="1" lang="en-US" altLang="zh-CN" dirty="0" err="1"/>
              <a:t>dp</a:t>
            </a:r>
            <a:r>
              <a:rPr kumimoji="1" lang="zh-CN" altLang="en-US" dirty="0"/>
              <a:t>计算能构成</a:t>
            </a:r>
            <a:r>
              <a:rPr kumimoji="1" lang="en-US" altLang="zh-CN" dirty="0"/>
              <a:t>1-n</a:t>
            </a:r>
            <a:r>
              <a:rPr kumimoji="1" lang="zh-CN" altLang="en-US" dirty="0"/>
              <a:t>面值的最大的</a:t>
            </a:r>
            <a:r>
              <a:rPr kumimoji="1" lang="en-US" altLang="zh-CN" dirty="0"/>
              <a:t>n</a:t>
            </a:r>
          </a:p>
          <a:p>
            <a:r>
              <a:rPr kumimoji="1" lang="en-US" altLang="zh-CN" dirty="0" err="1"/>
              <a:t>dp</a:t>
            </a:r>
            <a:r>
              <a:rPr kumimoji="1" lang="en-US" altLang="zh-CN" dirty="0"/>
              <a:t>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|=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dp</a:t>
            </a:r>
            <a:r>
              <a:rPr kumimoji="1" lang="en-US" altLang="zh-CN" dirty="0"/>
              <a:t>[j-a[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75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564514-3F80-824B-867B-27A1673DA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金明的预算方案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B7C58-96B9-664C-AE21-0C38DA69A0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01</a:t>
            </a:r>
            <a:r>
              <a:rPr kumimoji="1" lang="zh-CN" altLang="en-US" dirty="0"/>
              <a:t>背包的基础上增加了限制，如果要选择一个附件，就要同时选择它的主件</a:t>
            </a:r>
            <a:endParaRPr kumimoji="1" lang="en-US" altLang="zh-CN" dirty="0"/>
          </a:p>
          <a:p>
            <a:r>
              <a:rPr kumimoji="1" lang="zh-CN" altLang="en-US" dirty="0"/>
              <a:t>一个主件只有</a:t>
            </a:r>
            <a:r>
              <a:rPr kumimoji="1" lang="en-US" altLang="zh-CN" dirty="0"/>
              <a:t>0/1/2</a:t>
            </a:r>
            <a:r>
              <a:rPr kumimoji="1" lang="zh-CN" altLang="en-US" dirty="0"/>
              <a:t>个附件，</a:t>
            </a:r>
            <a:endParaRPr kumimoji="1" lang="en-US" altLang="zh-CN" dirty="0"/>
          </a:p>
          <a:p>
            <a:r>
              <a:rPr kumimoji="1" lang="zh-CN" altLang="en-US" dirty="0"/>
              <a:t>所以 对于一个主件，有以下的选择情况：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什么都不选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</a:t>
            </a:r>
            <a:r>
              <a:rPr kumimoji="1" lang="zh-CN" altLang="en-US" dirty="0"/>
              <a:t> 选主件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</a:t>
            </a:r>
            <a:r>
              <a:rPr kumimoji="1" lang="zh-CN" altLang="en-US" dirty="0"/>
              <a:t> 选主件</a:t>
            </a:r>
            <a:r>
              <a:rPr kumimoji="1" lang="en-US" altLang="zh-CN" dirty="0"/>
              <a:t>+</a:t>
            </a:r>
            <a:r>
              <a:rPr kumimoji="1" lang="zh-CN" altLang="en-US" dirty="0"/>
              <a:t>附件</a:t>
            </a:r>
            <a:r>
              <a:rPr kumimoji="1" lang="en-US" altLang="zh-CN" dirty="0"/>
              <a:t>1</a:t>
            </a:r>
            <a:r>
              <a:rPr kumimoji="1" lang="zh-CN" altLang="en-US" dirty="0"/>
              <a:t> （如果有附件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</a:t>
            </a:r>
            <a:r>
              <a:rPr kumimoji="1" lang="zh-CN" altLang="en-US" dirty="0"/>
              <a:t> 选主件</a:t>
            </a:r>
            <a:r>
              <a:rPr kumimoji="1" lang="en-US" altLang="zh-CN" dirty="0"/>
              <a:t>+</a:t>
            </a:r>
            <a:r>
              <a:rPr kumimoji="1" lang="zh-CN" altLang="en-US" dirty="0"/>
              <a:t>附件</a:t>
            </a:r>
            <a:r>
              <a:rPr kumimoji="1" lang="en-US" altLang="zh-CN" dirty="0"/>
              <a:t>2</a:t>
            </a:r>
            <a:r>
              <a:rPr kumimoji="1" lang="zh-CN" altLang="en-US" dirty="0"/>
              <a:t> （如果有附件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</a:t>
            </a:r>
            <a:r>
              <a:rPr kumimoji="1" lang="zh-CN" altLang="en-US" dirty="0"/>
              <a:t> 选主件</a:t>
            </a:r>
            <a:r>
              <a:rPr kumimoji="1" lang="en-US" altLang="zh-CN" dirty="0"/>
              <a:t>+</a:t>
            </a:r>
            <a:r>
              <a:rPr kumimoji="1" lang="zh-CN" altLang="en-US" dirty="0"/>
              <a:t>附件</a:t>
            </a:r>
            <a:r>
              <a:rPr kumimoji="1" lang="en-US" altLang="zh-CN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2</a:t>
            </a:r>
            <a:r>
              <a:rPr kumimoji="1" lang="zh-CN" altLang="en-US" dirty="0"/>
              <a:t> （如果有附件</a:t>
            </a:r>
            <a:r>
              <a:rPr kumimoji="1" lang="en-US" altLang="zh-CN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en-US" altLang="zh-CN" dirty="0" err="1"/>
              <a:t>dp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max(A,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C,</a:t>
            </a:r>
            <a:r>
              <a:rPr kumimoji="1" lang="zh-CN" altLang="en-US" dirty="0"/>
              <a:t> </a:t>
            </a:r>
            <a:r>
              <a:rPr kumimoji="1" lang="en-US" altLang="zh-CN" dirty="0"/>
              <a:t>D,</a:t>
            </a:r>
            <a:r>
              <a:rPr kumimoji="1" lang="zh-CN" altLang="en-US" dirty="0"/>
              <a:t> </a:t>
            </a:r>
            <a:r>
              <a:rPr kumimoji="1" lang="en-US" altLang="zh-CN" dirty="0"/>
              <a:t>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26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9D1358-39D2-0E44-91AB-4EE1054F00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比赛讲解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AE062-0C70-664D-A888-821890F6BE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65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8415DB-DF16-394E-A5F7-F89B0DFF1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桥梁搭建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248F2A-5ABD-B64F-8205-A0728CA7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38" y="1411939"/>
            <a:ext cx="6786088" cy="5312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5A73CF-C868-B84A-B5A8-BB0CB200E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898" y="1970315"/>
            <a:ext cx="2133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46099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862</Words>
  <Application>Microsoft Macintosh PowerPoint</Application>
  <PresentationFormat>宽屏</PresentationFormat>
  <Paragraphs>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DengXian</vt:lpstr>
      <vt:lpstr>AliHYAiHei-Beta</vt:lpstr>
      <vt:lpstr>Source Han Sans CN</vt:lpstr>
      <vt:lpstr>Source Han Sans CN Medium</vt:lpstr>
      <vt:lpstr>Arial</vt:lpstr>
      <vt:lpstr>课程模版</vt:lpstr>
      <vt:lpstr>实验舱蛟龙五班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53</cp:revision>
  <dcterms:created xsi:type="dcterms:W3CDTF">2018-01-26T10:42:19Z</dcterms:created>
  <dcterms:modified xsi:type="dcterms:W3CDTF">2019-08-16T14:18:51Z</dcterms:modified>
</cp:coreProperties>
</file>