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257" r:id="rId2"/>
    <p:sldId id="368" r:id="rId3"/>
    <p:sldId id="369" r:id="rId4"/>
    <p:sldId id="370" r:id="rId5"/>
    <p:sldId id="371" r:id="rId6"/>
    <p:sldId id="372" r:id="rId7"/>
    <p:sldId id="389" r:id="rId8"/>
    <p:sldId id="390" r:id="rId9"/>
    <p:sldId id="391" r:id="rId10"/>
    <p:sldId id="392" r:id="rId11"/>
    <p:sldId id="393" r:id="rId12"/>
    <p:sldId id="259" r:id="rId13"/>
    <p:sldId id="333" r:id="rId14"/>
    <p:sldId id="360" r:id="rId15"/>
    <p:sldId id="362" r:id="rId16"/>
    <p:sldId id="359" r:id="rId17"/>
    <p:sldId id="376" r:id="rId18"/>
    <p:sldId id="305" r:id="rId19"/>
    <p:sldId id="306" r:id="rId20"/>
    <p:sldId id="308" r:id="rId21"/>
    <p:sldId id="386" r:id="rId22"/>
    <p:sldId id="387" r:id="rId23"/>
    <p:sldId id="388" r:id="rId24"/>
    <p:sldId id="373" r:id="rId25"/>
    <p:sldId id="374" r:id="rId26"/>
    <p:sldId id="377" r:id="rId27"/>
    <p:sldId id="309" r:id="rId28"/>
    <p:sldId id="310" r:id="rId29"/>
    <p:sldId id="378" r:id="rId30"/>
    <p:sldId id="379" r:id="rId31"/>
    <p:sldId id="311" r:id="rId32"/>
    <p:sldId id="381" r:id="rId33"/>
    <p:sldId id="382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35" r:id="rId42"/>
    <p:sldId id="383" r:id="rId43"/>
    <p:sldId id="384" r:id="rId44"/>
    <p:sldId id="385" r:id="rId45"/>
    <p:sldId id="343" r:id="rId46"/>
    <p:sldId id="338" r:id="rId47"/>
    <p:sldId id="334" r:id="rId48"/>
    <p:sldId id="336" r:id="rId49"/>
    <p:sldId id="337" r:id="rId50"/>
    <p:sldId id="26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3"/>
    <p:restoredTop sz="94591"/>
  </p:normalViewPr>
  <p:slideViewPr>
    <p:cSldViewPr snapToGrid="0" snapToObjects="1">
      <p:cViewPr varScale="1">
        <p:scale>
          <a:sx n="109" d="100"/>
          <a:sy n="10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B34EDA1D-E9DE-EB42-9010-A4B8D909923D}"/>
    <pc:docChg chg="undo addSld delSld modSld modMainMaster">
      <pc:chgData name="shad0w walker" userId="ef3e09a72fbd8c99" providerId="LiveId" clId="{B34EDA1D-E9DE-EB42-9010-A4B8D909923D}" dt="2019-03-23T07:35:03.627" v="36" actId="14100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  <pc:sldMasterChg chg="modSldLayout">
        <pc:chgData name="shad0w walker" userId="ef3e09a72fbd8c99" providerId="LiveId" clId="{B34EDA1D-E9DE-EB42-9010-A4B8D909923D}" dt="2019-03-23T07:35:03.627" v="36" actId="14100"/>
        <pc:sldMasterMkLst>
          <pc:docMk/>
          <pc:sldMasterMk cId="18364349" sldId="2147483651"/>
        </pc:sldMasterMkLst>
        <pc:sldLayoutChg chg="modSp">
          <pc:chgData name="shad0w walker" userId="ef3e09a72fbd8c99" providerId="LiveId" clId="{B34EDA1D-E9DE-EB42-9010-A4B8D909923D}" dt="2019-03-23T07:35:03.627" v="36" actId="14100"/>
          <pc:sldLayoutMkLst>
            <pc:docMk/>
            <pc:sldMasterMk cId="18364349" sldId="2147483651"/>
            <pc:sldLayoutMk cId="1925681291" sldId="2147483660"/>
          </pc:sldLayoutMkLst>
          <pc:spChg chg="mod">
            <ac:chgData name="shad0w walker" userId="ef3e09a72fbd8c99" providerId="LiveId" clId="{B34EDA1D-E9DE-EB42-9010-A4B8D909923D}" dt="2019-03-23T07:35:03.627" v="36" actId="14100"/>
            <ac:spMkLst>
              <pc:docMk/>
              <pc:sldMasterMk cId="18364349" sldId="2147483651"/>
              <pc:sldLayoutMk cId="1925681291" sldId="2147483660"/>
              <ac:spMk id="4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2019/8/7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94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35B0C-A8F8-FF47-B741-1DE9B9CCF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543481" cy="58799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8799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实验舱蛟龙五班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攀哥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72A981-3C7F-864D-92BE-EF2178F3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木材加工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A9A58-69B9-6946-AC79-9B0DC6F6CC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2C3D77-CB26-DB48-A59D-1A31BEE8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27" y="234950"/>
            <a:ext cx="76200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1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74C649-B38C-044E-8D45-890ED631F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木材加工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38F78-80AA-4647-ACA7-93C18D6D4D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11071926" cy="4664597"/>
          </a:xfrm>
        </p:spPr>
        <p:txBody>
          <a:bodyPr/>
          <a:lstStyle/>
          <a:p>
            <a:r>
              <a:rPr kumimoji="1" lang="zh-CN" altLang="en-US" dirty="0"/>
              <a:t>二分：题目要求的小段木头长度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check</a:t>
            </a:r>
            <a:r>
              <a:rPr kumimoji="1" lang="zh-CN" altLang="en-US" dirty="0"/>
              <a:t>：长为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的大段木头可以切成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]/x</a:t>
            </a:r>
            <a:r>
              <a:rPr kumimoji="1" lang="zh-CN" altLang="en-US" dirty="0"/>
              <a:t>段小段木头，将所有小段木头数相加，判断与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的大小关系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5F1E22-75C2-E84C-8551-127C2B35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58" y="3804511"/>
            <a:ext cx="3392765" cy="30534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D74D21-B3E3-DA44-93B5-07D6F8CE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723" y="2836573"/>
            <a:ext cx="4560276" cy="40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树的结构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Part-1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6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4709" y="485094"/>
            <a:ext cx="11053823" cy="565004"/>
          </a:xfrm>
        </p:spPr>
        <p:txBody>
          <a:bodyPr/>
          <a:lstStyle/>
          <a:p>
            <a:r>
              <a:rPr lang="zh-CN" altLang="en-US" dirty="0"/>
              <a:t>图的结构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F16B8783-0181-4089-94F5-8CA67C02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60370"/>
            <a:ext cx="4267200" cy="3914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FC0883-338F-42F3-BAD6-89D92EC1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27019"/>
            <a:ext cx="533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6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DDD71-F138-0D40-9E08-D3A747C77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图的结构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A41F77-156D-1447-BEA9-92FCFA807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点用边连起来就叫做图，严格意义上讲，图是一种数据结构，定义为：</a:t>
            </a:r>
            <a:r>
              <a:rPr kumimoji="1" lang="en-HK" altLang="zh-CN" dirty="0"/>
              <a:t>G=</a:t>
            </a:r>
            <a:r>
              <a:rPr kumimoji="1" lang="zh-CN" altLang="en-HK" dirty="0"/>
              <a:t>（</a:t>
            </a:r>
            <a:r>
              <a:rPr kumimoji="1" lang="en-HK" altLang="zh-CN" dirty="0"/>
              <a:t>V</a:t>
            </a:r>
            <a:r>
              <a:rPr kumimoji="1" lang="zh-CN" altLang="en-HK" dirty="0"/>
              <a:t>，</a:t>
            </a:r>
            <a:r>
              <a:rPr kumimoji="1" lang="en-HK" altLang="zh-CN" dirty="0"/>
              <a:t>E</a:t>
            </a:r>
            <a:r>
              <a:rPr kumimoji="1" lang="zh-CN" altLang="en-HK" dirty="0"/>
              <a:t>）。</a:t>
            </a:r>
            <a:r>
              <a:rPr kumimoji="1" lang="en-HK" altLang="zh-CN" dirty="0"/>
              <a:t>V</a:t>
            </a:r>
            <a:r>
              <a:rPr kumimoji="1" lang="zh-CN" altLang="en-US" dirty="0"/>
              <a:t>是一个非空有限集合，代表顶点（结点），</a:t>
            </a:r>
            <a:r>
              <a:rPr kumimoji="1" lang="en-HK" altLang="zh-CN" dirty="0"/>
              <a:t>E</a:t>
            </a:r>
            <a:r>
              <a:rPr kumimoji="1" lang="zh-CN" altLang="en-US" dirty="0"/>
              <a:t>代表边的集合。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图的一些定义和概念：</a:t>
            </a:r>
          </a:p>
          <a:p>
            <a:r>
              <a:rPr kumimoji="1" lang="en-US" altLang="zh-CN" dirty="0"/>
              <a:t>(</a:t>
            </a:r>
            <a:r>
              <a:rPr kumimoji="1" lang="en-HK" altLang="zh-CN" dirty="0"/>
              <a:t>a)</a:t>
            </a:r>
            <a:r>
              <a:rPr kumimoji="1" lang="zh-CN" altLang="en-US" dirty="0"/>
              <a:t>有向图：图的边有方向，只能按箭头方向从一点到另一点。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en-HK" altLang="zh-CN" dirty="0"/>
              <a:t>b)</a:t>
            </a:r>
            <a:r>
              <a:rPr kumimoji="1" lang="zh-CN" altLang="en-US" dirty="0"/>
              <a:t>无向图：图的边没有方向，可以双向。</a:t>
            </a:r>
          </a:p>
        </p:txBody>
      </p:sp>
    </p:spTree>
    <p:extLst>
      <p:ext uri="{BB962C8B-B14F-4D97-AF65-F5344CB8AC3E}">
        <p14:creationId xmlns:p14="http://schemas.microsoft.com/office/powerpoint/2010/main" val="18603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9475C6-7884-EE4C-BDB8-85CCB22BA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树的结构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0B363-D3EA-9142-ABF9-7BBB582E4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7" y="1620456"/>
            <a:ext cx="7190955" cy="4664597"/>
          </a:xfrm>
        </p:spPr>
        <p:txBody>
          <a:bodyPr/>
          <a:lstStyle/>
          <a:p>
            <a:r>
              <a:rPr kumimoji="1" lang="zh-CN" altLang="en-US" dirty="0"/>
              <a:t>一棵树是由</a:t>
            </a:r>
            <a:r>
              <a:rPr kumimoji="1" lang="en-HK" altLang="zh-CN" dirty="0"/>
              <a:t>n</a:t>
            </a:r>
            <a:r>
              <a:rPr kumimoji="1" lang="zh-CN" altLang="en-HK" dirty="0"/>
              <a:t>（</a:t>
            </a:r>
            <a:r>
              <a:rPr kumimoji="1" lang="en-HK" altLang="zh-CN" dirty="0"/>
              <a:t>n&gt;0</a:t>
            </a:r>
            <a:r>
              <a:rPr kumimoji="1" lang="zh-CN" altLang="en-HK" dirty="0"/>
              <a:t>）</a:t>
            </a:r>
            <a:r>
              <a:rPr kumimoji="1" lang="zh-CN" altLang="en-US" dirty="0"/>
              <a:t>个元素组成的结构，其中：</a:t>
            </a:r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）每个元素称为结点</a:t>
            </a:r>
            <a:r>
              <a:rPr kumimoji="1" lang="en-US" altLang="zh-CN" dirty="0"/>
              <a:t>(</a:t>
            </a:r>
            <a:r>
              <a:rPr kumimoji="1" lang="en-HK" altLang="zh-CN" dirty="0"/>
              <a:t>node)</a:t>
            </a:r>
            <a:endParaRPr kumimoji="1" lang="zh-CN" altLang="en-HK" dirty="0"/>
          </a:p>
          <a:p>
            <a:r>
              <a:rPr kumimoji="1" lang="zh-CN" altLang="en-HK" dirty="0"/>
              <a:t>（</a:t>
            </a:r>
            <a:r>
              <a:rPr kumimoji="1" lang="en-HK" altLang="zh-CN" dirty="0"/>
              <a:t>2</a:t>
            </a:r>
            <a:r>
              <a:rPr kumimoji="1" lang="zh-CN" altLang="en-HK" dirty="0"/>
              <a:t>）</a:t>
            </a:r>
            <a:r>
              <a:rPr kumimoji="1" lang="zh-CN" altLang="en-US" dirty="0"/>
              <a:t>有一个特定的结点，称为根结点或树根</a:t>
            </a:r>
            <a:r>
              <a:rPr kumimoji="1" lang="en-HK" altLang="zh-CN" dirty="0"/>
              <a:t>root</a:t>
            </a:r>
            <a:endParaRPr kumimoji="1" lang="zh-CN" altLang="en-HK" dirty="0"/>
          </a:p>
          <a:p>
            <a:r>
              <a:rPr kumimoji="1" lang="zh-CN" altLang="en-HK" dirty="0"/>
              <a:t>（</a:t>
            </a:r>
            <a:r>
              <a:rPr kumimoji="1" lang="en-HK" altLang="zh-CN" dirty="0"/>
              <a:t>3</a:t>
            </a:r>
            <a:r>
              <a:rPr kumimoji="1" lang="zh-CN" altLang="en-HK" dirty="0"/>
              <a:t>）</a:t>
            </a:r>
            <a:r>
              <a:rPr kumimoji="1" lang="zh-CN" altLang="en-US" dirty="0"/>
              <a:t>除根结点外，其余结点能分成</a:t>
            </a:r>
            <a:r>
              <a:rPr kumimoji="1" lang="en-HK" altLang="zh-CN" dirty="0"/>
              <a:t>m</a:t>
            </a:r>
            <a:r>
              <a:rPr kumimoji="1" lang="zh-CN" altLang="en-HK" dirty="0"/>
              <a:t>（</a:t>
            </a:r>
            <a:r>
              <a:rPr kumimoji="1" lang="en-HK" altLang="zh-CN" dirty="0"/>
              <a:t>m&gt;=0</a:t>
            </a:r>
            <a:r>
              <a:rPr kumimoji="1" lang="zh-CN" altLang="en-HK" dirty="0"/>
              <a:t>）</a:t>
            </a:r>
            <a:r>
              <a:rPr kumimoji="1" lang="zh-CN" altLang="en-US" dirty="0"/>
              <a:t>个互不相交的有限集合</a:t>
            </a:r>
            <a:r>
              <a:rPr kumimoji="1" lang="en-HK" altLang="zh-CN" dirty="0"/>
              <a:t>T0,T1,T2,……Tm-1</a:t>
            </a:r>
            <a:r>
              <a:rPr kumimoji="1" lang="zh-CN" altLang="en-HK" dirty="0"/>
              <a:t>。</a:t>
            </a:r>
            <a:r>
              <a:rPr kumimoji="1" lang="zh-CN" altLang="en-US" dirty="0"/>
              <a:t>其中的每个子集又都是一棵树，这些集合称为这棵树的子树。</a:t>
            </a:r>
          </a:p>
          <a:p>
            <a:endParaRPr kumimoji="1" lang="zh-CN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015B6E-2035-334F-A3A6-6B4E066CC1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9078" y="1620456"/>
          <a:ext cx="4411663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4742857" imgH="3104762" progId="PBrush">
                  <p:embed/>
                </p:oleObj>
              </mc:Choice>
              <mc:Fallback>
                <p:oleObj r:id="rId3" imgW="4742857" imgH="3104762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F015B6E-2035-334F-A3A6-6B4E066CC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078" y="1620456"/>
                        <a:ext cx="4411663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0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C5CD0A2-C2E2-4336-BD8D-9E28C84B5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树的基本概念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3B54BE-F474-40BD-9BC3-3D49546B803E}"/>
              </a:ext>
            </a:extLst>
          </p:cNvPr>
          <p:cNvSpPr txBox="1">
            <a:spLocks noChangeArrowheads="1"/>
          </p:cNvSpPr>
          <p:nvPr/>
        </p:nvSpPr>
        <p:spPr>
          <a:xfrm>
            <a:off x="753762" y="1546720"/>
            <a:ext cx="10507145" cy="44215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zh-Hans" altLang="en-US" sz="2400" dirty="0">
                <a:latin typeface="Source Han Sans CN Medium" charset="-122"/>
                <a:ea typeface="Source Han Sans CN Medium" charset="-122"/>
                <a:cs typeface="Source Han Sans CN Medium" charset="-122"/>
              </a:rPr>
              <a:t> </a:t>
            </a:r>
            <a:r>
              <a:rPr kumimoji="1" lang="zh-CN" altLang="en-US" sz="2400" dirty="0">
                <a:latin typeface="Source Han Sans CN Medium" charset="-122"/>
                <a:ea typeface="Source Han Sans CN Medium" charset="-122"/>
                <a:cs typeface="Source Han Sans CN Medium" charset="-122"/>
              </a:rPr>
              <a:t>树是递归定义的：</a:t>
            </a:r>
            <a:endParaRPr kumimoji="1" lang="en-US" altLang="zh-CN" sz="2400" dirty="0">
              <a:latin typeface="Source Han Sans CN Medium" charset="-122"/>
              <a:ea typeface="Source Han Sans CN Medium" charset="-122"/>
              <a:cs typeface="Source Han Sans CN Medium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400" dirty="0">
              <a:latin typeface="Source Han Sans CN Medium" charset="-122"/>
              <a:ea typeface="Source Han Sans CN Medium" charset="-122"/>
              <a:cs typeface="Source Han Sans CN Medium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400" dirty="0">
              <a:latin typeface="Source Han Sans CN Medium" charset="-122"/>
              <a:ea typeface="Source Han Sans CN Medium" charset="-122"/>
              <a:cs typeface="Source Han Sans CN Medium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kumimoji="1" lang="en-US" altLang="zh-CN" sz="2400" dirty="0">
              <a:latin typeface="Source Han Sans CN Medium" charset="-122"/>
              <a:ea typeface="Source Han Sans CN Medium" charset="-122"/>
              <a:cs typeface="Source Han Sans CN Medium" charset="-122"/>
            </a:endParaRPr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33EA0B82-9435-9945-8282-828750F8597F}"/>
              </a:ext>
            </a:extLst>
          </p:cNvPr>
          <p:cNvSpPr/>
          <p:nvPr/>
        </p:nvSpPr>
        <p:spPr>
          <a:xfrm>
            <a:off x="1770184" y="2432175"/>
            <a:ext cx="1617785" cy="1653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树</a:t>
            </a: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C80CBF36-F375-A847-B113-D57364C2906C}"/>
              </a:ext>
            </a:extLst>
          </p:cNvPr>
          <p:cNvSpPr/>
          <p:nvPr/>
        </p:nvSpPr>
        <p:spPr>
          <a:xfrm>
            <a:off x="5744307" y="3148009"/>
            <a:ext cx="1195753" cy="9964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树</a:t>
            </a: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529E09C2-99FE-B943-A8ED-6AEA9C91E5F3}"/>
              </a:ext>
            </a:extLst>
          </p:cNvPr>
          <p:cNvSpPr/>
          <p:nvPr/>
        </p:nvSpPr>
        <p:spPr>
          <a:xfrm>
            <a:off x="7350368" y="3148009"/>
            <a:ext cx="1195753" cy="9964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树</a:t>
            </a:r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F1B3C40A-34E2-4F42-8121-25EABE8FB636}"/>
              </a:ext>
            </a:extLst>
          </p:cNvPr>
          <p:cNvSpPr/>
          <p:nvPr/>
        </p:nvSpPr>
        <p:spPr>
          <a:xfrm>
            <a:off x="8956429" y="3148009"/>
            <a:ext cx="1195753" cy="9964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树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BA3D46C-A95E-BA41-8E6F-22EC605B9AA3}"/>
              </a:ext>
            </a:extLst>
          </p:cNvPr>
          <p:cNvSpPr/>
          <p:nvPr/>
        </p:nvSpPr>
        <p:spPr>
          <a:xfrm>
            <a:off x="7592433" y="1991554"/>
            <a:ext cx="711622" cy="711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根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2EEF41-1A2C-C748-8DF6-91A2C563E96E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342184" y="2598961"/>
            <a:ext cx="1354464" cy="5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C885F28-F54D-3341-B647-1907E891AC30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7948244" y="2703176"/>
            <a:ext cx="1" cy="44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C0F7726-D327-CB46-99C4-761BA7E12182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8199840" y="2598961"/>
            <a:ext cx="1354466" cy="54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>
            <a:extLst>
              <a:ext uri="{FF2B5EF4-FFF2-40B4-BE49-F238E27FC236}">
                <a16:creationId xmlns:a16="http://schemas.microsoft.com/office/drawing/2014/main" id="{E79F38A4-A8FA-6048-A2C5-2A8A3A3303EA}"/>
              </a:ext>
            </a:extLst>
          </p:cNvPr>
          <p:cNvSpPr/>
          <p:nvPr/>
        </p:nvSpPr>
        <p:spPr>
          <a:xfrm>
            <a:off x="4404391" y="2937315"/>
            <a:ext cx="515815" cy="7206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8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EB2BF2-408C-E748-BB58-E4F7B1E6F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树的基本概念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DD0C8-2239-EE4A-8A25-C3D85F1BF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 在用图形表示的树型结构中，对两个用线段（称为树枝）连接的相关联的结点，称上端结点为下端结点的</a:t>
            </a:r>
            <a:r>
              <a:rPr kumimoji="1" lang="zh-CN" altLang="en-US" b="1" dirty="0"/>
              <a:t>父结点</a:t>
            </a:r>
            <a:r>
              <a:rPr kumimoji="1" lang="zh-CN" altLang="en-US" dirty="0"/>
              <a:t>，称下端结点为上端结点的</a:t>
            </a:r>
            <a:r>
              <a:rPr kumimoji="1" lang="zh-CN" altLang="en-US" b="1" dirty="0"/>
              <a:t>子结点</a:t>
            </a:r>
            <a:r>
              <a:rPr kumimoji="1" lang="zh-CN" altLang="en-US" dirty="0"/>
              <a:t>。称同一个父结点的多个子结点为</a:t>
            </a:r>
            <a:r>
              <a:rPr kumimoji="1" lang="zh-CN" altLang="en-US" b="1" dirty="0"/>
              <a:t>兄弟结点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一棵树至少有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个结点，每个节点的子节点可能有</a:t>
            </a:r>
            <a:r>
              <a:rPr kumimoji="1" lang="en-US" altLang="zh-CN" dirty="0"/>
              <a:t>0~n</a:t>
            </a:r>
            <a:r>
              <a:rPr kumimoji="1" lang="zh-CN" altLang="en-US" dirty="0"/>
              <a:t>个</a:t>
            </a:r>
            <a:endParaRPr kumimoji="1" lang="en-US" altLang="zh-CN" dirty="0"/>
          </a:p>
          <a:p>
            <a:r>
              <a:rPr kumimoji="1" lang="zh-CN" altLang="en-US" dirty="0"/>
              <a:t>根结点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没有父结点</a:t>
            </a:r>
            <a:endParaRPr kumimoji="1" lang="en-US" altLang="zh-CN" dirty="0"/>
          </a:p>
          <a:p>
            <a:r>
              <a:rPr kumimoji="1" lang="zh-CN" altLang="en-US" dirty="0"/>
              <a:t>叶结点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没有子结点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18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有根树</a:t>
            </a:r>
            <a:r>
              <a:rPr lang="en-US" altLang="zh-CN" dirty="0"/>
              <a:t>/</a:t>
            </a:r>
            <a:r>
              <a:rPr lang="zh-CN" altLang="en-US" dirty="0"/>
              <a:t>无根树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474263" cy="4989350"/>
          </a:xfrm>
        </p:spPr>
        <p:txBody>
          <a:bodyPr/>
          <a:lstStyle/>
          <a:p>
            <a:r>
              <a:rPr lang="zh-CN" altLang="en-US" dirty="0"/>
              <a:t>实际上，树还可以不设置根节点，此时被称为无根树，</a:t>
            </a:r>
            <a:r>
              <a:rPr lang="zh-CN" altLang="en-US" b="1" dirty="0"/>
              <a:t>任意一点均可作为根节点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树中可以保证任意两点</a:t>
            </a:r>
            <a:r>
              <a:rPr lang="zh-CN" altLang="en-US" b="1" dirty="0"/>
              <a:t>有且仅有一条</a:t>
            </a:r>
            <a:r>
              <a:rPr lang="zh-CN" altLang="en-US" dirty="0"/>
              <a:t>路径相连。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286" y="2662116"/>
            <a:ext cx="42386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6017062" cy="4664597"/>
          </a:xfrm>
        </p:spPr>
        <p:txBody>
          <a:bodyPr/>
          <a:lstStyle/>
          <a:p>
            <a:r>
              <a:rPr lang="zh-CN" altLang="en-US" dirty="0"/>
              <a:t>二叉树就是每个节点至多有两个儿子的有根树。</a:t>
            </a:r>
            <a:endParaRPr lang="en-US" altLang="zh-CN" dirty="0"/>
          </a:p>
          <a:p>
            <a:r>
              <a:rPr lang="zh-CN" altLang="en-US" dirty="0"/>
              <a:t>我们称左边的子节点为左儿子，右边的为右儿子。</a:t>
            </a:r>
            <a:endParaRPr lang="en-US" altLang="zh-CN" dirty="0"/>
          </a:p>
          <a:p>
            <a:r>
              <a:rPr lang="zh-CN" altLang="en-US" dirty="0"/>
              <a:t>以某节点的左儿子为根的子树称为该节点的左子树，右子树同理。</a:t>
            </a:r>
          </a:p>
        </p:txBody>
      </p:sp>
      <p:pic>
        <p:nvPicPr>
          <p:cNvPr id="1026" name="Picture 2" descr="https://gss0.bdstatic.com/-4o3dSag_xI4khGkpoWK1HF6hhy/baike/c0%3Dbaike92%2C5%2C5%2C92%2C30/sign=75264142bf19ebc4d4757ecbe34fa499/c75c10385343fbf2be06d804bc7eca8065388fe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30" t="4208" r="24631" b="28711"/>
          <a:stretch/>
        </p:blipFill>
        <p:spPr bwMode="auto">
          <a:xfrm>
            <a:off x="6748041" y="2483182"/>
            <a:ext cx="5081452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C6760D-6895-B24A-9177-B57631FF1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眼红的</a:t>
            </a:r>
            <a:r>
              <a:rPr lang="en-HK" altLang="zh-CN" dirty="0"/>
              <a:t>Mas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1D76C-B6B6-984A-876E-8D101C6C9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给定两个数组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，输出同时在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中出现的数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vis[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]=true</a:t>
            </a:r>
            <a:r>
              <a:rPr kumimoji="1" lang="zh-CN" altLang="en-US" dirty="0"/>
              <a:t>表示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出现过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不可行，空间太大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AA2961-B9D1-9941-ACEF-09B64E29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7" y="2323522"/>
            <a:ext cx="8937751" cy="24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831712" cy="4664597"/>
          </a:xfrm>
        </p:spPr>
        <p:txBody>
          <a:bodyPr/>
          <a:lstStyle/>
          <a:p>
            <a:r>
              <a:rPr lang="zh-CN" altLang="en-US" b="1" dirty="0"/>
              <a:t>完全二叉树</a:t>
            </a:r>
            <a:r>
              <a:rPr lang="zh-CN" altLang="en-US" dirty="0"/>
              <a:t>：除最后一层外，所有层都是满的，最后一层的所有节点从左到右排。</a:t>
            </a:r>
            <a:endParaRPr lang="en-US" altLang="zh-CN" dirty="0"/>
          </a:p>
          <a:p>
            <a:r>
              <a:rPr lang="zh-CN" altLang="en-US" b="1" dirty="0"/>
              <a:t>满二叉树</a:t>
            </a:r>
            <a:r>
              <a:rPr lang="zh-CN" altLang="en-US" dirty="0"/>
              <a:t>：所有层都是满的，也即除了最后一层外，所有节点都有两个子节点。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满二叉树是一种特殊的完全二叉树。</a:t>
            </a:r>
          </a:p>
        </p:txBody>
      </p:sp>
      <p:pic>
        <p:nvPicPr>
          <p:cNvPr id="1026" name="Picture 2" descr="https://gss0.bdstatic.com/-4o3dSag_xI4khGkpoWK1HF6hhy/baike/c0%3Dbaike92%2C5%2C5%2C92%2C30/sign=75264142bf19ebc4d4757ecbe34fa499/c75c10385343fbf2be06d804bc7eca8065388fe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30" t="4208" r="24631" b="28711"/>
          <a:stretch/>
        </p:blipFill>
        <p:spPr bwMode="auto">
          <a:xfrm>
            <a:off x="6748041" y="2483182"/>
            <a:ext cx="5081452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E62CEF8-862A-614F-ACEE-CC5E01680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二叉树的性质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FC70D-71ED-7F4B-98BF-47649D0DB2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个结点的树的边数是</a:t>
            </a:r>
            <a:r>
              <a:rPr kumimoji="1" lang="en-US" altLang="zh-CN" dirty="0"/>
              <a:t>________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二叉树的第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层结点数最多是</a:t>
            </a:r>
            <a:r>
              <a:rPr kumimoji="1" lang="en-US" altLang="zh-CN" dirty="0"/>
              <a:t>________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个结点的完全二叉树的叶结点数是</a:t>
            </a:r>
            <a:r>
              <a:rPr kumimoji="1" lang="en-US" altLang="zh-CN" dirty="0"/>
              <a:t>________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61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413C3C-A5AF-3548-8A04-978CDC81D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E8635-722E-3540-A4A4-E4B870C263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满二叉树的叶节点为</a:t>
            </a:r>
            <a:r>
              <a:rPr lang="en-US" altLang="zh-CN" dirty="0"/>
              <a:t>N</a:t>
            </a:r>
            <a:r>
              <a:rPr lang="zh-CN" altLang="zh-CN" dirty="0"/>
              <a:t>，则它的节点总数为（ ）</a:t>
            </a:r>
          </a:p>
          <a:p>
            <a:pPr marL="0" indent="0">
              <a:buNone/>
            </a:pPr>
            <a:r>
              <a:rPr lang="en-US" altLang="zh-CN" dirty="0"/>
              <a:t>	A</a:t>
            </a:r>
            <a:r>
              <a:rPr lang="zh-CN" altLang="zh-CN" dirty="0"/>
              <a:t>、</a:t>
            </a:r>
            <a:r>
              <a:rPr lang="en-US" altLang="zh-CN" dirty="0"/>
              <a:t>N</a:t>
            </a:r>
          </a:p>
          <a:p>
            <a:pPr marL="0" indent="0">
              <a:buNone/>
            </a:pPr>
            <a:r>
              <a:rPr lang="en-US" altLang="zh-CN" dirty="0"/>
              <a:t>	B</a:t>
            </a:r>
            <a:r>
              <a:rPr lang="zh-CN" altLang="zh-CN" dirty="0"/>
              <a:t>、</a:t>
            </a:r>
            <a:r>
              <a:rPr lang="en-US" altLang="zh-CN" dirty="0"/>
              <a:t>2N</a:t>
            </a:r>
          </a:p>
          <a:p>
            <a:pPr marL="0" indent="0">
              <a:buNone/>
            </a:pPr>
            <a:r>
              <a:rPr lang="en-US" altLang="zh-CN" dirty="0"/>
              <a:t>	C</a:t>
            </a:r>
            <a:r>
              <a:rPr lang="zh-CN" altLang="zh-CN" dirty="0"/>
              <a:t>、</a:t>
            </a:r>
            <a:r>
              <a:rPr lang="en-US" altLang="zh-CN" dirty="0"/>
              <a:t>2N-1</a:t>
            </a:r>
          </a:p>
          <a:p>
            <a:pPr marL="0" indent="0">
              <a:buNone/>
            </a:pPr>
            <a:r>
              <a:rPr lang="en-US" altLang="zh-CN" dirty="0"/>
              <a:t>	D</a:t>
            </a:r>
            <a:r>
              <a:rPr lang="zh-CN" altLang="zh-CN" dirty="0"/>
              <a:t>、</a:t>
            </a:r>
            <a:r>
              <a:rPr lang="en-US" altLang="zh-CN" dirty="0"/>
              <a:t>2N+1</a:t>
            </a:r>
          </a:p>
          <a:p>
            <a:pPr marL="0" indent="0">
              <a:buNone/>
            </a:pPr>
            <a:r>
              <a:rPr lang="en-US" altLang="zh-CN" dirty="0"/>
              <a:t>	E</a:t>
            </a:r>
            <a:r>
              <a:rPr lang="zh-CN" altLang="zh-CN" dirty="0"/>
              <a:t>、</a:t>
            </a:r>
            <a:r>
              <a:rPr lang="en-US" altLang="zh-CN" dirty="0"/>
              <a:t>2^N-1</a:t>
            </a: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3DBB2D-7A9C-AE41-995D-35C2681BCC2D}"/>
              </a:ext>
            </a:extLst>
          </p:cNvPr>
          <p:cNvSpPr txBox="1"/>
          <p:nvPr/>
        </p:nvSpPr>
        <p:spPr>
          <a:xfrm>
            <a:off x="3776473" y="5823388"/>
            <a:ext cx="131318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答案：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C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1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160BA1-D244-8647-B1AC-DE8C7F1C6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C4DC2-4C4A-3C44-BCC8-8D22907C9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高度为 </a:t>
            </a:r>
            <a:r>
              <a:rPr kumimoji="1" lang="en-HK" altLang="zh-CN" dirty="0"/>
              <a:t>n </a:t>
            </a:r>
            <a:r>
              <a:rPr kumimoji="1" lang="zh-CN" altLang="en-US" dirty="0"/>
              <a:t>的均衡的二叉树是指：如果去掉叶结点及相应的树枝，它应该是高度为 </a:t>
            </a:r>
            <a:r>
              <a:rPr kumimoji="1" lang="en-HK" altLang="zh-CN" dirty="0"/>
              <a:t>n-1 </a:t>
            </a:r>
            <a:r>
              <a:rPr kumimoji="1" lang="zh-CN" altLang="en-US" dirty="0"/>
              <a:t>的满二叉树。 在这里，树高等于叶结点的最大深度，根结点的深度为 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，如果某个均衡的二叉树共有 </a:t>
            </a:r>
            <a:r>
              <a:rPr kumimoji="1" lang="en-US" altLang="zh-CN" dirty="0"/>
              <a:t>2381 </a:t>
            </a:r>
            <a:r>
              <a:rPr kumimoji="1" lang="zh-CN" altLang="en-US" dirty="0"/>
              <a:t>个结点， 则该树的树高为（    ）。</a:t>
            </a:r>
          </a:p>
          <a:p>
            <a:pPr marL="0" indent="0">
              <a:buNone/>
            </a:pPr>
            <a:r>
              <a:rPr kumimoji="1" lang="en-HK" altLang="zh-CN" dirty="0"/>
              <a:t>	A. 10         B. 11              C. 12              D. 13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F99455-B723-F24E-835A-CD7FE99911A9}"/>
              </a:ext>
            </a:extLst>
          </p:cNvPr>
          <p:cNvSpPr txBox="1"/>
          <p:nvPr/>
        </p:nvSpPr>
        <p:spPr>
          <a:xfrm>
            <a:off x="2997998" y="5251622"/>
            <a:ext cx="130035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答案：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B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712FA-C6C3-F747-888D-94AC391F2F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树的存储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8DFA23-14D1-014E-9153-90F09B8A76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84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0C2771-2021-E541-8312-EE2F48FFE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树的存储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EFABAB-53D3-484A-980F-DE071F0AD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：存储父结点和子结点信息</a:t>
            </a:r>
            <a:endParaRPr kumimoji="1" lang="en-US" altLang="zh-CN" dirty="0"/>
          </a:p>
          <a:p>
            <a:r>
              <a:rPr kumimoji="1" lang="zh-CN" altLang="en-US" dirty="0"/>
              <a:t>用数组来存储树的结构</a:t>
            </a:r>
            <a:endParaRPr kumimoji="1" lang="en-US" altLang="zh-CN" dirty="0"/>
          </a:p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fa[N];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//fa[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记录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结点的父节点编号</a:t>
            </a:r>
            <a:endParaRPr kumimoji="1" lang="en-US" altLang="zh-CN" dirty="0"/>
          </a:p>
          <a:p>
            <a:r>
              <a:rPr kumimoji="1" lang="en-US" altLang="zh-CN" dirty="0"/>
              <a:t>vector&lt;int&gt;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son[N];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//son[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是一个结构体，里面保存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结点的所有子节点编号</a:t>
            </a:r>
          </a:p>
        </p:txBody>
      </p:sp>
    </p:spTree>
    <p:extLst>
      <p:ext uri="{BB962C8B-B14F-4D97-AF65-F5344CB8AC3E}">
        <p14:creationId xmlns:p14="http://schemas.microsoft.com/office/powerpoint/2010/main" val="2140058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716DE-7F1C-0142-BBB9-0F0D78CAD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树的存储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5DE21-32EC-5845-B797-A9DF64C1E5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：存储父结点和子结点信息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C80557A-D46F-0349-97D3-2239AD6D83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2525" y="2180140"/>
          <a:ext cx="4411663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4742857" imgH="3104762" progId="PBrush">
                  <p:embed/>
                </p:oleObj>
              </mc:Choice>
              <mc:Fallback>
                <p:oleObj r:id="rId3" imgW="4742857" imgH="3104762" progId="PBrush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FC80557A-D46F-0349-97D3-2239AD6D83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525" y="2180140"/>
                        <a:ext cx="4411663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D98DF31-2543-5041-B39A-13ECFA27C79F}"/>
              </a:ext>
            </a:extLst>
          </p:cNvPr>
          <p:cNvGraphicFramePr>
            <a:graphicFrameLocks noGrp="1"/>
          </p:cNvGraphicFramePr>
          <p:nvPr/>
        </p:nvGraphicFramePr>
        <p:xfrm>
          <a:off x="569088" y="2247201"/>
          <a:ext cx="6804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73">
                  <a:extLst>
                    <a:ext uri="{9D8B030D-6E8A-4147-A177-3AD203B41FA5}">
                      <a16:colId xmlns:a16="http://schemas.microsoft.com/office/drawing/2014/main" val="2659866024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3426257055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20720607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3585022651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1558183833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3535979643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289627117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1860438056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3312126454"/>
                    </a:ext>
                  </a:extLst>
                </a:gridCol>
                <a:gridCol w="680473">
                  <a:extLst>
                    <a:ext uri="{9D8B030D-6E8A-4147-A177-3AD203B41FA5}">
                      <a16:colId xmlns:a16="http://schemas.microsoft.com/office/drawing/2014/main" val="161921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0/</a:t>
                      </a:r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329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D43D78-18BA-A64F-BDEC-625DB35EB829}"/>
              </a:ext>
            </a:extLst>
          </p:cNvPr>
          <p:cNvGraphicFramePr>
            <a:graphicFrameLocks noGrp="1"/>
          </p:cNvGraphicFramePr>
          <p:nvPr/>
        </p:nvGraphicFramePr>
        <p:xfrm>
          <a:off x="569088" y="3062790"/>
          <a:ext cx="541866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94799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356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vector&lt;int&gt;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son[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0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{2,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7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{5,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0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{7}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63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0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70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{8,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9}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1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{</a:t>
                      </a:r>
                      <a:r>
                        <a:rPr lang="zh-CN" altLang="en-US"/>
                        <a:t> </a:t>
                      </a:r>
                      <a:r>
                        <a:rPr lang="en-US" altLang="zh-CN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020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20776AF-FB59-644E-B786-C1F423AB66C3}"/>
              </a:ext>
            </a:extLst>
          </p:cNvPr>
          <p:cNvSpPr txBox="1"/>
          <p:nvPr/>
        </p:nvSpPr>
        <p:spPr>
          <a:xfrm>
            <a:off x="6328957" y="6140599"/>
            <a:ext cx="548291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vector&lt;int&gt; son[]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中一共有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N-1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个元素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835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二叉树的存储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339590" cy="5015475"/>
          </a:xfrm>
        </p:spPr>
        <p:txBody>
          <a:bodyPr/>
          <a:lstStyle/>
          <a:p>
            <a:r>
              <a:rPr lang="zh-CN" altLang="en-US" dirty="0"/>
              <a:t>一般的树需要结构体等方式存储，但是二叉树却有一个简单的方式，即数组下标。</a:t>
            </a:r>
            <a:endParaRPr lang="en-US" altLang="zh-CN" dirty="0"/>
          </a:p>
          <a:p>
            <a:r>
              <a:rPr lang="zh-CN" altLang="en-US" dirty="0"/>
              <a:t>如图上的这颗二叉树，观察父亲和两个儿子的下标关系，可以发现什么？</a:t>
            </a:r>
            <a:endParaRPr lang="en-US" altLang="zh-CN" dirty="0"/>
          </a:p>
          <a:p>
            <a:r>
              <a:rPr lang="zh-CN" altLang="en-US" dirty="0"/>
              <a:t>父亲节点下标为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，则左儿子下标为 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 err="1"/>
              <a:t>i</a:t>
            </a:r>
            <a:r>
              <a:rPr lang="zh-CN" altLang="en-US" dirty="0"/>
              <a:t>，右儿子下标为 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i+1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我们可以在数组里存储信息，而不存在的节点则设置空标记，如 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026" name="Picture 2" descr="https://gss0.bdstatic.com/-4o3dSag_xI4khGkpoWK1HF6hhy/baike/c0%3Dbaike92%2C5%2C5%2C92%2C30/sign=75264142bf19ebc4d4757ecbe34fa499/c75c10385343fbf2be06d804bc7eca8065388fe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30" t="4208" r="24631" b="28711"/>
          <a:stretch/>
        </p:blipFill>
        <p:spPr bwMode="auto">
          <a:xfrm>
            <a:off x="6908678" y="2495538"/>
            <a:ext cx="5081452" cy="2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二叉树的存储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284277" cy="4754218"/>
          </a:xfrm>
        </p:spPr>
        <p:txBody>
          <a:bodyPr/>
          <a:lstStyle/>
          <a:p>
            <a:r>
              <a:rPr lang="zh-CN" altLang="en-US" dirty="0"/>
              <a:t>以 </a:t>
            </a:r>
            <a:r>
              <a:rPr lang="en-US" altLang="zh-CN" dirty="0"/>
              <a:t>1 </a:t>
            </a:r>
            <a:r>
              <a:rPr lang="zh-CN" altLang="en-US" dirty="0"/>
              <a:t>号结点为根节点，每个结点</a:t>
            </a:r>
            <a:r>
              <a:rPr lang="en-US" altLang="zh-CN" dirty="0"/>
              <a:t>*2</a:t>
            </a:r>
            <a:r>
              <a:rPr lang="zh-CN" altLang="en-US" dirty="0"/>
              <a:t>与</a:t>
            </a:r>
            <a:r>
              <a:rPr lang="en-US" altLang="zh-CN" dirty="0"/>
              <a:t>*2+1</a:t>
            </a:r>
            <a:r>
              <a:rPr lang="zh-CN" altLang="en-US" dirty="0"/>
              <a:t>为左右子结点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结点对应的数组位置为</a:t>
            </a:r>
            <a:r>
              <a:rPr lang="en-US" altLang="zh-CN" dirty="0"/>
              <a:t>0</a:t>
            </a:r>
            <a:r>
              <a:rPr lang="zh-CN" altLang="en-US" dirty="0"/>
              <a:t>则表示该结点不存在，否则数组内的数据为该结点存储的内容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6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7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接连接符 11"/>
          <p:cNvCxnSpPr>
            <a:stCxn id="5" idx="3"/>
            <a:endCxn id="7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8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9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10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5"/>
            <a:endCxn id="11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直接连接符 43"/>
          <p:cNvCxnSpPr>
            <a:stCxn id="7" idx="5"/>
            <a:endCxn id="2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588034" y="4811815"/>
            <a:ext cx="600892" cy="587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789818" y="4811814"/>
            <a:ext cx="600892" cy="587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210228" y="4811813"/>
            <a:ext cx="600892" cy="587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082382" y="4825205"/>
            <a:ext cx="600892" cy="587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776325" y="4811812"/>
            <a:ext cx="600892" cy="587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1402811" y="4811811"/>
            <a:ext cx="600892" cy="587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直接连接符 51"/>
          <p:cNvCxnSpPr>
            <a:stCxn id="9" idx="3"/>
            <a:endCxn id="46" idx="0"/>
          </p:cNvCxnSpPr>
          <p:nvPr/>
        </p:nvCxnSpPr>
        <p:spPr>
          <a:xfrm flipH="1">
            <a:off x="6888480" y="4312072"/>
            <a:ext cx="388445" cy="499743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5"/>
            <a:endCxn id="47" idx="0"/>
          </p:cNvCxnSpPr>
          <p:nvPr/>
        </p:nvCxnSpPr>
        <p:spPr>
          <a:xfrm>
            <a:off x="7701819" y="4312072"/>
            <a:ext cx="388445" cy="49974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48" idx="0"/>
          </p:cNvCxnSpPr>
          <p:nvPr/>
        </p:nvCxnSpPr>
        <p:spPr>
          <a:xfrm flipH="1">
            <a:off x="9510674" y="4312071"/>
            <a:ext cx="300019" cy="49974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0" idx="5"/>
            <a:endCxn id="49" idx="0"/>
          </p:cNvCxnSpPr>
          <p:nvPr/>
        </p:nvCxnSpPr>
        <p:spPr>
          <a:xfrm>
            <a:off x="10235587" y="4312071"/>
            <a:ext cx="147241" cy="513134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1" idx="3"/>
            <a:endCxn id="50" idx="0"/>
          </p:cNvCxnSpPr>
          <p:nvPr/>
        </p:nvCxnSpPr>
        <p:spPr>
          <a:xfrm flipH="1">
            <a:off x="11076771" y="4336019"/>
            <a:ext cx="8707" cy="475793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1" idx="5"/>
            <a:endCxn id="51" idx="0"/>
          </p:cNvCxnSpPr>
          <p:nvPr/>
        </p:nvCxnSpPr>
        <p:spPr>
          <a:xfrm>
            <a:off x="11510372" y="4336019"/>
            <a:ext cx="192885" cy="47579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47240" y="5705142"/>
          <a:ext cx="10297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560">
                  <a:extLst>
                    <a:ext uri="{9D8B030D-6E8A-4147-A177-3AD203B41FA5}">
                      <a16:colId xmlns:a16="http://schemas.microsoft.com/office/drawing/2014/main" val="1191762288"/>
                    </a:ext>
                  </a:extLst>
                </a:gridCol>
                <a:gridCol w="477357">
                  <a:extLst>
                    <a:ext uri="{9D8B030D-6E8A-4147-A177-3AD203B41FA5}">
                      <a16:colId xmlns:a16="http://schemas.microsoft.com/office/drawing/2014/main" val="4277432307"/>
                    </a:ext>
                  </a:extLst>
                </a:gridCol>
                <a:gridCol w="554868">
                  <a:extLst>
                    <a:ext uri="{9D8B030D-6E8A-4147-A177-3AD203B41FA5}">
                      <a16:colId xmlns:a16="http://schemas.microsoft.com/office/drawing/2014/main" val="403613899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3253463499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1063304867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3405199400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2701908768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3597292525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3024867935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1742161546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2883192927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2895181998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1521648510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473254115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3055983307"/>
                    </a:ext>
                  </a:extLst>
                </a:gridCol>
                <a:gridCol w="643595">
                  <a:extLst>
                    <a:ext uri="{9D8B030D-6E8A-4147-A177-3AD203B41FA5}">
                      <a16:colId xmlns:a16="http://schemas.microsoft.com/office/drawing/2014/main" val="210217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7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node[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5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EE51BE-2C69-B04A-A6D1-55025A27A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树的存储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28E08-7F96-E340-B0E6-1F5BC1D91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：将树当成图，可以使用所有的图存储方法来存储树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1234</a:t>
            </a:r>
            <a:r>
              <a:rPr kumimoji="1" lang="zh-CN" altLang="en-US" dirty="0"/>
              <a:t> 找树根和孩子</a:t>
            </a:r>
          </a:p>
        </p:txBody>
      </p:sp>
    </p:spTree>
    <p:extLst>
      <p:ext uri="{BB962C8B-B14F-4D97-AF65-F5344CB8AC3E}">
        <p14:creationId xmlns:p14="http://schemas.microsoft.com/office/powerpoint/2010/main" val="428377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E57942-7FC8-2841-A1B6-6EC0C22F9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眼红的</a:t>
            </a:r>
            <a:r>
              <a:rPr lang="en-HK" altLang="zh-CN" dirty="0"/>
              <a:t>Mas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65AA2-FA20-1C47-B94E-3AC86F3817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121079" cy="4664597"/>
          </a:xfrm>
        </p:spPr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数组从小到大排序</a:t>
            </a:r>
            <a:endParaRPr kumimoji="1" lang="en-US" altLang="zh-CN" dirty="0"/>
          </a:p>
          <a:p>
            <a:r>
              <a:rPr kumimoji="1" lang="zh-CN" altLang="en-US" dirty="0"/>
              <a:t>二分查找，对每个</a:t>
            </a:r>
            <a:r>
              <a:rPr kumimoji="1" lang="en-US" altLang="zh-CN" dirty="0"/>
              <a:t>a</a:t>
            </a:r>
            <a:r>
              <a:rPr kumimoji="1" lang="zh-CN" altLang="en-US" dirty="0"/>
              <a:t>中的数，查找是否在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中出现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967A9B-CE46-4C42-8F9C-02AB558E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67" y="0"/>
            <a:ext cx="4695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4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7D5CF-D45B-F84A-81CA-E0A82B19E8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二叉树的遍历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8F5C36-8BD0-8144-93AA-55261B879D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97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6613" y="1622629"/>
            <a:ext cx="7069622" cy="5106915"/>
          </a:xfrm>
        </p:spPr>
        <p:txBody>
          <a:bodyPr/>
          <a:lstStyle/>
          <a:p>
            <a:r>
              <a:rPr lang="zh-CN" altLang="en-US" dirty="0"/>
              <a:t>树的遍历</a:t>
            </a:r>
            <a:r>
              <a:rPr lang="en-US" altLang="zh-CN" dirty="0"/>
              <a:t>——</a:t>
            </a:r>
            <a:r>
              <a:rPr lang="zh-CN" altLang="en-US" dirty="0"/>
              <a:t>访问一遍树上的所有节点，对每个访问到的节点进行某种操作（如输出编号）。通常用</a:t>
            </a:r>
            <a:r>
              <a:rPr lang="en-US" altLang="zh-CN" dirty="0"/>
              <a:t>DFS</a:t>
            </a:r>
            <a:r>
              <a:rPr lang="zh-CN" altLang="en-US" dirty="0"/>
              <a:t>或</a:t>
            </a:r>
            <a:r>
              <a:rPr lang="en-US" altLang="zh-CN" dirty="0"/>
              <a:t>BFS</a:t>
            </a:r>
            <a:r>
              <a:rPr lang="zh-CN" altLang="en-US" dirty="0"/>
              <a:t>的方式来实现。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二叉树的遍历则有三种不同的遍历顺序：前</a:t>
            </a:r>
            <a:r>
              <a:rPr lang="en-US" altLang="zh-CN" dirty="0"/>
              <a:t>(</a:t>
            </a:r>
            <a:r>
              <a:rPr lang="zh-CN" altLang="en-US" dirty="0"/>
              <a:t>先</a:t>
            </a:r>
            <a:r>
              <a:rPr lang="en-US" altLang="zh-CN" dirty="0"/>
              <a:t>)</a:t>
            </a:r>
            <a:r>
              <a:rPr lang="zh-CN" altLang="en-US" dirty="0"/>
              <a:t>序遍历，中序遍历，后序遍历</a:t>
            </a:r>
            <a:endParaRPr lang="en-US" altLang="zh-CN" dirty="0"/>
          </a:p>
          <a:p>
            <a:r>
              <a:rPr lang="zh-CN" altLang="en-US" dirty="0"/>
              <a:t>前、中、后实际表示了父节点相对于左右儿子节点的遍历顺序。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9534546" y="1796142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98944" y="284117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811648" y="284117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57849" y="3882174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191617" y="3882173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466402" y="390612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599390" y="2297885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10047439" y="2297885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958295" y="3342914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492063" y="3342914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1324541" y="3342914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918975" y="3882174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811837" y="3342914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8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6751D8-32AA-164D-838B-3D0BEF437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E7416-7FFE-A64D-BE1C-DBB45F299D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928945" cy="4664597"/>
          </a:xfrm>
        </p:spPr>
        <p:txBody>
          <a:bodyPr/>
          <a:lstStyle/>
          <a:p>
            <a:r>
              <a:rPr lang="zh-CN" altLang="en-US" dirty="0"/>
              <a:t>前序遍历：先父亲节点，再依次左子树及右子树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中序遍历：先左子树，再父节点，最后右子树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后序遍历：先左子树，再右子树，最后父节点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5F326D-2D55-5C4D-9D74-1C4FA6C7DCE5}"/>
              </a:ext>
            </a:extLst>
          </p:cNvPr>
          <p:cNvSpPr/>
          <p:nvPr/>
        </p:nvSpPr>
        <p:spPr>
          <a:xfrm>
            <a:off x="9393869" y="1796142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94955CD-9043-4B4C-BD42-7CED7976734D}"/>
              </a:ext>
            </a:extLst>
          </p:cNvPr>
          <p:cNvSpPr/>
          <p:nvPr/>
        </p:nvSpPr>
        <p:spPr>
          <a:xfrm>
            <a:off x="8158267" y="284117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A933F4-6625-4A4E-9E37-F8FEA7CC9AD6}"/>
              </a:ext>
            </a:extLst>
          </p:cNvPr>
          <p:cNvSpPr/>
          <p:nvPr/>
        </p:nvSpPr>
        <p:spPr>
          <a:xfrm>
            <a:off x="10670971" y="284117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344CDC2-CEA1-1547-9E46-211A0B307873}"/>
              </a:ext>
            </a:extLst>
          </p:cNvPr>
          <p:cNvSpPr/>
          <p:nvPr/>
        </p:nvSpPr>
        <p:spPr>
          <a:xfrm>
            <a:off x="7517172" y="3882174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91F7D2D-082A-774F-98EA-F57BBABADFB7}"/>
              </a:ext>
            </a:extLst>
          </p:cNvPr>
          <p:cNvSpPr/>
          <p:nvPr/>
        </p:nvSpPr>
        <p:spPr>
          <a:xfrm>
            <a:off x="10050940" y="3882173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F3444D3-33C4-B747-8A20-AE17E28C66D8}"/>
              </a:ext>
            </a:extLst>
          </p:cNvPr>
          <p:cNvSpPr/>
          <p:nvPr/>
        </p:nvSpPr>
        <p:spPr>
          <a:xfrm>
            <a:off x="11325725" y="390612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CF979890-7722-C643-8754-BE8B83BF6AC9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8458713" y="2297885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1">
            <a:extLst>
              <a:ext uri="{FF2B5EF4-FFF2-40B4-BE49-F238E27FC236}">
                <a16:creationId xmlns:a16="http://schemas.microsoft.com/office/drawing/2014/main" id="{D584D883-ED7A-4B4D-9487-BE6902274D95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9906762" y="2297885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1C2A4396-48F0-0541-A419-4718296B1B14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7817618" y="3342914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F961A540-16CE-8343-8F55-6D73206A3561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10351386" y="3342914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0EEF4CC4-5169-D049-BB44-01961376DC22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11183864" y="3342914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E7B125E-D993-9E42-B7FA-D697C57306B8}"/>
              </a:ext>
            </a:extLst>
          </p:cNvPr>
          <p:cNvSpPr/>
          <p:nvPr/>
        </p:nvSpPr>
        <p:spPr>
          <a:xfrm>
            <a:off x="8778298" y="3882174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接连接符 16">
            <a:extLst>
              <a:ext uri="{FF2B5EF4-FFF2-40B4-BE49-F238E27FC236}">
                <a16:creationId xmlns:a16="http://schemas.microsoft.com/office/drawing/2014/main" id="{389212F3-FCE9-F44C-BE22-69A1D2E8C832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8671160" y="3342914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4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6751D8-32AA-164D-838B-3D0BEF437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088" y="569315"/>
            <a:ext cx="8856265" cy="565004"/>
          </a:xfrm>
        </p:spPr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E7416-7FFE-A64D-BE1C-DBB45F299D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928945" cy="4664597"/>
          </a:xfrm>
        </p:spPr>
        <p:txBody>
          <a:bodyPr/>
          <a:lstStyle/>
          <a:p>
            <a:r>
              <a:rPr lang="zh-CN" altLang="en-US" dirty="0"/>
              <a:t>前序遍历：先父亲节点，再依次左子树及右子树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中序遍历：先左子树，再父节点，最后右子树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后序遍历：先左子树，再右子树，最后父节点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5F326D-2D55-5C4D-9D74-1C4FA6C7DCE5}"/>
              </a:ext>
            </a:extLst>
          </p:cNvPr>
          <p:cNvSpPr/>
          <p:nvPr/>
        </p:nvSpPr>
        <p:spPr>
          <a:xfrm>
            <a:off x="9393869" y="1796142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94955CD-9043-4B4C-BD42-7CED7976734D}"/>
              </a:ext>
            </a:extLst>
          </p:cNvPr>
          <p:cNvSpPr/>
          <p:nvPr/>
        </p:nvSpPr>
        <p:spPr>
          <a:xfrm>
            <a:off x="8158267" y="284117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A933F4-6625-4A4E-9E37-F8FEA7CC9AD6}"/>
              </a:ext>
            </a:extLst>
          </p:cNvPr>
          <p:cNvSpPr/>
          <p:nvPr/>
        </p:nvSpPr>
        <p:spPr>
          <a:xfrm>
            <a:off x="10670971" y="284117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344CDC2-CEA1-1547-9E46-211A0B307873}"/>
              </a:ext>
            </a:extLst>
          </p:cNvPr>
          <p:cNvSpPr/>
          <p:nvPr/>
        </p:nvSpPr>
        <p:spPr>
          <a:xfrm>
            <a:off x="7517172" y="3882174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91F7D2D-082A-774F-98EA-F57BBABADFB7}"/>
              </a:ext>
            </a:extLst>
          </p:cNvPr>
          <p:cNvSpPr/>
          <p:nvPr/>
        </p:nvSpPr>
        <p:spPr>
          <a:xfrm>
            <a:off x="8031942" y="484193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F3444D3-33C4-B747-8A20-AE17E28C66D8}"/>
              </a:ext>
            </a:extLst>
          </p:cNvPr>
          <p:cNvSpPr/>
          <p:nvPr/>
        </p:nvSpPr>
        <p:spPr>
          <a:xfrm>
            <a:off x="11325725" y="390612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CF979890-7722-C643-8754-BE8B83BF6AC9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8458713" y="2297885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1">
            <a:extLst>
              <a:ext uri="{FF2B5EF4-FFF2-40B4-BE49-F238E27FC236}">
                <a16:creationId xmlns:a16="http://schemas.microsoft.com/office/drawing/2014/main" id="{D584D883-ED7A-4B4D-9487-BE6902274D95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9906762" y="2297885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1C2A4396-48F0-0541-A419-4718296B1B14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7817618" y="3342914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F961A540-16CE-8343-8F55-6D73206A3561}"/>
              </a:ext>
            </a:extLst>
          </p:cNvPr>
          <p:cNvCxnSpPr>
            <a:cxnSpLocks/>
            <a:stCxn id="15" idx="3"/>
            <a:endCxn id="8" idx="7"/>
          </p:cNvCxnSpPr>
          <p:nvPr/>
        </p:nvCxnSpPr>
        <p:spPr>
          <a:xfrm flipH="1">
            <a:off x="8544835" y="4383917"/>
            <a:ext cx="321462" cy="544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0EEF4CC4-5169-D049-BB44-01961376DC22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11183864" y="3342914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E7B125E-D993-9E42-B7FA-D697C57306B8}"/>
              </a:ext>
            </a:extLst>
          </p:cNvPr>
          <p:cNvSpPr/>
          <p:nvPr/>
        </p:nvSpPr>
        <p:spPr>
          <a:xfrm>
            <a:off x="8778298" y="3882174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接连接符 16">
            <a:extLst>
              <a:ext uri="{FF2B5EF4-FFF2-40B4-BE49-F238E27FC236}">
                <a16:creationId xmlns:a16="http://schemas.microsoft.com/office/drawing/2014/main" id="{389212F3-FCE9-F44C-BE22-69A1D2E8C832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8671160" y="3342914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37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二叉树的前序遍历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628499" cy="5028538"/>
          </a:xfrm>
        </p:spPr>
        <p:txBody>
          <a:bodyPr/>
          <a:lstStyle/>
          <a:p>
            <a:r>
              <a:rPr lang="zh-CN" altLang="en-US" dirty="0"/>
              <a:t>前序遍历：先遍历父亲节点，再依次遍历左子树及右子树。</a:t>
            </a:r>
            <a:endParaRPr lang="en-US" altLang="zh-CN" dirty="0"/>
          </a:p>
          <a:p>
            <a:r>
              <a:rPr lang="zh-CN" altLang="en-US" dirty="0"/>
              <a:t>我们的目标是遍历整个树，而遍历过程中又要遍历子树</a:t>
            </a:r>
            <a:r>
              <a:rPr lang="en-US" altLang="zh-CN" dirty="0"/>
              <a:t>——</a:t>
            </a:r>
            <a:r>
              <a:rPr lang="zh-CN" altLang="en-US" dirty="0"/>
              <a:t>递归！</a:t>
            </a:r>
            <a:r>
              <a:rPr lang="en-US" altLang="zh-CN" dirty="0"/>
              <a:t>DFS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</a:t>
            </a:r>
            <a:r>
              <a:rPr lang="en-US" altLang="zh-CN" dirty="0"/>
              <a:t>DFS(x)</a:t>
            </a:r>
            <a:r>
              <a:rPr lang="zh-CN" altLang="en-US" dirty="0"/>
              <a:t>表示遍历以</a:t>
            </a:r>
            <a:r>
              <a:rPr lang="en-US" altLang="zh-CN" dirty="0"/>
              <a:t>x</a:t>
            </a:r>
            <a:r>
              <a:rPr lang="zh-CN" altLang="en-US" dirty="0"/>
              <a:t>为根的树。</a:t>
            </a:r>
            <a:endParaRPr lang="en-US" altLang="zh-CN" dirty="0"/>
          </a:p>
          <a:p>
            <a:r>
              <a:rPr lang="zh-CN" altLang="en-US" dirty="0"/>
              <a:t>过程中先输出父亲节点，再</a:t>
            </a:r>
            <a:r>
              <a:rPr lang="en-US" altLang="zh-CN" dirty="0"/>
              <a:t>DFS</a:t>
            </a:r>
            <a:r>
              <a:rPr lang="zh-CN" altLang="en-US" dirty="0"/>
              <a:t>自己的左右儿子。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9393869" y="1796142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58267" y="284117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70971" y="284117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17172" y="3882174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050940" y="3882173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325725" y="3906121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458713" y="2297885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906762" y="2297885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817618" y="3342914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351386" y="3342914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1183864" y="3342914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778298" y="3882174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671160" y="3342914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20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二叉树的前序遍历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preDFS</a:t>
            </a:r>
            <a:r>
              <a:rPr lang="en-US" altLang="zh-CN" dirty="0"/>
              <a:t>(root){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处理</a:t>
            </a:r>
            <a:r>
              <a:rPr lang="en-US" altLang="zh-CN" dirty="0"/>
              <a:t>root;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lson</a:t>
            </a:r>
            <a:r>
              <a:rPr lang="zh-CN" altLang="en-US" dirty="0"/>
              <a:t>存在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preDFS</a:t>
            </a:r>
            <a:r>
              <a:rPr lang="en-US" altLang="zh-CN" dirty="0"/>
              <a:t>(</a:t>
            </a:r>
            <a:r>
              <a:rPr lang="en-US" altLang="zh-CN" dirty="0" err="1"/>
              <a:t>lson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rson</a:t>
            </a:r>
            <a:r>
              <a:rPr lang="zh-CN" altLang="en-US" dirty="0"/>
              <a:t>存在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preDFS</a:t>
            </a:r>
            <a:r>
              <a:rPr lang="en-US" altLang="zh-CN" dirty="0"/>
              <a:t>(</a:t>
            </a:r>
            <a:r>
              <a:rPr lang="en-US" altLang="zh-CN" dirty="0" err="1"/>
              <a:t>rson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6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二叉树的前序遍历</a:t>
            </a:r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69088" y="5551713"/>
            <a:ext cx="6178953" cy="733339"/>
          </a:xfrm>
        </p:spPr>
        <p:txBody>
          <a:bodyPr/>
          <a:lstStyle/>
          <a:p>
            <a:r>
              <a:rPr lang="en-US" altLang="zh-CN" dirty="0"/>
              <a:t>ABDECFG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6AAC49-93FC-6449-A336-73FD90C027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583" y="1759145"/>
            <a:ext cx="6934200" cy="7333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05DD51A-E849-284F-B023-0566B731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1" y="3097676"/>
            <a:ext cx="6350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二叉树的中序遍历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178953" cy="5028538"/>
          </a:xfrm>
        </p:spPr>
        <p:txBody>
          <a:bodyPr/>
          <a:lstStyle/>
          <a:p>
            <a:r>
              <a:rPr lang="zh-CN" altLang="en-US" dirty="0"/>
              <a:t>中序遍历：即先遍历左子树，再处理父亲节点，最后遍历右子树。</a:t>
            </a:r>
            <a:endParaRPr lang="en-US" altLang="zh-CN" dirty="0"/>
          </a:p>
          <a:p>
            <a:r>
              <a:rPr lang="en-US" altLang="zh-CN" dirty="0" err="1"/>
              <a:t>inDFS</a:t>
            </a:r>
            <a:r>
              <a:rPr lang="en-US" altLang="zh-CN" dirty="0"/>
              <a:t>(root){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lson</a:t>
            </a:r>
            <a:r>
              <a:rPr lang="zh-CN" altLang="en-US" dirty="0"/>
              <a:t>存在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inDFS</a:t>
            </a:r>
            <a:r>
              <a:rPr lang="en-US" altLang="zh-CN" dirty="0"/>
              <a:t>(</a:t>
            </a:r>
            <a:r>
              <a:rPr lang="en-US" altLang="zh-CN" dirty="0" err="1"/>
              <a:t>lson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处理</a:t>
            </a:r>
            <a:r>
              <a:rPr lang="en-US" altLang="zh-CN" dirty="0"/>
              <a:t>root;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rson</a:t>
            </a:r>
            <a:r>
              <a:rPr lang="zh-CN" altLang="en-US" dirty="0"/>
              <a:t>存在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inDFS</a:t>
            </a:r>
            <a:r>
              <a:rPr lang="en-US" altLang="zh-CN" dirty="0"/>
              <a:t>(</a:t>
            </a:r>
            <a:r>
              <a:rPr lang="en-US" altLang="zh-CN" dirty="0" err="1"/>
              <a:t>rson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68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二叉树的中序遍历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69088" y="3474720"/>
            <a:ext cx="6178953" cy="1175657"/>
          </a:xfrm>
        </p:spPr>
        <p:txBody>
          <a:bodyPr/>
          <a:lstStyle/>
          <a:p>
            <a:r>
              <a:rPr lang="en-US" altLang="zh-CN" dirty="0"/>
              <a:t>DBEAFCG</a:t>
            </a:r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B4F49E4-0F54-3A44-8C12-18980BA9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8" y="1569176"/>
            <a:ext cx="6400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二叉树的后序遍历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178953" cy="5028538"/>
          </a:xfrm>
        </p:spPr>
        <p:txBody>
          <a:bodyPr/>
          <a:lstStyle/>
          <a:p>
            <a:r>
              <a:rPr lang="zh-CN" altLang="en-US" dirty="0"/>
              <a:t>后序遍历：即先遍历左子树，再遍历右子树，最后处理父亲节点。</a:t>
            </a:r>
            <a:endParaRPr lang="en-US" altLang="zh-CN" dirty="0"/>
          </a:p>
          <a:p>
            <a:r>
              <a:rPr lang="en-US" altLang="zh-CN" dirty="0" err="1"/>
              <a:t>postDFS</a:t>
            </a:r>
            <a:r>
              <a:rPr lang="en-US" altLang="zh-CN" dirty="0"/>
              <a:t>(root){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lson</a:t>
            </a:r>
            <a:r>
              <a:rPr lang="zh-CN" altLang="en-US" dirty="0"/>
              <a:t>存在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postDFS</a:t>
            </a:r>
            <a:r>
              <a:rPr lang="en-US" altLang="zh-CN" dirty="0"/>
              <a:t>(</a:t>
            </a:r>
            <a:r>
              <a:rPr lang="en-US" altLang="zh-CN" dirty="0" err="1"/>
              <a:t>lson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rson</a:t>
            </a:r>
            <a:r>
              <a:rPr lang="zh-CN" altLang="en-US" dirty="0"/>
              <a:t>存在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 err="1"/>
              <a:t>postDFS</a:t>
            </a:r>
            <a:r>
              <a:rPr lang="en-US" altLang="zh-CN" dirty="0"/>
              <a:t>(</a:t>
            </a:r>
            <a:r>
              <a:rPr lang="en-US" altLang="zh-CN" dirty="0" err="1"/>
              <a:t>rson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处理</a:t>
            </a:r>
            <a:r>
              <a:rPr lang="en-US" altLang="zh-CN" dirty="0"/>
              <a:t>root;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7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198CE5-D953-EA43-B267-EDF3DC298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烦恼的高考志愿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A84C11-ADF3-F64D-811D-67B38322EC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EE108E-3DC5-0445-A1B8-1A8D89F8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205" y="1463554"/>
            <a:ext cx="76073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6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二叉树的后序遍历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04488" y="3456721"/>
            <a:ext cx="6178953" cy="1295042"/>
          </a:xfrm>
        </p:spPr>
        <p:txBody>
          <a:bodyPr/>
          <a:lstStyle/>
          <a:p>
            <a:r>
              <a:rPr lang="en-US" altLang="zh-CN" dirty="0"/>
              <a:t>DEBFGCA</a:t>
            </a:r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C0B88A95-6722-FF46-BA02-394B81FA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11" y="1724297"/>
            <a:ext cx="65024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遍历顺序之间的转换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7880964" cy="4664597"/>
          </a:xfrm>
        </p:spPr>
        <p:txBody>
          <a:bodyPr/>
          <a:lstStyle/>
          <a:p>
            <a:r>
              <a:rPr lang="zh-CN" altLang="en-US" dirty="0"/>
              <a:t>已知前、中、后序遍历中的任意两个，如何求另一个？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前序、中序、后序遍历顺序有什么特点？</a:t>
            </a:r>
            <a:endParaRPr lang="en-US" altLang="zh-CN" dirty="0"/>
          </a:p>
          <a:p>
            <a:r>
              <a:rPr lang="zh-CN" altLang="en-US" dirty="0"/>
              <a:t>前序遍历：</a:t>
            </a:r>
            <a:r>
              <a:rPr lang="en-US" altLang="zh-CN" dirty="0"/>
              <a:t> A</a:t>
            </a:r>
            <a:r>
              <a:rPr lang="zh-CN" altLang="en-US" dirty="0"/>
              <a:t>  </a:t>
            </a:r>
            <a:r>
              <a:rPr lang="en-US" altLang="zh-CN" dirty="0"/>
              <a:t>BDE</a:t>
            </a:r>
            <a:r>
              <a:rPr lang="zh-CN" altLang="en-US" dirty="0"/>
              <a:t> </a:t>
            </a:r>
            <a:r>
              <a:rPr lang="en-US" altLang="zh-CN" dirty="0"/>
              <a:t> CFG</a:t>
            </a:r>
          </a:p>
          <a:p>
            <a:r>
              <a:rPr lang="zh-CN" altLang="en-US" dirty="0"/>
              <a:t>中序遍历：</a:t>
            </a:r>
            <a:r>
              <a:rPr lang="en-US" altLang="zh-CN" dirty="0"/>
              <a:t> DBE </a:t>
            </a:r>
            <a:r>
              <a:rPr lang="zh-CN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 </a:t>
            </a:r>
            <a:r>
              <a:rPr lang="en-US" altLang="zh-CN" dirty="0"/>
              <a:t>FCG</a:t>
            </a:r>
          </a:p>
          <a:p>
            <a:r>
              <a:rPr lang="zh-CN" altLang="en-US" dirty="0"/>
              <a:t>后序遍历： </a:t>
            </a:r>
            <a:r>
              <a:rPr lang="en-US" altLang="zh-CN" dirty="0"/>
              <a:t>DEB </a:t>
            </a:r>
            <a:r>
              <a:rPr lang="zh-CN" altLang="en-US" dirty="0"/>
              <a:t> </a:t>
            </a:r>
            <a:r>
              <a:rPr lang="en-US" altLang="zh-CN" dirty="0"/>
              <a:t>FGC</a:t>
            </a:r>
            <a:r>
              <a:rPr lang="zh-CN" altLang="en-US" dirty="0"/>
              <a:t> </a:t>
            </a:r>
            <a:r>
              <a:rPr lang="en-US" altLang="zh-CN" dirty="0"/>
              <a:t> A</a:t>
            </a:r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43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已知前、中，求后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728901" cy="5093853"/>
          </a:xfrm>
        </p:spPr>
        <p:txBody>
          <a:bodyPr/>
          <a:lstStyle/>
          <a:p>
            <a:r>
              <a:rPr lang="zh-CN" altLang="en-US" dirty="0"/>
              <a:t>前序遍历：</a:t>
            </a:r>
            <a:r>
              <a:rPr lang="en-US" altLang="zh-CN" dirty="0"/>
              <a:t> A</a:t>
            </a:r>
            <a:r>
              <a:rPr lang="zh-CN" altLang="en-US" dirty="0"/>
              <a:t>  </a:t>
            </a:r>
            <a:r>
              <a:rPr lang="en-US" altLang="zh-CN" dirty="0"/>
              <a:t>BDE</a:t>
            </a:r>
            <a:r>
              <a:rPr lang="zh-CN" altLang="en-US" dirty="0"/>
              <a:t> </a:t>
            </a:r>
            <a:r>
              <a:rPr lang="en-US" altLang="zh-CN" dirty="0"/>
              <a:t> CFG</a:t>
            </a:r>
          </a:p>
          <a:p>
            <a:r>
              <a:rPr lang="zh-CN" altLang="en-US" dirty="0"/>
              <a:t>中序遍历：</a:t>
            </a:r>
            <a:r>
              <a:rPr lang="en-US" altLang="zh-CN" dirty="0"/>
              <a:t> DBE </a:t>
            </a:r>
            <a:r>
              <a:rPr lang="zh-CN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 </a:t>
            </a:r>
            <a:r>
              <a:rPr lang="en-US" altLang="zh-CN" dirty="0"/>
              <a:t>FCG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根据前序遍历，第一个出现的</a:t>
            </a:r>
            <a:r>
              <a:rPr lang="en-US" altLang="zh-CN" dirty="0"/>
              <a:t>A</a:t>
            </a:r>
            <a:r>
              <a:rPr lang="zh-CN" altLang="en-US" dirty="0"/>
              <a:t>一定是根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用</a:t>
            </a:r>
            <a:r>
              <a:rPr lang="en-US" altLang="zh-CN" dirty="0"/>
              <a:t>A</a:t>
            </a:r>
            <a:r>
              <a:rPr lang="zh-CN" altLang="en-US" dirty="0"/>
              <a:t>去中序遍历中划分出</a:t>
            </a:r>
            <a:r>
              <a:rPr lang="en-US" altLang="zh-CN" dirty="0"/>
              <a:t>DBE</a:t>
            </a:r>
            <a:r>
              <a:rPr lang="zh-CN" altLang="en-US" dirty="0"/>
              <a:t>和</a:t>
            </a:r>
            <a:r>
              <a:rPr lang="en-US" altLang="zh-CN" dirty="0"/>
              <a:t>FCG</a:t>
            </a:r>
            <a:r>
              <a:rPr lang="zh-CN" altLang="en-US" dirty="0"/>
              <a:t>两个子树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再用这两个子树去前序遍历中划分出</a:t>
            </a:r>
            <a:r>
              <a:rPr lang="en-US" altLang="zh-CN" dirty="0"/>
              <a:t>BDE</a:t>
            </a:r>
            <a:r>
              <a:rPr lang="zh-CN" altLang="en-US" dirty="0"/>
              <a:t>和</a:t>
            </a:r>
            <a:r>
              <a:rPr lang="en-US" altLang="zh-CN" dirty="0"/>
              <a:t>CFG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对于子树</a:t>
            </a:r>
            <a:r>
              <a:rPr lang="en-US" altLang="zh-CN" dirty="0"/>
              <a:t>1</a:t>
            </a:r>
            <a:r>
              <a:rPr lang="zh-CN" altLang="en-US" dirty="0"/>
              <a:t>，前中序遍历分别是</a:t>
            </a:r>
            <a:r>
              <a:rPr lang="en-US" altLang="zh-CN" dirty="0"/>
              <a:t>BDE</a:t>
            </a:r>
            <a:r>
              <a:rPr lang="zh-CN" altLang="en-US" dirty="0"/>
              <a:t>、</a:t>
            </a:r>
            <a:r>
              <a:rPr lang="en-US" altLang="zh-CN" dirty="0"/>
              <a:t>DBE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 对于子树</a:t>
            </a:r>
            <a:r>
              <a:rPr lang="en-US" altLang="zh-CN" dirty="0"/>
              <a:t>2</a:t>
            </a:r>
            <a:r>
              <a:rPr lang="zh-CN" altLang="en-US" dirty="0"/>
              <a:t>，前中序遍历分别是</a:t>
            </a:r>
            <a:r>
              <a:rPr lang="en-US" altLang="zh-CN" dirty="0"/>
              <a:t>CFG</a:t>
            </a:r>
            <a:r>
              <a:rPr lang="zh-CN" altLang="en-US" dirty="0"/>
              <a:t>、</a:t>
            </a:r>
            <a:r>
              <a:rPr lang="en-US" altLang="zh-CN" dirty="0"/>
              <a:t>FCG</a:t>
            </a:r>
          </a:p>
        </p:txBody>
      </p:sp>
    </p:spTree>
    <p:extLst>
      <p:ext uri="{BB962C8B-B14F-4D97-AF65-F5344CB8AC3E}">
        <p14:creationId xmlns:p14="http://schemas.microsoft.com/office/powerpoint/2010/main" val="22687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已知中、后，求前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728901" cy="5093853"/>
          </a:xfrm>
        </p:spPr>
        <p:txBody>
          <a:bodyPr/>
          <a:lstStyle/>
          <a:p>
            <a:r>
              <a:rPr lang="zh-CN" altLang="en-US" dirty="0"/>
              <a:t>中序遍历：</a:t>
            </a:r>
            <a:r>
              <a:rPr lang="en-US" altLang="zh-CN" dirty="0"/>
              <a:t> DBE </a:t>
            </a:r>
            <a:r>
              <a:rPr lang="zh-CN" altLang="en-US" dirty="0"/>
              <a:t> </a:t>
            </a:r>
            <a:r>
              <a:rPr lang="en-US" altLang="zh-CN" dirty="0"/>
              <a:t>A </a:t>
            </a:r>
            <a:r>
              <a:rPr lang="zh-CN" altLang="en-US" dirty="0"/>
              <a:t> </a:t>
            </a:r>
            <a:r>
              <a:rPr lang="en-US" altLang="zh-CN" dirty="0"/>
              <a:t>FCG</a:t>
            </a:r>
          </a:p>
          <a:p>
            <a:r>
              <a:rPr lang="zh-CN" altLang="en-US" dirty="0"/>
              <a:t>后序遍历： </a:t>
            </a:r>
            <a:r>
              <a:rPr lang="en-US" altLang="zh-CN" dirty="0"/>
              <a:t>DEB </a:t>
            </a:r>
            <a:r>
              <a:rPr lang="zh-CN" altLang="en-US" dirty="0"/>
              <a:t> </a:t>
            </a:r>
            <a:r>
              <a:rPr lang="en-US" altLang="zh-CN" dirty="0"/>
              <a:t>FGC</a:t>
            </a:r>
            <a:r>
              <a:rPr lang="zh-CN" altLang="en-US" dirty="0"/>
              <a:t> </a:t>
            </a:r>
            <a:r>
              <a:rPr lang="en-US" altLang="zh-CN" dirty="0"/>
              <a:t> A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根据后序遍历，最后出现的</a:t>
            </a:r>
            <a:r>
              <a:rPr lang="en-US" altLang="zh-CN" dirty="0"/>
              <a:t>A</a:t>
            </a:r>
            <a:r>
              <a:rPr lang="zh-CN" altLang="en-US" dirty="0"/>
              <a:t>一定是根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用</a:t>
            </a:r>
            <a:r>
              <a:rPr lang="en-US" altLang="zh-CN" dirty="0"/>
              <a:t>A</a:t>
            </a:r>
            <a:r>
              <a:rPr lang="zh-CN" altLang="en-US" dirty="0"/>
              <a:t>去中序遍历中划分出</a:t>
            </a:r>
            <a:r>
              <a:rPr lang="en-US" altLang="zh-CN" dirty="0"/>
              <a:t>DBE</a:t>
            </a:r>
            <a:r>
              <a:rPr lang="zh-CN" altLang="en-US" dirty="0"/>
              <a:t>和</a:t>
            </a:r>
            <a:r>
              <a:rPr lang="en-US" altLang="zh-CN" dirty="0"/>
              <a:t>FCG</a:t>
            </a:r>
            <a:r>
              <a:rPr lang="zh-CN" altLang="en-US" dirty="0"/>
              <a:t>两个子树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 再用这两个子树去后序遍历中划分出</a:t>
            </a:r>
            <a:r>
              <a:rPr lang="en-US" altLang="zh-CN" dirty="0"/>
              <a:t>DEB</a:t>
            </a:r>
            <a:r>
              <a:rPr lang="zh-CN" altLang="en-US" dirty="0"/>
              <a:t>和</a:t>
            </a:r>
            <a:r>
              <a:rPr lang="en-US" altLang="zh-CN" dirty="0"/>
              <a:t>FGC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对于子树</a:t>
            </a:r>
            <a:r>
              <a:rPr lang="en-US" altLang="zh-CN" dirty="0"/>
              <a:t>1</a:t>
            </a:r>
            <a:r>
              <a:rPr lang="zh-CN" altLang="en-US" dirty="0"/>
              <a:t>，中后序遍历分别是</a:t>
            </a:r>
            <a:r>
              <a:rPr lang="en-US" altLang="zh-CN" dirty="0"/>
              <a:t>DBE</a:t>
            </a:r>
            <a:r>
              <a:rPr lang="zh-CN" altLang="en-US" dirty="0"/>
              <a:t>、</a:t>
            </a:r>
            <a:r>
              <a:rPr lang="en-US" altLang="zh-CN" dirty="0"/>
              <a:t>DEB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 对于子树</a:t>
            </a:r>
            <a:r>
              <a:rPr lang="en-US" altLang="zh-CN" dirty="0"/>
              <a:t>2</a:t>
            </a:r>
            <a:r>
              <a:rPr lang="zh-CN" altLang="en-US" dirty="0"/>
              <a:t>，中后序遍历分别是</a:t>
            </a:r>
            <a:r>
              <a:rPr lang="en-US" altLang="zh-CN" dirty="0"/>
              <a:t>FCG</a:t>
            </a:r>
            <a:r>
              <a:rPr lang="zh-CN" altLang="en-US" dirty="0"/>
              <a:t>、</a:t>
            </a:r>
            <a:r>
              <a:rPr lang="en-US" altLang="zh-CN" dirty="0"/>
              <a:t>FGC</a:t>
            </a:r>
          </a:p>
        </p:txBody>
      </p:sp>
    </p:spTree>
    <p:extLst>
      <p:ext uri="{BB962C8B-B14F-4D97-AF65-F5344CB8AC3E}">
        <p14:creationId xmlns:p14="http://schemas.microsoft.com/office/powerpoint/2010/main" val="342639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D689E94-0025-4349-B357-3530106AF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已知前、后，求中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CB2E2-0455-A14E-8811-2D41352343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无法求！！！</a:t>
            </a:r>
          </a:p>
        </p:txBody>
      </p:sp>
    </p:spTree>
    <p:extLst>
      <p:ext uri="{BB962C8B-B14F-4D97-AF65-F5344CB8AC3E}">
        <p14:creationId xmlns:p14="http://schemas.microsoft.com/office/powerpoint/2010/main" val="1327058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619370-7FB2-0B4A-BBD1-EA7518F28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233C4-8BFD-9B42-8FFB-9BFA2ACC04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7"/>
            <a:ext cx="11053823" cy="3186322"/>
          </a:xfrm>
        </p:spPr>
        <p:txBody>
          <a:bodyPr/>
          <a:lstStyle/>
          <a:p>
            <a:r>
              <a:rPr kumimoji="1" lang="zh-CN" altLang="en-US" dirty="0"/>
              <a:t>二叉树</a:t>
            </a:r>
            <a:r>
              <a:rPr kumimoji="1" lang="en-HK" altLang="zh-CN" dirty="0"/>
              <a:t>T</a:t>
            </a:r>
            <a:r>
              <a:rPr kumimoji="1" lang="zh-CN" altLang="en-HK" dirty="0"/>
              <a:t>，</a:t>
            </a:r>
            <a:r>
              <a:rPr kumimoji="1" lang="zh-CN" altLang="en-US" dirty="0"/>
              <a:t>已知其先根遍历是</a:t>
            </a:r>
            <a:r>
              <a:rPr kumimoji="1" lang="en-US" altLang="zh-CN" dirty="0"/>
              <a:t>1 2 4 3 5 7 6</a:t>
            </a:r>
            <a:r>
              <a:rPr kumimoji="1" lang="zh-CN" altLang="en-US" dirty="0"/>
              <a:t>（数字为节点的编号，下同），中根遍历</a:t>
            </a:r>
            <a:r>
              <a:rPr kumimoji="1" lang="en-US" altLang="zh-CN" dirty="0"/>
              <a:t>2 4 1 5 7 3 6</a:t>
            </a:r>
            <a:r>
              <a:rPr kumimoji="1" lang="zh-CN" altLang="en-US" dirty="0"/>
              <a:t>，则该二叉树的后根遍历是（    ）。</a:t>
            </a:r>
          </a:p>
          <a:p>
            <a:pPr marL="0" indent="0">
              <a:buNone/>
            </a:pPr>
            <a:r>
              <a:rPr kumimoji="1" lang="en-HK" altLang="zh-CN" dirty="0"/>
              <a:t>	A</a:t>
            </a:r>
            <a:r>
              <a:rPr kumimoji="1" lang="zh-CN" altLang="en-HK" dirty="0"/>
              <a:t>．</a:t>
            </a:r>
            <a:r>
              <a:rPr kumimoji="1" lang="en-HK" altLang="zh-CN" dirty="0"/>
              <a:t>4 2 5 7 6 3 1       B</a:t>
            </a:r>
            <a:r>
              <a:rPr kumimoji="1" lang="zh-CN" altLang="en-HK" dirty="0"/>
              <a:t>．</a:t>
            </a:r>
            <a:r>
              <a:rPr kumimoji="1" lang="en-HK" altLang="zh-CN" dirty="0"/>
              <a:t>4 2 7 5 6 3 1</a:t>
            </a:r>
          </a:p>
          <a:p>
            <a:pPr marL="0" indent="0">
              <a:buNone/>
            </a:pPr>
            <a:r>
              <a:rPr kumimoji="1" lang="en-HK" altLang="zh-CN" dirty="0"/>
              <a:t>	C</a:t>
            </a:r>
            <a:r>
              <a:rPr kumimoji="1" lang="zh-CN" altLang="en-HK" dirty="0"/>
              <a:t>．</a:t>
            </a:r>
            <a:r>
              <a:rPr kumimoji="1" lang="en-HK" altLang="zh-CN" dirty="0"/>
              <a:t>7 4 2 5 6 3 1     D</a:t>
            </a:r>
            <a:r>
              <a:rPr kumimoji="1" lang="zh-CN" altLang="en-HK" dirty="0"/>
              <a:t>．</a:t>
            </a:r>
            <a:r>
              <a:rPr kumimoji="1" lang="en-HK" altLang="zh-CN" dirty="0"/>
              <a:t>4 2 7 6 5 3 1</a:t>
            </a:r>
          </a:p>
          <a:p>
            <a:endParaRPr kumimoji="1" lang="en-HK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00CD6A-4496-904F-ACA1-F70FBAA25C19}"/>
              </a:ext>
            </a:extLst>
          </p:cNvPr>
          <p:cNvSpPr txBox="1"/>
          <p:nvPr/>
        </p:nvSpPr>
        <p:spPr>
          <a:xfrm>
            <a:off x="2997998" y="5251622"/>
            <a:ext cx="130035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答案：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B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55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8C69C4-B7B3-5748-9ACB-833BBE6F4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7D2AA-938D-D846-98A1-2B12BD984F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3260463"/>
          </a:xfrm>
        </p:spPr>
        <p:txBody>
          <a:bodyPr/>
          <a:lstStyle/>
          <a:p>
            <a:r>
              <a:rPr kumimoji="1" lang="zh-CN" altLang="en-US" dirty="0"/>
              <a:t>已知 </a:t>
            </a:r>
            <a:r>
              <a:rPr kumimoji="1" lang="en-US" altLang="zh-CN" dirty="0"/>
              <a:t>6 </a:t>
            </a:r>
            <a:r>
              <a:rPr kumimoji="1" lang="zh-CN" altLang="en-US" dirty="0"/>
              <a:t>个结点的二叉树的先根遍历是 </a:t>
            </a:r>
            <a:r>
              <a:rPr kumimoji="1" lang="en-US" altLang="zh-CN" dirty="0"/>
              <a:t>1 2 3 4 5 6</a:t>
            </a:r>
            <a:r>
              <a:rPr kumimoji="1" lang="zh-CN" altLang="en-US" dirty="0"/>
              <a:t>（数字为结点的编号，以下同），后根遍历是</a:t>
            </a:r>
            <a:r>
              <a:rPr kumimoji="1" lang="en-US" altLang="zh-CN" dirty="0"/>
              <a:t>3 2 5 6 4 1</a:t>
            </a:r>
            <a:r>
              <a:rPr kumimoji="1" lang="zh-CN" altLang="en-US" dirty="0"/>
              <a:t>，则该二叉树的可能的中根遍历是（        ）</a:t>
            </a:r>
          </a:p>
          <a:p>
            <a:pPr marL="0" indent="0">
              <a:buNone/>
            </a:pPr>
            <a:r>
              <a:rPr kumimoji="1" lang="en-HK" altLang="zh-CN" dirty="0"/>
              <a:t>	A. 3 2 1 4 6 5            B. 3 2 1 5 4 6</a:t>
            </a:r>
          </a:p>
          <a:p>
            <a:pPr marL="0" indent="0">
              <a:buNone/>
            </a:pPr>
            <a:r>
              <a:rPr kumimoji="1" lang="en-HK" altLang="zh-CN" dirty="0"/>
              <a:t>	C. 2 1 3 5 4 6            D. 2 3 1 4 6 5</a:t>
            </a:r>
          </a:p>
          <a:p>
            <a:endParaRPr kumimoji="1" lang="en-HK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3409C4-A294-FC41-9055-A4DD9456FE3B}"/>
              </a:ext>
            </a:extLst>
          </p:cNvPr>
          <p:cNvSpPr txBox="1"/>
          <p:nvPr/>
        </p:nvSpPr>
        <p:spPr>
          <a:xfrm>
            <a:off x="2997998" y="5251622"/>
            <a:ext cx="130035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答案：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B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5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1232 </a:t>
            </a:r>
            <a:r>
              <a:rPr kumimoji="1" lang="zh-CN" altLang="en-US" dirty="0"/>
              <a:t>求先序排列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/>
              <a:t>给出一棵二叉树的中序与后序排列。求出它的先序排列。（约定树结点用不同的大写字母表示，长度</a:t>
            </a:r>
            <a:r>
              <a:rPr lang="en-US" altLang="zh-CN" dirty="0"/>
              <a:t>≤8</a:t>
            </a:r>
            <a:r>
              <a:rPr lang="zh-CN" altLang="en-US" dirty="0"/>
              <a:t> 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BADC</a:t>
            </a:r>
          </a:p>
          <a:p>
            <a:r>
              <a:rPr lang="en-US" altLang="zh-CN" dirty="0"/>
              <a:t>BDCA</a:t>
            </a:r>
          </a:p>
          <a:p>
            <a:r>
              <a:rPr lang="en-US" altLang="zh-CN" dirty="0"/>
              <a:t>-&gt;</a:t>
            </a:r>
          </a:p>
          <a:p>
            <a:r>
              <a:rPr lang="en-US" altLang="zh-CN" dirty="0"/>
              <a:t>ABCD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5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1232 </a:t>
            </a:r>
            <a:r>
              <a:rPr kumimoji="1" lang="zh-CN" altLang="en-US" dirty="0"/>
              <a:t>求先序排列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728901" cy="5093853"/>
          </a:xfrm>
        </p:spPr>
        <p:txBody>
          <a:bodyPr/>
          <a:lstStyle/>
          <a:p>
            <a:r>
              <a:rPr lang="zh-CN" altLang="en-US" dirty="0"/>
              <a:t>根据后序遍历得到根，在中序遍历中找到根的位置，进而得到左右子树大小</a:t>
            </a:r>
            <a:endParaRPr lang="en-US" altLang="zh-CN" dirty="0"/>
          </a:p>
          <a:p>
            <a:r>
              <a:rPr lang="zh-CN" altLang="en-US" dirty="0"/>
              <a:t>递归处理左右子树</a:t>
            </a:r>
            <a:endParaRPr lang="en-US" altLang="zh-CN" dirty="0"/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1232 </a:t>
            </a:r>
            <a:r>
              <a:rPr kumimoji="1" lang="zh-CN" altLang="en-US" dirty="0"/>
              <a:t>求先序排列</a:t>
            </a:r>
          </a:p>
        </p:txBody>
      </p:sp>
      <p:sp>
        <p:nvSpPr>
          <p:cNvPr id="5" name="椭圆 4"/>
          <p:cNvSpPr/>
          <p:nvPr/>
        </p:nvSpPr>
        <p:spPr>
          <a:xfrm>
            <a:off x="9065623" y="1724297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30021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342725" y="276932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C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88926" y="3810329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722694" y="3810328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97479" y="3834276"/>
            <a:ext cx="600892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直接连接符 10"/>
          <p:cNvCxnSpPr>
            <a:stCxn id="5" idx="3"/>
            <a:endCxn id="6" idx="0"/>
          </p:cNvCxnSpPr>
          <p:nvPr/>
        </p:nvCxnSpPr>
        <p:spPr>
          <a:xfrm flipH="1">
            <a:off x="8130467" y="2226040"/>
            <a:ext cx="10231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>
            <a:off x="9578516" y="2226040"/>
            <a:ext cx="1064655" cy="543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3"/>
            <a:endCxn id="8" idx="0"/>
          </p:cNvCxnSpPr>
          <p:nvPr/>
        </p:nvCxnSpPr>
        <p:spPr>
          <a:xfrm flipH="1">
            <a:off x="7489372" y="3271069"/>
            <a:ext cx="428648" cy="5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0"/>
          </p:cNvCxnSpPr>
          <p:nvPr/>
        </p:nvCxnSpPr>
        <p:spPr>
          <a:xfrm flipH="1">
            <a:off x="10023140" y="3271069"/>
            <a:ext cx="407584" cy="539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0" idx="0"/>
          </p:cNvCxnSpPr>
          <p:nvPr/>
        </p:nvCxnSpPr>
        <p:spPr>
          <a:xfrm>
            <a:off x="10855618" y="3271069"/>
            <a:ext cx="442307" cy="563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450052" y="3810329"/>
            <a:ext cx="600892" cy="58782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接连接符 16"/>
          <p:cNvCxnSpPr>
            <a:stCxn id="6" idx="5"/>
            <a:endCxn id="16" idx="0"/>
          </p:cNvCxnSpPr>
          <p:nvPr/>
        </p:nvCxnSpPr>
        <p:spPr>
          <a:xfrm>
            <a:off x="8342914" y="3271069"/>
            <a:ext cx="407584" cy="5392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910251" y="4825205"/>
            <a:ext cx="5016138" cy="1902166"/>
          </a:xfrm>
        </p:spPr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 err="1"/>
              <a:t>dfs</a:t>
            </a:r>
            <a:r>
              <a:rPr lang="zh-CN" altLang="en-US" dirty="0"/>
              <a:t>其实也是一种先序遍历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3E218B-36E2-2146-A117-548163A3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5" y="0"/>
            <a:ext cx="822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7A3E9C-7F0F-0241-AFB6-8176633F9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烦恼的高考志愿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44E96A-6CAA-0143-AE20-6AF8F9ECDD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6A886-0237-3B41-B8CE-5CF1458CB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07" y="1134319"/>
            <a:ext cx="5893377" cy="52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85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F26283-A211-914B-A8AC-4E98220E4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烦恼的高考志愿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A04ED-9E3A-AB4B-988C-0048D96A0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4034" y="1620456"/>
            <a:ext cx="6498961" cy="4664597"/>
          </a:xfrm>
        </p:spPr>
        <p:txBody>
          <a:bodyPr/>
          <a:lstStyle/>
          <a:p>
            <a:r>
              <a:rPr kumimoji="1" lang="zh-CN" altLang="en-US" dirty="0"/>
              <a:t>同时二分上界和下界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181942-847D-7B41-8449-12AB92CD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0" y="1967582"/>
            <a:ext cx="4941014" cy="48672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FCDA47-B6DC-584E-A052-82B9C57C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34" y="2706039"/>
            <a:ext cx="4856625" cy="41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8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D941A-86D7-5246-9182-8133C5670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跳石头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E838E-E3FA-A04E-A0D0-EA58D76D0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FC914D-CEA0-DD44-9090-E2E3FECD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20" y="0"/>
            <a:ext cx="7147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5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350441-56ED-3248-B4AD-73598CD45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跳石头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3970C-95D0-3E48-8CF3-F5EE52C69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3AD50-E291-A64A-88B8-8CF4ED02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79" y="569315"/>
            <a:ext cx="1689100" cy="599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E2B3E3-CF0D-C648-B96F-422A0B7E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51" y="2784354"/>
            <a:ext cx="7378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8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744154-EF59-6D4D-A157-F91E55E24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zh-CN" dirty="0"/>
              <a:t>跳石头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AB378-2D85-CD4E-9022-E1B4917D4A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二分：两块石头之间的最小间隔</a:t>
            </a:r>
            <a:endParaRPr kumimoji="1" lang="en-US" altLang="zh-CN" dirty="0"/>
          </a:p>
          <a:p>
            <a:r>
              <a:rPr kumimoji="1" lang="en-US" altLang="zh-CN" dirty="0"/>
              <a:t>check</a:t>
            </a:r>
            <a:r>
              <a:rPr kumimoji="1" lang="zh-CN" altLang="en-US" dirty="0"/>
              <a:t>：从左往右考虑石头，如果当前石头距离上一个石头超过</a:t>
            </a:r>
            <a:r>
              <a:rPr kumimoji="1" lang="en-US" altLang="zh-CN" dirty="0"/>
              <a:t>dis</a:t>
            </a:r>
            <a:r>
              <a:rPr kumimoji="1" lang="zh-CN" altLang="en-US" dirty="0"/>
              <a:t>，就移除前一块石头，最后判断移除的石头与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的大小关系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71F221-3278-A84D-9DDE-0985AEFA6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38" y="3856892"/>
            <a:ext cx="4064000" cy="30011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1E835F-5462-7D4E-BAEA-FFDBBEA5E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738" y="2846210"/>
            <a:ext cx="3587261" cy="40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2514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2217</Words>
  <Application>Microsoft Macintosh PowerPoint</Application>
  <PresentationFormat>宽屏</PresentationFormat>
  <Paragraphs>388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DengXian</vt:lpstr>
      <vt:lpstr>AliHYAiHei-Beta</vt:lpstr>
      <vt:lpstr>Source Han Sans CN</vt:lpstr>
      <vt:lpstr>Source Han Sans CN Medium</vt:lpstr>
      <vt:lpstr>Arial</vt:lpstr>
      <vt:lpstr>课程模版</vt:lpstr>
      <vt:lpstr>PBrush</vt:lpstr>
      <vt:lpstr>实验舱蛟龙五班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48</cp:revision>
  <cp:lastPrinted>2019-08-07T12:45:14Z</cp:lastPrinted>
  <dcterms:created xsi:type="dcterms:W3CDTF">2018-01-26T10:42:19Z</dcterms:created>
  <dcterms:modified xsi:type="dcterms:W3CDTF">2019-08-07T12:47:08Z</dcterms:modified>
</cp:coreProperties>
</file>