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43"/>
  </p:notesMasterIdLst>
  <p:handoutMasterIdLst>
    <p:handoutMasterId r:id="rId44"/>
  </p:handoutMasterIdLst>
  <p:sldIdLst>
    <p:sldId id="257" r:id="rId2"/>
    <p:sldId id="421" r:id="rId3"/>
    <p:sldId id="422" r:id="rId4"/>
    <p:sldId id="423" r:id="rId5"/>
    <p:sldId id="360" r:id="rId6"/>
    <p:sldId id="424" r:id="rId7"/>
    <p:sldId id="362" r:id="rId8"/>
    <p:sldId id="363" r:id="rId9"/>
    <p:sldId id="425" r:id="rId10"/>
    <p:sldId id="426" r:id="rId11"/>
    <p:sldId id="427" r:id="rId12"/>
    <p:sldId id="340" r:id="rId13"/>
    <p:sldId id="316" r:id="rId14"/>
    <p:sldId id="349" r:id="rId15"/>
    <p:sldId id="350" r:id="rId16"/>
    <p:sldId id="413" r:id="rId17"/>
    <p:sldId id="414" r:id="rId18"/>
    <p:sldId id="415" r:id="rId19"/>
    <p:sldId id="416" r:id="rId20"/>
    <p:sldId id="417" r:id="rId21"/>
    <p:sldId id="418" r:id="rId22"/>
    <p:sldId id="277" r:id="rId23"/>
    <p:sldId id="323" r:id="rId24"/>
    <p:sldId id="324" r:id="rId25"/>
    <p:sldId id="325" r:id="rId26"/>
    <p:sldId id="326" r:id="rId27"/>
    <p:sldId id="420" r:id="rId28"/>
    <p:sldId id="411" r:id="rId29"/>
    <p:sldId id="351" r:id="rId30"/>
    <p:sldId id="352" r:id="rId31"/>
    <p:sldId id="353" r:id="rId32"/>
    <p:sldId id="354" r:id="rId33"/>
    <p:sldId id="419" r:id="rId34"/>
    <p:sldId id="428" r:id="rId35"/>
    <p:sldId id="406" r:id="rId36"/>
    <p:sldId id="365" r:id="rId37"/>
    <p:sldId id="392" r:id="rId38"/>
    <p:sldId id="393" r:id="rId39"/>
    <p:sldId id="407" r:id="rId40"/>
    <p:sldId id="394" r:id="rId41"/>
    <p:sldId id="267"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AD00"/>
    <a:srgbClr val="0082D3"/>
    <a:srgbClr val="E37500"/>
    <a:srgbClr val="F19800"/>
    <a:srgbClr val="C00D10"/>
    <a:srgbClr val="C00020"/>
    <a:srgbClr val="349B05"/>
    <a:srgbClr val="339605"/>
    <a:srgbClr val="79D827"/>
    <a:srgbClr val="8DDD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1"/>
    <p:restoredTop sz="94591"/>
  </p:normalViewPr>
  <p:slideViewPr>
    <p:cSldViewPr snapToGrid="0" snapToObjects="1">
      <p:cViewPr varScale="1">
        <p:scale>
          <a:sx n="108" d="100"/>
          <a:sy n="108" d="100"/>
        </p:scale>
        <p:origin x="224" y="24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2" d="100"/>
          <a:sy n="82" d="100"/>
        </p:scale>
        <p:origin x="3136"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d0w walker" userId="ef3e09a72fbd8c99" providerId="LiveId" clId="{B34EDA1D-E9DE-EB42-9010-A4B8D909923D}"/>
    <pc:docChg chg="undo addSld delSld modSld modMainMaster">
      <pc:chgData name="shad0w walker" userId="ef3e09a72fbd8c99" providerId="LiveId" clId="{B34EDA1D-E9DE-EB42-9010-A4B8D909923D}" dt="2019-03-23T07:35:03.627" v="36" actId="14100"/>
      <pc:docMkLst>
        <pc:docMk/>
      </pc:docMkLst>
      <pc:sldChg chg="modSp">
        <pc:chgData name="shad0w walker" userId="ef3e09a72fbd8c99" providerId="LiveId" clId="{B34EDA1D-E9DE-EB42-9010-A4B8D909923D}" dt="2019-03-09T07:59:59.158" v="30" actId="20577"/>
        <pc:sldMkLst>
          <pc:docMk/>
          <pc:sldMk cId="1260955960" sldId="257"/>
        </pc:sldMkLst>
        <pc:spChg chg="mod">
          <ac:chgData name="shad0w walker" userId="ef3e09a72fbd8c99" providerId="LiveId" clId="{B34EDA1D-E9DE-EB42-9010-A4B8D909923D}" dt="2019-03-09T07:59:51.498" v="25" actId="20577"/>
          <ac:spMkLst>
            <pc:docMk/>
            <pc:sldMk cId="1260955960" sldId="257"/>
            <ac:spMk id="2" creationId="{00000000-0000-0000-0000-000000000000}"/>
          </ac:spMkLst>
        </pc:spChg>
        <pc:spChg chg="mod">
          <ac:chgData name="shad0w walker" userId="ef3e09a72fbd8c99" providerId="LiveId" clId="{B34EDA1D-E9DE-EB42-9010-A4B8D909923D}" dt="2019-03-09T07:59:56.345" v="26" actId="20577"/>
          <ac:spMkLst>
            <pc:docMk/>
            <pc:sldMk cId="1260955960" sldId="257"/>
            <ac:spMk id="3" creationId="{00000000-0000-0000-0000-000000000000}"/>
          </ac:spMkLst>
        </pc:spChg>
        <pc:spChg chg="mod">
          <ac:chgData name="shad0w walker" userId="ef3e09a72fbd8c99" providerId="LiveId" clId="{B34EDA1D-E9DE-EB42-9010-A4B8D909923D}" dt="2019-03-09T07:59:57.495" v="27" actId="20577"/>
          <ac:spMkLst>
            <pc:docMk/>
            <pc:sldMk cId="1260955960" sldId="257"/>
            <ac:spMk id="4" creationId="{00000000-0000-0000-0000-000000000000}"/>
          </ac:spMkLst>
        </pc:spChg>
        <pc:spChg chg="mod">
          <ac:chgData name="shad0w walker" userId="ef3e09a72fbd8c99" providerId="LiveId" clId="{B34EDA1D-E9DE-EB42-9010-A4B8D909923D}" dt="2019-03-09T07:59:59.158" v="30" actId="20577"/>
          <ac:spMkLst>
            <pc:docMk/>
            <pc:sldMk cId="1260955960" sldId="257"/>
            <ac:spMk id="5" creationId="{00000000-0000-0000-0000-000000000000}"/>
          </ac:spMkLst>
        </pc:spChg>
      </pc:sldChg>
      <pc:sldChg chg="add del">
        <pc:chgData name="shad0w walker" userId="ef3e09a72fbd8c99" providerId="LiveId" clId="{B34EDA1D-E9DE-EB42-9010-A4B8D909923D}" dt="2019-03-09T08:00:15.418" v="32" actId="2696"/>
        <pc:sldMkLst>
          <pc:docMk/>
          <pc:sldMk cId="660666594" sldId="268"/>
        </pc:sldMkLst>
      </pc:sldChg>
      <pc:sldMasterChg chg="modSldLayout">
        <pc:chgData name="shad0w walker" userId="ef3e09a72fbd8c99" providerId="LiveId" clId="{B34EDA1D-E9DE-EB42-9010-A4B8D909923D}" dt="2019-03-23T07:35:03.627" v="36" actId="14100"/>
        <pc:sldMasterMkLst>
          <pc:docMk/>
          <pc:sldMasterMk cId="18364349" sldId="2147483651"/>
        </pc:sldMasterMkLst>
        <pc:sldLayoutChg chg="modSp">
          <pc:chgData name="shad0w walker" userId="ef3e09a72fbd8c99" providerId="LiveId" clId="{B34EDA1D-E9DE-EB42-9010-A4B8D909923D}" dt="2019-03-23T07:35:03.627" v="36" actId="14100"/>
          <pc:sldLayoutMkLst>
            <pc:docMk/>
            <pc:sldMasterMk cId="18364349" sldId="2147483651"/>
            <pc:sldLayoutMk cId="1925681291" sldId="2147483660"/>
          </pc:sldLayoutMkLst>
          <pc:spChg chg="mod">
            <ac:chgData name="shad0w walker" userId="ef3e09a72fbd8c99" providerId="LiveId" clId="{B34EDA1D-E9DE-EB42-9010-A4B8D909923D}" dt="2019-03-23T07:35:03.627" v="36" actId="14100"/>
            <ac:spMkLst>
              <pc:docMk/>
              <pc:sldMasterMk cId="18364349" sldId="2147483651"/>
              <pc:sldLayoutMk cId="1925681291" sldId="2147483660"/>
              <ac:spMk id="4"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8455D1-0A62-5B44-AE82-B557E0EEACD3}" type="datetime1">
              <a:t>2019/8/9</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ACF485-523A-7443-9CB6-9994BD5E605C}" type="slidenum">
              <a:t>‹#›</a:t>
            </a:fld>
            <a:endParaRPr kumimoji="1" lang="zh-CN" altLang="en-US"/>
          </a:p>
        </p:txBody>
      </p:sp>
    </p:spTree>
    <p:extLst>
      <p:ext uri="{BB962C8B-B14F-4D97-AF65-F5344CB8AC3E}">
        <p14:creationId xmlns:p14="http://schemas.microsoft.com/office/powerpoint/2010/main" val="1090687178"/>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CD6C7-7F89-5D47-86F6-3BD1F7D41150}" type="datetime1">
              <a:t>2019/8/9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22DF0-70FF-F54C-8E53-01D2923E4F1E}" type="slidenum">
              <a:t>‹#›</a:t>
            </a:fld>
            <a:endParaRPr kumimoji="1" lang="zh-CN" altLang="en-US"/>
          </a:p>
        </p:txBody>
      </p:sp>
    </p:spTree>
    <p:extLst>
      <p:ext uri="{BB962C8B-B14F-4D97-AF65-F5344CB8AC3E}">
        <p14:creationId xmlns:p14="http://schemas.microsoft.com/office/powerpoint/2010/main" val="1149507405"/>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日期占位符 3"/>
          <p:cNvSpPr>
            <a:spLocks noGrp="1"/>
          </p:cNvSpPr>
          <p:nvPr>
            <p:ph type="dt" idx="1"/>
          </p:nvPr>
        </p:nvSpPr>
        <p:spPr/>
        <p:txBody>
          <a:bodyPr/>
          <a:lstStyle/>
          <a:p>
            <a:fld id="{B64CD6C7-7F89-5D47-86F6-3BD1F7D41150}" type="datetime1">
              <a:rPr lang="zh-CN" altLang="en-US" smtClean="0"/>
              <a:t>2019/8/9</a:t>
            </a:fld>
            <a:endParaRPr kumimoji="1" lang="zh-CN" altLang="en-US"/>
          </a:p>
        </p:txBody>
      </p:sp>
    </p:spTree>
    <p:extLst>
      <p:ext uri="{BB962C8B-B14F-4D97-AF65-F5344CB8AC3E}">
        <p14:creationId xmlns:p14="http://schemas.microsoft.com/office/powerpoint/2010/main" val="364095569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16" name="矩形 15"/>
          <p:cNvSpPr/>
          <p:nvPr userDrawn="1"/>
        </p:nvSpPr>
        <p:spPr>
          <a:xfrm>
            <a:off x="0" y="4987636"/>
            <a:ext cx="12192000" cy="1870364"/>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矩形 76"/>
          <p:cNvSpPr/>
          <p:nvPr userDrawn="1"/>
        </p:nvSpPr>
        <p:spPr>
          <a:xfrm rot="10800000">
            <a:off x="-3" y="4987635"/>
            <a:ext cx="9005105" cy="186967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矩形 76"/>
          <p:cNvSpPr/>
          <p:nvPr userDrawn="1"/>
        </p:nvSpPr>
        <p:spPr>
          <a:xfrm>
            <a:off x="3416969" y="-1828"/>
            <a:ext cx="8775031" cy="4985649"/>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5031" h="4989464">
                <a:moveTo>
                  <a:pt x="3327823" y="0"/>
                </a:moveTo>
                <a:lnTo>
                  <a:pt x="8775031" y="1828"/>
                </a:lnTo>
                <a:lnTo>
                  <a:pt x="8775031" y="4989464"/>
                </a:lnTo>
                <a:lnTo>
                  <a:pt x="0" y="4973422"/>
                </a:lnTo>
                <a:lnTo>
                  <a:pt x="332782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ctrTitle" hasCustomPrompt="1"/>
          </p:nvPr>
        </p:nvSpPr>
        <p:spPr>
          <a:xfrm>
            <a:off x="245327" y="3102421"/>
            <a:ext cx="11701346" cy="822519"/>
          </a:xfrm>
          <a:prstGeom prst="rect">
            <a:avLst/>
          </a:prstGeom>
        </p:spPr>
        <p:txBody>
          <a:bodyPr anchor="b"/>
          <a:lstStyle>
            <a:lvl1pPr algn="ctr">
              <a:defRPr sz="4800">
                <a:solidFill>
                  <a:schemeClr val="bg1"/>
                </a:solidFill>
                <a:latin typeface="AliHYAiHei-Beta" charset="-122"/>
                <a:ea typeface="AliHYAiHei-Beta" charset="-122"/>
                <a:cs typeface="AliHYAiHei-Beta" charset="-122"/>
              </a:defRPr>
            </a:lvl1pPr>
          </a:lstStyle>
          <a:p>
            <a:r>
              <a:rPr kumimoji="1" lang="zh-CN" altLang="en-US" dirty="0"/>
              <a:t>实验舱普及组线上网课</a:t>
            </a:r>
          </a:p>
        </p:txBody>
      </p:sp>
      <p:sp>
        <p:nvSpPr>
          <p:cNvPr id="3" name="副标题 2"/>
          <p:cNvSpPr>
            <a:spLocks noGrp="1"/>
          </p:cNvSpPr>
          <p:nvPr>
            <p:ph type="subTitle" idx="1" hasCustomPrompt="1"/>
          </p:nvPr>
        </p:nvSpPr>
        <p:spPr>
          <a:xfrm>
            <a:off x="245327" y="4007199"/>
            <a:ext cx="11701346" cy="486744"/>
          </a:xfrm>
          <a:prstGeom prst="rect">
            <a:avLst/>
          </a:prstGeom>
        </p:spPr>
        <p:txBody>
          <a:bodyPr/>
          <a:lstStyle>
            <a:lvl1pPr marL="0" indent="0" algn="ctr">
              <a:buNone/>
              <a:defRPr sz="3200">
                <a:solidFill>
                  <a:schemeClr val="bg1"/>
                </a:solidFill>
                <a:latin typeface="AliHYAiHei-Beta" charset="-122"/>
                <a:ea typeface="AliHYAiHei-Beta" charset="-122"/>
                <a:cs typeface="AliHYAiHei-Beta"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单击此处编辑章节标题</a:t>
            </a:r>
          </a:p>
        </p:txBody>
      </p:sp>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275935" y="1384180"/>
            <a:ext cx="3640130" cy="1635982"/>
          </a:xfrm>
          <a:prstGeom prst="rect">
            <a:avLst/>
          </a:prstGeom>
        </p:spPr>
      </p:pic>
      <p:sp>
        <p:nvSpPr>
          <p:cNvPr id="13" name="文本占位符 12"/>
          <p:cNvSpPr>
            <a:spLocks noGrp="1"/>
          </p:cNvSpPr>
          <p:nvPr>
            <p:ph type="body" sz="quarter" idx="10" hasCustomPrompt="1"/>
          </p:nvPr>
        </p:nvSpPr>
        <p:spPr>
          <a:xfrm>
            <a:off x="245328" y="5251450"/>
            <a:ext cx="11701346" cy="446823"/>
          </a:xfrm>
          <a:prstGeom prst="rect">
            <a:avLst/>
          </a:prstGeom>
        </p:spPr>
        <p:txBody>
          <a:bodyPr/>
          <a:lstStyle>
            <a:lvl1pPr marL="0" indent="0" algn="ctr">
              <a:buNone/>
              <a:defRPr sz="2400" b="1" i="0">
                <a:solidFill>
                  <a:schemeClr val="bg1"/>
                </a:solidFill>
                <a:latin typeface="Source Han Sans CN" charset="-122"/>
                <a:ea typeface="Source Han Sans CN" charset="-122"/>
                <a:cs typeface="Source Han Sans CN"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单击此处编辑讲师和作者姓名</a:t>
            </a:r>
          </a:p>
        </p:txBody>
      </p:sp>
      <p:sp>
        <p:nvSpPr>
          <p:cNvPr id="14" name="文本占位符 12"/>
          <p:cNvSpPr>
            <a:spLocks noGrp="1"/>
          </p:cNvSpPr>
          <p:nvPr>
            <p:ph type="body" sz="quarter" idx="11" hasCustomPrompt="1"/>
          </p:nvPr>
        </p:nvSpPr>
        <p:spPr>
          <a:xfrm>
            <a:off x="245328" y="5697499"/>
            <a:ext cx="11701346" cy="446823"/>
          </a:xfrm>
          <a:prstGeom prst="rect">
            <a:avLst/>
          </a:prstGeom>
        </p:spPr>
        <p:txBody>
          <a:bodyPr/>
          <a:lstStyle>
            <a:lvl1pPr marL="0" indent="0" algn="ctr">
              <a:buNone/>
              <a:defRPr sz="1800" b="0" i="0">
                <a:solidFill>
                  <a:schemeClr val="bg1"/>
                </a:solidFill>
                <a:latin typeface="Source Han Sans CN Medium" charset="-122"/>
                <a:ea typeface="Source Han Sans CN Medium" charset="-122"/>
                <a:cs typeface="Source Han Sans CN Medium"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单击此处编辑版本和修订日期</a:t>
            </a:r>
          </a:p>
        </p:txBody>
      </p:sp>
    </p:spTree>
    <p:extLst>
      <p:ext uri="{BB962C8B-B14F-4D97-AF65-F5344CB8AC3E}">
        <p14:creationId xmlns:p14="http://schemas.microsoft.com/office/powerpoint/2010/main" val="1559452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章节总结">
    <p:spTree>
      <p:nvGrpSpPr>
        <p:cNvPr id="1" name=""/>
        <p:cNvGrpSpPr/>
        <p:nvPr/>
      </p:nvGrpSpPr>
      <p:grpSpPr>
        <a:xfrm>
          <a:off x="0" y="0"/>
          <a:ext cx="0" cy="0"/>
          <a:chOff x="0" y="0"/>
          <a:chExt cx="0" cy="0"/>
        </a:xfrm>
      </p:grpSpPr>
      <p:sp>
        <p:nvSpPr>
          <p:cNvPr id="3" name="矩形 2"/>
          <p:cNvSpPr/>
          <p:nvPr userDrawn="1"/>
        </p:nvSpPr>
        <p:spPr>
          <a:xfrm>
            <a:off x="0" y="1215343"/>
            <a:ext cx="12192000" cy="5642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56"/>
          <p:cNvSpPr>
            <a:spLocks noGrp="1"/>
          </p:cNvSpPr>
          <p:nvPr>
            <p:ph type="body" sz="quarter" idx="11" hasCustomPrompt="1"/>
          </p:nvPr>
        </p:nvSpPr>
        <p:spPr>
          <a:xfrm>
            <a:off x="569089" y="1365813"/>
            <a:ext cx="11053822" cy="4988688"/>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a:t>单击此处编辑步骤、知识点</a:t>
            </a:r>
            <a:endParaRPr kumimoji="1" lang="en-US" altLang="zh-CN"/>
          </a:p>
        </p:txBody>
      </p:sp>
      <p:sp>
        <p:nvSpPr>
          <p:cNvPr id="2" name="文本框 1"/>
          <p:cNvSpPr txBox="1"/>
          <p:nvPr userDrawn="1"/>
        </p:nvSpPr>
        <p:spPr>
          <a:xfrm>
            <a:off x="569089" y="569927"/>
            <a:ext cx="2708476" cy="584775"/>
          </a:xfrm>
          <a:prstGeom prst="rect">
            <a:avLst/>
          </a:prstGeom>
        </p:spPr>
        <p:txBody>
          <a:bodyPr wrap="square" rtlCol="0">
            <a:spAutoFit/>
          </a:bodyPr>
          <a:lstStyle/>
          <a:p>
            <a:pPr algn="l"/>
            <a:r>
              <a:rPr kumimoji="1" lang="zh-CN" altLang="en-US" sz="3200" b="0" i="0">
                <a:solidFill>
                  <a:schemeClr val="bg1"/>
                </a:solidFill>
                <a:latin typeface="AliHYAiHei-Beta" charset="-122"/>
                <a:ea typeface="AliHYAiHei-Beta" charset="-122"/>
                <a:cs typeface="AliHYAiHei-Beta" charset="-122"/>
              </a:rPr>
              <a:t>本节回顾</a:t>
            </a:r>
          </a:p>
        </p:txBody>
      </p:sp>
      <p:sp>
        <p:nvSpPr>
          <p:cNvPr id="13" name="矩形 11"/>
          <p:cNvSpPr/>
          <p:nvPr userDrawn="1"/>
        </p:nvSpPr>
        <p:spPr>
          <a:xfrm flipV="1">
            <a:off x="3125164" y="-1"/>
            <a:ext cx="9066836" cy="1215343"/>
          </a:xfrm>
          <a:custGeom>
            <a:avLst/>
            <a:gdLst>
              <a:gd name="connsiteX0" fmla="*/ 0 w 12192000"/>
              <a:gd name="connsiteY0" fmla="*/ 0 h 1215343"/>
              <a:gd name="connsiteX1" fmla="*/ 12192000 w 12192000"/>
              <a:gd name="connsiteY1" fmla="*/ 0 h 1215343"/>
              <a:gd name="connsiteX2" fmla="*/ 12192000 w 12192000"/>
              <a:gd name="connsiteY2" fmla="*/ 1215343 h 1215343"/>
              <a:gd name="connsiteX3" fmla="*/ 0 w 12192000"/>
              <a:gd name="connsiteY3" fmla="*/ 1215343 h 1215343"/>
              <a:gd name="connsiteX4" fmla="*/ 0 w 12192000"/>
              <a:gd name="connsiteY4" fmla="*/ 0 h 1215343"/>
              <a:gd name="connsiteX0" fmla="*/ 0 w 12192000"/>
              <a:gd name="connsiteY0" fmla="*/ 0 h 1226918"/>
              <a:gd name="connsiteX1" fmla="*/ 12192000 w 12192000"/>
              <a:gd name="connsiteY1" fmla="*/ 0 h 1226918"/>
              <a:gd name="connsiteX2" fmla="*/ 12192000 w 12192000"/>
              <a:gd name="connsiteY2" fmla="*/ 1215343 h 1226918"/>
              <a:gd name="connsiteX3" fmla="*/ 6967959 w 12192000"/>
              <a:gd name="connsiteY3" fmla="*/ 1226918 h 1226918"/>
              <a:gd name="connsiteX4" fmla="*/ 0 w 12192000"/>
              <a:gd name="connsiteY4" fmla="*/ 0 h 1226918"/>
              <a:gd name="connsiteX0" fmla="*/ 0 w 7666299"/>
              <a:gd name="connsiteY0" fmla="*/ 11575 h 1226918"/>
              <a:gd name="connsiteX1" fmla="*/ 7666299 w 7666299"/>
              <a:gd name="connsiteY1" fmla="*/ 0 h 1226918"/>
              <a:gd name="connsiteX2" fmla="*/ 7666299 w 7666299"/>
              <a:gd name="connsiteY2" fmla="*/ 1215343 h 1226918"/>
              <a:gd name="connsiteX3" fmla="*/ 2442258 w 7666299"/>
              <a:gd name="connsiteY3" fmla="*/ 1226918 h 1226918"/>
              <a:gd name="connsiteX4" fmla="*/ 0 w 7666299"/>
              <a:gd name="connsiteY4" fmla="*/ 11575 h 1226918"/>
              <a:gd name="connsiteX0" fmla="*/ 1400537 w 9066836"/>
              <a:gd name="connsiteY0" fmla="*/ 11575 h 1215343"/>
              <a:gd name="connsiteX1" fmla="*/ 9066836 w 9066836"/>
              <a:gd name="connsiteY1" fmla="*/ 0 h 1215343"/>
              <a:gd name="connsiteX2" fmla="*/ 9066836 w 9066836"/>
              <a:gd name="connsiteY2" fmla="*/ 1215343 h 1215343"/>
              <a:gd name="connsiteX3" fmla="*/ 0 w 9066836"/>
              <a:gd name="connsiteY3" fmla="*/ 1203769 h 1215343"/>
              <a:gd name="connsiteX4" fmla="*/ 1400537 w 9066836"/>
              <a:gd name="connsiteY4" fmla="*/ 11575 h 121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66836" h="1215343">
                <a:moveTo>
                  <a:pt x="1400537" y="11575"/>
                </a:moveTo>
                <a:lnTo>
                  <a:pt x="9066836" y="0"/>
                </a:lnTo>
                <a:lnTo>
                  <a:pt x="9066836" y="1215343"/>
                </a:lnTo>
                <a:lnTo>
                  <a:pt x="0" y="1203769"/>
                </a:lnTo>
                <a:lnTo>
                  <a:pt x="1400537" y="11575"/>
                </a:lnTo>
                <a:close/>
              </a:path>
            </a:pathLst>
          </a:cu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61074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6" name="矩形 76"/>
          <p:cNvSpPr/>
          <p:nvPr userDrawn="1"/>
        </p:nvSpPr>
        <p:spPr>
          <a:xfrm>
            <a:off x="1423686" y="0"/>
            <a:ext cx="10768314" cy="6860749"/>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4612613 w 10059821"/>
              <a:gd name="connsiteY0" fmla="*/ 0 h 6861539"/>
              <a:gd name="connsiteX1" fmla="*/ 10059821 w 10059821"/>
              <a:gd name="connsiteY1" fmla="*/ 1828 h 6861539"/>
              <a:gd name="connsiteX2" fmla="*/ 10059821 w 10059821"/>
              <a:gd name="connsiteY2" fmla="*/ 4989464 h 6861539"/>
              <a:gd name="connsiteX3" fmla="*/ 0 w 10059821"/>
              <a:gd name="connsiteY3" fmla="*/ 6861539 h 6861539"/>
              <a:gd name="connsiteX4" fmla="*/ 4612613 w 10059821"/>
              <a:gd name="connsiteY4" fmla="*/ 0 h 6861539"/>
              <a:gd name="connsiteX0" fmla="*/ 4612613 w 10059821"/>
              <a:gd name="connsiteY0" fmla="*/ 0 h 6865998"/>
              <a:gd name="connsiteX1" fmla="*/ 10059821 w 10059821"/>
              <a:gd name="connsiteY1" fmla="*/ 1828 h 6865998"/>
              <a:gd name="connsiteX2" fmla="*/ 10036672 w 10059821"/>
              <a:gd name="connsiteY2" fmla="*/ 6865998 h 6865998"/>
              <a:gd name="connsiteX3" fmla="*/ 0 w 10059821"/>
              <a:gd name="connsiteY3" fmla="*/ 6861539 h 6865998"/>
              <a:gd name="connsiteX4" fmla="*/ 4612613 w 10059821"/>
              <a:gd name="connsiteY4" fmla="*/ 0 h 6865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9821" h="6865998">
                <a:moveTo>
                  <a:pt x="4612613" y="0"/>
                </a:moveTo>
                <a:lnTo>
                  <a:pt x="10059821" y="1828"/>
                </a:lnTo>
                <a:cubicBezTo>
                  <a:pt x="10052105" y="2289885"/>
                  <a:pt x="10044388" y="4577941"/>
                  <a:pt x="10036672" y="6865998"/>
                </a:cubicBezTo>
                <a:lnTo>
                  <a:pt x="0" y="6861539"/>
                </a:lnTo>
                <a:lnTo>
                  <a:pt x="461261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76"/>
          <p:cNvSpPr/>
          <p:nvPr userDrawn="1"/>
        </p:nvSpPr>
        <p:spPr>
          <a:xfrm rot="10800000" flipV="1">
            <a:off x="0" y="0"/>
            <a:ext cx="9398644" cy="390066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45940 w 6673109"/>
              <a:gd name="connsiteY3" fmla="*/ 4971598 h 4987636"/>
              <a:gd name="connsiteX4" fmla="*/ 0 w 6673109"/>
              <a:gd name="connsiteY4" fmla="*/ 29053 h 4987636"/>
              <a:gd name="connsiteX0" fmla="*/ 1040649 w 6427169"/>
              <a:gd name="connsiteY0" fmla="*/ 29053 h 4987636"/>
              <a:gd name="connsiteX1" fmla="*/ 6427169 w 6427169"/>
              <a:gd name="connsiteY1" fmla="*/ 0 h 4987636"/>
              <a:gd name="connsiteX2" fmla="*/ 6427169 w 6427169"/>
              <a:gd name="connsiteY2" fmla="*/ 4987636 h 4987636"/>
              <a:gd name="connsiteX3" fmla="*/ 0 w 6427169"/>
              <a:gd name="connsiteY3" fmla="*/ 4971598 h 4987636"/>
              <a:gd name="connsiteX4" fmla="*/ 1040649 w 6427169"/>
              <a:gd name="connsiteY4" fmla="*/ 29053 h 4987636"/>
              <a:gd name="connsiteX0" fmla="*/ 903413 w 6289933"/>
              <a:gd name="connsiteY0" fmla="*/ 29053 h 4987636"/>
              <a:gd name="connsiteX1" fmla="*/ 6289933 w 6289933"/>
              <a:gd name="connsiteY1" fmla="*/ 0 h 4987636"/>
              <a:gd name="connsiteX2" fmla="*/ 6289933 w 6289933"/>
              <a:gd name="connsiteY2" fmla="*/ 4987636 h 4987636"/>
              <a:gd name="connsiteX3" fmla="*/ 0 w 6289933"/>
              <a:gd name="connsiteY3" fmla="*/ 4940723 h 4987636"/>
              <a:gd name="connsiteX4" fmla="*/ 903413 w 6289933"/>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9933" h="4987636">
                <a:moveTo>
                  <a:pt x="903413" y="29053"/>
                </a:moveTo>
                <a:lnTo>
                  <a:pt x="6289933" y="0"/>
                </a:lnTo>
                <a:lnTo>
                  <a:pt x="6289933" y="4987636"/>
                </a:lnTo>
                <a:lnTo>
                  <a:pt x="0" y="4940723"/>
                </a:lnTo>
                <a:lnTo>
                  <a:pt x="903413"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userDrawn="1"/>
        </p:nvSpPr>
        <p:spPr>
          <a:xfrm>
            <a:off x="775504" y="3429000"/>
            <a:ext cx="10640992" cy="1077218"/>
          </a:xfrm>
          <a:prstGeom prst="rect">
            <a:avLst/>
          </a:prstGeom>
        </p:spPr>
        <p:txBody>
          <a:bodyPr wrap="square" rtlCol="0">
            <a:spAutoFit/>
          </a:bodyPr>
          <a:lstStyle/>
          <a:p>
            <a:pPr algn="ctr"/>
            <a:r>
              <a:rPr kumimoji="1" lang="zh-CN" altLang="en-US" sz="6400" b="0" i="0">
                <a:solidFill>
                  <a:schemeClr val="bg1"/>
                </a:solidFill>
                <a:latin typeface="AliHYAiHei-Beta" charset="-122"/>
                <a:ea typeface="AliHYAiHei-Beta" charset="-122"/>
                <a:cs typeface="AliHYAiHei-Beta" charset="-122"/>
              </a:rPr>
              <a:t>谢谢观看</a:t>
            </a:r>
          </a:p>
        </p:txBody>
      </p:sp>
      <p:pic>
        <p:nvPicPr>
          <p:cNvPr id="4" name="图片 3"/>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379089" y="1885738"/>
            <a:ext cx="3433822" cy="1543262"/>
          </a:xfrm>
          <a:prstGeom prst="rect">
            <a:avLst/>
          </a:prstGeom>
        </p:spPr>
      </p:pic>
    </p:spTree>
    <p:extLst>
      <p:ext uri="{BB962C8B-B14F-4D97-AF65-F5344CB8AC3E}">
        <p14:creationId xmlns:p14="http://schemas.microsoft.com/office/powerpoint/2010/main" val="20055158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版面上下">
    <p:spTree>
      <p:nvGrpSpPr>
        <p:cNvPr id="1" name=""/>
        <p:cNvGrpSpPr/>
        <p:nvPr/>
      </p:nvGrpSpPr>
      <p:grpSpPr>
        <a:xfrm>
          <a:off x="0" y="0"/>
          <a:ext cx="0" cy="0"/>
          <a:chOff x="0" y="0"/>
          <a:chExt cx="0" cy="0"/>
        </a:xfrm>
      </p:grpSpPr>
      <p:sp>
        <p:nvSpPr>
          <p:cNvPr id="60" name="矩形 76"/>
          <p:cNvSpPr/>
          <p:nvPr userDrawn="1"/>
        </p:nvSpPr>
        <p:spPr>
          <a:xfrm rot="10800000">
            <a:off x="-2" y="-1"/>
            <a:ext cx="10266745" cy="1365812"/>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76"/>
          <p:cNvSpPr/>
          <p:nvPr userDrawn="1"/>
        </p:nvSpPr>
        <p:spPr>
          <a:xfrm rot="10800000" flipH="1">
            <a:off x="7500395" y="0"/>
            <a:ext cx="4691605" cy="1365812"/>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316991 w 6673109"/>
              <a:gd name="connsiteY3" fmla="*/ 4971597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2316991" y="4971597"/>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矩形 53"/>
          <p:cNvSpPr/>
          <p:nvPr userDrawn="1"/>
        </p:nvSpPr>
        <p:spPr>
          <a:xfrm>
            <a:off x="0" y="1365813"/>
            <a:ext cx="12192000" cy="5492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文本占位符 12"/>
          <p:cNvSpPr>
            <a:spLocks noGrp="1"/>
          </p:cNvSpPr>
          <p:nvPr>
            <p:ph type="body" sz="quarter" idx="10" hasCustomPrompt="1"/>
          </p:nvPr>
        </p:nvSpPr>
        <p:spPr>
          <a:xfrm>
            <a:off x="569088" y="569315"/>
            <a:ext cx="11053823" cy="565004"/>
          </a:xfrm>
          <a:prstGeom prst="rect">
            <a:avLst/>
          </a:prstGeom>
        </p:spPr>
        <p:txBody>
          <a:bodyPr/>
          <a:lstStyle>
            <a:lvl1pPr marL="0" indent="0" algn="l">
              <a:buNone/>
              <a:defRPr sz="3200" b="1" i="0">
                <a:solidFill>
                  <a:schemeClr val="bg1"/>
                </a:solidFill>
                <a:latin typeface="Source Han Sans CN" charset="-122"/>
                <a:ea typeface="Source Han Sans CN" charset="-122"/>
                <a:cs typeface="Source Han Sans CN"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单击此处编辑本页标题</a:t>
            </a:r>
          </a:p>
        </p:txBody>
      </p:sp>
      <p:sp>
        <p:nvSpPr>
          <p:cNvPr id="57" name="文本占位符 56"/>
          <p:cNvSpPr>
            <a:spLocks noGrp="1"/>
          </p:cNvSpPr>
          <p:nvPr>
            <p:ph type="body" sz="quarter" idx="11" hasCustomPrompt="1"/>
          </p:nvPr>
        </p:nvSpPr>
        <p:spPr>
          <a:xfrm>
            <a:off x="569088" y="1620456"/>
            <a:ext cx="6178953" cy="4664597"/>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a:t>单击此处编辑步骤、知识点</a:t>
            </a:r>
            <a:endParaRPr kumimoji="1" lang="en-US" altLang="zh-CN"/>
          </a:p>
        </p:txBody>
      </p:sp>
      <p:sp>
        <p:nvSpPr>
          <p:cNvPr id="59" name="图片占位符 58"/>
          <p:cNvSpPr>
            <a:spLocks noGrp="1"/>
          </p:cNvSpPr>
          <p:nvPr>
            <p:ph type="pic" sz="quarter" idx="12"/>
          </p:nvPr>
        </p:nvSpPr>
        <p:spPr>
          <a:xfrm>
            <a:off x="7013575" y="1620456"/>
            <a:ext cx="4609336" cy="4664597"/>
          </a:xfrm>
          <a:prstGeom prst="rect">
            <a:avLst/>
          </a:prstGeom>
        </p:spPr>
        <p:txBody>
          <a:bodyPr anchor="ctr"/>
          <a:lstStyle>
            <a:lvl1pPr marL="0" indent="0" algn="ctr">
              <a:buNone/>
              <a:defRPr sz="1800">
                <a:solidFill>
                  <a:schemeClr val="tx1">
                    <a:lumMod val="50000"/>
                    <a:lumOff val="50000"/>
                  </a:schemeClr>
                </a:solidFill>
              </a:defRPr>
            </a:lvl1pPr>
          </a:lstStyle>
          <a:p>
            <a:endParaRPr kumimoji="1" lang="zh-CN" altLang="en-US"/>
          </a:p>
        </p:txBody>
      </p:sp>
    </p:spTree>
    <p:extLst>
      <p:ext uri="{BB962C8B-B14F-4D97-AF65-F5344CB8AC3E}">
        <p14:creationId xmlns:p14="http://schemas.microsoft.com/office/powerpoint/2010/main" val="3709745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上节回顾">
    <p:spTree>
      <p:nvGrpSpPr>
        <p:cNvPr id="1" name=""/>
        <p:cNvGrpSpPr/>
        <p:nvPr/>
      </p:nvGrpSpPr>
      <p:grpSpPr>
        <a:xfrm>
          <a:off x="0" y="0"/>
          <a:ext cx="0" cy="0"/>
          <a:chOff x="0" y="0"/>
          <a:chExt cx="0" cy="0"/>
        </a:xfrm>
      </p:grpSpPr>
      <p:sp>
        <p:nvSpPr>
          <p:cNvPr id="12" name="矩形 11"/>
          <p:cNvSpPr/>
          <p:nvPr userDrawn="1"/>
        </p:nvSpPr>
        <p:spPr>
          <a:xfrm>
            <a:off x="3125164" y="0"/>
            <a:ext cx="9066836" cy="1215343"/>
          </a:xfrm>
          <a:custGeom>
            <a:avLst/>
            <a:gdLst>
              <a:gd name="connsiteX0" fmla="*/ 0 w 12192000"/>
              <a:gd name="connsiteY0" fmla="*/ 0 h 1215343"/>
              <a:gd name="connsiteX1" fmla="*/ 12192000 w 12192000"/>
              <a:gd name="connsiteY1" fmla="*/ 0 h 1215343"/>
              <a:gd name="connsiteX2" fmla="*/ 12192000 w 12192000"/>
              <a:gd name="connsiteY2" fmla="*/ 1215343 h 1215343"/>
              <a:gd name="connsiteX3" fmla="*/ 0 w 12192000"/>
              <a:gd name="connsiteY3" fmla="*/ 1215343 h 1215343"/>
              <a:gd name="connsiteX4" fmla="*/ 0 w 12192000"/>
              <a:gd name="connsiteY4" fmla="*/ 0 h 1215343"/>
              <a:gd name="connsiteX0" fmla="*/ 0 w 12192000"/>
              <a:gd name="connsiteY0" fmla="*/ 0 h 1226918"/>
              <a:gd name="connsiteX1" fmla="*/ 12192000 w 12192000"/>
              <a:gd name="connsiteY1" fmla="*/ 0 h 1226918"/>
              <a:gd name="connsiteX2" fmla="*/ 12192000 w 12192000"/>
              <a:gd name="connsiteY2" fmla="*/ 1215343 h 1226918"/>
              <a:gd name="connsiteX3" fmla="*/ 6967959 w 12192000"/>
              <a:gd name="connsiteY3" fmla="*/ 1226918 h 1226918"/>
              <a:gd name="connsiteX4" fmla="*/ 0 w 12192000"/>
              <a:gd name="connsiteY4" fmla="*/ 0 h 1226918"/>
              <a:gd name="connsiteX0" fmla="*/ 0 w 7666299"/>
              <a:gd name="connsiteY0" fmla="*/ 11575 h 1226918"/>
              <a:gd name="connsiteX1" fmla="*/ 7666299 w 7666299"/>
              <a:gd name="connsiteY1" fmla="*/ 0 h 1226918"/>
              <a:gd name="connsiteX2" fmla="*/ 7666299 w 7666299"/>
              <a:gd name="connsiteY2" fmla="*/ 1215343 h 1226918"/>
              <a:gd name="connsiteX3" fmla="*/ 2442258 w 7666299"/>
              <a:gd name="connsiteY3" fmla="*/ 1226918 h 1226918"/>
              <a:gd name="connsiteX4" fmla="*/ 0 w 7666299"/>
              <a:gd name="connsiteY4" fmla="*/ 11575 h 1226918"/>
              <a:gd name="connsiteX0" fmla="*/ 1400537 w 9066836"/>
              <a:gd name="connsiteY0" fmla="*/ 11575 h 1215343"/>
              <a:gd name="connsiteX1" fmla="*/ 9066836 w 9066836"/>
              <a:gd name="connsiteY1" fmla="*/ 0 h 1215343"/>
              <a:gd name="connsiteX2" fmla="*/ 9066836 w 9066836"/>
              <a:gd name="connsiteY2" fmla="*/ 1215343 h 1215343"/>
              <a:gd name="connsiteX3" fmla="*/ 0 w 9066836"/>
              <a:gd name="connsiteY3" fmla="*/ 1203769 h 1215343"/>
              <a:gd name="connsiteX4" fmla="*/ 1400537 w 9066836"/>
              <a:gd name="connsiteY4" fmla="*/ 11575 h 121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66836" h="1215343">
                <a:moveTo>
                  <a:pt x="1400537" y="11575"/>
                </a:moveTo>
                <a:lnTo>
                  <a:pt x="9066836" y="0"/>
                </a:lnTo>
                <a:lnTo>
                  <a:pt x="9066836" y="1215343"/>
                </a:lnTo>
                <a:lnTo>
                  <a:pt x="0" y="1203769"/>
                </a:lnTo>
                <a:lnTo>
                  <a:pt x="1400537" y="11575"/>
                </a:lnTo>
                <a:close/>
              </a:path>
            </a:pathLst>
          </a:cu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a:off x="0" y="1215343"/>
            <a:ext cx="12192000" cy="5642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56"/>
          <p:cNvSpPr>
            <a:spLocks noGrp="1"/>
          </p:cNvSpPr>
          <p:nvPr>
            <p:ph type="body" sz="quarter" idx="11" hasCustomPrompt="1"/>
          </p:nvPr>
        </p:nvSpPr>
        <p:spPr>
          <a:xfrm>
            <a:off x="569089" y="1365813"/>
            <a:ext cx="11053822" cy="4988688"/>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a:t>单击此处编辑步骤、知识点</a:t>
            </a:r>
            <a:endParaRPr kumimoji="1" lang="en-US" altLang="zh-CN"/>
          </a:p>
        </p:txBody>
      </p:sp>
      <p:sp>
        <p:nvSpPr>
          <p:cNvPr id="2" name="文本框 1"/>
          <p:cNvSpPr txBox="1"/>
          <p:nvPr userDrawn="1"/>
        </p:nvSpPr>
        <p:spPr>
          <a:xfrm>
            <a:off x="569089" y="569927"/>
            <a:ext cx="2708476" cy="584775"/>
          </a:xfrm>
          <a:prstGeom prst="rect">
            <a:avLst/>
          </a:prstGeom>
        </p:spPr>
        <p:txBody>
          <a:bodyPr wrap="square" rtlCol="0">
            <a:spAutoFit/>
          </a:bodyPr>
          <a:lstStyle/>
          <a:p>
            <a:pPr algn="l"/>
            <a:r>
              <a:rPr kumimoji="1" lang="zh-CN" altLang="en-US" sz="3200" b="0" i="0" dirty="0">
                <a:solidFill>
                  <a:schemeClr val="bg1"/>
                </a:solidFill>
                <a:latin typeface="AliHYAiHei-Beta" charset="-122"/>
                <a:ea typeface="AliHYAiHei-Beta" charset="-122"/>
                <a:cs typeface="AliHYAiHei-Beta" charset="-122"/>
              </a:rPr>
              <a:t>上节回顾</a:t>
            </a:r>
          </a:p>
        </p:txBody>
      </p:sp>
    </p:spTree>
    <p:extLst>
      <p:ext uri="{BB962C8B-B14F-4D97-AF65-F5344CB8AC3E}">
        <p14:creationId xmlns:p14="http://schemas.microsoft.com/office/powerpoint/2010/main" val="1611935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面">
    <p:spTree>
      <p:nvGrpSpPr>
        <p:cNvPr id="1" name=""/>
        <p:cNvGrpSpPr/>
        <p:nvPr/>
      </p:nvGrpSpPr>
      <p:grpSpPr>
        <a:xfrm>
          <a:off x="0" y="0"/>
          <a:ext cx="0" cy="0"/>
          <a:chOff x="0" y="0"/>
          <a:chExt cx="0" cy="0"/>
        </a:xfrm>
      </p:grpSpPr>
      <p:sp>
        <p:nvSpPr>
          <p:cNvPr id="12" name="矩形 76"/>
          <p:cNvSpPr/>
          <p:nvPr userDrawn="1"/>
        </p:nvSpPr>
        <p:spPr>
          <a:xfrm flipH="1">
            <a:off x="-1" y="0"/>
            <a:ext cx="10833904" cy="6860749"/>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4612613 w 10059821"/>
              <a:gd name="connsiteY0" fmla="*/ 0 h 6861539"/>
              <a:gd name="connsiteX1" fmla="*/ 10059821 w 10059821"/>
              <a:gd name="connsiteY1" fmla="*/ 1828 h 6861539"/>
              <a:gd name="connsiteX2" fmla="*/ 10059821 w 10059821"/>
              <a:gd name="connsiteY2" fmla="*/ 4989464 h 6861539"/>
              <a:gd name="connsiteX3" fmla="*/ 0 w 10059821"/>
              <a:gd name="connsiteY3" fmla="*/ 6861539 h 6861539"/>
              <a:gd name="connsiteX4" fmla="*/ 4612613 w 10059821"/>
              <a:gd name="connsiteY4" fmla="*/ 0 h 6861539"/>
              <a:gd name="connsiteX0" fmla="*/ 4612613 w 10059821"/>
              <a:gd name="connsiteY0" fmla="*/ 0 h 6865998"/>
              <a:gd name="connsiteX1" fmla="*/ 10059821 w 10059821"/>
              <a:gd name="connsiteY1" fmla="*/ 1828 h 6865998"/>
              <a:gd name="connsiteX2" fmla="*/ 10036672 w 10059821"/>
              <a:gd name="connsiteY2" fmla="*/ 6865998 h 6865998"/>
              <a:gd name="connsiteX3" fmla="*/ 0 w 10059821"/>
              <a:gd name="connsiteY3" fmla="*/ 6861539 h 6865998"/>
              <a:gd name="connsiteX4" fmla="*/ 4612613 w 10059821"/>
              <a:gd name="connsiteY4" fmla="*/ 0 h 6865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9821" h="6865998">
                <a:moveTo>
                  <a:pt x="4612613" y="0"/>
                </a:moveTo>
                <a:lnTo>
                  <a:pt x="10059821" y="1828"/>
                </a:lnTo>
                <a:cubicBezTo>
                  <a:pt x="10052105" y="2289885"/>
                  <a:pt x="10044388" y="4577941"/>
                  <a:pt x="10036672" y="6865998"/>
                </a:cubicBezTo>
                <a:lnTo>
                  <a:pt x="0" y="6861539"/>
                </a:lnTo>
                <a:lnTo>
                  <a:pt x="461261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76"/>
          <p:cNvSpPr/>
          <p:nvPr userDrawn="1"/>
        </p:nvSpPr>
        <p:spPr>
          <a:xfrm rot="10800000">
            <a:off x="-2" y="0"/>
            <a:ext cx="9398644" cy="1620456"/>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45940 w 6673109"/>
              <a:gd name="connsiteY3" fmla="*/ 4971598 h 4987636"/>
              <a:gd name="connsiteX4" fmla="*/ 0 w 6673109"/>
              <a:gd name="connsiteY4" fmla="*/ 29053 h 4987636"/>
              <a:gd name="connsiteX0" fmla="*/ 1040649 w 6427169"/>
              <a:gd name="connsiteY0" fmla="*/ 29053 h 4987636"/>
              <a:gd name="connsiteX1" fmla="*/ 6427169 w 6427169"/>
              <a:gd name="connsiteY1" fmla="*/ 0 h 4987636"/>
              <a:gd name="connsiteX2" fmla="*/ 6427169 w 6427169"/>
              <a:gd name="connsiteY2" fmla="*/ 4987636 h 4987636"/>
              <a:gd name="connsiteX3" fmla="*/ 0 w 6427169"/>
              <a:gd name="connsiteY3" fmla="*/ 4971598 h 4987636"/>
              <a:gd name="connsiteX4" fmla="*/ 1040649 w 6427169"/>
              <a:gd name="connsiteY4" fmla="*/ 29053 h 4987636"/>
              <a:gd name="connsiteX0" fmla="*/ 903413 w 6289933"/>
              <a:gd name="connsiteY0" fmla="*/ 29053 h 4987636"/>
              <a:gd name="connsiteX1" fmla="*/ 6289933 w 6289933"/>
              <a:gd name="connsiteY1" fmla="*/ 0 h 4987636"/>
              <a:gd name="connsiteX2" fmla="*/ 6289933 w 6289933"/>
              <a:gd name="connsiteY2" fmla="*/ 4987636 h 4987636"/>
              <a:gd name="connsiteX3" fmla="*/ 0 w 6289933"/>
              <a:gd name="connsiteY3" fmla="*/ 4940723 h 4987636"/>
              <a:gd name="connsiteX4" fmla="*/ 903413 w 6289933"/>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9933" h="4987636">
                <a:moveTo>
                  <a:pt x="903413" y="29053"/>
                </a:moveTo>
                <a:lnTo>
                  <a:pt x="6289933" y="0"/>
                </a:lnTo>
                <a:lnTo>
                  <a:pt x="6289933" y="4987636"/>
                </a:lnTo>
                <a:lnTo>
                  <a:pt x="0" y="4940723"/>
                </a:lnTo>
                <a:lnTo>
                  <a:pt x="903413"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userDrawn="1"/>
        </p:nvSpPr>
        <p:spPr>
          <a:xfrm>
            <a:off x="523297" y="653810"/>
            <a:ext cx="2312499" cy="584775"/>
          </a:xfrm>
          <a:prstGeom prst="rect">
            <a:avLst/>
          </a:prstGeom>
        </p:spPr>
        <p:txBody>
          <a:bodyPr wrap="square" rtlCol="0">
            <a:spAutoFit/>
          </a:bodyPr>
          <a:lstStyle/>
          <a:p>
            <a:pPr algn="l"/>
            <a:r>
              <a:rPr kumimoji="1" lang="zh-CN" altLang="en-US" sz="3200" b="0" i="0">
                <a:solidFill>
                  <a:schemeClr val="bg1"/>
                </a:solidFill>
                <a:latin typeface="AliHYAiHei-Beta" charset="-122"/>
                <a:ea typeface="AliHYAiHei-Beta" charset="-122"/>
                <a:cs typeface="AliHYAiHei-Beta" charset="-122"/>
              </a:rPr>
              <a:t>本节目录</a:t>
            </a:r>
          </a:p>
        </p:txBody>
      </p:sp>
      <p:sp>
        <p:nvSpPr>
          <p:cNvPr id="7" name="文本占位符 56"/>
          <p:cNvSpPr>
            <a:spLocks noGrp="1"/>
          </p:cNvSpPr>
          <p:nvPr>
            <p:ph type="body" sz="quarter" idx="11" hasCustomPrompt="1"/>
          </p:nvPr>
        </p:nvSpPr>
        <p:spPr>
          <a:xfrm>
            <a:off x="569088" y="1620456"/>
            <a:ext cx="10774102" cy="4664597"/>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solidFill>
                  <a:schemeClr val="bg1"/>
                </a:solidFill>
                <a:latin typeface="Source Han Sans CN Medium" charset="-122"/>
                <a:ea typeface="Source Han Sans CN Medium" charset="-122"/>
                <a:cs typeface="Source Han Sans CN Medium" charset="-122"/>
              </a:defRPr>
            </a:lvl1pPr>
          </a:lstStyle>
          <a:p>
            <a:pPr lvl="0"/>
            <a:r>
              <a:rPr kumimoji="1" lang="zh-CN" altLang="en-US"/>
              <a:t>单击此处编辑知识点</a:t>
            </a:r>
            <a:endParaRPr kumimoji="1" lang="en-US" altLang="zh-CN"/>
          </a:p>
        </p:txBody>
      </p:sp>
    </p:spTree>
    <p:extLst>
      <p:ext uri="{BB962C8B-B14F-4D97-AF65-F5344CB8AC3E}">
        <p14:creationId xmlns:p14="http://schemas.microsoft.com/office/powerpoint/2010/main" val="210403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小节标题">
    <p:spTree>
      <p:nvGrpSpPr>
        <p:cNvPr id="1" name=""/>
        <p:cNvGrpSpPr/>
        <p:nvPr/>
      </p:nvGrpSpPr>
      <p:grpSpPr>
        <a:xfrm>
          <a:off x="0" y="0"/>
          <a:ext cx="0" cy="0"/>
          <a:chOff x="0" y="0"/>
          <a:chExt cx="0" cy="0"/>
        </a:xfrm>
      </p:grpSpPr>
      <p:sp>
        <p:nvSpPr>
          <p:cNvPr id="12" name="矩形 76"/>
          <p:cNvSpPr/>
          <p:nvPr userDrawn="1"/>
        </p:nvSpPr>
        <p:spPr>
          <a:xfrm>
            <a:off x="2132179" y="0"/>
            <a:ext cx="10059821" cy="6860749"/>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4612613 w 10059821"/>
              <a:gd name="connsiteY0" fmla="*/ 0 h 6861539"/>
              <a:gd name="connsiteX1" fmla="*/ 10059821 w 10059821"/>
              <a:gd name="connsiteY1" fmla="*/ 1828 h 6861539"/>
              <a:gd name="connsiteX2" fmla="*/ 10059821 w 10059821"/>
              <a:gd name="connsiteY2" fmla="*/ 4989464 h 6861539"/>
              <a:gd name="connsiteX3" fmla="*/ 0 w 10059821"/>
              <a:gd name="connsiteY3" fmla="*/ 6861539 h 6861539"/>
              <a:gd name="connsiteX4" fmla="*/ 4612613 w 10059821"/>
              <a:gd name="connsiteY4" fmla="*/ 0 h 6861539"/>
              <a:gd name="connsiteX0" fmla="*/ 4612613 w 10059821"/>
              <a:gd name="connsiteY0" fmla="*/ 0 h 6865998"/>
              <a:gd name="connsiteX1" fmla="*/ 10059821 w 10059821"/>
              <a:gd name="connsiteY1" fmla="*/ 1828 h 6865998"/>
              <a:gd name="connsiteX2" fmla="*/ 10036672 w 10059821"/>
              <a:gd name="connsiteY2" fmla="*/ 6865998 h 6865998"/>
              <a:gd name="connsiteX3" fmla="*/ 0 w 10059821"/>
              <a:gd name="connsiteY3" fmla="*/ 6861539 h 6865998"/>
              <a:gd name="connsiteX4" fmla="*/ 4612613 w 10059821"/>
              <a:gd name="connsiteY4" fmla="*/ 0 h 6865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9821" h="6865998">
                <a:moveTo>
                  <a:pt x="4612613" y="0"/>
                </a:moveTo>
                <a:lnTo>
                  <a:pt x="10059821" y="1828"/>
                </a:lnTo>
                <a:cubicBezTo>
                  <a:pt x="10052105" y="2289885"/>
                  <a:pt x="10044388" y="4577941"/>
                  <a:pt x="10036672" y="6865998"/>
                </a:cubicBezTo>
                <a:lnTo>
                  <a:pt x="0" y="6861539"/>
                </a:lnTo>
                <a:lnTo>
                  <a:pt x="461261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76"/>
          <p:cNvSpPr/>
          <p:nvPr userDrawn="1"/>
        </p:nvSpPr>
        <p:spPr>
          <a:xfrm rot="10800000">
            <a:off x="-3" y="4987635"/>
            <a:ext cx="9005105" cy="186967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占位符 12"/>
          <p:cNvSpPr>
            <a:spLocks noGrp="1"/>
          </p:cNvSpPr>
          <p:nvPr>
            <p:ph type="body" sz="quarter" idx="11" hasCustomPrompt="1"/>
          </p:nvPr>
        </p:nvSpPr>
        <p:spPr>
          <a:xfrm>
            <a:off x="245328" y="3365588"/>
            <a:ext cx="11701346" cy="639253"/>
          </a:xfrm>
          <a:prstGeom prst="rect">
            <a:avLst/>
          </a:prstGeom>
        </p:spPr>
        <p:txBody>
          <a:bodyPr/>
          <a:lstStyle>
            <a:lvl1pPr marL="0" indent="0" algn="ctr">
              <a:buNone/>
              <a:defRPr sz="4000" b="0" i="0">
                <a:solidFill>
                  <a:schemeClr val="bg1"/>
                </a:solidFill>
                <a:latin typeface="AliHYAiHei-Beta" charset="-122"/>
                <a:ea typeface="AliHYAiHei-Beta" charset="-122"/>
                <a:cs typeface="AliHYAiHei-Beta"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单击此处编辑版本和修订日期</a:t>
            </a:r>
          </a:p>
        </p:txBody>
      </p:sp>
      <p:sp>
        <p:nvSpPr>
          <p:cNvPr id="11" name="文本占位符 12"/>
          <p:cNvSpPr>
            <a:spLocks noGrp="1"/>
          </p:cNvSpPr>
          <p:nvPr>
            <p:ph type="body" sz="quarter" idx="12" hasCustomPrompt="1"/>
          </p:nvPr>
        </p:nvSpPr>
        <p:spPr>
          <a:xfrm>
            <a:off x="245328" y="2587208"/>
            <a:ext cx="11701346" cy="573967"/>
          </a:xfrm>
          <a:prstGeom prst="rect">
            <a:avLst/>
          </a:prstGeom>
        </p:spPr>
        <p:txBody>
          <a:bodyPr/>
          <a:lstStyle>
            <a:lvl1pPr marL="0" indent="0" algn="ctr">
              <a:buNone/>
              <a:defRPr sz="3200" b="0" i="0">
                <a:solidFill>
                  <a:schemeClr val="bg1"/>
                </a:solidFill>
                <a:latin typeface="AliHYAiHei-Beta" charset="-122"/>
                <a:ea typeface="AliHYAiHei-Beta" charset="-122"/>
                <a:cs typeface="AliHYAiHei-Beta"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单击此处编辑编号</a:t>
            </a:r>
          </a:p>
        </p:txBody>
      </p:sp>
    </p:spTree>
    <p:extLst>
      <p:ext uri="{BB962C8B-B14F-4D97-AF65-F5344CB8AC3E}">
        <p14:creationId xmlns:p14="http://schemas.microsoft.com/office/powerpoint/2010/main" val="667301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版面上下">
    <p:spTree>
      <p:nvGrpSpPr>
        <p:cNvPr id="1" name=""/>
        <p:cNvGrpSpPr/>
        <p:nvPr/>
      </p:nvGrpSpPr>
      <p:grpSpPr>
        <a:xfrm>
          <a:off x="0" y="0"/>
          <a:ext cx="0" cy="0"/>
          <a:chOff x="0" y="0"/>
          <a:chExt cx="0" cy="0"/>
        </a:xfrm>
      </p:grpSpPr>
      <p:sp>
        <p:nvSpPr>
          <p:cNvPr id="60" name="矩形 76"/>
          <p:cNvSpPr/>
          <p:nvPr userDrawn="1"/>
        </p:nvSpPr>
        <p:spPr>
          <a:xfrm rot="10800000">
            <a:off x="-2" y="-1"/>
            <a:ext cx="10266745" cy="1365812"/>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76"/>
          <p:cNvSpPr/>
          <p:nvPr userDrawn="1"/>
        </p:nvSpPr>
        <p:spPr>
          <a:xfrm rot="10800000" flipH="1">
            <a:off x="7500395" y="0"/>
            <a:ext cx="4691605" cy="1365812"/>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316991 w 6673109"/>
              <a:gd name="connsiteY3" fmla="*/ 4971597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2316991" y="4971597"/>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矩形 53"/>
          <p:cNvSpPr/>
          <p:nvPr userDrawn="1"/>
        </p:nvSpPr>
        <p:spPr>
          <a:xfrm>
            <a:off x="0" y="1365813"/>
            <a:ext cx="12192000" cy="5492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文本占位符 12"/>
          <p:cNvSpPr>
            <a:spLocks noGrp="1"/>
          </p:cNvSpPr>
          <p:nvPr>
            <p:ph type="body" sz="quarter" idx="10" hasCustomPrompt="1"/>
          </p:nvPr>
        </p:nvSpPr>
        <p:spPr>
          <a:xfrm>
            <a:off x="569088" y="569315"/>
            <a:ext cx="8856265" cy="565004"/>
          </a:xfrm>
          <a:prstGeom prst="rect">
            <a:avLst/>
          </a:prstGeom>
        </p:spPr>
        <p:txBody>
          <a:bodyPr/>
          <a:lstStyle>
            <a:lvl1pPr marL="0" indent="0" algn="l">
              <a:buNone/>
              <a:defRPr sz="3200" b="1" i="0">
                <a:solidFill>
                  <a:schemeClr val="bg1"/>
                </a:solidFill>
                <a:latin typeface="Source Han Sans CN" charset="-122"/>
                <a:ea typeface="Source Han Sans CN" charset="-122"/>
                <a:cs typeface="Source Han Sans CN"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单击此处编辑本页标题</a:t>
            </a:r>
          </a:p>
        </p:txBody>
      </p:sp>
      <p:sp>
        <p:nvSpPr>
          <p:cNvPr id="57" name="文本占位符 56"/>
          <p:cNvSpPr>
            <a:spLocks noGrp="1"/>
          </p:cNvSpPr>
          <p:nvPr>
            <p:ph type="body" sz="quarter" idx="11" hasCustomPrompt="1"/>
          </p:nvPr>
        </p:nvSpPr>
        <p:spPr>
          <a:xfrm>
            <a:off x="569088" y="1620456"/>
            <a:ext cx="11033907" cy="4664597"/>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dirty="0"/>
              <a:t>单击此处编辑步骤、知识点</a:t>
            </a:r>
            <a:endParaRPr kumimoji="1" lang="en-US" altLang="zh-CN" dirty="0"/>
          </a:p>
        </p:txBody>
      </p:sp>
      <p:pic>
        <p:nvPicPr>
          <p:cNvPr id="10" name="图片 9">
            <a:extLst>
              <a:ext uri="{FF2B5EF4-FFF2-40B4-BE49-F238E27FC236}">
                <a16:creationId xmlns:a16="http://schemas.microsoft.com/office/drawing/2014/main" id="{B0235B0C-A8F8-FF47-B741-1DE9B9CCF67B}"/>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990022" y="-17359"/>
            <a:ext cx="2201978" cy="989634"/>
          </a:xfrm>
          <a:prstGeom prst="rect">
            <a:avLst/>
          </a:prstGeom>
        </p:spPr>
      </p:pic>
    </p:spTree>
    <p:extLst>
      <p:ext uri="{BB962C8B-B14F-4D97-AF65-F5344CB8AC3E}">
        <p14:creationId xmlns:p14="http://schemas.microsoft.com/office/powerpoint/2010/main" val="1821386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版面左右">
    <p:spTree>
      <p:nvGrpSpPr>
        <p:cNvPr id="1" name=""/>
        <p:cNvGrpSpPr/>
        <p:nvPr/>
      </p:nvGrpSpPr>
      <p:grpSpPr>
        <a:xfrm>
          <a:off x="0" y="0"/>
          <a:ext cx="0" cy="0"/>
          <a:chOff x="0" y="0"/>
          <a:chExt cx="0" cy="0"/>
        </a:xfrm>
      </p:grpSpPr>
      <p:sp>
        <p:nvSpPr>
          <p:cNvPr id="8" name="矩形 76"/>
          <p:cNvSpPr/>
          <p:nvPr userDrawn="1"/>
        </p:nvSpPr>
        <p:spPr>
          <a:xfrm rot="5400000">
            <a:off x="-1168858" y="3819463"/>
            <a:ext cx="4207397" cy="186967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76"/>
          <p:cNvSpPr/>
          <p:nvPr userDrawn="1"/>
        </p:nvSpPr>
        <p:spPr>
          <a:xfrm rot="16200000" flipV="1">
            <a:off x="-1412975" y="1415629"/>
            <a:ext cx="5868367" cy="3037106"/>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a:off x="3039762" y="1"/>
            <a:ext cx="9152239"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12"/>
          <p:cNvSpPr>
            <a:spLocks noGrp="1"/>
          </p:cNvSpPr>
          <p:nvPr>
            <p:ph type="body" sz="quarter" idx="10" hasCustomPrompt="1"/>
          </p:nvPr>
        </p:nvSpPr>
        <p:spPr>
          <a:xfrm>
            <a:off x="259492" y="474562"/>
            <a:ext cx="2543481" cy="5879939"/>
          </a:xfrm>
          <a:prstGeom prst="rect">
            <a:avLst/>
          </a:prstGeom>
        </p:spPr>
        <p:txBody>
          <a:bodyPr/>
          <a:lstStyle>
            <a:lvl1pPr marL="0" indent="0" algn="ctr">
              <a:lnSpc>
                <a:spcPct val="150000"/>
              </a:lnSpc>
              <a:buNone/>
              <a:defRPr sz="3200" b="1" i="0">
                <a:solidFill>
                  <a:schemeClr val="bg1"/>
                </a:solidFill>
                <a:latin typeface="Source Han Sans CN" charset="-122"/>
                <a:ea typeface="Source Han Sans CN" charset="-122"/>
                <a:cs typeface="Source Han Sans CN"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dirty="0"/>
              <a:t>单击此处编辑本页标题</a:t>
            </a:r>
          </a:p>
        </p:txBody>
      </p:sp>
      <p:sp>
        <p:nvSpPr>
          <p:cNvPr id="5" name="文本占位符 56"/>
          <p:cNvSpPr>
            <a:spLocks noGrp="1"/>
          </p:cNvSpPr>
          <p:nvPr>
            <p:ph type="body" sz="quarter" idx="11" hasCustomPrompt="1"/>
          </p:nvPr>
        </p:nvSpPr>
        <p:spPr>
          <a:xfrm>
            <a:off x="3372062" y="474562"/>
            <a:ext cx="8250850" cy="5879939"/>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dirty="0"/>
              <a:t>单击此处编辑步骤、知识点</a:t>
            </a:r>
            <a:endParaRPr kumimoji="1" lang="en-US" altLang="zh-CN" dirty="0"/>
          </a:p>
        </p:txBody>
      </p:sp>
    </p:spTree>
    <p:extLst>
      <p:ext uri="{BB962C8B-B14F-4D97-AF65-F5344CB8AC3E}">
        <p14:creationId xmlns:p14="http://schemas.microsoft.com/office/powerpoint/2010/main" val="1925681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版面右左">
    <p:spTree>
      <p:nvGrpSpPr>
        <p:cNvPr id="1" name=""/>
        <p:cNvGrpSpPr/>
        <p:nvPr/>
      </p:nvGrpSpPr>
      <p:grpSpPr>
        <a:xfrm>
          <a:off x="0" y="0"/>
          <a:ext cx="0" cy="0"/>
          <a:chOff x="0" y="0"/>
          <a:chExt cx="0" cy="0"/>
        </a:xfrm>
      </p:grpSpPr>
      <p:sp>
        <p:nvSpPr>
          <p:cNvPr id="6" name="矩形 76"/>
          <p:cNvSpPr/>
          <p:nvPr userDrawn="1"/>
        </p:nvSpPr>
        <p:spPr>
          <a:xfrm rot="5400000" flipV="1">
            <a:off x="9090949" y="3756952"/>
            <a:ext cx="4207397" cy="1994703"/>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76"/>
          <p:cNvSpPr/>
          <p:nvPr userDrawn="1"/>
        </p:nvSpPr>
        <p:spPr>
          <a:xfrm rot="16200000">
            <a:off x="7492861" y="1169223"/>
            <a:ext cx="5868367" cy="3529913"/>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a:off x="0" y="0"/>
            <a:ext cx="8662086"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12"/>
          <p:cNvSpPr>
            <a:spLocks noGrp="1"/>
          </p:cNvSpPr>
          <p:nvPr>
            <p:ph type="body" sz="quarter" idx="10" hasCustomPrompt="1"/>
          </p:nvPr>
        </p:nvSpPr>
        <p:spPr>
          <a:xfrm>
            <a:off x="8958649" y="474563"/>
            <a:ext cx="2664262" cy="5879938"/>
          </a:xfrm>
          <a:prstGeom prst="rect">
            <a:avLst/>
          </a:prstGeom>
        </p:spPr>
        <p:txBody>
          <a:bodyPr/>
          <a:lstStyle>
            <a:lvl1pPr marL="0" indent="0" algn="l">
              <a:lnSpc>
                <a:spcPct val="150000"/>
              </a:lnSpc>
              <a:buNone/>
              <a:defRPr sz="3200" b="1" i="0">
                <a:solidFill>
                  <a:schemeClr val="bg1"/>
                </a:solidFill>
                <a:latin typeface="Source Han Sans CN" charset="-122"/>
                <a:ea typeface="Source Han Sans CN" charset="-122"/>
                <a:cs typeface="Source Han Sans CN"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dirty="0"/>
              <a:t>单击此处编辑本页标题</a:t>
            </a:r>
          </a:p>
        </p:txBody>
      </p:sp>
      <p:sp>
        <p:nvSpPr>
          <p:cNvPr id="5" name="文本占位符 56"/>
          <p:cNvSpPr>
            <a:spLocks noGrp="1"/>
          </p:cNvSpPr>
          <p:nvPr>
            <p:ph type="body" sz="quarter" idx="11" hasCustomPrompt="1"/>
          </p:nvPr>
        </p:nvSpPr>
        <p:spPr>
          <a:xfrm>
            <a:off x="603812" y="474562"/>
            <a:ext cx="7662858" cy="5879939"/>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dirty="0"/>
              <a:t>单击此处编辑步骤、知识点</a:t>
            </a:r>
            <a:endParaRPr kumimoji="1" lang="en-US" altLang="zh-CN" dirty="0"/>
          </a:p>
        </p:txBody>
      </p:sp>
    </p:spTree>
    <p:extLst>
      <p:ext uri="{BB962C8B-B14F-4D97-AF65-F5344CB8AC3E}">
        <p14:creationId xmlns:p14="http://schemas.microsoft.com/office/powerpoint/2010/main" val="12709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全屏版面文字">
    <p:spTree>
      <p:nvGrpSpPr>
        <p:cNvPr id="1" name=""/>
        <p:cNvGrpSpPr/>
        <p:nvPr/>
      </p:nvGrpSpPr>
      <p:grpSpPr>
        <a:xfrm>
          <a:off x="0" y="0"/>
          <a:ext cx="0" cy="0"/>
          <a:chOff x="0" y="0"/>
          <a:chExt cx="0" cy="0"/>
        </a:xfrm>
      </p:grpSpPr>
      <p:sp>
        <p:nvSpPr>
          <p:cNvPr id="6" name="矩形 76"/>
          <p:cNvSpPr/>
          <p:nvPr userDrawn="1"/>
        </p:nvSpPr>
        <p:spPr>
          <a:xfrm flipH="1" flipV="1">
            <a:off x="-1" y="0"/>
            <a:ext cx="10833904" cy="6829064"/>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4612613 w 10059821"/>
              <a:gd name="connsiteY0" fmla="*/ 0 h 6861539"/>
              <a:gd name="connsiteX1" fmla="*/ 10059821 w 10059821"/>
              <a:gd name="connsiteY1" fmla="*/ 1828 h 6861539"/>
              <a:gd name="connsiteX2" fmla="*/ 10059821 w 10059821"/>
              <a:gd name="connsiteY2" fmla="*/ 4989464 h 6861539"/>
              <a:gd name="connsiteX3" fmla="*/ 0 w 10059821"/>
              <a:gd name="connsiteY3" fmla="*/ 6861539 h 6861539"/>
              <a:gd name="connsiteX4" fmla="*/ 4612613 w 10059821"/>
              <a:gd name="connsiteY4" fmla="*/ 0 h 6861539"/>
              <a:gd name="connsiteX0" fmla="*/ 4612613 w 10059821"/>
              <a:gd name="connsiteY0" fmla="*/ 0 h 6865998"/>
              <a:gd name="connsiteX1" fmla="*/ 10059821 w 10059821"/>
              <a:gd name="connsiteY1" fmla="*/ 1828 h 6865998"/>
              <a:gd name="connsiteX2" fmla="*/ 10036672 w 10059821"/>
              <a:gd name="connsiteY2" fmla="*/ 6865998 h 6865998"/>
              <a:gd name="connsiteX3" fmla="*/ 0 w 10059821"/>
              <a:gd name="connsiteY3" fmla="*/ 6861539 h 6865998"/>
              <a:gd name="connsiteX4" fmla="*/ 4612613 w 10059821"/>
              <a:gd name="connsiteY4" fmla="*/ 0 h 6865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9821" h="6865998">
                <a:moveTo>
                  <a:pt x="4612613" y="0"/>
                </a:moveTo>
                <a:lnTo>
                  <a:pt x="10059821" y="1828"/>
                </a:lnTo>
                <a:cubicBezTo>
                  <a:pt x="10052105" y="2289885"/>
                  <a:pt x="10044388" y="4577941"/>
                  <a:pt x="10036672" y="6865998"/>
                </a:cubicBezTo>
                <a:lnTo>
                  <a:pt x="0" y="6861539"/>
                </a:lnTo>
                <a:lnTo>
                  <a:pt x="461261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76"/>
          <p:cNvSpPr/>
          <p:nvPr userDrawn="1"/>
        </p:nvSpPr>
        <p:spPr>
          <a:xfrm rot="10800000" flipH="1">
            <a:off x="2129743" y="4959385"/>
            <a:ext cx="10062258" cy="186967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45940 w 6673109"/>
              <a:gd name="connsiteY3" fmla="*/ 4971598 h 4987636"/>
              <a:gd name="connsiteX4" fmla="*/ 0 w 6673109"/>
              <a:gd name="connsiteY4" fmla="*/ 29053 h 4987636"/>
              <a:gd name="connsiteX0" fmla="*/ 1040649 w 6427169"/>
              <a:gd name="connsiteY0" fmla="*/ 29053 h 4987636"/>
              <a:gd name="connsiteX1" fmla="*/ 6427169 w 6427169"/>
              <a:gd name="connsiteY1" fmla="*/ 0 h 4987636"/>
              <a:gd name="connsiteX2" fmla="*/ 6427169 w 6427169"/>
              <a:gd name="connsiteY2" fmla="*/ 4987636 h 4987636"/>
              <a:gd name="connsiteX3" fmla="*/ 0 w 6427169"/>
              <a:gd name="connsiteY3" fmla="*/ 4971598 h 4987636"/>
              <a:gd name="connsiteX4" fmla="*/ 1040649 w 6427169"/>
              <a:gd name="connsiteY4" fmla="*/ 29053 h 4987636"/>
              <a:gd name="connsiteX0" fmla="*/ 903413 w 6289933"/>
              <a:gd name="connsiteY0" fmla="*/ 29053 h 4987636"/>
              <a:gd name="connsiteX1" fmla="*/ 6289933 w 6289933"/>
              <a:gd name="connsiteY1" fmla="*/ 0 h 4987636"/>
              <a:gd name="connsiteX2" fmla="*/ 6289933 w 6289933"/>
              <a:gd name="connsiteY2" fmla="*/ 4987636 h 4987636"/>
              <a:gd name="connsiteX3" fmla="*/ 0 w 6289933"/>
              <a:gd name="connsiteY3" fmla="*/ 4940723 h 4987636"/>
              <a:gd name="connsiteX4" fmla="*/ 903413 w 6289933"/>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9933" h="4987636">
                <a:moveTo>
                  <a:pt x="903413" y="29053"/>
                </a:moveTo>
                <a:lnTo>
                  <a:pt x="6289933" y="0"/>
                </a:lnTo>
                <a:lnTo>
                  <a:pt x="6289933" y="4987636"/>
                </a:lnTo>
                <a:lnTo>
                  <a:pt x="0" y="4940723"/>
                </a:lnTo>
                <a:lnTo>
                  <a:pt x="903413"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56"/>
          <p:cNvSpPr>
            <a:spLocks noGrp="1"/>
          </p:cNvSpPr>
          <p:nvPr>
            <p:ph type="body" sz="quarter" idx="11" hasCustomPrompt="1"/>
          </p:nvPr>
        </p:nvSpPr>
        <p:spPr>
          <a:xfrm>
            <a:off x="604777" y="474562"/>
            <a:ext cx="10982446" cy="5879939"/>
          </a:xfrm>
          <a:prstGeom prst="rect">
            <a:avLst/>
          </a:prstGeom>
        </p:spPr>
        <p:txBody>
          <a:bodyPr anchor="ct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solidFill>
                  <a:schemeClr val="bg1"/>
                </a:solidFill>
                <a:latin typeface="Source Han Sans CN Medium" charset="-122"/>
                <a:ea typeface="Source Han Sans CN Medium" charset="-122"/>
                <a:cs typeface="Source Han Sans CN Medium" charset="-122"/>
              </a:defRPr>
            </a:lvl1pPr>
          </a:lstStyle>
          <a:p>
            <a:pPr lvl="0"/>
            <a:r>
              <a:rPr kumimoji="1" lang="zh-CN" altLang="en-US"/>
              <a:t>单击此处编辑步骤、知识点</a:t>
            </a:r>
            <a:endParaRPr kumimoji="1" lang="en-US" altLang="zh-CN"/>
          </a:p>
        </p:txBody>
      </p:sp>
    </p:spTree>
    <p:extLst>
      <p:ext uri="{BB962C8B-B14F-4D97-AF65-F5344CB8AC3E}">
        <p14:creationId xmlns:p14="http://schemas.microsoft.com/office/powerpoint/2010/main" val="301054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全屏版面图片">
    <p:spTree>
      <p:nvGrpSpPr>
        <p:cNvPr id="1" name=""/>
        <p:cNvGrpSpPr/>
        <p:nvPr/>
      </p:nvGrpSpPr>
      <p:grpSpPr>
        <a:xfrm>
          <a:off x="0" y="0"/>
          <a:ext cx="0" cy="0"/>
          <a:chOff x="0" y="0"/>
          <a:chExt cx="0" cy="0"/>
        </a:xfrm>
      </p:grpSpPr>
      <p:sp>
        <p:nvSpPr>
          <p:cNvPr id="4" name="矩形 3"/>
          <p:cNvSpPr/>
          <p:nvPr userDrawn="1"/>
        </p:nvSpPr>
        <p:spPr>
          <a:xfrm>
            <a:off x="0" y="0"/>
            <a:ext cx="12192000"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76"/>
          <p:cNvSpPr/>
          <p:nvPr userDrawn="1"/>
        </p:nvSpPr>
        <p:spPr>
          <a:xfrm flipH="1" flipV="1">
            <a:off x="-843" y="4435"/>
            <a:ext cx="10834746" cy="6824629"/>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4612613 w 10059821"/>
              <a:gd name="connsiteY0" fmla="*/ 0 h 6861539"/>
              <a:gd name="connsiteX1" fmla="*/ 10059821 w 10059821"/>
              <a:gd name="connsiteY1" fmla="*/ 1828 h 6861539"/>
              <a:gd name="connsiteX2" fmla="*/ 10059821 w 10059821"/>
              <a:gd name="connsiteY2" fmla="*/ 4989464 h 6861539"/>
              <a:gd name="connsiteX3" fmla="*/ 0 w 10059821"/>
              <a:gd name="connsiteY3" fmla="*/ 6861539 h 6861539"/>
              <a:gd name="connsiteX4" fmla="*/ 4612613 w 10059821"/>
              <a:gd name="connsiteY4" fmla="*/ 0 h 6861539"/>
              <a:gd name="connsiteX0" fmla="*/ 4612613 w 10059821"/>
              <a:gd name="connsiteY0" fmla="*/ 0 h 6865998"/>
              <a:gd name="connsiteX1" fmla="*/ 10059821 w 10059821"/>
              <a:gd name="connsiteY1" fmla="*/ 1828 h 6865998"/>
              <a:gd name="connsiteX2" fmla="*/ 10036672 w 10059821"/>
              <a:gd name="connsiteY2" fmla="*/ 6865998 h 6865998"/>
              <a:gd name="connsiteX3" fmla="*/ 0 w 10059821"/>
              <a:gd name="connsiteY3" fmla="*/ 6861539 h 6865998"/>
              <a:gd name="connsiteX4" fmla="*/ 4612613 w 10059821"/>
              <a:gd name="connsiteY4" fmla="*/ 0 h 6865998"/>
              <a:gd name="connsiteX0" fmla="*/ 4612613 w 10059821"/>
              <a:gd name="connsiteY0" fmla="*/ 0 h 6861539"/>
              <a:gd name="connsiteX1" fmla="*/ 10059821 w 10059821"/>
              <a:gd name="connsiteY1" fmla="*/ 1828 h 6861539"/>
              <a:gd name="connsiteX2" fmla="*/ 10047419 w 10059821"/>
              <a:gd name="connsiteY2" fmla="*/ 6831086 h 6861539"/>
              <a:gd name="connsiteX3" fmla="*/ 0 w 10059821"/>
              <a:gd name="connsiteY3" fmla="*/ 6861539 h 6861539"/>
              <a:gd name="connsiteX4" fmla="*/ 4612613 w 10059821"/>
              <a:gd name="connsiteY4" fmla="*/ 0 h 6861539"/>
              <a:gd name="connsiteX0" fmla="*/ 4612613 w 10080773"/>
              <a:gd name="connsiteY0" fmla="*/ 0 h 6861539"/>
              <a:gd name="connsiteX1" fmla="*/ 10059821 w 10080773"/>
              <a:gd name="connsiteY1" fmla="*/ 1828 h 6861539"/>
              <a:gd name="connsiteX2" fmla="*/ 10079662 w 10080773"/>
              <a:gd name="connsiteY2" fmla="*/ 6842723 h 6861539"/>
              <a:gd name="connsiteX3" fmla="*/ 0 w 10080773"/>
              <a:gd name="connsiteY3" fmla="*/ 6861539 h 6861539"/>
              <a:gd name="connsiteX4" fmla="*/ 4612613 w 10080773"/>
              <a:gd name="connsiteY4" fmla="*/ 0 h 6861539"/>
              <a:gd name="connsiteX0" fmla="*/ 4612613 w 10059821"/>
              <a:gd name="connsiteY0" fmla="*/ 0 h 6861539"/>
              <a:gd name="connsiteX1" fmla="*/ 10059821 w 10059821"/>
              <a:gd name="connsiteY1" fmla="*/ 1828 h 6861539"/>
              <a:gd name="connsiteX2" fmla="*/ 10047419 w 10059821"/>
              <a:gd name="connsiteY2" fmla="*/ 6854360 h 6861539"/>
              <a:gd name="connsiteX3" fmla="*/ 0 w 10059821"/>
              <a:gd name="connsiteY3" fmla="*/ 6861539 h 6861539"/>
              <a:gd name="connsiteX4" fmla="*/ 4612613 w 10059821"/>
              <a:gd name="connsiteY4" fmla="*/ 0 h 6861539"/>
              <a:gd name="connsiteX0" fmla="*/ 4612613 w 10060603"/>
              <a:gd name="connsiteY0" fmla="*/ 0 h 6861539"/>
              <a:gd name="connsiteX1" fmla="*/ 10059821 w 10060603"/>
              <a:gd name="connsiteY1" fmla="*/ 1828 h 6861539"/>
              <a:gd name="connsiteX2" fmla="*/ 10058167 w 10060603"/>
              <a:gd name="connsiteY2" fmla="*/ 6842724 h 6861539"/>
              <a:gd name="connsiteX3" fmla="*/ 0 w 10060603"/>
              <a:gd name="connsiteY3" fmla="*/ 6861539 h 6861539"/>
              <a:gd name="connsiteX4" fmla="*/ 4612613 w 10060603"/>
              <a:gd name="connsiteY4" fmla="*/ 0 h 6861539"/>
              <a:gd name="connsiteX0" fmla="*/ 4612613 w 10059821"/>
              <a:gd name="connsiteY0" fmla="*/ 0 h 6877636"/>
              <a:gd name="connsiteX1" fmla="*/ 10059821 w 10059821"/>
              <a:gd name="connsiteY1" fmla="*/ 1828 h 6877636"/>
              <a:gd name="connsiteX2" fmla="*/ 10047419 w 10059821"/>
              <a:gd name="connsiteY2" fmla="*/ 6877636 h 6877636"/>
              <a:gd name="connsiteX3" fmla="*/ 0 w 10059821"/>
              <a:gd name="connsiteY3" fmla="*/ 6861539 h 6877636"/>
              <a:gd name="connsiteX4" fmla="*/ 4612613 w 10059821"/>
              <a:gd name="connsiteY4" fmla="*/ 0 h 6877636"/>
              <a:gd name="connsiteX0" fmla="*/ 4612613 w 10060603"/>
              <a:gd name="connsiteY0" fmla="*/ 0 h 6861539"/>
              <a:gd name="connsiteX1" fmla="*/ 10059821 w 10060603"/>
              <a:gd name="connsiteY1" fmla="*/ 1828 h 6861539"/>
              <a:gd name="connsiteX2" fmla="*/ 10058167 w 10060603"/>
              <a:gd name="connsiteY2" fmla="*/ 6854361 h 6861539"/>
              <a:gd name="connsiteX3" fmla="*/ 0 w 10060603"/>
              <a:gd name="connsiteY3" fmla="*/ 6861539 h 6861539"/>
              <a:gd name="connsiteX4" fmla="*/ 4612613 w 10060603"/>
              <a:gd name="connsiteY4" fmla="*/ 0 h 6861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0603" h="6861539">
                <a:moveTo>
                  <a:pt x="4612613" y="0"/>
                </a:moveTo>
                <a:lnTo>
                  <a:pt x="10059821" y="1828"/>
                </a:lnTo>
                <a:cubicBezTo>
                  <a:pt x="10052105" y="2289885"/>
                  <a:pt x="10065883" y="4566304"/>
                  <a:pt x="10058167" y="6854361"/>
                </a:cubicBezTo>
                <a:lnTo>
                  <a:pt x="0" y="6861539"/>
                </a:lnTo>
                <a:lnTo>
                  <a:pt x="461261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76"/>
          <p:cNvSpPr/>
          <p:nvPr userDrawn="1"/>
        </p:nvSpPr>
        <p:spPr>
          <a:xfrm rot="10800000" flipH="1">
            <a:off x="2129743" y="4959385"/>
            <a:ext cx="10062258" cy="186967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45940 w 6673109"/>
              <a:gd name="connsiteY3" fmla="*/ 4971598 h 4987636"/>
              <a:gd name="connsiteX4" fmla="*/ 0 w 6673109"/>
              <a:gd name="connsiteY4" fmla="*/ 29053 h 4987636"/>
              <a:gd name="connsiteX0" fmla="*/ 1040649 w 6427169"/>
              <a:gd name="connsiteY0" fmla="*/ 29053 h 4987636"/>
              <a:gd name="connsiteX1" fmla="*/ 6427169 w 6427169"/>
              <a:gd name="connsiteY1" fmla="*/ 0 h 4987636"/>
              <a:gd name="connsiteX2" fmla="*/ 6427169 w 6427169"/>
              <a:gd name="connsiteY2" fmla="*/ 4987636 h 4987636"/>
              <a:gd name="connsiteX3" fmla="*/ 0 w 6427169"/>
              <a:gd name="connsiteY3" fmla="*/ 4971598 h 4987636"/>
              <a:gd name="connsiteX4" fmla="*/ 1040649 w 6427169"/>
              <a:gd name="connsiteY4" fmla="*/ 29053 h 4987636"/>
              <a:gd name="connsiteX0" fmla="*/ 903413 w 6289933"/>
              <a:gd name="connsiteY0" fmla="*/ 29053 h 4987636"/>
              <a:gd name="connsiteX1" fmla="*/ 6289933 w 6289933"/>
              <a:gd name="connsiteY1" fmla="*/ 0 h 4987636"/>
              <a:gd name="connsiteX2" fmla="*/ 6289933 w 6289933"/>
              <a:gd name="connsiteY2" fmla="*/ 4987636 h 4987636"/>
              <a:gd name="connsiteX3" fmla="*/ 0 w 6289933"/>
              <a:gd name="connsiteY3" fmla="*/ 4940723 h 4987636"/>
              <a:gd name="connsiteX4" fmla="*/ 903413 w 6289933"/>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9933" h="4987636">
                <a:moveTo>
                  <a:pt x="903413" y="29053"/>
                </a:moveTo>
                <a:lnTo>
                  <a:pt x="6289933" y="0"/>
                </a:lnTo>
                <a:lnTo>
                  <a:pt x="6289933" y="4987636"/>
                </a:lnTo>
                <a:lnTo>
                  <a:pt x="0" y="4940723"/>
                </a:lnTo>
                <a:lnTo>
                  <a:pt x="903413" y="29053"/>
                </a:lnTo>
                <a:close/>
              </a:path>
            </a:pathLst>
          </a:cu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图片占位符 58"/>
          <p:cNvSpPr>
            <a:spLocks noGrp="1"/>
          </p:cNvSpPr>
          <p:nvPr>
            <p:ph type="pic" sz="quarter" idx="12" hasCustomPrompt="1"/>
          </p:nvPr>
        </p:nvSpPr>
        <p:spPr>
          <a:xfrm>
            <a:off x="0" y="14467"/>
            <a:ext cx="12192843" cy="6858000"/>
          </a:xfrm>
          <a:prstGeom prst="rect">
            <a:avLst/>
          </a:prstGeom>
        </p:spPr>
        <p:txBody>
          <a:bodyPr anchor="ctr"/>
          <a:lstStyle>
            <a:lvl1pPr marL="0" indent="0" algn="ctr">
              <a:buNone/>
              <a:defRPr sz="3200">
                <a:solidFill>
                  <a:schemeClr val="bg2">
                    <a:lumMod val="75000"/>
                  </a:schemeClr>
                </a:solidFill>
              </a:defRPr>
            </a:lvl1pPr>
          </a:lstStyle>
          <a:p>
            <a:r>
              <a:rPr kumimoji="1" lang="zh-CN" altLang="en-US"/>
              <a:t>全屏展示的图片应图片居中放置</a:t>
            </a:r>
          </a:p>
        </p:txBody>
      </p:sp>
    </p:spTree>
    <p:extLst>
      <p:ext uri="{BB962C8B-B14F-4D97-AF65-F5344CB8AC3E}">
        <p14:creationId xmlns:p14="http://schemas.microsoft.com/office/powerpoint/2010/main" val="783979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矩形 9"/>
          <p:cNvSpPr/>
          <p:nvPr userDrawn="1"/>
        </p:nvSpPr>
        <p:spPr>
          <a:xfrm>
            <a:off x="0" y="0"/>
            <a:ext cx="12192000" cy="6858000"/>
          </a:xfrm>
          <a:prstGeom prst="rect">
            <a:avLst/>
          </a:prstGeom>
          <a:solidFill>
            <a:srgbClr val="C00D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a:off x="0" y="0"/>
            <a:ext cx="12192000" cy="6858000"/>
          </a:xfrm>
          <a:prstGeom prst="rect">
            <a:avLst/>
          </a:prstGeom>
          <a:solidFill>
            <a:srgbClr val="0082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8364349"/>
      </p:ext>
    </p:extLst>
  </p:cSld>
  <p:clrMap bg1="lt1" tx1="dk1" bg2="lt2" tx2="dk2" accent1="accent1" accent2="accent2" accent3="accent3" accent4="accent4" accent5="accent5" accent6="accent6" hlink="hlink" folHlink="folHlink"/>
  <p:sldLayoutIdLst>
    <p:sldLayoutId id="2147483652" r:id="rId1"/>
    <p:sldLayoutId id="2147483667" r:id="rId2"/>
    <p:sldLayoutId id="2147483665" r:id="rId3"/>
    <p:sldLayoutId id="2147483659" r:id="rId4"/>
    <p:sldLayoutId id="2147483653" r:id="rId5"/>
    <p:sldLayoutId id="2147483660" r:id="rId6"/>
    <p:sldLayoutId id="2147483661" r:id="rId7"/>
    <p:sldLayoutId id="2147483662" r:id="rId8"/>
    <p:sldLayoutId id="2147483663" r:id="rId9"/>
    <p:sldLayoutId id="2147483666" r:id="rId10"/>
    <p:sldLayoutId id="2147483664" r:id="rId11"/>
    <p:sldLayoutId id="214748366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t>实验</a:t>
            </a:r>
            <a:r>
              <a:rPr kumimoji="1" lang="zh-CN" altLang="en-US"/>
              <a:t>舱蛟龙五班</a:t>
            </a:r>
            <a:endParaRPr kumimoji="1" lang="zh-CN" altLang="en-US" dirty="0"/>
          </a:p>
        </p:txBody>
      </p:sp>
      <p:sp>
        <p:nvSpPr>
          <p:cNvPr id="3" name="副标题 2"/>
          <p:cNvSpPr>
            <a:spLocks noGrp="1"/>
          </p:cNvSpPr>
          <p:nvPr>
            <p:ph type="subTitle" idx="1"/>
          </p:nvPr>
        </p:nvSpPr>
        <p:spPr/>
        <p:txBody>
          <a:bodyPr/>
          <a:lstStyle/>
          <a:p>
            <a:endParaRPr kumimoji="1" lang="zh-CN" altLang="en-US" dirty="0"/>
          </a:p>
        </p:txBody>
      </p:sp>
      <p:sp>
        <p:nvSpPr>
          <p:cNvPr id="4" name="文本占位符 3"/>
          <p:cNvSpPr>
            <a:spLocks noGrp="1"/>
          </p:cNvSpPr>
          <p:nvPr>
            <p:ph type="body" sz="quarter" idx="10"/>
          </p:nvPr>
        </p:nvSpPr>
        <p:spPr/>
        <p:txBody>
          <a:bodyPr/>
          <a:lstStyle/>
          <a:p>
            <a:r>
              <a:rPr kumimoji="1" lang="zh-CN" altLang="en-US" dirty="0"/>
              <a:t>攀哥</a:t>
            </a:r>
          </a:p>
        </p:txBody>
      </p:sp>
      <p:sp>
        <p:nvSpPr>
          <p:cNvPr id="5" name="文本占位符 4"/>
          <p:cNvSpPr>
            <a:spLocks noGrp="1"/>
          </p:cNvSpPr>
          <p:nvPr>
            <p:ph type="body" sz="quarter" idx="11"/>
          </p:nvPr>
        </p:nvSpPr>
        <p:spPr/>
        <p:txBody>
          <a:bodyPr/>
          <a:lstStyle/>
          <a:p>
            <a:endParaRPr kumimoji="1" lang="zh-CN" altLang="en-US" dirty="0"/>
          </a:p>
        </p:txBody>
      </p:sp>
    </p:spTree>
    <p:extLst>
      <p:ext uri="{BB962C8B-B14F-4D97-AF65-F5344CB8AC3E}">
        <p14:creationId xmlns:p14="http://schemas.microsoft.com/office/powerpoint/2010/main" val="1260955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3D184B3-1197-FD49-9967-6B416D9F43D3}"/>
              </a:ext>
            </a:extLst>
          </p:cNvPr>
          <p:cNvSpPr>
            <a:spLocks noGrp="1"/>
          </p:cNvSpPr>
          <p:nvPr>
            <p:ph type="body" sz="quarter" idx="10"/>
          </p:nvPr>
        </p:nvSpPr>
        <p:spPr/>
        <p:txBody>
          <a:bodyPr/>
          <a:lstStyle/>
          <a:p>
            <a:r>
              <a:rPr kumimoji="1" lang="zh-CN" altLang="en-US" dirty="0"/>
              <a:t>亲戚</a:t>
            </a:r>
            <a:r>
              <a:rPr kumimoji="1" lang="en-US" altLang="zh-CN" dirty="0"/>
              <a:t>2</a:t>
            </a:r>
            <a:endParaRPr kumimoji="1" lang="zh-CN" altLang="en-US" dirty="0"/>
          </a:p>
        </p:txBody>
      </p:sp>
      <p:sp>
        <p:nvSpPr>
          <p:cNvPr id="3" name="文本占位符 2">
            <a:extLst>
              <a:ext uri="{FF2B5EF4-FFF2-40B4-BE49-F238E27FC236}">
                <a16:creationId xmlns:a16="http://schemas.microsoft.com/office/drawing/2014/main" id="{1940CBA1-D1BB-4E44-975D-2508AEBFFB7E}"/>
              </a:ext>
            </a:extLst>
          </p:cNvPr>
          <p:cNvSpPr>
            <a:spLocks noGrp="1"/>
          </p:cNvSpPr>
          <p:nvPr>
            <p:ph type="body" sz="quarter" idx="11"/>
          </p:nvPr>
        </p:nvSpPr>
        <p:spPr/>
        <p:txBody>
          <a:bodyPr/>
          <a:lstStyle/>
          <a:p>
            <a:r>
              <a:rPr kumimoji="1" lang="en-US" altLang="zh-CN" dirty="0" err="1"/>
              <a:t>cnt</a:t>
            </a:r>
            <a:r>
              <a:rPr kumimoji="1" lang="zh-CN" altLang="en-US" dirty="0"/>
              <a:t>数组，</a:t>
            </a:r>
            <a:r>
              <a:rPr kumimoji="1" lang="en-US" altLang="zh-CN" dirty="0" err="1"/>
              <a:t>cnt</a:t>
            </a:r>
            <a:r>
              <a:rPr kumimoji="1" lang="en-US" altLang="zh-CN" dirty="0"/>
              <a:t>[</a:t>
            </a:r>
            <a:r>
              <a:rPr kumimoji="1" lang="en-US" altLang="zh-CN" dirty="0" err="1"/>
              <a:t>i</a:t>
            </a:r>
            <a:r>
              <a:rPr kumimoji="1" lang="en-US" altLang="zh-CN" dirty="0"/>
              <a:t>]</a:t>
            </a:r>
            <a:r>
              <a:rPr kumimoji="1" lang="zh-CN" altLang="en-US" dirty="0"/>
              <a:t>表示以</a:t>
            </a:r>
            <a:r>
              <a:rPr kumimoji="1" lang="en-US" altLang="zh-CN" dirty="0" err="1"/>
              <a:t>i</a:t>
            </a:r>
            <a:r>
              <a:rPr kumimoji="1" lang="zh-CN" altLang="en-US" dirty="0"/>
              <a:t>为根的并查集中有多少个点（即</a:t>
            </a:r>
            <a:r>
              <a:rPr kumimoji="1" lang="en-US" altLang="zh-CN" dirty="0" err="1"/>
              <a:t>i</a:t>
            </a:r>
            <a:r>
              <a:rPr kumimoji="1" lang="zh-CN" altLang="en-US" dirty="0"/>
              <a:t>的亲戚数量）</a:t>
            </a:r>
            <a:endParaRPr kumimoji="1" lang="en-US" altLang="zh-CN" dirty="0"/>
          </a:p>
          <a:p>
            <a:r>
              <a:rPr kumimoji="1" lang="zh-CN" altLang="en-US" dirty="0"/>
              <a:t>带权并查集 </a:t>
            </a:r>
            <a:r>
              <a:rPr kumimoji="1" lang="en-US" altLang="zh-CN" dirty="0"/>
              <a:t>——</a:t>
            </a:r>
            <a:r>
              <a:rPr kumimoji="1" lang="zh-CN" altLang="en-US" dirty="0"/>
              <a:t> 在并查集合并</a:t>
            </a:r>
            <a:r>
              <a:rPr kumimoji="1" lang="en-US" altLang="zh-CN" dirty="0"/>
              <a:t>x</a:t>
            </a:r>
            <a:r>
              <a:rPr kumimoji="1" lang="zh-CN" altLang="en-US" dirty="0"/>
              <a:t>和</a:t>
            </a:r>
            <a:r>
              <a:rPr kumimoji="1" lang="en-US" altLang="zh-CN" dirty="0"/>
              <a:t>y</a:t>
            </a:r>
            <a:r>
              <a:rPr kumimoji="1" lang="zh-CN" altLang="en-US" dirty="0"/>
              <a:t>的过程，不仅要使</a:t>
            </a:r>
            <a:r>
              <a:rPr kumimoji="1" lang="en-US" altLang="zh-CN" dirty="0" err="1"/>
              <a:t>fx</a:t>
            </a:r>
            <a:r>
              <a:rPr kumimoji="1" lang="zh-CN" altLang="en-US" dirty="0"/>
              <a:t>的父节点指向</a:t>
            </a:r>
            <a:r>
              <a:rPr kumimoji="1" lang="en-US" altLang="zh-CN" dirty="0" err="1"/>
              <a:t>fy</a:t>
            </a:r>
            <a:r>
              <a:rPr kumimoji="1" lang="zh-CN" altLang="en-US" dirty="0"/>
              <a:t>，还要把</a:t>
            </a:r>
            <a:r>
              <a:rPr kumimoji="1" lang="en-US" altLang="zh-CN" dirty="0" err="1"/>
              <a:t>fx</a:t>
            </a:r>
            <a:r>
              <a:rPr kumimoji="1" lang="zh-CN" altLang="en-US" dirty="0"/>
              <a:t>的所有信息都给</a:t>
            </a:r>
            <a:r>
              <a:rPr kumimoji="1" lang="en-US" altLang="zh-CN" dirty="0" err="1"/>
              <a:t>fy</a:t>
            </a:r>
            <a:r>
              <a:rPr kumimoji="1" lang="zh-CN" altLang="en-US" dirty="0"/>
              <a:t>，本题中就是将</a:t>
            </a:r>
            <a:r>
              <a:rPr kumimoji="1" lang="en-US" altLang="zh-CN" dirty="0" err="1"/>
              <a:t>fx</a:t>
            </a:r>
            <a:r>
              <a:rPr kumimoji="1" lang="zh-CN" altLang="en-US" dirty="0"/>
              <a:t>的亲戚数量加给</a:t>
            </a:r>
            <a:r>
              <a:rPr kumimoji="1" lang="en-US" altLang="zh-CN" dirty="0" err="1"/>
              <a:t>fy</a:t>
            </a:r>
            <a:endParaRPr kumimoji="1" lang="zh-CN" altLang="en-US" dirty="0"/>
          </a:p>
        </p:txBody>
      </p:sp>
      <p:pic>
        <p:nvPicPr>
          <p:cNvPr id="4" name="图片 3">
            <a:extLst>
              <a:ext uri="{FF2B5EF4-FFF2-40B4-BE49-F238E27FC236}">
                <a16:creationId xmlns:a16="http://schemas.microsoft.com/office/drawing/2014/main" id="{7A1FBFF6-260F-C848-BBA6-ECF61FAF1904}"/>
              </a:ext>
            </a:extLst>
          </p:cNvPr>
          <p:cNvPicPr>
            <a:picLocks noChangeAspect="1"/>
          </p:cNvPicPr>
          <p:nvPr/>
        </p:nvPicPr>
        <p:blipFill>
          <a:blip r:embed="rId2"/>
          <a:stretch>
            <a:fillRect/>
          </a:stretch>
        </p:blipFill>
        <p:spPr>
          <a:xfrm>
            <a:off x="1064738" y="3764808"/>
            <a:ext cx="7378700" cy="1727200"/>
          </a:xfrm>
          <a:prstGeom prst="rect">
            <a:avLst/>
          </a:prstGeom>
        </p:spPr>
      </p:pic>
    </p:spTree>
    <p:extLst>
      <p:ext uri="{BB962C8B-B14F-4D97-AF65-F5344CB8AC3E}">
        <p14:creationId xmlns:p14="http://schemas.microsoft.com/office/powerpoint/2010/main" val="1945904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14AFF1E-949F-2048-AF7D-000C9A1AABF2}"/>
              </a:ext>
            </a:extLst>
          </p:cNvPr>
          <p:cNvSpPr>
            <a:spLocks noGrp="1"/>
          </p:cNvSpPr>
          <p:nvPr>
            <p:ph type="body" sz="quarter" idx="10"/>
          </p:nvPr>
        </p:nvSpPr>
        <p:spPr/>
        <p:txBody>
          <a:bodyPr/>
          <a:lstStyle/>
          <a:p>
            <a:r>
              <a:rPr kumimoji="1" lang="zh-CN" altLang="en-US" dirty="0"/>
              <a:t>亲戚</a:t>
            </a:r>
            <a:r>
              <a:rPr kumimoji="1" lang="en-US" altLang="zh-CN" dirty="0"/>
              <a:t>2</a:t>
            </a:r>
            <a:endParaRPr kumimoji="1" lang="zh-CN" altLang="en-US" dirty="0"/>
          </a:p>
        </p:txBody>
      </p:sp>
      <p:sp>
        <p:nvSpPr>
          <p:cNvPr id="3" name="文本占位符 2">
            <a:extLst>
              <a:ext uri="{FF2B5EF4-FFF2-40B4-BE49-F238E27FC236}">
                <a16:creationId xmlns:a16="http://schemas.microsoft.com/office/drawing/2014/main" id="{2B0A0207-707F-A74B-A9F5-7B745CE92864}"/>
              </a:ext>
            </a:extLst>
          </p:cNvPr>
          <p:cNvSpPr>
            <a:spLocks noGrp="1"/>
          </p:cNvSpPr>
          <p:nvPr>
            <p:ph type="body" sz="quarter" idx="11"/>
          </p:nvPr>
        </p:nvSpPr>
        <p:spPr/>
        <p:txBody>
          <a:bodyPr/>
          <a:lstStyle/>
          <a:p>
            <a:endParaRPr kumimoji="1" lang="zh-CN" altLang="en-US"/>
          </a:p>
        </p:txBody>
      </p:sp>
      <p:pic>
        <p:nvPicPr>
          <p:cNvPr id="4" name="图片 3">
            <a:extLst>
              <a:ext uri="{FF2B5EF4-FFF2-40B4-BE49-F238E27FC236}">
                <a16:creationId xmlns:a16="http://schemas.microsoft.com/office/drawing/2014/main" id="{DF59166E-BCF1-7C4C-9297-BE97817B3ECC}"/>
              </a:ext>
            </a:extLst>
          </p:cNvPr>
          <p:cNvPicPr>
            <a:picLocks noChangeAspect="1"/>
          </p:cNvPicPr>
          <p:nvPr/>
        </p:nvPicPr>
        <p:blipFill>
          <a:blip r:embed="rId2"/>
          <a:stretch>
            <a:fillRect/>
          </a:stretch>
        </p:blipFill>
        <p:spPr>
          <a:xfrm>
            <a:off x="187599" y="1620456"/>
            <a:ext cx="6320080" cy="4034550"/>
          </a:xfrm>
          <a:prstGeom prst="rect">
            <a:avLst/>
          </a:prstGeom>
        </p:spPr>
      </p:pic>
      <p:pic>
        <p:nvPicPr>
          <p:cNvPr id="5" name="图片 4">
            <a:extLst>
              <a:ext uri="{FF2B5EF4-FFF2-40B4-BE49-F238E27FC236}">
                <a16:creationId xmlns:a16="http://schemas.microsoft.com/office/drawing/2014/main" id="{AF0DC6F5-907B-6E4D-8E14-244612EC598F}"/>
              </a:ext>
            </a:extLst>
          </p:cNvPr>
          <p:cNvPicPr>
            <a:picLocks noChangeAspect="1"/>
          </p:cNvPicPr>
          <p:nvPr/>
        </p:nvPicPr>
        <p:blipFill>
          <a:blip r:embed="rId3"/>
          <a:stretch>
            <a:fillRect/>
          </a:stretch>
        </p:blipFill>
        <p:spPr>
          <a:xfrm>
            <a:off x="6507678" y="1501785"/>
            <a:ext cx="5544498" cy="4153220"/>
          </a:xfrm>
          <a:prstGeom prst="rect">
            <a:avLst/>
          </a:prstGeom>
        </p:spPr>
      </p:pic>
    </p:spTree>
    <p:extLst>
      <p:ext uri="{BB962C8B-B14F-4D97-AF65-F5344CB8AC3E}">
        <p14:creationId xmlns:p14="http://schemas.microsoft.com/office/powerpoint/2010/main" val="3126837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6014C09-2403-DE43-9BF2-4FB636525C92}"/>
              </a:ext>
            </a:extLst>
          </p:cNvPr>
          <p:cNvSpPr>
            <a:spLocks noGrp="1"/>
          </p:cNvSpPr>
          <p:nvPr>
            <p:ph type="body" sz="quarter" idx="12"/>
          </p:nvPr>
        </p:nvSpPr>
        <p:spPr>
          <a:xfrm>
            <a:off x="289574" y="3029659"/>
            <a:ext cx="11701346" cy="573967"/>
          </a:xfrm>
        </p:spPr>
        <p:txBody>
          <a:bodyPr/>
          <a:lstStyle/>
          <a:p>
            <a:r>
              <a:rPr kumimoji="1" lang="en-US" altLang="zh-CN" dirty="0"/>
              <a:t>part</a:t>
            </a:r>
            <a:r>
              <a:rPr kumimoji="1" lang="zh-CN" altLang="en-US" dirty="0"/>
              <a:t> </a:t>
            </a:r>
            <a:r>
              <a:rPr kumimoji="1" lang="en-US" altLang="zh-CN" dirty="0"/>
              <a:t>1</a:t>
            </a:r>
            <a:r>
              <a:rPr kumimoji="1" lang="zh-CN" altLang="en-US" dirty="0"/>
              <a:t> 递推</a:t>
            </a:r>
            <a:endParaRPr kumimoji="1" lang="en-US" altLang="zh-CN" dirty="0"/>
          </a:p>
        </p:txBody>
      </p:sp>
    </p:spTree>
    <p:extLst>
      <p:ext uri="{BB962C8B-B14F-4D97-AF65-F5344CB8AC3E}">
        <p14:creationId xmlns:p14="http://schemas.microsoft.com/office/powerpoint/2010/main" val="3662523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斐波那契数列的启示</a:t>
            </a:r>
          </a:p>
        </p:txBody>
      </p:sp>
      <p:sp>
        <p:nvSpPr>
          <p:cNvPr id="3" name="文本占位符 2"/>
          <p:cNvSpPr>
            <a:spLocks noGrp="1"/>
          </p:cNvSpPr>
          <p:nvPr>
            <p:ph type="body" sz="quarter" idx="11"/>
          </p:nvPr>
        </p:nvSpPr>
        <p:spPr>
          <a:xfrm>
            <a:off x="569088" y="1620456"/>
            <a:ext cx="6178953" cy="5022301"/>
          </a:xfrm>
        </p:spPr>
        <p:txBody>
          <a:bodyPr/>
          <a:lstStyle/>
          <a:p>
            <a:r>
              <a:rPr lang="zh-CN" altLang="en-US" dirty="0"/>
              <a:t>斐波那契数列的递推式：</a:t>
            </a:r>
            <a:endParaRPr lang="en-US" altLang="zh-CN" dirty="0"/>
          </a:p>
          <a:p>
            <a:pPr lvl="1"/>
            <a:r>
              <a:rPr lang="en-US" altLang="zh-CN" sz="2000" dirty="0">
                <a:ea typeface="Source Han Sans CN Medium"/>
              </a:rPr>
              <a:t>Fib[</a:t>
            </a:r>
            <a:r>
              <a:rPr lang="en-US" altLang="zh-CN" sz="2000" dirty="0" err="1">
                <a:ea typeface="Source Han Sans CN Medium"/>
              </a:rPr>
              <a:t>i</a:t>
            </a:r>
            <a:r>
              <a:rPr lang="en-US" altLang="zh-CN" sz="2000" dirty="0">
                <a:ea typeface="Source Han Sans CN Medium"/>
              </a:rPr>
              <a:t>] = Fib[i-1] + Fib[i-2]</a:t>
            </a:r>
          </a:p>
          <a:p>
            <a:pPr lvl="1"/>
            <a:r>
              <a:rPr lang="en-US" altLang="zh-CN" sz="2000" dirty="0">
                <a:ea typeface="Source Han Sans CN Medium"/>
              </a:rPr>
              <a:t>1,</a:t>
            </a:r>
            <a:r>
              <a:rPr lang="zh-CN" altLang="en-US" sz="2000" dirty="0">
                <a:ea typeface="Source Han Sans CN Medium"/>
              </a:rPr>
              <a:t> </a:t>
            </a:r>
            <a:r>
              <a:rPr lang="en-US" altLang="zh-CN" sz="2000" dirty="0">
                <a:ea typeface="Source Han Sans CN Medium"/>
              </a:rPr>
              <a:t>1,</a:t>
            </a:r>
            <a:r>
              <a:rPr lang="zh-CN" altLang="en-US" sz="2000" dirty="0">
                <a:ea typeface="Source Han Sans CN Medium"/>
              </a:rPr>
              <a:t> </a:t>
            </a:r>
            <a:r>
              <a:rPr lang="en-US" altLang="zh-CN" sz="2000" dirty="0">
                <a:ea typeface="Source Han Sans CN Medium"/>
              </a:rPr>
              <a:t>2,</a:t>
            </a:r>
            <a:r>
              <a:rPr lang="zh-CN" altLang="en-US" sz="2000" dirty="0">
                <a:ea typeface="Source Han Sans CN Medium"/>
              </a:rPr>
              <a:t> </a:t>
            </a:r>
            <a:r>
              <a:rPr lang="en-US" altLang="zh-CN" sz="2000" dirty="0">
                <a:ea typeface="Source Han Sans CN Medium"/>
              </a:rPr>
              <a:t>3,</a:t>
            </a:r>
            <a:r>
              <a:rPr lang="zh-CN" altLang="en-US" sz="2000" dirty="0">
                <a:ea typeface="Source Han Sans CN Medium"/>
              </a:rPr>
              <a:t> </a:t>
            </a:r>
            <a:r>
              <a:rPr lang="en-US" altLang="zh-CN" sz="2000" dirty="0">
                <a:ea typeface="Source Han Sans CN Medium"/>
              </a:rPr>
              <a:t>5,</a:t>
            </a:r>
            <a:r>
              <a:rPr lang="zh-CN" altLang="en-US" sz="2000" dirty="0">
                <a:ea typeface="Source Han Sans CN Medium"/>
              </a:rPr>
              <a:t> </a:t>
            </a:r>
            <a:r>
              <a:rPr lang="en-US" altLang="zh-CN" sz="2000" dirty="0">
                <a:ea typeface="Source Han Sans CN Medium"/>
              </a:rPr>
              <a:t>8,</a:t>
            </a:r>
            <a:r>
              <a:rPr lang="zh-CN" altLang="en-US" sz="2000" dirty="0">
                <a:ea typeface="Source Han Sans CN Medium"/>
              </a:rPr>
              <a:t> </a:t>
            </a:r>
            <a:r>
              <a:rPr lang="en-US" altLang="zh-CN" sz="2000" dirty="0">
                <a:ea typeface="Source Han Sans CN Medium"/>
              </a:rPr>
              <a:t>13,</a:t>
            </a:r>
            <a:r>
              <a:rPr lang="zh-CN" altLang="en-US" sz="2000" dirty="0">
                <a:ea typeface="Source Han Sans CN Medium"/>
              </a:rPr>
              <a:t> </a:t>
            </a:r>
            <a:r>
              <a:rPr lang="en-US" altLang="zh-CN" sz="2000" dirty="0">
                <a:ea typeface="Source Han Sans CN Medium"/>
              </a:rPr>
              <a:t>21…</a:t>
            </a:r>
          </a:p>
          <a:p>
            <a:r>
              <a:rPr lang="zh-CN" altLang="en-US" dirty="0"/>
              <a:t>可以简单实现递归函数对这个递推式求值，但如果对于使用到的每一项都调用递归函数，那么计算次数会疯狂增长。</a:t>
            </a:r>
            <a:endParaRPr lang="en-US" altLang="zh-CN" dirty="0"/>
          </a:p>
          <a:p>
            <a:r>
              <a:rPr lang="zh-CN" altLang="en-US" dirty="0"/>
              <a:t>对于调用 </a:t>
            </a:r>
            <a:r>
              <a:rPr lang="en-US" altLang="zh-CN" dirty="0"/>
              <a:t>Fib(10)</a:t>
            </a:r>
            <a:r>
              <a:rPr lang="zh-CN" altLang="en-US" dirty="0"/>
              <a:t>，我们可以看到</a:t>
            </a:r>
            <a:r>
              <a:rPr lang="en-US" altLang="zh-CN" dirty="0"/>
              <a:t>Fib(</a:t>
            </a:r>
            <a:r>
              <a:rPr lang="en-US" altLang="zh-CN" dirty="0" err="1"/>
              <a:t>i</a:t>
            </a:r>
            <a:r>
              <a:rPr lang="en-US" altLang="zh-CN" dirty="0"/>
              <a:t>)</a:t>
            </a:r>
            <a:r>
              <a:rPr lang="zh-CN" altLang="en-US" dirty="0"/>
              <a:t>的调用次数表格。</a:t>
            </a:r>
            <a:endParaRPr lang="en-US" altLang="zh-CN" dirty="0"/>
          </a:p>
        </p:txBody>
      </p:sp>
      <p:graphicFrame>
        <p:nvGraphicFramePr>
          <p:cNvPr id="5" name="表格 4"/>
          <p:cNvGraphicFramePr>
            <a:graphicFrameLocks noGrp="1"/>
          </p:cNvGraphicFramePr>
          <p:nvPr/>
        </p:nvGraphicFramePr>
        <p:xfrm>
          <a:off x="7979982" y="1613557"/>
          <a:ext cx="3315288" cy="5029200"/>
        </p:xfrm>
        <a:graphic>
          <a:graphicData uri="http://schemas.openxmlformats.org/drawingml/2006/table">
            <a:tbl>
              <a:tblPr firstRow="1" bandRow="1">
                <a:tableStyleId>{5C22544A-7EE6-4342-B048-85BDC9FD1C3A}</a:tableStyleId>
              </a:tblPr>
              <a:tblGrid>
                <a:gridCol w="755313">
                  <a:extLst>
                    <a:ext uri="{9D8B030D-6E8A-4147-A177-3AD203B41FA5}">
                      <a16:colId xmlns:a16="http://schemas.microsoft.com/office/drawing/2014/main" val="20000"/>
                    </a:ext>
                  </a:extLst>
                </a:gridCol>
                <a:gridCol w="2559975">
                  <a:extLst>
                    <a:ext uri="{9D8B030D-6E8A-4147-A177-3AD203B41FA5}">
                      <a16:colId xmlns:a16="http://schemas.microsoft.com/office/drawing/2014/main" val="20001"/>
                    </a:ext>
                  </a:extLst>
                </a:gridCol>
              </a:tblGrid>
              <a:tr h="349727">
                <a:tc>
                  <a:txBody>
                    <a:bodyPr/>
                    <a:lstStyle/>
                    <a:p>
                      <a:pPr algn="ctr"/>
                      <a:r>
                        <a:rPr lang="en-US" altLang="zh-CN" sz="2400" b="1" dirty="0" err="1"/>
                        <a:t>i</a:t>
                      </a:r>
                      <a:endParaRPr lang="zh-CN" altLang="en-US" sz="2400" b="1" dirty="0"/>
                    </a:p>
                  </a:txBody>
                  <a:tcPr/>
                </a:tc>
                <a:tc>
                  <a:txBody>
                    <a:bodyPr/>
                    <a:lstStyle/>
                    <a:p>
                      <a:pPr algn="ctr"/>
                      <a:r>
                        <a:rPr lang="en-US" altLang="zh-CN" sz="2400" b="1" dirty="0"/>
                        <a:t>Fib(</a:t>
                      </a:r>
                      <a:r>
                        <a:rPr lang="en-US" altLang="zh-CN" sz="2400" b="1" dirty="0" err="1"/>
                        <a:t>i</a:t>
                      </a:r>
                      <a:r>
                        <a:rPr lang="en-US" altLang="zh-CN" sz="2400" b="1" dirty="0"/>
                        <a:t>)</a:t>
                      </a:r>
                      <a:r>
                        <a:rPr lang="zh-CN" altLang="en-US" sz="2400" b="1" dirty="0"/>
                        <a:t>的调用次数</a:t>
                      </a:r>
                    </a:p>
                  </a:txBody>
                  <a:tcPr/>
                </a:tc>
                <a:extLst>
                  <a:ext uri="{0D108BD9-81ED-4DB2-BD59-A6C34878D82A}">
                    <a16:rowId xmlns:a16="http://schemas.microsoft.com/office/drawing/2014/main" val="10000"/>
                  </a:ext>
                </a:extLst>
              </a:tr>
              <a:tr h="348034">
                <a:tc>
                  <a:txBody>
                    <a:bodyPr/>
                    <a:lstStyle/>
                    <a:p>
                      <a:pPr algn="ctr"/>
                      <a:r>
                        <a:rPr lang="en-US" altLang="zh-CN" sz="2400" b="1" dirty="0"/>
                        <a:t>1</a:t>
                      </a:r>
                      <a:endParaRPr lang="zh-CN" altLang="en-US" sz="2400" b="1" dirty="0"/>
                    </a:p>
                  </a:txBody>
                  <a:tcPr/>
                </a:tc>
                <a:tc>
                  <a:txBody>
                    <a:bodyPr/>
                    <a:lstStyle/>
                    <a:p>
                      <a:pPr algn="ctr"/>
                      <a:r>
                        <a:rPr lang="en-US" altLang="zh-CN" sz="2400" b="1" dirty="0"/>
                        <a:t>21</a:t>
                      </a:r>
                      <a:endParaRPr lang="zh-CN" altLang="en-US" sz="2400" b="1" dirty="0"/>
                    </a:p>
                  </a:txBody>
                  <a:tcPr/>
                </a:tc>
                <a:extLst>
                  <a:ext uri="{0D108BD9-81ED-4DB2-BD59-A6C34878D82A}">
                    <a16:rowId xmlns:a16="http://schemas.microsoft.com/office/drawing/2014/main" val="10001"/>
                  </a:ext>
                </a:extLst>
              </a:tr>
              <a:tr h="348034">
                <a:tc>
                  <a:txBody>
                    <a:bodyPr/>
                    <a:lstStyle/>
                    <a:p>
                      <a:pPr algn="ctr"/>
                      <a:r>
                        <a:rPr lang="en-US" altLang="zh-CN" sz="2400" b="1" dirty="0"/>
                        <a:t>2</a:t>
                      </a:r>
                      <a:endParaRPr lang="zh-CN" altLang="en-US" sz="2400" b="1" dirty="0"/>
                    </a:p>
                  </a:txBody>
                  <a:tcPr/>
                </a:tc>
                <a:tc>
                  <a:txBody>
                    <a:bodyPr/>
                    <a:lstStyle/>
                    <a:p>
                      <a:pPr algn="ctr"/>
                      <a:r>
                        <a:rPr lang="en-US" altLang="zh-CN" sz="2400" b="1" dirty="0"/>
                        <a:t>34</a:t>
                      </a:r>
                      <a:endParaRPr lang="zh-CN" altLang="en-US" sz="2400" b="1" dirty="0"/>
                    </a:p>
                  </a:txBody>
                  <a:tcPr/>
                </a:tc>
                <a:extLst>
                  <a:ext uri="{0D108BD9-81ED-4DB2-BD59-A6C34878D82A}">
                    <a16:rowId xmlns:a16="http://schemas.microsoft.com/office/drawing/2014/main" val="10002"/>
                  </a:ext>
                </a:extLst>
              </a:tr>
              <a:tr h="348034">
                <a:tc>
                  <a:txBody>
                    <a:bodyPr/>
                    <a:lstStyle/>
                    <a:p>
                      <a:pPr algn="ctr"/>
                      <a:r>
                        <a:rPr lang="en-US" altLang="zh-CN" sz="2400" b="1" dirty="0"/>
                        <a:t>3</a:t>
                      </a:r>
                      <a:endParaRPr lang="zh-CN" altLang="en-US" sz="2400" b="1" dirty="0"/>
                    </a:p>
                  </a:txBody>
                  <a:tcPr/>
                </a:tc>
                <a:tc>
                  <a:txBody>
                    <a:bodyPr/>
                    <a:lstStyle/>
                    <a:p>
                      <a:pPr algn="ctr"/>
                      <a:r>
                        <a:rPr lang="en-US" altLang="zh-CN" sz="2400" b="1" dirty="0"/>
                        <a:t>21</a:t>
                      </a:r>
                      <a:endParaRPr lang="zh-CN" altLang="en-US" sz="2400" b="1" dirty="0"/>
                    </a:p>
                  </a:txBody>
                  <a:tcPr/>
                </a:tc>
                <a:extLst>
                  <a:ext uri="{0D108BD9-81ED-4DB2-BD59-A6C34878D82A}">
                    <a16:rowId xmlns:a16="http://schemas.microsoft.com/office/drawing/2014/main" val="10003"/>
                  </a:ext>
                </a:extLst>
              </a:tr>
              <a:tr h="348034">
                <a:tc>
                  <a:txBody>
                    <a:bodyPr/>
                    <a:lstStyle/>
                    <a:p>
                      <a:pPr algn="ctr"/>
                      <a:r>
                        <a:rPr lang="en-US" altLang="zh-CN" sz="2400" b="1" dirty="0"/>
                        <a:t>4</a:t>
                      </a:r>
                      <a:endParaRPr lang="zh-CN" altLang="en-US" sz="2400" b="1" dirty="0"/>
                    </a:p>
                  </a:txBody>
                  <a:tcPr/>
                </a:tc>
                <a:tc>
                  <a:txBody>
                    <a:bodyPr/>
                    <a:lstStyle/>
                    <a:p>
                      <a:pPr algn="ctr"/>
                      <a:r>
                        <a:rPr lang="en-US" altLang="zh-CN" sz="2400" b="1" dirty="0"/>
                        <a:t>13</a:t>
                      </a:r>
                      <a:endParaRPr lang="zh-CN" altLang="en-US" sz="2400" b="1" dirty="0"/>
                    </a:p>
                  </a:txBody>
                  <a:tcPr/>
                </a:tc>
                <a:extLst>
                  <a:ext uri="{0D108BD9-81ED-4DB2-BD59-A6C34878D82A}">
                    <a16:rowId xmlns:a16="http://schemas.microsoft.com/office/drawing/2014/main" val="10004"/>
                  </a:ext>
                </a:extLst>
              </a:tr>
              <a:tr h="348034">
                <a:tc>
                  <a:txBody>
                    <a:bodyPr/>
                    <a:lstStyle/>
                    <a:p>
                      <a:pPr algn="ctr"/>
                      <a:r>
                        <a:rPr lang="en-US" altLang="zh-CN" sz="2400" b="1" dirty="0"/>
                        <a:t>5</a:t>
                      </a:r>
                      <a:endParaRPr lang="zh-CN" altLang="en-US" sz="2400" b="1" dirty="0"/>
                    </a:p>
                  </a:txBody>
                  <a:tcPr/>
                </a:tc>
                <a:tc>
                  <a:txBody>
                    <a:bodyPr/>
                    <a:lstStyle/>
                    <a:p>
                      <a:pPr algn="ctr"/>
                      <a:r>
                        <a:rPr lang="en-US" altLang="zh-CN" sz="2400" b="1" dirty="0"/>
                        <a:t>8</a:t>
                      </a:r>
                      <a:endParaRPr lang="zh-CN" altLang="en-US" sz="2400" b="1" dirty="0"/>
                    </a:p>
                  </a:txBody>
                  <a:tcPr/>
                </a:tc>
                <a:extLst>
                  <a:ext uri="{0D108BD9-81ED-4DB2-BD59-A6C34878D82A}">
                    <a16:rowId xmlns:a16="http://schemas.microsoft.com/office/drawing/2014/main" val="10005"/>
                  </a:ext>
                </a:extLst>
              </a:tr>
              <a:tr h="348034">
                <a:tc>
                  <a:txBody>
                    <a:bodyPr/>
                    <a:lstStyle/>
                    <a:p>
                      <a:pPr algn="ctr"/>
                      <a:r>
                        <a:rPr lang="en-US" altLang="zh-CN" sz="2400" b="1" dirty="0"/>
                        <a:t>6</a:t>
                      </a:r>
                      <a:endParaRPr lang="zh-CN" altLang="en-US" sz="2400" b="1" dirty="0"/>
                    </a:p>
                  </a:txBody>
                  <a:tcPr/>
                </a:tc>
                <a:tc>
                  <a:txBody>
                    <a:bodyPr/>
                    <a:lstStyle/>
                    <a:p>
                      <a:pPr algn="ctr"/>
                      <a:r>
                        <a:rPr lang="en-US" altLang="zh-CN" sz="2400" b="1" dirty="0"/>
                        <a:t>5</a:t>
                      </a:r>
                      <a:endParaRPr lang="zh-CN" altLang="en-US" sz="2400" b="1" dirty="0"/>
                    </a:p>
                  </a:txBody>
                  <a:tcPr/>
                </a:tc>
                <a:extLst>
                  <a:ext uri="{0D108BD9-81ED-4DB2-BD59-A6C34878D82A}">
                    <a16:rowId xmlns:a16="http://schemas.microsoft.com/office/drawing/2014/main" val="10006"/>
                  </a:ext>
                </a:extLst>
              </a:tr>
              <a:tr h="348034">
                <a:tc>
                  <a:txBody>
                    <a:bodyPr/>
                    <a:lstStyle/>
                    <a:p>
                      <a:pPr algn="ctr"/>
                      <a:r>
                        <a:rPr lang="en-US" altLang="zh-CN" sz="2400" b="1" dirty="0"/>
                        <a:t>7</a:t>
                      </a:r>
                      <a:endParaRPr lang="zh-CN" altLang="en-US" sz="2400" b="1" dirty="0"/>
                    </a:p>
                  </a:txBody>
                  <a:tcPr/>
                </a:tc>
                <a:tc>
                  <a:txBody>
                    <a:bodyPr/>
                    <a:lstStyle/>
                    <a:p>
                      <a:pPr algn="ctr"/>
                      <a:r>
                        <a:rPr lang="en-US" altLang="zh-CN" sz="2400" b="1" dirty="0"/>
                        <a:t>3</a:t>
                      </a:r>
                      <a:endParaRPr lang="zh-CN" altLang="en-US" sz="2400" b="1" dirty="0"/>
                    </a:p>
                  </a:txBody>
                  <a:tcPr/>
                </a:tc>
                <a:extLst>
                  <a:ext uri="{0D108BD9-81ED-4DB2-BD59-A6C34878D82A}">
                    <a16:rowId xmlns:a16="http://schemas.microsoft.com/office/drawing/2014/main" val="10007"/>
                  </a:ext>
                </a:extLst>
              </a:tr>
              <a:tr h="348034">
                <a:tc>
                  <a:txBody>
                    <a:bodyPr/>
                    <a:lstStyle/>
                    <a:p>
                      <a:pPr algn="ctr"/>
                      <a:r>
                        <a:rPr lang="en-US" altLang="zh-CN" sz="2400" b="1" dirty="0"/>
                        <a:t>8</a:t>
                      </a:r>
                      <a:endParaRPr lang="zh-CN" altLang="en-US" sz="2400" b="1" dirty="0"/>
                    </a:p>
                  </a:txBody>
                  <a:tcPr/>
                </a:tc>
                <a:tc>
                  <a:txBody>
                    <a:bodyPr/>
                    <a:lstStyle/>
                    <a:p>
                      <a:pPr algn="ctr"/>
                      <a:r>
                        <a:rPr lang="en-US" altLang="zh-CN" sz="2400" b="1" dirty="0"/>
                        <a:t>2</a:t>
                      </a:r>
                      <a:endParaRPr lang="zh-CN" altLang="en-US" sz="2400" b="1" dirty="0"/>
                    </a:p>
                  </a:txBody>
                  <a:tcPr/>
                </a:tc>
                <a:extLst>
                  <a:ext uri="{0D108BD9-81ED-4DB2-BD59-A6C34878D82A}">
                    <a16:rowId xmlns:a16="http://schemas.microsoft.com/office/drawing/2014/main" val="10008"/>
                  </a:ext>
                </a:extLst>
              </a:tr>
              <a:tr h="348034">
                <a:tc>
                  <a:txBody>
                    <a:bodyPr/>
                    <a:lstStyle/>
                    <a:p>
                      <a:pPr algn="ctr"/>
                      <a:r>
                        <a:rPr lang="en-US" altLang="zh-CN" sz="2400" b="1" dirty="0"/>
                        <a:t>9</a:t>
                      </a:r>
                      <a:endParaRPr lang="zh-CN" altLang="en-US" sz="2400" b="1" dirty="0"/>
                    </a:p>
                  </a:txBody>
                  <a:tcPr/>
                </a:tc>
                <a:tc>
                  <a:txBody>
                    <a:bodyPr/>
                    <a:lstStyle/>
                    <a:p>
                      <a:pPr algn="ctr"/>
                      <a:r>
                        <a:rPr lang="en-US" altLang="zh-CN" sz="2400" b="1" dirty="0"/>
                        <a:t>1</a:t>
                      </a:r>
                      <a:endParaRPr lang="zh-CN" altLang="en-US" sz="2400" b="1" dirty="0"/>
                    </a:p>
                  </a:txBody>
                  <a:tcPr/>
                </a:tc>
                <a:extLst>
                  <a:ext uri="{0D108BD9-81ED-4DB2-BD59-A6C34878D82A}">
                    <a16:rowId xmlns:a16="http://schemas.microsoft.com/office/drawing/2014/main" val="10009"/>
                  </a:ext>
                </a:extLst>
              </a:tr>
              <a:tr h="348034">
                <a:tc>
                  <a:txBody>
                    <a:bodyPr/>
                    <a:lstStyle/>
                    <a:p>
                      <a:pPr algn="ctr"/>
                      <a:r>
                        <a:rPr lang="en-US" altLang="zh-CN" sz="2400" b="1" dirty="0"/>
                        <a:t>10</a:t>
                      </a:r>
                      <a:endParaRPr lang="zh-CN" altLang="en-US" sz="2400" b="1" dirty="0"/>
                    </a:p>
                  </a:txBody>
                  <a:tcPr/>
                </a:tc>
                <a:tc>
                  <a:txBody>
                    <a:bodyPr/>
                    <a:lstStyle/>
                    <a:p>
                      <a:pPr algn="ctr"/>
                      <a:r>
                        <a:rPr lang="en-US" altLang="zh-CN" sz="2400" b="1" dirty="0"/>
                        <a:t>1</a:t>
                      </a:r>
                      <a:endParaRPr lang="zh-CN" altLang="en-US" sz="2400" b="1"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9334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dirty="0"/>
              <a:t>斐波那契数列的启示</a:t>
            </a:r>
          </a:p>
        </p:txBody>
      </p:sp>
      <p:sp>
        <p:nvSpPr>
          <p:cNvPr id="7" name="文本占位符 2"/>
          <p:cNvSpPr>
            <a:spLocks noGrp="1"/>
          </p:cNvSpPr>
          <p:nvPr>
            <p:ph type="body" sz="quarter" idx="11"/>
          </p:nvPr>
        </p:nvSpPr>
        <p:spPr>
          <a:xfrm>
            <a:off x="4441371" y="474562"/>
            <a:ext cx="7181540" cy="5810491"/>
          </a:xfrm>
        </p:spPr>
        <p:txBody>
          <a:bodyPr/>
          <a:lstStyle/>
          <a:p>
            <a:r>
              <a:rPr lang="zh-CN" altLang="en-US" dirty="0"/>
              <a:t>我们可以看出，过程中的那些斐波那契数列的项，尽管我们第一次调用递归函数之后就能够计算出来，但是之后再次需要用它们的值时，我们又会重新调用。</a:t>
            </a:r>
            <a:endParaRPr lang="en-US" altLang="zh-CN" dirty="0"/>
          </a:p>
          <a:p>
            <a:r>
              <a:rPr lang="zh-CN" altLang="en-US" dirty="0"/>
              <a:t>因为求不同的项时，它们的</a:t>
            </a:r>
            <a:r>
              <a:rPr lang="zh-CN" altLang="en-US" dirty="0">
                <a:solidFill>
                  <a:srgbClr val="FF0000"/>
                </a:solidFill>
              </a:rPr>
              <a:t>子问题重叠</a:t>
            </a:r>
            <a:r>
              <a:rPr lang="zh-CN" altLang="en-US" dirty="0"/>
              <a:t>了！</a:t>
            </a:r>
            <a:endParaRPr lang="en-US" altLang="zh-CN" dirty="0"/>
          </a:p>
          <a:p>
            <a:r>
              <a:rPr lang="zh-CN" altLang="en-US" dirty="0"/>
              <a:t>此时我们通过数组记录下子问题的值，也就是用一个 </a:t>
            </a:r>
            <a:r>
              <a:rPr lang="en-US" altLang="zh-CN" dirty="0"/>
              <a:t>F </a:t>
            </a:r>
            <a:r>
              <a:rPr lang="zh-CN" altLang="en-US" dirty="0"/>
              <a:t>数组，</a:t>
            </a:r>
            <a:r>
              <a:rPr lang="en-US" altLang="zh-CN" dirty="0"/>
              <a:t>F[</a:t>
            </a:r>
            <a:r>
              <a:rPr lang="en-US" altLang="zh-CN" dirty="0" err="1"/>
              <a:t>i</a:t>
            </a:r>
            <a:r>
              <a:rPr lang="en-US" altLang="zh-CN" dirty="0"/>
              <a:t>]</a:t>
            </a:r>
            <a:r>
              <a:rPr lang="zh-CN" altLang="en-US" dirty="0"/>
              <a:t>表示数列第</a:t>
            </a:r>
            <a:r>
              <a:rPr lang="en-US" altLang="zh-CN" dirty="0" err="1"/>
              <a:t>i</a:t>
            </a:r>
            <a:r>
              <a:rPr lang="zh-CN" altLang="en-US" dirty="0"/>
              <a:t>项的值，</a:t>
            </a:r>
            <a:r>
              <a:rPr lang="zh-CN" altLang="en-US" dirty="0">
                <a:solidFill>
                  <a:srgbClr val="FF0000"/>
                </a:solidFill>
              </a:rPr>
              <a:t>当第一次计算得到后，就保存下来</a:t>
            </a:r>
            <a:r>
              <a:rPr lang="zh-CN" altLang="en-US" dirty="0"/>
              <a:t>，此时对于数列的每一项，只会调用一次递归函数。</a:t>
            </a:r>
          </a:p>
        </p:txBody>
      </p:sp>
    </p:spTree>
    <p:extLst>
      <p:ext uri="{BB962C8B-B14F-4D97-AF65-F5344CB8AC3E}">
        <p14:creationId xmlns:p14="http://schemas.microsoft.com/office/powerpoint/2010/main" val="32181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down)">
                                      <p:cBhvr>
                                        <p:cTn id="15"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斐波那契数列的启示</a:t>
            </a:r>
          </a:p>
        </p:txBody>
      </p:sp>
      <p:sp>
        <p:nvSpPr>
          <p:cNvPr id="4" name="文本框 3"/>
          <p:cNvSpPr txBox="1"/>
          <p:nvPr/>
        </p:nvSpPr>
        <p:spPr>
          <a:xfrm>
            <a:off x="5069204" y="939551"/>
            <a:ext cx="5898140" cy="3108543"/>
          </a:xfrm>
          <a:prstGeom prst="rect">
            <a:avLst/>
          </a:prstGeom>
          <a:noFill/>
        </p:spPr>
        <p:txBody>
          <a:bodyPr wrap="square" rtlCol="0">
            <a:spAutoFit/>
          </a:bodyPr>
          <a:lstStyle/>
          <a:p>
            <a:r>
              <a:rPr kumimoji="1" lang="en-US" altLang="zh-CN" sz="2800" dirty="0" err="1">
                <a:latin typeface="Consolas" charset="0"/>
                <a:ea typeface="Consolas" charset="0"/>
                <a:cs typeface="Consolas" charset="0"/>
              </a:rPr>
              <a:t>int</a:t>
            </a:r>
            <a:r>
              <a:rPr kumimoji="1" lang="zh-CN" altLang="en-US" sz="2800" dirty="0">
                <a:latin typeface="Consolas" charset="0"/>
                <a:ea typeface="Consolas" charset="0"/>
                <a:cs typeface="Consolas" charset="0"/>
              </a:rPr>
              <a:t> </a:t>
            </a:r>
            <a:r>
              <a:rPr kumimoji="1" lang="en-US" altLang="zh-CN" sz="2800" dirty="0">
                <a:latin typeface="Consolas" charset="0"/>
                <a:ea typeface="Consolas" charset="0"/>
                <a:cs typeface="Consolas" charset="0"/>
              </a:rPr>
              <a:t>F[10000]</a:t>
            </a:r>
            <a:r>
              <a:rPr kumimoji="1" lang="zh-CN" altLang="en-US" sz="2800" dirty="0">
                <a:latin typeface="Consolas" charset="0"/>
                <a:ea typeface="Consolas" charset="0"/>
                <a:cs typeface="Consolas" charset="0"/>
              </a:rPr>
              <a:t> </a:t>
            </a:r>
            <a:r>
              <a:rPr kumimoji="1" lang="en-US" altLang="zh-CN" sz="2800" dirty="0">
                <a:latin typeface="Consolas" charset="0"/>
                <a:ea typeface="Consolas" charset="0"/>
                <a:cs typeface="Consolas" charset="0"/>
              </a:rPr>
              <a:t>=</a:t>
            </a:r>
            <a:r>
              <a:rPr kumimoji="1" lang="zh-CN" altLang="en-US" sz="2800" dirty="0">
                <a:latin typeface="Consolas" charset="0"/>
                <a:ea typeface="Consolas" charset="0"/>
                <a:cs typeface="Consolas" charset="0"/>
              </a:rPr>
              <a:t> </a:t>
            </a:r>
            <a:r>
              <a:rPr kumimoji="1" lang="en-US" altLang="zh-CN" sz="2800" dirty="0">
                <a:latin typeface="Consolas" charset="0"/>
                <a:ea typeface="Consolas" charset="0"/>
                <a:cs typeface="Consolas" charset="0"/>
              </a:rPr>
              <a:t>{0};</a:t>
            </a:r>
          </a:p>
          <a:p>
            <a:r>
              <a:rPr kumimoji="1" lang="en-US" altLang="zh-CN" sz="2800" dirty="0">
                <a:latin typeface="Consolas" charset="0"/>
                <a:ea typeface="Consolas" charset="0"/>
                <a:cs typeface="Consolas" charset="0"/>
              </a:rPr>
              <a:t>F[1]</a:t>
            </a:r>
            <a:r>
              <a:rPr kumimoji="1" lang="zh-CN" altLang="en-US" sz="2800" dirty="0">
                <a:latin typeface="Consolas" charset="0"/>
                <a:ea typeface="Consolas" charset="0"/>
                <a:cs typeface="Consolas" charset="0"/>
              </a:rPr>
              <a:t> </a:t>
            </a:r>
            <a:r>
              <a:rPr kumimoji="1" lang="en-US" altLang="zh-CN" sz="2800" dirty="0">
                <a:latin typeface="Consolas" charset="0"/>
                <a:ea typeface="Consolas" charset="0"/>
                <a:cs typeface="Consolas" charset="0"/>
              </a:rPr>
              <a:t>=</a:t>
            </a:r>
            <a:r>
              <a:rPr kumimoji="1" lang="zh-CN" altLang="en-US" sz="2800" dirty="0">
                <a:latin typeface="Consolas" charset="0"/>
                <a:ea typeface="Consolas" charset="0"/>
                <a:cs typeface="Consolas" charset="0"/>
              </a:rPr>
              <a:t> </a:t>
            </a:r>
            <a:r>
              <a:rPr kumimoji="1" lang="en-US" altLang="zh-CN" sz="2800" dirty="0">
                <a:latin typeface="Consolas" charset="0"/>
                <a:ea typeface="Consolas" charset="0"/>
                <a:cs typeface="Consolas" charset="0"/>
              </a:rPr>
              <a:t>F[2]</a:t>
            </a:r>
            <a:r>
              <a:rPr kumimoji="1" lang="zh-CN" altLang="en-US" sz="2800" dirty="0">
                <a:latin typeface="Consolas" charset="0"/>
                <a:ea typeface="Consolas" charset="0"/>
                <a:cs typeface="Consolas" charset="0"/>
              </a:rPr>
              <a:t> </a:t>
            </a:r>
            <a:r>
              <a:rPr kumimoji="1" lang="en-US" altLang="zh-CN" sz="2800" dirty="0">
                <a:latin typeface="Consolas" charset="0"/>
                <a:ea typeface="Consolas" charset="0"/>
                <a:cs typeface="Consolas" charset="0"/>
              </a:rPr>
              <a:t>=</a:t>
            </a:r>
            <a:r>
              <a:rPr kumimoji="1" lang="zh-CN" altLang="en-US" sz="2800" dirty="0">
                <a:latin typeface="Consolas" charset="0"/>
                <a:ea typeface="Consolas" charset="0"/>
                <a:cs typeface="Consolas" charset="0"/>
              </a:rPr>
              <a:t> </a:t>
            </a:r>
            <a:r>
              <a:rPr kumimoji="1" lang="en-US" altLang="zh-CN" sz="2800" dirty="0">
                <a:latin typeface="Consolas" charset="0"/>
                <a:ea typeface="Consolas" charset="0"/>
                <a:cs typeface="Consolas" charset="0"/>
              </a:rPr>
              <a:t>1;</a:t>
            </a:r>
          </a:p>
          <a:p>
            <a:r>
              <a:rPr kumimoji="1" lang="en-US" altLang="zh-CN" sz="2800" dirty="0" err="1">
                <a:latin typeface="Consolas" charset="0"/>
                <a:ea typeface="Consolas" charset="0"/>
                <a:cs typeface="Consolas" charset="0"/>
              </a:rPr>
              <a:t>int</a:t>
            </a:r>
            <a:r>
              <a:rPr kumimoji="1" lang="zh-CN" altLang="en-US" sz="2800" dirty="0">
                <a:latin typeface="Consolas" charset="0"/>
                <a:ea typeface="Consolas" charset="0"/>
                <a:cs typeface="Consolas" charset="0"/>
              </a:rPr>
              <a:t> </a:t>
            </a:r>
            <a:r>
              <a:rPr lang="en-US" altLang="zh-CN" sz="2800" dirty="0">
                <a:latin typeface="Consolas" charset="0"/>
                <a:ea typeface="Consolas" charset="0"/>
                <a:cs typeface="Consolas" charset="0"/>
              </a:rPr>
              <a:t>Fib(</a:t>
            </a:r>
            <a:r>
              <a:rPr lang="en-US" altLang="zh-CN" sz="2800" dirty="0" err="1">
                <a:latin typeface="Consolas" charset="0"/>
                <a:ea typeface="Consolas" charset="0"/>
                <a:cs typeface="Consolas" charset="0"/>
              </a:rPr>
              <a:t>int</a:t>
            </a:r>
            <a:r>
              <a:rPr lang="zh-CN" altLang="en-US" sz="2800" dirty="0">
                <a:latin typeface="Consolas" charset="0"/>
                <a:ea typeface="Consolas" charset="0"/>
                <a:cs typeface="Consolas" charset="0"/>
              </a:rPr>
              <a:t> </a:t>
            </a:r>
            <a:r>
              <a:rPr lang="en-US" altLang="zh-CN" sz="2800" dirty="0">
                <a:latin typeface="Consolas" charset="0"/>
                <a:ea typeface="Consolas" charset="0"/>
                <a:cs typeface="Consolas" charset="0"/>
              </a:rPr>
              <a:t>x)</a:t>
            </a:r>
            <a:r>
              <a:rPr kumimoji="1" lang="en-US" altLang="zh-CN" sz="2800" dirty="0">
                <a:latin typeface="Consolas" charset="0"/>
                <a:ea typeface="Consolas" charset="0"/>
                <a:cs typeface="Consolas" charset="0"/>
              </a:rPr>
              <a:t>{</a:t>
            </a:r>
          </a:p>
          <a:p>
            <a:r>
              <a:rPr kumimoji="1" lang="zh-CN" altLang="en-US" sz="2800" dirty="0">
                <a:latin typeface="Consolas" charset="0"/>
                <a:ea typeface="Consolas" charset="0"/>
                <a:cs typeface="Consolas" charset="0"/>
              </a:rPr>
              <a:t>  </a:t>
            </a:r>
            <a:r>
              <a:rPr kumimoji="1" lang="en-US" altLang="zh-CN" sz="2800" dirty="0">
                <a:latin typeface="Consolas" charset="0"/>
                <a:ea typeface="Consolas" charset="0"/>
                <a:cs typeface="Consolas" charset="0"/>
              </a:rPr>
              <a:t>if(F[x]&gt;0)</a:t>
            </a:r>
            <a:r>
              <a:rPr kumimoji="1" lang="zh-CN" altLang="en-US" sz="2800" dirty="0">
                <a:latin typeface="Consolas" charset="0"/>
                <a:ea typeface="Consolas" charset="0"/>
                <a:cs typeface="Consolas" charset="0"/>
              </a:rPr>
              <a:t> </a:t>
            </a:r>
            <a:r>
              <a:rPr kumimoji="1" lang="en-US" altLang="zh-CN" sz="2800" dirty="0">
                <a:latin typeface="Consolas" charset="0"/>
                <a:ea typeface="Consolas" charset="0"/>
                <a:cs typeface="Consolas" charset="0"/>
              </a:rPr>
              <a:t>return</a:t>
            </a:r>
            <a:r>
              <a:rPr kumimoji="1" lang="zh-CN" altLang="en-US" sz="2800" dirty="0">
                <a:latin typeface="Consolas" charset="0"/>
                <a:ea typeface="Consolas" charset="0"/>
                <a:cs typeface="Consolas" charset="0"/>
              </a:rPr>
              <a:t> </a:t>
            </a:r>
            <a:r>
              <a:rPr kumimoji="1" lang="en-US" altLang="zh-CN" sz="2800" dirty="0">
                <a:latin typeface="Consolas" charset="0"/>
                <a:ea typeface="Consolas" charset="0"/>
                <a:cs typeface="Consolas" charset="0"/>
              </a:rPr>
              <a:t>F[x];</a:t>
            </a:r>
          </a:p>
          <a:p>
            <a:r>
              <a:rPr kumimoji="1" lang="zh-CN" altLang="en-US" sz="2800" dirty="0">
                <a:latin typeface="Consolas" charset="0"/>
                <a:ea typeface="Consolas" charset="0"/>
                <a:cs typeface="Consolas" charset="0"/>
              </a:rPr>
              <a:t>  </a:t>
            </a:r>
            <a:r>
              <a:rPr kumimoji="1" lang="en-US" altLang="zh-CN" sz="2800" dirty="0">
                <a:latin typeface="Consolas" charset="0"/>
                <a:ea typeface="Consolas" charset="0"/>
                <a:cs typeface="Consolas" charset="0"/>
              </a:rPr>
              <a:t>F[x]</a:t>
            </a:r>
            <a:r>
              <a:rPr kumimoji="1" lang="zh-CN" altLang="en-US" sz="2800" dirty="0">
                <a:latin typeface="Consolas" charset="0"/>
                <a:ea typeface="Consolas" charset="0"/>
                <a:cs typeface="Consolas" charset="0"/>
              </a:rPr>
              <a:t> </a:t>
            </a:r>
            <a:r>
              <a:rPr kumimoji="1" lang="en-US" altLang="zh-CN" sz="2800" dirty="0">
                <a:latin typeface="Consolas" charset="0"/>
                <a:ea typeface="Consolas" charset="0"/>
                <a:cs typeface="Consolas" charset="0"/>
              </a:rPr>
              <a:t>=</a:t>
            </a:r>
            <a:r>
              <a:rPr kumimoji="1" lang="zh-CN" altLang="en-US" sz="2800" dirty="0">
                <a:latin typeface="Consolas" charset="0"/>
                <a:ea typeface="Consolas" charset="0"/>
                <a:cs typeface="Consolas" charset="0"/>
              </a:rPr>
              <a:t> </a:t>
            </a:r>
            <a:r>
              <a:rPr lang="en-US" altLang="zh-CN" sz="2800" dirty="0">
                <a:latin typeface="Consolas" charset="0"/>
                <a:ea typeface="Consolas" charset="0"/>
                <a:cs typeface="Consolas" charset="0"/>
              </a:rPr>
              <a:t>Fib(x-1)</a:t>
            </a:r>
            <a:r>
              <a:rPr lang="zh-CN" altLang="en-US" sz="2800" dirty="0">
                <a:latin typeface="Consolas" charset="0"/>
                <a:ea typeface="Consolas" charset="0"/>
                <a:cs typeface="Consolas" charset="0"/>
              </a:rPr>
              <a:t> </a:t>
            </a:r>
            <a:r>
              <a:rPr lang="en-US" altLang="zh-CN" sz="2800" dirty="0">
                <a:latin typeface="Consolas" charset="0"/>
                <a:ea typeface="Consolas" charset="0"/>
                <a:cs typeface="Consolas" charset="0"/>
              </a:rPr>
              <a:t>+</a:t>
            </a:r>
            <a:r>
              <a:rPr lang="zh-CN" altLang="en-US" sz="2800" dirty="0">
                <a:latin typeface="Consolas" charset="0"/>
                <a:ea typeface="Consolas" charset="0"/>
                <a:cs typeface="Consolas" charset="0"/>
              </a:rPr>
              <a:t> </a:t>
            </a:r>
            <a:r>
              <a:rPr lang="en-US" altLang="zh-CN" sz="2800" dirty="0">
                <a:latin typeface="Consolas" charset="0"/>
                <a:ea typeface="Consolas" charset="0"/>
                <a:cs typeface="Consolas" charset="0"/>
              </a:rPr>
              <a:t>Fib(x-2);</a:t>
            </a:r>
          </a:p>
          <a:p>
            <a:r>
              <a:rPr kumimoji="1" lang="zh-CN" altLang="en-US" sz="2800" dirty="0">
                <a:latin typeface="Consolas" charset="0"/>
                <a:ea typeface="Consolas" charset="0"/>
                <a:cs typeface="Consolas" charset="0"/>
              </a:rPr>
              <a:t>  </a:t>
            </a:r>
            <a:r>
              <a:rPr kumimoji="1" lang="en-US" altLang="zh-CN" sz="2800" dirty="0">
                <a:latin typeface="Consolas" charset="0"/>
                <a:ea typeface="Consolas" charset="0"/>
                <a:cs typeface="Consolas" charset="0"/>
              </a:rPr>
              <a:t>return</a:t>
            </a:r>
            <a:r>
              <a:rPr kumimoji="1" lang="zh-CN" altLang="en-US" sz="2800" dirty="0">
                <a:latin typeface="Consolas" charset="0"/>
                <a:ea typeface="Consolas" charset="0"/>
                <a:cs typeface="Consolas" charset="0"/>
              </a:rPr>
              <a:t> </a:t>
            </a:r>
            <a:r>
              <a:rPr kumimoji="1" lang="en-US" altLang="zh-CN" sz="2800" dirty="0">
                <a:latin typeface="Consolas" charset="0"/>
                <a:ea typeface="Consolas" charset="0"/>
                <a:cs typeface="Consolas" charset="0"/>
              </a:rPr>
              <a:t>F[x];</a:t>
            </a:r>
          </a:p>
          <a:p>
            <a:r>
              <a:rPr kumimoji="1" lang="en-US" altLang="zh-CN" sz="2800" dirty="0">
                <a:latin typeface="Consolas" charset="0"/>
                <a:ea typeface="Consolas" charset="0"/>
                <a:cs typeface="Consolas" charset="0"/>
              </a:rPr>
              <a:t>}</a:t>
            </a:r>
          </a:p>
        </p:txBody>
      </p:sp>
      <p:sp>
        <p:nvSpPr>
          <p:cNvPr id="5" name="文本占位符 2"/>
          <p:cNvSpPr txBox="1">
            <a:spLocks/>
          </p:cNvSpPr>
          <p:nvPr/>
        </p:nvSpPr>
        <p:spPr>
          <a:xfrm>
            <a:off x="4788391" y="4646477"/>
            <a:ext cx="6178953" cy="986540"/>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kern="1200">
                <a:solidFill>
                  <a:schemeClr val="tx1"/>
                </a:solidFill>
                <a:latin typeface="Source Han Sans CN Medium" charset="-122"/>
                <a:ea typeface="Source Han Sans CN Medium" charset="-122"/>
                <a:cs typeface="Source Han Sans CN Medium"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zh-CN" altLang="en-US" dirty="0"/>
              <a:t>这种做法又被称为记忆化</a:t>
            </a:r>
            <a:endParaRPr lang="en-US" altLang="zh-CN" dirty="0"/>
          </a:p>
        </p:txBody>
      </p:sp>
    </p:spTree>
    <p:extLst>
      <p:ext uri="{BB962C8B-B14F-4D97-AF65-F5344CB8AC3E}">
        <p14:creationId xmlns:p14="http://schemas.microsoft.com/office/powerpoint/2010/main" val="317304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F89779D-7795-F64B-A372-6D5168AAC92D}"/>
              </a:ext>
            </a:extLst>
          </p:cNvPr>
          <p:cNvPicPr>
            <a:picLocks noChangeAspect="1"/>
          </p:cNvPicPr>
          <p:nvPr/>
        </p:nvPicPr>
        <p:blipFill>
          <a:blip r:embed="rId2"/>
          <a:stretch>
            <a:fillRect/>
          </a:stretch>
        </p:blipFill>
        <p:spPr>
          <a:xfrm>
            <a:off x="569088" y="1748395"/>
            <a:ext cx="7785100" cy="4762500"/>
          </a:xfrm>
          <a:prstGeom prst="rect">
            <a:avLst/>
          </a:prstGeom>
        </p:spPr>
      </p:pic>
      <p:sp>
        <p:nvSpPr>
          <p:cNvPr id="5" name="文本占位符 1">
            <a:extLst>
              <a:ext uri="{FF2B5EF4-FFF2-40B4-BE49-F238E27FC236}">
                <a16:creationId xmlns:a16="http://schemas.microsoft.com/office/drawing/2014/main" id="{27533389-F16C-CB4E-871F-C99285AAF0DC}"/>
              </a:ext>
            </a:extLst>
          </p:cNvPr>
          <p:cNvSpPr>
            <a:spLocks noGrp="1"/>
          </p:cNvSpPr>
          <p:nvPr>
            <p:ph type="body" sz="quarter" idx="10"/>
          </p:nvPr>
        </p:nvSpPr>
        <p:spPr>
          <a:xfrm>
            <a:off x="569088" y="569315"/>
            <a:ext cx="8856265" cy="565004"/>
          </a:xfrm>
        </p:spPr>
        <p:txBody>
          <a:bodyPr/>
          <a:lstStyle/>
          <a:p>
            <a:r>
              <a:rPr kumimoji="1" lang="zh-CN" altLang="en-US" dirty="0"/>
              <a:t>上台阶</a:t>
            </a:r>
          </a:p>
        </p:txBody>
      </p:sp>
      <p:pic>
        <p:nvPicPr>
          <p:cNvPr id="3" name="图片 2">
            <a:extLst>
              <a:ext uri="{FF2B5EF4-FFF2-40B4-BE49-F238E27FC236}">
                <a16:creationId xmlns:a16="http://schemas.microsoft.com/office/drawing/2014/main" id="{EE132F31-CFE5-704F-91A3-A67600AFE2F1}"/>
              </a:ext>
            </a:extLst>
          </p:cNvPr>
          <p:cNvPicPr>
            <a:picLocks noChangeAspect="1"/>
          </p:cNvPicPr>
          <p:nvPr/>
        </p:nvPicPr>
        <p:blipFill>
          <a:blip r:embed="rId3"/>
          <a:stretch>
            <a:fillRect/>
          </a:stretch>
        </p:blipFill>
        <p:spPr>
          <a:xfrm>
            <a:off x="8939728" y="1761095"/>
            <a:ext cx="1841500" cy="4749800"/>
          </a:xfrm>
          <a:prstGeom prst="rect">
            <a:avLst/>
          </a:prstGeom>
        </p:spPr>
      </p:pic>
    </p:spTree>
    <p:extLst>
      <p:ext uri="{BB962C8B-B14F-4D97-AF65-F5344CB8AC3E}">
        <p14:creationId xmlns:p14="http://schemas.microsoft.com/office/powerpoint/2010/main" val="4033850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7747D29-3405-964B-913C-908D947F958C}"/>
              </a:ext>
            </a:extLst>
          </p:cNvPr>
          <p:cNvSpPr>
            <a:spLocks noGrp="1"/>
          </p:cNvSpPr>
          <p:nvPr>
            <p:ph type="body" sz="quarter" idx="10"/>
          </p:nvPr>
        </p:nvSpPr>
        <p:spPr/>
        <p:txBody>
          <a:bodyPr/>
          <a:lstStyle/>
          <a:p>
            <a:r>
              <a:rPr kumimoji="1" lang="zh-CN" altLang="en-US" dirty="0"/>
              <a:t>上台阶</a:t>
            </a:r>
          </a:p>
        </p:txBody>
      </p:sp>
      <p:sp>
        <p:nvSpPr>
          <p:cNvPr id="3" name="文本占位符 2">
            <a:extLst>
              <a:ext uri="{FF2B5EF4-FFF2-40B4-BE49-F238E27FC236}">
                <a16:creationId xmlns:a16="http://schemas.microsoft.com/office/drawing/2014/main" id="{8C3E38DD-07ED-6346-AF89-F24FA9F239E0}"/>
              </a:ext>
            </a:extLst>
          </p:cNvPr>
          <p:cNvSpPr>
            <a:spLocks noGrp="1"/>
          </p:cNvSpPr>
          <p:nvPr>
            <p:ph type="body" sz="quarter" idx="11"/>
          </p:nvPr>
        </p:nvSpPr>
        <p:spPr/>
        <p:txBody>
          <a:bodyPr/>
          <a:lstStyle/>
          <a:p>
            <a:r>
              <a:rPr kumimoji="1" lang="zh-CN" altLang="en-US" dirty="0"/>
              <a:t>用</a:t>
            </a:r>
            <a:r>
              <a:rPr kumimoji="1" lang="en-US" altLang="zh-CN" dirty="0"/>
              <a:t>f[</a:t>
            </a:r>
            <a:r>
              <a:rPr kumimoji="1" lang="en-US" altLang="zh-CN" dirty="0" err="1"/>
              <a:t>i</a:t>
            </a:r>
            <a:r>
              <a:rPr kumimoji="1" lang="en-US" altLang="zh-CN" dirty="0"/>
              <a:t>]</a:t>
            </a:r>
            <a:r>
              <a:rPr kumimoji="1" lang="zh-CN" altLang="en-US" dirty="0"/>
              <a:t> 表示登上第</a:t>
            </a:r>
            <a:r>
              <a:rPr kumimoji="1" lang="en-US" altLang="zh-CN" dirty="0" err="1"/>
              <a:t>i</a:t>
            </a:r>
            <a:r>
              <a:rPr kumimoji="1" lang="zh-CN" altLang="en-US" dirty="0"/>
              <a:t>个台阶的方案数</a:t>
            </a:r>
            <a:endParaRPr kumimoji="1" lang="en-US" altLang="zh-CN" dirty="0"/>
          </a:p>
          <a:p>
            <a:r>
              <a:rPr kumimoji="1" lang="zh-CN" altLang="en-US" dirty="0"/>
              <a:t>一些显而易见的答案：</a:t>
            </a:r>
            <a:endParaRPr kumimoji="1" lang="en-US" altLang="zh-CN" dirty="0"/>
          </a:p>
          <a:p>
            <a:pPr lvl="1"/>
            <a:r>
              <a:rPr kumimoji="1" lang="en-US" altLang="zh-CN" dirty="0"/>
              <a:t>f[0]</a:t>
            </a:r>
            <a:r>
              <a:rPr kumimoji="1" lang="zh-CN" altLang="en-US" dirty="0"/>
              <a:t> </a:t>
            </a:r>
            <a:r>
              <a:rPr kumimoji="1" lang="en-US" altLang="zh-CN" dirty="0"/>
              <a:t>=</a:t>
            </a:r>
            <a:r>
              <a:rPr kumimoji="1" lang="zh-CN" altLang="en-US" dirty="0"/>
              <a:t> </a:t>
            </a:r>
            <a:r>
              <a:rPr kumimoji="1" lang="en-US" altLang="zh-CN" dirty="0"/>
              <a:t>1</a:t>
            </a:r>
          </a:p>
          <a:p>
            <a:pPr lvl="1"/>
            <a:r>
              <a:rPr kumimoji="1" lang="en-US" altLang="zh-CN" dirty="0"/>
              <a:t>f[1]</a:t>
            </a:r>
            <a:r>
              <a:rPr kumimoji="1" lang="zh-CN" altLang="en-US" dirty="0"/>
              <a:t> </a:t>
            </a:r>
            <a:r>
              <a:rPr kumimoji="1" lang="en-US" altLang="zh-CN" dirty="0"/>
              <a:t>=</a:t>
            </a:r>
            <a:r>
              <a:rPr kumimoji="1" lang="zh-CN" altLang="en-US" dirty="0"/>
              <a:t> </a:t>
            </a:r>
            <a:r>
              <a:rPr kumimoji="1" lang="en-US" altLang="zh-CN" dirty="0"/>
              <a:t>1</a:t>
            </a:r>
          </a:p>
          <a:p>
            <a:pPr lvl="1"/>
            <a:r>
              <a:rPr kumimoji="1" lang="en-US" altLang="zh-CN" dirty="0"/>
              <a:t>f[2]</a:t>
            </a:r>
            <a:r>
              <a:rPr kumimoji="1" lang="zh-CN" altLang="en-US" dirty="0"/>
              <a:t> </a:t>
            </a:r>
            <a:r>
              <a:rPr kumimoji="1" lang="en-US" altLang="zh-CN" dirty="0"/>
              <a:t>=</a:t>
            </a:r>
            <a:r>
              <a:rPr kumimoji="1" lang="zh-CN" altLang="en-US" dirty="0"/>
              <a:t> </a:t>
            </a:r>
            <a:r>
              <a:rPr kumimoji="1" lang="en-US" altLang="zh-CN" dirty="0"/>
              <a:t>2</a:t>
            </a:r>
            <a:endParaRPr kumimoji="1" lang="zh-CN" altLang="en-US" dirty="0"/>
          </a:p>
          <a:p>
            <a:r>
              <a:rPr kumimoji="1" lang="zh-CN" altLang="en-US" dirty="0"/>
              <a:t>考虑在登上第</a:t>
            </a:r>
            <a:r>
              <a:rPr kumimoji="1" lang="en-US" altLang="zh-CN" dirty="0" err="1"/>
              <a:t>i</a:t>
            </a:r>
            <a:r>
              <a:rPr kumimoji="1" lang="en-US" altLang="zh-CN" dirty="0"/>
              <a:t>(</a:t>
            </a:r>
            <a:r>
              <a:rPr kumimoji="1" lang="en-US" altLang="zh-CN" dirty="0" err="1"/>
              <a:t>i</a:t>
            </a:r>
            <a:r>
              <a:rPr kumimoji="1" lang="en-US" altLang="zh-CN" dirty="0"/>
              <a:t>&gt;=3)</a:t>
            </a:r>
            <a:r>
              <a:rPr kumimoji="1" lang="zh-CN" altLang="en-US" dirty="0"/>
              <a:t>个台阶时，前一个台阶是多少</a:t>
            </a:r>
            <a:endParaRPr kumimoji="1" lang="en-US" altLang="zh-CN" dirty="0"/>
          </a:p>
          <a:p>
            <a:pPr lvl="1"/>
            <a:r>
              <a:rPr kumimoji="1" lang="zh-CN" altLang="en-US" dirty="0"/>
              <a:t>可以是</a:t>
            </a:r>
            <a:r>
              <a:rPr kumimoji="1" lang="en-US" altLang="zh-CN" dirty="0"/>
              <a:t>i-1</a:t>
            </a:r>
            <a:r>
              <a:rPr kumimoji="1" lang="zh-CN" altLang="en-US" dirty="0"/>
              <a:t>或者</a:t>
            </a:r>
            <a:r>
              <a:rPr kumimoji="1" lang="en-US" altLang="zh-CN" dirty="0"/>
              <a:t>i-2</a:t>
            </a:r>
            <a:r>
              <a:rPr kumimoji="1" lang="zh-CN" altLang="en-US" dirty="0"/>
              <a:t>或者</a:t>
            </a:r>
            <a:r>
              <a:rPr kumimoji="1" lang="en-US" altLang="zh-CN" dirty="0"/>
              <a:t>i-3</a:t>
            </a:r>
          </a:p>
          <a:p>
            <a:pPr lvl="1"/>
            <a:r>
              <a:rPr kumimoji="1" lang="zh-CN" altLang="en-US" dirty="0"/>
              <a:t>所以有：</a:t>
            </a:r>
            <a:r>
              <a:rPr kumimoji="1" lang="en-US" altLang="zh-CN" dirty="0">
                <a:solidFill>
                  <a:srgbClr val="FF0000"/>
                </a:solidFill>
              </a:rPr>
              <a:t>f[</a:t>
            </a:r>
            <a:r>
              <a:rPr kumimoji="1" lang="en-US" altLang="zh-CN" dirty="0" err="1">
                <a:solidFill>
                  <a:srgbClr val="FF0000"/>
                </a:solidFill>
              </a:rPr>
              <a:t>i</a:t>
            </a:r>
            <a:r>
              <a:rPr kumimoji="1" lang="en-US" altLang="zh-CN" dirty="0">
                <a:solidFill>
                  <a:srgbClr val="FF0000"/>
                </a:solidFill>
              </a:rPr>
              <a:t>]</a:t>
            </a:r>
            <a:r>
              <a:rPr kumimoji="1" lang="zh-CN" altLang="en-US" dirty="0">
                <a:solidFill>
                  <a:srgbClr val="FF0000"/>
                </a:solidFill>
              </a:rPr>
              <a:t> </a:t>
            </a:r>
            <a:r>
              <a:rPr kumimoji="1" lang="en-US" altLang="zh-CN" dirty="0">
                <a:solidFill>
                  <a:srgbClr val="FF0000"/>
                </a:solidFill>
              </a:rPr>
              <a:t>=</a:t>
            </a:r>
            <a:r>
              <a:rPr kumimoji="1" lang="zh-CN" altLang="en-US" dirty="0">
                <a:solidFill>
                  <a:srgbClr val="FF0000"/>
                </a:solidFill>
              </a:rPr>
              <a:t> </a:t>
            </a:r>
            <a:r>
              <a:rPr kumimoji="1" lang="en-US" altLang="zh-CN" dirty="0">
                <a:solidFill>
                  <a:srgbClr val="FF0000"/>
                </a:solidFill>
              </a:rPr>
              <a:t>f[i-1]+f[i-2]+f[i-3]</a:t>
            </a:r>
          </a:p>
        </p:txBody>
      </p:sp>
    </p:spTree>
    <p:extLst>
      <p:ext uri="{BB962C8B-B14F-4D97-AF65-F5344CB8AC3E}">
        <p14:creationId xmlns:p14="http://schemas.microsoft.com/office/powerpoint/2010/main" val="2858981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7747D29-3405-964B-913C-908D947F958C}"/>
              </a:ext>
            </a:extLst>
          </p:cNvPr>
          <p:cNvSpPr>
            <a:spLocks noGrp="1"/>
          </p:cNvSpPr>
          <p:nvPr>
            <p:ph type="body" sz="quarter" idx="10"/>
          </p:nvPr>
        </p:nvSpPr>
        <p:spPr/>
        <p:txBody>
          <a:bodyPr/>
          <a:lstStyle/>
          <a:p>
            <a:r>
              <a:rPr kumimoji="1" lang="zh-CN" altLang="en-US" dirty="0"/>
              <a:t>上台阶：递推写法</a:t>
            </a:r>
          </a:p>
        </p:txBody>
      </p:sp>
      <p:pic>
        <p:nvPicPr>
          <p:cNvPr id="7" name="图片 6">
            <a:extLst>
              <a:ext uri="{FF2B5EF4-FFF2-40B4-BE49-F238E27FC236}">
                <a16:creationId xmlns:a16="http://schemas.microsoft.com/office/drawing/2014/main" id="{4F3C97BB-584E-914E-88CB-E677F566EB7A}"/>
              </a:ext>
            </a:extLst>
          </p:cNvPr>
          <p:cNvPicPr>
            <a:picLocks noChangeAspect="1"/>
          </p:cNvPicPr>
          <p:nvPr/>
        </p:nvPicPr>
        <p:blipFill>
          <a:blip r:embed="rId2"/>
          <a:stretch>
            <a:fillRect/>
          </a:stretch>
        </p:blipFill>
        <p:spPr>
          <a:xfrm>
            <a:off x="4492676" y="1880100"/>
            <a:ext cx="6324600" cy="3987800"/>
          </a:xfrm>
          <a:prstGeom prst="rect">
            <a:avLst/>
          </a:prstGeom>
        </p:spPr>
      </p:pic>
      <p:sp>
        <p:nvSpPr>
          <p:cNvPr id="8" name="文本框 7">
            <a:extLst>
              <a:ext uri="{FF2B5EF4-FFF2-40B4-BE49-F238E27FC236}">
                <a16:creationId xmlns:a16="http://schemas.microsoft.com/office/drawing/2014/main" id="{5865DC49-775B-6148-B30E-D8A1C70569E4}"/>
              </a:ext>
            </a:extLst>
          </p:cNvPr>
          <p:cNvSpPr txBox="1"/>
          <p:nvPr/>
        </p:nvSpPr>
        <p:spPr>
          <a:xfrm>
            <a:off x="104931" y="3057993"/>
            <a:ext cx="3987384" cy="461665"/>
          </a:xfrm>
          <a:prstGeom prst="rect">
            <a:avLst/>
          </a:prstGeom>
        </p:spPr>
        <p:txBody>
          <a:bodyPr wrap="square" rtlCol="0">
            <a:spAutoFit/>
          </a:bodyPr>
          <a:lstStyle/>
          <a:p>
            <a:pPr algn="ctr"/>
            <a:r>
              <a:rPr kumimoji="1" lang="zh-CN" altLang="en-US" sz="2400" dirty="0">
                <a:latin typeface="Source Han Sans CN" charset="-122"/>
                <a:ea typeface="Source Han Sans CN" charset="-122"/>
                <a:cs typeface="Source Han Sans CN" charset="-122"/>
              </a:rPr>
              <a:t>单次询问时间复杂度：</a:t>
            </a:r>
            <a:r>
              <a:rPr kumimoji="1" lang="en-US" altLang="zh-CN" sz="2400" dirty="0">
                <a:latin typeface="Source Han Sans CN" charset="-122"/>
                <a:ea typeface="Source Han Sans CN" charset="-122"/>
                <a:cs typeface="Source Han Sans CN" charset="-122"/>
              </a:rPr>
              <a:t>O(n)</a:t>
            </a:r>
            <a:endParaRPr kumimoji="1" lang="zh-CN" altLang="en-US" sz="2400" b="0" i="0" dirty="0">
              <a:latin typeface="Source Han Sans CN" charset="-122"/>
              <a:ea typeface="Source Han Sans CN" charset="-122"/>
              <a:cs typeface="Source Han Sans CN" charset="-122"/>
            </a:endParaRPr>
          </a:p>
        </p:txBody>
      </p:sp>
    </p:spTree>
    <p:extLst>
      <p:ext uri="{BB962C8B-B14F-4D97-AF65-F5344CB8AC3E}">
        <p14:creationId xmlns:p14="http://schemas.microsoft.com/office/powerpoint/2010/main" val="1163409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7747D29-3405-964B-913C-908D947F958C}"/>
              </a:ext>
            </a:extLst>
          </p:cNvPr>
          <p:cNvSpPr>
            <a:spLocks noGrp="1"/>
          </p:cNvSpPr>
          <p:nvPr>
            <p:ph type="body" sz="quarter" idx="10"/>
          </p:nvPr>
        </p:nvSpPr>
        <p:spPr/>
        <p:txBody>
          <a:bodyPr/>
          <a:lstStyle/>
          <a:p>
            <a:r>
              <a:rPr kumimoji="1" lang="zh-CN" altLang="en-US" dirty="0"/>
              <a:t>上台阶：递归</a:t>
            </a:r>
            <a:r>
              <a:rPr kumimoji="1" lang="en-US" altLang="zh-CN" dirty="0"/>
              <a:t>+</a:t>
            </a:r>
            <a:r>
              <a:rPr kumimoji="1" lang="zh-CN" altLang="en-US" dirty="0"/>
              <a:t>记忆化写法</a:t>
            </a:r>
          </a:p>
        </p:txBody>
      </p:sp>
      <p:pic>
        <p:nvPicPr>
          <p:cNvPr id="3" name="图片 2">
            <a:extLst>
              <a:ext uri="{FF2B5EF4-FFF2-40B4-BE49-F238E27FC236}">
                <a16:creationId xmlns:a16="http://schemas.microsoft.com/office/drawing/2014/main" id="{7E34F910-5090-0542-AA9D-8E4BF272C215}"/>
              </a:ext>
            </a:extLst>
          </p:cNvPr>
          <p:cNvPicPr>
            <a:picLocks noChangeAspect="1"/>
          </p:cNvPicPr>
          <p:nvPr/>
        </p:nvPicPr>
        <p:blipFill>
          <a:blip r:embed="rId2"/>
          <a:stretch>
            <a:fillRect/>
          </a:stretch>
        </p:blipFill>
        <p:spPr>
          <a:xfrm>
            <a:off x="4744595" y="1273956"/>
            <a:ext cx="7289800" cy="5359400"/>
          </a:xfrm>
          <a:prstGeom prst="rect">
            <a:avLst/>
          </a:prstGeom>
        </p:spPr>
      </p:pic>
      <p:sp>
        <p:nvSpPr>
          <p:cNvPr id="5" name="矩形 4">
            <a:extLst>
              <a:ext uri="{FF2B5EF4-FFF2-40B4-BE49-F238E27FC236}">
                <a16:creationId xmlns:a16="http://schemas.microsoft.com/office/drawing/2014/main" id="{FD1AF96F-7A9C-6B48-9EAA-70AB295D128E}"/>
              </a:ext>
            </a:extLst>
          </p:cNvPr>
          <p:cNvSpPr/>
          <p:nvPr/>
        </p:nvSpPr>
        <p:spPr>
          <a:xfrm>
            <a:off x="300528" y="3184374"/>
            <a:ext cx="3886000" cy="461665"/>
          </a:xfrm>
          <a:prstGeom prst="rect">
            <a:avLst/>
          </a:prstGeom>
        </p:spPr>
        <p:txBody>
          <a:bodyPr wrap="none">
            <a:spAutoFit/>
          </a:bodyPr>
          <a:lstStyle/>
          <a:p>
            <a:pPr algn="ctr"/>
            <a:r>
              <a:rPr kumimoji="1" lang="zh-CN" altLang="en-US" sz="2400" dirty="0">
                <a:latin typeface="Source Han Sans CN" charset="-122"/>
                <a:ea typeface="Source Han Sans CN" charset="-122"/>
                <a:cs typeface="Source Han Sans CN" charset="-122"/>
              </a:rPr>
              <a:t>所有询问时间复杂度：</a:t>
            </a:r>
            <a:r>
              <a:rPr kumimoji="1" lang="en-US" altLang="zh-CN" sz="2400" dirty="0">
                <a:latin typeface="Source Han Sans CN" charset="-122"/>
                <a:ea typeface="Source Han Sans CN" charset="-122"/>
                <a:cs typeface="Source Han Sans CN" charset="-122"/>
              </a:rPr>
              <a:t>O(n)</a:t>
            </a:r>
            <a:endParaRPr kumimoji="1" lang="zh-CN" altLang="en-US" sz="2400" dirty="0">
              <a:latin typeface="Source Han Sans CN" charset="-122"/>
              <a:ea typeface="Source Han Sans CN" charset="-122"/>
              <a:cs typeface="Source Han Sans CN" charset="-122"/>
            </a:endParaRPr>
          </a:p>
        </p:txBody>
      </p:sp>
    </p:spTree>
    <p:extLst>
      <p:ext uri="{BB962C8B-B14F-4D97-AF65-F5344CB8AC3E}">
        <p14:creationId xmlns:p14="http://schemas.microsoft.com/office/powerpoint/2010/main" val="2473577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469DCE5-42C1-A24E-AF59-70DD582358A0}"/>
              </a:ext>
            </a:extLst>
          </p:cNvPr>
          <p:cNvSpPr>
            <a:spLocks noGrp="1"/>
          </p:cNvSpPr>
          <p:nvPr>
            <p:ph type="body" sz="quarter" idx="10"/>
          </p:nvPr>
        </p:nvSpPr>
        <p:spPr/>
        <p:txBody>
          <a:bodyPr/>
          <a:lstStyle/>
          <a:p>
            <a:r>
              <a:rPr lang="zh-CN" altLang="en-US" dirty="0"/>
              <a:t>最短路径问题 </a:t>
            </a:r>
            <a:r>
              <a:rPr lang="en-HK" altLang="zh-CN" dirty="0" err="1"/>
              <a:t>shopth</a:t>
            </a:r>
            <a:endParaRPr lang="en-HK" altLang="zh-CN" dirty="0"/>
          </a:p>
        </p:txBody>
      </p:sp>
      <p:sp>
        <p:nvSpPr>
          <p:cNvPr id="4" name="文本占位符 3">
            <a:extLst>
              <a:ext uri="{FF2B5EF4-FFF2-40B4-BE49-F238E27FC236}">
                <a16:creationId xmlns:a16="http://schemas.microsoft.com/office/drawing/2014/main" id="{3A99A917-43A3-764E-8CAF-EA9C1DE1FB80}"/>
              </a:ext>
            </a:extLst>
          </p:cNvPr>
          <p:cNvSpPr>
            <a:spLocks noGrp="1"/>
          </p:cNvSpPr>
          <p:nvPr>
            <p:ph type="body" sz="quarter" idx="11"/>
          </p:nvPr>
        </p:nvSpPr>
        <p:spPr/>
        <p:txBody>
          <a:bodyPr/>
          <a:lstStyle/>
          <a:p>
            <a:endParaRPr kumimoji="1" lang="zh-CN" altLang="en-US"/>
          </a:p>
        </p:txBody>
      </p:sp>
      <p:pic>
        <p:nvPicPr>
          <p:cNvPr id="5" name="图片 4">
            <a:extLst>
              <a:ext uri="{FF2B5EF4-FFF2-40B4-BE49-F238E27FC236}">
                <a16:creationId xmlns:a16="http://schemas.microsoft.com/office/drawing/2014/main" id="{09443CE8-C0A2-054A-B941-7560D52582FA}"/>
              </a:ext>
            </a:extLst>
          </p:cNvPr>
          <p:cNvPicPr>
            <a:picLocks noChangeAspect="1"/>
          </p:cNvPicPr>
          <p:nvPr/>
        </p:nvPicPr>
        <p:blipFill>
          <a:blip r:embed="rId2"/>
          <a:stretch>
            <a:fillRect/>
          </a:stretch>
        </p:blipFill>
        <p:spPr>
          <a:xfrm>
            <a:off x="843147" y="1396614"/>
            <a:ext cx="5908402" cy="5461385"/>
          </a:xfrm>
          <a:prstGeom prst="rect">
            <a:avLst/>
          </a:prstGeom>
        </p:spPr>
      </p:pic>
      <p:pic>
        <p:nvPicPr>
          <p:cNvPr id="6" name="图片 5">
            <a:extLst>
              <a:ext uri="{FF2B5EF4-FFF2-40B4-BE49-F238E27FC236}">
                <a16:creationId xmlns:a16="http://schemas.microsoft.com/office/drawing/2014/main" id="{D295264C-B251-CC45-A642-7A8E269F664A}"/>
              </a:ext>
            </a:extLst>
          </p:cNvPr>
          <p:cNvPicPr>
            <a:picLocks noChangeAspect="1"/>
          </p:cNvPicPr>
          <p:nvPr/>
        </p:nvPicPr>
        <p:blipFill>
          <a:blip r:embed="rId3"/>
          <a:stretch>
            <a:fillRect/>
          </a:stretch>
        </p:blipFill>
        <p:spPr>
          <a:xfrm>
            <a:off x="8585860" y="1396614"/>
            <a:ext cx="1660341" cy="5403307"/>
          </a:xfrm>
          <a:prstGeom prst="rect">
            <a:avLst/>
          </a:prstGeom>
        </p:spPr>
      </p:pic>
    </p:spTree>
    <p:extLst>
      <p:ext uri="{BB962C8B-B14F-4D97-AF65-F5344CB8AC3E}">
        <p14:creationId xmlns:p14="http://schemas.microsoft.com/office/powerpoint/2010/main" val="786484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7747D29-3405-964B-913C-908D947F958C}"/>
              </a:ext>
            </a:extLst>
          </p:cNvPr>
          <p:cNvSpPr>
            <a:spLocks noGrp="1"/>
          </p:cNvSpPr>
          <p:nvPr>
            <p:ph type="body" sz="quarter" idx="10"/>
          </p:nvPr>
        </p:nvSpPr>
        <p:spPr/>
        <p:txBody>
          <a:bodyPr/>
          <a:lstStyle/>
          <a:p>
            <a:r>
              <a:rPr kumimoji="1" lang="zh-CN" altLang="en-US" dirty="0"/>
              <a:t>上台阶：预处理</a:t>
            </a:r>
          </a:p>
        </p:txBody>
      </p:sp>
      <p:pic>
        <p:nvPicPr>
          <p:cNvPr id="4" name="图片 3">
            <a:extLst>
              <a:ext uri="{FF2B5EF4-FFF2-40B4-BE49-F238E27FC236}">
                <a16:creationId xmlns:a16="http://schemas.microsoft.com/office/drawing/2014/main" id="{22D80ED5-FF7C-0940-875F-0BD725CB7841}"/>
              </a:ext>
            </a:extLst>
          </p:cNvPr>
          <p:cNvPicPr>
            <a:picLocks noChangeAspect="1"/>
          </p:cNvPicPr>
          <p:nvPr/>
        </p:nvPicPr>
        <p:blipFill>
          <a:blip r:embed="rId2"/>
          <a:stretch>
            <a:fillRect/>
          </a:stretch>
        </p:blipFill>
        <p:spPr>
          <a:xfrm>
            <a:off x="6083300" y="2355451"/>
            <a:ext cx="6108700" cy="4343400"/>
          </a:xfrm>
          <a:prstGeom prst="rect">
            <a:avLst/>
          </a:prstGeom>
        </p:spPr>
      </p:pic>
      <p:sp>
        <p:nvSpPr>
          <p:cNvPr id="5" name="矩形 4">
            <a:extLst>
              <a:ext uri="{FF2B5EF4-FFF2-40B4-BE49-F238E27FC236}">
                <a16:creationId xmlns:a16="http://schemas.microsoft.com/office/drawing/2014/main" id="{E52B6BDE-C1BE-554D-A49F-B4734E518390}"/>
              </a:ext>
            </a:extLst>
          </p:cNvPr>
          <p:cNvSpPr/>
          <p:nvPr/>
        </p:nvSpPr>
        <p:spPr>
          <a:xfrm>
            <a:off x="188762" y="1388733"/>
            <a:ext cx="7814960" cy="461665"/>
          </a:xfrm>
          <a:prstGeom prst="rect">
            <a:avLst/>
          </a:prstGeom>
        </p:spPr>
        <p:txBody>
          <a:bodyPr wrap="none">
            <a:spAutoFit/>
          </a:bodyPr>
          <a:lstStyle/>
          <a:p>
            <a:r>
              <a:rPr kumimoji="1" lang="zh-CN" altLang="en-US" sz="2400" dirty="0">
                <a:latin typeface="Source Han Sans CN" charset="-122"/>
                <a:ea typeface="Source Han Sans CN" charset="-122"/>
                <a:cs typeface="Source Han Sans CN" charset="-122"/>
              </a:rPr>
              <a:t>预处理时间复杂度：</a:t>
            </a:r>
            <a:r>
              <a:rPr kumimoji="1" lang="en-US" altLang="zh-CN" sz="2400" dirty="0">
                <a:latin typeface="Source Han Sans CN" charset="-122"/>
                <a:ea typeface="Source Han Sans CN" charset="-122"/>
                <a:cs typeface="Source Han Sans CN" charset="-122"/>
              </a:rPr>
              <a:t>O(n)</a:t>
            </a:r>
            <a:r>
              <a:rPr kumimoji="1" lang="zh-CN" altLang="en-US" sz="2400" dirty="0">
                <a:latin typeface="Source Han Sans CN" charset="-122"/>
                <a:ea typeface="Source Han Sans CN" charset="-122"/>
                <a:cs typeface="Source Han Sans CN" charset="-122"/>
              </a:rPr>
              <a:t>         单次询问时间复杂度：</a:t>
            </a:r>
            <a:r>
              <a:rPr kumimoji="1" lang="en-US" altLang="zh-CN" sz="2400" dirty="0">
                <a:latin typeface="Source Han Sans CN" charset="-122"/>
                <a:ea typeface="Source Han Sans CN" charset="-122"/>
                <a:cs typeface="Source Han Sans CN" charset="-122"/>
              </a:rPr>
              <a:t>O(1)</a:t>
            </a:r>
            <a:endParaRPr kumimoji="1" lang="zh-CN" altLang="en-US" sz="2400" dirty="0">
              <a:latin typeface="Source Han Sans CN" charset="-122"/>
              <a:ea typeface="Source Han Sans CN" charset="-122"/>
              <a:cs typeface="Source Han Sans CN" charset="-122"/>
            </a:endParaRPr>
          </a:p>
        </p:txBody>
      </p:sp>
      <p:pic>
        <p:nvPicPr>
          <p:cNvPr id="3" name="图片 2">
            <a:extLst>
              <a:ext uri="{FF2B5EF4-FFF2-40B4-BE49-F238E27FC236}">
                <a16:creationId xmlns:a16="http://schemas.microsoft.com/office/drawing/2014/main" id="{B3188255-A673-0A47-B649-F7CCF990B649}"/>
              </a:ext>
            </a:extLst>
          </p:cNvPr>
          <p:cNvPicPr>
            <a:picLocks noChangeAspect="1"/>
          </p:cNvPicPr>
          <p:nvPr/>
        </p:nvPicPr>
        <p:blipFill>
          <a:blip r:embed="rId3"/>
          <a:stretch>
            <a:fillRect/>
          </a:stretch>
        </p:blipFill>
        <p:spPr>
          <a:xfrm>
            <a:off x="944060" y="1850398"/>
            <a:ext cx="1600200" cy="4991100"/>
          </a:xfrm>
          <a:prstGeom prst="rect">
            <a:avLst/>
          </a:prstGeom>
        </p:spPr>
      </p:pic>
      <p:pic>
        <p:nvPicPr>
          <p:cNvPr id="6" name="图片 5">
            <a:extLst>
              <a:ext uri="{FF2B5EF4-FFF2-40B4-BE49-F238E27FC236}">
                <a16:creationId xmlns:a16="http://schemas.microsoft.com/office/drawing/2014/main" id="{4F06F744-063C-F54A-8716-39A57B4FB43D}"/>
              </a:ext>
            </a:extLst>
          </p:cNvPr>
          <p:cNvPicPr>
            <a:picLocks noChangeAspect="1"/>
          </p:cNvPicPr>
          <p:nvPr/>
        </p:nvPicPr>
        <p:blipFill>
          <a:blip r:embed="rId4"/>
          <a:stretch>
            <a:fillRect/>
          </a:stretch>
        </p:blipFill>
        <p:spPr>
          <a:xfrm>
            <a:off x="3056480" y="2104812"/>
            <a:ext cx="2514600" cy="4419600"/>
          </a:xfrm>
          <a:prstGeom prst="rect">
            <a:avLst/>
          </a:prstGeom>
        </p:spPr>
      </p:pic>
    </p:spTree>
    <p:extLst>
      <p:ext uri="{BB962C8B-B14F-4D97-AF65-F5344CB8AC3E}">
        <p14:creationId xmlns:p14="http://schemas.microsoft.com/office/powerpoint/2010/main" val="1603265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6565D3C-576F-6C40-A6F5-FA71B24E42AB}"/>
              </a:ext>
            </a:extLst>
          </p:cNvPr>
          <p:cNvSpPr>
            <a:spLocks noGrp="1"/>
          </p:cNvSpPr>
          <p:nvPr>
            <p:ph type="body" sz="quarter" idx="10"/>
          </p:nvPr>
        </p:nvSpPr>
        <p:spPr/>
        <p:txBody>
          <a:bodyPr/>
          <a:lstStyle/>
          <a:p>
            <a:r>
              <a:rPr kumimoji="1" lang="zh-CN" altLang="en-US" dirty="0"/>
              <a:t>递推</a:t>
            </a:r>
          </a:p>
        </p:txBody>
      </p:sp>
      <p:sp>
        <p:nvSpPr>
          <p:cNvPr id="3" name="文本占位符 2">
            <a:extLst>
              <a:ext uri="{FF2B5EF4-FFF2-40B4-BE49-F238E27FC236}">
                <a16:creationId xmlns:a16="http://schemas.microsoft.com/office/drawing/2014/main" id="{6DAD4A23-087C-D84F-8327-52FF25EAB7A1}"/>
              </a:ext>
            </a:extLst>
          </p:cNvPr>
          <p:cNvSpPr>
            <a:spLocks noGrp="1"/>
          </p:cNvSpPr>
          <p:nvPr>
            <p:ph type="body" sz="quarter" idx="11"/>
          </p:nvPr>
        </p:nvSpPr>
        <p:spPr/>
        <p:txBody>
          <a:bodyPr/>
          <a:lstStyle/>
          <a:p>
            <a:r>
              <a:rPr kumimoji="1" lang="zh-CN" altLang="en-US" dirty="0"/>
              <a:t>前面所讲的菲波那切数列和上台阶问题都是属于</a:t>
            </a:r>
            <a:r>
              <a:rPr kumimoji="1" lang="zh-CN" altLang="en-US" dirty="0">
                <a:solidFill>
                  <a:srgbClr val="FF0000"/>
                </a:solidFill>
              </a:rPr>
              <a:t>递推问题</a:t>
            </a:r>
            <a:endParaRPr kumimoji="1" lang="en-US" altLang="zh-CN" dirty="0">
              <a:solidFill>
                <a:srgbClr val="FF0000"/>
              </a:solidFill>
            </a:endParaRPr>
          </a:p>
          <a:p>
            <a:r>
              <a:rPr kumimoji="1" lang="zh-CN" altLang="en-US" dirty="0"/>
              <a:t>一般的递推问题都可以写出递推公式；可以写成递推形式、递归</a:t>
            </a:r>
            <a:r>
              <a:rPr kumimoji="1" lang="en-US" altLang="zh-CN" dirty="0"/>
              <a:t>+</a:t>
            </a:r>
            <a:r>
              <a:rPr kumimoji="1" lang="zh-CN" altLang="en-US" dirty="0"/>
              <a:t>记忆化形式</a:t>
            </a:r>
            <a:endParaRPr kumimoji="1" lang="en-US" altLang="zh-CN" dirty="0"/>
          </a:p>
          <a:p>
            <a:r>
              <a:rPr kumimoji="1" lang="zh-CN" altLang="en-US" dirty="0"/>
              <a:t>视具体问题看能否预处理</a:t>
            </a:r>
            <a:endParaRPr kumimoji="1" lang="en-US" altLang="zh-CN" dirty="0"/>
          </a:p>
          <a:p>
            <a:endParaRPr kumimoji="1" lang="en-US" altLang="zh-CN" dirty="0"/>
          </a:p>
          <a:p>
            <a:r>
              <a:rPr kumimoji="1" lang="zh-CN" altLang="en-US" dirty="0"/>
              <a:t>递推问题的递推公式都是非常简单、直观的</a:t>
            </a:r>
            <a:endParaRPr kumimoji="1" lang="en-US" altLang="zh-CN" dirty="0"/>
          </a:p>
          <a:p>
            <a:r>
              <a:rPr kumimoji="1" lang="zh-CN" altLang="en-US" dirty="0"/>
              <a:t>规则明显</a:t>
            </a:r>
          </a:p>
        </p:txBody>
      </p:sp>
    </p:spTree>
    <p:extLst>
      <p:ext uri="{BB962C8B-B14F-4D97-AF65-F5344CB8AC3E}">
        <p14:creationId xmlns:p14="http://schemas.microsoft.com/office/powerpoint/2010/main" val="371285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en-US" altLang="zh-CN" dirty="0"/>
              <a:t>Part-2</a:t>
            </a:r>
            <a:r>
              <a:rPr lang="zh-CN" altLang="en-US" dirty="0"/>
              <a:t> 数字三角形</a:t>
            </a:r>
            <a:endParaRPr lang="en-US" altLang="zh-CN" dirty="0"/>
          </a:p>
        </p:txBody>
      </p:sp>
    </p:spTree>
    <p:extLst>
      <p:ext uri="{BB962C8B-B14F-4D97-AF65-F5344CB8AC3E}">
        <p14:creationId xmlns:p14="http://schemas.microsoft.com/office/powerpoint/2010/main" val="2713036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数字三角形</a:t>
            </a:r>
          </a:p>
        </p:txBody>
      </p:sp>
      <p:sp>
        <p:nvSpPr>
          <p:cNvPr id="3" name="文本占位符 2"/>
          <p:cNvSpPr>
            <a:spLocks noGrp="1"/>
          </p:cNvSpPr>
          <p:nvPr>
            <p:ph type="body" sz="quarter" idx="11"/>
          </p:nvPr>
        </p:nvSpPr>
        <p:spPr>
          <a:xfrm>
            <a:off x="569089" y="1620456"/>
            <a:ext cx="5484212" cy="4664597"/>
          </a:xfrm>
        </p:spPr>
        <p:txBody>
          <a:bodyPr/>
          <a:lstStyle/>
          <a:p>
            <a:r>
              <a:rPr kumimoji="1" lang="zh-CN" altLang="en-US" dirty="0"/>
              <a:t>设有一个由数字构成的数字三角形，每个数字可以向左或者向右走到下一层。请求出从第一层开始到最后一层的一条路径，使得路径上数字和最大。</a:t>
            </a:r>
          </a:p>
          <a:p>
            <a:endParaRPr lang="zh-CN" altLang="en-US" dirty="0"/>
          </a:p>
        </p:txBody>
      </p:sp>
      <p:sp>
        <p:nvSpPr>
          <p:cNvPr id="6" name="椭圆 5"/>
          <p:cNvSpPr/>
          <p:nvPr/>
        </p:nvSpPr>
        <p:spPr>
          <a:xfrm>
            <a:off x="8495807" y="1843289"/>
            <a:ext cx="844811" cy="84481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zh-CN" sz="2800" b="1" dirty="0"/>
              <a:t>13</a:t>
            </a:r>
            <a:endParaRPr kumimoji="1" lang="zh-CN" altLang="en-US" sz="2800" b="1" dirty="0"/>
          </a:p>
        </p:txBody>
      </p:sp>
      <p:sp>
        <p:nvSpPr>
          <p:cNvPr id="7" name="椭圆 6"/>
          <p:cNvSpPr/>
          <p:nvPr/>
        </p:nvSpPr>
        <p:spPr>
          <a:xfrm>
            <a:off x="9340618" y="3079277"/>
            <a:ext cx="844811" cy="84481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zh-CN" sz="2800" b="1" dirty="0"/>
              <a:t>8</a:t>
            </a:r>
            <a:endParaRPr kumimoji="1" lang="zh-CN" altLang="en-US" sz="2800" b="1" dirty="0"/>
          </a:p>
        </p:txBody>
      </p:sp>
      <p:sp>
        <p:nvSpPr>
          <p:cNvPr id="8" name="椭圆 7"/>
          <p:cNvSpPr/>
          <p:nvPr/>
        </p:nvSpPr>
        <p:spPr>
          <a:xfrm>
            <a:off x="7650996" y="3079278"/>
            <a:ext cx="844811" cy="84481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zh-CN" sz="2800" b="1" dirty="0"/>
              <a:t>11</a:t>
            </a:r>
            <a:endParaRPr kumimoji="1" lang="zh-CN" altLang="en-US" sz="2800" b="1" dirty="0"/>
          </a:p>
        </p:txBody>
      </p:sp>
      <p:sp>
        <p:nvSpPr>
          <p:cNvPr id="9" name="椭圆 8"/>
          <p:cNvSpPr/>
          <p:nvPr/>
        </p:nvSpPr>
        <p:spPr>
          <a:xfrm>
            <a:off x="6806187" y="4315265"/>
            <a:ext cx="844811" cy="84481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zh-CN" sz="2800" b="1" dirty="0"/>
              <a:t>12</a:t>
            </a:r>
            <a:endParaRPr kumimoji="1" lang="zh-CN" altLang="en-US" sz="2800" b="1" dirty="0"/>
          </a:p>
        </p:txBody>
      </p:sp>
      <p:sp>
        <p:nvSpPr>
          <p:cNvPr id="10" name="椭圆 9"/>
          <p:cNvSpPr/>
          <p:nvPr/>
        </p:nvSpPr>
        <p:spPr>
          <a:xfrm>
            <a:off x="8495808" y="4315265"/>
            <a:ext cx="844811" cy="84481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zh-CN" sz="2800" b="1" dirty="0"/>
              <a:t>7</a:t>
            </a:r>
            <a:endParaRPr kumimoji="1" lang="zh-CN" altLang="en-US" sz="2800" b="1" dirty="0"/>
          </a:p>
        </p:txBody>
      </p:sp>
      <p:sp>
        <p:nvSpPr>
          <p:cNvPr id="11" name="椭圆 10"/>
          <p:cNvSpPr/>
          <p:nvPr/>
        </p:nvSpPr>
        <p:spPr>
          <a:xfrm>
            <a:off x="10185429" y="4315265"/>
            <a:ext cx="844811" cy="84481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zh-CN" sz="2800" b="1" dirty="0"/>
              <a:t>26</a:t>
            </a:r>
            <a:endParaRPr kumimoji="1" lang="zh-CN" altLang="en-US" sz="2800" b="1" dirty="0"/>
          </a:p>
        </p:txBody>
      </p:sp>
      <p:sp>
        <p:nvSpPr>
          <p:cNvPr id="12" name="椭圆 11"/>
          <p:cNvSpPr/>
          <p:nvPr/>
        </p:nvSpPr>
        <p:spPr>
          <a:xfrm>
            <a:off x="5961376" y="5551252"/>
            <a:ext cx="844811" cy="84481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zh-CN" sz="2800" b="1" dirty="0"/>
              <a:t>6</a:t>
            </a:r>
            <a:endParaRPr kumimoji="1" lang="zh-CN" altLang="en-US" sz="2800" b="1" dirty="0"/>
          </a:p>
        </p:txBody>
      </p:sp>
      <p:sp>
        <p:nvSpPr>
          <p:cNvPr id="13" name="椭圆 12"/>
          <p:cNvSpPr/>
          <p:nvPr/>
        </p:nvSpPr>
        <p:spPr>
          <a:xfrm>
            <a:off x="7650996" y="5551250"/>
            <a:ext cx="844811" cy="84481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zh-CN" sz="2800" b="1" dirty="0"/>
              <a:t>14</a:t>
            </a:r>
            <a:endParaRPr kumimoji="1" lang="zh-CN" altLang="en-US" sz="2800" b="1" dirty="0"/>
          </a:p>
        </p:txBody>
      </p:sp>
      <p:sp>
        <p:nvSpPr>
          <p:cNvPr id="14" name="椭圆 13"/>
          <p:cNvSpPr/>
          <p:nvPr/>
        </p:nvSpPr>
        <p:spPr>
          <a:xfrm>
            <a:off x="9340616" y="5551250"/>
            <a:ext cx="844811" cy="84481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zh-CN" sz="2800" b="1" dirty="0"/>
              <a:t>15</a:t>
            </a:r>
            <a:endParaRPr kumimoji="1" lang="zh-CN" altLang="en-US" sz="2800" b="1" dirty="0"/>
          </a:p>
        </p:txBody>
      </p:sp>
      <p:sp>
        <p:nvSpPr>
          <p:cNvPr id="15" name="椭圆 14"/>
          <p:cNvSpPr/>
          <p:nvPr/>
        </p:nvSpPr>
        <p:spPr>
          <a:xfrm>
            <a:off x="11030236" y="5551250"/>
            <a:ext cx="844811" cy="84481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zh-CN" sz="2800" b="1" dirty="0"/>
              <a:t>8</a:t>
            </a:r>
            <a:endParaRPr kumimoji="1" lang="zh-CN" altLang="en-US" sz="2800" b="1" dirty="0"/>
          </a:p>
        </p:txBody>
      </p:sp>
      <p:cxnSp>
        <p:nvCxnSpPr>
          <p:cNvPr id="16" name="直线箭头连接符 17"/>
          <p:cNvCxnSpPr/>
          <p:nvPr/>
        </p:nvCxnSpPr>
        <p:spPr>
          <a:xfrm flipH="1">
            <a:off x="8270724" y="2570095"/>
            <a:ext cx="334736" cy="509179"/>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23"/>
          <p:cNvCxnSpPr/>
          <p:nvPr/>
        </p:nvCxnSpPr>
        <p:spPr>
          <a:xfrm flipH="1">
            <a:off x="7483628" y="3806084"/>
            <a:ext cx="334736" cy="509179"/>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24"/>
          <p:cNvCxnSpPr/>
          <p:nvPr/>
        </p:nvCxnSpPr>
        <p:spPr>
          <a:xfrm flipH="1">
            <a:off x="6555134" y="5101074"/>
            <a:ext cx="334736" cy="509179"/>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25"/>
          <p:cNvCxnSpPr/>
          <p:nvPr/>
        </p:nvCxnSpPr>
        <p:spPr>
          <a:xfrm flipH="1">
            <a:off x="8270724" y="5158512"/>
            <a:ext cx="334736" cy="509179"/>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26"/>
          <p:cNvCxnSpPr/>
          <p:nvPr/>
        </p:nvCxnSpPr>
        <p:spPr>
          <a:xfrm flipH="1">
            <a:off x="9173248" y="3806084"/>
            <a:ext cx="334736" cy="509179"/>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7"/>
          <p:cNvCxnSpPr/>
          <p:nvPr/>
        </p:nvCxnSpPr>
        <p:spPr>
          <a:xfrm flipH="1">
            <a:off x="10018063" y="5083073"/>
            <a:ext cx="334736" cy="509179"/>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8"/>
          <p:cNvCxnSpPr/>
          <p:nvPr/>
        </p:nvCxnSpPr>
        <p:spPr>
          <a:xfrm>
            <a:off x="9225188" y="2567713"/>
            <a:ext cx="340513" cy="51156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30"/>
          <p:cNvCxnSpPr/>
          <p:nvPr/>
        </p:nvCxnSpPr>
        <p:spPr>
          <a:xfrm>
            <a:off x="8337477" y="3863112"/>
            <a:ext cx="340513" cy="51156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31"/>
          <p:cNvCxnSpPr/>
          <p:nvPr/>
        </p:nvCxnSpPr>
        <p:spPr>
          <a:xfrm>
            <a:off x="7492668" y="5040856"/>
            <a:ext cx="340513" cy="51156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32"/>
          <p:cNvCxnSpPr/>
          <p:nvPr/>
        </p:nvCxnSpPr>
        <p:spPr>
          <a:xfrm>
            <a:off x="10072885" y="3860723"/>
            <a:ext cx="340513" cy="51156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33"/>
          <p:cNvCxnSpPr/>
          <p:nvPr/>
        </p:nvCxnSpPr>
        <p:spPr>
          <a:xfrm>
            <a:off x="9210800" y="5083073"/>
            <a:ext cx="340513" cy="51156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34"/>
          <p:cNvCxnSpPr/>
          <p:nvPr/>
        </p:nvCxnSpPr>
        <p:spPr>
          <a:xfrm>
            <a:off x="10920583" y="5054923"/>
            <a:ext cx="340513" cy="51156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36"/>
          <p:cNvCxnSpPr/>
          <p:nvPr/>
        </p:nvCxnSpPr>
        <p:spPr>
          <a:xfrm>
            <a:off x="9173248" y="2189278"/>
            <a:ext cx="873323" cy="1296180"/>
          </a:xfrm>
          <a:prstGeom prst="straightConnector1">
            <a:avLst/>
          </a:prstGeom>
          <a:ln w="127000">
            <a:solidFill>
              <a:srgbClr val="00B050"/>
            </a:solidFill>
            <a:tailEnd type="triangle"/>
          </a:ln>
        </p:spPr>
        <p:style>
          <a:lnRef idx="3">
            <a:schemeClr val="accent5"/>
          </a:lnRef>
          <a:fillRef idx="0">
            <a:schemeClr val="accent5"/>
          </a:fillRef>
          <a:effectRef idx="2">
            <a:schemeClr val="accent5"/>
          </a:effectRef>
          <a:fontRef idx="minor">
            <a:schemeClr val="tx1"/>
          </a:fontRef>
        </p:style>
      </p:cxnSp>
      <p:cxnSp>
        <p:nvCxnSpPr>
          <p:cNvPr id="29" name="直线箭头连接符 37"/>
          <p:cNvCxnSpPr/>
          <p:nvPr/>
        </p:nvCxnSpPr>
        <p:spPr>
          <a:xfrm flipH="1">
            <a:off x="9063595" y="3445314"/>
            <a:ext cx="946223" cy="1292356"/>
          </a:xfrm>
          <a:prstGeom prst="straightConnector1">
            <a:avLst/>
          </a:prstGeom>
          <a:ln w="127000">
            <a:solidFill>
              <a:srgbClr val="00B050"/>
            </a:solidFill>
            <a:tailEnd type="triangle"/>
          </a:ln>
        </p:spPr>
        <p:style>
          <a:lnRef idx="3">
            <a:schemeClr val="accent5"/>
          </a:lnRef>
          <a:fillRef idx="0">
            <a:schemeClr val="accent5"/>
          </a:fillRef>
          <a:effectRef idx="2">
            <a:schemeClr val="accent5"/>
          </a:effectRef>
          <a:fontRef idx="minor">
            <a:schemeClr val="tx1"/>
          </a:fontRef>
        </p:style>
      </p:cxnSp>
      <p:cxnSp>
        <p:nvCxnSpPr>
          <p:cNvPr id="30" name="直线箭头连接符 39"/>
          <p:cNvCxnSpPr/>
          <p:nvPr/>
        </p:nvCxnSpPr>
        <p:spPr>
          <a:xfrm>
            <a:off x="9056934" y="4765794"/>
            <a:ext cx="552975" cy="1407206"/>
          </a:xfrm>
          <a:prstGeom prst="straightConnector1">
            <a:avLst/>
          </a:prstGeom>
          <a:ln w="127000">
            <a:solidFill>
              <a:srgbClr val="00B050"/>
            </a:solidFill>
            <a:tailEnd type="triangle"/>
          </a:ln>
        </p:spPr>
        <p:style>
          <a:lnRef idx="3">
            <a:schemeClr val="accent5"/>
          </a:lnRef>
          <a:fillRef idx="0">
            <a:schemeClr val="accent5"/>
          </a:fillRef>
          <a:effectRef idx="2">
            <a:schemeClr val="accent5"/>
          </a:effectRef>
          <a:fontRef idx="minor">
            <a:schemeClr val="tx1"/>
          </a:fontRef>
        </p:style>
      </p:cxnSp>
      <p:sp>
        <p:nvSpPr>
          <p:cNvPr id="31" name="文本框 30"/>
          <p:cNvSpPr txBox="1"/>
          <p:nvPr/>
        </p:nvSpPr>
        <p:spPr>
          <a:xfrm>
            <a:off x="9824486" y="2149649"/>
            <a:ext cx="2050561" cy="523220"/>
          </a:xfrm>
          <a:prstGeom prst="rect">
            <a:avLst/>
          </a:prstGeom>
          <a:noFill/>
        </p:spPr>
        <p:txBody>
          <a:bodyPr wrap="none" rtlCol="0">
            <a:spAutoFit/>
          </a:bodyPr>
          <a:lstStyle/>
          <a:p>
            <a:r>
              <a:rPr kumimoji="1" lang="zh-CN" altLang="en-US" sz="2800" dirty="0">
                <a:latin typeface="PingFang SC" charset="-122"/>
                <a:ea typeface="PingFang SC" charset="-122"/>
                <a:cs typeface="PingFang SC" charset="-122"/>
              </a:rPr>
              <a:t>权值和：</a:t>
            </a:r>
            <a:r>
              <a:rPr kumimoji="1" lang="en-US" altLang="zh-CN" sz="2800" dirty="0">
                <a:latin typeface="PingFang SC" charset="-122"/>
                <a:ea typeface="PingFang SC" charset="-122"/>
                <a:cs typeface="PingFang SC" charset="-122"/>
              </a:rPr>
              <a:t>43</a:t>
            </a:r>
            <a:endParaRPr kumimoji="1" lang="zh-CN" altLang="en-US" sz="2800" dirty="0">
              <a:latin typeface="PingFang SC" charset="-122"/>
              <a:ea typeface="PingFang SC" charset="-122"/>
              <a:cs typeface="PingFang SC" charset="-122"/>
            </a:endParaRPr>
          </a:p>
        </p:txBody>
      </p:sp>
    </p:spTree>
    <p:extLst>
      <p:ext uri="{BB962C8B-B14F-4D97-AF65-F5344CB8AC3E}">
        <p14:creationId xmlns:p14="http://schemas.microsoft.com/office/powerpoint/2010/main" val="83341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down)">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down)">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linds(horizontal)">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数字三角形</a:t>
            </a:r>
          </a:p>
        </p:txBody>
      </p:sp>
      <p:sp>
        <p:nvSpPr>
          <p:cNvPr id="3" name="文本占位符 2"/>
          <p:cNvSpPr>
            <a:spLocks noGrp="1"/>
          </p:cNvSpPr>
          <p:nvPr>
            <p:ph type="body" sz="quarter" idx="11"/>
          </p:nvPr>
        </p:nvSpPr>
        <p:spPr>
          <a:xfrm>
            <a:off x="569088" y="1620456"/>
            <a:ext cx="11053823" cy="4664597"/>
          </a:xfrm>
        </p:spPr>
        <p:txBody>
          <a:bodyPr/>
          <a:lstStyle/>
          <a:p>
            <a:r>
              <a:rPr kumimoji="1" lang="zh-CN" altLang="en-US" dirty="0">
                <a:solidFill>
                  <a:srgbClr val="FF0000"/>
                </a:solidFill>
              </a:rPr>
              <a:t>枚举</a:t>
            </a:r>
            <a:r>
              <a:rPr kumimoji="1" lang="en-US" altLang="zh-CN" dirty="0">
                <a:solidFill>
                  <a:srgbClr val="FF0000"/>
                </a:solidFill>
              </a:rPr>
              <a:t>(DFS)</a:t>
            </a:r>
            <a:r>
              <a:rPr kumimoji="1" lang="zh-CN" altLang="en-US" dirty="0"/>
              <a:t>每一条路径，求出最大值</a:t>
            </a:r>
            <a:endParaRPr kumimoji="1" lang="en-US" altLang="zh-CN" dirty="0"/>
          </a:p>
          <a:p>
            <a:r>
              <a:rPr kumimoji="1" lang="zh-CN" altLang="en-US" dirty="0"/>
              <a:t>指数级复杂度。在层数</a:t>
            </a:r>
            <a:r>
              <a:rPr kumimoji="1" lang="en-US" altLang="zh-CN" dirty="0"/>
              <a:t>n</a:t>
            </a:r>
            <a:r>
              <a:rPr kumimoji="1" lang="zh-CN" altLang="en-US" dirty="0"/>
              <a:t>稍微大一点的情况下就会超时</a:t>
            </a:r>
            <a:endParaRPr kumimoji="1" lang="en-US" altLang="zh-CN" dirty="0"/>
          </a:p>
          <a:p>
            <a:endParaRPr kumimoji="1" lang="en-US" altLang="zh-CN" dirty="0"/>
          </a:p>
          <a:p>
            <a:r>
              <a:rPr kumimoji="1" lang="zh-CN" altLang="en-US" dirty="0"/>
              <a:t>每个点的最优解由左上和右上的最优解得到。</a:t>
            </a:r>
            <a:endParaRPr kumimoji="1" lang="en-US" altLang="zh-CN" dirty="0"/>
          </a:p>
          <a:p>
            <a:r>
              <a:rPr kumimoji="1" lang="zh-CN" altLang="en-US" dirty="0"/>
              <a:t>如果</a:t>
            </a:r>
            <a:r>
              <a:rPr kumimoji="1" lang="en-US" altLang="zh-CN" dirty="0"/>
              <a:t>F(</a:t>
            </a:r>
            <a:r>
              <a:rPr kumimoji="1" lang="en-US" altLang="zh-CN" dirty="0" err="1"/>
              <a:t>x,y</a:t>
            </a:r>
            <a:r>
              <a:rPr kumimoji="1" lang="en-US" altLang="zh-CN" dirty="0"/>
              <a:t>)</a:t>
            </a:r>
            <a:r>
              <a:rPr kumimoji="1" lang="zh-CN" altLang="en-US" dirty="0"/>
              <a:t>表示从顶点开始到</a:t>
            </a:r>
            <a:r>
              <a:rPr kumimoji="1" lang="en-US" altLang="zh-CN" dirty="0"/>
              <a:t>(</a:t>
            </a:r>
            <a:r>
              <a:rPr kumimoji="1" lang="en-US" altLang="zh-CN" dirty="0" err="1"/>
              <a:t>x,y</a:t>
            </a:r>
            <a:r>
              <a:rPr kumimoji="1" lang="en-US" altLang="zh-CN" dirty="0"/>
              <a:t>)</a:t>
            </a:r>
            <a:r>
              <a:rPr kumimoji="1" lang="zh-CN" altLang="en-US" dirty="0"/>
              <a:t>的最大路径值，</a:t>
            </a:r>
            <a:r>
              <a:rPr kumimoji="1" lang="en-US" altLang="zh-CN" dirty="0"/>
              <a:t>F(</a:t>
            </a:r>
            <a:r>
              <a:rPr kumimoji="1" lang="en-US" altLang="zh-CN" dirty="0" err="1"/>
              <a:t>x,y</a:t>
            </a:r>
            <a:r>
              <a:rPr kumimoji="1" lang="en-US" altLang="zh-CN" dirty="0"/>
              <a:t>)</a:t>
            </a:r>
            <a:r>
              <a:rPr kumimoji="1" lang="zh-CN" altLang="en-US" dirty="0"/>
              <a:t> </a:t>
            </a:r>
            <a:r>
              <a:rPr kumimoji="1" lang="zh-CN" altLang="en-US" dirty="0">
                <a:solidFill>
                  <a:srgbClr val="FF0000"/>
                </a:solidFill>
              </a:rPr>
              <a:t>只由</a:t>
            </a:r>
            <a:r>
              <a:rPr kumimoji="1" lang="en-US" altLang="zh-CN" dirty="0">
                <a:solidFill>
                  <a:srgbClr val="FF0000"/>
                </a:solidFill>
              </a:rPr>
              <a:t>F(x-1,y-1)</a:t>
            </a:r>
            <a:r>
              <a:rPr kumimoji="1" lang="zh-CN" altLang="en-US" dirty="0">
                <a:solidFill>
                  <a:srgbClr val="FF0000"/>
                </a:solidFill>
              </a:rPr>
              <a:t>和</a:t>
            </a:r>
            <a:r>
              <a:rPr kumimoji="1" lang="en-US" altLang="zh-CN" dirty="0">
                <a:solidFill>
                  <a:srgbClr val="FF0000"/>
                </a:solidFill>
              </a:rPr>
              <a:t>F(x-1,y)</a:t>
            </a:r>
            <a:r>
              <a:rPr kumimoji="1" lang="zh-CN" altLang="en-US" dirty="0">
                <a:solidFill>
                  <a:srgbClr val="FF0000"/>
                </a:solidFill>
              </a:rPr>
              <a:t>得到</a:t>
            </a:r>
            <a:r>
              <a:rPr kumimoji="1" lang="zh-CN" altLang="en-US" dirty="0"/>
              <a:t>，那么</a:t>
            </a:r>
            <a:r>
              <a:rPr kumimoji="1" lang="en-US" altLang="zh-CN" dirty="0"/>
              <a:t>F(</a:t>
            </a:r>
            <a:r>
              <a:rPr kumimoji="1" lang="en-US" altLang="zh-CN" dirty="0" err="1"/>
              <a:t>x,y</a:t>
            </a:r>
            <a:r>
              <a:rPr kumimoji="1" lang="en-US" altLang="zh-CN" dirty="0"/>
              <a:t>)</a:t>
            </a:r>
            <a:r>
              <a:rPr kumimoji="1" lang="zh-CN" altLang="en-US" dirty="0"/>
              <a:t>能写出怎样的递推式？</a:t>
            </a:r>
            <a:endParaRPr kumimoji="1" lang="en-US" altLang="zh-CN" dirty="0"/>
          </a:p>
          <a:p>
            <a:r>
              <a:rPr kumimoji="1" lang="en-US" altLang="zh-CN" dirty="0"/>
              <a:t>F(</a:t>
            </a:r>
            <a:r>
              <a:rPr kumimoji="1" lang="en-US" altLang="zh-CN" dirty="0" err="1"/>
              <a:t>x,y</a:t>
            </a:r>
            <a:r>
              <a:rPr kumimoji="1" lang="en-US" altLang="zh-CN" dirty="0"/>
              <a:t>)</a:t>
            </a:r>
            <a:r>
              <a:rPr kumimoji="1" lang="zh-CN" altLang="en-US" dirty="0"/>
              <a:t> </a:t>
            </a:r>
            <a:r>
              <a:rPr kumimoji="1" lang="en-US" altLang="zh-CN" dirty="0"/>
              <a:t>=</a:t>
            </a:r>
            <a:r>
              <a:rPr kumimoji="1" lang="zh-CN" altLang="en-US" dirty="0"/>
              <a:t> </a:t>
            </a:r>
            <a:r>
              <a:rPr kumimoji="1" lang="en-US" altLang="zh-CN" dirty="0"/>
              <a:t>max{</a:t>
            </a:r>
            <a:r>
              <a:rPr kumimoji="1" lang="zh-CN" altLang="en-US" dirty="0"/>
              <a:t> </a:t>
            </a:r>
            <a:r>
              <a:rPr kumimoji="1" lang="en-US" altLang="zh-CN" dirty="0"/>
              <a:t>F(x-1,y-1),</a:t>
            </a:r>
            <a:r>
              <a:rPr kumimoji="1" lang="zh-CN" altLang="en-US" dirty="0"/>
              <a:t> </a:t>
            </a:r>
            <a:r>
              <a:rPr kumimoji="1" lang="en-US" altLang="zh-CN" dirty="0"/>
              <a:t>F(x-1,y)</a:t>
            </a:r>
            <a:r>
              <a:rPr kumimoji="1" lang="zh-CN" altLang="en-US" dirty="0"/>
              <a:t> </a:t>
            </a:r>
            <a:r>
              <a:rPr kumimoji="1" lang="en-US" altLang="zh-CN" dirty="0"/>
              <a:t>}</a:t>
            </a:r>
            <a:r>
              <a:rPr kumimoji="1" lang="zh-CN" altLang="en-US" dirty="0"/>
              <a:t> </a:t>
            </a:r>
            <a:r>
              <a:rPr kumimoji="1" lang="en-US" altLang="zh-CN" dirty="0"/>
              <a:t>+</a:t>
            </a:r>
            <a:r>
              <a:rPr kumimoji="1" lang="zh-CN" altLang="en-US" dirty="0"/>
              <a:t> </a:t>
            </a:r>
            <a:r>
              <a:rPr kumimoji="1" lang="en-US" altLang="zh-CN" dirty="0"/>
              <a:t>a(</a:t>
            </a:r>
            <a:r>
              <a:rPr kumimoji="1" lang="en-US" altLang="zh-CN" dirty="0" err="1"/>
              <a:t>x,y</a:t>
            </a:r>
            <a:r>
              <a:rPr kumimoji="1" lang="en-US" altLang="zh-CN" dirty="0"/>
              <a:t>)</a:t>
            </a:r>
          </a:p>
        </p:txBody>
      </p:sp>
    </p:spTree>
    <p:extLst>
      <p:ext uri="{BB962C8B-B14F-4D97-AF65-F5344CB8AC3E}">
        <p14:creationId xmlns:p14="http://schemas.microsoft.com/office/powerpoint/2010/main" val="285388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数字三角形</a:t>
            </a:r>
            <a:r>
              <a:rPr lang="en-US" altLang="zh-CN" dirty="0"/>
              <a:t>-</a:t>
            </a:r>
            <a:r>
              <a:rPr lang="zh-CN" altLang="en-US" dirty="0"/>
              <a:t>写法</a:t>
            </a:r>
            <a:r>
              <a:rPr lang="en-US" altLang="zh-CN" dirty="0"/>
              <a:t>1</a:t>
            </a:r>
            <a:endParaRPr lang="zh-CN" altLang="en-US" dirty="0"/>
          </a:p>
        </p:txBody>
      </p:sp>
      <p:sp>
        <p:nvSpPr>
          <p:cNvPr id="5" name="文本框 4"/>
          <p:cNvSpPr txBox="1"/>
          <p:nvPr/>
        </p:nvSpPr>
        <p:spPr>
          <a:xfrm>
            <a:off x="1109717" y="3508938"/>
            <a:ext cx="9697179" cy="1938992"/>
          </a:xfrm>
          <a:prstGeom prst="rect">
            <a:avLst/>
          </a:prstGeom>
          <a:noFill/>
        </p:spPr>
        <p:txBody>
          <a:bodyPr wrap="square" rtlCol="0">
            <a:spAutoFit/>
          </a:bodyPr>
          <a:lstStyle/>
          <a:p>
            <a:r>
              <a:rPr kumimoji="1" lang="mr-IN" altLang="zh-CN" sz="2400" dirty="0" err="1">
                <a:latin typeface="Consolas" charset="0"/>
                <a:ea typeface="Consolas" charset="0"/>
                <a:cs typeface="Consolas" charset="0"/>
              </a:rPr>
              <a:t>for</a:t>
            </a:r>
            <a:r>
              <a:rPr kumimoji="1" lang="mr-IN" altLang="zh-CN" sz="2400" dirty="0">
                <a:latin typeface="Consolas" charset="0"/>
                <a:ea typeface="Consolas" charset="0"/>
                <a:cs typeface="Consolas" charset="0"/>
              </a:rPr>
              <a:t>(</a:t>
            </a:r>
            <a:r>
              <a:rPr kumimoji="1" lang="mr-IN" altLang="zh-CN" sz="2400" dirty="0" err="1">
                <a:latin typeface="Consolas" charset="0"/>
                <a:ea typeface="Consolas" charset="0"/>
                <a:cs typeface="Consolas" charset="0"/>
              </a:rPr>
              <a:t>i</a:t>
            </a:r>
            <a:r>
              <a:rPr kumimoji="1" lang="mr-IN" altLang="zh-CN" sz="2400" dirty="0">
                <a:latin typeface="Consolas" charset="0"/>
                <a:ea typeface="Consolas" charset="0"/>
                <a:cs typeface="Consolas" charset="0"/>
              </a:rPr>
              <a:t>=1; </a:t>
            </a:r>
            <a:r>
              <a:rPr kumimoji="1" lang="mr-IN" altLang="zh-CN" sz="2400" dirty="0" err="1">
                <a:latin typeface="Consolas" charset="0"/>
                <a:ea typeface="Consolas" charset="0"/>
                <a:cs typeface="Consolas" charset="0"/>
              </a:rPr>
              <a:t>i</a:t>
            </a:r>
            <a:r>
              <a:rPr kumimoji="1" lang="mr-IN" altLang="zh-CN" sz="2400" dirty="0">
                <a:latin typeface="Consolas" charset="0"/>
                <a:ea typeface="Consolas" charset="0"/>
                <a:cs typeface="Consolas" charset="0"/>
              </a:rPr>
              <a:t>&lt;=</a:t>
            </a:r>
            <a:r>
              <a:rPr kumimoji="1" lang="mr-IN" altLang="zh-CN" sz="2400" dirty="0" err="1">
                <a:latin typeface="Consolas" charset="0"/>
                <a:ea typeface="Consolas" charset="0"/>
                <a:cs typeface="Consolas" charset="0"/>
              </a:rPr>
              <a:t>n</a:t>
            </a:r>
            <a:r>
              <a:rPr kumimoji="1" lang="mr-IN" altLang="zh-CN" sz="2400" dirty="0">
                <a:latin typeface="Consolas" charset="0"/>
                <a:ea typeface="Consolas" charset="0"/>
                <a:cs typeface="Consolas" charset="0"/>
              </a:rPr>
              <a:t>; </a:t>
            </a:r>
            <a:r>
              <a:rPr kumimoji="1" lang="mr-IN" altLang="zh-CN" sz="2400" dirty="0" err="1">
                <a:latin typeface="Consolas" charset="0"/>
                <a:ea typeface="Consolas" charset="0"/>
                <a:cs typeface="Consolas" charset="0"/>
              </a:rPr>
              <a:t>i</a:t>
            </a:r>
            <a:r>
              <a:rPr kumimoji="1" lang="mr-IN" altLang="zh-CN" sz="2400" dirty="0">
                <a:latin typeface="Consolas" charset="0"/>
                <a:ea typeface="Consolas" charset="0"/>
                <a:cs typeface="Consolas" charset="0"/>
              </a:rPr>
              <a:t>++){</a:t>
            </a:r>
            <a:endParaRPr kumimoji="1" lang="en-US" altLang="zh-CN" sz="2400" dirty="0">
              <a:latin typeface="Consolas" charset="0"/>
              <a:ea typeface="Consolas" charset="0"/>
              <a:cs typeface="Consolas" charset="0"/>
            </a:endParaRPr>
          </a:p>
          <a:p>
            <a:r>
              <a:rPr kumimoji="1" lang="zh-CN" altLang="en-US" sz="2400" dirty="0">
                <a:latin typeface="Consolas" charset="0"/>
                <a:ea typeface="Consolas" charset="0"/>
                <a:cs typeface="Consolas" charset="0"/>
              </a:rPr>
              <a:t>  </a:t>
            </a:r>
            <a:r>
              <a:rPr kumimoji="1" lang="mr-IN" altLang="zh-CN" sz="2400" dirty="0" err="1">
                <a:latin typeface="Consolas" charset="0"/>
                <a:ea typeface="Consolas" charset="0"/>
                <a:cs typeface="Consolas" charset="0"/>
              </a:rPr>
              <a:t>for</a:t>
            </a:r>
            <a:r>
              <a:rPr kumimoji="1" lang="mr-IN" altLang="zh-CN" sz="2400" dirty="0">
                <a:latin typeface="Consolas" charset="0"/>
                <a:ea typeface="Consolas" charset="0"/>
                <a:cs typeface="Consolas" charset="0"/>
              </a:rPr>
              <a:t>(</a:t>
            </a:r>
            <a:r>
              <a:rPr kumimoji="1" lang="mr-IN" altLang="zh-CN" sz="2400" dirty="0" err="1">
                <a:latin typeface="Consolas" charset="0"/>
                <a:ea typeface="Consolas" charset="0"/>
                <a:cs typeface="Consolas" charset="0"/>
              </a:rPr>
              <a:t>j</a:t>
            </a:r>
            <a:r>
              <a:rPr kumimoji="1" lang="mr-IN" altLang="zh-CN" sz="2400" dirty="0">
                <a:latin typeface="Consolas" charset="0"/>
                <a:ea typeface="Consolas" charset="0"/>
                <a:cs typeface="Consolas" charset="0"/>
              </a:rPr>
              <a:t>=1; </a:t>
            </a:r>
            <a:r>
              <a:rPr kumimoji="1" lang="mr-IN" altLang="zh-CN" sz="2400" dirty="0" err="1">
                <a:latin typeface="Consolas" charset="0"/>
                <a:ea typeface="Consolas" charset="0"/>
                <a:cs typeface="Consolas" charset="0"/>
              </a:rPr>
              <a:t>j</a:t>
            </a:r>
            <a:r>
              <a:rPr kumimoji="1" lang="mr-IN" altLang="zh-CN" sz="2400" dirty="0">
                <a:latin typeface="Consolas" charset="0"/>
                <a:ea typeface="Consolas" charset="0"/>
                <a:cs typeface="Consolas" charset="0"/>
              </a:rPr>
              <a:t>&lt;=</a:t>
            </a:r>
            <a:r>
              <a:rPr kumimoji="1" lang="mr-IN" altLang="zh-CN" sz="2400" dirty="0" err="1">
                <a:latin typeface="Consolas" charset="0"/>
                <a:ea typeface="Consolas" charset="0"/>
                <a:cs typeface="Consolas" charset="0"/>
              </a:rPr>
              <a:t>i</a:t>
            </a:r>
            <a:r>
              <a:rPr kumimoji="1" lang="mr-IN" altLang="zh-CN" sz="2400" dirty="0">
                <a:latin typeface="Consolas" charset="0"/>
                <a:ea typeface="Consolas" charset="0"/>
                <a:cs typeface="Consolas" charset="0"/>
              </a:rPr>
              <a:t>; </a:t>
            </a:r>
            <a:r>
              <a:rPr kumimoji="1" lang="mr-IN" altLang="zh-CN" sz="2400" dirty="0" err="1">
                <a:latin typeface="Consolas" charset="0"/>
                <a:ea typeface="Consolas" charset="0"/>
                <a:cs typeface="Consolas" charset="0"/>
              </a:rPr>
              <a:t>j++</a:t>
            </a:r>
            <a:r>
              <a:rPr kumimoji="1" lang="mr-IN" altLang="zh-CN" sz="2400" dirty="0">
                <a:latin typeface="Consolas" charset="0"/>
                <a:ea typeface="Consolas" charset="0"/>
                <a:cs typeface="Consolas" charset="0"/>
              </a:rPr>
              <a:t>){</a:t>
            </a:r>
            <a:endParaRPr kumimoji="1" lang="en-US" altLang="zh-CN" sz="2400" dirty="0">
              <a:latin typeface="Consolas" charset="0"/>
              <a:ea typeface="Consolas" charset="0"/>
              <a:cs typeface="Consolas" charset="0"/>
            </a:endParaRPr>
          </a:p>
          <a:p>
            <a:r>
              <a:rPr kumimoji="1" lang="mr-IN" altLang="zh-CN" sz="2400" dirty="0">
                <a:solidFill>
                  <a:srgbClr val="FF0000"/>
                </a:solidFill>
                <a:latin typeface="Consolas" charset="0"/>
                <a:ea typeface="Consolas" charset="0"/>
                <a:cs typeface="Consolas" charset="0"/>
              </a:rPr>
              <a:t>    </a:t>
            </a:r>
            <a:r>
              <a:rPr kumimoji="1" lang="en-US" altLang="zh-Hans" sz="2400" dirty="0">
                <a:solidFill>
                  <a:srgbClr val="FF0000"/>
                </a:solidFill>
                <a:latin typeface="Consolas" charset="0"/>
                <a:ea typeface="Consolas" charset="0"/>
                <a:cs typeface="Consolas" charset="0"/>
              </a:rPr>
              <a:t>f[</a:t>
            </a:r>
            <a:r>
              <a:rPr kumimoji="1" lang="en-US" altLang="zh-Hans" sz="2400" dirty="0" err="1">
                <a:solidFill>
                  <a:srgbClr val="FF0000"/>
                </a:solidFill>
                <a:latin typeface="Consolas" charset="0"/>
                <a:ea typeface="Consolas" charset="0"/>
                <a:cs typeface="Consolas" charset="0"/>
              </a:rPr>
              <a:t>i</a:t>
            </a:r>
            <a:r>
              <a:rPr kumimoji="1" lang="en-US" altLang="zh-Hans" sz="2400" dirty="0">
                <a:solidFill>
                  <a:srgbClr val="FF0000"/>
                </a:solidFill>
                <a:latin typeface="Consolas" charset="0"/>
                <a:ea typeface="Consolas" charset="0"/>
                <a:cs typeface="Consolas" charset="0"/>
              </a:rPr>
              <a:t>][j]</a:t>
            </a:r>
            <a:r>
              <a:rPr kumimoji="1" lang="zh-Hans" altLang="en-US" sz="2400" dirty="0">
                <a:solidFill>
                  <a:srgbClr val="FF0000"/>
                </a:solidFill>
                <a:latin typeface="Consolas" charset="0"/>
                <a:ea typeface="Consolas" charset="0"/>
                <a:cs typeface="Consolas" charset="0"/>
              </a:rPr>
              <a:t> </a:t>
            </a:r>
            <a:r>
              <a:rPr kumimoji="1" lang="en-US" altLang="zh-Hans" sz="2400" dirty="0">
                <a:solidFill>
                  <a:srgbClr val="FF0000"/>
                </a:solidFill>
                <a:latin typeface="Consolas" charset="0"/>
                <a:ea typeface="Consolas" charset="0"/>
                <a:cs typeface="Consolas" charset="0"/>
              </a:rPr>
              <a:t>=</a:t>
            </a:r>
            <a:r>
              <a:rPr kumimoji="1" lang="zh-Hans" altLang="en-US" sz="2400" dirty="0">
                <a:solidFill>
                  <a:srgbClr val="FF0000"/>
                </a:solidFill>
                <a:latin typeface="Consolas" charset="0"/>
                <a:ea typeface="Consolas" charset="0"/>
                <a:cs typeface="Consolas" charset="0"/>
              </a:rPr>
              <a:t> </a:t>
            </a:r>
            <a:r>
              <a:rPr kumimoji="1" lang="en-US" altLang="zh-Hans" sz="2400" dirty="0">
                <a:solidFill>
                  <a:srgbClr val="FF0000"/>
                </a:solidFill>
                <a:latin typeface="Consolas" charset="0"/>
                <a:ea typeface="Consolas" charset="0"/>
                <a:cs typeface="Consolas" charset="0"/>
              </a:rPr>
              <a:t>max(</a:t>
            </a:r>
            <a:r>
              <a:rPr kumimoji="1" lang="mr-IN" altLang="zh-CN" sz="2400" dirty="0" err="1">
                <a:solidFill>
                  <a:srgbClr val="FF0000"/>
                </a:solidFill>
                <a:latin typeface="Consolas" charset="0"/>
                <a:ea typeface="Consolas" charset="0"/>
                <a:cs typeface="Consolas" charset="0"/>
              </a:rPr>
              <a:t>f</a:t>
            </a:r>
            <a:r>
              <a:rPr kumimoji="1" lang="mr-IN" altLang="zh-CN" sz="2400" dirty="0">
                <a:solidFill>
                  <a:srgbClr val="FF0000"/>
                </a:solidFill>
                <a:latin typeface="Consolas" charset="0"/>
                <a:ea typeface="Consolas" charset="0"/>
                <a:cs typeface="Consolas" charset="0"/>
              </a:rPr>
              <a:t>[i-1][j-1]</a:t>
            </a:r>
            <a:r>
              <a:rPr kumimoji="1" lang="en-US" altLang="zh-Hans" sz="2400" dirty="0">
                <a:solidFill>
                  <a:srgbClr val="FF0000"/>
                </a:solidFill>
                <a:latin typeface="Consolas" charset="0"/>
                <a:ea typeface="Consolas" charset="0"/>
                <a:cs typeface="Consolas" charset="0"/>
              </a:rPr>
              <a:t>,</a:t>
            </a:r>
            <a:r>
              <a:rPr kumimoji="1" lang="mr-IN" altLang="zh-CN" sz="2400" dirty="0">
                <a:solidFill>
                  <a:srgbClr val="FF0000"/>
                </a:solidFill>
                <a:latin typeface="Consolas" charset="0"/>
                <a:ea typeface="Consolas" charset="0"/>
                <a:cs typeface="Consolas" charset="0"/>
              </a:rPr>
              <a:t> </a:t>
            </a:r>
            <a:r>
              <a:rPr kumimoji="1" lang="mr-IN" altLang="zh-CN" sz="2400" dirty="0" err="1">
                <a:solidFill>
                  <a:srgbClr val="FF0000"/>
                </a:solidFill>
                <a:latin typeface="Consolas" charset="0"/>
                <a:ea typeface="Consolas" charset="0"/>
                <a:cs typeface="Consolas" charset="0"/>
              </a:rPr>
              <a:t>f</a:t>
            </a:r>
            <a:r>
              <a:rPr kumimoji="1" lang="mr-IN" altLang="zh-CN" sz="2400" dirty="0">
                <a:solidFill>
                  <a:srgbClr val="FF0000"/>
                </a:solidFill>
                <a:latin typeface="Consolas" charset="0"/>
                <a:ea typeface="Consolas" charset="0"/>
                <a:cs typeface="Consolas" charset="0"/>
              </a:rPr>
              <a:t>[i-1][</a:t>
            </a:r>
            <a:r>
              <a:rPr kumimoji="1" lang="mr-IN" altLang="zh-CN" sz="2400" dirty="0" err="1">
                <a:solidFill>
                  <a:srgbClr val="FF0000"/>
                </a:solidFill>
                <a:latin typeface="Consolas" charset="0"/>
                <a:ea typeface="Consolas" charset="0"/>
                <a:cs typeface="Consolas" charset="0"/>
              </a:rPr>
              <a:t>j</a:t>
            </a:r>
            <a:r>
              <a:rPr kumimoji="1" lang="mr-IN" altLang="zh-CN" sz="2400" dirty="0">
                <a:solidFill>
                  <a:srgbClr val="FF0000"/>
                </a:solidFill>
                <a:latin typeface="Consolas" charset="0"/>
                <a:ea typeface="Consolas" charset="0"/>
                <a:cs typeface="Consolas" charset="0"/>
              </a:rPr>
              <a:t>]</a:t>
            </a:r>
            <a:r>
              <a:rPr kumimoji="1" lang="en-US" altLang="zh-Hans" sz="2400" dirty="0">
                <a:solidFill>
                  <a:srgbClr val="FF0000"/>
                </a:solidFill>
                <a:latin typeface="Consolas" charset="0"/>
                <a:ea typeface="Consolas" charset="0"/>
                <a:cs typeface="Consolas" charset="0"/>
              </a:rPr>
              <a:t>)+a[</a:t>
            </a:r>
            <a:r>
              <a:rPr kumimoji="1" lang="en-US" altLang="zh-Hans" sz="2400" dirty="0" err="1">
                <a:solidFill>
                  <a:srgbClr val="FF0000"/>
                </a:solidFill>
                <a:latin typeface="Consolas" charset="0"/>
                <a:ea typeface="Consolas" charset="0"/>
                <a:cs typeface="Consolas" charset="0"/>
              </a:rPr>
              <a:t>i</a:t>
            </a:r>
            <a:r>
              <a:rPr kumimoji="1" lang="en-US" altLang="zh-Hans" sz="2400" dirty="0">
                <a:solidFill>
                  <a:srgbClr val="FF0000"/>
                </a:solidFill>
                <a:latin typeface="Consolas" charset="0"/>
                <a:ea typeface="Consolas" charset="0"/>
                <a:cs typeface="Consolas" charset="0"/>
              </a:rPr>
              <a:t>][j];</a:t>
            </a:r>
            <a:endParaRPr kumimoji="1" lang="en-US" altLang="zh-CN" sz="2400" dirty="0">
              <a:solidFill>
                <a:srgbClr val="FF0000"/>
              </a:solidFill>
              <a:latin typeface="Consolas" charset="0"/>
              <a:ea typeface="Consolas" charset="0"/>
              <a:cs typeface="Consolas" charset="0"/>
            </a:endParaRPr>
          </a:p>
          <a:p>
            <a:r>
              <a:rPr kumimoji="1" lang="mr-IN" altLang="zh-CN" sz="2400" dirty="0">
                <a:latin typeface="Consolas" charset="0"/>
                <a:ea typeface="Consolas" charset="0"/>
                <a:cs typeface="Consolas" charset="0"/>
              </a:rPr>
              <a:t> </a:t>
            </a:r>
            <a:r>
              <a:rPr kumimoji="1" lang="zh-Hans" altLang="en-US" sz="2400" dirty="0">
                <a:latin typeface="Consolas" charset="0"/>
                <a:ea typeface="Consolas" charset="0"/>
                <a:cs typeface="Consolas" charset="0"/>
              </a:rPr>
              <a:t> </a:t>
            </a:r>
            <a:r>
              <a:rPr kumimoji="1" lang="mr-IN" altLang="zh-CN" sz="2400" dirty="0">
                <a:latin typeface="Consolas" charset="0"/>
                <a:ea typeface="Consolas" charset="0"/>
                <a:cs typeface="Consolas" charset="0"/>
              </a:rPr>
              <a:t>}</a:t>
            </a:r>
            <a:endParaRPr kumimoji="1" lang="en-US" altLang="zh-CN" sz="2400" dirty="0">
              <a:latin typeface="Consolas" charset="0"/>
              <a:ea typeface="Consolas" charset="0"/>
              <a:cs typeface="Consolas" charset="0"/>
            </a:endParaRPr>
          </a:p>
          <a:p>
            <a:r>
              <a:rPr kumimoji="1" lang="mr-IN" altLang="zh-CN" sz="2400" dirty="0">
                <a:latin typeface="Consolas" charset="0"/>
                <a:ea typeface="Consolas" charset="0"/>
                <a:cs typeface="Consolas" charset="0"/>
              </a:rPr>
              <a:t>}</a:t>
            </a:r>
            <a:endParaRPr kumimoji="1" lang="zh-CN" altLang="en-US" sz="2400" dirty="0">
              <a:latin typeface="Consolas" charset="0"/>
              <a:ea typeface="Consolas" charset="0"/>
              <a:cs typeface="Consolas" charset="0"/>
            </a:endParaRPr>
          </a:p>
        </p:txBody>
      </p:sp>
      <p:sp>
        <p:nvSpPr>
          <p:cNvPr id="4" name="矩形 3">
            <a:extLst>
              <a:ext uri="{FF2B5EF4-FFF2-40B4-BE49-F238E27FC236}">
                <a16:creationId xmlns:a16="http://schemas.microsoft.com/office/drawing/2014/main" id="{853437ED-EA74-D94C-A218-AA232FC33F42}"/>
              </a:ext>
            </a:extLst>
          </p:cNvPr>
          <p:cNvSpPr/>
          <p:nvPr/>
        </p:nvSpPr>
        <p:spPr>
          <a:xfrm>
            <a:off x="349771" y="1690287"/>
            <a:ext cx="10278256" cy="830997"/>
          </a:xfrm>
          <a:prstGeom prst="rect">
            <a:avLst/>
          </a:prstGeom>
        </p:spPr>
        <p:txBody>
          <a:bodyPr wrap="square">
            <a:spAutoFit/>
          </a:bodyPr>
          <a:lstStyle/>
          <a:p>
            <a:pPr marL="342900" lvl="0" indent="-342900">
              <a:buFont typeface="Arial" panose="020B0604020202020204" pitchFamily="34" charset="0"/>
              <a:buChar char="•"/>
            </a:pPr>
            <a:r>
              <a:rPr kumimoji="1" lang="zh-CN" altLang="en-US" sz="2400" b="1" dirty="0">
                <a:solidFill>
                  <a:prstClr val="black"/>
                </a:solidFill>
              </a:rPr>
              <a:t>递推（人人为我）</a:t>
            </a:r>
            <a:endParaRPr kumimoji="1" lang="en-US" altLang="zh-CN" sz="2400" b="1" dirty="0">
              <a:solidFill>
                <a:prstClr val="black"/>
              </a:solidFill>
            </a:endParaRPr>
          </a:p>
          <a:p>
            <a:pPr marL="800100" lvl="1" indent="-342900">
              <a:buFont typeface="Arial" panose="020B0604020202020204" pitchFamily="34" charset="0"/>
              <a:buChar char="•"/>
            </a:pPr>
            <a:r>
              <a:rPr kumimoji="1" lang="zh-CN" altLang="en-US" sz="2400" b="1" dirty="0">
                <a:solidFill>
                  <a:prstClr val="black"/>
                </a:solidFill>
              </a:rPr>
              <a:t>站在一个未计算过的状态，接受已计算过状态的更新，得到最优解</a:t>
            </a:r>
            <a:endParaRPr kumimoji="1" lang="en-US" altLang="zh-CN" sz="2400" b="1" dirty="0">
              <a:solidFill>
                <a:prstClr val="black"/>
              </a:solidFill>
            </a:endParaRPr>
          </a:p>
        </p:txBody>
      </p:sp>
    </p:spTree>
    <p:extLst>
      <p:ext uri="{BB962C8B-B14F-4D97-AF65-F5344CB8AC3E}">
        <p14:creationId xmlns:p14="http://schemas.microsoft.com/office/powerpoint/2010/main" val="1165076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数字三角形</a:t>
            </a:r>
            <a:r>
              <a:rPr lang="en-US" altLang="zh-CN" dirty="0"/>
              <a:t>-</a:t>
            </a:r>
            <a:r>
              <a:rPr lang="zh-CN" altLang="en-US" dirty="0"/>
              <a:t>写法</a:t>
            </a:r>
            <a:r>
              <a:rPr lang="en-US" altLang="zh-CN" dirty="0"/>
              <a:t>2</a:t>
            </a:r>
            <a:endParaRPr lang="zh-CN" altLang="en-US" dirty="0"/>
          </a:p>
        </p:txBody>
      </p:sp>
      <p:sp>
        <p:nvSpPr>
          <p:cNvPr id="4" name="文本框 3"/>
          <p:cNvSpPr txBox="1"/>
          <p:nvPr/>
        </p:nvSpPr>
        <p:spPr>
          <a:xfrm>
            <a:off x="911241" y="3424374"/>
            <a:ext cx="10602622" cy="2677656"/>
          </a:xfrm>
          <a:prstGeom prst="rect">
            <a:avLst/>
          </a:prstGeom>
          <a:noFill/>
        </p:spPr>
        <p:txBody>
          <a:bodyPr wrap="square" rtlCol="0">
            <a:spAutoFit/>
          </a:bodyPr>
          <a:lstStyle>
            <a:defPPr>
              <a:defRPr lang="zh-CN"/>
            </a:defPPr>
            <a:lvl1pPr>
              <a:defRPr kumimoji="1" sz="2400">
                <a:latin typeface="Consolas" charset="0"/>
                <a:ea typeface="Consolas" charset="0"/>
                <a:cs typeface="Consolas" charset="0"/>
              </a:defRPr>
            </a:lvl1pPr>
          </a:lstStyle>
          <a:p>
            <a:r>
              <a:rPr lang="en-US" altLang="zh-CN" dirty="0"/>
              <a:t>f[1][1]</a:t>
            </a:r>
            <a:r>
              <a:rPr lang="zh-CN" altLang="en-US" dirty="0"/>
              <a:t> </a:t>
            </a:r>
            <a:r>
              <a:rPr lang="en-US" altLang="zh-CN" dirty="0"/>
              <a:t>=</a:t>
            </a:r>
            <a:r>
              <a:rPr lang="zh-CN" altLang="en-US" dirty="0"/>
              <a:t> </a:t>
            </a:r>
            <a:r>
              <a:rPr lang="en-US" altLang="zh-CN" dirty="0"/>
              <a:t>a[1][1];</a:t>
            </a:r>
          </a:p>
          <a:p>
            <a:r>
              <a:rPr lang="mr-IN" altLang="zh-CN" dirty="0" err="1"/>
              <a:t>for</a:t>
            </a:r>
            <a:r>
              <a:rPr lang="mr-IN" altLang="zh-CN" dirty="0"/>
              <a:t>(</a:t>
            </a:r>
            <a:r>
              <a:rPr lang="mr-IN" altLang="zh-CN" dirty="0" err="1"/>
              <a:t>i</a:t>
            </a:r>
            <a:r>
              <a:rPr lang="mr-IN" altLang="zh-CN" dirty="0"/>
              <a:t>=</a:t>
            </a:r>
            <a:r>
              <a:rPr lang="en-US" altLang="zh-CN" dirty="0"/>
              <a:t>1</a:t>
            </a:r>
            <a:r>
              <a:rPr lang="mr-IN" altLang="zh-CN" dirty="0"/>
              <a:t>; </a:t>
            </a:r>
            <a:r>
              <a:rPr lang="mr-IN" altLang="zh-CN" dirty="0" err="1"/>
              <a:t>i</a:t>
            </a:r>
            <a:r>
              <a:rPr lang="mr-IN" altLang="zh-CN" dirty="0"/>
              <a:t>&lt;</a:t>
            </a:r>
            <a:r>
              <a:rPr lang="mr-IN" altLang="zh-CN" dirty="0" err="1"/>
              <a:t>n</a:t>
            </a:r>
            <a:r>
              <a:rPr lang="mr-IN" altLang="zh-CN" dirty="0"/>
              <a:t>; </a:t>
            </a:r>
            <a:r>
              <a:rPr lang="mr-IN" altLang="zh-CN" dirty="0" err="1"/>
              <a:t>i</a:t>
            </a:r>
            <a:r>
              <a:rPr lang="mr-IN" altLang="zh-CN" dirty="0"/>
              <a:t>++){</a:t>
            </a:r>
            <a:endParaRPr lang="en-US" altLang="zh-CN" dirty="0"/>
          </a:p>
          <a:p>
            <a:r>
              <a:rPr lang="zh-CN" altLang="en-US" dirty="0"/>
              <a:t>  </a:t>
            </a:r>
            <a:r>
              <a:rPr lang="mr-IN" altLang="zh-CN" dirty="0" err="1"/>
              <a:t>for</a:t>
            </a:r>
            <a:r>
              <a:rPr lang="mr-IN" altLang="zh-CN" dirty="0"/>
              <a:t>(</a:t>
            </a:r>
            <a:r>
              <a:rPr lang="mr-IN" altLang="zh-CN" dirty="0" err="1"/>
              <a:t>j</a:t>
            </a:r>
            <a:r>
              <a:rPr lang="mr-IN" altLang="zh-CN" dirty="0"/>
              <a:t>=1; </a:t>
            </a:r>
            <a:r>
              <a:rPr lang="mr-IN" altLang="zh-CN" dirty="0" err="1"/>
              <a:t>j</a:t>
            </a:r>
            <a:r>
              <a:rPr lang="mr-IN" altLang="zh-CN" dirty="0"/>
              <a:t>&lt;=</a:t>
            </a:r>
            <a:r>
              <a:rPr lang="mr-IN" altLang="zh-CN" dirty="0" err="1"/>
              <a:t>i</a:t>
            </a:r>
            <a:r>
              <a:rPr lang="mr-IN" altLang="zh-CN" dirty="0"/>
              <a:t>; </a:t>
            </a:r>
            <a:r>
              <a:rPr lang="mr-IN" altLang="zh-CN" dirty="0" err="1"/>
              <a:t>j++</a:t>
            </a:r>
            <a:r>
              <a:rPr lang="mr-IN" altLang="zh-CN" dirty="0"/>
              <a:t>){</a:t>
            </a:r>
            <a:endParaRPr lang="en-US" altLang="zh-CN" dirty="0"/>
          </a:p>
          <a:p>
            <a:r>
              <a:rPr lang="zh-CN" altLang="en-US" dirty="0"/>
              <a:t>  </a:t>
            </a:r>
            <a:r>
              <a:rPr lang="zh-Hans" altLang="en-US" dirty="0"/>
              <a:t>  </a:t>
            </a:r>
            <a:r>
              <a:rPr lang="en-US" altLang="zh-Hans" dirty="0">
                <a:solidFill>
                  <a:srgbClr val="FF0000"/>
                </a:solidFill>
              </a:rPr>
              <a:t>f[i+1][j]</a:t>
            </a:r>
            <a:r>
              <a:rPr lang="zh-Hans" altLang="en-US" dirty="0">
                <a:solidFill>
                  <a:srgbClr val="FF0000"/>
                </a:solidFill>
              </a:rPr>
              <a:t>  </a:t>
            </a:r>
            <a:r>
              <a:rPr lang="en-US" altLang="zh-Hans" dirty="0">
                <a:solidFill>
                  <a:srgbClr val="FF0000"/>
                </a:solidFill>
              </a:rPr>
              <a:t>=</a:t>
            </a:r>
            <a:r>
              <a:rPr lang="zh-Hans" altLang="en-US" dirty="0">
                <a:solidFill>
                  <a:srgbClr val="FF0000"/>
                </a:solidFill>
              </a:rPr>
              <a:t> </a:t>
            </a:r>
            <a:r>
              <a:rPr lang="en-US" altLang="zh-Hans" dirty="0">
                <a:solidFill>
                  <a:srgbClr val="FF0000"/>
                </a:solidFill>
              </a:rPr>
              <a:t>max(f[i+1][j],</a:t>
            </a:r>
            <a:r>
              <a:rPr lang="mr-IN" altLang="zh-CN" dirty="0">
                <a:solidFill>
                  <a:srgbClr val="FF0000"/>
                </a:solidFill>
              </a:rPr>
              <a:t> </a:t>
            </a:r>
            <a:r>
              <a:rPr lang="zh-Hans" altLang="en-US" dirty="0">
                <a:solidFill>
                  <a:srgbClr val="FF0000"/>
                </a:solidFill>
              </a:rPr>
              <a:t>  </a:t>
            </a:r>
            <a:r>
              <a:rPr lang="mr-IN" altLang="zh-CN" dirty="0" err="1">
                <a:solidFill>
                  <a:srgbClr val="FF0000"/>
                </a:solidFill>
              </a:rPr>
              <a:t>f</a:t>
            </a:r>
            <a:r>
              <a:rPr lang="mr-IN" altLang="zh-CN" dirty="0">
                <a:solidFill>
                  <a:srgbClr val="FF0000"/>
                </a:solidFill>
              </a:rPr>
              <a:t>[</a:t>
            </a:r>
            <a:r>
              <a:rPr lang="mr-IN" altLang="zh-CN" dirty="0" err="1">
                <a:solidFill>
                  <a:srgbClr val="FF0000"/>
                </a:solidFill>
              </a:rPr>
              <a:t>i</a:t>
            </a:r>
            <a:r>
              <a:rPr lang="mr-IN" altLang="zh-CN" dirty="0">
                <a:solidFill>
                  <a:srgbClr val="FF0000"/>
                </a:solidFill>
              </a:rPr>
              <a:t>][</a:t>
            </a:r>
            <a:r>
              <a:rPr lang="mr-IN" altLang="zh-CN" dirty="0" err="1">
                <a:solidFill>
                  <a:srgbClr val="FF0000"/>
                </a:solidFill>
              </a:rPr>
              <a:t>j</a:t>
            </a:r>
            <a:r>
              <a:rPr lang="mr-IN" altLang="zh-CN" dirty="0">
                <a:solidFill>
                  <a:srgbClr val="FF0000"/>
                </a:solidFill>
              </a:rPr>
              <a:t>]</a:t>
            </a:r>
            <a:r>
              <a:rPr lang="zh-CN" altLang="en-US" dirty="0">
                <a:solidFill>
                  <a:srgbClr val="FF0000"/>
                </a:solidFill>
              </a:rPr>
              <a:t> </a:t>
            </a:r>
            <a:r>
              <a:rPr lang="en-US" altLang="zh-CN" dirty="0">
                <a:solidFill>
                  <a:srgbClr val="FF0000"/>
                </a:solidFill>
              </a:rPr>
              <a:t>+</a:t>
            </a:r>
            <a:r>
              <a:rPr lang="zh-CN" altLang="en-US" dirty="0">
                <a:solidFill>
                  <a:srgbClr val="FF0000"/>
                </a:solidFill>
              </a:rPr>
              <a:t> </a:t>
            </a:r>
            <a:r>
              <a:rPr lang="en-US" altLang="zh-CN" dirty="0">
                <a:solidFill>
                  <a:srgbClr val="FF0000"/>
                </a:solidFill>
              </a:rPr>
              <a:t>a[i+1][j</a:t>
            </a:r>
            <a:r>
              <a:rPr lang="en-US" altLang="zh-Hans" dirty="0">
                <a:solidFill>
                  <a:srgbClr val="FF0000"/>
                </a:solidFill>
              </a:rPr>
              <a:t>]);</a:t>
            </a:r>
            <a:endParaRPr lang="en-US" altLang="zh-CN" dirty="0">
              <a:solidFill>
                <a:srgbClr val="FF0000"/>
              </a:solidFill>
            </a:endParaRPr>
          </a:p>
          <a:p>
            <a:r>
              <a:rPr lang="zh-Hans" altLang="en-US" dirty="0">
                <a:solidFill>
                  <a:srgbClr val="FF0000"/>
                </a:solidFill>
              </a:rPr>
              <a:t>    </a:t>
            </a:r>
            <a:r>
              <a:rPr lang="en-US" altLang="zh-Hans" dirty="0">
                <a:solidFill>
                  <a:srgbClr val="FF0000"/>
                </a:solidFill>
              </a:rPr>
              <a:t>f[i+1][j+1]=</a:t>
            </a:r>
            <a:r>
              <a:rPr lang="zh-Hans" altLang="en-US" dirty="0">
                <a:solidFill>
                  <a:srgbClr val="FF0000"/>
                </a:solidFill>
              </a:rPr>
              <a:t> </a:t>
            </a:r>
            <a:r>
              <a:rPr lang="en-US" altLang="zh-Hans" dirty="0">
                <a:solidFill>
                  <a:srgbClr val="FF0000"/>
                </a:solidFill>
              </a:rPr>
              <a:t>max(f[i+1][j+1],</a:t>
            </a:r>
            <a:r>
              <a:rPr lang="mr-IN" altLang="zh-CN" dirty="0">
                <a:solidFill>
                  <a:srgbClr val="FF0000"/>
                </a:solidFill>
              </a:rPr>
              <a:t> </a:t>
            </a:r>
            <a:r>
              <a:rPr lang="mr-IN" altLang="zh-CN" dirty="0" err="1">
                <a:solidFill>
                  <a:srgbClr val="FF0000"/>
                </a:solidFill>
              </a:rPr>
              <a:t>f</a:t>
            </a:r>
            <a:r>
              <a:rPr lang="mr-IN" altLang="zh-CN" dirty="0">
                <a:solidFill>
                  <a:srgbClr val="FF0000"/>
                </a:solidFill>
              </a:rPr>
              <a:t>[</a:t>
            </a:r>
            <a:r>
              <a:rPr lang="mr-IN" altLang="zh-CN" dirty="0" err="1">
                <a:solidFill>
                  <a:srgbClr val="FF0000"/>
                </a:solidFill>
              </a:rPr>
              <a:t>i</a:t>
            </a:r>
            <a:r>
              <a:rPr lang="mr-IN" altLang="zh-CN" dirty="0">
                <a:solidFill>
                  <a:srgbClr val="FF0000"/>
                </a:solidFill>
              </a:rPr>
              <a:t>][</a:t>
            </a:r>
            <a:r>
              <a:rPr lang="mr-IN" altLang="zh-CN" dirty="0" err="1">
                <a:solidFill>
                  <a:srgbClr val="FF0000"/>
                </a:solidFill>
              </a:rPr>
              <a:t>j</a:t>
            </a:r>
            <a:r>
              <a:rPr lang="mr-IN" altLang="zh-CN" dirty="0">
                <a:solidFill>
                  <a:srgbClr val="FF0000"/>
                </a:solidFill>
              </a:rPr>
              <a:t>]</a:t>
            </a:r>
            <a:r>
              <a:rPr lang="zh-CN" altLang="en-US" dirty="0">
                <a:solidFill>
                  <a:srgbClr val="FF0000"/>
                </a:solidFill>
              </a:rPr>
              <a:t> </a:t>
            </a:r>
            <a:r>
              <a:rPr lang="en-US" altLang="zh-CN" dirty="0">
                <a:solidFill>
                  <a:srgbClr val="FF0000"/>
                </a:solidFill>
              </a:rPr>
              <a:t>+</a:t>
            </a:r>
            <a:r>
              <a:rPr lang="zh-CN" altLang="en-US" dirty="0">
                <a:solidFill>
                  <a:srgbClr val="FF0000"/>
                </a:solidFill>
              </a:rPr>
              <a:t> </a:t>
            </a:r>
            <a:r>
              <a:rPr lang="en-US" altLang="zh-CN" dirty="0">
                <a:solidFill>
                  <a:srgbClr val="FF0000"/>
                </a:solidFill>
              </a:rPr>
              <a:t>a[i+1][j</a:t>
            </a:r>
            <a:r>
              <a:rPr lang="en-US" altLang="zh-Hans" dirty="0">
                <a:solidFill>
                  <a:srgbClr val="FF0000"/>
                </a:solidFill>
              </a:rPr>
              <a:t>+1]);</a:t>
            </a:r>
            <a:endParaRPr lang="en-US" altLang="zh-CN" dirty="0">
              <a:solidFill>
                <a:srgbClr val="FF0000"/>
              </a:solidFill>
            </a:endParaRPr>
          </a:p>
          <a:p>
            <a:r>
              <a:rPr lang="zh-CN" altLang="en-US" dirty="0"/>
              <a:t> </a:t>
            </a:r>
            <a:r>
              <a:rPr lang="zh-Hans" altLang="en-US" dirty="0"/>
              <a:t> </a:t>
            </a:r>
            <a:r>
              <a:rPr lang="mr-IN" altLang="zh-CN" dirty="0"/>
              <a:t>}</a:t>
            </a:r>
            <a:endParaRPr lang="en-US" altLang="zh-CN" dirty="0"/>
          </a:p>
          <a:p>
            <a:r>
              <a:rPr lang="mr-IN" altLang="zh-CN" dirty="0"/>
              <a:t>}</a:t>
            </a:r>
            <a:endParaRPr lang="zh-CN" altLang="en-US" dirty="0"/>
          </a:p>
        </p:txBody>
      </p:sp>
      <p:sp>
        <p:nvSpPr>
          <p:cNvPr id="3" name="矩形 2">
            <a:extLst>
              <a:ext uri="{FF2B5EF4-FFF2-40B4-BE49-F238E27FC236}">
                <a16:creationId xmlns:a16="http://schemas.microsoft.com/office/drawing/2014/main" id="{E75E99C5-D3BB-754C-8B07-FA2F593C3D5C}"/>
              </a:ext>
            </a:extLst>
          </p:cNvPr>
          <p:cNvSpPr/>
          <p:nvPr/>
        </p:nvSpPr>
        <p:spPr>
          <a:xfrm>
            <a:off x="569088" y="1696759"/>
            <a:ext cx="9446962" cy="830997"/>
          </a:xfrm>
          <a:prstGeom prst="rect">
            <a:avLst/>
          </a:prstGeom>
        </p:spPr>
        <p:txBody>
          <a:bodyPr wrap="square">
            <a:spAutoFit/>
          </a:bodyPr>
          <a:lstStyle/>
          <a:p>
            <a:pPr marL="285750" indent="-285750">
              <a:buFont typeface="Arial" panose="020B0604020202020204" pitchFamily="34" charset="0"/>
              <a:buChar char="•"/>
            </a:pPr>
            <a:r>
              <a:rPr kumimoji="1" lang="zh-CN" altLang="en-US" sz="2400" b="1" dirty="0"/>
              <a:t>递推（我为人人）</a:t>
            </a:r>
            <a:endParaRPr kumimoji="1" lang="en-US" altLang="zh-CN" sz="2400" b="1" dirty="0"/>
          </a:p>
          <a:p>
            <a:pPr marL="742950" lvl="1" indent="-285750">
              <a:buFont typeface="Arial" panose="020B0604020202020204" pitchFamily="34" charset="0"/>
              <a:buChar char="•"/>
            </a:pPr>
            <a:r>
              <a:rPr kumimoji="1" lang="zh-CN" altLang="en-US" sz="2400" b="1" dirty="0"/>
              <a:t>站在一个已计算过的状态，对未计算过的状态进行更新</a:t>
            </a:r>
            <a:endParaRPr kumimoji="1" lang="en-US" altLang="zh-CN" sz="2400" b="1" dirty="0"/>
          </a:p>
        </p:txBody>
      </p:sp>
    </p:spTree>
    <p:extLst>
      <p:ext uri="{BB962C8B-B14F-4D97-AF65-F5344CB8AC3E}">
        <p14:creationId xmlns:p14="http://schemas.microsoft.com/office/powerpoint/2010/main" val="1319939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数字三角形</a:t>
            </a:r>
          </a:p>
        </p:txBody>
      </p:sp>
      <p:pic>
        <p:nvPicPr>
          <p:cNvPr id="6" name="图片 5">
            <a:extLst>
              <a:ext uri="{FF2B5EF4-FFF2-40B4-BE49-F238E27FC236}">
                <a16:creationId xmlns:a16="http://schemas.microsoft.com/office/drawing/2014/main" id="{4E1F1649-641F-414F-8AD1-908A9DD20A68}"/>
              </a:ext>
            </a:extLst>
          </p:cNvPr>
          <p:cNvPicPr>
            <a:picLocks noChangeAspect="1"/>
          </p:cNvPicPr>
          <p:nvPr/>
        </p:nvPicPr>
        <p:blipFill>
          <a:blip r:embed="rId2"/>
          <a:stretch>
            <a:fillRect/>
          </a:stretch>
        </p:blipFill>
        <p:spPr>
          <a:xfrm>
            <a:off x="3114393" y="0"/>
            <a:ext cx="7462229" cy="6858000"/>
          </a:xfrm>
          <a:prstGeom prst="rect">
            <a:avLst/>
          </a:prstGeom>
        </p:spPr>
      </p:pic>
    </p:spTree>
    <p:extLst>
      <p:ext uri="{BB962C8B-B14F-4D97-AF65-F5344CB8AC3E}">
        <p14:creationId xmlns:p14="http://schemas.microsoft.com/office/powerpoint/2010/main" val="1046289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en-US" altLang="zh-CN" dirty="0"/>
              <a:t>Part-3</a:t>
            </a:r>
            <a:r>
              <a:rPr lang="zh-CN" altLang="en-US" dirty="0"/>
              <a:t> 动态规划</a:t>
            </a:r>
            <a:endParaRPr lang="en-US" altLang="zh-CN" dirty="0"/>
          </a:p>
        </p:txBody>
      </p:sp>
    </p:spTree>
    <p:extLst>
      <p:ext uri="{BB962C8B-B14F-4D97-AF65-F5344CB8AC3E}">
        <p14:creationId xmlns:p14="http://schemas.microsoft.com/office/powerpoint/2010/main" val="2653416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动态规划</a:t>
            </a:r>
            <a:endParaRPr kumimoji="1" lang="en-US" altLang="zh-CN" dirty="0"/>
          </a:p>
          <a:p>
            <a:r>
              <a:rPr kumimoji="1" lang="en-US" altLang="zh-CN" dirty="0"/>
              <a:t>Dynamic</a:t>
            </a:r>
            <a:r>
              <a:rPr kumimoji="1" lang="zh-CN" altLang="en-US" dirty="0"/>
              <a:t>  </a:t>
            </a:r>
            <a:r>
              <a:rPr kumimoji="1" lang="en-US" altLang="zh-CN" dirty="0"/>
              <a:t>Programming</a:t>
            </a:r>
          </a:p>
          <a:p>
            <a:r>
              <a:rPr kumimoji="1" lang="zh-CN" altLang="en-US" dirty="0"/>
              <a:t>简称</a:t>
            </a:r>
            <a:r>
              <a:rPr kumimoji="1" lang="en-US" altLang="zh-CN" dirty="0"/>
              <a:t>DP</a:t>
            </a:r>
            <a:endParaRPr lang="zh-CN" altLang="en-US" dirty="0"/>
          </a:p>
        </p:txBody>
      </p:sp>
      <p:sp>
        <p:nvSpPr>
          <p:cNvPr id="3" name="文本占位符 2"/>
          <p:cNvSpPr>
            <a:spLocks noGrp="1"/>
          </p:cNvSpPr>
          <p:nvPr>
            <p:ph type="body" sz="quarter" idx="11"/>
          </p:nvPr>
        </p:nvSpPr>
        <p:spPr/>
        <p:txBody>
          <a:bodyPr/>
          <a:lstStyle/>
          <a:p>
            <a:r>
              <a:rPr lang="zh-CN" altLang="en-US" dirty="0"/>
              <a:t>动态规划是求解决策过程最优化的</a:t>
            </a:r>
            <a:r>
              <a:rPr lang="zh-CN" altLang="en-US" dirty="0">
                <a:solidFill>
                  <a:srgbClr val="FF0000"/>
                </a:solidFill>
              </a:rPr>
              <a:t>数学方法</a:t>
            </a:r>
            <a:r>
              <a:rPr lang="zh-CN" altLang="en-US" dirty="0"/>
              <a:t>。在</a:t>
            </a:r>
            <a:r>
              <a:rPr lang="zh-CN" altLang="en-US" dirty="0">
                <a:solidFill>
                  <a:srgbClr val="FF0000"/>
                </a:solidFill>
              </a:rPr>
              <a:t>多阶段</a:t>
            </a:r>
            <a:r>
              <a:rPr lang="zh-CN" altLang="en-US" dirty="0"/>
              <a:t>的</a:t>
            </a:r>
            <a:r>
              <a:rPr lang="zh-CN" altLang="en-US" dirty="0">
                <a:solidFill>
                  <a:srgbClr val="FF0000"/>
                </a:solidFill>
              </a:rPr>
              <a:t>决策</a:t>
            </a:r>
            <a:r>
              <a:rPr lang="zh-CN" altLang="en-US" dirty="0"/>
              <a:t>过程时，把多阶段过程转化为一系列单阶段问题，利用各阶段之间的</a:t>
            </a:r>
            <a:r>
              <a:rPr lang="zh-CN" altLang="en-US" dirty="0">
                <a:solidFill>
                  <a:srgbClr val="FF0000"/>
                </a:solidFill>
              </a:rPr>
              <a:t>关系</a:t>
            </a:r>
            <a:r>
              <a:rPr lang="zh-CN" altLang="en-US" dirty="0"/>
              <a:t>，逐个求解。</a:t>
            </a:r>
            <a:endParaRPr lang="en-US" altLang="zh-CN" dirty="0"/>
          </a:p>
          <a:p>
            <a:r>
              <a:rPr lang="zh-CN" altLang="en-US" dirty="0"/>
              <a:t>一种解决问题的方法</a:t>
            </a:r>
            <a:endParaRPr lang="en-US" altLang="zh-CN" dirty="0"/>
          </a:p>
          <a:p>
            <a:r>
              <a:rPr lang="zh-CN" altLang="en-US" b="1" dirty="0"/>
              <a:t>阶段</a:t>
            </a:r>
            <a:r>
              <a:rPr lang="zh-CN" altLang="en-US" dirty="0"/>
              <a:t>：我们把求解问题的过程恰当地分成若干个相互联系的阶段。阶段是指随着问题的解决，在同一个时刻可能会得到的不同状态的集合。</a:t>
            </a:r>
            <a:r>
              <a:rPr lang="en-US" altLang="zh-CN" dirty="0"/>
              <a:t>(</a:t>
            </a:r>
            <a:r>
              <a:rPr lang="zh-CN" altLang="en-US" dirty="0"/>
              <a:t>每一层</a:t>
            </a:r>
            <a:r>
              <a:rPr lang="en-US" altLang="zh-CN" dirty="0"/>
              <a:t>)</a:t>
            </a:r>
          </a:p>
          <a:p>
            <a:r>
              <a:rPr lang="zh-CN" altLang="en-US" b="1" dirty="0"/>
              <a:t>状态</a:t>
            </a:r>
            <a:r>
              <a:rPr lang="zh-CN" altLang="en-US" dirty="0"/>
              <a:t>：组成阶段即为状态，也就是阶段的表现形式，比如迷宫，走到几步就是第几个阶段，走了几步所有的状态组成了这个阶段。</a:t>
            </a:r>
            <a:r>
              <a:rPr lang="en-US" altLang="zh-CN" dirty="0"/>
              <a:t>(f(</a:t>
            </a:r>
            <a:r>
              <a:rPr lang="en-US" altLang="zh-CN" dirty="0" err="1"/>
              <a:t>i,j</a:t>
            </a:r>
            <a:r>
              <a:rPr lang="en-US" altLang="zh-CN" dirty="0"/>
              <a:t>))</a:t>
            </a:r>
          </a:p>
        </p:txBody>
      </p:sp>
    </p:spTree>
    <p:extLst>
      <p:ext uri="{BB962C8B-B14F-4D97-AF65-F5344CB8AC3E}">
        <p14:creationId xmlns:p14="http://schemas.microsoft.com/office/powerpoint/2010/main" val="2365222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E6CE8A7-94E7-FF46-A63B-C51E47268D10}"/>
              </a:ext>
            </a:extLst>
          </p:cNvPr>
          <p:cNvSpPr>
            <a:spLocks noGrp="1"/>
          </p:cNvSpPr>
          <p:nvPr>
            <p:ph type="body" sz="quarter" idx="10"/>
          </p:nvPr>
        </p:nvSpPr>
        <p:spPr/>
        <p:txBody>
          <a:bodyPr/>
          <a:lstStyle/>
          <a:p>
            <a:r>
              <a:rPr lang="zh-CN" altLang="en-US" dirty="0"/>
              <a:t>最短路径问题 </a:t>
            </a:r>
            <a:r>
              <a:rPr lang="en-HK" altLang="zh-CN" dirty="0" err="1"/>
              <a:t>shopth</a:t>
            </a:r>
            <a:endParaRPr lang="en-HK" altLang="zh-CN" dirty="0"/>
          </a:p>
        </p:txBody>
      </p:sp>
      <p:sp>
        <p:nvSpPr>
          <p:cNvPr id="3" name="文本占位符 2">
            <a:extLst>
              <a:ext uri="{FF2B5EF4-FFF2-40B4-BE49-F238E27FC236}">
                <a16:creationId xmlns:a16="http://schemas.microsoft.com/office/drawing/2014/main" id="{CCD1EE24-9CF3-5041-8DF2-00E0E5E13126}"/>
              </a:ext>
            </a:extLst>
          </p:cNvPr>
          <p:cNvSpPr>
            <a:spLocks noGrp="1"/>
          </p:cNvSpPr>
          <p:nvPr>
            <p:ph type="body" sz="quarter" idx="11"/>
          </p:nvPr>
        </p:nvSpPr>
        <p:spPr/>
        <p:txBody>
          <a:bodyPr/>
          <a:lstStyle/>
          <a:p>
            <a:r>
              <a:rPr kumimoji="1" lang="zh-CN" altLang="en-US" dirty="0"/>
              <a:t>点</a:t>
            </a:r>
            <a:r>
              <a:rPr kumimoji="1" lang="en-US" altLang="zh-CN" dirty="0"/>
              <a:t>(x1,y1)</a:t>
            </a:r>
            <a:r>
              <a:rPr kumimoji="1" lang="zh-CN" altLang="en-US" dirty="0"/>
              <a:t>和</a:t>
            </a:r>
            <a:r>
              <a:rPr kumimoji="1" lang="en-US" altLang="zh-CN" dirty="0"/>
              <a:t>(x2,y2)</a:t>
            </a:r>
            <a:r>
              <a:rPr kumimoji="1" lang="zh-CN" altLang="en-US" dirty="0"/>
              <a:t>的距离：</a:t>
            </a:r>
            <a:r>
              <a:rPr kumimoji="1" lang="en-US" altLang="zh-CN" dirty="0"/>
              <a:t>sqrt((x1-x2)*(x1-x2)+(y1-y2)*(y1-y2))</a:t>
            </a:r>
          </a:p>
          <a:p>
            <a:pPr lvl="1"/>
            <a:r>
              <a:rPr kumimoji="1" lang="zh-CN" altLang="en-US" dirty="0"/>
              <a:t>也可以写成：</a:t>
            </a:r>
            <a:r>
              <a:rPr kumimoji="1" lang="en-US" altLang="zh-CN" dirty="0" err="1"/>
              <a:t>hypot</a:t>
            </a:r>
            <a:r>
              <a:rPr kumimoji="1" lang="en-US" altLang="zh-CN" dirty="0"/>
              <a:t>(x1-x2,</a:t>
            </a:r>
            <a:r>
              <a:rPr kumimoji="1" lang="zh-CN" altLang="en-US" dirty="0"/>
              <a:t> </a:t>
            </a:r>
            <a:r>
              <a:rPr kumimoji="1" lang="en-US" altLang="zh-CN" dirty="0"/>
              <a:t>y1-y2)</a:t>
            </a:r>
          </a:p>
          <a:p>
            <a:r>
              <a:rPr kumimoji="1" lang="zh-CN" altLang="en-US" dirty="0"/>
              <a:t>按照题目的要求建图，如果</a:t>
            </a:r>
            <a:r>
              <a:rPr kumimoji="1" lang="en-US" altLang="zh-CN" dirty="0"/>
              <a:t>a</a:t>
            </a:r>
            <a:r>
              <a:rPr kumimoji="1" lang="zh-CN" altLang="en-US" dirty="0"/>
              <a:t>点和</a:t>
            </a:r>
            <a:r>
              <a:rPr kumimoji="1" lang="en-US" altLang="zh-CN" dirty="0"/>
              <a:t>b</a:t>
            </a:r>
            <a:r>
              <a:rPr kumimoji="1" lang="zh-CN" altLang="en-US" dirty="0"/>
              <a:t>点相连，那么</a:t>
            </a:r>
            <a:r>
              <a:rPr kumimoji="1" lang="en-US" altLang="zh-CN" dirty="0"/>
              <a:t>M[a][b]=M[b][a]=a</a:t>
            </a:r>
            <a:r>
              <a:rPr kumimoji="1" lang="zh-CN" altLang="en-US" dirty="0"/>
              <a:t>和</a:t>
            </a:r>
            <a:r>
              <a:rPr kumimoji="1" lang="en-US" altLang="zh-CN" dirty="0"/>
              <a:t>b</a:t>
            </a:r>
            <a:r>
              <a:rPr kumimoji="1" lang="zh-CN" altLang="en-US" dirty="0"/>
              <a:t>的距离</a:t>
            </a:r>
            <a:endParaRPr kumimoji="1" lang="en-US" altLang="zh-CN" dirty="0"/>
          </a:p>
          <a:p>
            <a:endParaRPr kumimoji="1" lang="en-US" altLang="zh-CN" dirty="0"/>
          </a:p>
          <a:p>
            <a:r>
              <a:rPr kumimoji="1" lang="zh-CN" altLang="en-US" dirty="0"/>
              <a:t>在</a:t>
            </a:r>
            <a:r>
              <a:rPr kumimoji="1" lang="en-US" altLang="zh-CN" dirty="0"/>
              <a:t>M</a:t>
            </a:r>
            <a:r>
              <a:rPr kumimoji="1" lang="zh-CN" altLang="en-US" dirty="0"/>
              <a:t>基础上进行</a:t>
            </a:r>
            <a:r>
              <a:rPr kumimoji="1" lang="en-US" altLang="zh-CN" dirty="0"/>
              <a:t>Floyd</a:t>
            </a:r>
            <a:r>
              <a:rPr kumimoji="1" lang="zh-CN" altLang="en-US" dirty="0"/>
              <a:t>，就能求得任意两点的最短路径</a:t>
            </a:r>
            <a:endParaRPr kumimoji="1" lang="en-US" altLang="zh-CN" dirty="0"/>
          </a:p>
        </p:txBody>
      </p:sp>
    </p:spTree>
    <p:extLst>
      <p:ext uri="{BB962C8B-B14F-4D97-AF65-F5344CB8AC3E}">
        <p14:creationId xmlns:p14="http://schemas.microsoft.com/office/powerpoint/2010/main" val="464994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动态规划</a:t>
            </a:r>
            <a:endParaRPr lang="zh-CN" altLang="en-US" dirty="0"/>
          </a:p>
        </p:txBody>
      </p:sp>
      <p:sp>
        <p:nvSpPr>
          <p:cNvPr id="3" name="文本占位符 2"/>
          <p:cNvSpPr>
            <a:spLocks noGrp="1"/>
          </p:cNvSpPr>
          <p:nvPr>
            <p:ph type="body" sz="quarter" idx="11"/>
          </p:nvPr>
        </p:nvSpPr>
        <p:spPr/>
        <p:txBody>
          <a:bodyPr/>
          <a:lstStyle/>
          <a:p>
            <a:r>
              <a:rPr lang="zh-CN" altLang="en-US" b="1" dirty="0"/>
              <a:t>决策</a:t>
            </a:r>
            <a:r>
              <a:rPr lang="zh-CN" altLang="en-US" dirty="0"/>
              <a:t>：一个阶段的某状态通过选择到下一阶段的状态过程称为决策。</a:t>
            </a:r>
            <a:r>
              <a:rPr lang="en-US" altLang="zh-CN" dirty="0"/>
              <a:t>(max)</a:t>
            </a:r>
          </a:p>
          <a:p>
            <a:r>
              <a:rPr lang="zh-CN" altLang="en-US" b="1" dirty="0"/>
              <a:t>状态转移方程</a:t>
            </a:r>
            <a:r>
              <a:rPr lang="zh-CN" altLang="en-US" dirty="0"/>
              <a:t>：即定义中的方法，当一个阶段的状态和决策已知时，那么这个到下一阶段某个状态的选择手段称为状态转移方程。</a:t>
            </a:r>
            <a:endParaRPr lang="en-US" altLang="zh-CN" dirty="0"/>
          </a:p>
          <a:p>
            <a:pPr marL="0" indent="0">
              <a:buNone/>
            </a:pPr>
            <a:r>
              <a:rPr lang="en-US" altLang="zh-CN" dirty="0"/>
              <a:t>   f(</a:t>
            </a:r>
            <a:r>
              <a:rPr lang="en-US" altLang="zh-CN" dirty="0" err="1"/>
              <a:t>i,j</a:t>
            </a:r>
            <a:r>
              <a:rPr lang="en-US" altLang="zh-CN" dirty="0"/>
              <a:t>)</a:t>
            </a:r>
            <a:r>
              <a:rPr lang="zh-CN" altLang="en-US" dirty="0"/>
              <a:t> </a:t>
            </a:r>
            <a:r>
              <a:rPr lang="en-US" altLang="zh-CN" dirty="0"/>
              <a:t>=</a:t>
            </a:r>
            <a:r>
              <a:rPr lang="zh-CN" altLang="en-US" dirty="0"/>
              <a:t> </a:t>
            </a:r>
            <a:r>
              <a:rPr lang="en-US" altLang="zh-CN" dirty="0"/>
              <a:t>max(f(i-1,j),f(i-1,j-1))</a:t>
            </a:r>
            <a:r>
              <a:rPr lang="zh-CN" altLang="en-US" dirty="0"/>
              <a:t> </a:t>
            </a:r>
            <a:r>
              <a:rPr lang="en-US" altLang="zh-CN" dirty="0"/>
              <a:t>+</a:t>
            </a:r>
            <a:r>
              <a:rPr lang="zh-CN" altLang="en-US" dirty="0"/>
              <a:t> </a:t>
            </a:r>
            <a:r>
              <a:rPr lang="en-US" altLang="zh-CN" dirty="0"/>
              <a:t>a(</a:t>
            </a:r>
            <a:r>
              <a:rPr lang="en-US" altLang="zh-CN" dirty="0" err="1"/>
              <a:t>i,j</a:t>
            </a:r>
            <a:r>
              <a:rPr lang="en-US" altLang="zh-CN" dirty="0"/>
              <a:t>)</a:t>
            </a:r>
          </a:p>
          <a:p>
            <a:r>
              <a:rPr lang="zh-CN" altLang="en-US" dirty="0">
                <a:solidFill>
                  <a:srgbClr val="FF0000"/>
                </a:solidFill>
              </a:rPr>
              <a:t>对于一个动态规划的问题的求解核心是确定状态以及状态转移方程。</a:t>
            </a:r>
            <a:endParaRPr lang="en-US" altLang="zh-CN" dirty="0">
              <a:solidFill>
                <a:srgbClr val="FF0000"/>
              </a:solidFill>
            </a:endParaRPr>
          </a:p>
        </p:txBody>
      </p:sp>
    </p:spTree>
    <p:extLst>
      <p:ext uri="{BB962C8B-B14F-4D97-AF65-F5344CB8AC3E}">
        <p14:creationId xmlns:p14="http://schemas.microsoft.com/office/powerpoint/2010/main" val="1860193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动态规划</a:t>
            </a:r>
            <a:r>
              <a:rPr lang="zh-CN" altLang="en-US" dirty="0"/>
              <a:t>的基本要素</a:t>
            </a:r>
          </a:p>
        </p:txBody>
      </p:sp>
      <p:sp>
        <p:nvSpPr>
          <p:cNvPr id="3" name="文本占位符 2"/>
          <p:cNvSpPr>
            <a:spLocks noGrp="1"/>
          </p:cNvSpPr>
          <p:nvPr>
            <p:ph type="body" sz="quarter" idx="11"/>
          </p:nvPr>
        </p:nvSpPr>
        <p:spPr/>
        <p:txBody>
          <a:bodyPr/>
          <a:lstStyle/>
          <a:p>
            <a:r>
              <a:rPr lang="en-US" altLang="zh-CN" dirty="0"/>
              <a:t>1.</a:t>
            </a:r>
            <a:r>
              <a:rPr lang="zh-CN" altLang="en-US" dirty="0"/>
              <a:t> </a:t>
            </a:r>
            <a:r>
              <a:rPr lang="zh-CN" altLang="en-US" b="1" dirty="0"/>
              <a:t>最优子结构性质</a:t>
            </a:r>
            <a:r>
              <a:rPr lang="zh-CN" altLang="en-US" dirty="0"/>
              <a:t>：每一个决策所构成的状态都是最优的解。</a:t>
            </a:r>
          </a:p>
          <a:p>
            <a:r>
              <a:rPr lang="en-US" altLang="zh-CN" dirty="0"/>
              <a:t>2.</a:t>
            </a:r>
            <a:r>
              <a:rPr lang="zh-CN" altLang="en-US" dirty="0"/>
              <a:t> </a:t>
            </a:r>
            <a:r>
              <a:rPr lang="zh-CN" altLang="en-US" b="1" dirty="0"/>
              <a:t>无后效性</a:t>
            </a:r>
            <a:r>
              <a:rPr lang="zh-CN" altLang="en-US" dirty="0"/>
              <a:t>：对于某个给定的阶段状态，它以前各阶段的状态无法直接影响它未来的决策，而只能通过当前的这个状态。</a:t>
            </a:r>
            <a:endParaRPr lang="en-US" altLang="zh-CN" dirty="0"/>
          </a:p>
          <a:p>
            <a:r>
              <a:rPr lang="en-US" altLang="zh-CN" dirty="0"/>
              <a:t>3.</a:t>
            </a:r>
            <a:r>
              <a:rPr lang="zh-CN" altLang="en-US" dirty="0"/>
              <a:t> </a:t>
            </a:r>
            <a:r>
              <a:rPr lang="zh-CN" altLang="en-US" b="1" dirty="0"/>
              <a:t>子问题的重叠性</a:t>
            </a:r>
            <a:r>
              <a:rPr lang="zh-CN" altLang="en-US" dirty="0"/>
              <a:t>：动态规划将原来具有指数级时间复杂度的搜索改进成了具有多项式时间复杂度的算法。其中的关键在于解决冗余，这是动态规划算法的根本目的。</a:t>
            </a:r>
          </a:p>
        </p:txBody>
      </p:sp>
    </p:spTree>
    <p:extLst>
      <p:ext uri="{BB962C8B-B14F-4D97-AF65-F5344CB8AC3E}">
        <p14:creationId xmlns:p14="http://schemas.microsoft.com/office/powerpoint/2010/main" val="1979884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动态规划的常规形式</a:t>
            </a:r>
          </a:p>
        </p:txBody>
      </p:sp>
      <p:sp>
        <p:nvSpPr>
          <p:cNvPr id="5" name="文本占位符 2"/>
          <p:cNvSpPr txBox="1">
            <a:spLocks/>
          </p:cNvSpPr>
          <p:nvPr/>
        </p:nvSpPr>
        <p:spPr>
          <a:xfrm>
            <a:off x="4519749" y="474562"/>
            <a:ext cx="7103162" cy="5810491"/>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kern="1200">
                <a:solidFill>
                  <a:schemeClr val="tx1"/>
                </a:solidFill>
                <a:latin typeface="Source Han Sans CN Medium" charset="-122"/>
                <a:ea typeface="Source Han Sans CN Medium" charset="-122"/>
                <a:cs typeface="Source Han Sans CN Medium"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kumimoji="1" lang="en-US" altLang="zh-CN" dirty="0"/>
              <a:t>1</a:t>
            </a:r>
            <a:r>
              <a:rPr kumimoji="1" lang="zh-CN" altLang="en-US" dirty="0"/>
              <a:t>、递推（人人为我）：站在一个未计算过的状态，接受已计算过状态的更新，得到最优解</a:t>
            </a:r>
            <a:endParaRPr kumimoji="1" lang="en-US" altLang="zh-CN" dirty="0"/>
          </a:p>
          <a:p>
            <a:r>
              <a:rPr kumimoji="1" lang="en-US" altLang="zh-CN" dirty="0"/>
              <a:t>2</a:t>
            </a:r>
            <a:r>
              <a:rPr kumimoji="1" lang="zh-CN" altLang="en-US" dirty="0"/>
              <a:t>、递推（我为人人）：站在一个已计算过的状态，对未计算过的状态进行更新</a:t>
            </a:r>
            <a:endParaRPr kumimoji="1" lang="en-US" altLang="zh-CN" dirty="0"/>
          </a:p>
          <a:p>
            <a:r>
              <a:rPr kumimoji="1" lang="en-US" altLang="zh-CN" dirty="0"/>
              <a:t>3</a:t>
            </a:r>
            <a:r>
              <a:rPr kumimoji="1" lang="zh-CN" altLang="en-US" dirty="0"/>
              <a:t>、记忆化搜索：对已搜索过的状态进行记录，下次需要计算该状态时直接返回</a:t>
            </a:r>
          </a:p>
          <a:p>
            <a:endParaRPr lang="zh-CN" altLang="en-US" dirty="0"/>
          </a:p>
        </p:txBody>
      </p:sp>
    </p:spTree>
    <p:extLst>
      <p:ext uri="{BB962C8B-B14F-4D97-AF65-F5344CB8AC3E}">
        <p14:creationId xmlns:p14="http://schemas.microsoft.com/office/powerpoint/2010/main" val="339008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动态规划核心</a:t>
            </a:r>
          </a:p>
        </p:txBody>
      </p:sp>
      <p:sp>
        <p:nvSpPr>
          <p:cNvPr id="5" name="文本占位符 2"/>
          <p:cNvSpPr txBox="1">
            <a:spLocks/>
          </p:cNvSpPr>
          <p:nvPr/>
        </p:nvSpPr>
        <p:spPr>
          <a:xfrm>
            <a:off x="4519749" y="474562"/>
            <a:ext cx="7103162" cy="5810491"/>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kern="1200">
                <a:solidFill>
                  <a:schemeClr val="tx1"/>
                </a:solidFill>
                <a:latin typeface="Source Han Sans CN Medium" charset="-122"/>
                <a:ea typeface="Source Han Sans CN Medium" charset="-122"/>
                <a:cs typeface="Source Han Sans CN Medium"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kumimoji="1" lang="en-US" altLang="zh-CN" dirty="0"/>
              <a:t>1</a:t>
            </a:r>
            <a:r>
              <a:rPr kumimoji="1" lang="zh-CN" altLang="en-US" dirty="0"/>
              <a:t>、状态定义</a:t>
            </a:r>
            <a:endParaRPr kumimoji="1" lang="en-US" altLang="zh-CN" dirty="0"/>
          </a:p>
          <a:p>
            <a:r>
              <a:rPr kumimoji="1" lang="en-US" altLang="zh-CN" dirty="0"/>
              <a:t>2</a:t>
            </a:r>
            <a:r>
              <a:rPr kumimoji="1" lang="zh-CN" altLang="en-US" dirty="0"/>
              <a:t>、状态初始化</a:t>
            </a:r>
            <a:endParaRPr kumimoji="1" lang="en-US" altLang="zh-CN" dirty="0"/>
          </a:p>
          <a:p>
            <a:r>
              <a:rPr kumimoji="1" lang="en-US" altLang="zh-CN" dirty="0"/>
              <a:t>3</a:t>
            </a:r>
            <a:r>
              <a:rPr kumimoji="1" lang="zh-CN" altLang="en-US" dirty="0"/>
              <a:t>、状态转移公式</a:t>
            </a:r>
            <a:endParaRPr kumimoji="1" lang="en-US" altLang="zh-CN" dirty="0"/>
          </a:p>
        </p:txBody>
      </p:sp>
    </p:spTree>
    <p:extLst>
      <p:ext uri="{BB962C8B-B14F-4D97-AF65-F5344CB8AC3E}">
        <p14:creationId xmlns:p14="http://schemas.microsoft.com/office/powerpoint/2010/main" val="335692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zh-CN" altLang="zh-CN" dirty="0"/>
              <a:t>最大子段和</a:t>
            </a:r>
          </a:p>
        </p:txBody>
      </p:sp>
      <p:sp>
        <p:nvSpPr>
          <p:cNvPr id="4" name="文本占位符 3"/>
          <p:cNvSpPr>
            <a:spLocks noGrp="1"/>
          </p:cNvSpPr>
          <p:nvPr>
            <p:ph type="body" sz="quarter" idx="12"/>
          </p:nvPr>
        </p:nvSpPr>
        <p:spPr/>
        <p:txBody>
          <a:bodyPr/>
          <a:lstStyle/>
          <a:p>
            <a:r>
              <a:rPr kumimoji="1" lang="en-US" altLang="zh-CN" dirty="0"/>
              <a:t>Part-4</a:t>
            </a:r>
            <a:endParaRPr kumimoji="1" lang="zh-CN" altLang="en-US" dirty="0"/>
          </a:p>
        </p:txBody>
      </p:sp>
    </p:spTree>
    <p:extLst>
      <p:ext uri="{BB962C8B-B14F-4D97-AF65-F5344CB8AC3E}">
        <p14:creationId xmlns:p14="http://schemas.microsoft.com/office/powerpoint/2010/main" val="17977164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AEE44FCB-304C-F443-A428-44F697897F72}"/>
              </a:ext>
            </a:extLst>
          </p:cNvPr>
          <p:cNvSpPr>
            <a:spLocks noGrp="1"/>
          </p:cNvSpPr>
          <p:nvPr>
            <p:ph type="body" sz="quarter" idx="10"/>
          </p:nvPr>
        </p:nvSpPr>
        <p:spPr/>
        <p:txBody>
          <a:bodyPr/>
          <a:lstStyle/>
          <a:p>
            <a:r>
              <a:rPr lang="zh-CN" altLang="en-US" dirty="0"/>
              <a:t>最大子段和</a:t>
            </a:r>
          </a:p>
        </p:txBody>
      </p:sp>
      <p:sp>
        <p:nvSpPr>
          <p:cNvPr id="5" name="文本占位符 4">
            <a:extLst>
              <a:ext uri="{FF2B5EF4-FFF2-40B4-BE49-F238E27FC236}">
                <a16:creationId xmlns:a16="http://schemas.microsoft.com/office/drawing/2014/main" id="{140AB2BC-EC31-C74E-BEC7-04AC8AD26E0A}"/>
              </a:ext>
            </a:extLst>
          </p:cNvPr>
          <p:cNvSpPr>
            <a:spLocks noGrp="1"/>
          </p:cNvSpPr>
          <p:nvPr>
            <p:ph type="body" sz="quarter" idx="11"/>
          </p:nvPr>
        </p:nvSpPr>
        <p:spPr>
          <a:xfrm>
            <a:off x="569088" y="1620456"/>
            <a:ext cx="11053823" cy="4664597"/>
          </a:xfrm>
        </p:spPr>
        <p:txBody>
          <a:bodyPr/>
          <a:lstStyle/>
          <a:p>
            <a:endParaRPr kumimoji="1" lang="zh-CN" altLang="en-US" dirty="0"/>
          </a:p>
        </p:txBody>
      </p:sp>
      <p:pic>
        <p:nvPicPr>
          <p:cNvPr id="2" name="图片 1">
            <a:extLst>
              <a:ext uri="{FF2B5EF4-FFF2-40B4-BE49-F238E27FC236}">
                <a16:creationId xmlns:a16="http://schemas.microsoft.com/office/drawing/2014/main" id="{BF56A33A-2404-C044-87C2-ECEE402F534C}"/>
              </a:ext>
            </a:extLst>
          </p:cNvPr>
          <p:cNvPicPr>
            <a:picLocks noChangeAspect="1"/>
          </p:cNvPicPr>
          <p:nvPr/>
        </p:nvPicPr>
        <p:blipFill>
          <a:blip r:embed="rId2"/>
          <a:stretch>
            <a:fillRect/>
          </a:stretch>
        </p:blipFill>
        <p:spPr>
          <a:xfrm>
            <a:off x="468611" y="1520042"/>
            <a:ext cx="5730308" cy="4389172"/>
          </a:xfrm>
          <a:prstGeom prst="rect">
            <a:avLst/>
          </a:prstGeom>
        </p:spPr>
      </p:pic>
      <p:pic>
        <p:nvPicPr>
          <p:cNvPr id="3" name="图片 2">
            <a:extLst>
              <a:ext uri="{FF2B5EF4-FFF2-40B4-BE49-F238E27FC236}">
                <a16:creationId xmlns:a16="http://schemas.microsoft.com/office/drawing/2014/main" id="{9A239EBB-714D-994B-820A-B629EE5A01DC}"/>
              </a:ext>
            </a:extLst>
          </p:cNvPr>
          <p:cNvPicPr>
            <a:picLocks noChangeAspect="1"/>
          </p:cNvPicPr>
          <p:nvPr/>
        </p:nvPicPr>
        <p:blipFill>
          <a:blip r:embed="rId3"/>
          <a:stretch>
            <a:fillRect/>
          </a:stretch>
        </p:blipFill>
        <p:spPr>
          <a:xfrm>
            <a:off x="6198919" y="3429000"/>
            <a:ext cx="5567878" cy="2721076"/>
          </a:xfrm>
          <a:prstGeom prst="rect">
            <a:avLst/>
          </a:prstGeom>
        </p:spPr>
      </p:pic>
    </p:spTree>
    <p:extLst>
      <p:ext uri="{BB962C8B-B14F-4D97-AF65-F5344CB8AC3E}">
        <p14:creationId xmlns:p14="http://schemas.microsoft.com/office/powerpoint/2010/main" val="3841081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dirty="0"/>
              <a:t>最大子段和</a:t>
            </a:r>
          </a:p>
        </p:txBody>
      </p:sp>
      <p:sp>
        <p:nvSpPr>
          <p:cNvPr id="3" name="文本占位符 2"/>
          <p:cNvSpPr>
            <a:spLocks noGrp="1"/>
          </p:cNvSpPr>
          <p:nvPr>
            <p:ph type="body" sz="quarter" idx="11"/>
          </p:nvPr>
        </p:nvSpPr>
        <p:spPr/>
        <p:txBody>
          <a:bodyPr/>
          <a:lstStyle/>
          <a:p>
            <a:r>
              <a:rPr kumimoji="1" lang="zh-CN" altLang="en-US" dirty="0"/>
              <a:t>子段：对于给定的一个数列</a:t>
            </a:r>
            <a:r>
              <a:rPr kumimoji="1" lang="en-US" altLang="zh-CN" dirty="0"/>
              <a:t>A</a:t>
            </a:r>
            <a:r>
              <a:rPr kumimoji="1" lang="zh-CN" altLang="en-US" dirty="0"/>
              <a:t>，取其中</a:t>
            </a:r>
            <a:r>
              <a:rPr kumimoji="1" lang="en-US" altLang="zh-CN" dirty="0"/>
              <a:t>a[l]</a:t>
            </a:r>
            <a:r>
              <a:rPr kumimoji="1" lang="zh-CN" altLang="en-US" dirty="0"/>
              <a:t>到</a:t>
            </a:r>
            <a:r>
              <a:rPr kumimoji="1" lang="en-US" altLang="zh-CN" dirty="0"/>
              <a:t>a[r]</a:t>
            </a:r>
            <a:r>
              <a:rPr kumimoji="1" lang="zh-CN" altLang="en-US" dirty="0"/>
              <a:t>的连续一段，这一个新的数列称为</a:t>
            </a:r>
            <a:r>
              <a:rPr kumimoji="1" lang="en-US" altLang="zh-CN" dirty="0"/>
              <a:t>A</a:t>
            </a:r>
            <a:r>
              <a:rPr kumimoji="1" lang="zh-CN" altLang="en-US" dirty="0"/>
              <a:t>的一个子段。</a:t>
            </a:r>
            <a:endParaRPr kumimoji="1" lang="en-US" altLang="zh-CN" dirty="0"/>
          </a:p>
          <a:p>
            <a:endParaRPr kumimoji="1" lang="en-US" altLang="zh-CN" dirty="0"/>
          </a:p>
          <a:p>
            <a:r>
              <a:rPr kumimoji="1" lang="zh-CN" altLang="en-US" dirty="0"/>
              <a:t>最大子段和：给定一个数列</a:t>
            </a:r>
            <a:r>
              <a:rPr kumimoji="1" lang="en-US" altLang="zh-CN" dirty="0"/>
              <a:t>A</a:t>
            </a:r>
            <a:r>
              <a:rPr kumimoji="1" lang="zh-CN" altLang="en-US" dirty="0"/>
              <a:t>，求出它的一个子段，使这个子段的和最大。</a:t>
            </a:r>
            <a:endParaRPr kumimoji="1" lang="en-US" altLang="zh-CN" dirty="0"/>
          </a:p>
          <a:p>
            <a:endParaRPr lang="zh-CN" altLang="en-US" dirty="0"/>
          </a:p>
        </p:txBody>
      </p:sp>
      <p:sp>
        <p:nvSpPr>
          <p:cNvPr id="5" name="文本占位符 2"/>
          <p:cNvSpPr txBox="1">
            <a:spLocks/>
          </p:cNvSpPr>
          <p:nvPr/>
        </p:nvSpPr>
        <p:spPr>
          <a:xfrm>
            <a:off x="7383546" y="1476103"/>
            <a:ext cx="4239366" cy="4808950"/>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kern="1200">
                <a:solidFill>
                  <a:schemeClr val="tx1"/>
                </a:solidFill>
                <a:latin typeface="Source Han Sans CN Medium" charset="-122"/>
                <a:ea typeface="Source Han Sans CN Medium" charset="-122"/>
                <a:cs typeface="Source Han Sans CN Medium"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mr-IN" altLang="zh-CN" dirty="0"/>
              <a:t>-2,</a:t>
            </a:r>
            <a:r>
              <a:rPr lang="zh-CN" altLang="en-US" dirty="0"/>
              <a:t> </a:t>
            </a:r>
            <a:r>
              <a:rPr lang="mr-IN" altLang="zh-CN" dirty="0"/>
              <a:t>11,</a:t>
            </a:r>
            <a:r>
              <a:rPr lang="zh-CN" altLang="en-US" dirty="0"/>
              <a:t> </a:t>
            </a:r>
            <a:r>
              <a:rPr lang="mr-IN" altLang="zh-CN" dirty="0"/>
              <a:t>-4,</a:t>
            </a:r>
            <a:r>
              <a:rPr lang="zh-CN" altLang="en-US" dirty="0"/>
              <a:t> </a:t>
            </a:r>
            <a:r>
              <a:rPr lang="mr-IN" altLang="zh-CN" dirty="0"/>
              <a:t>13,</a:t>
            </a:r>
            <a:r>
              <a:rPr lang="zh-CN" altLang="en-US" dirty="0"/>
              <a:t> </a:t>
            </a:r>
            <a:r>
              <a:rPr lang="mr-IN" altLang="zh-CN" dirty="0"/>
              <a:t>-</a:t>
            </a:r>
            <a:r>
              <a:rPr lang="en-US" altLang="zh-CN" dirty="0"/>
              <a:t>2</a:t>
            </a:r>
            <a:r>
              <a:rPr lang="mr-IN" altLang="zh-CN" dirty="0"/>
              <a:t>5,</a:t>
            </a:r>
            <a:r>
              <a:rPr lang="zh-CN" altLang="en-US" dirty="0"/>
              <a:t> </a:t>
            </a:r>
            <a:r>
              <a:rPr lang="mr-IN" altLang="zh-CN" dirty="0"/>
              <a:t>-2</a:t>
            </a:r>
            <a:endParaRPr lang="en-US" altLang="zh-CN" dirty="0"/>
          </a:p>
          <a:p>
            <a:pPr marL="0" indent="0">
              <a:buNone/>
            </a:pPr>
            <a:r>
              <a:rPr lang="en-US" altLang="zh-CN" dirty="0"/>
              <a:t>-&gt;  11, -4, 13</a:t>
            </a:r>
          </a:p>
          <a:p>
            <a:pPr marL="0" indent="0">
              <a:buNone/>
            </a:pPr>
            <a:r>
              <a:rPr lang="en-US" altLang="zh-CN" dirty="0"/>
              <a:t>-&gt;  20</a:t>
            </a:r>
          </a:p>
        </p:txBody>
      </p:sp>
    </p:spTree>
    <p:extLst>
      <p:ext uri="{BB962C8B-B14F-4D97-AF65-F5344CB8AC3E}">
        <p14:creationId xmlns:p14="http://schemas.microsoft.com/office/powerpoint/2010/main" val="4197060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zh-CN" dirty="0"/>
              <a:t>最大子段和</a:t>
            </a:r>
          </a:p>
        </p:txBody>
      </p:sp>
      <p:sp>
        <p:nvSpPr>
          <p:cNvPr id="7" name="文本占位符 2"/>
          <p:cNvSpPr txBox="1">
            <a:spLocks/>
          </p:cNvSpPr>
          <p:nvPr/>
        </p:nvSpPr>
        <p:spPr>
          <a:xfrm>
            <a:off x="4310743" y="474562"/>
            <a:ext cx="7312168" cy="6043804"/>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kern="1200">
                <a:solidFill>
                  <a:schemeClr val="tx1"/>
                </a:solidFill>
                <a:latin typeface="Source Han Sans CN Medium" charset="-122"/>
                <a:ea typeface="Source Han Sans CN Medium" charset="-122"/>
                <a:cs typeface="Source Han Sans CN Medium"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zh-CN" altLang="en-US" dirty="0"/>
              <a:t>状态设计？一个一维数组，</a:t>
            </a:r>
            <a:r>
              <a:rPr lang="en-US" altLang="zh-CN" dirty="0" err="1"/>
              <a:t>dp</a:t>
            </a:r>
            <a:r>
              <a:rPr lang="en-US" altLang="zh-CN" dirty="0"/>
              <a:t>[</a:t>
            </a:r>
            <a:r>
              <a:rPr lang="en-US" altLang="zh-CN" dirty="0" err="1"/>
              <a:t>i</a:t>
            </a:r>
            <a:r>
              <a:rPr lang="en-US" altLang="zh-CN" dirty="0"/>
              <a:t>]</a:t>
            </a:r>
            <a:r>
              <a:rPr lang="zh-CN" altLang="en-US" dirty="0"/>
              <a:t>表示什么？</a:t>
            </a:r>
            <a:endParaRPr lang="en-US" altLang="zh-CN" dirty="0"/>
          </a:p>
          <a:p>
            <a:r>
              <a:rPr lang="zh-CN" altLang="en-US" dirty="0"/>
              <a:t>考虑到第 </a:t>
            </a:r>
            <a:r>
              <a:rPr lang="en-US" altLang="zh-CN" dirty="0" err="1"/>
              <a:t>i</a:t>
            </a:r>
            <a:r>
              <a:rPr lang="en-US" altLang="zh-CN" dirty="0"/>
              <a:t> </a:t>
            </a:r>
            <a:r>
              <a:rPr lang="zh-CN" altLang="en-US" dirty="0"/>
              <a:t>个数为止，前面的最大子段和是多少？</a:t>
            </a:r>
            <a:endParaRPr lang="en-US" altLang="zh-CN" dirty="0"/>
          </a:p>
          <a:p>
            <a:r>
              <a:rPr lang="zh-CN" altLang="en-US" dirty="0"/>
              <a:t>那么状态转移方程如何确定？</a:t>
            </a:r>
            <a:endParaRPr lang="en-US" altLang="zh-CN" dirty="0"/>
          </a:p>
          <a:p>
            <a:endParaRPr lang="en-US" altLang="zh-CN" dirty="0"/>
          </a:p>
          <a:p>
            <a:r>
              <a:rPr lang="zh-CN" altLang="en-US" dirty="0"/>
              <a:t>由于每考虑到下一个位置，都会新加入一个数，它无法和与它不连续的子段结合成新的子段，因此为了能够从之前的位置转移到当前位置，我们定义</a:t>
            </a:r>
            <a:r>
              <a:rPr lang="en-US" altLang="zh-CN" dirty="0" err="1"/>
              <a:t>dp</a:t>
            </a:r>
            <a:r>
              <a:rPr lang="en-US" altLang="zh-CN" dirty="0"/>
              <a:t>[</a:t>
            </a:r>
            <a:r>
              <a:rPr lang="en-US" altLang="zh-CN" dirty="0" err="1"/>
              <a:t>i</a:t>
            </a:r>
            <a:r>
              <a:rPr lang="en-US" altLang="zh-CN" dirty="0"/>
              <a:t>]</a:t>
            </a:r>
            <a:r>
              <a:rPr lang="zh-CN" altLang="en-US" dirty="0"/>
              <a:t>表示以第 </a:t>
            </a:r>
            <a:r>
              <a:rPr lang="en-US" altLang="zh-CN" dirty="0" err="1"/>
              <a:t>i</a:t>
            </a:r>
            <a:r>
              <a:rPr lang="en-US" altLang="zh-CN" dirty="0"/>
              <a:t> </a:t>
            </a:r>
            <a:r>
              <a:rPr lang="zh-CN" altLang="en-US" dirty="0"/>
              <a:t>个数结尾的最大子段和。</a:t>
            </a:r>
            <a:endParaRPr lang="en-US" altLang="zh-CN" dirty="0"/>
          </a:p>
        </p:txBody>
      </p:sp>
    </p:spTree>
    <p:extLst>
      <p:ext uri="{BB962C8B-B14F-4D97-AF65-F5344CB8AC3E}">
        <p14:creationId xmlns:p14="http://schemas.microsoft.com/office/powerpoint/2010/main" val="2619350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fade">
                                      <p:cBhvr>
                                        <p:cTn id="15"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zh-CN" dirty="0"/>
              <a:t>最大子段和</a:t>
            </a:r>
          </a:p>
        </p:txBody>
      </p:sp>
      <p:sp>
        <p:nvSpPr>
          <p:cNvPr id="7" name="文本占位符 2"/>
          <p:cNvSpPr txBox="1">
            <a:spLocks/>
          </p:cNvSpPr>
          <p:nvPr/>
        </p:nvSpPr>
        <p:spPr>
          <a:xfrm>
            <a:off x="4310743" y="474562"/>
            <a:ext cx="7312168" cy="6383438"/>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kern="1200">
                <a:solidFill>
                  <a:schemeClr val="tx1"/>
                </a:solidFill>
                <a:latin typeface="Source Han Sans CN Medium" charset="-122"/>
                <a:ea typeface="Source Han Sans CN Medium" charset="-122"/>
                <a:cs typeface="Source Han Sans CN Medium"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zh-CN" altLang="en-US" dirty="0"/>
              <a:t>状态转移方程？</a:t>
            </a:r>
            <a:endParaRPr lang="en-US" altLang="zh-CN" dirty="0"/>
          </a:p>
          <a:p>
            <a:r>
              <a:rPr lang="zh-CN" altLang="en-US" dirty="0"/>
              <a:t>以 </a:t>
            </a:r>
            <a:r>
              <a:rPr lang="en-US" altLang="zh-CN" dirty="0" err="1"/>
              <a:t>i</a:t>
            </a:r>
            <a:r>
              <a:rPr lang="en-US" altLang="zh-CN" dirty="0"/>
              <a:t> </a:t>
            </a:r>
            <a:r>
              <a:rPr lang="zh-CN" altLang="en-US" dirty="0"/>
              <a:t>结尾的子段必然包含第 </a:t>
            </a:r>
            <a:r>
              <a:rPr lang="en-US" altLang="zh-CN" dirty="0" err="1"/>
              <a:t>i</a:t>
            </a:r>
            <a:r>
              <a:rPr lang="en-US" altLang="zh-CN" dirty="0"/>
              <a:t> </a:t>
            </a:r>
            <a:r>
              <a:rPr lang="zh-CN" altLang="en-US" dirty="0"/>
              <a:t>个数。除此以外，如果还有其他的数，必然是在它前面且紧靠着它的一个子段。</a:t>
            </a:r>
            <a:endParaRPr lang="en-US" altLang="zh-CN" dirty="0"/>
          </a:p>
          <a:p>
            <a:endParaRPr lang="en-US" altLang="zh-CN" dirty="0"/>
          </a:p>
          <a:p>
            <a:r>
              <a:rPr lang="zh-CN" altLang="en-US" dirty="0"/>
              <a:t>我们可以考虑是否有前面的这一段：</a:t>
            </a:r>
            <a:endParaRPr lang="en-US" altLang="zh-CN" dirty="0"/>
          </a:p>
          <a:p>
            <a:pPr lvl="1"/>
            <a:r>
              <a:rPr lang="zh-CN" altLang="en-US" sz="2000" dirty="0">
                <a:ea typeface="Source Han Sans CN Medium"/>
              </a:rPr>
              <a:t>仅有自己：</a:t>
            </a:r>
            <a:r>
              <a:rPr lang="en-US" altLang="zh-CN" sz="2000" dirty="0" err="1">
                <a:ea typeface="Source Han Sans CN Medium"/>
              </a:rPr>
              <a:t>dp</a:t>
            </a:r>
            <a:r>
              <a:rPr lang="en-US" altLang="zh-CN" sz="2000" dirty="0">
                <a:ea typeface="Source Han Sans CN Medium"/>
              </a:rPr>
              <a:t>[</a:t>
            </a:r>
            <a:r>
              <a:rPr lang="en-US" altLang="zh-CN" sz="2000" dirty="0" err="1">
                <a:ea typeface="Source Han Sans CN Medium"/>
              </a:rPr>
              <a:t>i</a:t>
            </a:r>
            <a:r>
              <a:rPr lang="en-US" altLang="zh-CN" sz="2000" dirty="0">
                <a:ea typeface="Source Han Sans CN Medium"/>
              </a:rPr>
              <a:t>] = a[</a:t>
            </a:r>
            <a:r>
              <a:rPr lang="en-US" altLang="zh-CN" sz="2000" dirty="0" err="1">
                <a:ea typeface="Source Han Sans CN Medium"/>
              </a:rPr>
              <a:t>i</a:t>
            </a:r>
            <a:r>
              <a:rPr lang="en-US" altLang="zh-CN" sz="2000" dirty="0">
                <a:ea typeface="Source Han Sans CN Medium"/>
              </a:rPr>
              <a:t>];</a:t>
            </a:r>
          </a:p>
          <a:p>
            <a:pPr lvl="1"/>
            <a:r>
              <a:rPr lang="zh-CN" altLang="en-US" sz="2000" dirty="0">
                <a:ea typeface="Source Han Sans CN Medium"/>
              </a:rPr>
              <a:t>有前面的：</a:t>
            </a:r>
            <a:r>
              <a:rPr lang="en-US" altLang="zh-CN" sz="2000" dirty="0" err="1">
                <a:ea typeface="Source Han Sans CN Medium"/>
              </a:rPr>
              <a:t>dp</a:t>
            </a:r>
            <a:r>
              <a:rPr lang="en-US" altLang="zh-CN" sz="2000" dirty="0">
                <a:ea typeface="Source Han Sans CN Medium"/>
              </a:rPr>
              <a:t>[</a:t>
            </a:r>
            <a:r>
              <a:rPr lang="en-US" altLang="zh-CN" sz="2000" dirty="0" err="1">
                <a:ea typeface="Source Han Sans CN Medium"/>
              </a:rPr>
              <a:t>i</a:t>
            </a:r>
            <a:r>
              <a:rPr lang="en-US" altLang="zh-CN" sz="2000" dirty="0">
                <a:ea typeface="Source Han Sans CN Medium"/>
              </a:rPr>
              <a:t>] = </a:t>
            </a:r>
            <a:r>
              <a:rPr lang="en-US" altLang="zh-CN" sz="2000" dirty="0" err="1">
                <a:ea typeface="Source Han Sans CN Medium"/>
              </a:rPr>
              <a:t>dp</a:t>
            </a:r>
            <a:r>
              <a:rPr lang="en-US" altLang="zh-CN" sz="2000" dirty="0">
                <a:ea typeface="Source Han Sans CN Medium"/>
              </a:rPr>
              <a:t>[i-1] + a[</a:t>
            </a:r>
            <a:r>
              <a:rPr lang="en-US" altLang="zh-CN" sz="2000" dirty="0" err="1">
                <a:ea typeface="Source Han Sans CN Medium"/>
              </a:rPr>
              <a:t>i</a:t>
            </a:r>
            <a:r>
              <a:rPr lang="en-US" altLang="zh-CN" sz="2000" dirty="0">
                <a:ea typeface="Source Han Sans CN Medium"/>
              </a:rPr>
              <a:t>];</a:t>
            </a:r>
          </a:p>
          <a:p>
            <a:r>
              <a:rPr lang="zh-CN" altLang="en-US" dirty="0"/>
              <a:t>那么总结下来就是</a:t>
            </a:r>
            <a:r>
              <a:rPr lang="en-US" altLang="zh-CN" dirty="0"/>
              <a:t> </a:t>
            </a:r>
            <a:r>
              <a:rPr lang="en-US" altLang="zh-CN" dirty="0" err="1"/>
              <a:t>dp</a:t>
            </a:r>
            <a:r>
              <a:rPr lang="en-US" altLang="zh-CN" dirty="0"/>
              <a:t>[</a:t>
            </a:r>
            <a:r>
              <a:rPr lang="en-US" altLang="zh-CN" dirty="0" err="1"/>
              <a:t>i</a:t>
            </a:r>
            <a:r>
              <a:rPr lang="en-US" altLang="zh-CN" dirty="0"/>
              <a:t>] = max( a[</a:t>
            </a:r>
            <a:r>
              <a:rPr lang="en-US" altLang="zh-CN" dirty="0" err="1"/>
              <a:t>i</a:t>
            </a:r>
            <a:r>
              <a:rPr lang="en-US" altLang="zh-CN" dirty="0"/>
              <a:t>] , </a:t>
            </a:r>
            <a:r>
              <a:rPr lang="en-US" altLang="zh-CN" dirty="0" err="1"/>
              <a:t>dp</a:t>
            </a:r>
            <a:r>
              <a:rPr lang="en-US" altLang="zh-CN" dirty="0"/>
              <a:t>[i-1] + a[</a:t>
            </a:r>
            <a:r>
              <a:rPr lang="en-US" altLang="zh-CN" dirty="0" err="1"/>
              <a:t>i</a:t>
            </a:r>
            <a:r>
              <a:rPr lang="en-US" altLang="zh-CN" dirty="0"/>
              <a:t>] );</a:t>
            </a:r>
          </a:p>
        </p:txBody>
      </p:sp>
    </p:spTree>
    <p:extLst>
      <p:ext uri="{BB962C8B-B14F-4D97-AF65-F5344CB8AC3E}">
        <p14:creationId xmlns:p14="http://schemas.microsoft.com/office/powerpoint/2010/main" val="334099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dissolv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checkerboard(across)">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checkerboard(across)">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checkerboard(across)">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checkerboard(across)">
                                      <p:cBhvr>
                                        <p:cTn id="2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E87C9CF-5A2D-5947-B460-3C1BF835686D}"/>
              </a:ext>
            </a:extLst>
          </p:cNvPr>
          <p:cNvSpPr>
            <a:spLocks noGrp="1"/>
          </p:cNvSpPr>
          <p:nvPr>
            <p:ph type="body" sz="quarter" idx="10"/>
          </p:nvPr>
        </p:nvSpPr>
        <p:spPr/>
        <p:txBody>
          <a:bodyPr/>
          <a:lstStyle/>
          <a:p>
            <a:r>
              <a:rPr lang="zh-CN" altLang="zh-CN" dirty="0"/>
              <a:t>最大子段和</a:t>
            </a:r>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D890AC31-1246-5545-90CD-F8BA3DB38E28}"/>
                  </a:ext>
                </a:extLst>
              </p:cNvPr>
              <p:cNvSpPr>
                <a:spLocks noGrp="1"/>
              </p:cNvSpPr>
              <p:nvPr>
                <p:ph type="body" sz="quarter" idx="11"/>
              </p:nvPr>
            </p:nvSpPr>
            <p:spPr>
              <a:xfrm>
                <a:off x="4284561" y="474562"/>
                <a:ext cx="7338350" cy="5879939"/>
              </a:xfrm>
            </p:spPr>
            <p:txBody>
              <a:bodyPr/>
              <a:lstStyle/>
              <a:p>
                <a:r>
                  <a:rPr kumimoji="1" lang="zh-CN" altLang="en-US" dirty="0"/>
                  <a:t>状态转移方程：</a:t>
                </a:r>
                <a:endParaRPr kumimoji="1" lang="en-US" altLang="zh-CN" dirty="0"/>
              </a:p>
              <a:p>
                <a14:m>
                  <m:oMath xmlns:m="http://schemas.openxmlformats.org/officeDocument/2006/math">
                    <m:r>
                      <a:rPr kumimoji="1" lang="en-US" altLang="zh-CN" i="1">
                        <a:latin typeface="Cambria Math" charset="0"/>
                      </a:rPr>
                      <m:t>𝑑𝑝</m:t>
                    </m:r>
                    <m:r>
                      <a:rPr kumimoji="1" lang="en-US" altLang="zh-CN" i="1">
                        <a:latin typeface="Cambria Math" charset="0"/>
                      </a:rPr>
                      <m:t>[</m:t>
                    </m:r>
                    <m:r>
                      <a:rPr kumimoji="1" lang="en-US" altLang="zh-CN" i="1">
                        <a:latin typeface="Cambria Math" charset="0"/>
                      </a:rPr>
                      <m:t>𝑖</m:t>
                    </m:r>
                    <m:r>
                      <a:rPr kumimoji="1" lang="en-US" altLang="zh-CN" i="1">
                        <a:latin typeface="Cambria Math" charset="0"/>
                      </a:rPr>
                      <m:t>]=</m:t>
                    </m:r>
                    <m:r>
                      <a:rPr kumimoji="1" lang="en-US" altLang="zh-CN" i="1">
                        <a:latin typeface="Cambria Math" charset="0"/>
                      </a:rPr>
                      <m:t>𝑚𝑎𝑥</m:t>
                    </m:r>
                    <m:r>
                      <a:rPr kumimoji="1" lang="en-US" altLang="zh-CN" i="1">
                        <a:latin typeface="Cambria Math" charset="0"/>
                      </a:rPr>
                      <m:t>( </m:t>
                    </m:r>
                    <m:r>
                      <a:rPr kumimoji="1" lang="en-US" altLang="zh-CN" i="1">
                        <a:latin typeface="Cambria Math" charset="0"/>
                      </a:rPr>
                      <m:t>𝑎</m:t>
                    </m:r>
                    <m:r>
                      <a:rPr kumimoji="1" lang="en-US" altLang="zh-CN" i="1">
                        <a:latin typeface="Cambria Math" charset="0"/>
                      </a:rPr>
                      <m:t>[</m:t>
                    </m:r>
                    <m:r>
                      <a:rPr kumimoji="1" lang="en-US" altLang="zh-CN" i="1">
                        <a:latin typeface="Cambria Math" charset="0"/>
                      </a:rPr>
                      <m:t>𝑖</m:t>
                    </m:r>
                    <m:r>
                      <a:rPr kumimoji="1" lang="en-US" altLang="zh-CN" i="1">
                        <a:latin typeface="Cambria Math" charset="0"/>
                      </a:rPr>
                      <m:t>] , </m:t>
                    </m:r>
                    <m:r>
                      <a:rPr kumimoji="1" lang="en-US" altLang="zh-CN" i="1">
                        <a:latin typeface="Cambria Math" charset="0"/>
                      </a:rPr>
                      <m:t>𝑑𝑝</m:t>
                    </m:r>
                    <m:r>
                      <a:rPr kumimoji="1" lang="en-US" altLang="zh-CN" i="1">
                        <a:latin typeface="Cambria Math" charset="0"/>
                      </a:rPr>
                      <m:t>[</m:t>
                    </m:r>
                    <m:r>
                      <a:rPr kumimoji="1" lang="en-US" altLang="zh-CN" i="1">
                        <a:latin typeface="Cambria Math" charset="0"/>
                      </a:rPr>
                      <m:t>𝑖</m:t>
                    </m:r>
                    <m:r>
                      <a:rPr kumimoji="1" lang="en-US" altLang="zh-CN" i="1">
                        <a:latin typeface="Cambria Math" charset="0"/>
                      </a:rPr>
                      <m:t>−1] + </m:t>
                    </m:r>
                    <m:r>
                      <a:rPr kumimoji="1" lang="en-US" altLang="zh-CN" i="1">
                        <a:latin typeface="Cambria Math" charset="0"/>
                      </a:rPr>
                      <m:t>𝑎</m:t>
                    </m:r>
                    <m:r>
                      <a:rPr kumimoji="1" lang="en-US" altLang="zh-CN" i="1">
                        <a:latin typeface="Cambria Math" charset="0"/>
                      </a:rPr>
                      <m:t>[</m:t>
                    </m:r>
                    <m:r>
                      <a:rPr kumimoji="1" lang="en-US" altLang="zh-CN" i="1">
                        <a:latin typeface="Cambria Math" charset="0"/>
                      </a:rPr>
                      <m:t>𝑖</m:t>
                    </m:r>
                    <m:r>
                      <a:rPr kumimoji="1" lang="en-US" altLang="zh-CN" i="1">
                        <a:latin typeface="Cambria Math" charset="0"/>
                      </a:rPr>
                      <m:t>] )</m:t>
                    </m:r>
                  </m:oMath>
                </a14:m>
                <a:endParaRPr kumimoji="1" lang="en-US" altLang="zh-CN" dirty="0"/>
              </a:p>
              <a:p>
                <a:endParaRPr kumimoji="1" lang="en-US" altLang="zh-CN" dirty="0"/>
              </a:p>
              <a:p>
                <a:r>
                  <a:rPr lang="zh-CN" altLang="en-US" dirty="0"/>
                  <a:t>在转移方程中，什么时候是</a:t>
                </a:r>
                <a:r>
                  <a:rPr lang="en-US" altLang="zh-CN" dirty="0"/>
                  <a:t> a[</a:t>
                </a:r>
                <a:r>
                  <a:rPr lang="en-US" altLang="zh-CN" dirty="0" err="1"/>
                  <a:t>i</a:t>
                </a:r>
                <a:r>
                  <a:rPr lang="en-US" altLang="zh-CN" dirty="0"/>
                  <a:t>] </a:t>
                </a:r>
                <a:r>
                  <a:rPr lang="zh-CN" altLang="en-US" dirty="0"/>
                  <a:t>，什么时候是 </a:t>
                </a:r>
                <a:r>
                  <a:rPr lang="en-US" altLang="zh-CN" dirty="0" err="1"/>
                  <a:t>dp</a:t>
                </a:r>
                <a:r>
                  <a:rPr lang="en-US" altLang="zh-CN" dirty="0"/>
                  <a:t>[i-1] + a[</a:t>
                </a:r>
                <a:r>
                  <a:rPr lang="en-US" altLang="zh-CN" dirty="0" err="1"/>
                  <a:t>i</a:t>
                </a:r>
                <a:r>
                  <a:rPr lang="en-US" altLang="zh-CN" dirty="0"/>
                  <a:t>]</a:t>
                </a:r>
                <a:r>
                  <a:rPr lang="zh-CN" altLang="en-US" dirty="0"/>
                  <a:t>？</a:t>
                </a:r>
                <a:endParaRPr lang="en-US" altLang="zh-CN" dirty="0"/>
              </a:p>
              <a:p>
                <a:r>
                  <a:rPr lang="zh-CN" altLang="en-US" dirty="0"/>
                  <a:t>只需考虑</a:t>
                </a:r>
                <a:r>
                  <a:rPr lang="en-US" altLang="zh-CN" dirty="0"/>
                  <a:t> </a:t>
                </a:r>
                <a:r>
                  <a:rPr lang="en-US" altLang="zh-CN" dirty="0" err="1"/>
                  <a:t>dp</a:t>
                </a:r>
                <a:r>
                  <a:rPr lang="en-US" altLang="zh-CN" dirty="0"/>
                  <a:t>[i-1] </a:t>
                </a:r>
                <a:r>
                  <a:rPr lang="zh-CN" altLang="en-US" dirty="0"/>
                  <a:t>是否小于 </a:t>
                </a:r>
                <a:r>
                  <a:rPr lang="en-US" altLang="zh-CN" dirty="0"/>
                  <a:t>0 </a:t>
                </a:r>
                <a:r>
                  <a:rPr lang="zh-CN" altLang="en-US" dirty="0"/>
                  <a:t>即可。</a:t>
                </a:r>
              </a:p>
              <a:p>
                <a:endParaRPr kumimoji="1" lang="zh-CN" altLang="en-US" dirty="0"/>
              </a:p>
            </p:txBody>
          </p:sp>
        </mc:Choice>
        <mc:Fallback xmlns="">
          <p:sp>
            <p:nvSpPr>
              <p:cNvPr id="3" name="文本占位符 2">
                <a:extLst>
                  <a:ext uri="{FF2B5EF4-FFF2-40B4-BE49-F238E27FC236}">
                    <a16:creationId xmlns:a16="http://schemas.microsoft.com/office/drawing/2014/main" id="{D890AC31-1246-5545-90CD-F8BA3DB38E28}"/>
                  </a:ext>
                </a:extLst>
              </p:cNvPr>
              <p:cNvSpPr>
                <a:spLocks noGrp="1" noRot="1" noChangeAspect="1" noMove="1" noResize="1" noEditPoints="1" noAdjustHandles="1" noChangeArrowheads="1" noChangeShapeType="1" noTextEdit="1"/>
              </p:cNvSpPr>
              <p:nvPr>
                <p:ph type="body" sz="quarter" idx="11"/>
              </p:nvPr>
            </p:nvSpPr>
            <p:spPr>
              <a:xfrm>
                <a:off x="4284561" y="474562"/>
                <a:ext cx="7338350" cy="5879939"/>
              </a:xfrm>
              <a:blipFill>
                <a:blip r:embed="rId2"/>
                <a:stretch>
                  <a:fillRect l="-10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4230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9528778-D44F-D947-9FC9-CEFB16AC0BCE}"/>
              </a:ext>
            </a:extLst>
          </p:cNvPr>
          <p:cNvSpPr>
            <a:spLocks noGrp="1"/>
          </p:cNvSpPr>
          <p:nvPr>
            <p:ph type="body" sz="quarter" idx="10"/>
          </p:nvPr>
        </p:nvSpPr>
        <p:spPr/>
        <p:txBody>
          <a:bodyPr/>
          <a:lstStyle/>
          <a:p>
            <a:r>
              <a:rPr lang="zh-CN" altLang="en-US" dirty="0"/>
              <a:t>最短路径问题 </a:t>
            </a:r>
            <a:r>
              <a:rPr lang="en-HK" altLang="zh-CN" dirty="0" err="1"/>
              <a:t>shopth</a:t>
            </a:r>
            <a:endParaRPr lang="en-HK" altLang="zh-CN" dirty="0"/>
          </a:p>
        </p:txBody>
      </p:sp>
      <p:sp>
        <p:nvSpPr>
          <p:cNvPr id="3" name="文本占位符 2">
            <a:extLst>
              <a:ext uri="{FF2B5EF4-FFF2-40B4-BE49-F238E27FC236}">
                <a16:creationId xmlns:a16="http://schemas.microsoft.com/office/drawing/2014/main" id="{E0D26DE6-DC59-AA42-9DB9-5147C25B5989}"/>
              </a:ext>
            </a:extLst>
          </p:cNvPr>
          <p:cNvSpPr>
            <a:spLocks noGrp="1"/>
          </p:cNvSpPr>
          <p:nvPr>
            <p:ph type="body" sz="quarter" idx="11"/>
          </p:nvPr>
        </p:nvSpPr>
        <p:spPr/>
        <p:txBody>
          <a:bodyPr/>
          <a:lstStyle/>
          <a:p>
            <a:endParaRPr kumimoji="1" lang="zh-CN" altLang="en-US"/>
          </a:p>
        </p:txBody>
      </p:sp>
      <p:pic>
        <p:nvPicPr>
          <p:cNvPr id="4" name="图片 3">
            <a:extLst>
              <a:ext uri="{FF2B5EF4-FFF2-40B4-BE49-F238E27FC236}">
                <a16:creationId xmlns:a16="http://schemas.microsoft.com/office/drawing/2014/main" id="{AA441885-E6F7-BD4A-A339-1EA5E5765C5D}"/>
              </a:ext>
            </a:extLst>
          </p:cNvPr>
          <p:cNvPicPr>
            <a:picLocks noChangeAspect="1"/>
          </p:cNvPicPr>
          <p:nvPr/>
        </p:nvPicPr>
        <p:blipFill>
          <a:blip r:embed="rId2"/>
          <a:stretch>
            <a:fillRect/>
          </a:stretch>
        </p:blipFill>
        <p:spPr>
          <a:xfrm>
            <a:off x="5367474" y="0"/>
            <a:ext cx="6235521" cy="6858000"/>
          </a:xfrm>
          <a:prstGeom prst="rect">
            <a:avLst/>
          </a:prstGeom>
        </p:spPr>
      </p:pic>
    </p:spTree>
    <p:extLst>
      <p:ext uri="{BB962C8B-B14F-4D97-AF65-F5344CB8AC3E}">
        <p14:creationId xmlns:p14="http://schemas.microsoft.com/office/powerpoint/2010/main" val="22069002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zh-CN" dirty="0"/>
              <a:t>最大子段和</a:t>
            </a:r>
          </a:p>
        </p:txBody>
      </p:sp>
      <p:sp>
        <p:nvSpPr>
          <p:cNvPr id="4" name="文本框 3"/>
          <p:cNvSpPr txBox="1"/>
          <p:nvPr/>
        </p:nvSpPr>
        <p:spPr>
          <a:xfrm>
            <a:off x="5291150" y="1922307"/>
            <a:ext cx="5929844" cy="523220"/>
          </a:xfrm>
          <a:prstGeom prst="rect">
            <a:avLst/>
          </a:prstGeom>
          <a:noFill/>
        </p:spPr>
        <p:txBody>
          <a:bodyPr wrap="square" rtlCol="0">
            <a:spAutoFit/>
          </a:bodyPr>
          <a:lstStyle/>
          <a:p>
            <a:r>
              <a:rPr kumimoji="1" lang="en-US" altLang="zh-CN" sz="2800" dirty="0">
                <a:latin typeface="PingFang SC" charset="-122"/>
                <a:ea typeface="PingFang SC" charset="-122"/>
                <a:cs typeface="PingFang SC" charset="-122"/>
              </a:rPr>
              <a:t>n=6</a:t>
            </a:r>
            <a:r>
              <a:rPr kumimoji="1" lang="zh-CN" altLang="en-US" sz="2800" dirty="0">
                <a:latin typeface="PingFang SC" charset="-122"/>
                <a:ea typeface="PingFang SC" charset="-122"/>
                <a:cs typeface="PingFang SC" charset="-122"/>
              </a:rPr>
              <a:t>，</a:t>
            </a:r>
            <a:r>
              <a:rPr kumimoji="1" lang="en-US" altLang="zh-CN" sz="2800" dirty="0">
                <a:latin typeface="PingFang SC" charset="-122"/>
                <a:ea typeface="PingFang SC" charset="-122"/>
                <a:cs typeface="PingFang SC" charset="-122"/>
              </a:rPr>
              <a:t>A=[</a:t>
            </a:r>
            <a:r>
              <a:rPr lang="mr-IN" altLang="zh-CN" sz="2800" dirty="0">
                <a:latin typeface="PingFang SC" charset="-122"/>
                <a:ea typeface="PingFang SC" charset="-122"/>
                <a:cs typeface="PingFang SC" charset="-122"/>
              </a:rPr>
              <a:t>-2,</a:t>
            </a:r>
            <a:r>
              <a:rPr lang="zh-CN" altLang="en-US" sz="2800" dirty="0">
                <a:latin typeface="PingFang SC" charset="-122"/>
                <a:ea typeface="PingFang SC" charset="-122"/>
                <a:cs typeface="PingFang SC" charset="-122"/>
              </a:rPr>
              <a:t> </a:t>
            </a:r>
            <a:r>
              <a:rPr lang="mr-IN" altLang="zh-CN" sz="2800" dirty="0">
                <a:latin typeface="PingFang SC" charset="-122"/>
                <a:ea typeface="PingFang SC" charset="-122"/>
                <a:cs typeface="PingFang SC" charset="-122"/>
              </a:rPr>
              <a:t>11,</a:t>
            </a:r>
            <a:r>
              <a:rPr lang="zh-CN" altLang="en-US" sz="2800" dirty="0">
                <a:latin typeface="PingFang SC" charset="-122"/>
                <a:ea typeface="PingFang SC" charset="-122"/>
                <a:cs typeface="PingFang SC" charset="-122"/>
              </a:rPr>
              <a:t> </a:t>
            </a:r>
            <a:r>
              <a:rPr lang="mr-IN" altLang="zh-CN" sz="2800" dirty="0">
                <a:latin typeface="PingFang SC" charset="-122"/>
                <a:ea typeface="PingFang SC" charset="-122"/>
                <a:cs typeface="PingFang SC" charset="-122"/>
              </a:rPr>
              <a:t>-4,</a:t>
            </a:r>
            <a:r>
              <a:rPr lang="zh-CN" altLang="en-US" sz="2800" dirty="0">
                <a:latin typeface="PingFang SC" charset="-122"/>
                <a:ea typeface="PingFang SC" charset="-122"/>
                <a:cs typeface="PingFang SC" charset="-122"/>
              </a:rPr>
              <a:t> </a:t>
            </a:r>
            <a:r>
              <a:rPr lang="mr-IN" altLang="zh-CN" sz="2800" dirty="0">
                <a:latin typeface="PingFang SC" charset="-122"/>
                <a:ea typeface="PingFang SC" charset="-122"/>
                <a:cs typeface="PingFang SC" charset="-122"/>
              </a:rPr>
              <a:t>13,</a:t>
            </a:r>
            <a:r>
              <a:rPr lang="zh-CN" altLang="en-US" sz="2800" dirty="0">
                <a:latin typeface="PingFang SC" charset="-122"/>
                <a:ea typeface="PingFang SC" charset="-122"/>
                <a:cs typeface="PingFang SC" charset="-122"/>
              </a:rPr>
              <a:t> </a:t>
            </a:r>
            <a:r>
              <a:rPr lang="mr-IN" altLang="zh-CN" sz="2800" dirty="0">
                <a:latin typeface="PingFang SC" charset="-122"/>
                <a:ea typeface="PingFang SC" charset="-122"/>
                <a:cs typeface="PingFang SC" charset="-122"/>
              </a:rPr>
              <a:t>-</a:t>
            </a:r>
            <a:r>
              <a:rPr lang="en-US" altLang="zh-CN" sz="2800" dirty="0">
                <a:latin typeface="PingFang SC" charset="-122"/>
                <a:ea typeface="PingFang SC" charset="-122"/>
                <a:cs typeface="PingFang SC" charset="-122"/>
              </a:rPr>
              <a:t>2</a:t>
            </a:r>
            <a:r>
              <a:rPr lang="mr-IN" altLang="zh-CN" sz="2800" dirty="0">
                <a:latin typeface="PingFang SC" charset="-122"/>
                <a:ea typeface="PingFang SC" charset="-122"/>
                <a:cs typeface="PingFang SC" charset="-122"/>
              </a:rPr>
              <a:t>5,</a:t>
            </a:r>
            <a:r>
              <a:rPr lang="zh-CN" altLang="en-US" sz="2800" dirty="0">
                <a:latin typeface="PingFang SC" charset="-122"/>
                <a:ea typeface="PingFang SC" charset="-122"/>
                <a:cs typeface="PingFang SC" charset="-122"/>
              </a:rPr>
              <a:t> </a:t>
            </a:r>
            <a:r>
              <a:rPr lang="mr-IN" altLang="zh-CN" sz="2800" dirty="0">
                <a:latin typeface="PingFang SC" charset="-122"/>
                <a:ea typeface="PingFang SC" charset="-122"/>
                <a:cs typeface="PingFang SC" charset="-122"/>
              </a:rPr>
              <a:t>-2</a:t>
            </a:r>
            <a:r>
              <a:rPr lang="en-US" altLang="zh-CN" sz="2800" dirty="0">
                <a:latin typeface="PingFang SC" charset="-122"/>
                <a:ea typeface="PingFang SC" charset="-122"/>
                <a:cs typeface="PingFang SC" charset="-122"/>
              </a:rPr>
              <a:t>]</a:t>
            </a:r>
            <a:endParaRPr kumimoji="1" lang="zh-CN" altLang="en-US" sz="2800" dirty="0">
              <a:latin typeface="PingFang SC" charset="-122"/>
              <a:ea typeface="PingFang SC" charset="-122"/>
              <a:cs typeface="PingFang SC" charset="-122"/>
            </a:endParaRPr>
          </a:p>
        </p:txBody>
      </p:sp>
      <p:graphicFrame>
        <p:nvGraphicFramePr>
          <p:cNvPr id="6" name="表格 5"/>
          <p:cNvGraphicFramePr>
            <a:graphicFrameLocks noGrp="1"/>
          </p:cNvGraphicFramePr>
          <p:nvPr/>
        </p:nvGraphicFramePr>
        <p:xfrm>
          <a:off x="5049834" y="3072693"/>
          <a:ext cx="6573077" cy="1187176"/>
        </p:xfrm>
        <a:graphic>
          <a:graphicData uri="http://schemas.openxmlformats.org/drawingml/2006/table">
            <a:tbl>
              <a:tblPr firstRow="1" bandRow="1">
                <a:tableStyleId>{F5AB1C69-6EDB-4FF4-983F-18BD219EF322}</a:tableStyleId>
              </a:tblPr>
              <a:tblGrid>
                <a:gridCol w="939011">
                  <a:extLst>
                    <a:ext uri="{9D8B030D-6E8A-4147-A177-3AD203B41FA5}">
                      <a16:colId xmlns:a16="http://schemas.microsoft.com/office/drawing/2014/main" val="20000"/>
                    </a:ext>
                  </a:extLst>
                </a:gridCol>
                <a:gridCol w="939011">
                  <a:extLst>
                    <a:ext uri="{9D8B030D-6E8A-4147-A177-3AD203B41FA5}">
                      <a16:colId xmlns:a16="http://schemas.microsoft.com/office/drawing/2014/main" val="20001"/>
                    </a:ext>
                  </a:extLst>
                </a:gridCol>
                <a:gridCol w="939011">
                  <a:extLst>
                    <a:ext uri="{9D8B030D-6E8A-4147-A177-3AD203B41FA5}">
                      <a16:colId xmlns:a16="http://schemas.microsoft.com/office/drawing/2014/main" val="20002"/>
                    </a:ext>
                  </a:extLst>
                </a:gridCol>
                <a:gridCol w="939011">
                  <a:extLst>
                    <a:ext uri="{9D8B030D-6E8A-4147-A177-3AD203B41FA5}">
                      <a16:colId xmlns:a16="http://schemas.microsoft.com/office/drawing/2014/main" val="20003"/>
                    </a:ext>
                  </a:extLst>
                </a:gridCol>
                <a:gridCol w="939011">
                  <a:extLst>
                    <a:ext uri="{9D8B030D-6E8A-4147-A177-3AD203B41FA5}">
                      <a16:colId xmlns:a16="http://schemas.microsoft.com/office/drawing/2014/main" val="20004"/>
                    </a:ext>
                  </a:extLst>
                </a:gridCol>
                <a:gridCol w="939011">
                  <a:extLst>
                    <a:ext uri="{9D8B030D-6E8A-4147-A177-3AD203B41FA5}">
                      <a16:colId xmlns:a16="http://schemas.microsoft.com/office/drawing/2014/main" val="20005"/>
                    </a:ext>
                  </a:extLst>
                </a:gridCol>
                <a:gridCol w="939011">
                  <a:extLst>
                    <a:ext uri="{9D8B030D-6E8A-4147-A177-3AD203B41FA5}">
                      <a16:colId xmlns:a16="http://schemas.microsoft.com/office/drawing/2014/main" val="20006"/>
                    </a:ext>
                  </a:extLst>
                </a:gridCol>
              </a:tblGrid>
              <a:tr h="593588">
                <a:tc>
                  <a:txBody>
                    <a:bodyPr/>
                    <a:lstStyle/>
                    <a:p>
                      <a:pPr algn="ctr"/>
                      <a:r>
                        <a:rPr lang="en-US" altLang="zh-CN" sz="2800" dirty="0" err="1"/>
                        <a:t>i</a:t>
                      </a:r>
                      <a:endParaRPr lang="zh-CN" altLang="en-US" sz="2800" dirty="0"/>
                    </a:p>
                  </a:txBody>
                  <a:tcPr/>
                </a:tc>
                <a:tc>
                  <a:txBody>
                    <a:bodyPr/>
                    <a:lstStyle/>
                    <a:p>
                      <a:pPr algn="ctr"/>
                      <a:r>
                        <a:rPr lang="en-US" altLang="zh-CN" sz="2800" dirty="0"/>
                        <a:t>1</a:t>
                      </a:r>
                      <a:endParaRPr lang="zh-CN" altLang="en-US" sz="2800" dirty="0"/>
                    </a:p>
                  </a:txBody>
                  <a:tcPr/>
                </a:tc>
                <a:tc>
                  <a:txBody>
                    <a:bodyPr/>
                    <a:lstStyle/>
                    <a:p>
                      <a:pPr algn="ctr"/>
                      <a:r>
                        <a:rPr lang="en-US" altLang="zh-CN" sz="2800" dirty="0"/>
                        <a:t>2</a:t>
                      </a:r>
                      <a:endParaRPr lang="zh-CN" altLang="en-US" sz="2800" dirty="0"/>
                    </a:p>
                  </a:txBody>
                  <a:tcPr/>
                </a:tc>
                <a:tc>
                  <a:txBody>
                    <a:bodyPr/>
                    <a:lstStyle/>
                    <a:p>
                      <a:pPr algn="ctr"/>
                      <a:r>
                        <a:rPr lang="en-US" altLang="zh-CN" sz="2800" dirty="0"/>
                        <a:t>3</a:t>
                      </a:r>
                      <a:endParaRPr lang="zh-CN" altLang="en-US" sz="2800" dirty="0"/>
                    </a:p>
                  </a:txBody>
                  <a:tcPr/>
                </a:tc>
                <a:tc>
                  <a:txBody>
                    <a:bodyPr/>
                    <a:lstStyle/>
                    <a:p>
                      <a:pPr algn="ctr"/>
                      <a:r>
                        <a:rPr lang="en-US" altLang="zh-CN" sz="2800" dirty="0"/>
                        <a:t>4</a:t>
                      </a:r>
                      <a:endParaRPr lang="zh-CN" altLang="en-US" sz="2800" dirty="0"/>
                    </a:p>
                  </a:txBody>
                  <a:tcPr/>
                </a:tc>
                <a:tc>
                  <a:txBody>
                    <a:bodyPr/>
                    <a:lstStyle/>
                    <a:p>
                      <a:pPr algn="ctr"/>
                      <a:r>
                        <a:rPr lang="en-US" altLang="zh-CN" sz="2800" dirty="0"/>
                        <a:t>5</a:t>
                      </a:r>
                      <a:endParaRPr lang="zh-CN" altLang="en-US" sz="2800" dirty="0"/>
                    </a:p>
                  </a:txBody>
                  <a:tcPr/>
                </a:tc>
                <a:tc>
                  <a:txBody>
                    <a:bodyPr/>
                    <a:lstStyle/>
                    <a:p>
                      <a:pPr algn="ctr"/>
                      <a:r>
                        <a:rPr lang="en-US" altLang="zh-CN" sz="2800" dirty="0"/>
                        <a:t>6</a:t>
                      </a:r>
                      <a:endParaRPr lang="zh-CN" altLang="en-US" sz="2800" dirty="0"/>
                    </a:p>
                  </a:txBody>
                  <a:tcPr/>
                </a:tc>
                <a:extLst>
                  <a:ext uri="{0D108BD9-81ED-4DB2-BD59-A6C34878D82A}">
                    <a16:rowId xmlns:a16="http://schemas.microsoft.com/office/drawing/2014/main" val="10000"/>
                  </a:ext>
                </a:extLst>
              </a:tr>
              <a:tr h="593588">
                <a:tc>
                  <a:txBody>
                    <a:bodyPr/>
                    <a:lstStyle/>
                    <a:p>
                      <a:pPr algn="ctr"/>
                      <a:r>
                        <a:rPr lang="en-US" altLang="zh-CN" sz="2800" dirty="0" err="1"/>
                        <a:t>dp</a:t>
                      </a:r>
                      <a:r>
                        <a:rPr lang="en-US" altLang="zh-CN" sz="2800" dirty="0"/>
                        <a:t>[</a:t>
                      </a:r>
                      <a:r>
                        <a:rPr lang="en-US" altLang="zh-CN" sz="2800" dirty="0" err="1"/>
                        <a:t>i</a:t>
                      </a:r>
                      <a:r>
                        <a:rPr lang="en-US" altLang="zh-CN" sz="2800" dirty="0"/>
                        <a:t>]</a:t>
                      </a:r>
                      <a:endParaRPr lang="zh-CN" altLang="en-US" sz="2800" dirty="0"/>
                    </a:p>
                  </a:txBody>
                  <a:tcPr/>
                </a:tc>
                <a:tc>
                  <a:txBody>
                    <a:bodyPr/>
                    <a:lstStyle/>
                    <a:p>
                      <a:pPr algn="ctr"/>
                      <a:r>
                        <a:rPr lang="en-US" altLang="zh-CN" sz="2800" dirty="0"/>
                        <a:t>-2</a:t>
                      </a:r>
                      <a:endParaRPr lang="zh-CN" altLang="en-US" sz="2800" dirty="0"/>
                    </a:p>
                  </a:txBody>
                  <a:tcPr/>
                </a:tc>
                <a:tc>
                  <a:txBody>
                    <a:bodyPr/>
                    <a:lstStyle/>
                    <a:p>
                      <a:pPr algn="ctr"/>
                      <a:r>
                        <a:rPr lang="en-US" altLang="zh-CN" sz="2800" dirty="0"/>
                        <a:t>11</a:t>
                      </a:r>
                      <a:endParaRPr lang="zh-CN" altLang="en-US" sz="2800" dirty="0"/>
                    </a:p>
                  </a:txBody>
                  <a:tcPr/>
                </a:tc>
                <a:tc>
                  <a:txBody>
                    <a:bodyPr/>
                    <a:lstStyle/>
                    <a:p>
                      <a:pPr algn="ctr"/>
                      <a:r>
                        <a:rPr lang="en-US" altLang="zh-CN" sz="2800" dirty="0"/>
                        <a:t>7</a:t>
                      </a:r>
                      <a:endParaRPr lang="zh-CN" altLang="en-US" sz="2800" dirty="0"/>
                    </a:p>
                  </a:txBody>
                  <a:tcPr/>
                </a:tc>
                <a:tc>
                  <a:txBody>
                    <a:bodyPr/>
                    <a:lstStyle/>
                    <a:p>
                      <a:pPr algn="ctr"/>
                      <a:r>
                        <a:rPr lang="en-US" altLang="zh-CN" sz="2800" dirty="0"/>
                        <a:t>20</a:t>
                      </a:r>
                      <a:endParaRPr lang="zh-CN" altLang="en-US" sz="2800" dirty="0"/>
                    </a:p>
                  </a:txBody>
                  <a:tcPr/>
                </a:tc>
                <a:tc>
                  <a:txBody>
                    <a:bodyPr/>
                    <a:lstStyle/>
                    <a:p>
                      <a:pPr algn="ctr"/>
                      <a:r>
                        <a:rPr lang="en-US" altLang="zh-CN" sz="2800" dirty="0"/>
                        <a:t>-5</a:t>
                      </a:r>
                      <a:endParaRPr lang="zh-CN" altLang="en-US" sz="2800" dirty="0"/>
                    </a:p>
                  </a:txBody>
                  <a:tcPr/>
                </a:tc>
                <a:tc>
                  <a:txBody>
                    <a:bodyPr/>
                    <a:lstStyle/>
                    <a:p>
                      <a:pPr algn="ctr"/>
                      <a:r>
                        <a:rPr lang="en-US" altLang="zh-CN" sz="2800" dirty="0"/>
                        <a:t>-2</a:t>
                      </a:r>
                      <a:endParaRPr lang="zh-CN" altLang="en-US" sz="2800" dirty="0"/>
                    </a:p>
                  </a:txBody>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8" name="文本占位符 2"/>
              <p:cNvSpPr>
                <a:spLocks noGrp="1"/>
              </p:cNvSpPr>
              <p:nvPr>
                <p:ph type="body" sz="quarter" idx="11"/>
              </p:nvPr>
            </p:nvSpPr>
            <p:spPr>
              <a:xfrm>
                <a:off x="4349931" y="474562"/>
                <a:ext cx="7272980" cy="6383438"/>
              </a:xfrm>
            </p:spPr>
            <p:txBody>
              <a:bodyPr/>
              <a:lstStyle/>
              <a:p>
                <a:r>
                  <a:rPr lang="zh-CN" altLang="en-US" dirty="0"/>
                  <a:t>时间</a:t>
                </a:r>
                <a:r>
                  <a:rPr lang="en-US" altLang="zh-CN" dirty="0"/>
                  <a:t>/</a:t>
                </a:r>
                <a:r>
                  <a:rPr lang="zh-CN" altLang="en-US" dirty="0"/>
                  <a:t>空间复杂度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zh-CN" altLang="en-US" dirty="0"/>
              </a:p>
            </p:txBody>
          </p:sp>
        </mc:Choice>
        <mc:Fallback xmlns="">
          <p:sp>
            <p:nvSpPr>
              <p:cNvPr id="8" name="文本占位符 2"/>
              <p:cNvSpPr>
                <a:spLocks noGrp="1" noRot="1" noChangeAspect="1" noMove="1" noResize="1" noEditPoints="1" noAdjustHandles="1" noChangeArrowheads="1" noChangeShapeType="1" noTextEdit="1"/>
              </p:cNvSpPr>
              <p:nvPr>
                <p:ph type="body" sz="quarter" idx="11"/>
              </p:nvPr>
            </p:nvSpPr>
            <p:spPr>
              <a:xfrm>
                <a:off x="4349931" y="474562"/>
                <a:ext cx="7272980" cy="6383438"/>
              </a:xfrm>
              <a:blipFill>
                <a:blip r:embed="rId2"/>
                <a:stretch>
                  <a:fillRect l="-11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8761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539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产生数</a:t>
            </a:r>
            <a:endParaRPr lang="en-US" altLang="zh-CN" dirty="0"/>
          </a:p>
        </p:txBody>
      </p:sp>
      <p:pic>
        <p:nvPicPr>
          <p:cNvPr id="5" name="图片 4">
            <a:extLst>
              <a:ext uri="{FF2B5EF4-FFF2-40B4-BE49-F238E27FC236}">
                <a16:creationId xmlns:a16="http://schemas.microsoft.com/office/drawing/2014/main" id="{EF9941FC-0323-284F-BBC2-81B1CC197FAB}"/>
              </a:ext>
            </a:extLst>
          </p:cNvPr>
          <p:cNvPicPr>
            <a:picLocks noChangeAspect="1"/>
          </p:cNvPicPr>
          <p:nvPr/>
        </p:nvPicPr>
        <p:blipFill>
          <a:blip r:embed="rId2"/>
          <a:stretch>
            <a:fillRect/>
          </a:stretch>
        </p:blipFill>
        <p:spPr>
          <a:xfrm>
            <a:off x="261257" y="1820744"/>
            <a:ext cx="6332187" cy="4467941"/>
          </a:xfrm>
          <a:prstGeom prst="rect">
            <a:avLst/>
          </a:prstGeom>
        </p:spPr>
      </p:pic>
    </p:spTree>
    <p:extLst>
      <p:ext uri="{BB962C8B-B14F-4D97-AF65-F5344CB8AC3E}">
        <p14:creationId xmlns:p14="http://schemas.microsoft.com/office/powerpoint/2010/main" val="4021886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8DFE5B4-19E1-7949-B2E7-250A5C0DC568}"/>
              </a:ext>
            </a:extLst>
          </p:cNvPr>
          <p:cNvSpPr>
            <a:spLocks noGrp="1"/>
          </p:cNvSpPr>
          <p:nvPr>
            <p:ph type="body" sz="quarter" idx="10"/>
          </p:nvPr>
        </p:nvSpPr>
        <p:spPr/>
        <p:txBody>
          <a:bodyPr/>
          <a:lstStyle/>
          <a:p>
            <a:r>
              <a:rPr lang="zh-CN" altLang="en-US" dirty="0"/>
              <a:t>产生数</a:t>
            </a:r>
            <a:endParaRPr lang="en-US" altLang="zh-CN" dirty="0"/>
          </a:p>
        </p:txBody>
      </p:sp>
      <p:sp>
        <p:nvSpPr>
          <p:cNvPr id="3" name="文本占位符 2">
            <a:extLst>
              <a:ext uri="{FF2B5EF4-FFF2-40B4-BE49-F238E27FC236}">
                <a16:creationId xmlns:a16="http://schemas.microsoft.com/office/drawing/2014/main" id="{AF5F8B6D-7F73-A444-B94E-05BB1557B5AD}"/>
              </a:ext>
            </a:extLst>
          </p:cNvPr>
          <p:cNvSpPr>
            <a:spLocks noGrp="1"/>
          </p:cNvSpPr>
          <p:nvPr>
            <p:ph type="body" sz="quarter" idx="11"/>
          </p:nvPr>
        </p:nvSpPr>
        <p:spPr/>
        <p:txBody>
          <a:bodyPr/>
          <a:lstStyle/>
          <a:p>
            <a:r>
              <a:rPr kumimoji="1" lang="zh-CN" altLang="en-US" dirty="0"/>
              <a:t>做法</a:t>
            </a:r>
            <a:r>
              <a:rPr kumimoji="1" lang="en-US" altLang="zh-CN" dirty="0"/>
              <a:t>1</a:t>
            </a:r>
            <a:r>
              <a:rPr kumimoji="1" lang="zh-CN" altLang="en-US" dirty="0"/>
              <a:t>：</a:t>
            </a:r>
            <a:r>
              <a:rPr kumimoji="1" lang="en-US" altLang="zh-CN" dirty="0" err="1"/>
              <a:t>bfs</a:t>
            </a:r>
            <a:r>
              <a:rPr kumimoji="1" lang="zh-CN" altLang="en-US" dirty="0"/>
              <a:t>，按照题目范围，肯定会超时</a:t>
            </a:r>
            <a:endParaRPr kumimoji="1" lang="en-US" altLang="zh-CN" dirty="0"/>
          </a:p>
          <a:p>
            <a:r>
              <a:rPr kumimoji="1" lang="zh-CN" altLang="en-US" dirty="0"/>
              <a:t>做法</a:t>
            </a:r>
            <a:r>
              <a:rPr kumimoji="1" lang="en-US" altLang="zh-CN" dirty="0"/>
              <a:t>2</a:t>
            </a:r>
            <a:r>
              <a:rPr kumimoji="1" lang="zh-CN" altLang="en-US" dirty="0"/>
              <a:t>：数字的每一位都是独立变化的，所以把数字</a:t>
            </a:r>
            <a:r>
              <a:rPr kumimoji="1" lang="en-US" altLang="zh-CN" dirty="0"/>
              <a:t>n</a:t>
            </a:r>
            <a:r>
              <a:rPr kumimoji="1" lang="zh-CN" altLang="en-US" dirty="0"/>
              <a:t>的每一位拆开来考虑</a:t>
            </a:r>
            <a:endParaRPr kumimoji="1" lang="en-US" altLang="zh-CN" dirty="0"/>
          </a:p>
          <a:p>
            <a:r>
              <a:rPr kumimoji="1" lang="zh-CN" altLang="en-US" dirty="0"/>
              <a:t>变换规则无限次使用：如果</a:t>
            </a:r>
            <a:r>
              <a:rPr kumimoji="1" lang="en-US" altLang="zh-CN" dirty="0"/>
              <a:t>1-&gt;2</a:t>
            </a:r>
            <a:r>
              <a:rPr kumimoji="1" lang="zh-CN" altLang="en-US" dirty="0"/>
              <a:t>，</a:t>
            </a:r>
            <a:r>
              <a:rPr kumimoji="1" lang="en-US" altLang="zh-CN" dirty="0"/>
              <a:t>2-&gt;3</a:t>
            </a:r>
            <a:r>
              <a:rPr kumimoji="1" lang="zh-CN" altLang="en-US" dirty="0"/>
              <a:t>，</a:t>
            </a:r>
            <a:r>
              <a:rPr kumimoji="1" lang="en-US" altLang="zh-CN" dirty="0"/>
              <a:t>3-&gt;4</a:t>
            </a:r>
            <a:r>
              <a:rPr kumimoji="1" lang="zh-CN" altLang="en-US" dirty="0"/>
              <a:t>，那么</a:t>
            </a:r>
            <a:r>
              <a:rPr kumimoji="1" lang="en-US" altLang="zh-CN" dirty="0"/>
              <a:t>1-&gt;2,3,4</a:t>
            </a:r>
          </a:p>
          <a:p>
            <a:endParaRPr kumimoji="1" lang="en-US" altLang="zh-CN" dirty="0"/>
          </a:p>
          <a:p>
            <a:r>
              <a:rPr kumimoji="1" lang="zh-CN" altLang="en-US" dirty="0"/>
              <a:t>这一点非常和</a:t>
            </a:r>
            <a:r>
              <a:rPr kumimoji="1" lang="en-US" altLang="zh-CN" dirty="0"/>
              <a:t>Floyd</a:t>
            </a:r>
            <a:r>
              <a:rPr kumimoji="1" lang="zh-CN" altLang="en-US" dirty="0"/>
              <a:t>非常类似</a:t>
            </a:r>
            <a:endParaRPr kumimoji="1" lang="en-US" altLang="zh-CN" dirty="0"/>
          </a:p>
          <a:p>
            <a:r>
              <a:rPr lang="zh-CN" altLang="en-US" dirty="0"/>
              <a:t>所有数字之间就形成了一张有向图，</a:t>
            </a:r>
            <a:r>
              <a:rPr lang="en-US" altLang="zh-CN" dirty="0" err="1"/>
              <a:t>i</a:t>
            </a:r>
            <a:r>
              <a:rPr lang="en-US" altLang="zh-CN" dirty="0"/>
              <a:t> </a:t>
            </a:r>
            <a:r>
              <a:rPr lang="zh-CN" altLang="en-US" dirty="0"/>
              <a:t>到 </a:t>
            </a:r>
            <a:r>
              <a:rPr lang="en-US" altLang="zh-CN" dirty="0"/>
              <a:t>j </a:t>
            </a:r>
            <a:r>
              <a:rPr lang="zh-CN" altLang="en-US" dirty="0"/>
              <a:t>的边就表示了 </a:t>
            </a:r>
            <a:r>
              <a:rPr lang="en-US" altLang="zh-CN" dirty="0" err="1"/>
              <a:t>i</a:t>
            </a:r>
            <a:r>
              <a:rPr lang="en-US" altLang="zh-CN" dirty="0"/>
              <a:t> </a:t>
            </a:r>
            <a:r>
              <a:rPr lang="zh-CN" altLang="en-US" dirty="0"/>
              <a:t>能经过变换成为 </a:t>
            </a:r>
            <a:r>
              <a:rPr lang="en-US" altLang="zh-CN" dirty="0"/>
              <a:t>j</a:t>
            </a:r>
            <a:endParaRPr kumimoji="1" lang="en-US" altLang="zh-CN" dirty="0"/>
          </a:p>
        </p:txBody>
      </p:sp>
    </p:spTree>
    <p:extLst>
      <p:ext uri="{BB962C8B-B14F-4D97-AF65-F5344CB8AC3E}">
        <p14:creationId xmlns:p14="http://schemas.microsoft.com/office/powerpoint/2010/main" val="1358395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产生数</a:t>
            </a:r>
            <a:endParaRPr lang="en-US" altLang="zh-CN" dirty="0"/>
          </a:p>
        </p:txBody>
      </p:sp>
      <p:sp>
        <p:nvSpPr>
          <p:cNvPr id="3" name="文本占位符 2"/>
          <p:cNvSpPr>
            <a:spLocks noGrp="1"/>
          </p:cNvSpPr>
          <p:nvPr>
            <p:ph type="body" sz="quarter" idx="11"/>
          </p:nvPr>
        </p:nvSpPr>
        <p:spPr>
          <a:xfrm>
            <a:off x="569088" y="1620456"/>
            <a:ext cx="11053823" cy="4664597"/>
          </a:xfrm>
        </p:spPr>
        <p:txBody>
          <a:bodyPr/>
          <a:lstStyle/>
          <a:p>
            <a:r>
              <a:rPr lang="zh-CN" altLang="en-US" dirty="0"/>
              <a:t>建图之后，我们可以借助</a:t>
            </a:r>
            <a:r>
              <a:rPr lang="en-US" altLang="zh-CN" dirty="0" err="1"/>
              <a:t>floyd</a:t>
            </a:r>
            <a:r>
              <a:rPr lang="zh-CN" altLang="en-US" dirty="0"/>
              <a:t>算法，处理出每个数字到哪些数字有路径</a:t>
            </a:r>
            <a:endParaRPr lang="en-US" altLang="zh-CN" dirty="0"/>
          </a:p>
          <a:p>
            <a:r>
              <a:rPr lang="en-US" altLang="zh-CN" dirty="0"/>
              <a:t>M[</a:t>
            </a:r>
            <a:r>
              <a:rPr lang="en-US" altLang="zh-CN" dirty="0" err="1"/>
              <a:t>i</a:t>
            </a:r>
            <a:r>
              <a:rPr lang="en-US" altLang="zh-CN" dirty="0"/>
              <a:t>][j]</a:t>
            </a:r>
            <a:r>
              <a:rPr lang="zh-CN" altLang="en-US" dirty="0"/>
              <a:t>表示</a:t>
            </a:r>
            <a:r>
              <a:rPr lang="en-US" altLang="zh-CN" dirty="0" err="1"/>
              <a:t>i</a:t>
            </a:r>
            <a:r>
              <a:rPr lang="zh-CN" altLang="en-US" dirty="0"/>
              <a:t>是否能变成</a:t>
            </a:r>
            <a:r>
              <a:rPr lang="en-US" altLang="zh-CN" dirty="0"/>
              <a:t>j</a:t>
            </a:r>
          </a:p>
          <a:p>
            <a:endParaRPr lang="en-US" altLang="zh-CN" dirty="0"/>
          </a:p>
          <a:p>
            <a:endParaRPr lang="en-US" altLang="zh-CN" dirty="0"/>
          </a:p>
          <a:p>
            <a:endParaRPr lang="en-US" altLang="zh-CN" dirty="0"/>
          </a:p>
          <a:p>
            <a:r>
              <a:rPr lang="zh-CN" altLang="en-US" dirty="0"/>
              <a:t>对于总种类数，就是每个位置上的数所对应的变换种类数累乘。</a:t>
            </a:r>
            <a:endParaRPr lang="en-US" altLang="zh-CN" dirty="0"/>
          </a:p>
          <a:p>
            <a:r>
              <a:rPr lang="zh-CN" altLang="en-US" dirty="0"/>
              <a:t>这里乘积需要高精度。</a:t>
            </a:r>
          </a:p>
        </p:txBody>
      </p:sp>
      <p:pic>
        <p:nvPicPr>
          <p:cNvPr id="4" name="图片 3">
            <a:extLst>
              <a:ext uri="{FF2B5EF4-FFF2-40B4-BE49-F238E27FC236}">
                <a16:creationId xmlns:a16="http://schemas.microsoft.com/office/drawing/2014/main" id="{33F66796-DEBA-D848-9F88-DE6EF9A0788B}"/>
              </a:ext>
            </a:extLst>
          </p:cNvPr>
          <p:cNvPicPr>
            <a:picLocks noChangeAspect="1"/>
          </p:cNvPicPr>
          <p:nvPr/>
        </p:nvPicPr>
        <p:blipFill>
          <a:blip r:embed="rId2"/>
          <a:stretch>
            <a:fillRect/>
          </a:stretch>
        </p:blipFill>
        <p:spPr>
          <a:xfrm>
            <a:off x="960912" y="2962893"/>
            <a:ext cx="5638800" cy="1181100"/>
          </a:xfrm>
          <a:prstGeom prst="rect">
            <a:avLst/>
          </a:prstGeom>
        </p:spPr>
      </p:pic>
    </p:spTree>
    <p:extLst>
      <p:ext uri="{BB962C8B-B14F-4D97-AF65-F5344CB8AC3E}">
        <p14:creationId xmlns:p14="http://schemas.microsoft.com/office/powerpoint/2010/main" val="1711256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产生数</a:t>
            </a:r>
            <a:endParaRPr lang="en-US" altLang="zh-CN" dirty="0"/>
          </a:p>
        </p:txBody>
      </p:sp>
      <p:pic>
        <p:nvPicPr>
          <p:cNvPr id="3" name="图片 2">
            <a:extLst>
              <a:ext uri="{FF2B5EF4-FFF2-40B4-BE49-F238E27FC236}">
                <a16:creationId xmlns:a16="http://schemas.microsoft.com/office/drawing/2014/main" id="{12634532-05C7-5C44-9D8E-A61B897F8497}"/>
              </a:ext>
            </a:extLst>
          </p:cNvPr>
          <p:cNvPicPr>
            <a:picLocks noChangeAspect="1"/>
          </p:cNvPicPr>
          <p:nvPr/>
        </p:nvPicPr>
        <p:blipFill>
          <a:blip r:embed="rId2"/>
          <a:stretch>
            <a:fillRect/>
          </a:stretch>
        </p:blipFill>
        <p:spPr>
          <a:xfrm>
            <a:off x="1381235" y="1083829"/>
            <a:ext cx="5405383" cy="5774171"/>
          </a:xfrm>
          <a:prstGeom prst="rect">
            <a:avLst/>
          </a:prstGeom>
        </p:spPr>
      </p:pic>
      <p:pic>
        <p:nvPicPr>
          <p:cNvPr id="4" name="图片 3">
            <a:extLst>
              <a:ext uri="{FF2B5EF4-FFF2-40B4-BE49-F238E27FC236}">
                <a16:creationId xmlns:a16="http://schemas.microsoft.com/office/drawing/2014/main" id="{2C7B26CA-E214-F54E-A54F-DC80B18F137A}"/>
              </a:ext>
            </a:extLst>
          </p:cNvPr>
          <p:cNvPicPr>
            <a:picLocks noChangeAspect="1"/>
          </p:cNvPicPr>
          <p:nvPr/>
        </p:nvPicPr>
        <p:blipFill>
          <a:blip r:embed="rId3"/>
          <a:stretch>
            <a:fillRect/>
          </a:stretch>
        </p:blipFill>
        <p:spPr>
          <a:xfrm>
            <a:off x="6786618" y="1708553"/>
            <a:ext cx="5405383" cy="5149447"/>
          </a:xfrm>
          <a:prstGeom prst="rect">
            <a:avLst/>
          </a:prstGeom>
        </p:spPr>
      </p:pic>
    </p:spTree>
    <p:extLst>
      <p:ext uri="{BB962C8B-B14F-4D97-AF65-F5344CB8AC3E}">
        <p14:creationId xmlns:p14="http://schemas.microsoft.com/office/powerpoint/2010/main" val="2404447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D6D6909-4CA3-4C45-94A8-790ED2D3004B}"/>
              </a:ext>
            </a:extLst>
          </p:cNvPr>
          <p:cNvSpPr>
            <a:spLocks noGrp="1"/>
          </p:cNvSpPr>
          <p:nvPr>
            <p:ph type="body" sz="quarter" idx="10"/>
          </p:nvPr>
        </p:nvSpPr>
        <p:spPr/>
        <p:txBody>
          <a:bodyPr/>
          <a:lstStyle/>
          <a:p>
            <a:r>
              <a:rPr kumimoji="1" lang="zh-CN" altLang="en-US" dirty="0"/>
              <a:t>亲戚</a:t>
            </a:r>
            <a:r>
              <a:rPr kumimoji="1" lang="en-US" altLang="zh-CN" dirty="0"/>
              <a:t>2</a:t>
            </a:r>
            <a:endParaRPr kumimoji="1" lang="zh-CN" altLang="en-US" dirty="0"/>
          </a:p>
        </p:txBody>
      </p:sp>
      <p:sp>
        <p:nvSpPr>
          <p:cNvPr id="3" name="文本占位符 2">
            <a:extLst>
              <a:ext uri="{FF2B5EF4-FFF2-40B4-BE49-F238E27FC236}">
                <a16:creationId xmlns:a16="http://schemas.microsoft.com/office/drawing/2014/main" id="{D3360974-9897-3C4A-8C7F-1F116C665D6A}"/>
              </a:ext>
            </a:extLst>
          </p:cNvPr>
          <p:cNvSpPr>
            <a:spLocks noGrp="1"/>
          </p:cNvSpPr>
          <p:nvPr>
            <p:ph type="body" sz="quarter" idx="11"/>
          </p:nvPr>
        </p:nvSpPr>
        <p:spPr/>
        <p:txBody>
          <a:bodyPr/>
          <a:lstStyle/>
          <a:p>
            <a:endParaRPr kumimoji="1" lang="zh-CN" altLang="en-US"/>
          </a:p>
        </p:txBody>
      </p:sp>
      <p:pic>
        <p:nvPicPr>
          <p:cNvPr id="4" name="图片 3">
            <a:extLst>
              <a:ext uri="{FF2B5EF4-FFF2-40B4-BE49-F238E27FC236}">
                <a16:creationId xmlns:a16="http://schemas.microsoft.com/office/drawing/2014/main" id="{D88AFF5C-2313-F047-A6FF-412DC1EF4807}"/>
              </a:ext>
            </a:extLst>
          </p:cNvPr>
          <p:cNvPicPr>
            <a:picLocks noChangeAspect="1"/>
          </p:cNvPicPr>
          <p:nvPr/>
        </p:nvPicPr>
        <p:blipFill>
          <a:blip r:embed="rId2"/>
          <a:stretch>
            <a:fillRect/>
          </a:stretch>
        </p:blipFill>
        <p:spPr>
          <a:xfrm>
            <a:off x="2956955" y="1448392"/>
            <a:ext cx="6912841" cy="5243835"/>
          </a:xfrm>
          <a:prstGeom prst="rect">
            <a:avLst/>
          </a:prstGeom>
        </p:spPr>
      </p:pic>
    </p:spTree>
    <p:extLst>
      <p:ext uri="{BB962C8B-B14F-4D97-AF65-F5344CB8AC3E}">
        <p14:creationId xmlns:p14="http://schemas.microsoft.com/office/powerpoint/2010/main" val="1022912297"/>
      </p:ext>
    </p:extLst>
  </p:cSld>
  <p:clrMapOvr>
    <a:masterClrMapping/>
  </p:clrMapOvr>
</p:sld>
</file>

<file path=ppt/theme/theme1.xml><?xml version="1.0" encoding="utf-8"?>
<a:theme xmlns:a="http://schemas.openxmlformats.org/drawingml/2006/main" name="课程模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algn="ctr">
          <a:defRPr kumimoji="1" sz="2400" b="0" i="0" smtClean="0">
            <a:solidFill>
              <a:schemeClr val="bg1"/>
            </a:solidFill>
            <a:latin typeface="Source Han Sans CN" charset="-122"/>
            <a:ea typeface="Source Han Sans CN" charset="-122"/>
            <a:cs typeface="Source Han Sans CN"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TotalTime>
  <Words>2289</Words>
  <Application>Microsoft Macintosh PowerPoint</Application>
  <PresentationFormat>宽屏</PresentationFormat>
  <Paragraphs>210</Paragraphs>
  <Slides>41</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DengXian</vt:lpstr>
      <vt:lpstr>AliHYAiHei-Beta</vt:lpstr>
      <vt:lpstr>PingFang SC</vt:lpstr>
      <vt:lpstr>Source Han Sans CN</vt:lpstr>
      <vt:lpstr>Source Han Sans CN Medium</vt:lpstr>
      <vt:lpstr>Arial</vt:lpstr>
      <vt:lpstr>Cambria Math</vt:lpstr>
      <vt:lpstr>Consolas</vt:lpstr>
      <vt:lpstr>课程模版</vt:lpstr>
      <vt:lpstr>实验舱蛟龙五班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庄杰</dc:creator>
  <cp:lastModifiedBy>shad0w walker</cp:lastModifiedBy>
  <cp:revision>59</cp:revision>
  <dcterms:created xsi:type="dcterms:W3CDTF">2018-01-26T10:42:19Z</dcterms:created>
  <dcterms:modified xsi:type="dcterms:W3CDTF">2019-08-09T09:11:24Z</dcterms:modified>
</cp:coreProperties>
</file>