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2"/>
  </p:notesMasterIdLst>
  <p:handoutMasterIdLst>
    <p:handoutMasterId r:id="rId33"/>
  </p:handoutMasterIdLst>
  <p:sldIdLst>
    <p:sldId id="257" r:id="rId2"/>
    <p:sldId id="432" r:id="rId3"/>
    <p:sldId id="433" r:id="rId4"/>
    <p:sldId id="434" r:id="rId5"/>
    <p:sldId id="435" r:id="rId6"/>
    <p:sldId id="436" r:id="rId7"/>
    <p:sldId id="437" r:id="rId8"/>
    <p:sldId id="438" r:id="rId9"/>
    <p:sldId id="439" r:id="rId10"/>
    <p:sldId id="440" r:id="rId11"/>
    <p:sldId id="441" r:id="rId12"/>
    <p:sldId id="443" r:id="rId13"/>
    <p:sldId id="446" r:id="rId14"/>
    <p:sldId id="442" r:id="rId15"/>
    <p:sldId id="444" r:id="rId16"/>
    <p:sldId id="445" r:id="rId17"/>
    <p:sldId id="427" r:id="rId18"/>
    <p:sldId id="409" r:id="rId19"/>
    <p:sldId id="428" r:id="rId20"/>
    <p:sldId id="429" r:id="rId21"/>
    <p:sldId id="373" r:id="rId22"/>
    <p:sldId id="397" r:id="rId23"/>
    <p:sldId id="431" r:id="rId24"/>
    <p:sldId id="411" r:id="rId25"/>
    <p:sldId id="412" r:id="rId26"/>
    <p:sldId id="390" r:id="rId27"/>
    <p:sldId id="384" r:id="rId28"/>
    <p:sldId id="413" r:id="rId29"/>
    <p:sldId id="414" r:id="rId30"/>
    <p:sldId id="26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AD00"/>
    <a:srgbClr val="0082D3"/>
    <a:srgbClr val="E37500"/>
    <a:srgbClr val="F19800"/>
    <a:srgbClr val="C00D10"/>
    <a:srgbClr val="C00020"/>
    <a:srgbClr val="349B05"/>
    <a:srgbClr val="339605"/>
    <a:srgbClr val="79D827"/>
    <a:srgbClr val="8DDD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5"/>
    <p:restoredTop sz="94591"/>
  </p:normalViewPr>
  <p:slideViewPr>
    <p:cSldViewPr snapToGrid="0" snapToObjects="1">
      <p:cViewPr varScale="1">
        <p:scale>
          <a:sx n="98" d="100"/>
          <a:sy n="98" d="100"/>
        </p:scale>
        <p:origin x="224" y="41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2" d="100"/>
          <a:sy n="82" d="100"/>
        </p:scale>
        <p:origin x="3136"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0w walker" userId="ef3e09a72fbd8c99" providerId="LiveId" clId="{B34EDA1D-E9DE-EB42-9010-A4B8D909923D}"/>
    <pc:docChg chg="undo addSld delSld modSld modMainMaster">
      <pc:chgData name="shad0w walker" userId="ef3e09a72fbd8c99" providerId="LiveId" clId="{B34EDA1D-E9DE-EB42-9010-A4B8D909923D}" dt="2019-03-23T07:35:03.627" v="36" actId="14100"/>
      <pc:docMkLst>
        <pc:docMk/>
      </pc:docMkLst>
      <pc:sldChg chg="modSp">
        <pc:chgData name="shad0w walker" userId="ef3e09a72fbd8c99" providerId="LiveId" clId="{B34EDA1D-E9DE-EB42-9010-A4B8D909923D}" dt="2019-03-09T07:59:59.158" v="30" actId="20577"/>
        <pc:sldMkLst>
          <pc:docMk/>
          <pc:sldMk cId="1260955960" sldId="257"/>
        </pc:sldMkLst>
        <pc:spChg chg="mod">
          <ac:chgData name="shad0w walker" userId="ef3e09a72fbd8c99" providerId="LiveId" clId="{B34EDA1D-E9DE-EB42-9010-A4B8D909923D}" dt="2019-03-09T07:59:51.498" v="25" actId="20577"/>
          <ac:spMkLst>
            <pc:docMk/>
            <pc:sldMk cId="1260955960" sldId="257"/>
            <ac:spMk id="2" creationId="{00000000-0000-0000-0000-000000000000}"/>
          </ac:spMkLst>
        </pc:spChg>
        <pc:spChg chg="mod">
          <ac:chgData name="shad0w walker" userId="ef3e09a72fbd8c99" providerId="LiveId" clId="{B34EDA1D-E9DE-EB42-9010-A4B8D909923D}" dt="2019-03-09T07:59:56.345" v="26" actId="20577"/>
          <ac:spMkLst>
            <pc:docMk/>
            <pc:sldMk cId="1260955960" sldId="257"/>
            <ac:spMk id="3" creationId="{00000000-0000-0000-0000-000000000000}"/>
          </ac:spMkLst>
        </pc:spChg>
        <pc:spChg chg="mod">
          <ac:chgData name="shad0w walker" userId="ef3e09a72fbd8c99" providerId="LiveId" clId="{B34EDA1D-E9DE-EB42-9010-A4B8D909923D}" dt="2019-03-09T07:59:57.495" v="27" actId="20577"/>
          <ac:spMkLst>
            <pc:docMk/>
            <pc:sldMk cId="1260955960" sldId="257"/>
            <ac:spMk id="4" creationId="{00000000-0000-0000-0000-000000000000}"/>
          </ac:spMkLst>
        </pc:spChg>
        <pc:spChg chg="mod">
          <ac:chgData name="shad0w walker" userId="ef3e09a72fbd8c99" providerId="LiveId" clId="{B34EDA1D-E9DE-EB42-9010-A4B8D909923D}" dt="2019-03-09T07:59:59.158" v="30" actId="20577"/>
          <ac:spMkLst>
            <pc:docMk/>
            <pc:sldMk cId="1260955960" sldId="257"/>
            <ac:spMk id="5" creationId="{00000000-0000-0000-0000-000000000000}"/>
          </ac:spMkLst>
        </pc:spChg>
      </pc:sldChg>
      <pc:sldChg chg="add del">
        <pc:chgData name="shad0w walker" userId="ef3e09a72fbd8c99" providerId="LiveId" clId="{B34EDA1D-E9DE-EB42-9010-A4B8D909923D}" dt="2019-03-09T08:00:15.418" v="32" actId="2696"/>
        <pc:sldMkLst>
          <pc:docMk/>
          <pc:sldMk cId="660666594" sldId="268"/>
        </pc:sldMkLst>
      </pc:sldChg>
      <pc:sldMasterChg chg="modSldLayout">
        <pc:chgData name="shad0w walker" userId="ef3e09a72fbd8c99" providerId="LiveId" clId="{B34EDA1D-E9DE-EB42-9010-A4B8D909923D}" dt="2019-03-23T07:35:03.627" v="36" actId="14100"/>
        <pc:sldMasterMkLst>
          <pc:docMk/>
          <pc:sldMasterMk cId="18364349" sldId="2147483651"/>
        </pc:sldMasterMkLst>
        <pc:sldLayoutChg chg="modSp">
          <pc:chgData name="shad0w walker" userId="ef3e09a72fbd8c99" providerId="LiveId" clId="{B34EDA1D-E9DE-EB42-9010-A4B8D909923D}" dt="2019-03-23T07:35:03.627" v="36" actId="14100"/>
          <pc:sldLayoutMkLst>
            <pc:docMk/>
            <pc:sldMasterMk cId="18364349" sldId="2147483651"/>
            <pc:sldLayoutMk cId="1925681291" sldId="2147483660"/>
          </pc:sldLayoutMkLst>
          <pc:spChg chg="mod">
            <ac:chgData name="shad0w walker" userId="ef3e09a72fbd8c99" providerId="LiveId" clId="{B34EDA1D-E9DE-EB42-9010-A4B8D909923D}" dt="2019-03-23T07:35:03.627" v="36" actId="14100"/>
            <ac:spMkLst>
              <pc:docMk/>
              <pc:sldMasterMk cId="18364349" sldId="2147483651"/>
              <pc:sldLayoutMk cId="1925681291" sldId="2147483660"/>
              <ac:spMk id="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8455D1-0A62-5B44-AE82-B557E0EEACD3}" type="datetime1">
              <a:t>2019/8/13</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ACF485-523A-7443-9CB6-9994BD5E605C}" type="slidenum">
              <a:t>‹#›</a:t>
            </a:fld>
            <a:endParaRPr kumimoji="1" lang="zh-CN" altLang="en-US"/>
          </a:p>
        </p:txBody>
      </p:sp>
    </p:spTree>
    <p:extLst>
      <p:ext uri="{BB962C8B-B14F-4D97-AF65-F5344CB8AC3E}">
        <p14:creationId xmlns:p14="http://schemas.microsoft.com/office/powerpoint/2010/main" val="1090687178"/>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CD6C7-7F89-5D47-86F6-3BD1F7D41150}" type="datetime1">
              <a:t>2019/8/13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22DF0-70FF-F54C-8E53-01D2923E4F1E}" type="slidenum">
              <a:t>‹#›</a:t>
            </a:fld>
            <a:endParaRPr kumimoji="1" lang="zh-CN" altLang="en-US"/>
          </a:p>
        </p:txBody>
      </p:sp>
    </p:spTree>
    <p:extLst>
      <p:ext uri="{BB962C8B-B14F-4D97-AF65-F5344CB8AC3E}">
        <p14:creationId xmlns:p14="http://schemas.microsoft.com/office/powerpoint/2010/main" val="114950740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6" name="矩形 15"/>
          <p:cNvSpPr/>
          <p:nvPr userDrawn="1"/>
        </p:nvSpPr>
        <p:spPr>
          <a:xfrm>
            <a:off x="0" y="4987636"/>
            <a:ext cx="12192000" cy="187036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矩形 76"/>
          <p:cNvSpPr/>
          <p:nvPr userDrawn="1"/>
        </p:nvSpPr>
        <p:spPr>
          <a:xfrm>
            <a:off x="3416969" y="-1828"/>
            <a:ext cx="8775031" cy="49856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5031" h="4989464">
                <a:moveTo>
                  <a:pt x="3327823" y="0"/>
                </a:moveTo>
                <a:lnTo>
                  <a:pt x="8775031" y="1828"/>
                </a:lnTo>
                <a:lnTo>
                  <a:pt x="8775031" y="4989464"/>
                </a:lnTo>
                <a:lnTo>
                  <a:pt x="0" y="4973422"/>
                </a:lnTo>
                <a:lnTo>
                  <a:pt x="332782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hasCustomPrompt="1"/>
          </p:nvPr>
        </p:nvSpPr>
        <p:spPr>
          <a:xfrm>
            <a:off x="245327" y="3102421"/>
            <a:ext cx="11701346" cy="822519"/>
          </a:xfrm>
          <a:prstGeom prst="rect">
            <a:avLst/>
          </a:prstGeom>
        </p:spPr>
        <p:txBody>
          <a:bodyPr anchor="b"/>
          <a:lstStyle>
            <a:lvl1pPr algn="ctr">
              <a:defRPr sz="4800">
                <a:solidFill>
                  <a:schemeClr val="bg1"/>
                </a:solidFill>
                <a:latin typeface="AliHYAiHei-Beta" charset="-122"/>
                <a:ea typeface="AliHYAiHei-Beta" charset="-122"/>
                <a:cs typeface="AliHYAiHei-Beta" charset="-122"/>
              </a:defRPr>
            </a:lvl1pPr>
          </a:lstStyle>
          <a:p>
            <a:r>
              <a:rPr kumimoji="1" lang="zh-CN" altLang="en-US" dirty="0"/>
              <a:t>实验舱普及组线上网课</a:t>
            </a:r>
          </a:p>
        </p:txBody>
      </p:sp>
      <p:sp>
        <p:nvSpPr>
          <p:cNvPr id="3" name="副标题 2"/>
          <p:cNvSpPr>
            <a:spLocks noGrp="1"/>
          </p:cNvSpPr>
          <p:nvPr>
            <p:ph type="subTitle" idx="1" hasCustomPrompt="1"/>
          </p:nvPr>
        </p:nvSpPr>
        <p:spPr>
          <a:xfrm>
            <a:off x="245327" y="4007199"/>
            <a:ext cx="11701346" cy="486744"/>
          </a:xfrm>
          <a:prstGeom prst="rect">
            <a:avLst/>
          </a:prstGeom>
        </p:spPr>
        <p:txBody>
          <a:bodyPr/>
          <a:lstStyle>
            <a:lvl1pPr marL="0" indent="0" algn="ctr">
              <a:buNone/>
              <a:defRPr sz="3200">
                <a:solidFill>
                  <a:schemeClr val="bg1"/>
                </a:solidFill>
                <a:latin typeface="AliHYAiHei-Beta" charset="-122"/>
                <a:ea typeface="AliHYAiHei-Beta" charset="-122"/>
                <a:cs typeface="AliHYAiHei-Beta"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单击此处编辑章节标题</a:t>
            </a: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275935" y="1384180"/>
            <a:ext cx="3640130" cy="1635982"/>
          </a:xfrm>
          <a:prstGeom prst="rect">
            <a:avLst/>
          </a:prstGeom>
        </p:spPr>
      </p:pic>
      <p:sp>
        <p:nvSpPr>
          <p:cNvPr id="13" name="文本占位符 12"/>
          <p:cNvSpPr>
            <a:spLocks noGrp="1"/>
          </p:cNvSpPr>
          <p:nvPr>
            <p:ph type="body" sz="quarter" idx="10" hasCustomPrompt="1"/>
          </p:nvPr>
        </p:nvSpPr>
        <p:spPr>
          <a:xfrm>
            <a:off x="245328" y="5251450"/>
            <a:ext cx="11701346" cy="446823"/>
          </a:xfrm>
          <a:prstGeom prst="rect">
            <a:avLst/>
          </a:prstGeom>
        </p:spPr>
        <p:txBody>
          <a:bodyPr/>
          <a:lstStyle>
            <a:lvl1pPr marL="0" indent="0" algn="ctr">
              <a:buNone/>
              <a:defRPr sz="24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单击此处编辑讲师和作者姓名</a:t>
            </a:r>
          </a:p>
        </p:txBody>
      </p:sp>
      <p:sp>
        <p:nvSpPr>
          <p:cNvPr id="14" name="文本占位符 12"/>
          <p:cNvSpPr>
            <a:spLocks noGrp="1"/>
          </p:cNvSpPr>
          <p:nvPr>
            <p:ph type="body" sz="quarter" idx="11" hasCustomPrompt="1"/>
          </p:nvPr>
        </p:nvSpPr>
        <p:spPr>
          <a:xfrm>
            <a:off x="245328" y="5697499"/>
            <a:ext cx="11701346" cy="446823"/>
          </a:xfrm>
          <a:prstGeom prst="rect">
            <a:avLst/>
          </a:prstGeom>
        </p:spPr>
        <p:txBody>
          <a:bodyPr/>
          <a:lstStyle>
            <a:lvl1pPr marL="0" indent="0" algn="ctr">
              <a:buNone/>
              <a:defRPr sz="1800" b="0" i="0">
                <a:solidFill>
                  <a:schemeClr val="bg1"/>
                </a:solidFill>
                <a:latin typeface="Source Han Sans CN Medium" charset="-122"/>
                <a:ea typeface="Source Han Sans CN Medium" charset="-122"/>
                <a:cs typeface="Source Han Sans CN Medium"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Tree>
    <p:extLst>
      <p:ext uri="{BB962C8B-B14F-4D97-AF65-F5344CB8AC3E}">
        <p14:creationId xmlns:p14="http://schemas.microsoft.com/office/powerpoint/2010/main" val="155945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章节总结">
    <p:spTree>
      <p:nvGrpSpPr>
        <p:cNvPr id="1" name=""/>
        <p:cNvGrpSpPr/>
        <p:nvPr/>
      </p:nvGrpSpPr>
      <p:grpSpPr>
        <a:xfrm>
          <a:off x="0" y="0"/>
          <a:ext cx="0" cy="0"/>
          <a:chOff x="0" y="0"/>
          <a:chExt cx="0" cy="0"/>
        </a:xfrm>
      </p:grpSpPr>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本节回顾</a:t>
            </a:r>
          </a:p>
        </p:txBody>
      </p:sp>
      <p:sp>
        <p:nvSpPr>
          <p:cNvPr id="13" name="矩形 11"/>
          <p:cNvSpPr/>
          <p:nvPr userDrawn="1"/>
        </p:nvSpPr>
        <p:spPr>
          <a:xfrm flipV="1">
            <a:off x="3125164" y="-1"/>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6107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6" name="矩形 76"/>
          <p:cNvSpPr/>
          <p:nvPr userDrawn="1"/>
        </p:nvSpPr>
        <p:spPr>
          <a:xfrm>
            <a:off x="1423686" y="0"/>
            <a:ext cx="1076831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V="1">
            <a:off x="0" y="0"/>
            <a:ext cx="9398644" cy="390066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775504" y="3429000"/>
            <a:ext cx="10640992" cy="1077218"/>
          </a:xfrm>
          <a:prstGeom prst="rect">
            <a:avLst/>
          </a:prstGeom>
        </p:spPr>
        <p:txBody>
          <a:bodyPr wrap="square" rtlCol="0">
            <a:spAutoFit/>
          </a:bodyPr>
          <a:lstStyle/>
          <a:p>
            <a:pPr algn="ctr"/>
            <a:r>
              <a:rPr kumimoji="1" lang="zh-CN" altLang="en-US" sz="6400" b="0" i="0">
                <a:solidFill>
                  <a:schemeClr val="bg1"/>
                </a:solidFill>
                <a:latin typeface="AliHYAiHei-Beta" charset="-122"/>
                <a:ea typeface="AliHYAiHei-Beta" charset="-122"/>
                <a:cs typeface="AliHYAiHei-Beta" charset="-122"/>
              </a:rPr>
              <a:t>谢谢观看</a:t>
            </a:r>
          </a:p>
        </p:txBody>
      </p:sp>
      <p:pic>
        <p:nvPicPr>
          <p:cNvPr id="4" name="图片 3"/>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379089" y="1885738"/>
            <a:ext cx="3433822" cy="1543262"/>
          </a:xfrm>
          <a:prstGeom prst="rect">
            <a:avLst/>
          </a:prstGeom>
        </p:spPr>
      </p:pic>
    </p:spTree>
    <p:extLst>
      <p:ext uri="{BB962C8B-B14F-4D97-AF65-F5344CB8AC3E}">
        <p14:creationId xmlns:p14="http://schemas.microsoft.com/office/powerpoint/2010/main" val="20055158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版面上下">
    <p:spTree>
      <p:nvGrpSpPr>
        <p:cNvPr id="1" name=""/>
        <p:cNvGrpSpPr/>
        <p:nvPr/>
      </p:nvGrpSpPr>
      <p:grpSpPr>
        <a:xfrm>
          <a:off x="0" y="0"/>
          <a:ext cx="0" cy="0"/>
          <a:chOff x="0" y="0"/>
          <a:chExt cx="0" cy="0"/>
        </a:xfrm>
      </p:grpSpPr>
      <p:sp>
        <p:nvSpPr>
          <p:cNvPr id="60" name="矩形 76"/>
          <p:cNvSpPr/>
          <p:nvPr userDrawn="1"/>
        </p:nvSpPr>
        <p:spPr>
          <a:xfrm rot="10800000">
            <a:off x="-2" y="-1"/>
            <a:ext cx="1026674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76"/>
          <p:cNvSpPr/>
          <p:nvPr userDrawn="1"/>
        </p:nvSpPr>
        <p:spPr>
          <a:xfrm rot="10800000" flipH="1">
            <a:off x="7500395" y="0"/>
            <a:ext cx="469160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316991 w 6673109"/>
              <a:gd name="connsiteY3" fmla="*/ 4971597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2316991" y="4971597"/>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userDrawn="1"/>
        </p:nvSpPr>
        <p:spPr>
          <a:xfrm>
            <a:off x="0" y="1365813"/>
            <a:ext cx="12192000" cy="5492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占位符 12"/>
          <p:cNvSpPr>
            <a:spLocks noGrp="1"/>
          </p:cNvSpPr>
          <p:nvPr>
            <p:ph type="body" sz="quarter" idx="10" hasCustomPrompt="1"/>
          </p:nvPr>
        </p:nvSpPr>
        <p:spPr>
          <a:xfrm>
            <a:off x="569088" y="569315"/>
            <a:ext cx="11053823" cy="565004"/>
          </a:xfrm>
          <a:prstGeom prst="rect">
            <a:avLst/>
          </a:prstGeom>
        </p:spPr>
        <p:txBody>
          <a:bodyPr/>
          <a:lstStyle>
            <a:lvl1pPr marL="0" indent="0" algn="l">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7" name="文本占位符 56"/>
          <p:cNvSpPr>
            <a:spLocks noGrp="1"/>
          </p:cNvSpPr>
          <p:nvPr>
            <p:ph type="body" sz="quarter" idx="11" hasCustomPrompt="1"/>
          </p:nvPr>
        </p:nvSpPr>
        <p:spPr>
          <a:xfrm>
            <a:off x="569088" y="1620456"/>
            <a:ext cx="6178953"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59" name="图片占位符 58"/>
          <p:cNvSpPr>
            <a:spLocks noGrp="1"/>
          </p:cNvSpPr>
          <p:nvPr>
            <p:ph type="pic" sz="quarter" idx="12"/>
          </p:nvPr>
        </p:nvSpPr>
        <p:spPr>
          <a:xfrm>
            <a:off x="7013575" y="1620456"/>
            <a:ext cx="4609336" cy="4664597"/>
          </a:xfrm>
          <a:prstGeom prst="rect">
            <a:avLst/>
          </a:prstGeom>
        </p:spPr>
        <p:txBody>
          <a:bodyPr anchor="ctr"/>
          <a:lstStyle>
            <a:lvl1pPr marL="0" indent="0" algn="ctr">
              <a:buNone/>
              <a:defRPr sz="1800">
                <a:solidFill>
                  <a:schemeClr val="tx1">
                    <a:lumMod val="50000"/>
                    <a:lumOff val="50000"/>
                  </a:schemeClr>
                </a:solidFill>
              </a:defRPr>
            </a:lvl1pPr>
          </a:lstStyle>
          <a:p>
            <a:endParaRPr kumimoji="1" lang="zh-CN" altLang="en-US"/>
          </a:p>
        </p:txBody>
      </p:sp>
    </p:spTree>
    <p:extLst>
      <p:ext uri="{BB962C8B-B14F-4D97-AF65-F5344CB8AC3E}">
        <p14:creationId xmlns:p14="http://schemas.microsoft.com/office/powerpoint/2010/main" val="390610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上节回顾">
    <p:spTree>
      <p:nvGrpSpPr>
        <p:cNvPr id="1" name=""/>
        <p:cNvGrpSpPr/>
        <p:nvPr/>
      </p:nvGrpSpPr>
      <p:grpSpPr>
        <a:xfrm>
          <a:off x="0" y="0"/>
          <a:ext cx="0" cy="0"/>
          <a:chOff x="0" y="0"/>
          <a:chExt cx="0" cy="0"/>
        </a:xfrm>
      </p:grpSpPr>
      <p:sp>
        <p:nvSpPr>
          <p:cNvPr id="12" name="矩形 11"/>
          <p:cNvSpPr/>
          <p:nvPr userDrawn="1"/>
        </p:nvSpPr>
        <p:spPr>
          <a:xfrm>
            <a:off x="3125164" y="0"/>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dirty="0">
                <a:solidFill>
                  <a:schemeClr val="bg1"/>
                </a:solidFill>
                <a:latin typeface="AliHYAiHei-Beta" charset="-122"/>
                <a:ea typeface="AliHYAiHei-Beta" charset="-122"/>
                <a:cs typeface="AliHYAiHei-Beta" charset="-122"/>
              </a:rPr>
              <a:t>上节回顾</a:t>
            </a:r>
          </a:p>
        </p:txBody>
      </p:sp>
    </p:spTree>
    <p:extLst>
      <p:ext uri="{BB962C8B-B14F-4D97-AF65-F5344CB8AC3E}">
        <p14:creationId xmlns:p14="http://schemas.microsoft.com/office/powerpoint/2010/main" val="161193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面">
    <p:spTree>
      <p:nvGrpSpPr>
        <p:cNvPr id="1" name=""/>
        <p:cNvGrpSpPr/>
        <p:nvPr/>
      </p:nvGrpSpPr>
      <p:grpSpPr>
        <a:xfrm>
          <a:off x="0" y="0"/>
          <a:ext cx="0" cy="0"/>
          <a:chOff x="0" y="0"/>
          <a:chExt cx="0" cy="0"/>
        </a:xfrm>
      </p:grpSpPr>
      <p:sp>
        <p:nvSpPr>
          <p:cNvPr id="12" name="矩形 76"/>
          <p:cNvSpPr/>
          <p:nvPr userDrawn="1"/>
        </p:nvSpPr>
        <p:spPr>
          <a:xfrm flipH="1">
            <a:off x="-1" y="0"/>
            <a:ext cx="1083390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2" y="0"/>
            <a:ext cx="9398644" cy="1620456"/>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523297" y="653810"/>
            <a:ext cx="2312499"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本节目录</a:t>
            </a:r>
          </a:p>
        </p:txBody>
      </p:sp>
      <p:sp>
        <p:nvSpPr>
          <p:cNvPr id="7" name="文本占位符 56"/>
          <p:cNvSpPr>
            <a:spLocks noGrp="1"/>
          </p:cNvSpPr>
          <p:nvPr>
            <p:ph type="body" sz="quarter" idx="11" hasCustomPrompt="1"/>
          </p:nvPr>
        </p:nvSpPr>
        <p:spPr>
          <a:xfrm>
            <a:off x="569088" y="1620456"/>
            <a:ext cx="10774102"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单击此处编辑知识点</a:t>
            </a:r>
            <a:endParaRPr kumimoji="1" lang="en-US" altLang="zh-CN"/>
          </a:p>
        </p:txBody>
      </p:sp>
    </p:spTree>
    <p:extLst>
      <p:ext uri="{BB962C8B-B14F-4D97-AF65-F5344CB8AC3E}">
        <p14:creationId xmlns:p14="http://schemas.microsoft.com/office/powerpoint/2010/main" val="210403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小节标题">
    <p:spTree>
      <p:nvGrpSpPr>
        <p:cNvPr id="1" name=""/>
        <p:cNvGrpSpPr/>
        <p:nvPr/>
      </p:nvGrpSpPr>
      <p:grpSpPr>
        <a:xfrm>
          <a:off x="0" y="0"/>
          <a:ext cx="0" cy="0"/>
          <a:chOff x="0" y="0"/>
          <a:chExt cx="0" cy="0"/>
        </a:xfrm>
      </p:grpSpPr>
      <p:sp>
        <p:nvSpPr>
          <p:cNvPr id="12" name="矩形 76"/>
          <p:cNvSpPr/>
          <p:nvPr userDrawn="1"/>
        </p:nvSpPr>
        <p:spPr>
          <a:xfrm>
            <a:off x="2132179" y="0"/>
            <a:ext cx="10059821"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12"/>
          <p:cNvSpPr>
            <a:spLocks noGrp="1"/>
          </p:cNvSpPr>
          <p:nvPr>
            <p:ph type="body" sz="quarter" idx="11" hasCustomPrompt="1"/>
          </p:nvPr>
        </p:nvSpPr>
        <p:spPr>
          <a:xfrm>
            <a:off x="245328" y="3365588"/>
            <a:ext cx="11701346" cy="639253"/>
          </a:xfrm>
          <a:prstGeom prst="rect">
            <a:avLst/>
          </a:prstGeom>
        </p:spPr>
        <p:txBody>
          <a:bodyPr/>
          <a:lstStyle>
            <a:lvl1pPr marL="0" indent="0" algn="ctr">
              <a:buNone/>
              <a:defRPr sz="40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
        <p:nvSpPr>
          <p:cNvPr id="11" name="文本占位符 12"/>
          <p:cNvSpPr>
            <a:spLocks noGrp="1"/>
          </p:cNvSpPr>
          <p:nvPr>
            <p:ph type="body" sz="quarter" idx="12" hasCustomPrompt="1"/>
          </p:nvPr>
        </p:nvSpPr>
        <p:spPr>
          <a:xfrm>
            <a:off x="245328" y="2587208"/>
            <a:ext cx="11701346" cy="573967"/>
          </a:xfrm>
          <a:prstGeom prst="rect">
            <a:avLst/>
          </a:prstGeom>
        </p:spPr>
        <p:txBody>
          <a:bodyPr/>
          <a:lstStyle>
            <a:lvl1pPr marL="0" indent="0" algn="ctr">
              <a:buNone/>
              <a:defRPr sz="32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单击此处编辑编号</a:t>
            </a:r>
          </a:p>
        </p:txBody>
      </p:sp>
    </p:spTree>
    <p:extLst>
      <p:ext uri="{BB962C8B-B14F-4D97-AF65-F5344CB8AC3E}">
        <p14:creationId xmlns:p14="http://schemas.microsoft.com/office/powerpoint/2010/main" val="66730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版面上下">
    <p:spTree>
      <p:nvGrpSpPr>
        <p:cNvPr id="1" name=""/>
        <p:cNvGrpSpPr/>
        <p:nvPr/>
      </p:nvGrpSpPr>
      <p:grpSpPr>
        <a:xfrm>
          <a:off x="0" y="0"/>
          <a:ext cx="0" cy="0"/>
          <a:chOff x="0" y="0"/>
          <a:chExt cx="0" cy="0"/>
        </a:xfrm>
      </p:grpSpPr>
      <p:sp>
        <p:nvSpPr>
          <p:cNvPr id="60" name="矩形 76"/>
          <p:cNvSpPr/>
          <p:nvPr userDrawn="1"/>
        </p:nvSpPr>
        <p:spPr>
          <a:xfrm rot="10800000">
            <a:off x="-2" y="-1"/>
            <a:ext cx="1026674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76"/>
          <p:cNvSpPr/>
          <p:nvPr userDrawn="1"/>
        </p:nvSpPr>
        <p:spPr>
          <a:xfrm rot="10800000" flipH="1">
            <a:off x="7500395" y="0"/>
            <a:ext cx="469160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316991 w 6673109"/>
              <a:gd name="connsiteY3" fmla="*/ 4971597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2316991" y="4971597"/>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userDrawn="1"/>
        </p:nvSpPr>
        <p:spPr>
          <a:xfrm>
            <a:off x="0" y="1365813"/>
            <a:ext cx="12192000" cy="5492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占位符 12"/>
          <p:cNvSpPr>
            <a:spLocks noGrp="1"/>
          </p:cNvSpPr>
          <p:nvPr>
            <p:ph type="body" sz="quarter" idx="10" hasCustomPrompt="1"/>
          </p:nvPr>
        </p:nvSpPr>
        <p:spPr>
          <a:xfrm>
            <a:off x="569088" y="569315"/>
            <a:ext cx="8856265" cy="565004"/>
          </a:xfrm>
          <a:prstGeom prst="rect">
            <a:avLst/>
          </a:prstGeom>
        </p:spPr>
        <p:txBody>
          <a:bodyPr/>
          <a:lstStyle>
            <a:lvl1pPr marL="0" indent="0" algn="l">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7" name="文本占位符 56"/>
          <p:cNvSpPr>
            <a:spLocks noGrp="1"/>
          </p:cNvSpPr>
          <p:nvPr>
            <p:ph type="body" sz="quarter" idx="11" hasCustomPrompt="1"/>
          </p:nvPr>
        </p:nvSpPr>
        <p:spPr>
          <a:xfrm>
            <a:off x="569088" y="1620456"/>
            <a:ext cx="11033907"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dirty="0"/>
              <a:t>单击此处编辑步骤、知识点</a:t>
            </a:r>
            <a:endParaRPr kumimoji="1" lang="en-US" altLang="zh-CN" dirty="0"/>
          </a:p>
        </p:txBody>
      </p:sp>
      <p:pic>
        <p:nvPicPr>
          <p:cNvPr id="10" name="图片 9">
            <a:extLst>
              <a:ext uri="{FF2B5EF4-FFF2-40B4-BE49-F238E27FC236}">
                <a16:creationId xmlns:a16="http://schemas.microsoft.com/office/drawing/2014/main" id="{B0235B0C-A8F8-FF47-B741-1DE9B9CCF67B}"/>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90022" y="-17359"/>
            <a:ext cx="2201978" cy="989634"/>
          </a:xfrm>
          <a:prstGeom prst="rect">
            <a:avLst/>
          </a:prstGeom>
        </p:spPr>
      </p:pic>
    </p:spTree>
    <p:extLst>
      <p:ext uri="{BB962C8B-B14F-4D97-AF65-F5344CB8AC3E}">
        <p14:creationId xmlns:p14="http://schemas.microsoft.com/office/powerpoint/2010/main" val="182138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面左右">
    <p:spTree>
      <p:nvGrpSpPr>
        <p:cNvPr id="1" name=""/>
        <p:cNvGrpSpPr/>
        <p:nvPr/>
      </p:nvGrpSpPr>
      <p:grpSpPr>
        <a:xfrm>
          <a:off x="0" y="0"/>
          <a:ext cx="0" cy="0"/>
          <a:chOff x="0" y="0"/>
          <a:chExt cx="0" cy="0"/>
        </a:xfrm>
      </p:grpSpPr>
      <p:sp>
        <p:nvSpPr>
          <p:cNvPr id="8" name="矩形 76"/>
          <p:cNvSpPr/>
          <p:nvPr userDrawn="1"/>
        </p:nvSpPr>
        <p:spPr>
          <a:xfrm rot="5400000">
            <a:off x="-1168858" y="3819463"/>
            <a:ext cx="4207397"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76"/>
          <p:cNvSpPr/>
          <p:nvPr userDrawn="1"/>
        </p:nvSpPr>
        <p:spPr>
          <a:xfrm rot="16200000" flipV="1">
            <a:off x="-1412975" y="1415629"/>
            <a:ext cx="5868367" cy="3037106"/>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3039762" y="1"/>
            <a:ext cx="9152239"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259492" y="474562"/>
            <a:ext cx="2543481" cy="5879939"/>
          </a:xfrm>
          <a:prstGeom prst="rect">
            <a:avLst/>
          </a:prstGeom>
        </p:spPr>
        <p:txBody>
          <a:bodyPr/>
          <a:lstStyle>
            <a:lvl1pPr marL="0" indent="0" algn="ctr">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单击此处编辑本页标题</a:t>
            </a:r>
          </a:p>
        </p:txBody>
      </p:sp>
      <p:sp>
        <p:nvSpPr>
          <p:cNvPr id="5" name="文本占位符 56"/>
          <p:cNvSpPr>
            <a:spLocks noGrp="1"/>
          </p:cNvSpPr>
          <p:nvPr>
            <p:ph type="body" sz="quarter" idx="11" hasCustomPrompt="1"/>
          </p:nvPr>
        </p:nvSpPr>
        <p:spPr>
          <a:xfrm>
            <a:off x="3372062" y="474562"/>
            <a:ext cx="8250850"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dirty="0"/>
              <a:t>单击此处编辑步骤、知识点</a:t>
            </a:r>
            <a:endParaRPr kumimoji="1" lang="en-US" altLang="zh-CN" dirty="0"/>
          </a:p>
        </p:txBody>
      </p:sp>
    </p:spTree>
    <p:extLst>
      <p:ext uri="{BB962C8B-B14F-4D97-AF65-F5344CB8AC3E}">
        <p14:creationId xmlns:p14="http://schemas.microsoft.com/office/powerpoint/2010/main" val="192568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面右左">
    <p:spTree>
      <p:nvGrpSpPr>
        <p:cNvPr id="1" name=""/>
        <p:cNvGrpSpPr/>
        <p:nvPr/>
      </p:nvGrpSpPr>
      <p:grpSpPr>
        <a:xfrm>
          <a:off x="0" y="0"/>
          <a:ext cx="0" cy="0"/>
          <a:chOff x="0" y="0"/>
          <a:chExt cx="0" cy="0"/>
        </a:xfrm>
      </p:grpSpPr>
      <p:sp>
        <p:nvSpPr>
          <p:cNvPr id="6" name="矩形 76"/>
          <p:cNvSpPr/>
          <p:nvPr userDrawn="1"/>
        </p:nvSpPr>
        <p:spPr>
          <a:xfrm rot="5400000" flipV="1">
            <a:off x="9090949" y="3756952"/>
            <a:ext cx="4207397" cy="1994703"/>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6200000">
            <a:off x="7492861" y="1169223"/>
            <a:ext cx="5868367" cy="3529913"/>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0"/>
            <a:ext cx="8662086"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8958649" y="474563"/>
            <a:ext cx="2664262" cy="5879938"/>
          </a:xfrm>
          <a:prstGeom prst="rect">
            <a:avLst/>
          </a:prstGeom>
        </p:spPr>
        <p:txBody>
          <a:bodyPr/>
          <a:lstStyle>
            <a:lvl1pPr marL="0" indent="0" algn="l">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单击此处编辑本页标题</a:t>
            </a:r>
          </a:p>
        </p:txBody>
      </p:sp>
      <p:sp>
        <p:nvSpPr>
          <p:cNvPr id="5" name="文本占位符 56"/>
          <p:cNvSpPr>
            <a:spLocks noGrp="1"/>
          </p:cNvSpPr>
          <p:nvPr>
            <p:ph type="body" sz="quarter" idx="11" hasCustomPrompt="1"/>
          </p:nvPr>
        </p:nvSpPr>
        <p:spPr>
          <a:xfrm>
            <a:off x="603812" y="474562"/>
            <a:ext cx="7662858"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dirty="0"/>
              <a:t>单击此处编辑步骤、知识点</a:t>
            </a:r>
            <a:endParaRPr kumimoji="1" lang="en-US" altLang="zh-CN" dirty="0"/>
          </a:p>
        </p:txBody>
      </p:sp>
    </p:spTree>
    <p:extLst>
      <p:ext uri="{BB962C8B-B14F-4D97-AF65-F5344CB8AC3E}">
        <p14:creationId xmlns:p14="http://schemas.microsoft.com/office/powerpoint/2010/main" val="12709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全屏版面文字">
    <p:spTree>
      <p:nvGrpSpPr>
        <p:cNvPr id="1" name=""/>
        <p:cNvGrpSpPr/>
        <p:nvPr/>
      </p:nvGrpSpPr>
      <p:grpSpPr>
        <a:xfrm>
          <a:off x="0" y="0"/>
          <a:ext cx="0" cy="0"/>
          <a:chOff x="0" y="0"/>
          <a:chExt cx="0" cy="0"/>
        </a:xfrm>
      </p:grpSpPr>
      <p:sp>
        <p:nvSpPr>
          <p:cNvPr id="6" name="矩形 76"/>
          <p:cNvSpPr/>
          <p:nvPr userDrawn="1"/>
        </p:nvSpPr>
        <p:spPr>
          <a:xfrm flipH="1" flipV="1">
            <a:off x="-1" y="0"/>
            <a:ext cx="10833904" cy="6829064"/>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604777" y="474562"/>
            <a:ext cx="10982446" cy="5879939"/>
          </a:xfrm>
          <a:prstGeom prst="rect">
            <a:avLst/>
          </a:prstGeom>
        </p:spPr>
        <p:txBody>
          <a:bodyPr anchor="ct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30105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全屏版面图片">
    <p:spTree>
      <p:nvGrpSpPr>
        <p:cNvPr id="1" name=""/>
        <p:cNvGrpSpPr/>
        <p:nvPr/>
      </p:nvGrpSpPr>
      <p:grpSpPr>
        <a:xfrm>
          <a:off x="0" y="0"/>
          <a:ext cx="0" cy="0"/>
          <a:chOff x="0" y="0"/>
          <a:chExt cx="0" cy="0"/>
        </a:xfrm>
      </p:grpSpPr>
      <p:sp>
        <p:nvSpPr>
          <p:cNvPr id="4" name="矩形 3"/>
          <p:cNvSpPr/>
          <p:nvPr userDrawn="1"/>
        </p:nvSpPr>
        <p:spPr>
          <a:xfrm>
            <a:off x="0"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76"/>
          <p:cNvSpPr/>
          <p:nvPr userDrawn="1"/>
        </p:nvSpPr>
        <p:spPr>
          <a:xfrm flipH="1" flipV="1">
            <a:off x="-843" y="4435"/>
            <a:ext cx="10834746" cy="682462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 name="connsiteX0" fmla="*/ 4612613 w 10059821"/>
              <a:gd name="connsiteY0" fmla="*/ 0 h 6861539"/>
              <a:gd name="connsiteX1" fmla="*/ 10059821 w 10059821"/>
              <a:gd name="connsiteY1" fmla="*/ 1828 h 6861539"/>
              <a:gd name="connsiteX2" fmla="*/ 10047419 w 10059821"/>
              <a:gd name="connsiteY2" fmla="*/ 6831086 h 6861539"/>
              <a:gd name="connsiteX3" fmla="*/ 0 w 10059821"/>
              <a:gd name="connsiteY3" fmla="*/ 6861539 h 6861539"/>
              <a:gd name="connsiteX4" fmla="*/ 4612613 w 10059821"/>
              <a:gd name="connsiteY4" fmla="*/ 0 h 6861539"/>
              <a:gd name="connsiteX0" fmla="*/ 4612613 w 10080773"/>
              <a:gd name="connsiteY0" fmla="*/ 0 h 6861539"/>
              <a:gd name="connsiteX1" fmla="*/ 10059821 w 10080773"/>
              <a:gd name="connsiteY1" fmla="*/ 1828 h 6861539"/>
              <a:gd name="connsiteX2" fmla="*/ 10079662 w 10080773"/>
              <a:gd name="connsiteY2" fmla="*/ 6842723 h 6861539"/>
              <a:gd name="connsiteX3" fmla="*/ 0 w 10080773"/>
              <a:gd name="connsiteY3" fmla="*/ 6861539 h 6861539"/>
              <a:gd name="connsiteX4" fmla="*/ 4612613 w 10080773"/>
              <a:gd name="connsiteY4" fmla="*/ 0 h 6861539"/>
              <a:gd name="connsiteX0" fmla="*/ 4612613 w 10059821"/>
              <a:gd name="connsiteY0" fmla="*/ 0 h 6861539"/>
              <a:gd name="connsiteX1" fmla="*/ 10059821 w 10059821"/>
              <a:gd name="connsiteY1" fmla="*/ 1828 h 6861539"/>
              <a:gd name="connsiteX2" fmla="*/ 10047419 w 10059821"/>
              <a:gd name="connsiteY2" fmla="*/ 6854360 h 6861539"/>
              <a:gd name="connsiteX3" fmla="*/ 0 w 10059821"/>
              <a:gd name="connsiteY3" fmla="*/ 6861539 h 6861539"/>
              <a:gd name="connsiteX4" fmla="*/ 4612613 w 10059821"/>
              <a:gd name="connsiteY4" fmla="*/ 0 h 6861539"/>
              <a:gd name="connsiteX0" fmla="*/ 4612613 w 10060603"/>
              <a:gd name="connsiteY0" fmla="*/ 0 h 6861539"/>
              <a:gd name="connsiteX1" fmla="*/ 10059821 w 10060603"/>
              <a:gd name="connsiteY1" fmla="*/ 1828 h 6861539"/>
              <a:gd name="connsiteX2" fmla="*/ 10058167 w 10060603"/>
              <a:gd name="connsiteY2" fmla="*/ 6842724 h 6861539"/>
              <a:gd name="connsiteX3" fmla="*/ 0 w 10060603"/>
              <a:gd name="connsiteY3" fmla="*/ 6861539 h 6861539"/>
              <a:gd name="connsiteX4" fmla="*/ 4612613 w 10060603"/>
              <a:gd name="connsiteY4" fmla="*/ 0 h 6861539"/>
              <a:gd name="connsiteX0" fmla="*/ 4612613 w 10059821"/>
              <a:gd name="connsiteY0" fmla="*/ 0 h 6877636"/>
              <a:gd name="connsiteX1" fmla="*/ 10059821 w 10059821"/>
              <a:gd name="connsiteY1" fmla="*/ 1828 h 6877636"/>
              <a:gd name="connsiteX2" fmla="*/ 10047419 w 10059821"/>
              <a:gd name="connsiteY2" fmla="*/ 6877636 h 6877636"/>
              <a:gd name="connsiteX3" fmla="*/ 0 w 10059821"/>
              <a:gd name="connsiteY3" fmla="*/ 6861539 h 6877636"/>
              <a:gd name="connsiteX4" fmla="*/ 4612613 w 10059821"/>
              <a:gd name="connsiteY4" fmla="*/ 0 h 6877636"/>
              <a:gd name="connsiteX0" fmla="*/ 4612613 w 10060603"/>
              <a:gd name="connsiteY0" fmla="*/ 0 h 6861539"/>
              <a:gd name="connsiteX1" fmla="*/ 10059821 w 10060603"/>
              <a:gd name="connsiteY1" fmla="*/ 1828 h 6861539"/>
              <a:gd name="connsiteX2" fmla="*/ 10058167 w 10060603"/>
              <a:gd name="connsiteY2" fmla="*/ 6854361 h 6861539"/>
              <a:gd name="connsiteX3" fmla="*/ 0 w 10060603"/>
              <a:gd name="connsiteY3" fmla="*/ 6861539 h 6861539"/>
              <a:gd name="connsiteX4" fmla="*/ 4612613 w 10060603"/>
              <a:gd name="connsiteY4" fmla="*/ 0 h 686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603" h="6861539">
                <a:moveTo>
                  <a:pt x="4612613" y="0"/>
                </a:moveTo>
                <a:lnTo>
                  <a:pt x="10059821" y="1828"/>
                </a:lnTo>
                <a:cubicBezTo>
                  <a:pt x="10052105" y="2289885"/>
                  <a:pt x="10065883" y="4566304"/>
                  <a:pt x="10058167" y="6854361"/>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58"/>
          <p:cNvSpPr>
            <a:spLocks noGrp="1"/>
          </p:cNvSpPr>
          <p:nvPr>
            <p:ph type="pic" sz="quarter" idx="12" hasCustomPrompt="1"/>
          </p:nvPr>
        </p:nvSpPr>
        <p:spPr>
          <a:xfrm>
            <a:off x="0" y="14467"/>
            <a:ext cx="12192843" cy="6858000"/>
          </a:xfrm>
          <a:prstGeom prst="rect">
            <a:avLst/>
          </a:prstGeom>
        </p:spPr>
        <p:txBody>
          <a:bodyPr anchor="ctr"/>
          <a:lstStyle>
            <a:lvl1pPr marL="0" indent="0" algn="ctr">
              <a:buNone/>
              <a:defRPr sz="3200">
                <a:solidFill>
                  <a:schemeClr val="bg2">
                    <a:lumMod val="75000"/>
                  </a:schemeClr>
                </a:solidFill>
              </a:defRPr>
            </a:lvl1pPr>
          </a:lstStyle>
          <a:p>
            <a:r>
              <a:rPr kumimoji="1" lang="zh-CN" altLang="en-US"/>
              <a:t>全屏展示的图片应图片居中放置</a:t>
            </a:r>
          </a:p>
        </p:txBody>
      </p:sp>
    </p:spTree>
    <p:extLst>
      <p:ext uri="{BB962C8B-B14F-4D97-AF65-F5344CB8AC3E}">
        <p14:creationId xmlns:p14="http://schemas.microsoft.com/office/powerpoint/2010/main" val="78397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C00D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0" y="0"/>
            <a:ext cx="12192000" cy="6858000"/>
          </a:xfrm>
          <a:prstGeom prst="rect">
            <a:avLst/>
          </a:prstGeom>
          <a:solidFill>
            <a:srgbClr val="008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364349"/>
      </p:ext>
    </p:extLst>
  </p:cSld>
  <p:clrMap bg1="lt1" tx1="dk1" bg2="lt2" tx2="dk2" accent1="accent1" accent2="accent2" accent3="accent3" accent4="accent4" accent5="accent5" accent6="accent6" hlink="hlink" folHlink="folHlink"/>
  <p:sldLayoutIdLst>
    <p:sldLayoutId id="2147483652" r:id="rId1"/>
    <p:sldLayoutId id="2147483667" r:id="rId2"/>
    <p:sldLayoutId id="2147483665" r:id="rId3"/>
    <p:sldLayoutId id="2147483659" r:id="rId4"/>
    <p:sldLayoutId id="2147483653" r:id="rId5"/>
    <p:sldLayoutId id="2147483660" r:id="rId6"/>
    <p:sldLayoutId id="2147483661" r:id="rId7"/>
    <p:sldLayoutId id="2147483662" r:id="rId8"/>
    <p:sldLayoutId id="2147483663" r:id="rId9"/>
    <p:sldLayoutId id="2147483666" r:id="rId10"/>
    <p:sldLayoutId id="2147483664" r:id="rId11"/>
    <p:sldLayoutId id="21474836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实验</a:t>
            </a:r>
            <a:r>
              <a:rPr kumimoji="1" lang="zh-CN" altLang="en-US"/>
              <a:t>舱蛟龙五班</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
        <p:nvSpPr>
          <p:cNvPr id="4" name="文本占位符 3"/>
          <p:cNvSpPr>
            <a:spLocks noGrp="1"/>
          </p:cNvSpPr>
          <p:nvPr>
            <p:ph type="body" sz="quarter" idx="10"/>
          </p:nvPr>
        </p:nvSpPr>
        <p:spPr/>
        <p:txBody>
          <a:bodyPr/>
          <a:lstStyle/>
          <a:p>
            <a:r>
              <a:rPr kumimoji="1" lang="zh-CN" altLang="en-US" dirty="0"/>
              <a:t>攀哥</a:t>
            </a:r>
          </a:p>
        </p:txBody>
      </p:sp>
      <p:sp>
        <p:nvSpPr>
          <p:cNvPr id="5" name="文本占位符 4"/>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126095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998DEF2-2A86-2047-B1E6-2888E8E1CF47}"/>
              </a:ext>
            </a:extLst>
          </p:cNvPr>
          <p:cNvSpPr>
            <a:spLocks noGrp="1"/>
          </p:cNvSpPr>
          <p:nvPr>
            <p:ph type="body" sz="quarter" idx="10"/>
          </p:nvPr>
        </p:nvSpPr>
        <p:spPr/>
        <p:txBody>
          <a:bodyPr/>
          <a:lstStyle/>
          <a:p>
            <a:r>
              <a:rPr lang="zh-CN" altLang="en-US" dirty="0"/>
              <a:t>能量项链</a:t>
            </a:r>
          </a:p>
        </p:txBody>
      </p:sp>
      <p:sp>
        <p:nvSpPr>
          <p:cNvPr id="3" name="文本占位符 2">
            <a:extLst>
              <a:ext uri="{FF2B5EF4-FFF2-40B4-BE49-F238E27FC236}">
                <a16:creationId xmlns:a16="http://schemas.microsoft.com/office/drawing/2014/main" id="{1B2C381E-0B44-7B4D-8D89-8B871FCEAFAD}"/>
              </a:ext>
            </a:extLst>
          </p:cNvPr>
          <p:cNvSpPr>
            <a:spLocks noGrp="1"/>
          </p:cNvSpPr>
          <p:nvPr>
            <p:ph type="body" sz="quarter" idx="11"/>
          </p:nvPr>
        </p:nvSpPr>
        <p:spPr/>
        <p:txBody>
          <a:bodyPr/>
          <a:lstStyle/>
          <a:p>
            <a:r>
              <a:rPr kumimoji="1" lang="en-US" altLang="zh-CN" dirty="0" err="1"/>
              <a:t>dp</a:t>
            </a:r>
            <a:r>
              <a:rPr kumimoji="1" lang="en-US" altLang="zh-CN" dirty="0"/>
              <a:t>[</a:t>
            </a:r>
            <a:r>
              <a:rPr kumimoji="1" lang="en-US" altLang="zh-CN" dirty="0" err="1"/>
              <a:t>i</a:t>
            </a:r>
            <a:r>
              <a:rPr kumimoji="1" lang="en-US" altLang="zh-CN" dirty="0"/>
              <a:t>][j]</a:t>
            </a:r>
            <a:r>
              <a:rPr kumimoji="1" lang="zh-CN" altLang="en-US" dirty="0"/>
              <a:t>表示第</a:t>
            </a:r>
            <a:r>
              <a:rPr kumimoji="1" lang="en-US" altLang="zh-CN" dirty="0" err="1"/>
              <a:t>i</a:t>
            </a:r>
            <a:r>
              <a:rPr kumimoji="1" lang="zh-CN" altLang="en-US" dirty="0"/>
              <a:t>个数到第</a:t>
            </a:r>
            <a:r>
              <a:rPr kumimoji="1" lang="en-US" altLang="zh-CN" dirty="0"/>
              <a:t>j</a:t>
            </a:r>
            <a:r>
              <a:rPr kumimoji="1" lang="zh-CN" altLang="en-US" dirty="0"/>
              <a:t>个数全部合并的最大能量</a:t>
            </a:r>
            <a:endParaRPr kumimoji="1" lang="en-US" altLang="zh-CN" dirty="0"/>
          </a:p>
          <a:p>
            <a:r>
              <a:rPr kumimoji="1" lang="zh-CN" altLang="en-US" dirty="0"/>
              <a:t>枚举最后一次合并的中间数</a:t>
            </a:r>
            <a:r>
              <a:rPr kumimoji="1" lang="en-US" altLang="zh-CN" dirty="0"/>
              <a:t>k</a:t>
            </a:r>
            <a:r>
              <a:rPr kumimoji="1" lang="zh-CN" altLang="en-US" dirty="0"/>
              <a:t>，</a:t>
            </a:r>
            <a:r>
              <a:rPr kumimoji="1" lang="en-US" altLang="zh-CN" dirty="0"/>
              <a:t>k</a:t>
            </a:r>
            <a:r>
              <a:rPr kumimoji="1" lang="zh-CN" altLang="en-US" dirty="0"/>
              <a:t>把</a:t>
            </a:r>
            <a:r>
              <a:rPr kumimoji="1" lang="en-US" altLang="zh-CN" dirty="0"/>
              <a:t>[</a:t>
            </a:r>
            <a:r>
              <a:rPr kumimoji="1" lang="en-US" altLang="zh-CN" dirty="0" err="1"/>
              <a:t>i,j</a:t>
            </a:r>
            <a:r>
              <a:rPr kumimoji="1" lang="en-US" altLang="zh-CN" dirty="0"/>
              <a:t>]</a:t>
            </a:r>
            <a:r>
              <a:rPr kumimoji="1" lang="zh-CN" altLang="en-US" dirty="0"/>
              <a:t>分成</a:t>
            </a:r>
            <a:r>
              <a:rPr kumimoji="1" lang="en-US" altLang="zh-CN" dirty="0"/>
              <a:t>[</a:t>
            </a:r>
            <a:r>
              <a:rPr kumimoji="1" lang="en-US" altLang="zh-CN" dirty="0" err="1"/>
              <a:t>i,k</a:t>
            </a:r>
            <a:r>
              <a:rPr kumimoji="1" lang="en-US" altLang="zh-CN" dirty="0"/>
              <a:t>]</a:t>
            </a:r>
            <a:r>
              <a:rPr kumimoji="1" lang="zh-CN" altLang="en-US" dirty="0"/>
              <a:t>和</a:t>
            </a:r>
            <a:r>
              <a:rPr kumimoji="1" lang="en-US" altLang="zh-CN" dirty="0"/>
              <a:t>[k+1,j]</a:t>
            </a:r>
            <a:r>
              <a:rPr kumimoji="1" lang="zh-CN" altLang="en-US" dirty="0"/>
              <a:t>这两段，合并产生的能量是 </a:t>
            </a:r>
            <a:r>
              <a:rPr kumimoji="1" lang="en-US" altLang="zh-CN" dirty="0"/>
              <a:t>a[</a:t>
            </a:r>
            <a:r>
              <a:rPr kumimoji="1" lang="en-US" altLang="zh-CN" dirty="0" err="1"/>
              <a:t>i</a:t>
            </a:r>
            <a:r>
              <a:rPr kumimoji="1" lang="en-US" altLang="zh-CN" dirty="0"/>
              <a:t>]</a:t>
            </a:r>
            <a:r>
              <a:rPr kumimoji="1" lang="zh-CN" altLang="en-US" dirty="0"/>
              <a:t>*</a:t>
            </a:r>
            <a:r>
              <a:rPr kumimoji="1" lang="en-US" altLang="zh-CN" dirty="0"/>
              <a:t>a[k]</a:t>
            </a:r>
            <a:r>
              <a:rPr kumimoji="1" lang="zh-CN" altLang="en-US" dirty="0"/>
              <a:t>*</a:t>
            </a:r>
            <a:r>
              <a:rPr kumimoji="1" lang="en-US" altLang="zh-CN" dirty="0"/>
              <a:t>a[j]</a:t>
            </a:r>
          </a:p>
          <a:p>
            <a:r>
              <a:rPr kumimoji="1" lang="en-US" altLang="zh-CN" dirty="0" err="1"/>
              <a:t>dp</a:t>
            </a:r>
            <a:r>
              <a:rPr kumimoji="1" lang="en-US" altLang="zh-CN" dirty="0"/>
              <a:t>[</a:t>
            </a:r>
            <a:r>
              <a:rPr kumimoji="1" lang="en-US" altLang="zh-CN" dirty="0" err="1"/>
              <a:t>i</a:t>
            </a:r>
            <a:r>
              <a:rPr kumimoji="1" lang="en-US" altLang="zh-CN" dirty="0"/>
              <a:t>][j]</a:t>
            </a:r>
            <a:r>
              <a:rPr kumimoji="1" lang="zh-CN" altLang="en-US" dirty="0"/>
              <a:t> </a:t>
            </a:r>
            <a:r>
              <a:rPr kumimoji="1" lang="en-US" altLang="zh-CN" dirty="0"/>
              <a:t>=</a:t>
            </a:r>
            <a:r>
              <a:rPr kumimoji="1" lang="zh-CN" altLang="en-US" dirty="0"/>
              <a:t> </a:t>
            </a:r>
            <a:r>
              <a:rPr kumimoji="1" lang="en-US" altLang="zh-CN" dirty="0"/>
              <a:t>max(</a:t>
            </a:r>
            <a:r>
              <a:rPr kumimoji="1" lang="zh-CN" altLang="en-US" dirty="0"/>
              <a:t> </a:t>
            </a:r>
            <a:r>
              <a:rPr kumimoji="1" lang="en-US" altLang="zh-CN" dirty="0" err="1"/>
              <a:t>dp</a:t>
            </a:r>
            <a:r>
              <a:rPr kumimoji="1" lang="en-US" altLang="zh-CN" dirty="0"/>
              <a:t>[</a:t>
            </a:r>
            <a:r>
              <a:rPr kumimoji="1" lang="en-US" altLang="zh-CN" dirty="0" err="1"/>
              <a:t>i</a:t>
            </a:r>
            <a:r>
              <a:rPr kumimoji="1" lang="en-US" altLang="zh-CN" dirty="0"/>
              <a:t>][k]</a:t>
            </a:r>
            <a:r>
              <a:rPr kumimoji="1" lang="zh-CN" altLang="en-US" dirty="0"/>
              <a:t> </a:t>
            </a:r>
            <a:r>
              <a:rPr kumimoji="1" lang="en-US" altLang="zh-CN" dirty="0"/>
              <a:t>+</a:t>
            </a:r>
            <a:r>
              <a:rPr kumimoji="1" lang="zh-CN" altLang="en-US" dirty="0"/>
              <a:t> </a:t>
            </a:r>
            <a:r>
              <a:rPr kumimoji="1" lang="en-US" altLang="zh-CN" dirty="0" err="1"/>
              <a:t>dp</a:t>
            </a:r>
            <a:r>
              <a:rPr kumimoji="1" lang="en-US" altLang="zh-CN" dirty="0"/>
              <a:t>[k+1][j]</a:t>
            </a:r>
            <a:r>
              <a:rPr kumimoji="1" lang="zh-CN" altLang="en-US" dirty="0"/>
              <a:t> </a:t>
            </a:r>
            <a:r>
              <a:rPr kumimoji="1" lang="en-US" altLang="zh-CN" dirty="0"/>
              <a:t>+</a:t>
            </a:r>
            <a:r>
              <a:rPr kumimoji="1" lang="zh-CN" altLang="en-US" dirty="0"/>
              <a:t> </a:t>
            </a:r>
            <a:r>
              <a:rPr kumimoji="1" lang="en-US" altLang="zh-CN" dirty="0"/>
              <a:t>a[</a:t>
            </a:r>
            <a:r>
              <a:rPr kumimoji="1" lang="en-US" altLang="zh-CN" dirty="0" err="1"/>
              <a:t>i</a:t>
            </a:r>
            <a:r>
              <a:rPr kumimoji="1" lang="en-US" altLang="zh-CN" dirty="0"/>
              <a:t>]</a:t>
            </a:r>
            <a:r>
              <a:rPr kumimoji="1" lang="zh-CN" altLang="en-US" dirty="0"/>
              <a:t>*</a:t>
            </a:r>
            <a:r>
              <a:rPr kumimoji="1" lang="en-US" altLang="zh-CN" dirty="0"/>
              <a:t>a[k]</a:t>
            </a:r>
            <a:r>
              <a:rPr kumimoji="1" lang="zh-CN" altLang="en-US" dirty="0"/>
              <a:t>*</a:t>
            </a:r>
            <a:r>
              <a:rPr kumimoji="1" lang="en-US" altLang="zh-CN" dirty="0"/>
              <a:t>a[j]</a:t>
            </a:r>
            <a:r>
              <a:rPr kumimoji="1" lang="zh-CN" altLang="en-US" dirty="0"/>
              <a:t> </a:t>
            </a:r>
            <a:r>
              <a:rPr kumimoji="1" lang="en-US" altLang="zh-CN" dirty="0"/>
              <a:t>)</a:t>
            </a:r>
          </a:p>
          <a:p>
            <a:endParaRPr kumimoji="1" lang="en-US" altLang="zh-CN" dirty="0"/>
          </a:p>
          <a:p>
            <a:r>
              <a:rPr kumimoji="1" lang="zh-CN" altLang="en-US" dirty="0"/>
              <a:t>初始值：</a:t>
            </a:r>
            <a:r>
              <a:rPr kumimoji="1" lang="en-US" altLang="zh-CN" dirty="0" err="1"/>
              <a:t>dp</a:t>
            </a:r>
            <a:r>
              <a:rPr kumimoji="1" lang="en-US" altLang="zh-CN" dirty="0"/>
              <a:t>[</a:t>
            </a:r>
            <a:r>
              <a:rPr kumimoji="1" lang="en-US" altLang="zh-CN" dirty="0" err="1"/>
              <a:t>i</a:t>
            </a:r>
            <a:r>
              <a:rPr kumimoji="1" lang="en-US" altLang="zh-CN" dirty="0"/>
              <a:t>][</a:t>
            </a:r>
            <a:r>
              <a:rPr kumimoji="1" lang="en-US" altLang="zh-CN" dirty="0" err="1"/>
              <a:t>i</a:t>
            </a:r>
            <a:r>
              <a:rPr kumimoji="1" lang="en-US" altLang="zh-CN" dirty="0"/>
              <a:t>]=0</a:t>
            </a:r>
          </a:p>
          <a:p>
            <a:r>
              <a:rPr kumimoji="1" lang="zh-CN" altLang="en-US" dirty="0"/>
              <a:t>拆环成链，找答案的方法与环形合并石子类似</a:t>
            </a:r>
          </a:p>
        </p:txBody>
      </p:sp>
    </p:spTree>
    <p:extLst>
      <p:ext uri="{BB962C8B-B14F-4D97-AF65-F5344CB8AC3E}">
        <p14:creationId xmlns:p14="http://schemas.microsoft.com/office/powerpoint/2010/main" val="218163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B523C89-949C-EA48-8D96-870AC21F8B15}"/>
              </a:ext>
            </a:extLst>
          </p:cNvPr>
          <p:cNvSpPr>
            <a:spLocks noGrp="1"/>
          </p:cNvSpPr>
          <p:nvPr>
            <p:ph type="body" sz="quarter" idx="10"/>
          </p:nvPr>
        </p:nvSpPr>
        <p:spPr/>
        <p:txBody>
          <a:bodyPr/>
          <a:lstStyle/>
          <a:p>
            <a:r>
              <a:rPr lang="zh-CN" altLang="en-US" dirty="0"/>
              <a:t>能量项链</a:t>
            </a:r>
          </a:p>
        </p:txBody>
      </p:sp>
      <p:sp>
        <p:nvSpPr>
          <p:cNvPr id="3" name="文本占位符 2">
            <a:extLst>
              <a:ext uri="{FF2B5EF4-FFF2-40B4-BE49-F238E27FC236}">
                <a16:creationId xmlns:a16="http://schemas.microsoft.com/office/drawing/2014/main" id="{720E2174-31CE-F148-BA41-051D9B018E3C}"/>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5807B4C6-5662-CF47-90F0-A3F65E912A4D}"/>
              </a:ext>
            </a:extLst>
          </p:cNvPr>
          <p:cNvPicPr>
            <a:picLocks noChangeAspect="1"/>
          </p:cNvPicPr>
          <p:nvPr/>
        </p:nvPicPr>
        <p:blipFill>
          <a:blip r:embed="rId2"/>
          <a:stretch>
            <a:fillRect/>
          </a:stretch>
        </p:blipFill>
        <p:spPr>
          <a:xfrm>
            <a:off x="1394824" y="1406763"/>
            <a:ext cx="9382434" cy="5364571"/>
          </a:xfrm>
          <a:prstGeom prst="rect">
            <a:avLst/>
          </a:prstGeom>
        </p:spPr>
      </p:pic>
    </p:spTree>
    <p:extLst>
      <p:ext uri="{BB962C8B-B14F-4D97-AF65-F5344CB8AC3E}">
        <p14:creationId xmlns:p14="http://schemas.microsoft.com/office/powerpoint/2010/main" val="2248703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最大子段和拓展</a:t>
            </a:r>
            <a:endParaRPr lang="zh-CN" altLang="zh-CN" dirty="0"/>
          </a:p>
        </p:txBody>
      </p:sp>
      <p:sp>
        <p:nvSpPr>
          <p:cNvPr id="4" name="文本占位符 3"/>
          <p:cNvSpPr>
            <a:spLocks noGrp="1"/>
          </p:cNvSpPr>
          <p:nvPr>
            <p:ph type="body" sz="quarter" idx="12"/>
          </p:nvPr>
        </p:nvSpPr>
        <p:spPr/>
        <p:txBody>
          <a:bodyPr/>
          <a:lstStyle/>
          <a:p>
            <a:r>
              <a:rPr kumimoji="1" lang="en-US" altLang="zh-CN" dirty="0"/>
              <a:t>Part-1</a:t>
            </a:r>
            <a:endParaRPr kumimoji="1" lang="zh-CN" altLang="en-US" dirty="0"/>
          </a:p>
        </p:txBody>
      </p:sp>
    </p:spTree>
    <p:extLst>
      <p:ext uri="{BB962C8B-B14F-4D97-AF65-F5344CB8AC3E}">
        <p14:creationId xmlns:p14="http://schemas.microsoft.com/office/powerpoint/2010/main" val="285123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E881EFEF-65C5-AE41-9489-99F009214AC6}"/>
              </a:ext>
            </a:extLst>
          </p:cNvPr>
          <p:cNvSpPr>
            <a:spLocks noGrp="1"/>
          </p:cNvSpPr>
          <p:nvPr>
            <p:ph type="body" sz="quarter" idx="10"/>
          </p:nvPr>
        </p:nvSpPr>
        <p:spPr/>
        <p:txBody>
          <a:bodyPr/>
          <a:lstStyle/>
          <a:p>
            <a:r>
              <a:rPr lang="en-HK" altLang="zh-CN" dirty="0"/>
              <a:t>Maximum sum</a:t>
            </a:r>
          </a:p>
        </p:txBody>
      </p:sp>
      <p:sp>
        <p:nvSpPr>
          <p:cNvPr id="5" name="文本占位符 4">
            <a:extLst>
              <a:ext uri="{FF2B5EF4-FFF2-40B4-BE49-F238E27FC236}">
                <a16:creationId xmlns:a16="http://schemas.microsoft.com/office/drawing/2014/main" id="{F0E1CF02-9866-9140-A1FA-04E69D0D866D}"/>
              </a:ext>
            </a:extLst>
          </p:cNvPr>
          <p:cNvSpPr>
            <a:spLocks noGrp="1"/>
          </p:cNvSpPr>
          <p:nvPr>
            <p:ph type="body" sz="quarter" idx="11"/>
          </p:nvPr>
        </p:nvSpPr>
        <p:spPr/>
        <p:txBody>
          <a:bodyPr/>
          <a:lstStyle/>
          <a:p>
            <a:r>
              <a:rPr kumimoji="1" lang="zh-CN" altLang="en-US" dirty="0"/>
              <a:t>求两个不相交的子段的最大子段和</a:t>
            </a:r>
            <a:endParaRPr kumimoji="1" lang="en-US" altLang="zh-CN" dirty="0"/>
          </a:p>
          <a:p>
            <a:endParaRPr kumimoji="1" lang="en-US" altLang="zh-CN" dirty="0"/>
          </a:p>
          <a:p>
            <a:r>
              <a:rPr kumimoji="1" lang="zh-CN" altLang="en-US" dirty="0"/>
              <a:t>以</a:t>
            </a:r>
            <a:r>
              <a:rPr kumimoji="1" lang="en-US" altLang="zh-CN" dirty="0" err="1"/>
              <a:t>i</a:t>
            </a:r>
            <a:r>
              <a:rPr kumimoji="1" lang="zh-CN" altLang="en-US" dirty="0"/>
              <a:t>位置拆开数组，分为</a:t>
            </a:r>
            <a:r>
              <a:rPr kumimoji="1" lang="en-US" altLang="zh-CN" dirty="0"/>
              <a:t>[1,i]</a:t>
            </a:r>
            <a:r>
              <a:rPr kumimoji="1" lang="zh-CN" altLang="en-US" dirty="0"/>
              <a:t>和</a:t>
            </a:r>
            <a:r>
              <a:rPr kumimoji="1" lang="en-US" altLang="zh-CN" dirty="0"/>
              <a:t>[i+1,n]</a:t>
            </a:r>
            <a:r>
              <a:rPr kumimoji="1" lang="zh-CN" altLang="en-US" dirty="0"/>
              <a:t>两段，分别求前两段的最大子段和即可</a:t>
            </a:r>
            <a:endParaRPr kumimoji="1" lang="en-US" altLang="zh-CN" dirty="0"/>
          </a:p>
          <a:p>
            <a:r>
              <a:rPr kumimoji="1" lang="zh-CN" altLang="en-US" dirty="0"/>
              <a:t>为了写出复杂度</a:t>
            </a:r>
            <a:r>
              <a:rPr kumimoji="1" lang="en-US" altLang="zh-CN" dirty="0"/>
              <a:t>O(n)</a:t>
            </a:r>
            <a:r>
              <a:rPr kumimoji="1" lang="zh-CN" altLang="en-US" dirty="0"/>
              <a:t>的算法，需要在枚举</a:t>
            </a:r>
            <a:r>
              <a:rPr kumimoji="1" lang="en-US" altLang="zh-CN" dirty="0" err="1"/>
              <a:t>i</a:t>
            </a:r>
            <a:r>
              <a:rPr kumimoji="1" lang="zh-CN" altLang="en-US" dirty="0"/>
              <a:t>之前计算出最大子段和</a:t>
            </a:r>
            <a:endParaRPr kumimoji="1" lang="en-US" altLang="zh-CN" dirty="0"/>
          </a:p>
          <a:p>
            <a:pPr lvl="1"/>
            <a:r>
              <a:rPr kumimoji="1" lang="en-US" altLang="zh-CN" dirty="0"/>
              <a:t>dp1[</a:t>
            </a:r>
            <a:r>
              <a:rPr kumimoji="1" lang="en-US" altLang="zh-CN" dirty="0" err="1"/>
              <a:t>i</a:t>
            </a:r>
            <a:r>
              <a:rPr kumimoji="1" lang="en-US" altLang="zh-CN" dirty="0"/>
              <a:t>]</a:t>
            </a:r>
            <a:r>
              <a:rPr kumimoji="1" lang="zh-CN" altLang="en-US" dirty="0"/>
              <a:t>表示以</a:t>
            </a:r>
            <a:r>
              <a:rPr kumimoji="1" lang="en-US" altLang="zh-CN" dirty="0"/>
              <a:t>a[</a:t>
            </a:r>
            <a:r>
              <a:rPr kumimoji="1" lang="en-US" altLang="zh-CN" dirty="0" err="1"/>
              <a:t>i</a:t>
            </a:r>
            <a:r>
              <a:rPr kumimoji="1" lang="en-US" altLang="zh-CN" dirty="0"/>
              <a:t>]</a:t>
            </a:r>
            <a:r>
              <a:rPr kumimoji="1" lang="zh-CN" altLang="en-US" dirty="0"/>
              <a:t>结尾的最大，</a:t>
            </a:r>
            <a:r>
              <a:rPr kumimoji="1" lang="en-US" altLang="zh-CN" dirty="0"/>
              <a:t>[1,i]</a:t>
            </a:r>
            <a:r>
              <a:rPr kumimoji="1" lang="zh-CN" altLang="en-US" dirty="0"/>
              <a:t>的最大为</a:t>
            </a:r>
            <a:r>
              <a:rPr kumimoji="1" lang="en-US" altLang="zh-CN" dirty="0"/>
              <a:t>max(dp1[1],...,dp1[</a:t>
            </a:r>
            <a:r>
              <a:rPr kumimoji="1" lang="en-US" altLang="zh-CN" dirty="0" err="1"/>
              <a:t>i</a:t>
            </a:r>
            <a:r>
              <a:rPr kumimoji="1" lang="en-US" altLang="zh-CN" dirty="0"/>
              <a:t>])</a:t>
            </a:r>
          </a:p>
          <a:p>
            <a:pPr lvl="1"/>
            <a:r>
              <a:rPr kumimoji="1" lang="en-US" altLang="zh-CN" dirty="0"/>
              <a:t>dp2[</a:t>
            </a:r>
            <a:r>
              <a:rPr kumimoji="1" lang="en-US" altLang="zh-CN" dirty="0" err="1"/>
              <a:t>i</a:t>
            </a:r>
            <a:r>
              <a:rPr kumimoji="1" lang="en-US" altLang="zh-CN" dirty="0"/>
              <a:t>]</a:t>
            </a:r>
            <a:r>
              <a:rPr kumimoji="1" lang="zh-CN" altLang="en-US" dirty="0"/>
              <a:t>表示以</a:t>
            </a:r>
            <a:r>
              <a:rPr kumimoji="1" lang="en-US" altLang="zh-CN" dirty="0"/>
              <a:t>a[</a:t>
            </a:r>
            <a:r>
              <a:rPr kumimoji="1" lang="en-US" altLang="zh-CN" dirty="0" err="1"/>
              <a:t>i</a:t>
            </a:r>
            <a:r>
              <a:rPr kumimoji="1" lang="en-US" altLang="zh-CN" dirty="0"/>
              <a:t>]</a:t>
            </a:r>
            <a:r>
              <a:rPr kumimoji="1" lang="zh-CN" altLang="en-US" dirty="0"/>
              <a:t>开始的最大，</a:t>
            </a:r>
            <a:r>
              <a:rPr kumimoji="1" lang="en-US" altLang="zh-CN" dirty="0"/>
              <a:t>[i+1,n]</a:t>
            </a:r>
            <a:r>
              <a:rPr kumimoji="1" lang="zh-CN" altLang="en-US" dirty="0"/>
              <a:t>的最大为</a:t>
            </a:r>
            <a:r>
              <a:rPr kumimoji="1" lang="en-US" altLang="zh-CN" dirty="0"/>
              <a:t>max(dp2[i+1],...,dp2[n])</a:t>
            </a:r>
          </a:p>
          <a:p>
            <a:r>
              <a:rPr kumimoji="1" lang="en-US" altLang="zh-CN" dirty="0"/>
              <a:t>max(1,....,r)</a:t>
            </a:r>
            <a:r>
              <a:rPr kumimoji="1" lang="zh-CN" altLang="en-US" dirty="0"/>
              <a:t>或者</a:t>
            </a:r>
            <a:r>
              <a:rPr kumimoji="1" lang="en-US" altLang="zh-CN" dirty="0"/>
              <a:t>max(l,...,n)</a:t>
            </a:r>
            <a:r>
              <a:rPr kumimoji="1" lang="zh-CN" altLang="en-US" dirty="0"/>
              <a:t>用前缀</a:t>
            </a:r>
            <a:r>
              <a:rPr kumimoji="1" lang="en-US" altLang="zh-CN" dirty="0"/>
              <a:t>/</a:t>
            </a:r>
            <a:r>
              <a:rPr kumimoji="1" lang="zh-CN" altLang="en-US" dirty="0"/>
              <a:t>后缀最大</a:t>
            </a:r>
          </a:p>
          <a:p>
            <a:pPr lvl="1"/>
            <a:endParaRPr kumimoji="1" lang="zh-CN" altLang="en-US" dirty="0"/>
          </a:p>
        </p:txBody>
      </p:sp>
    </p:spTree>
    <p:extLst>
      <p:ext uri="{BB962C8B-B14F-4D97-AF65-F5344CB8AC3E}">
        <p14:creationId xmlns:p14="http://schemas.microsoft.com/office/powerpoint/2010/main" val="4076616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4CFD9C-D088-8F44-B7E0-DBCFA963AD98}"/>
              </a:ext>
            </a:extLst>
          </p:cNvPr>
          <p:cNvSpPr>
            <a:spLocks noGrp="1"/>
          </p:cNvSpPr>
          <p:nvPr>
            <p:ph type="body" sz="quarter" idx="10"/>
          </p:nvPr>
        </p:nvSpPr>
        <p:spPr/>
        <p:txBody>
          <a:bodyPr/>
          <a:lstStyle/>
          <a:p>
            <a:r>
              <a:rPr lang="zh-CN" altLang="en-US" dirty="0"/>
              <a:t>最大子矩阵</a:t>
            </a:r>
            <a:endParaRPr lang="zh-CN" altLang="zh-CN" dirty="0"/>
          </a:p>
        </p:txBody>
      </p:sp>
      <p:sp>
        <p:nvSpPr>
          <p:cNvPr id="3" name="文本占位符 2">
            <a:extLst>
              <a:ext uri="{FF2B5EF4-FFF2-40B4-BE49-F238E27FC236}">
                <a16:creationId xmlns:a16="http://schemas.microsoft.com/office/drawing/2014/main" id="{B1E85C2A-9A34-A947-8FEF-3517ECCCDD2C}"/>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F4FF57F3-CE43-EB4A-A787-A9466A514650}"/>
              </a:ext>
            </a:extLst>
          </p:cNvPr>
          <p:cNvPicPr>
            <a:picLocks noChangeAspect="1"/>
          </p:cNvPicPr>
          <p:nvPr/>
        </p:nvPicPr>
        <p:blipFill>
          <a:blip r:embed="rId2"/>
          <a:stretch>
            <a:fillRect/>
          </a:stretch>
        </p:blipFill>
        <p:spPr>
          <a:xfrm>
            <a:off x="589005" y="1687653"/>
            <a:ext cx="7683500" cy="4597400"/>
          </a:xfrm>
          <a:prstGeom prst="rect">
            <a:avLst/>
          </a:prstGeom>
        </p:spPr>
      </p:pic>
    </p:spTree>
    <p:extLst>
      <p:ext uri="{BB962C8B-B14F-4D97-AF65-F5344CB8AC3E}">
        <p14:creationId xmlns:p14="http://schemas.microsoft.com/office/powerpoint/2010/main" val="337068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8C38CF-8CD1-E04C-B541-383A8A854BC8}"/>
              </a:ext>
            </a:extLst>
          </p:cNvPr>
          <p:cNvSpPr>
            <a:spLocks noGrp="1"/>
          </p:cNvSpPr>
          <p:nvPr>
            <p:ph type="body" sz="quarter" idx="10"/>
          </p:nvPr>
        </p:nvSpPr>
        <p:spPr/>
        <p:txBody>
          <a:bodyPr/>
          <a:lstStyle/>
          <a:p>
            <a:r>
              <a:rPr lang="zh-CN" altLang="en-US" dirty="0"/>
              <a:t>最大子矩阵</a:t>
            </a:r>
            <a:endParaRPr lang="zh-CN" altLang="zh-CN" dirty="0"/>
          </a:p>
        </p:txBody>
      </p:sp>
      <p:sp>
        <p:nvSpPr>
          <p:cNvPr id="3" name="文本占位符 2">
            <a:extLst>
              <a:ext uri="{FF2B5EF4-FFF2-40B4-BE49-F238E27FC236}">
                <a16:creationId xmlns:a16="http://schemas.microsoft.com/office/drawing/2014/main" id="{1AF0D857-CF9E-924C-AEE8-D49CCE7F39E1}"/>
              </a:ext>
            </a:extLst>
          </p:cNvPr>
          <p:cNvSpPr>
            <a:spLocks noGrp="1"/>
          </p:cNvSpPr>
          <p:nvPr>
            <p:ph type="body" sz="quarter" idx="11"/>
          </p:nvPr>
        </p:nvSpPr>
        <p:spPr/>
        <p:txBody>
          <a:bodyPr/>
          <a:lstStyle/>
          <a:p>
            <a:r>
              <a:rPr kumimoji="1" lang="zh-CN" altLang="en-US" dirty="0"/>
              <a:t>将问题转换到最大子段和上</a:t>
            </a:r>
            <a:endParaRPr kumimoji="1" lang="en-US" altLang="zh-CN" dirty="0"/>
          </a:p>
          <a:p>
            <a:endParaRPr kumimoji="1" lang="en-US" altLang="zh-CN" dirty="0"/>
          </a:p>
          <a:p>
            <a:r>
              <a:rPr kumimoji="1" lang="zh-CN" altLang="en-US" dirty="0"/>
              <a:t>题目数据量可以接受的复杂度：</a:t>
            </a:r>
            <a:r>
              <a:rPr kumimoji="1" lang="en-US" altLang="zh-CN" dirty="0"/>
              <a:t>O(n^3)</a:t>
            </a:r>
          </a:p>
          <a:p>
            <a:r>
              <a:rPr kumimoji="1" lang="zh-CN" altLang="en-US" dirty="0"/>
              <a:t>枚举每个子矩阵顶边行号</a:t>
            </a:r>
            <a:r>
              <a:rPr kumimoji="1" lang="en-US" altLang="zh-CN" dirty="0" err="1"/>
              <a:t>i</a:t>
            </a:r>
            <a:r>
              <a:rPr kumimoji="1" lang="zh-CN" altLang="en-US" dirty="0"/>
              <a:t>以及底边行号</a:t>
            </a:r>
            <a:r>
              <a:rPr kumimoji="1" lang="en-US" altLang="zh-CN" dirty="0"/>
              <a:t>j</a:t>
            </a:r>
            <a:r>
              <a:rPr kumimoji="1" lang="zh-CN" altLang="en-US" dirty="0"/>
              <a:t>，在第</a:t>
            </a:r>
            <a:r>
              <a:rPr kumimoji="1" lang="en-US" altLang="zh-CN" dirty="0" err="1"/>
              <a:t>i</a:t>
            </a:r>
            <a:r>
              <a:rPr kumimoji="1" lang="zh-CN" altLang="en-US" dirty="0"/>
              <a:t>行到第</a:t>
            </a:r>
            <a:r>
              <a:rPr kumimoji="1" lang="en-US" altLang="zh-CN" dirty="0"/>
              <a:t>j</a:t>
            </a:r>
            <a:r>
              <a:rPr kumimoji="1" lang="zh-CN" altLang="en-US" dirty="0"/>
              <a:t>行内计算最大子矩阵</a:t>
            </a:r>
            <a:endParaRPr kumimoji="1" lang="en-US" altLang="zh-CN" dirty="0"/>
          </a:p>
          <a:p>
            <a:r>
              <a:rPr kumimoji="1" lang="zh-CN" altLang="en-US" dirty="0"/>
              <a:t>用前缀和求出其中第</a:t>
            </a:r>
            <a:r>
              <a:rPr kumimoji="1" lang="en-US" altLang="zh-CN" dirty="0"/>
              <a:t>k</a:t>
            </a:r>
            <a:r>
              <a:rPr kumimoji="1" lang="zh-CN" altLang="en-US" dirty="0"/>
              <a:t>列的所有数和，就变成了一个数组</a:t>
            </a:r>
            <a:r>
              <a:rPr kumimoji="1" lang="en-US" altLang="zh-CN" dirty="0" err="1"/>
              <a:t>arr</a:t>
            </a:r>
            <a:endParaRPr kumimoji="1" lang="en-US" altLang="zh-CN" dirty="0"/>
          </a:p>
          <a:p>
            <a:r>
              <a:rPr kumimoji="1" lang="zh-CN" altLang="en-US" dirty="0"/>
              <a:t>在</a:t>
            </a:r>
            <a:r>
              <a:rPr kumimoji="1" lang="en-US" altLang="zh-CN" dirty="0" err="1"/>
              <a:t>arr</a:t>
            </a:r>
            <a:r>
              <a:rPr kumimoji="1" lang="zh-CN" altLang="en-US" dirty="0"/>
              <a:t>上计算最大子段和</a:t>
            </a:r>
          </a:p>
        </p:txBody>
      </p:sp>
    </p:spTree>
    <p:extLst>
      <p:ext uri="{BB962C8B-B14F-4D97-AF65-F5344CB8AC3E}">
        <p14:creationId xmlns:p14="http://schemas.microsoft.com/office/powerpoint/2010/main" val="1148172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438FA5F-87DD-6045-971E-47AC99B260C4}"/>
              </a:ext>
            </a:extLst>
          </p:cNvPr>
          <p:cNvSpPr>
            <a:spLocks noGrp="1"/>
          </p:cNvSpPr>
          <p:nvPr>
            <p:ph type="body" sz="quarter" idx="10"/>
          </p:nvPr>
        </p:nvSpPr>
        <p:spPr/>
        <p:txBody>
          <a:bodyPr/>
          <a:lstStyle/>
          <a:p>
            <a:r>
              <a:rPr lang="zh-CN" altLang="en-US" dirty="0"/>
              <a:t>最大子矩阵</a:t>
            </a:r>
            <a:endParaRPr lang="zh-CN" altLang="zh-CN" dirty="0"/>
          </a:p>
        </p:txBody>
      </p:sp>
      <p:sp>
        <p:nvSpPr>
          <p:cNvPr id="3" name="文本占位符 2">
            <a:extLst>
              <a:ext uri="{FF2B5EF4-FFF2-40B4-BE49-F238E27FC236}">
                <a16:creationId xmlns:a16="http://schemas.microsoft.com/office/drawing/2014/main" id="{85906F3D-2120-684E-BFB0-E92EEFA1D4E8}"/>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53D4DE7A-493C-EA43-B413-98B934E39D7A}"/>
              </a:ext>
            </a:extLst>
          </p:cNvPr>
          <p:cNvPicPr>
            <a:picLocks noChangeAspect="1"/>
          </p:cNvPicPr>
          <p:nvPr/>
        </p:nvPicPr>
        <p:blipFill>
          <a:blip r:embed="rId2"/>
          <a:stretch>
            <a:fillRect/>
          </a:stretch>
        </p:blipFill>
        <p:spPr>
          <a:xfrm>
            <a:off x="3472295" y="0"/>
            <a:ext cx="5247409" cy="6858000"/>
          </a:xfrm>
          <a:prstGeom prst="rect">
            <a:avLst/>
          </a:prstGeom>
        </p:spPr>
      </p:pic>
    </p:spTree>
    <p:extLst>
      <p:ext uri="{BB962C8B-B14F-4D97-AF65-F5344CB8AC3E}">
        <p14:creationId xmlns:p14="http://schemas.microsoft.com/office/powerpoint/2010/main" val="11841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zh-CN" dirty="0"/>
              <a:t>最长</a:t>
            </a:r>
            <a:r>
              <a:rPr lang="zh-CN" altLang="en-US" dirty="0"/>
              <a:t>不下降</a:t>
            </a:r>
            <a:r>
              <a:rPr lang="zh-CN" altLang="zh-CN" dirty="0"/>
              <a:t>子序列</a:t>
            </a:r>
          </a:p>
        </p:txBody>
      </p:sp>
      <p:sp>
        <p:nvSpPr>
          <p:cNvPr id="4" name="文本占位符 3"/>
          <p:cNvSpPr>
            <a:spLocks noGrp="1"/>
          </p:cNvSpPr>
          <p:nvPr>
            <p:ph type="body" sz="quarter" idx="12"/>
          </p:nvPr>
        </p:nvSpPr>
        <p:spPr/>
        <p:txBody>
          <a:bodyPr/>
          <a:lstStyle/>
          <a:p>
            <a:r>
              <a:rPr kumimoji="1" lang="en-US" altLang="zh-CN" dirty="0"/>
              <a:t>Part-2</a:t>
            </a:r>
            <a:endParaRPr kumimoji="1" lang="zh-CN" altLang="en-US" dirty="0"/>
          </a:p>
        </p:txBody>
      </p:sp>
    </p:spTree>
    <p:extLst>
      <p:ext uri="{BB962C8B-B14F-4D97-AF65-F5344CB8AC3E}">
        <p14:creationId xmlns:p14="http://schemas.microsoft.com/office/powerpoint/2010/main" val="3721755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82509F62-2C68-BF4A-BBC8-42F945CA9178}"/>
              </a:ext>
            </a:extLst>
          </p:cNvPr>
          <p:cNvSpPr>
            <a:spLocks noGrp="1"/>
          </p:cNvSpPr>
          <p:nvPr>
            <p:ph type="body" sz="quarter" idx="10"/>
          </p:nvPr>
        </p:nvSpPr>
        <p:spPr/>
        <p:txBody>
          <a:bodyPr/>
          <a:lstStyle/>
          <a:p>
            <a:r>
              <a:rPr lang="zh-CN" altLang="zh-CN" dirty="0"/>
              <a:t>最长</a:t>
            </a:r>
            <a:r>
              <a:rPr lang="zh-CN" altLang="en-US" dirty="0"/>
              <a:t>不下降</a:t>
            </a:r>
            <a:r>
              <a:rPr lang="zh-CN" altLang="zh-CN" dirty="0"/>
              <a:t>子序列</a:t>
            </a:r>
            <a:r>
              <a:rPr lang="zh-CN" altLang="en-US" dirty="0"/>
              <a:t> </a:t>
            </a:r>
            <a:r>
              <a:rPr lang="en-US" altLang="zh-CN" dirty="0"/>
              <a:t>Longest</a:t>
            </a:r>
            <a:r>
              <a:rPr lang="zh-CN" altLang="en-US" dirty="0"/>
              <a:t> </a:t>
            </a:r>
            <a:r>
              <a:rPr lang="en-US" altLang="zh-CN" dirty="0"/>
              <a:t>Increasing</a:t>
            </a:r>
            <a:r>
              <a:rPr lang="zh-CN" altLang="en-US" dirty="0"/>
              <a:t> </a:t>
            </a:r>
            <a:r>
              <a:rPr lang="en-US" altLang="zh-CN" dirty="0"/>
              <a:t>Subsequence</a:t>
            </a:r>
            <a:r>
              <a:rPr lang="zh-CN" altLang="en-US" dirty="0"/>
              <a:t> </a:t>
            </a:r>
            <a:r>
              <a:rPr lang="en-US" altLang="zh-CN" dirty="0"/>
              <a:t>LIS</a:t>
            </a:r>
            <a:endParaRPr lang="zh-CN" altLang="zh-CN" dirty="0"/>
          </a:p>
        </p:txBody>
      </p:sp>
      <p:pic>
        <p:nvPicPr>
          <p:cNvPr id="2" name="图片 1">
            <a:extLst>
              <a:ext uri="{FF2B5EF4-FFF2-40B4-BE49-F238E27FC236}">
                <a16:creationId xmlns:a16="http://schemas.microsoft.com/office/drawing/2014/main" id="{04483D02-DEAD-E040-B53C-75641225DA15}"/>
              </a:ext>
            </a:extLst>
          </p:cNvPr>
          <p:cNvPicPr>
            <a:picLocks noChangeAspect="1"/>
          </p:cNvPicPr>
          <p:nvPr/>
        </p:nvPicPr>
        <p:blipFill>
          <a:blip r:embed="rId2"/>
          <a:stretch>
            <a:fillRect/>
          </a:stretch>
        </p:blipFill>
        <p:spPr>
          <a:xfrm>
            <a:off x="569088" y="1534477"/>
            <a:ext cx="6175317" cy="5141220"/>
          </a:xfrm>
          <a:prstGeom prst="rect">
            <a:avLst/>
          </a:prstGeom>
        </p:spPr>
      </p:pic>
      <p:pic>
        <p:nvPicPr>
          <p:cNvPr id="3" name="图片 2">
            <a:extLst>
              <a:ext uri="{FF2B5EF4-FFF2-40B4-BE49-F238E27FC236}">
                <a16:creationId xmlns:a16="http://schemas.microsoft.com/office/drawing/2014/main" id="{D84A85AE-BBE6-8C43-ACC2-75EA7F56D7A3}"/>
              </a:ext>
            </a:extLst>
          </p:cNvPr>
          <p:cNvPicPr>
            <a:picLocks noChangeAspect="1"/>
          </p:cNvPicPr>
          <p:nvPr/>
        </p:nvPicPr>
        <p:blipFill>
          <a:blip r:embed="rId3"/>
          <a:stretch>
            <a:fillRect/>
          </a:stretch>
        </p:blipFill>
        <p:spPr>
          <a:xfrm>
            <a:off x="8420793" y="2727137"/>
            <a:ext cx="2133600" cy="2755900"/>
          </a:xfrm>
          <a:prstGeom prst="rect">
            <a:avLst/>
          </a:prstGeom>
        </p:spPr>
      </p:pic>
    </p:spTree>
    <p:extLst>
      <p:ext uri="{BB962C8B-B14F-4D97-AF65-F5344CB8AC3E}">
        <p14:creationId xmlns:p14="http://schemas.microsoft.com/office/powerpoint/2010/main" val="391043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zh-CN" dirty="0"/>
              <a:t>最长</a:t>
            </a:r>
            <a:r>
              <a:rPr lang="zh-CN" altLang="en-US" dirty="0"/>
              <a:t>不下降</a:t>
            </a:r>
            <a:r>
              <a:rPr lang="zh-CN" altLang="zh-CN" dirty="0"/>
              <a:t>子序列</a:t>
            </a:r>
            <a:r>
              <a:rPr lang="zh-CN" altLang="en-US" dirty="0"/>
              <a:t> 状态表示</a:t>
            </a:r>
            <a:endParaRPr lang="zh-CN" altLang="zh-CN" dirty="0"/>
          </a:p>
        </p:txBody>
      </p:sp>
      <p:sp>
        <p:nvSpPr>
          <p:cNvPr id="2" name="文本占位符 1">
            <a:extLst>
              <a:ext uri="{FF2B5EF4-FFF2-40B4-BE49-F238E27FC236}">
                <a16:creationId xmlns:a16="http://schemas.microsoft.com/office/drawing/2014/main" id="{CD86FFD6-B20D-9142-A647-C02CF34299D1}"/>
              </a:ext>
            </a:extLst>
          </p:cNvPr>
          <p:cNvSpPr>
            <a:spLocks noGrp="1"/>
          </p:cNvSpPr>
          <p:nvPr>
            <p:ph type="body" sz="quarter" idx="11"/>
          </p:nvPr>
        </p:nvSpPr>
        <p:spPr/>
        <p:txBody>
          <a:bodyPr/>
          <a:lstStyle/>
          <a:p>
            <a:r>
              <a:rPr lang="zh-CN" altLang="en-US" dirty="0"/>
              <a:t>状态设计</a:t>
            </a:r>
            <a:r>
              <a:rPr lang="en-US" altLang="zh-CN" dirty="0"/>
              <a:t>——</a:t>
            </a:r>
            <a:r>
              <a:rPr lang="zh-CN" altLang="en-US" dirty="0"/>
              <a:t>一维数组</a:t>
            </a:r>
            <a:r>
              <a:rPr lang="en-US" altLang="zh-CN" dirty="0" err="1"/>
              <a:t>dp</a:t>
            </a:r>
            <a:r>
              <a:rPr lang="en-US" altLang="zh-CN" dirty="0"/>
              <a:t>[</a:t>
            </a:r>
            <a:r>
              <a:rPr lang="en-US" altLang="zh-CN" dirty="0" err="1"/>
              <a:t>i</a:t>
            </a:r>
            <a:r>
              <a:rPr lang="en-US" altLang="zh-CN" dirty="0"/>
              <a:t>]</a:t>
            </a:r>
            <a:r>
              <a:rPr lang="zh-CN" altLang="en-US" dirty="0"/>
              <a:t>表示：考虑到第 </a:t>
            </a:r>
            <a:r>
              <a:rPr lang="en-US" altLang="zh-CN" dirty="0" err="1"/>
              <a:t>i</a:t>
            </a:r>
            <a:r>
              <a:rPr lang="en-US" altLang="zh-CN" dirty="0"/>
              <a:t> </a:t>
            </a:r>
            <a:r>
              <a:rPr lang="zh-CN" altLang="en-US" dirty="0"/>
              <a:t>个数为止，前面的最长上升子序列长度是多少</a:t>
            </a:r>
            <a:endParaRPr lang="en-US" altLang="zh-CN" dirty="0"/>
          </a:p>
          <a:p>
            <a:endParaRPr lang="en-US" altLang="zh-CN" dirty="0"/>
          </a:p>
          <a:p>
            <a:r>
              <a:rPr lang="zh-CN" altLang="en-US" dirty="0"/>
              <a:t>这样子定义就够了吗？</a:t>
            </a:r>
            <a:endParaRPr lang="en-US" altLang="zh-CN" dirty="0"/>
          </a:p>
          <a:p>
            <a:endParaRPr lang="en-US" altLang="zh-CN" dirty="0"/>
          </a:p>
          <a:p>
            <a:r>
              <a:rPr lang="zh-CN" altLang="en-US" dirty="0"/>
              <a:t>考虑到第</a:t>
            </a:r>
            <a:r>
              <a:rPr lang="en-US" altLang="zh-CN" dirty="0" err="1"/>
              <a:t>i</a:t>
            </a:r>
            <a:r>
              <a:rPr lang="zh-CN" altLang="en-US" dirty="0"/>
              <a:t>个数，如果这个数需要组成一个上升子序列，对于其上一个数是有限制的，即 </a:t>
            </a:r>
            <a:r>
              <a:rPr lang="en-US" altLang="zh-CN" dirty="0"/>
              <a:t>B[</a:t>
            </a:r>
            <a:r>
              <a:rPr lang="en-US" altLang="zh-CN" dirty="0" err="1"/>
              <a:t>i</a:t>
            </a:r>
            <a:r>
              <a:rPr lang="en-US" altLang="zh-CN" dirty="0"/>
              <a:t>] &gt; B[i-1]</a:t>
            </a:r>
            <a:r>
              <a:rPr lang="zh-CN" altLang="en-US" dirty="0"/>
              <a:t>，因此我们仍然需要知道每一个上升子序列的结尾，我们定</a:t>
            </a:r>
            <a:r>
              <a:rPr lang="en-US" altLang="zh-CN" dirty="0" err="1"/>
              <a:t>dp</a:t>
            </a:r>
            <a:r>
              <a:rPr lang="en-US" altLang="zh-CN" dirty="0"/>
              <a:t>[</a:t>
            </a:r>
            <a:r>
              <a:rPr lang="en-US" altLang="zh-CN" dirty="0" err="1"/>
              <a:t>i</a:t>
            </a:r>
            <a:r>
              <a:rPr lang="en-US" altLang="zh-CN" dirty="0"/>
              <a:t>]</a:t>
            </a:r>
            <a:r>
              <a:rPr lang="zh-CN" altLang="en-US" dirty="0"/>
              <a:t>表示</a:t>
            </a:r>
            <a:r>
              <a:rPr lang="zh-CN" altLang="en-US" b="1" dirty="0"/>
              <a:t>以</a:t>
            </a:r>
            <a:r>
              <a:rPr lang="en-US" altLang="zh-CN" b="1" dirty="0"/>
              <a:t>A[</a:t>
            </a:r>
            <a:r>
              <a:rPr lang="en-US" altLang="zh-CN" b="1" dirty="0" err="1"/>
              <a:t>i</a:t>
            </a:r>
            <a:r>
              <a:rPr lang="en-US" altLang="zh-CN" b="1" dirty="0"/>
              <a:t>]</a:t>
            </a:r>
            <a:r>
              <a:rPr lang="zh-CN" altLang="en-US" b="1" dirty="0"/>
              <a:t>为结尾的最长上升子序列长度</a:t>
            </a:r>
            <a:r>
              <a:rPr lang="zh-CN" altLang="en-US" dirty="0"/>
              <a:t>。</a:t>
            </a:r>
          </a:p>
          <a:p>
            <a:endParaRPr kumimoji="1" lang="zh-CN" altLang="en-US" dirty="0"/>
          </a:p>
        </p:txBody>
      </p:sp>
    </p:spTree>
    <p:extLst>
      <p:ext uri="{BB962C8B-B14F-4D97-AF65-F5344CB8AC3E}">
        <p14:creationId xmlns:p14="http://schemas.microsoft.com/office/powerpoint/2010/main" val="107159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dissolve">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C8FD317-CF88-834E-8C7F-CAD07A41B8EC}"/>
              </a:ext>
            </a:extLst>
          </p:cNvPr>
          <p:cNvSpPr>
            <a:spLocks noGrp="1"/>
          </p:cNvSpPr>
          <p:nvPr>
            <p:ph type="body" sz="quarter" idx="10"/>
          </p:nvPr>
        </p:nvSpPr>
        <p:spPr/>
        <p:txBody>
          <a:bodyPr/>
          <a:lstStyle/>
          <a:p>
            <a:r>
              <a:rPr lang="zh-CN" altLang="en-US" dirty="0"/>
              <a:t>公共子序列</a:t>
            </a:r>
          </a:p>
        </p:txBody>
      </p:sp>
      <p:sp>
        <p:nvSpPr>
          <p:cNvPr id="4" name="文本占位符 3">
            <a:extLst>
              <a:ext uri="{FF2B5EF4-FFF2-40B4-BE49-F238E27FC236}">
                <a16:creationId xmlns:a16="http://schemas.microsoft.com/office/drawing/2014/main" id="{3245D9B3-53C1-0149-84C3-35E9A92EE831}"/>
              </a:ext>
            </a:extLst>
          </p:cNvPr>
          <p:cNvSpPr>
            <a:spLocks noGrp="1"/>
          </p:cNvSpPr>
          <p:nvPr>
            <p:ph type="body" sz="quarter" idx="11"/>
          </p:nvPr>
        </p:nvSpPr>
        <p:spPr/>
        <p:txBody>
          <a:bodyPr/>
          <a:lstStyle/>
          <a:p>
            <a:r>
              <a:rPr kumimoji="1" lang="zh-CN" altLang="en-US" dirty="0"/>
              <a:t>最长公共子序列</a:t>
            </a:r>
          </a:p>
        </p:txBody>
      </p:sp>
    </p:spTree>
    <p:extLst>
      <p:ext uri="{BB962C8B-B14F-4D97-AF65-F5344CB8AC3E}">
        <p14:creationId xmlns:p14="http://schemas.microsoft.com/office/powerpoint/2010/main" val="1049694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877FBDC-A12E-884E-A04A-85ED988474B5}"/>
              </a:ext>
            </a:extLst>
          </p:cNvPr>
          <p:cNvSpPr>
            <a:spLocks noGrp="1"/>
          </p:cNvSpPr>
          <p:nvPr>
            <p:ph type="body" sz="quarter" idx="10"/>
          </p:nvPr>
        </p:nvSpPr>
        <p:spPr/>
        <p:txBody>
          <a:bodyPr/>
          <a:lstStyle/>
          <a:p>
            <a:r>
              <a:rPr lang="zh-CN" altLang="zh-CN" dirty="0"/>
              <a:t>最长</a:t>
            </a:r>
            <a:r>
              <a:rPr lang="zh-CN" altLang="en-US" dirty="0"/>
              <a:t>不下降</a:t>
            </a:r>
            <a:r>
              <a:rPr lang="zh-CN" altLang="zh-CN" dirty="0"/>
              <a:t>子序列</a:t>
            </a:r>
            <a:r>
              <a:rPr lang="zh-CN" altLang="en-US" dirty="0"/>
              <a:t> 状态转移</a:t>
            </a:r>
            <a:endParaRPr kumimoji="1" lang="zh-CN" alt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EE72EF21-7B75-4C4C-A4EB-5502A8444180}"/>
                  </a:ext>
                </a:extLst>
              </p:cNvPr>
              <p:cNvSpPr>
                <a:spLocks noGrp="1"/>
              </p:cNvSpPr>
              <p:nvPr>
                <p:ph type="body" sz="quarter" idx="11"/>
              </p:nvPr>
            </p:nvSpPr>
            <p:spPr>
              <a:xfrm>
                <a:off x="338203" y="1620456"/>
                <a:ext cx="11423737" cy="4664597"/>
              </a:xfrm>
            </p:spPr>
            <p:txBody>
              <a:bodyPr/>
              <a:lstStyle/>
              <a:p>
                <a:r>
                  <a:rPr lang="zh-CN" altLang="en-US" dirty="0"/>
                  <a:t>不同于子段，子序列中每个数在原数列中的位置不需要连续，也就是说对于第 </a:t>
                </a:r>
                <a:r>
                  <a:rPr lang="en-US" altLang="zh-CN" dirty="0" err="1"/>
                  <a:t>i</a:t>
                </a:r>
                <a:r>
                  <a:rPr lang="en-US" altLang="zh-CN" dirty="0"/>
                  <a:t> </a:t>
                </a:r>
                <a:r>
                  <a:rPr lang="zh-CN" altLang="en-US" dirty="0"/>
                  <a:t>个数，它前一个数的位置还有一个限制</a:t>
                </a:r>
                <a:r>
                  <a:rPr lang="en-US" altLang="zh-CN" dirty="0"/>
                  <a:t>——</a:t>
                </a:r>
                <a:r>
                  <a:rPr lang="zh-CN" altLang="en-US" dirty="0"/>
                  <a:t>在原数列中位置在 </a:t>
                </a:r>
                <a:r>
                  <a:rPr lang="en-US" altLang="zh-CN" dirty="0" err="1"/>
                  <a:t>i</a:t>
                </a:r>
                <a:r>
                  <a:rPr lang="en-US" altLang="zh-CN" dirty="0"/>
                  <a:t> </a:t>
                </a:r>
                <a:r>
                  <a:rPr lang="zh-CN" altLang="en-US" dirty="0"/>
                  <a:t>之前。</a:t>
                </a:r>
                <a:endParaRPr lang="en-US" altLang="zh-CN" dirty="0"/>
              </a:p>
              <a:p>
                <a:endParaRPr lang="en-US" altLang="zh-CN" dirty="0"/>
              </a:p>
              <a:p>
                <a:r>
                  <a:rPr lang="zh-CN" altLang="en-US" dirty="0"/>
                  <a:t>因此我们枚举 </a:t>
                </a:r>
                <a:r>
                  <a:rPr lang="en-US" altLang="zh-CN" dirty="0" err="1"/>
                  <a:t>i</a:t>
                </a:r>
                <a:r>
                  <a:rPr lang="en-US" altLang="zh-CN" dirty="0"/>
                  <a:t> </a:t>
                </a:r>
                <a:r>
                  <a:rPr lang="zh-CN" altLang="en-US" dirty="0"/>
                  <a:t>之前的每一个位置 </a:t>
                </a:r>
                <a:r>
                  <a:rPr lang="en-US" altLang="zh-CN" dirty="0"/>
                  <a:t>j </a:t>
                </a:r>
                <a:r>
                  <a:rPr lang="zh-CN" altLang="en-US" dirty="0"/>
                  <a:t>，如果 </a:t>
                </a:r>
                <a:r>
                  <a:rPr lang="en-US" altLang="zh-CN" dirty="0">
                    <a:solidFill>
                      <a:srgbClr val="FF0000"/>
                    </a:solidFill>
                  </a:rPr>
                  <a:t>A[j] &lt; A[</a:t>
                </a:r>
                <a:r>
                  <a:rPr lang="en-US" altLang="zh-CN" dirty="0" err="1">
                    <a:solidFill>
                      <a:srgbClr val="FF0000"/>
                    </a:solidFill>
                  </a:rPr>
                  <a:t>i</a:t>
                </a:r>
                <a:r>
                  <a:rPr lang="en-US" altLang="zh-CN" dirty="0">
                    <a:solidFill>
                      <a:srgbClr val="FF0000"/>
                    </a:solidFill>
                  </a:rPr>
                  <a:t>]</a:t>
                </a:r>
                <a:r>
                  <a:rPr lang="zh-CN" altLang="en-US" dirty="0"/>
                  <a:t>，那么在以</a:t>
                </a:r>
                <a:r>
                  <a:rPr lang="en-US" altLang="zh-CN" dirty="0"/>
                  <a:t>A[</a:t>
                </a:r>
                <a:r>
                  <a:rPr lang="en-US" altLang="zh-CN" dirty="0" err="1"/>
                  <a:t>i</a:t>
                </a:r>
                <a:r>
                  <a:rPr lang="en-US" altLang="zh-CN" dirty="0"/>
                  <a:t>]</a:t>
                </a:r>
                <a:r>
                  <a:rPr lang="zh-CN" altLang="en-US" dirty="0"/>
                  <a:t>为结尾的上升子序列中</a:t>
                </a:r>
                <a:r>
                  <a:rPr lang="en-US" altLang="zh-CN" dirty="0"/>
                  <a:t>A[j]</a:t>
                </a:r>
                <a:r>
                  <a:rPr lang="zh-CN" altLang="en-US" dirty="0"/>
                  <a:t>可以作为倒数第二项，此时最长情况是 </a:t>
                </a:r>
                <a:r>
                  <a:rPr lang="en-US" altLang="zh-CN" dirty="0" err="1"/>
                  <a:t>dp</a:t>
                </a:r>
                <a:r>
                  <a:rPr lang="en-US" altLang="zh-CN" dirty="0"/>
                  <a:t>[j]+1</a:t>
                </a:r>
                <a:r>
                  <a:rPr lang="zh-CN" altLang="en-US" dirty="0"/>
                  <a:t>。</a:t>
                </a:r>
                <a:endParaRPr lang="en-US" altLang="zh-CN" dirty="0"/>
              </a:p>
              <a:p>
                <a:r>
                  <a:rPr lang="zh-CN" altLang="en-US" dirty="0"/>
                  <a:t>我们就能得到 </a:t>
                </a:r>
                <a14:m>
                  <m:oMath xmlns:m="http://schemas.openxmlformats.org/officeDocument/2006/math">
                    <m:r>
                      <a:rPr kumimoji="1" lang="en-US" altLang="zh-CN" i="1">
                        <a:latin typeface="Cambria Math" charset="0"/>
                      </a:rPr>
                      <m:t>𝑑𝑝</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r>
                      <a:rPr kumimoji="1" lang="en-US" altLang="zh-CN" i="1">
                        <a:latin typeface="Cambria Math" charset="0"/>
                      </a:rPr>
                      <m:t>=</m:t>
                    </m:r>
                    <m:func>
                      <m:funcPr>
                        <m:ctrlPr>
                          <a:rPr kumimoji="1" lang="mr-IN" altLang="zh-CN" i="1">
                            <a:latin typeface="Cambria Math" panose="02040503050406030204" pitchFamily="18" charset="0"/>
                          </a:rPr>
                        </m:ctrlPr>
                      </m:funcPr>
                      <m:fName>
                        <m:limLow>
                          <m:limLowPr>
                            <m:ctrlPr>
                              <a:rPr kumimoji="1" lang="mr-IN" altLang="zh-CN" i="1">
                                <a:latin typeface="Cambria Math" panose="02040503050406030204" pitchFamily="18" charset="0"/>
                              </a:rPr>
                            </m:ctrlPr>
                          </m:limLowPr>
                          <m:e>
                            <m:r>
                              <m:rPr>
                                <m:sty m:val="p"/>
                              </m:rPr>
                              <a:rPr kumimoji="1" lang="mr-IN" altLang="zh-CN">
                                <a:latin typeface="Cambria Math" charset="0"/>
                              </a:rPr>
                              <m:t>max</m:t>
                            </m:r>
                          </m:e>
                          <m:lim>
                            <m:r>
                              <a:rPr kumimoji="1" lang="en-US" altLang="zh-CN" i="1">
                                <a:latin typeface="Cambria Math" charset="0"/>
                              </a:rPr>
                              <m:t>𝑗</m:t>
                            </m:r>
                            <m:r>
                              <a:rPr kumimoji="1" lang="en-US" altLang="zh-CN" i="1">
                                <a:latin typeface="Cambria Math" charset="0"/>
                              </a:rPr>
                              <m:t>&lt;</m:t>
                            </m:r>
                            <m:r>
                              <a:rPr kumimoji="1" lang="en-US" altLang="zh-CN" i="1">
                                <a:latin typeface="Cambria Math" charset="0"/>
                              </a:rPr>
                              <m:t>𝑖</m:t>
                            </m:r>
                            <m:r>
                              <a:rPr kumimoji="1" lang="en-US" altLang="zh-CN" i="1">
                                <a:latin typeface="Cambria Math" charset="0"/>
                              </a:rPr>
                              <m:t>&amp;&amp;</m:t>
                            </m:r>
                            <m:r>
                              <a:rPr kumimoji="1" lang="en-US" altLang="zh-CN" i="1">
                                <a:latin typeface="Cambria Math" charset="0"/>
                              </a:rPr>
                              <m:t>𝐴</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r>
                              <a:rPr kumimoji="1" lang="en-US" altLang="zh-CN" i="1">
                                <a:latin typeface="Cambria Math" panose="02040503050406030204" pitchFamily="18" charset="0"/>
                                <a:ea typeface="Cambria Math" charset="0"/>
                                <a:cs typeface="Cambria Math" charset="0"/>
                              </a:rPr>
                              <m:t>&gt;</m:t>
                            </m:r>
                            <m:r>
                              <a:rPr kumimoji="1" lang="en-US" altLang="zh-CN" i="1">
                                <a:latin typeface="Cambria Math" charset="0"/>
                                <a:ea typeface="Cambria Math" charset="0"/>
                                <a:cs typeface="Cambria Math" charset="0"/>
                              </a:rPr>
                              <m:t>𝐴</m:t>
                            </m:r>
                            <m:r>
                              <a:rPr kumimoji="1" lang="en-US" altLang="zh-CN" i="1">
                                <a:latin typeface="Cambria Math" charset="0"/>
                                <a:ea typeface="Cambria Math" charset="0"/>
                                <a:cs typeface="Cambria Math" charset="0"/>
                              </a:rPr>
                              <m:t>[</m:t>
                            </m:r>
                            <m:r>
                              <a:rPr kumimoji="1" lang="en-US" altLang="zh-CN" i="1">
                                <a:latin typeface="Cambria Math" charset="0"/>
                                <a:ea typeface="Cambria Math" charset="0"/>
                                <a:cs typeface="Cambria Math" charset="0"/>
                              </a:rPr>
                              <m:t>𝑗</m:t>
                            </m:r>
                            <m:r>
                              <a:rPr kumimoji="1" lang="en-US" altLang="zh-CN" i="1">
                                <a:latin typeface="Cambria Math" charset="0"/>
                                <a:ea typeface="Cambria Math" charset="0"/>
                                <a:cs typeface="Cambria Math" charset="0"/>
                              </a:rPr>
                              <m:t>]</m:t>
                            </m:r>
                          </m:lim>
                        </m:limLow>
                      </m:fName>
                      <m:e>
                        <m:r>
                          <a:rPr kumimoji="1" lang="en-US" altLang="zh-CN" i="1">
                            <a:latin typeface="Cambria Math" charset="0"/>
                          </a:rPr>
                          <m:t>𝑑𝑝</m:t>
                        </m:r>
                        <m:r>
                          <a:rPr kumimoji="1" lang="en-US" altLang="zh-CN" i="1">
                            <a:latin typeface="Cambria Math" charset="0"/>
                          </a:rPr>
                          <m:t>[</m:t>
                        </m:r>
                        <m:r>
                          <a:rPr kumimoji="1" lang="en-US" altLang="zh-CN" i="1">
                            <a:latin typeface="Cambria Math" charset="0"/>
                          </a:rPr>
                          <m:t>𝑗</m:t>
                        </m:r>
                        <m:r>
                          <a:rPr kumimoji="1" lang="en-US" altLang="zh-CN" i="1">
                            <a:latin typeface="Cambria Math" charset="0"/>
                          </a:rPr>
                          <m:t>]</m:t>
                        </m:r>
                      </m:e>
                    </m:func>
                    <m:r>
                      <a:rPr kumimoji="1" lang="en-US" altLang="zh-CN" i="1">
                        <a:latin typeface="Cambria Math" charset="0"/>
                      </a:rPr>
                      <m:t>+1</m:t>
                    </m:r>
                  </m:oMath>
                </a14:m>
                <a:endParaRPr kumimoji="1" lang="zh-CN" altLang="en-US" dirty="0"/>
              </a:p>
              <a:p>
                <a:endParaRPr kumimoji="1" lang="zh-CN" altLang="en-US" dirty="0"/>
              </a:p>
            </p:txBody>
          </p:sp>
        </mc:Choice>
        <mc:Fallback xmlns="">
          <p:sp>
            <p:nvSpPr>
              <p:cNvPr id="3" name="文本占位符 2">
                <a:extLst>
                  <a:ext uri="{FF2B5EF4-FFF2-40B4-BE49-F238E27FC236}">
                    <a16:creationId xmlns:a16="http://schemas.microsoft.com/office/drawing/2014/main" id="{EE72EF21-7B75-4C4C-A4EB-5502A8444180}"/>
                  </a:ext>
                </a:extLst>
              </p:cNvPr>
              <p:cNvSpPr>
                <a:spLocks noGrp="1" noRot="1" noChangeAspect="1" noMove="1" noResize="1" noEditPoints="1" noAdjustHandles="1" noChangeArrowheads="1" noChangeShapeType="1" noTextEdit="1"/>
              </p:cNvSpPr>
              <p:nvPr>
                <p:ph type="body" sz="quarter" idx="11"/>
              </p:nvPr>
            </p:nvSpPr>
            <p:spPr>
              <a:xfrm>
                <a:off x="338203" y="1620456"/>
                <a:ext cx="11423737" cy="4664597"/>
              </a:xfrm>
              <a:blipFill>
                <a:blip r:embed="rId2"/>
                <a:stretch>
                  <a:fillRect l="-667"/>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F30A84AE-0AFE-C34D-8AD0-3503C0A2500A}"/>
              </a:ext>
            </a:extLst>
          </p:cNvPr>
          <p:cNvGraphicFramePr>
            <a:graphicFrameLocks noGrp="1"/>
          </p:cNvGraphicFramePr>
          <p:nvPr>
            <p:extLst>
              <p:ext uri="{D42A27DB-BD31-4B8C-83A1-F6EECF244321}">
                <p14:modId xmlns:p14="http://schemas.microsoft.com/office/powerpoint/2010/main" val="405763052"/>
              </p:ext>
            </p:extLst>
          </p:nvPr>
        </p:nvGraphicFramePr>
        <p:xfrm>
          <a:off x="1608848" y="5742878"/>
          <a:ext cx="8128000" cy="74168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1940361643"/>
                    </a:ext>
                  </a:extLst>
                </a:gridCol>
                <a:gridCol w="1016000">
                  <a:extLst>
                    <a:ext uri="{9D8B030D-6E8A-4147-A177-3AD203B41FA5}">
                      <a16:colId xmlns:a16="http://schemas.microsoft.com/office/drawing/2014/main" val="2400111014"/>
                    </a:ext>
                  </a:extLst>
                </a:gridCol>
                <a:gridCol w="1016000">
                  <a:extLst>
                    <a:ext uri="{9D8B030D-6E8A-4147-A177-3AD203B41FA5}">
                      <a16:colId xmlns:a16="http://schemas.microsoft.com/office/drawing/2014/main" val="43564385"/>
                    </a:ext>
                  </a:extLst>
                </a:gridCol>
                <a:gridCol w="1016000">
                  <a:extLst>
                    <a:ext uri="{9D8B030D-6E8A-4147-A177-3AD203B41FA5}">
                      <a16:colId xmlns:a16="http://schemas.microsoft.com/office/drawing/2014/main" val="2156712870"/>
                    </a:ext>
                  </a:extLst>
                </a:gridCol>
                <a:gridCol w="1016000">
                  <a:extLst>
                    <a:ext uri="{9D8B030D-6E8A-4147-A177-3AD203B41FA5}">
                      <a16:colId xmlns:a16="http://schemas.microsoft.com/office/drawing/2014/main" val="3110356162"/>
                    </a:ext>
                  </a:extLst>
                </a:gridCol>
                <a:gridCol w="1016000">
                  <a:extLst>
                    <a:ext uri="{9D8B030D-6E8A-4147-A177-3AD203B41FA5}">
                      <a16:colId xmlns:a16="http://schemas.microsoft.com/office/drawing/2014/main" val="3876990605"/>
                    </a:ext>
                  </a:extLst>
                </a:gridCol>
                <a:gridCol w="1016000">
                  <a:extLst>
                    <a:ext uri="{9D8B030D-6E8A-4147-A177-3AD203B41FA5}">
                      <a16:colId xmlns:a16="http://schemas.microsoft.com/office/drawing/2014/main" val="367251291"/>
                    </a:ext>
                  </a:extLst>
                </a:gridCol>
                <a:gridCol w="1016000">
                  <a:extLst>
                    <a:ext uri="{9D8B030D-6E8A-4147-A177-3AD203B41FA5}">
                      <a16:colId xmlns:a16="http://schemas.microsoft.com/office/drawing/2014/main" val="847025382"/>
                    </a:ext>
                  </a:extLst>
                </a:gridCol>
              </a:tblGrid>
              <a:tr h="370840">
                <a:tc>
                  <a:txBody>
                    <a:bodyPr/>
                    <a:lstStyle/>
                    <a:p>
                      <a:r>
                        <a:rPr lang="zh-CN" altLang="en-US" dirty="0"/>
                        <a:t>原数组</a:t>
                      </a:r>
                    </a:p>
                  </a:txBody>
                  <a:tcPr/>
                </a:tc>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9</a:t>
                      </a:r>
                      <a:endParaRPr lang="zh-CN" altLang="en-US" dirty="0"/>
                    </a:p>
                  </a:txBody>
                  <a:tcPr/>
                </a:tc>
                <a:tc>
                  <a:txBody>
                    <a:bodyPr/>
                    <a:lstStyle/>
                    <a:p>
                      <a:r>
                        <a:rPr lang="en-US" altLang="zh-CN" dirty="0"/>
                        <a:t>4</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3371980790"/>
                  </a:ext>
                </a:extLst>
              </a:tr>
              <a:tr h="370840">
                <a:tc>
                  <a:txBody>
                    <a:bodyPr/>
                    <a:lstStyle/>
                    <a:p>
                      <a:r>
                        <a:rPr lang="en-US" altLang="zh-CN" dirty="0" err="1"/>
                        <a:t>dp</a:t>
                      </a:r>
                      <a:r>
                        <a:rPr lang="zh-CN" altLang="en-US" dirty="0"/>
                        <a:t>数组</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4282425635"/>
                  </a:ext>
                </a:extLst>
              </a:tr>
            </a:tbl>
          </a:graphicData>
        </a:graphic>
      </p:graphicFrame>
    </p:spTree>
    <p:extLst>
      <p:ext uri="{BB962C8B-B14F-4D97-AF65-F5344CB8AC3E}">
        <p14:creationId xmlns:p14="http://schemas.microsoft.com/office/powerpoint/2010/main" val="3890357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最长</a:t>
            </a:r>
            <a:r>
              <a:rPr lang="zh-CN" altLang="en-US" dirty="0"/>
              <a:t>不下降</a:t>
            </a:r>
            <a:r>
              <a:rPr lang="zh-CN" altLang="zh-CN" dirty="0"/>
              <a:t>子序列</a:t>
            </a:r>
            <a:r>
              <a:rPr lang="zh-CN" altLang="en-US" dirty="0"/>
              <a:t> 状态初始化</a:t>
            </a:r>
            <a:endParaRPr lang="zh-CN" altLang="zh-CN" dirty="0"/>
          </a:p>
          <a:p>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9013323" cy="5080790"/>
              </a:xfrm>
            </p:spPr>
            <p:txBody>
              <a:bodyPr/>
              <a:lstStyle/>
              <a:p>
                <a:r>
                  <a:rPr lang="zh-CN" altLang="en-US" dirty="0"/>
                  <a:t>初始化时，我们需要注意任意一个数的数列同样也是上升数列，所以</a:t>
                </a:r>
                <a:r>
                  <a:rPr lang="en-US" altLang="zh-CN" dirty="0" err="1">
                    <a:solidFill>
                      <a:srgbClr val="FF0000"/>
                    </a:solidFill>
                  </a:rPr>
                  <a:t>dp</a:t>
                </a:r>
                <a:r>
                  <a:rPr lang="en-US" altLang="zh-CN" dirty="0">
                    <a:solidFill>
                      <a:srgbClr val="FF0000"/>
                    </a:solidFill>
                  </a:rPr>
                  <a:t>[</a:t>
                </a:r>
                <a:r>
                  <a:rPr lang="en-US" altLang="zh-CN" dirty="0" err="1">
                    <a:solidFill>
                      <a:srgbClr val="FF0000"/>
                    </a:solidFill>
                  </a:rPr>
                  <a:t>i</a:t>
                </a:r>
                <a:r>
                  <a:rPr lang="en-US" altLang="zh-CN" dirty="0">
                    <a:solidFill>
                      <a:srgbClr val="FF0000"/>
                    </a:solidFill>
                  </a:rPr>
                  <a:t>] = 1</a:t>
                </a:r>
                <a:r>
                  <a:rPr lang="zh-CN" altLang="en-US" dirty="0">
                    <a:solidFill>
                      <a:srgbClr val="FF0000"/>
                    </a:solidFill>
                  </a:rPr>
                  <a:t>是初始情况</a:t>
                </a:r>
                <a:r>
                  <a:rPr lang="zh-CN" altLang="en-US" dirty="0"/>
                  <a:t>。</a:t>
                </a:r>
                <a:endParaRPr lang="en-US" altLang="zh-CN" dirty="0"/>
              </a:p>
              <a:p>
                <a:r>
                  <a:rPr lang="zh-CN" altLang="en-US" dirty="0"/>
                  <a:t>处理完后，我们只需对所有</a:t>
                </a:r>
                <a:r>
                  <a:rPr lang="en-US" altLang="zh-CN" dirty="0" err="1"/>
                  <a:t>dp</a:t>
                </a:r>
                <a:r>
                  <a:rPr lang="en-US" altLang="zh-CN" dirty="0"/>
                  <a:t>[</a:t>
                </a:r>
                <a:r>
                  <a:rPr lang="en-US" altLang="zh-CN" dirty="0" err="1"/>
                  <a:t>i</a:t>
                </a:r>
                <a:r>
                  <a:rPr lang="en-US" altLang="zh-CN" dirty="0"/>
                  <a:t>]</a:t>
                </a:r>
                <a:r>
                  <a:rPr lang="zh-CN" altLang="en-US" dirty="0"/>
                  <a:t>求最大值就可以得到最终结果。</a:t>
                </a:r>
                <a:endParaRPr lang="en-US" altLang="zh-CN" dirty="0"/>
              </a:p>
              <a:p>
                <a:endParaRPr lang="en-US" altLang="zh-CN" dirty="0"/>
              </a:p>
              <a:p>
                <a:r>
                  <a:rPr lang="zh-CN" altLang="en-US" dirty="0"/>
                  <a:t>空间复杂度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endParaRPr lang="en-US" altLang="zh-CN" b="0"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9013323" cy="5080790"/>
              </a:xfrm>
              <a:blipFill>
                <a:blip r:embed="rId2"/>
                <a:stretch>
                  <a:fillRect l="-844" r="-2250"/>
                </a:stretch>
              </a:blipFill>
            </p:spPr>
            <p:txBody>
              <a:bodyPr/>
              <a:lstStyle/>
              <a:p>
                <a:r>
                  <a:rPr lang="zh-CN" altLang="en-US">
                    <a:noFill/>
                  </a:rPr>
                  <a:t> </a:t>
                </a:r>
              </a:p>
            </p:txBody>
          </p:sp>
        </mc:Fallback>
      </mc:AlternateContent>
      <p:sp>
        <p:nvSpPr>
          <p:cNvPr id="5" name="文本框 4"/>
          <p:cNvSpPr txBox="1"/>
          <p:nvPr/>
        </p:nvSpPr>
        <p:spPr>
          <a:xfrm>
            <a:off x="5590937" y="3898716"/>
            <a:ext cx="6413326" cy="2677656"/>
          </a:xfrm>
          <a:prstGeom prst="rect">
            <a:avLst/>
          </a:prstGeom>
          <a:noFill/>
        </p:spPr>
        <p:txBody>
          <a:bodyPr wrap="square" rtlCol="0">
            <a:spAutoFit/>
          </a:bodyPr>
          <a:lstStyle/>
          <a:p>
            <a:r>
              <a:rPr kumimoji="1" lang="en-US" altLang="zh-CN" sz="2400" dirty="0">
                <a:latin typeface="Consolas" charset="0"/>
                <a:ea typeface="Consolas" charset="0"/>
                <a:cs typeface="Consolas" charset="0"/>
              </a:rPr>
              <a:t>for(</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=1;</a:t>
            </a:r>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&lt;=n;</a:t>
            </a:r>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a:t>
            </a:r>
          </a:p>
          <a:p>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dp</a:t>
            </a:r>
            <a:r>
              <a:rPr kumimoji="1" lang="en-US" altLang="zh-CN" sz="2400" dirty="0">
                <a:latin typeface="Consolas" charset="0"/>
                <a:ea typeface="Consolas" charset="0"/>
                <a:cs typeface="Consolas" charset="0"/>
              </a:rPr>
              <a:t>[</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1;</a:t>
            </a:r>
          </a:p>
          <a:p>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for(j=1;</a:t>
            </a:r>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j&lt;</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j++</a:t>
            </a:r>
            <a:r>
              <a:rPr kumimoji="1" lang="en-US" altLang="zh-CN" sz="2400" dirty="0">
                <a:latin typeface="Consolas" charset="0"/>
                <a:ea typeface="Consolas" charset="0"/>
                <a:cs typeface="Consolas" charset="0"/>
              </a:rPr>
              <a:t>){</a:t>
            </a:r>
          </a:p>
          <a:p>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if(a[</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]&gt;a[j])</a:t>
            </a:r>
          </a:p>
          <a:p>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dp</a:t>
            </a:r>
            <a:r>
              <a:rPr kumimoji="1" lang="en-US" altLang="zh-CN" sz="2400" dirty="0">
                <a:latin typeface="Consolas" charset="0"/>
                <a:ea typeface="Consolas" charset="0"/>
                <a:cs typeface="Consolas" charset="0"/>
              </a:rPr>
              <a:t>[</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max(</a:t>
            </a:r>
            <a:r>
              <a:rPr kumimoji="1" lang="en-US" altLang="zh-CN" sz="2400" dirty="0" err="1">
                <a:latin typeface="Consolas" charset="0"/>
                <a:ea typeface="Consolas" charset="0"/>
                <a:cs typeface="Consolas" charset="0"/>
              </a:rPr>
              <a:t>dp</a:t>
            </a:r>
            <a:r>
              <a:rPr kumimoji="1" lang="en-US" altLang="zh-CN" sz="2400" dirty="0">
                <a:latin typeface="Consolas" charset="0"/>
                <a:ea typeface="Consolas" charset="0"/>
                <a:cs typeface="Consolas" charset="0"/>
              </a:rPr>
              <a:t>[</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dp</a:t>
            </a:r>
            <a:r>
              <a:rPr kumimoji="1" lang="en-US" altLang="zh-CN" sz="2400" dirty="0">
                <a:latin typeface="Consolas" charset="0"/>
                <a:ea typeface="Consolas" charset="0"/>
                <a:cs typeface="Consolas" charset="0"/>
              </a:rPr>
              <a:t>[j]+1);</a:t>
            </a:r>
          </a:p>
          <a:p>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a:t>
            </a:r>
          </a:p>
          <a:p>
            <a:r>
              <a:rPr kumimoji="1" lang="en-US" altLang="zh-CN" sz="2400" dirty="0">
                <a:latin typeface="Consolas" charset="0"/>
                <a:ea typeface="Consolas" charset="0"/>
                <a:cs typeface="Consolas" charset="0"/>
              </a:rPr>
              <a:t>}</a:t>
            </a:r>
            <a:endParaRPr kumimoji="1" lang="zh-CN" altLang="en-US" sz="2400" dirty="0">
              <a:latin typeface="Consolas" charset="0"/>
              <a:ea typeface="Consolas" charset="0"/>
              <a:cs typeface="Consolas" charset="0"/>
            </a:endParaRPr>
          </a:p>
        </p:txBody>
      </p:sp>
    </p:spTree>
    <p:extLst>
      <p:ext uri="{BB962C8B-B14F-4D97-AF65-F5344CB8AC3E}">
        <p14:creationId xmlns:p14="http://schemas.microsoft.com/office/powerpoint/2010/main" val="323470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zh-CN" dirty="0"/>
              <a:t>最长</a:t>
            </a:r>
            <a:r>
              <a:rPr lang="zh-CN" altLang="en-US" dirty="0"/>
              <a:t>不下降</a:t>
            </a:r>
            <a:r>
              <a:rPr lang="zh-CN" altLang="zh-CN" dirty="0"/>
              <a:t>子序列</a:t>
            </a:r>
            <a:r>
              <a:rPr lang="zh-CN" altLang="en-US" dirty="0"/>
              <a:t> 降低复杂度</a:t>
            </a:r>
            <a:endParaRPr lang="zh-CN" altLang="zh-CN" dirty="0"/>
          </a:p>
        </p:txBody>
      </p:sp>
      <p:sp>
        <p:nvSpPr>
          <p:cNvPr id="2" name="文本占位符 1"/>
          <p:cNvSpPr>
            <a:spLocks noGrp="1"/>
          </p:cNvSpPr>
          <p:nvPr>
            <p:ph type="body" sz="quarter" idx="11"/>
          </p:nvPr>
        </p:nvSpPr>
        <p:spPr/>
        <p:txBody>
          <a:bodyPr/>
          <a:lstStyle/>
          <a:p>
            <a:r>
              <a:rPr lang="zh-CN" altLang="en-US" dirty="0"/>
              <a:t>为什么复杂度这么高？枚举每个位置肯定是必要的，那么另一维呢？</a:t>
            </a:r>
            <a:endParaRPr lang="en-US" altLang="zh-CN" dirty="0"/>
          </a:p>
          <a:p>
            <a:r>
              <a:rPr lang="zh-CN" altLang="en-US" dirty="0">
                <a:solidFill>
                  <a:srgbClr val="FF0000"/>
                </a:solidFill>
              </a:rPr>
              <a:t>第二维希望找到位置比 </a:t>
            </a:r>
            <a:r>
              <a:rPr lang="en-US" altLang="zh-CN" dirty="0" err="1">
                <a:solidFill>
                  <a:srgbClr val="FF0000"/>
                </a:solidFill>
              </a:rPr>
              <a:t>i</a:t>
            </a:r>
            <a:r>
              <a:rPr lang="en-US" altLang="zh-CN" dirty="0">
                <a:solidFill>
                  <a:srgbClr val="FF0000"/>
                </a:solidFill>
              </a:rPr>
              <a:t> </a:t>
            </a:r>
            <a:r>
              <a:rPr lang="zh-CN" altLang="en-US" dirty="0">
                <a:solidFill>
                  <a:srgbClr val="FF0000"/>
                </a:solidFill>
              </a:rPr>
              <a:t>小的、数比 </a:t>
            </a:r>
            <a:r>
              <a:rPr lang="en-US" altLang="zh-CN" dirty="0">
                <a:solidFill>
                  <a:srgbClr val="FF0000"/>
                </a:solidFill>
              </a:rPr>
              <a:t>A[</a:t>
            </a:r>
            <a:r>
              <a:rPr lang="en-US" altLang="zh-CN" dirty="0" err="1">
                <a:solidFill>
                  <a:srgbClr val="FF0000"/>
                </a:solidFill>
              </a:rPr>
              <a:t>i</a:t>
            </a:r>
            <a:r>
              <a:rPr lang="en-US" altLang="zh-CN" dirty="0">
                <a:solidFill>
                  <a:srgbClr val="FF0000"/>
                </a:solidFill>
              </a:rPr>
              <a:t>] </a:t>
            </a:r>
            <a:r>
              <a:rPr lang="zh-CN" altLang="en-US" dirty="0">
                <a:solidFill>
                  <a:srgbClr val="FF0000"/>
                </a:solidFill>
              </a:rPr>
              <a:t>小的、最长上升子序列长度最大的一个。</a:t>
            </a:r>
            <a:endParaRPr lang="en-US" altLang="zh-CN" dirty="0">
              <a:solidFill>
                <a:srgbClr val="FF0000"/>
              </a:solidFill>
            </a:endParaRPr>
          </a:p>
          <a:p>
            <a:r>
              <a:rPr lang="zh-CN" altLang="en-US" dirty="0"/>
              <a:t>因为有三个限制条件，我们用数组下标记录了位置即数的坐标，而通过遍历位置比 </a:t>
            </a:r>
            <a:r>
              <a:rPr lang="en-US" altLang="zh-CN" dirty="0" err="1"/>
              <a:t>i</a:t>
            </a:r>
            <a:r>
              <a:rPr lang="en-US" altLang="zh-CN" dirty="0"/>
              <a:t> </a:t>
            </a:r>
            <a:r>
              <a:rPr lang="zh-CN" altLang="en-US" dirty="0"/>
              <a:t>小的的所有数找符合后两个限制条件的来求最长上升子序列的值。</a:t>
            </a:r>
            <a:endParaRPr lang="en-US" altLang="zh-CN" dirty="0"/>
          </a:p>
          <a:p>
            <a:r>
              <a:rPr lang="zh-CN" altLang="en-US" dirty="0"/>
              <a:t>第二维能否减少枚举量？</a:t>
            </a:r>
          </a:p>
        </p:txBody>
      </p:sp>
      <p:sp>
        <p:nvSpPr>
          <p:cNvPr id="4" name="文本框 3">
            <a:extLst>
              <a:ext uri="{FF2B5EF4-FFF2-40B4-BE49-F238E27FC236}">
                <a16:creationId xmlns:a16="http://schemas.microsoft.com/office/drawing/2014/main" id="{A257E48E-DC57-254A-A1D2-F5872150FD7B}"/>
              </a:ext>
            </a:extLst>
          </p:cNvPr>
          <p:cNvSpPr txBox="1"/>
          <p:nvPr/>
        </p:nvSpPr>
        <p:spPr>
          <a:xfrm>
            <a:off x="4813412" y="4488122"/>
            <a:ext cx="6159387" cy="2677656"/>
          </a:xfrm>
          <a:prstGeom prst="rect">
            <a:avLst/>
          </a:prstGeom>
          <a:noFill/>
        </p:spPr>
        <p:txBody>
          <a:bodyPr wrap="square" rtlCol="0">
            <a:spAutoFit/>
          </a:bodyPr>
          <a:lstStyle/>
          <a:p>
            <a:r>
              <a:rPr kumimoji="1" lang="en-US" altLang="zh-CN" sz="2400" dirty="0">
                <a:latin typeface="Consolas" charset="0"/>
                <a:ea typeface="Consolas" charset="0"/>
                <a:cs typeface="Consolas" charset="0"/>
              </a:rPr>
              <a:t>for(</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=1;</a:t>
            </a:r>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&lt;=n;</a:t>
            </a:r>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a:t>
            </a:r>
          </a:p>
          <a:p>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dp</a:t>
            </a:r>
            <a:r>
              <a:rPr kumimoji="1" lang="en-US" altLang="zh-CN" sz="2400" dirty="0">
                <a:latin typeface="Consolas" charset="0"/>
                <a:ea typeface="Consolas" charset="0"/>
                <a:cs typeface="Consolas" charset="0"/>
              </a:rPr>
              <a:t>[</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1;</a:t>
            </a:r>
          </a:p>
          <a:p>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for(j=1;</a:t>
            </a:r>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j&lt;</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j++</a:t>
            </a:r>
            <a:r>
              <a:rPr kumimoji="1" lang="en-US" altLang="zh-CN" sz="2400" dirty="0">
                <a:latin typeface="Consolas" charset="0"/>
                <a:ea typeface="Consolas" charset="0"/>
                <a:cs typeface="Consolas" charset="0"/>
              </a:rPr>
              <a:t>){</a:t>
            </a:r>
          </a:p>
          <a:p>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if(a[</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]&gt;a[j])</a:t>
            </a:r>
          </a:p>
          <a:p>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dp</a:t>
            </a:r>
            <a:r>
              <a:rPr kumimoji="1" lang="en-US" altLang="zh-CN" sz="2400" dirty="0">
                <a:latin typeface="Consolas" charset="0"/>
                <a:ea typeface="Consolas" charset="0"/>
                <a:cs typeface="Consolas" charset="0"/>
              </a:rPr>
              <a:t>[</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max(</a:t>
            </a:r>
            <a:r>
              <a:rPr kumimoji="1" lang="en-US" altLang="zh-CN" sz="2400" dirty="0" err="1">
                <a:latin typeface="Consolas" charset="0"/>
                <a:ea typeface="Consolas" charset="0"/>
                <a:cs typeface="Consolas" charset="0"/>
              </a:rPr>
              <a:t>dp</a:t>
            </a:r>
            <a:r>
              <a:rPr kumimoji="1" lang="en-US" altLang="zh-CN" sz="2400" dirty="0">
                <a:latin typeface="Consolas" charset="0"/>
                <a:ea typeface="Consolas" charset="0"/>
                <a:cs typeface="Consolas" charset="0"/>
              </a:rPr>
              <a:t>[</a:t>
            </a:r>
            <a:r>
              <a:rPr kumimoji="1" lang="en-US" altLang="zh-CN" sz="2400" dirty="0" err="1">
                <a:latin typeface="Consolas" charset="0"/>
                <a:ea typeface="Consolas" charset="0"/>
                <a:cs typeface="Consolas" charset="0"/>
              </a:rPr>
              <a:t>i</a:t>
            </a:r>
            <a:r>
              <a:rPr kumimoji="1" lang="en-US" altLang="zh-CN" sz="2400" dirty="0">
                <a:latin typeface="Consolas" charset="0"/>
                <a:ea typeface="Consolas" charset="0"/>
                <a:cs typeface="Consolas" charset="0"/>
              </a:rPr>
              <a:t>],</a:t>
            </a:r>
            <a:r>
              <a:rPr kumimoji="1" lang="zh-CN" altLang="en-US" sz="2400" dirty="0">
                <a:latin typeface="Consolas" charset="0"/>
                <a:ea typeface="Consolas" charset="0"/>
                <a:cs typeface="Consolas" charset="0"/>
              </a:rPr>
              <a:t> </a:t>
            </a:r>
            <a:r>
              <a:rPr kumimoji="1" lang="en-US" altLang="zh-CN" sz="2400" dirty="0" err="1">
                <a:latin typeface="Consolas" charset="0"/>
                <a:ea typeface="Consolas" charset="0"/>
                <a:cs typeface="Consolas" charset="0"/>
              </a:rPr>
              <a:t>dp</a:t>
            </a:r>
            <a:r>
              <a:rPr kumimoji="1" lang="en-US" altLang="zh-CN" sz="2400" dirty="0">
                <a:latin typeface="Consolas" charset="0"/>
                <a:ea typeface="Consolas" charset="0"/>
                <a:cs typeface="Consolas" charset="0"/>
              </a:rPr>
              <a:t>[j]+1);</a:t>
            </a:r>
          </a:p>
          <a:p>
            <a:r>
              <a:rPr kumimoji="1" lang="zh-CN" altLang="en-US" sz="2400" dirty="0">
                <a:latin typeface="Consolas" charset="0"/>
                <a:ea typeface="Consolas" charset="0"/>
                <a:cs typeface="Consolas" charset="0"/>
              </a:rPr>
              <a:t>  </a:t>
            </a:r>
            <a:r>
              <a:rPr kumimoji="1" lang="en-US" altLang="zh-CN" sz="2400" dirty="0">
                <a:latin typeface="Consolas" charset="0"/>
                <a:ea typeface="Consolas" charset="0"/>
                <a:cs typeface="Consolas" charset="0"/>
              </a:rPr>
              <a:t>}</a:t>
            </a:r>
          </a:p>
          <a:p>
            <a:r>
              <a:rPr kumimoji="1" lang="en-US" altLang="zh-CN" sz="2400" dirty="0">
                <a:latin typeface="Consolas" charset="0"/>
                <a:ea typeface="Consolas" charset="0"/>
                <a:cs typeface="Consolas" charset="0"/>
              </a:rPr>
              <a:t>}</a:t>
            </a:r>
            <a:endParaRPr kumimoji="1" lang="zh-CN" altLang="en-US" sz="2400" dirty="0">
              <a:latin typeface="Consolas" charset="0"/>
              <a:ea typeface="Consolas" charset="0"/>
              <a:cs typeface="Consolas" charset="0"/>
            </a:endParaRPr>
          </a:p>
        </p:txBody>
      </p:sp>
    </p:spTree>
    <p:extLst>
      <p:ext uri="{BB962C8B-B14F-4D97-AF65-F5344CB8AC3E}">
        <p14:creationId xmlns:p14="http://schemas.microsoft.com/office/powerpoint/2010/main" val="344594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F73123B-8F98-9949-9E26-EB9322F9C1F5}"/>
              </a:ext>
            </a:extLst>
          </p:cNvPr>
          <p:cNvSpPr>
            <a:spLocks noGrp="1"/>
          </p:cNvSpPr>
          <p:nvPr>
            <p:ph type="body" sz="quarter" idx="10"/>
          </p:nvPr>
        </p:nvSpPr>
        <p:spPr/>
        <p:txBody>
          <a:bodyPr/>
          <a:lstStyle/>
          <a:p>
            <a:r>
              <a:rPr lang="zh-CN" altLang="zh-CN" dirty="0"/>
              <a:t>最长</a:t>
            </a:r>
            <a:r>
              <a:rPr lang="zh-CN" altLang="en-US" dirty="0"/>
              <a:t>不下降</a:t>
            </a:r>
            <a:r>
              <a:rPr lang="zh-CN" altLang="zh-CN" dirty="0"/>
              <a:t>子序列</a:t>
            </a:r>
            <a:endParaRPr kumimoji="1" lang="zh-CN" altLang="en-US" dirty="0"/>
          </a:p>
        </p:txBody>
      </p:sp>
      <p:sp>
        <p:nvSpPr>
          <p:cNvPr id="3" name="文本占位符 2">
            <a:extLst>
              <a:ext uri="{FF2B5EF4-FFF2-40B4-BE49-F238E27FC236}">
                <a16:creationId xmlns:a16="http://schemas.microsoft.com/office/drawing/2014/main" id="{A737AEFD-9DCD-5C45-828B-A84C058086BF}"/>
              </a:ext>
            </a:extLst>
          </p:cNvPr>
          <p:cNvSpPr>
            <a:spLocks noGrp="1"/>
          </p:cNvSpPr>
          <p:nvPr>
            <p:ph type="body" sz="quarter" idx="11"/>
          </p:nvPr>
        </p:nvSpPr>
        <p:spPr>
          <a:xfrm>
            <a:off x="569088" y="1620456"/>
            <a:ext cx="11293060" cy="4664597"/>
          </a:xfrm>
        </p:spPr>
        <p:txBody>
          <a:bodyPr/>
          <a:lstStyle/>
          <a:p>
            <a:r>
              <a:rPr lang="zh-CN" altLang="en-US" dirty="0">
                <a:solidFill>
                  <a:srgbClr val="FF0000"/>
                </a:solidFill>
              </a:rPr>
              <a:t>第二维希望找到位置比 </a:t>
            </a:r>
            <a:r>
              <a:rPr lang="en-US" altLang="zh-CN" dirty="0" err="1">
                <a:solidFill>
                  <a:srgbClr val="FF0000"/>
                </a:solidFill>
              </a:rPr>
              <a:t>i</a:t>
            </a:r>
            <a:r>
              <a:rPr lang="en-US" altLang="zh-CN" dirty="0">
                <a:solidFill>
                  <a:srgbClr val="FF0000"/>
                </a:solidFill>
              </a:rPr>
              <a:t> </a:t>
            </a:r>
            <a:r>
              <a:rPr lang="zh-CN" altLang="en-US" dirty="0">
                <a:solidFill>
                  <a:srgbClr val="FF0000"/>
                </a:solidFill>
              </a:rPr>
              <a:t>小的、数比 </a:t>
            </a:r>
            <a:r>
              <a:rPr lang="en-US" altLang="zh-CN" dirty="0">
                <a:solidFill>
                  <a:srgbClr val="FF0000"/>
                </a:solidFill>
              </a:rPr>
              <a:t>A[</a:t>
            </a:r>
            <a:r>
              <a:rPr lang="en-US" altLang="zh-CN" dirty="0" err="1">
                <a:solidFill>
                  <a:srgbClr val="FF0000"/>
                </a:solidFill>
              </a:rPr>
              <a:t>i</a:t>
            </a:r>
            <a:r>
              <a:rPr lang="en-US" altLang="zh-CN" dirty="0">
                <a:solidFill>
                  <a:srgbClr val="FF0000"/>
                </a:solidFill>
              </a:rPr>
              <a:t>] </a:t>
            </a:r>
            <a:r>
              <a:rPr lang="zh-CN" altLang="en-US" dirty="0">
                <a:solidFill>
                  <a:srgbClr val="FF0000"/>
                </a:solidFill>
              </a:rPr>
              <a:t>小的、最长上升子序列长度最大的一个。</a:t>
            </a:r>
            <a:endParaRPr kumimoji="1" lang="en-US" altLang="zh-CN" dirty="0"/>
          </a:p>
          <a:p>
            <a:r>
              <a:rPr kumimoji="1" lang="en-US" altLang="zh-CN" dirty="0"/>
              <a:t>b[</a:t>
            </a:r>
            <a:r>
              <a:rPr kumimoji="1" lang="en-US" altLang="zh-CN" dirty="0" err="1"/>
              <a:t>i</a:t>
            </a:r>
            <a:r>
              <a:rPr kumimoji="1" lang="en-US" altLang="zh-CN" dirty="0"/>
              <a:t>]</a:t>
            </a:r>
            <a:r>
              <a:rPr kumimoji="1" lang="zh-CN" altLang="en-US" dirty="0"/>
              <a:t>保存长度为</a:t>
            </a:r>
            <a:r>
              <a:rPr kumimoji="1" lang="en-US" altLang="zh-CN" dirty="0" err="1"/>
              <a:t>i</a:t>
            </a:r>
            <a:r>
              <a:rPr kumimoji="1" lang="zh-CN" altLang="en-US" dirty="0"/>
              <a:t>的上升子序列</a:t>
            </a:r>
            <a:r>
              <a:rPr kumimoji="1" lang="zh-CN" altLang="en-US" u="sng" dirty="0"/>
              <a:t>结尾的最小值</a:t>
            </a:r>
            <a:endParaRPr kumimoji="1" lang="en-US" altLang="zh-CN" u="sng" dirty="0"/>
          </a:p>
          <a:p>
            <a:endParaRPr kumimoji="1" lang="en-US" altLang="zh-CN" u="sng" dirty="0"/>
          </a:p>
          <a:p>
            <a:endParaRPr kumimoji="1" lang="en-US" altLang="zh-CN" dirty="0"/>
          </a:p>
          <a:p>
            <a:r>
              <a:rPr kumimoji="1" lang="zh-CN" altLang="en-US" dirty="0"/>
              <a:t>递推关系：</a:t>
            </a:r>
            <a:endParaRPr kumimoji="1" lang="en-US" altLang="zh-CN" dirty="0"/>
          </a:p>
          <a:p>
            <a:r>
              <a:rPr kumimoji="1" lang="zh-CN" altLang="en-US" dirty="0"/>
              <a:t>对于一个</a:t>
            </a:r>
            <a:r>
              <a:rPr kumimoji="1" lang="en-US" altLang="zh-CN" dirty="0"/>
              <a:t>a[</a:t>
            </a:r>
            <a:r>
              <a:rPr kumimoji="1" lang="en-US" altLang="zh-CN" dirty="0" err="1"/>
              <a:t>i</a:t>
            </a:r>
            <a:r>
              <a:rPr kumimoji="1" lang="en-US" altLang="zh-CN" dirty="0"/>
              <a:t>]</a:t>
            </a:r>
            <a:r>
              <a:rPr kumimoji="1" lang="zh-CN" altLang="en-US" dirty="0"/>
              <a:t>，找到一个最大的</a:t>
            </a:r>
            <a:r>
              <a:rPr kumimoji="1" lang="en-US" altLang="zh-CN" dirty="0"/>
              <a:t>k</a:t>
            </a:r>
            <a:r>
              <a:rPr kumimoji="1" lang="zh-CN" altLang="en-US" dirty="0"/>
              <a:t>，使得</a:t>
            </a:r>
            <a:r>
              <a:rPr kumimoji="1" lang="en-US" altLang="zh-CN" dirty="0"/>
              <a:t>a[</a:t>
            </a:r>
            <a:r>
              <a:rPr kumimoji="1" lang="en-US" altLang="zh-CN" dirty="0" err="1"/>
              <a:t>i</a:t>
            </a:r>
            <a:r>
              <a:rPr kumimoji="1" lang="en-US" altLang="zh-CN" dirty="0"/>
              <a:t>]&gt;b[k]</a:t>
            </a:r>
            <a:r>
              <a:rPr kumimoji="1" lang="zh-CN" altLang="en-US" dirty="0"/>
              <a:t>，然后更新</a:t>
            </a:r>
            <a:r>
              <a:rPr kumimoji="1" lang="en-US" altLang="zh-CN" dirty="0"/>
              <a:t>b[k+1]</a:t>
            </a:r>
          </a:p>
          <a:p>
            <a:endParaRPr kumimoji="1" lang="zh-CN" altLang="en-US" dirty="0"/>
          </a:p>
        </p:txBody>
      </p:sp>
      <p:graphicFrame>
        <p:nvGraphicFramePr>
          <p:cNvPr id="4" name="表格 3">
            <a:extLst>
              <a:ext uri="{FF2B5EF4-FFF2-40B4-BE49-F238E27FC236}">
                <a16:creationId xmlns:a16="http://schemas.microsoft.com/office/drawing/2014/main" id="{57F28E2B-3649-7C4B-818F-C9A32340B811}"/>
              </a:ext>
            </a:extLst>
          </p:cNvPr>
          <p:cNvGraphicFramePr>
            <a:graphicFrameLocks noGrp="1"/>
          </p:cNvGraphicFramePr>
          <p:nvPr/>
        </p:nvGraphicFramePr>
        <p:xfrm>
          <a:off x="754345" y="3211074"/>
          <a:ext cx="10443928" cy="741680"/>
        </p:xfrm>
        <a:graphic>
          <a:graphicData uri="http://schemas.openxmlformats.org/drawingml/2006/table">
            <a:tbl>
              <a:tblPr bandRow="1">
                <a:tableStyleId>{5C22544A-7EE6-4342-B048-85BDC9FD1C3A}</a:tableStyleId>
              </a:tblPr>
              <a:tblGrid>
                <a:gridCol w="1305491">
                  <a:extLst>
                    <a:ext uri="{9D8B030D-6E8A-4147-A177-3AD203B41FA5}">
                      <a16:colId xmlns:a16="http://schemas.microsoft.com/office/drawing/2014/main" val="1940361643"/>
                    </a:ext>
                  </a:extLst>
                </a:gridCol>
                <a:gridCol w="1305491">
                  <a:extLst>
                    <a:ext uri="{9D8B030D-6E8A-4147-A177-3AD203B41FA5}">
                      <a16:colId xmlns:a16="http://schemas.microsoft.com/office/drawing/2014/main" val="2400111014"/>
                    </a:ext>
                  </a:extLst>
                </a:gridCol>
                <a:gridCol w="1305491">
                  <a:extLst>
                    <a:ext uri="{9D8B030D-6E8A-4147-A177-3AD203B41FA5}">
                      <a16:colId xmlns:a16="http://schemas.microsoft.com/office/drawing/2014/main" val="43564385"/>
                    </a:ext>
                  </a:extLst>
                </a:gridCol>
                <a:gridCol w="1305491">
                  <a:extLst>
                    <a:ext uri="{9D8B030D-6E8A-4147-A177-3AD203B41FA5}">
                      <a16:colId xmlns:a16="http://schemas.microsoft.com/office/drawing/2014/main" val="2156712870"/>
                    </a:ext>
                  </a:extLst>
                </a:gridCol>
                <a:gridCol w="1305491">
                  <a:extLst>
                    <a:ext uri="{9D8B030D-6E8A-4147-A177-3AD203B41FA5}">
                      <a16:colId xmlns:a16="http://schemas.microsoft.com/office/drawing/2014/main" val="3110356162"/>
                    </a:ext>
                  </a:extLst>
                </a:gridCol>
                <a:gridCol w="1305491">
                  <a:extLst>
                    <a:ext uri="{9D8B030D-6E8A-4147-A177-3AD203B41FA5}">
                      <a16:colId xmlns:a16="http://schemas.microsoft.com/office/drawing/2014/main" val="3876990605"/>
                    </a:ext>
                  </a:extLst>
                </a:gridCol>
                <a:gridCol w="1305491">
                  <a:extLst>
                    <a:ext uri="{9D8B030D-6E8A-4147-A177-3AD203B41FA5}">
                      <a16:colId xmlns:a16="http://schemas.microsoft.com/office/drawing/2014/main" val="367251291"/>
                    </a:ext>
                  </a:extLst>
                </a:gridCol>
                <a:gridCol w="1305491">
                  <a:extLst>
                    <a:ext uri="{9D8B030D-6E8A-4147-A177-3AD203B41FA5}">
                      <a16:colId xmlns:a16="http://schemas.microsoft.com/office/drawing/2014/main" val="847025382"/>
                    </a:ext>
                  </a:extLst>
                </a:gridCol>
              </a:tblGrid>
              <a:tr h="370840">
                <a:tc>
                  <a:txBody>
                    <a:bodyPr/>
                    <a:lstStyle/>
                    <a:p>
                      <a:r>
                        <a:rPr lang="zh-CN" altLang="en-US" dirty="0"/>
                        <a:t>原数组</a:t>
                      </a:r>
                    </a:p>
                  </a:txBody>
                  <a:tcPr/>
                </a:tc>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9</a:t>
                      </a:r>
                      <a:endParaRPr lang="zh-CN" altLang="en-US" dirty="0"/>
                    </a:p>
                  </a:txBody>
                  <a:tcPr/>
                </a:tc>
                <a:tc>
                  <a:txBody>
                    <a:bodyPr/>
                    <a:lstStyle/>
                    <a:p>
                      <a:r>
                        <a:rPr lang="en-US" altLang="zh-CN" dirty="0"/>
                        <a:t>4</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3371980790"/>
                  </a:ext>
                </a:extLst>
              </a:tr>
              <a:tr h="370840">
                <a:tc>
                  <a:txBody>
                    <a:bodyPr/>
                    <a:lstStyle/>
                    <a:p>
                      <a:r>
                        <a:rPr lang="en-US" altLang="zh-CN" dirty="0"/>
                        <a:t>b</a:t>
                      </a:r>
                      <a:r>
                        <a:rPr lang="zh-CN" altLang="en-US" dirty="0"/>
                        <a:t>数组</a:t>
                      </a:r>
                    </a:p>
                  </a:txBody>
                  <a:tcPr/>
                </a:tc>
                <a:tc>
                  <a:txBody>
                    <a:bodyPr/>
                    <a:lstStyle/>
                    <a:p>
                      <a:r>
                        <a:rPr lang="en-US" altLang="zh-CN" dirty="0"/>
                        <a:t>{</a:t>
                      </a:r>
                      <a:r>
                        <a:rPr lang="zh-CN" altLang="en-US" dirty="0"/>
                        <a:t> </a:t>
                      </a:r>
                      <a:r>
                        <a:rPr lang="en-US" altLang="zh-CN" dirty="0"/>
                        <a:t>1</a:t>
                      </a:r>
                      <a:r>
                        <a:rPr lang="zh-CN" altLang="en-US" dirty="0"/>
                        <a:t> </a:t>
                      </a:r>
                      <a:r>
                        <a:rPr lang="en-US" altLang="zh-CN" dirty="0"/>
                        <a:t>}</a:t>
                      </a:r>
                      <a:endParaRPr lang="zh-CN" altLang="en-US" dirty="0"/>
                    </a:p>
                  </a:txBody>
                  <a:tcPr/>
                </a:tc>
                <a:tc>
                  <a:txBody>
                    <a:bodyPr/>
                    <a:lstStyle/>
                    <a:p>
                      <a:r>
                        <a:rPr lang="en-US" altLang="zh-CN" dirty="0"/>
                        <a:t>{1,</a:t>
                      </a:r>
                      <a:r>
                        <a:rPr lang="zh-CN" altLang="en-US" dirty="0"/>
                        <a:t> </a:t>
                      </a:r>
                      <a:r>
                        <a:rPr lang="en-US" altLang="zh-CN" dirty="0"/>
                        <a:t>7}</a:t>
                      </a:r>
                      <a:endParaRPr lang="zh-CN" altLang="en-US" dirty="0"/>
                    </a:p>
                  </a:txBody>
                  <a:tcPr/>
                </a:tc>
                <a:tc>
                  <a:txBody>
                    <a:bodyPr/>
                    <a:lstStyle/>
                    <a:p>
                      <a:r>
                        <a:rPr lang="en-US" altLang="zh-CN" dirty="0"/>
                        <a:t>{1,</a:t>
                      </a:r>
                      <a:r>
                        <a:rPr lang="zh-CN" altLang="en-US" dirty="0"/>
                        <a:t> </a:t>
                      </a:r>
                      <a:r>
                        <a:rPr lang="en-US" altLang="zh-CN" dirty="0"/>
                        <a:t>3}</a:t>
                      </a:r>
                      <a:endParaRPr lang="zh-CN" altLang="en-US" dirty="0"/>
                    </a:p>
                  </a:txBody>
                  <a:tcPr/>
                </a:tc>
                <a:tc>
                  <a:txBody>
                    <a:bodyPr/>
                    <a:lstStyle/>
                    <a:p>
                      <a:r>
                        <a:rPr lang="en-US" altLang="zh-CN" dirty="0"/>
                        <a:t>{1,</a:t>
                      </a:r>
                      <a:r>
                        <a:rPr lang="zh-CN" altLang="en-US" dirty="0"/>
                        <a:t> </a:t>
                      </a:r>
                      <a:r>
                        <a:rPr lang="en-US" altLang="zh-CN" dirty="0"/>
                        <a:t>3,</a:t>
                      </a:r>
                      <a:r>
                        <a:rPr lang="zh-CN" altLang="en-US" dirty="0"/>
                        <a:t> </a:t>
                      </a:r>
                      <a:r>
                        <a:rPr lang="en-US" altLang="zh-CN" dirty="0"/>
                        <a:t>5}</a:t>
                      </a:r>
                      <a:endParaRPr lang="zh-CN" altLang="en-US" dirty="0"/>
                    </a:p>
                  </a:txBody>
                  <a:tcPr/>
                </a:tc>
                <a:tc>
                  <a:txBody>
                    <a:bodyPr/>
                    <a:lstStyle/>
                    <a:p>
                      <a:r>
                        <a:rPr lang="en-US" altLang="zh-CN" dirty="0"/>
                        <a:t>{1,</a:t>
                      </a:r>
                      <a:r>
                        <a:rPr lang="zh-CN" altLang="en-US" dirty="0"/>
                        <a:t> </a:t>
                      </a:r>
                      <a:r>
                        <a:rPr lang="en-US" altLang="zh-CN" dirty="0"/>
                        <a:t>3,</a:t>
                      </a:r>
                      <a:r>
                        <a:rPr lang="zh-CN" altLang="en-US" dirty="0"/>
                        <a:t> </a:t>
                      </a:r>
                      <a:r>
                        <a:rPr lang="en-US" altLang="zh-CN" dirty="0"/>
                        <a:t>5,</a:t>
                      </a:r>
                      <a:r>
                        <a:rPr lang="zh-CN" altLang="en-US" dirty="0"/>
                        <a:t> </a:t>
                      </a:r>
                      <a:r>
                        <a:rPr lang="en-US" altLang="zh-CN" dirty="0"/>
                        <a:t>9}</a:t>
                      </a:r>
                      <a:endParaRPr lang="zh-CN" altLang="en-US" dirty="0"/>
                    </a:p>
                  </a:txBody>
                  <a:tcPr/>
                </a:tc>
                <a:tc>
                  <a:txBody>
                    <a:bodyPr/>
                    <a:lstStyle/>
                    <a:p>
                      <a:r>
                        <a:rPr lang="en-US" altLang="zh-CN" dirty="0"/>
                        <a:t>{1,</a:t>
                      </a:r>
                      <a:r>
                        <a:rPr lang="zh-CN" altLang="en-US" dirty="0"/>
                        <a:t> </a:t>
                      </a:r>
                      <a:r>
                        <a:rPr lang="en-US" altLang="zh-CN" dirty="0"/>
                        <a:t>3,</a:t>
                      </a:r>
                      <a:r>
                        <a:rPr lang="zh-CN" altLang="en-US" dirty="0"/>
                        <a:t> </a:t>
                      </a:r>
                      <a:r>
                        <a:rPr lang="en-US" altLang="zh-CN" dirty="0"/>
                        <a:t>4,</a:t>
                      </a:r>
                      <a:r>
                        <a:rPr lang="zh-CN" altLang="en-US" dirty="0"/>
                        <a:t> </a:t>
                      </a:r>
                      <a:r>
                        <a:rPr lang="en-US" altLang="zh-CN" dirty="0"/>
                        <a:t>9}</a:t>
                      </a:r>
                      <a:endParaRPr lang="zh-CN" altLang="en-US" dirty="0"/>
                    </a:p>
                  </a:txBody>
                  <a:tcPr/>
                </a:tc>
                <a:tc>
                  <a:txBody>
                    <a:bodyPr/>
                    <a:lstStyle/>
                    <a:p>
                      <a:r>
                        <a:rPr lang="en-US" altLang="zh-CN" dirty="0"/>
                        <a:t>1,</a:t>
                      </a:r>
                      <a:r>
                        <a:rPr lang="zh-CN" altLang="en-US" dirty="0"/>
                        <a:t> </a:t>
                      </a:r>
                      <a:r>
                        <a:rPr lang="en-US" altLang="zh-CN" dirty="0"/>
                        <a:t>3,</a:t>
                      </a:r>
                      <a:r>
                        <a:rPr lang="zh-CN" altLang="en-US" dirty="0"/>
                        <a:t> </a:t>
                      </a:r>
                      <a:r>
                        <a:rPr lang="en-US" altLang="zh-CN" dirty="0"/>
                        <a:t>4,</a:t>
                      </a:r>
                      <a:r>
                        <a:rPr lang="zh-CN" altLang="en-US" dirty="0"/>
                        <a:t> </a:t>
                      </a:r>
                      <a:r>
                        <a:rPr lang="en-US" altLang="zh-CN" dirty="0"/>
                        <a:t>8}</a:t>
                      </a:r>
                      <a:endParaRPr lang="zh-CN" altLang="en-US" dirty="0"/>
                    </a:p>
                  </a:txBody>
                  <a:tcPr/>
                </a:tc>
                <a:extLst>
                  <a:ext uri="{0D108BD9-81ED-4DB2-BD59-A6C34878D82A}">
                    <a16:rowId xmlns:a16="http://schemas.microsoft.com/office/drawing/2014/main" val="4282425635"/>
                  </a:ext>
                </a:extLst>
              </a:tr>
            </a:tbl>
          </a:graphicData>
        </a:graphic>
      </p:graphicFrame>
    </p:spTree>
    <p:extLst>
      <p:ext uri="{BB962C8B-B14F-4D97-AF65-F5344CB8AC3E}">
        <p14:creationId xmlns:p14="http://schemas.microsoft.com/office/powerpoint/2010/main" val="5045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F73123B-8F98-9949-9E26-EB9322F9C1F5}"/>
              </a:ext>
            </a:extLst>
          </p:cNvPr>
          <p:cNvSpPr>
            <a:spLocks noGrp="1"/>
          </p:cNvSpPr>
          <p:nvPr>
            <p:ph type="body" sz="quarter" idx="10"/>
          </p:nvPr>
        </p:nvSpPr>
        <p:spPr/>
        <p:txBody>
          <a:bodyPr/>
          <a:lstStyle/>
          <a:p>
            <a:r>
              <a:rPr lang="zh-CN" altLang="zh-CN" dirty="0"/>
              <a:t>最长</a:t>
            </a:r>
            <a:r>
              <a:rPr lang="zh-CN" altLang="en-US" dirty="0"/>
              <a:t>不下降</a:t>
            </a:r>
            <a:r>
              <a:rPr lang="zh-CN" altLang="zh-CN" dirty="0"/>
              <a:t>子序列</a:t>
            </a:r>
            <a:endParaRPr kumimoji="1" lang="zh-CN" altLang="en-US" dirty="0"/>
          </a:p>
        </p:txBody>
      </p:sp>
      <p:sp>
        <p:nvSpPr>
          <p:cNvPr id="3" name="文本占位符 2">
            <a:extLst>
              <a:ext uri="{FF2B5EF4-FFF2-40B4-BE49-F238E27FC236}">
                <a16:creationId xmlns:a16="http://schemas.microsoft.com/office/drawing/2014/main" id="{A737AEFD-9DCD-5C45-828B-A84C058086BF}"/>
              </a:ext>
            </a:extLst>
          </p:cNvPr>
          <p:cNvSpPr>
            <a:spLocks noGrp="1"/>
          </p:cNvSpPr>
          <p:nvPr>
            <p:ph type="body" sz="quarter" idx="11"/>
          </p:nvPr>
        </p:nvSpPr>
        <p:spPr>
          <a:xfrm>
            <a:off x="569088" y="1620456"/>
            <a:ext cx="11053823" cy="4664597"/>
          </a:xfrm>
        </p:spPr>
        <p:txBody>
          <a:bodyPr/>
          <a:lstStyle/>
          <a:p>
            <a:r>
              <a:rPr kumimoji="1" lang="en-US" altLang="zh-CN" dirty="0"/>
              <a:t>b</a:t>
            </a:r>
            <a:r>
              <a:rPr kumimoji="1" lang="zh-CN" altLang="en-US" dirty="0"/>
              <a:t>数组的定义：</a:t>
            </a:r>
            <a:r>
              <a:rPr kumimoji="1" lang="en-US" altLang="zh-CN" dirty="0"/>
              <a:t>b[</a:t>
            </a:r>
            <a:r>
              <a:rPr kumimoji="1" lang="en-US" altLang="zh-CN" dirty="0" err="1"/>
              <a:t>i</a:t>
            </a:r>
            <a:r>
              <a:rPr kumimoji="1" lang="en-US" altLang="zh-CN" dirty="0"/>
              <a:t>]</a:t>
            </a:r>
            <a:r>
              <a:rPr kumimoji="1" lang="zh-CN" altLang="en-US" dirty="0"/>
              <a:t>保存长度为</a:t>
            </a:r>
            <a:r>
              <a:rPr kumimoji="1" lang="en-US" altLang="zh-CN" dirty="0" err="1"/>
              <a:t>i</a:t>
            </a:r>
            <a:r>
              <a:rPr kumimoji="1" lang="zh-CN" altLang="en-US" dirty="0"/>
              <a:t>的上升子序列结尾的最小值</a:t>
            </a:r>
            <a:endParaRPr kumimoji="1" lang="en-US" altLang="zh-CN" dirty="0"/>
          </a:p>
          <a:p>
            <a:r>
              <a:rPr kumimoji="1" lang="en-US" altLang="zh-CN" dirty="0"/>
              <a:t>b</a:t>
            </a:r>
            <a:r>
              <a:rPr kumimoji="1" lang="zh-CN" altLang="en-US" dirty="0"/>
              <a:t>数组的特点：</a:t>
            </a:r>
            <a:r>
              <a:rPr kumimoji="1" lang="zh-CN" altLang="en-US" dirty="0">
                <a:solidFill>
                  <a:srgbClr val="FF0000"/>
                </a:solidFill>
              </a:rPr>
              <a:t>递增</a:t>
            </a:r>
            <a:endParaRPr kumimoji="1" lang="en-US" altLang="zh-CN" dirty="0">
              <a:solidFill>
                <a:srgbClr val="FF0000"/>
              </a:solidFill>
            </a:endParaRPr>
          </a:p>
          <a:p>
            <a:endParaRPr kumimoji="1" lang="en-US" altLang="zh-CN" dirty="0">
              <a:solidFill>
                <a:srgbClr val="FF0000"/>
              </a:solidFill>
            </a:endParaRPr>
          </a:p>
          <a:p>
            <a:r>
              <a:rPr kumimoji="1" lang="zh-CN" altLang="en-US" dirty="0"/>
              <a:t>每次都要在数组</a:t>
            </a:r>
            <a:r>
              <a:rPr kumimoji="1" lang="en-US" altLang="zh-CN" dirty="0"/>
              <a:t>b</a:t>
            </a:r>
            <a:r>
              <a:rPr kumimoji="1" lang="zh-CN" altLang="en-US" dirty="0"/>
              <a:t>中找到一个</a:t>
            </a:r>
            <a:r>
              <a:rPr kumimoji="1" lang="zh-CN" altLang="en-US" dirty="0">
                <a:solidFill>
                  <a:srgbClr val="FF0000"/>
                </a:solidFill>
              </a:rPr>
              <a:t>最大</a:t>
            </a:r>
            <a:r>
              <a:rPr kumimoji="1" lang="zh-CN" altLang="en-US" dirty="0"/>
              <a:t>的</a:t>
            </a:r>
            <a:r>
              <a:rPr kumimoji="1" lang="en-US" altLang="zh-CN" dirty="0"/>
              <a:t>k</a:t>
            </a:r>
            <a:r>
              <a:rPr kumimoji="1" lang="zh-CN" altLang="en-US" dirty="0"/>
              <a:t>，使得</a:t>
            </a:r>
            <a:r>
              <a:rPr kumimoji="1" lang="en-US" altLang="zh-CN" dirty="0"/>
              <a:t>a[</a:t>
            </a:r>
            <a:r>
              <a:rPr kumimoji="1" lang="en-US" altLang="zh-CN" dirty="0" err="1"/>
              <a:t>i</a:t>
            </a:r>
            <a:r>
              <a:rPr kumimoji="1" lang="en-US" altLang="zh-CN" dirty="0"/>
              <a:t>]</a:t>
            </a:r>
            <a:r>
              <a:rPr kumimoji="1" lang="zh-CN" altLang="en-US" dirty="0"/>
              <a:t> </a:t>
            </a:r>
            <a:r>
              <a:rPr kumimoji="1" lang="en-US" altLang="zh-CN" dirty="0"/>
              <a:t>&gt;</a:t>
            </a:r>
            <a:r>
              <a:rPr kumimoji="1" lang="zh-CN" altLang="en-US" dirty="0"/>
              <a:t> </a:t>
            </a:r>
            <a:r>
              <a:rPr kumimoji="1" lang="en-US" altLang="zh-CN" dirty="0"/>
              <a:t>b[k]</a:t>
            </a:r>
            <a:endParaRPr kumimoji="1" lang="en-US" altLang="zh-CN" dirty="0">
              <a:solidFill>
                <a:srgbClr val="FF0000"/>
              </a:solidFill>
            </a:endParaRPr>
          </a:p>
          <a:p>
            <a:r>
              <a:rPr kumimoji="1" lang="zh-CN" altLang="en-US" dirty="0"/>
              <a:t>找最大的</a:t>
            </a:r>
            <a:r>
              <a:rPr kumimoji="1" lang="en-US" altLang="zh-CN" dirty="0"/>
              <a:t>k</a:t>
            </a:r>
            <a:r>
              <a:rPr kumimoji="1" lang="zh-CN" altLang="en-US" dirty="0"/>
              <a:t>等价于：从下标</a:t>
            </a:r>
            <a:r>
              <a:rPr kumimoji="1" lang="en-US" altLang="zh-CN" dirty="0"/>
              <a:t>1</a:t>
            </a:r>
            <a:r>
              <a:rPr kumimoji="1" lang="zh-CN" altLang="en-US" dirty="0"/>
              <a:t>开始在</a:t>
            </a:r>
            <a:r>
              <a:rPr kumimoji="1" lang="en-US" altLang="zh-CN" dirty="0"/>
              <a:t>b</a:t>
            </a:r>
            <a:r>
              <a:rPr kumimoji="1" lang="zh-CN" altLang="en-US" dirty="0"/>
              <a:t>中找</a:t>
            </a:r>
            <a:r>
              <a:rPr kumimoji="1" lang="zh-CN" altLang="en-US" dirty="0">
                <a:solidFill>
                  <a:srgbClr val="FF0000"/>
                </a:solidFill>
              </a:rPr>
              <a:t>最后一个</a:t>
            </a:r>
            <a:r>
              <a:rPr kumimoji="1" lang="en-US" altLang="zh-CN" dirty="0"/>
              <a:t>&gt;a[</a:t>
            </a:r>
            <a:r>
              <a:rPr kumimoji="1" lang="en-US" altLang="zh-CN" dirty="0" err="1"/>
              <a:t>i</a:t>
            </a:r>
            <a:r>
              <a:rPr kumimoji="1" lang="en-US" altLang="zh-CN" dirty="0"/>
              <a:t>]</a:t>
            </a:r>
            <a:r>
              <a:rPr kumimoji="1" lang="zh-CN" altLang="en-US" dirty="0"/>
              <a:t>的</a:t>
            </a:r>
            <a:r>
              <a:rPr kumimoji="1" lang="en-US" altLang="zh-CN" dirty="0"/>
              <a:t>b[k]</a:t>
            </a:r>
          </a:p>
        </p:txBody>
      </p:sp>
    </p:spTree>
    <p:extLst>
      <p:ext uri="{BB962C8B-B14F-4D97-AF65-F5344CB8AC3E}">
        <p14:creationId xmlns:p14="http://schemas.microsoft.com/office/powerpoint/2010/main" val="164487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F73123B-8F98-9949-9E26-EB9322F9C1F5}"/>
              </a:ext>
            </a:extLst>
          </p:cNvPr>
          <p:cNvSpPr>
            <a:spLocks noGrp="1"/>
          </p:cNvSpPr>
          <p:nvPr>
            <p:ph type="body" sz="quarter" idx="10"/>
          </p:nvPr>
        </p:nvSpPr>
        <p:spPr/>
        <p:txBody>
          <a:bodyPr/>
          <a:lstStyle/>
          <a:p>
            <a:r>
              <a:rPr lang="zh-CN" altLang="zh-CN" dirty="0"/>
              <a:t>最长</a:t>
            </a:r>
            <a:r>
              <a:rPr lang="zh-CN" altLang="en-US" dirty="0"/>
              <a:t>不下降</a:t>
            </a:r>
            <a:r>
              <a:rPr lang="zh-CN" altLang="zh-CN" dirty="0"/>
              <a:t>子序列</a:t>
            </a:r>
            <a:endParaRPr kumimoji="1" lang="zh-CN" altLang="en-US" dirty="0"/>
          </a:p>
        </p:txBody>
      </p:sp>
      <p:sp>
        <p:nvSpPr>
          <p:cNvPr id="3" name="文本占位符 2">
            <a:extLst>
              <a:ext uri="{FF2B5EF4-FFF2-40B4-BE49-F238E27FC236}">
                <a16:creationId xmlns:a16="http://schemas.microsoft.com/office/drawing/2014/main" id="{A737AEFD-9DCD-5C45-828B-A84C058086BF}"/>
              </a:ext>
            </a:extLst>
          </p:cNvPr>
          <p:cNvSpPr>
            <a:spLocks noGrp="1"/>
          </p:cNvSpPr>
          <p:nvPr>
            <p:ph type="body" sz="quarter" idx="11"/>
          </p:nvPr>
        </p:nvSpPr>
        <p:spPr>
          <a:xfrm>
            <a:off x="569088" y="1620456"/>
            <a:ext cx="11053823" cy="4664597"/>
          </a:xfrm>
        </p:spPr>
        <p:txBody>
          <a:bodyPr/>
          <a:lstStyle/>
          <a:p>
            <a:r>
              <a:rPr kumimoji="1" lang="zh-CN" altLang="en-US" dirty="0"/>
              <a:t>找最大的</a:t>
            </a:r>
            <a:r>
              <a:rPr kumimoji="1" lang="en-US" altLang="zh-CN" dirty="0"/>
              <a:t>k</a:t>
            </a:r>
            <a:r>
              <a:rPr kumimoji="1" lang="zh-CN" altLang="en-US" dirty="0"/>
              <a:t>等价于：从下标</a:t>
            </a:r>
            <a:r>
              <a:rPr kumimoji="1" lang="en-US" altLang="zh-CN" dirty="0"/>
              <a:t>1</a:t>
            </a:r>
            <a:r>
              <a:rPr kumimoji="1" lang="zh-CN" altLang="en-US" dirty="0"/>
              <a:t>开始在</a:t>
            </a:r>
            <a:r>
              <a:rPr kumimoji="1" lang="en-US" altLang="zh-CN" dirty="0"/>
              <a:t>b</a:t>
            </a:r>
            <a:r>
              <a:rPr kumimoji="1" lang="zh-CN" altLang="en-US" dirty="0"/>
              <a:t>中找</a:t>
            </a:r>
            <a:r>
              <a:rPr kumimoji="1" lang="zh-CN" altLang="en-US" dirty="0">
                <a:solidFill>
                  <a:srgbClr val="FF0000"/>
                </a:solidFill>
              </a:rPr>
              <a:t>最后一个</a:t>
            </a:r>
            <a:r>
              <a:rPr kumimoji="1" lang="en-US" altLang="zh-CN" dirty="0"/>
              <a:t>&lt;a[</a:t>
            </a:r>
            <a:r>
              <a:rPr kumimoji="1" lang="en-US" altLang="zh-CN" dirty="0" err="1"/>
              <a:t>i</a:t>
            </a:r>
            <a:r>
              <a:rPr kumimoji="1" lang="en-US" altLang="zh-CN" dirty="0"/>
              <a:t>]</a:t>
            </a:r>
            <a:r>
              <a:rPr kumimoji="1" lang="zh-CN" altLang="en-US" dirty="0"/>
              <a:t>的</a:t>
            </a:r>
            <a:r>
              <a:rPr kumimoji="1" lang="en-US" altLang="zh-CN" dirty="0"/>
              <a:t>b[k]</a:t>
            </a:r>
          </a:p>
          <a:p>
            <a:r>
              <a:rPr kumimoji="1" lang="zh-CN" altLang="en-US" dirty="0">
                <a:solidFill>
                  <a:srgbClr val="FF0000"/>
                </a:solidFill>
              </a:rPr>
              <a:t>二分查找</a:t>
            </a:r>
            <a:endParaRPr kumimoji="1" lang="en-US" altLang="zh-CN" dirty="0">
              <a:solidFill>
                <a:srgbClr val="FF0000"/>
              </a:solidFill>
            </a:endParaRPr>
          </a:p>
        </p:txBody>
      </p:sp>
      <p:sp>
        <p:nvSpPr>
          <p:cNvPr id="4" name="文本框 3">
            <a:extLst>
              <a:ext uri="{FF2B5EF4-FFF2-40B4-BE49-F238E27FC236}">
                <a16:creationId xmlns:a16="http://schemas.microsoft.com/office/drawing/2014/main" id="{C0D361E2-2059-EF42-8487-51F5126DAD2D}"/>
              </a:ext>
            </a:extLst>
          </p:cNvPr>
          <p:cNvSpPr txBox="1"/>
          <p:nvPr/>
        </p:nvSpPr>
        <p:spPr>
          <a:xfrm>
            <a:off x="1082194" y="3044813"/>
            <a:ext cx="6500497" cy="1815882"/>
          </a:xfrm>
          <a:prstGeom prst="rect">
            <a:avLst/>
          </a:prstGeom>
          <a:noFill/>
        </p:spPr>
        <p:txBody>
          <a:bodyPr wrap="none" rtlCol="0">
            <a:spAutoFit/>
          </a:bodyPr>
          <a:lstStyle>
            <a:defPPr>
              <a:defRPr lang="zh-CN"/>
            </a:defPPr>
            <a:lvl1pPr>
              <a:defRPr kumimoji="1" sz="2800">
                <a:latin typeface="Consolas" charset="0"/>
                <a:ea typeface="Consolas" charset="0"/>
                <a:cs typeface="Consolas" charset="0"/>
              </a:defRPr>
            </a:lvl1pPr>
          </a:lstStyle>
          <a:p>
            <a:r>
              <a:rPr lang="en-US" altLang="zh-CN" dirty="0"/>
              <a:t>for(</a:t>
            </a:r>
            <a:r>
              <a:rPr lang="en-US" altLang="zh-CN" dirty="0" err="1"/>
              <a:t>i</a:t>
            </a:r>
            <a:r>
              <a:rPr lang="en-US" altLang="zh-CN" dirty="0"/>
              <a:t>=1;i&lt;=</a:t>
            </a:r>
            <a:r>
              <a:rPr lang="en-US" altLang="zh-CN" dirty="0" err="1"/>
              <a:t>n;i</a:t>
            </a:r>
            <a:r>
              <a:rPr lang="en-US" altLang="zh-CN" dirty="0"/>
              <a:t>++){</a:t>
            </a:r>
          </a:p>
          <a:p>
            <a:r>
              <a:rPr lang="zh-CN" altLang="en-US" dirty="0"/>
              <a:t>  在</a:t>
            </a:r>
            <a:r>
              <a:rPr lang="en-US" altLang="zh-CN" dirty="0"/>
              <a:t>b</a:t>
            </a:r>
            <a:r>
              <a:rPr lang="zh-CN" altLang="en-US" dirty="0"/>
              <a:t>中二分查找最后一个</a:t>
            </a:r>
            <a:r>
              <a:rPr lang="en-US" altLang="zh-CN" dirty="0"/>
              <a:t>&lt;a[</a:t>
            </a:r>
            <a:r>
              <a:rPr lang="en-US" altLang="zh-CN" dirty="0" err="1"/>
              <a:t>i</a:t>
            </a:r>
            <a:r>
              <a:rPr lang="en-US" altLang="zh-CN" dirty="0"/>
              <a:t>]</a:t>
            </a:r>
            <a:r>
              <a:rPr lang="zh-CN" altLang="en-US" dirty="0"/>
              <a:t>的</a:t>
            </a:r>
            <a:r>
              <a:rPr lang="en-US" altLang="zh-CN" dirty="0"/>
              <a:t>b[k]</a:t>
            </a:r>
          </a:p>
          <a:p>
            <a:r>
              <a:rPr lang="zh-CN" altLang="en-US" dirty="0"/>
              <a:t>  </a:t>
            </a:r>
            <a:r>
              <a:rPr lang="en-US" altLang="zh-CN" dirty="0"/>
              <a:t>b[k+1]=a[</a:t>
            </a:r>
            <a:r>
              <a:rPr lang="en-US" altLang="zh-CN" dirty="0" err="1"/>
              <a:t>i</a:t>
            </a:r>
            <a:r>
              <a:rPr lang="en-US" altLang="zh-CN" dirty="0"/>
              <a:t>];</a:t>
            </a:r>
          </a:p>
          <a:p>
            <a:r>
              <a:rPr lang="en-US" altLang="zh-CN" dirty="0"/>
              <a:t>}</a:t>
            </a:r>
          </a:p>
        </p:txBody>
      </p:sp>
      <p:sp>
        <p:nvSpPr>
          <p:cNvPr id="5" name="矩形 4">
            <a:extLst>
              <a:ext uri="{FF2B5EF4-FFF2-40B4-BE49-F238E27FC236}">
                <a16:creationId xmlns:a16="http://schemas.microsoft.com/office/drawing/2014/main" id="{D5E07146-0658-604E-8193-B5CEC6C4B07F}"/>
              </a:ext>
            </a:extLst>
          </p:cNvPr>
          <p:cNvSpPr/>
          <p:nvPr/>
        </p:nvSpPr>
        <p:spPr>
          <a:xfrm>
            <a:off x="1082194" y="5249708"/>
            <a:ext cx="6096000" cy="830997"/>
          </a:xfrm>
          <a:prstGeom prst="rect">
            <a:avLst/>
          </a:prstGeom>
        </p:spPr>
        <p:txBody>
          <a:bodyPr>
            <a:spAutoFit/>
          </a:bodyPr>
          <a:lstStyle/>
          <a:p>
            <a:r>
              <a:rPr kumimoji="1" lang="zh-CN" altLang="en-US" sz="2400" dirty="0">
                <a:latin typeface="PingFang SC" charset="-122"/>
                <a:ea typeface="PingFang SC" charset="-122"/>
                <a:cs typeface="PingFang SC" charset="-122"/>
              </a:rPr>
              <a:t>最后的答案是什么？最大的</a:t>
            </a:r>
            <a:r>
              <a:rPr kumimoji="1" lang="en-US" altLang="zh-CN" sz="2400" dirty="0">
                <a:latin typeface="PingFang SC" charset="-122"/>
                <a:ea typeface="PingFang SC" charset="-122"/>
                <a:cs typeface="PingFang SC" charset="-122"/>
              </a:rPr>
              <a:t>k</a:t>
            </a:r>
            <a:r>
              <a:rPr kumimoji="1" lang="zh-CN" altLang="en-US" sz="2400" dirty="0">
                <a:latin typeface="PingFang SC" charset="-122"/>
                <a:ea typeface="PingFang SC" charset="-122"/>
                <a:cs typeface="PingFang SC" charset="-122"/>
              </a:rPr>
              <a:t>，使得</a:t>
            </a:r>
            <a:r>
              <a:rPr kumimoji="1" lang="en-US" altLang="zh-CN" sz="2400" dirty="0">
                <a:latin typeface="PingFang SC" charset="-122"/>
                <a:ea typeface="PingFang SC" charset="-122"/>
                <a:cs typeface="PingFang SC" charset="-122"/>
              </a:rPr>
              <a:t>b[k]</a:t>
            </a:r>
            <a:r>
              <a:rPr kumimoji="1" lang="zh-CN" altLang="en-US" sz="2400" dirty="0">
                <a:latin typeface="PingFang SC" charset="-122"/>
                <a:ea typeface="PingFang SC" charset="-122"/>
                <a:cs typeface="PingFang SC" charset="-122"/>
              </a:rPr>
              <a:t>有值</a:t>
            </a:r>
            <a:endParaRPr kumimoji="1" lang="en-US" altLang="zh-CN" sz="2400" dirty="0">
              <a:latin typeface="PingFang SC" charset="-122"/>
              <a:ea typeface="PingFang SC" charset="-122"/>
              <a:cs typeface="PingFang SC" charset="-122"/>
            </a:endParaRPr>
          </a:p>
          <a:p>
            <a:r>
              <a:rPr kumimoji="1" lang="zh-CN" altLang="en-US" sz="2400" dirty="0">
                <a:latin typeface="PingFang SC" charset="-122"/>
                <a:ea typeface="PingFang SC" charset="-122"/>
                <a:cs typeface="PingFang SC" charset="-122"/>
              </a:rPr>
              <a:t>算法的时间复杂度是？</a:t>
            </a:r>
            <a:r>
              <a:rPr kumimoji="1" lang="en-US" altLang="zh-CN" sz="2400" dirty="0">
                <a:latin typeface="PingFang SC" charset="-122"/>
                <a:ea typeface="PingFang SC" charset="-122"/>
                <a:cs typeface="PingFang SC" charset="-122"/>
              </a:rPr>
              <a:t>O(</a:t>
            </a:r>
            <a:r>
              <a:rPr kumimoji="1" lang="en-US" altLang="zh-CN" sz="2400" dirty="0" err="1">
                <a:latin typeface="PingFang SC" charset="-122"/>
                <a:ea typeface="PingFang SC" charset="-122"/>
                <a:cs typeface="PingFang SC" charset="-122"/>
              </a:rPr>
              <a:t>nlogn</a:t>
            </a:r>
            <a:r>
              <a:rPr kumimoji="1" lang="en-US" altLang="zh-CN" sz="2400" dirty="0">
                <a:latin typeface="PingFang SC" charset="-122"/>
                <a:ea typeface="PingFang SC" charset="-122"/>
                <a:cs typeface="PingFang SC" charset="-122"/>
              </a:rPr>
              <a:t>)</a:t>
            </a:r>
            <a:endParaRPr kumimoji="1" lang="zh-CN" altLang="en-US" sz="2400" dirty="0">
              <a:latin typeface="PingFang SC" charset="-122"/>
              <a:ea typeface="PingFang SC" charset="-122"/>
              <a:cs typeface="PingFang SC" charset="-122"/>
            </a:endParaRPr>
          </a:p>
        </p:txBody>
      </p:sp>
    </p:spTree>
    <p:extLst>
      <p:ext uri="{BB962C8B-B14F-4D97-AF65-F5344CB8AC3E}">
        <p14:creationId xmlns:p14="http://schemas.microsoft.com/office/powerpoint/2010/main" val="65989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最长</a:t>
            </a:r>
            <a:r>
              <a:rPr lang="zh-CN" altLang="en-US" dirty="0"/>
              <a:t>不下降</a:t>
            </a:r>
            <a:r>
              <a:rPr lang="zh-CN" altLang="zh-CN" dirty="0"/>
              <a:t>子序列</a:t>
            </a:r>
          </a:p>
        </p:txBody>
      </p:sp>
      <p:pic>
        <p:nvPicPr>
          <p:cNvPr id="4" name="图片 3">
            <a:extLst>
              <a:ext uri="{FF2B5EF4-FFF2-40B4-BE49-F238E27FC236}">
                <a16:creationId xmlns:a16="http://schemas.microsoft.com/office/drawing/2014/main" id="{117DC1E7-6054-5040-8C0B-69F060CDC5B4}"/>
              </a:ext>
            </a:extLst>
          </p:cNvPr>
          <p:cNvPicPr>
            <a:picLocks noChangeAspect="1"/>
          </p:cNvPicPr>
          <p:nvPr/>
        </p:nvPicPr>
        <p:blipFill>
          <a:blip r:embed="rId2"/>
          <a:stretch>
            <a:fillRect/>
          </a:stretch>
        </p:blipFill>
        <p:spPr>
          <a:xfrm>
            <a:off x="2012949" y="1415968"/>
            <a:ext cx="8166100" cy="5308600"/>
          </a:xfrm>
          <a:prstGeom prst="rect">
            <a:avLst/>
          </a:prstGeom>
        </p:spPr>
      </p:pic>
    </p:spTree>
    <p:extLst>
      <p:ext uri="{BB962C8B-B14F-4D97-AF65-F5344CB8AC3E}">
        <p14:creationId xmlns:p14="http://schemas.microsoft.com/office/powerpoint/2010/main" val="4149573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最长</a:t>
            </a:r>
            <a:r>
              <a:rPr lang="zh-CN" altLang="en-US" dirty="0"/>
              <a:t>不下降</a:t>
            </a:r>
            <a:r>
              <a:rPr lang="zh-CN" altLang="zh-CN" dirty="0"/>
              <a:t>子序列</a:t>
            </a:r>
            <a:r>
              <a:rPr lang="en-US" altLang="zh-CN" dirty="0"/>
              <a:t>-</a:t>
            </a:r>
            <a:r>
              <a:rPr lang="zh-CN" altLang="en-US" dirty="0"/>
              <a:t>扩展</a:t>
            </a:r>
            <a:endParaRPr lang="zh-CN" altLang="zh-CN"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a:t>最长不下降？最长下降？最长不上升？</a:t>
            </a:r>
            <a:endParaRPr lang="en-US" altLang="zh-CN" dirty="0"/>
          </a:p>
          <a:p>
            <a:endParaRPr lang="en-US" altLang="zh-CN" dirty="0"/>
          </a:p>
          <a:p>
            <a:r>
              <a:rPr lang="zh-CN" altLang="en-US" dirty="0"/>
              <a:t>根据要求修改二分条件和初始化即可。</a:t>
            </a:r>
            <a:endParaRPr lang="en-US" altLang="zh-CN" dirty="0"/>
          </a:p>
        </p:txBody>
      </p:sp>
    </p:spTree>
    <p:extLst>
      <p:ext uri="{BB962C8B-B14F-4D97-AF65-F5344CB8AC3E}">
        <p14:creationId xmlns:p14="http://schemas.microsoft.com/office/powerpoint/2010/main" val="181216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C533B2-969C-A344-A82B-896913F9726E}"/>
              </a:ext>
            </a:extLst>
          </p:cNvPr>
          <p:cNvSpPr>
            <a:spLocks noGrp="1"/>
          </p:cNvSpPr>
          <p:nvPr>
            <p:ph type="body" sz="quarter" idx="10"/>
          </p:nvPr>
        </p:nvSpPr>
        <p:spPr/>
        <p:txBody>
          <a:bodyPr/>
          <a:lstStyle/>
          <a:p>
            <a:r>
              <a:rPr kumimoji="1" lang="zh-CN" altLang="en-US" dirty="0"/>
              <a:t>合唱队形</a:t>
            </a:r>
          </a:p>
        </p:txBody>
      </p:sp>
      <p:sp>
        <p:nvSpPr>
          <p:cNvPr id="3" name="文本占位符 2">
            <a:extLst>
              <a:ext uri="{FF2B5EF4-FFF2-40B4-BE49-F238E27FC236}">
                <a16:creationId xmlns:a16="http://schemas.microsoft.com/office/drawing/2014/main" id="{FDE695CB-4CDB-F945-88D1-2251377E3442}"/>
              </a:ext>
            </a:extLst>
          </p:cNvPr>
          <p:cNvSpPr>
            <a:spLocks noGrp="1"/>
          </p:cNvSpPr>
          <p:nvPr>
            <p:ph type="body" sz="quarter" idx="11"/>
          </p:nvPr>
        </p:nvSpPr>
        <p:spPr>
          <a:xfrm>
            <a:off x="569088" y="1620456"/>
            <a:ext cx="11053823" cy="4664597"/>
          </a:xfrm>
        </p:spPr>
        <p:txBody>
          <a:bodyPr/>
          <a:lstStyle/>
          <a:p>
            <a:endParaRPr kumimoji="1" lang="zh-CN" altLang="en-US" dirty="0"/>
          </a:p>
        </p:txBody>
      </p:sp>
      <p:pic>
        <p:nvPicPr>
          <p:cNvPr id="4" name="图片 3">
            <a:extLst>
              <a:ext uri="{FF2B5EF4-FFF2-40B4-BE49-F238E27FC236}">
                <a16:creationId xmlns:a16="http://schemas.microsoft.com/office/drawing/2014/main" id="{F5AA7303-3ED0-8444-A41F-5E675540BD65}"/>
              </a:ext>
            </a:extLst>
          </p:cNvPr>
          <p:cNvPicPr>
            <a:picLocks noChangeAspect="1"/>
          </p:cNvPicPr>
          <p:nvPr/>
        </p:nvPicPr>
        <p:blipFill>
          <a:blip r:embed="rId2"/>
          <a:stretch>
            <a:fillRect/>
          </a:stretch>
        </p:blipFill>
        <p:spPr>
          <a:xfrm>
            <a:off x="876030" y="1454779"/>
            <a:ext cx="5957020" cy="5231988"/>
          </a:xfrm>
          <a:prstGeom prst="rect">
            <a:avLst/>
          </a:prstGeom>
        </p:spPr>
      </p:pic>
      <p:pic>
        <p:nvPicPr>
          <p:cNvPr id="6" name="图片 5">
            <a:extLst>
              <a:ext uri="{FF2B5EF4-FFF2-40B4-BE49-F238E27FC236}">
                <a16:creationId xmlns:a16="http://schemas.microsoft.com/office/drawing/2014/main" id="{A89CAEC0-8FC6-AA4D-99B9-534FBBACF952}"/>
              </a:ext>
            </a:extLst>
          </p:cNvPr>
          <p:cNvPicPr>
            <a:picLocks noChangeAspect="1"/>
          </p:cNvPicPr>
          <p:nvPr/>
        </p:nvPicPr>
        <p:blipFill>
          <a:blip r:embed="rId3"/>
          <a:stretch>
            <a:fillRect/>
          </a:stretch>
        </p:blipFill>
        <p:spPr>
          <a:xfrm>
            <a:off x="7139991" y="1795844"/>
            <a:ext cx="3594100" cy="3441700"/>
          </a:xfrm>
          <a:prstGeom prst="rect">
            <a:avLst/>
          </a:prstGeom>
        </p:spPr>
      </p:pic>
    </p:spTree>
    <p:extLst>
      <p:ext uri="{BB962C8B-B14F-4D97-AF65-F5344CB8AC3E}">
        <p14:creationId xmlns:p14="http://schemas.microsoft.com/office/powerpoint/2010/main" val="4280312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7EC9127-B4CE-B14B-BEB3-019BD3FFFC91}"/>
              </a:ext>
            </a:extLst>
          </p:cNvPr>
          <p:cNvSpPr>
            <a:spLocks noGrp="1"/>
          </p:cNvSpPr>
          <p:nvPr>
            <p:ph type="body" sz="quarter" idx="10"/>
          </p:nvPr>
        </p:nvSpPr>
        <p:spPr/>
        <p:txBody>
          <a:bodyPr/>
          <a:lstStyle/>
          <a:p>
            <a:r>
              <a:rPr kumimoji="1" lang="zh-CN" altLang="en-US" dirty="0"/>
              <a:t>合唱队形</a:t>
            </a:r>
          </a:p>
        </p:txBody>
      </p:sp>
      <p:sp>
        <p:nvSpPr>
          <p:cNvPr id="3" name="文本占位符 2">
            <a:extLst>
              <a:ext uri="{FF2B5EF4-FFF2-40B4-BE49-F238E27FC236}">
                <a16:creationId xmlns:a16="http://schemas.microsoft.com/office/drawing/2014/main" id="{186711A3-C3AC-1642-9E8A-9155699BE339}"/>
              </a:ext>
            </a:extLst>
          </p:cNvPr>
          <p:cNvSpPr>
            <a:spLocks noGrp="1"/>
          </p:cNvSpPr>
          <p:nvPr>
            <p:ph type="body" sz="quarter" idx="11"/>
          </p:nvPr>
        </p:nvSpPr>
        <p:spPr>
          <a:xfrm>
            <a:off x="569088" y="1620456"/>
            <a:ext cx="11053823" cy="4664597"/>
          </a:xfrm>
        </p:spPr>
        <p:txBody>
          <a:bodyPr/>
          <a:lstStyle/>
          <a:p>
            <a:r>
              <a:rPr kumimoji="1" lang="zh-CN" altLang="en-US" dirty="0"/>
              <a:t>合唱队形由从前往后的一个上升子序列和一个从后往前的上升子序列构成</a:t>
            </a:r>
            <a:endParaRPr kumimoji="1" lang="en-US" altLang="zh-CN" dirty="0"/>
          </a:p>
          <a:p>
            <a:endParaRPr kumimoji="1" lang="en-US" altLang="zh-CN" dirty="0"/>
          </a:p>
          <a:p>
            <a:r>
              <a:rPr kumimoji="1" lang="zh-CN" altLang="en-US" dirty="0"/>
              <a:t>在本题中，我们只需要枚举合唱队形的中间最高点，然后将从前往后和从后往前的最长上升子序列长度相加即可</a:t>
            </a:r>
          </a:p>
        </p:txBody>
      </p:sp>
    </p:spTree>
    <p:extLst>
      <p:ext uri="{BB962C8B-B14F-4D97-AF65-F5344CB8AC3E}">
        <p14:creationId xmlns:p14="http://schemas.microsoft.com/office/powerpoint/2010/main" val="319273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563D08-DE81-124F-8237-81D490ECDEBB}"/>
              </a:ext>
            </a:extLst>
          </p:cNvPr>
          <p:cNvSpPr>
            <a:spLocks noGrp="1"/>
          </p:cNvSpPr>
          <p:nvPr>
            <p:ph type="body" sz="quarter" idx="10"/>
          </p:nvPr>
        </p:nvSpPr>
        <p:spPr/>
        <p:txBody>
          <a:bodyPr/>
          <a:lstStyle/>
          <a:p>
            <a:r>
              <a:rPr lang="zh-CN" altLang="en-US" dirty="0"/>
              <a:t>计算字符串距离</a:t>
            </a:r>
          </a:p>
        </p:txBody>
      </p:sp>
      <p:sp>
        <p:nvSpPr>
          <p:cNvPr id="3" name="文本占位符 2">
            <a:extLst>
              <a:ext uri="{FF2B5EF4-FFF2-40B4-BE49-F238E27FC236}">
                <a16:creationId xmlns:a16="http://schemas.microsoft.com/office/drawing/2014/main" id="{617B883D-4D2E-A349-A1DD-88681463E23E}"/>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EBFBC730-03EF-404A-A6E4-EB8D08AD85F4}"/>
              </a:ext>
            </a:extLst>
          </p:cNvPr>
          <p:cNvPicPr>
            <a:picLocks noChangeAspect="1"/>
          </p:cNvPicPr>
          <p:nvPr/>
        </p:nvPicPr>
        <p:blipFill>
          <a:blip r:embed="rId2"/>
          <a:stretch>
            <a:fillRect/>
          </a:stretch>
        </p:blipFill>
        <p:spPr>
          <a:xfrm>
            <a:off x="589005" y="1521504"/>
            <a:ext cx="6280727" cy="5336496"/>
          </a:xfrm>
          <a:prstGeom prst="rect">
            <a:avLst/>
          </a:prstGeom>
        </p:spPr>
      </p:pic>
      <p:pic>
        <p:nvPicPr>
          <p:cNvPr id="5" name="图片 4">
            <a:extLst>
              <a:ext uri="{FF2B5EF4-FFF2-40B4-BE49-F238E27FC236}">
                <a16:creationId xmlns:a16="http://schemas.microsoft.com/office/drawing/2014/main" id="{7E172AF2-2A59-A541-AEA9-8D62EB665BFD}"/>
              </a:ext>
            </a:extLst>
          </p:cNvPr>
          <p:cNvPicPr>
            <a:picLocks noChangeAspect="1"/>
          </p:cNvPicPr>
          <p:nvPr/>
        </p:nvPicPr>
        <p:blipFill>
          <a:blip r:embed="rId3"/>
          <a:stretch>
            <a:fillRect/>
          </a:stretch>
        </p:blipFill>
        <p:spPr>
          <a:xfrm>
            <a:off x="7645169" y="2014336"/>
            <a:ext cx="1955800" cy="3594100"/>
          </a:xfrm>
          <a:prstGeom prst="rect">
            <a:avLst/>
          </a:prstGeom>
        </p:spPr>
      </p:pic>
    </p:spTree>
    <p:extLst>
      <p:ext uri="{BB962C8B-B14F-4D97-AF65-F5344CB8AC3E}">
        <p14:creationId xmlns:p14="http://schemas.microsoft.com/office/powerpoint/2010/main" val="1168705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3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B578939-5CDB-9349-98C9-52D8B1E3B5B5}"/>
              </a:ext>
            </a:extLst>
          </p:cNvPr>
          <p:cNvSpPr>
            <a:spLocks noGrp="1"/>
          </p:cNvSpPr>
          <p:nvPr>
            <p:ph type="body" sz="quarter" idx="10"/>
          </p:nvPr>
        </p:nvSpPr>
        <p:spPr/>
        <p:txBody>
          <a:bodyPr/>
          <a:lstStyle/>
          <a:p>
            <a:r>
              <a:rPr lang="zh-CN" altLang="en-US" dirty="0"/>
              <a:t>计算字符串距离</a:t>
            </a:r>
          </a:p>
        </p:txBody>
      </p:sp>
      <p:sp>
        <p:nvSpPr>
          <p:cNvPr id="3" name="文本占位符 2">
            <a:extLst>
              <a:ext uri="{FF2B5EF4-FFF2-40B4-BE49-F238E27FC236}">
                <a16:creationId xmlns:a16="http://schemas.microsoft.com/office/drawing/2014/main" id="{87B8728B-761B-764F-BE6E-1107643D5663}"/>
              </a:ext>
            </a:extLst>
          </p:cNvPr>
          <p:cNvSpPr>
            <a:spLocks noGrp="1"/>
          </p:cNvSpPr>
          <p:nvPr>
            <p:ph type="body" sz="quarter" idx="11"/>
          </p:nvPr>
        </p:nvSpPr>
        <p:spPr/>
        <p:txBody>
          <a:bodyPr/>
          <a:lstStyle/>
          <a:p>
            <a:r>
              <a:rPr kumimoji="1" lang="en-US" altLang="zh-CN" dirty="0" err="1"/>
              <a:t>dp</a:t>
            </a:r>
            <a:r>
              <a:rPr kumimoji="1" lang="en-US" altLang="zh-CN" dirty="0"/>
              <a:t>[</a:t>
            </a:r>
            <a:r>
              <a:rPr kumimoji="1" lang="en-US" altLang="zh-CN" dirty="0" err="1"/>
              <a:t>i</a:t>
            </a:r>
            <a:r>
              <a:rPr kumimoji="1" lang="en-US" altLang="zh-CN" dirty="0"/>
              <a:t>][j]</a:t>
            </a:r>
            <a:r>
              <a:rPr kumimoji="1" lang="zh-CN" altLang="en-US" dirty="0"/>
              <a:t>表示</a:t>
            </a:r>
            <a:r>
              <a:rPr kumimoji="1" lang="en-US" altLang="zh-CN" dirty="0"/>
              <a:t>A</a:t>
            </a:r>
            <a:r>
              <a:rPr kumimoji="1" lang="zh-CN" altLang="en-US" dirty="0"/>
              <a:t>串的前</a:t>
            </a:r>
            <a:r>
              <a:rPr kumimoji="1" lang="en-US" altLang="zh-CN" dirty="0" err="1"/>
              <a:t>i</a:t>
            </a:r>
            <a:r>
              <a:rPr kumimoji="1" lang="zh-CN" altLang="en-US" dirty="0"/>
              <a:t>个字符和</a:t>
            </a:r>
            <a:r>
              <a:rPr kumimoji="1" lang="en-US" altLang="zh-CN" dirty="0"/>
              <a:t>B</a:t>
            </a:r>
            <a:r>
              <a:rPr kumimoji="1" lang="zh-CN" altLang="en-US" dirty="0"/>
              <a:t>串的前</a:t>
            </a:r>
            <a:r>
              <a:rPr kumimoji="1" lang="en-US" altLang="zh-CN" dirty="0"/>
              <a:t>j</a:t>
            </a:r>
            <a:r>
              <a:rPr kumimoji="1" lang="zh-CN" altLang="en-US" dirty="0"/>
              <a:t>个字符转换的最少次数</a:t>
            </a:r>
            <a:endParaRPr kumimoji="1" lang="en-US" altLang="zh-CN" dirty="0"/>
          </a:p>
          <a:p>
            <a:r>
              <a:rPr kumimoji="1" lang="zh-CN" altLang="en-US" dirty="0"/>
              <a:t>计算</a:t>
            </a:r>
            <a:r>
              <a:rPr kumimoji="1" lang="en-US" altLang="zh-CN" dirty="0" err="1"/>
              <a:t>dp</a:t>
            </a:r>
            <a:r>
              <a:rPr kumimoji="1" lang="en-US" altLang="zh-CN" dirty="0"/>
              <a:t>[</a:t>
            </a:r>
            <a:r>
              <a:rPr kumimoji="1" lang="en-US" altLang="zh-CN" dirty="0" err="1"/>
              <a:t>i</a:t>
            </a:r>
            <a:r>
              <a:rPr kumimoji="1" lang="en-US" altLang="zh-CN" dirty="0"/>
              <a:t>][j]</a:t>
            </a:r>
            <a:r>
              <a:rPr kumimoji="1" lang="zh-CN" altLang="en-US" dirty="0"/>
              <a:t>：</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]==B[j]</a:t>
            </a:r>
            <a:r>
              <a:rPr kumimoji="1" lang="zh-CN" altLang="en-US" dirty="0"/>
              <a:t>：</a:t>
            </a:r>
            <a:endParaRPr kumimoji="1" lang="en-US" altLang="zh-CN" dirty="0"/>
          </a:p>
          <a:p>
            <a:pPr lvl="1"/>
            <a:r>
              <a:rPr kumimoji="1" lang="zh-CN" altLang="en-US" dirty="0"/>
              <a:t>那么</a:t>
            </a:r>
            <a:r>
              <a:rPr kumimoji="1" lang="en-US" altLang="zh-CN" dirty="0"/>
              <a:t>A[</a:t>
            </a:r>
            <a:r>
              <a:rPr kumimoji="1" lang="en-US" altLang="zh-CN" dirty="0" err="1"/>
              <a:t>i</a:t>
            </a:r>
            <a:r>
              <a:rPr kumimoji="1" lang="en-US" altLang="zh-CN" dirty="0"/>
              <a:t>]</a:t>
            </a:r>
            <a:r>
              <a:rPr kumimoji="1" lang="zh-CN" altLang="en-US" dirty="0"/>
              <a:t>和</a:t>
            </a:r>
            <a:r>
              <a:rPr kumimoji="1" lang="en-US" altLang="zh-CN" dirty="0"/>
              <a:t>B[j]</a:t>
            </a:r>
            <a:r>
              <a:rPr kumimoji="1" lang="zh-CN" altLang="en-US" dirty="0"/>
              <a:t>不会产生额外操作 </a:t>
            </a:r>
            <a:r>
              <a:rPr kumimoji="1" lang="en-US" altLang="zh-CN" dirty="0" err="1"/>
              <a:t>dp</a:t>
            </a:r>
            <a:r>
              <a:rPr kumimoji="1" lang="en-US" altLang="zh-CN" dirty="0"/>
              <a:t>[i-1][j-1]</a:t>
            </a:r>
          </a:p>
          <a:p>
            <a:r>
              <a:rPr kumimoji="1" lang="zh-CN" altLang="en-US" dirty="0"/>
              <a:t>如果</a:t>
            </a:r>
            <a:r>
              <a:rPr kumimoji="1" lang="en-US" altLang="zh-CN" dirty="0"/>
              <a:t>A[</a:t>
            </a:r>
            <a:r>
              <a:rPr kumimoji="1" lang="en-US" altLang="zh-CN" dirty="0" err="1"/>
              <a:t>i</a:t>
            </a:r>
            <a:r>
              <a:rPr kumimoji="1" lang="en-US" altLang="zh-CN" dirty="0"/>
              <a:t>]!=B[j]</a:t>
            </a:r>
            <a:r>
              <a:rPr kumimoji="1" lang="zh-CN" altLang="en-US" dirty="0"/>
              <a:t>：</a:t>
            </a:r>
            <a:endParaRPr kumimoji="1" lang="en-US" altLang="zh-CN" dirty="0"/>
          </a:p>
          <a:p>
            <a:pPr lvl="1"/>
            <a:r>
              <a:rPr kumimoji="1" lang="en-US" altLang="zh-CN" dirty="0"/>
              <a:t>1</a:t>
            </a:r>
            <a:r>
              <a:rPr kumimoji="1" lang="zh-CN" altLang="en-US" dirty="0"/>
              <a:t>、将</a:t>
            </a:r>
            <a:r>
              <a:rPr kumimoji="1" lang="en-US" altLang="zh-CN" dirty="0"/>
              <a:t>A[</a:t>
            </a:r>
            <a:r>
              <a:rPr kumimoji="1" lang="en-US" altLang="zh-CN" dirty="0" err="1"/>
              <a:t>i</a:t>
            </a:r>
            <a:r>
              <a:rPr kumimoji="1" lang="en-US" altLang="zh-CN" dirty="0"/>
              <a:t>]</a:t>
            </a:r>
            <a:r>
              <a:rPr kumimoji="1" lang="zh-CN" altLang="en-US" dirty="0"/>
              <a:t>修改为</a:t>
            </a:r>
            <a:r>
              <a:rPr kumimoji="1" lang="en-US" altLang="zh-CN" dirty="0"/>
              <a:t>B[j]</a:t>
            </a:r>
            <a:r>
              <a:rPr kumimoji="1" lang="zh-CN" altLang="en-US" dirty="0"/>
              <a:t>：</a:t>
            </a:r>
            <a:r>
              <a:rPr kumimoji="1" lang="en-US" altLang="zh-CN" dirty="0" err="1"/>
              <a:t>dp</a:t>
            </a:r>
            <a:r>
              <a:rPr kumimoji="1" lang="en-US" altLang="zh-CN" dirty="0"/>
              <a:t>[i-1][j-1]+1</a:t>
            </a:r>
          </a:p>
          <a:p>
            <a:pPr lvl="1"/>
            <a:r>
              <a:rPr kumimoji="1" lang="en-US" altLang="zh-CN" dirty="0"/>
              <a:t>2</a:t>
            </a:r>
            <a:r>
              <a:rPr kumimoji="1" lang="zh-CN" altLang="en-US" dirty="0"/>
              <a:t>、将</a:t>
            </a:r>
            <a:r>
              <a:rPr kumimoji="1" lang="en-US" altLang="zh-CN" dirty="0"/>
              <a:t>A[</a:t>
            </a:r>
            <a:r>
              <a:rPr kumimoji="1" lang="en-US" altLang="zh-CN" dirty="0" err="1"/>
              <a:t>i</a:t>
            </a:r>
            <a:r>
              <a:rPr kumimoji="1" lang="en-US" altLang="zh-CN" dirty="0"/>
              <a:t>]</a:t>
            </a:r>
            <a:r>
              <a:rPr kumimoji="1" lang="zh-CN" altLang="en-US" dirty="0"/>
              <a:t>删除：</a:t>
            </a:r>
            <a:r>
              <a:rPr kumimoji="1" lang="en-US" altLang="zh-CN" dirty="0" err="1"/>
              <a:t>dp</a:t>
            </a:r>
            <a:r>
              <a:rPr kumimoji="1" lang="en-US" altLang="zh-CN" dirty="0"/>
              <a:t>[i-1][j]+1</a:t>
            </a:r>
          </a:p>
          <a:p>
            <a:pPr lvl="1"/>
            <a:r>
              <a:rPr kumimoji="1" lang="en-US" altLang="zh-CN" dirty="0"/>
              <a:t>3</a:t>
            </a:r>
            <a:r>
              <a:rPr kumimoji="1" lang="zh-CN" altLang="en-US" dirty="0"/>
              <a:t>、将</a:t>
            </a:r>
            <a:r>
              <a:rPr kumimoji="1" lang="en-US" altLang="zh-CN" dirty="0"/>
              <a:t>B[j]</a:t>
            </a:r>
            <a:r>
              <a:rPr kumimoji="1" lang="zh-CN" altLang="en-US" dirty="0"/>
              <a:t>删除：</a:t>
            </a:r>
            <a:r>
              <a:rPr kumimoji="1" lang="en-US" altLang="zh-CN" dirty="0" err="1"/>
              <a:t>dp</a:t>
            </a:r>
            <a:r>
              <a:rPr kumimoji="1" lang="en-US" altLang="zh-CN" dirty="0"/>
              <a:t>[</a:t>
            </a:r>
            <a:r>
              <a:rPr kumimoji="1" lang="en-US" altLang="zh-CN" dirty="0" err="1"/>
              <a:t>i</a:t>
            </a:r>
            <a:r>
              <a:rPr kumimoji="1" lang="en-US" altLang="zh-CN" dirty="0"/>
              <a:t>][j-1]+1</a:t>
            </a:r>
            <a:endParaRPr kumimoji="1" lang="zh-CN" altLang="en-US" dirty="0"/>
          </a:p>
          <a:p>
            <a:pPr lvl="1"/>
            <a:r>
              <a:rPr kumimoji="1" lang="zh-CN" altLang="en-US" dirty="0"/>
              <a:t>选择其中最小的</a:t>
            </a:r>
          </a:p>
        </p:txBody>
      </p:sp>
    </p:spTree>
    <p:extLst>
      <p:ext uri="{BB962C8B-B14F-4D97-AF65-F5344CB8AC3E}">
        <p14:creationId xmlns:p14="http://schemas.microsoft.com/office/powerpoint/2010/main" val="307422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25FC7C-2F95-154B-B27B-6292A587C305}"/>
              </a:ext>
            </a:extLst>
          </p:cNvPr>
          <p:cNvSpPr>
            <a:spLocks noGrp="1"/>
          </p:cNvSpPr>
          <p:nvPr>
            <p:ph type="body" sz="quarter" idx="10"/>
          </p:nvPr>
        </p:nvSpPr>
        <p:spPr/>
        <p:txBody>
          <a:bodyPr/>
          <a:lstStyle/>
          <a:p>
            <a:r>
              <a:rPr lang="zh-CN" altLang="en-US" dirty="0"/>
              <a:t>计算字符串距离</a:t>
            </a:r>
          </a:p>
        </p:txBody>
      </p:sp>
      <p:sp>
        <p:nvSpPr>
          <p:cNvPr id="3" name="文本占位符 2">
            <a:extLst>
              <a:ext uri="{FF2B5EF4-FFF2-40B4-BE49-F238E27FC236}">
                <a16:creationId xmlns:a16="http://schemas.microsoft.com/office/drawing/2014/main" id="{EFE5F273-C608-184F-97FD-F5234C8D5F85}"/>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1274E50E-7352-7D4B-9202-2DAF3CEC42AB}"/>
              </a:ext>
            </a:extLst>
          </p:cNvPr>
          <p:cNvPicPr>
            <a:picLocks noChangeAspect="1"/>
          </p:cNvPicPr>
          <p:nvPr/>
        </p:nvPicPr>
        <p:blipFill>
          <a:blip r:embed="rId2"/>
          <a:stretch>
            <a:fillRect/>
          </a:stretch>
        </p:blipFill>
        <p:spPr>
          <a:xfrm>
            <a:off x="4129377" y="0"/>
            <a:ext cx="8062623" cy="6858000"/>
          </a:xfrm>
          <a:prstGeom prst="rect">
            <a:avLst/>
          </a:prstGeom>
        </p:spPr>
      </p:pic>
    </p:spTree>
    <p:extLst>
      <p:ext uri="{BB962C8B-B14F-4D97-AF65-F5344CB8AC3E}">
        <p14:creationId xmlns:p14="http://schemas.microsoft.com/office/powerpoint/2010/main" val="61897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54E3882-5464-CC42-B9E1-0C1A63A66167}"/>
              </a:ext>
            </a:extLst>
          </p:cNvPr>
          <p:cNvSpPr>
            <a:spLocks noGrp="1"/>
          </p:cNvSpPr>
          <p:nvPr>
            <p:ph type="body" sz="quarter" idx="10"/>
          </p:nvPr>
        </p:nvSpPr>
        <p:spPr/>
        <p:txBody>
          <a:bodyPr/>
          <a:lstStyle/>
          <a:p>
            <a:r>
              <a:rPr lang="zh-CN" altLang="en-US" dirty="0"/>
              <a:t>乘积最大</a:t>
            </a:r>
          </a:p>
        </p:txBody>
      </p:sp>
      <p:sp>
        <p:nvSpPr>
          <p:cNvPr id="3" name="文本占位符 2">
            <a:extLst>
              <a:ext uri="{FF2B5EF4-FFF2-40B4-BE49-F238E27FC236}">
                <a16:creationId xmlns:a16="http://schemas.microsoft.com/office/drawing/2014/main" id="{C3CAEF53-34CD-184F-B195-E55A53C000EE}"/>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295367F9-8078-844C-96AF-394BAFF36681}"/>
              </a:ext>
            </a:extLst>
          </p:cNvPr>
          <p:cNvPicPr>
            <a:picLocks noChangeAspect="1"/>
          </p:cNvPicPr>
          <p:nvPr/>
        </p:nvPicPr>
        <p:blipFill>
          <a:blip r:embed="rId2"/>
          <a:stretch>
            <a:fillRect/>
          </a:stretch>
        </p:blipFill>
        <p:spPr>
          <a:xfrm>
            <a:off x="451262" y="1444890"/>
            <a:ext cx="5840546" cy="4664597"/>
          </a:xfrm>
          <a:prstGeom prst="rect">
            <a:avLst/>
          </a:prstGeom>
        </p:spPr>
      </p:pic>
      <p:pic>
        <p:nvPicPr>
          <p:cNvPr id="5" name="图片 4">
            <a:extLst>
              <a:ext uri="{FF2B5EF4-FFF2-40B4-BE49-F238E27FC236}">
                <a16:creationId xmlns:a16="http://schemas.microsoft.com/office/drawing/2014/main" id="{DDDE440B-30EF-C644-BD81-5D71F41A0C53}"/>
              </a:ext>
            </a:extLst>
          </p:cNvPr>
          <p:cNvPicPr>
            <a:picLocks noChangeAspect="1"/>
          </p:cNvPicPr>
          <p:nvPr/>
        </p:nvPicPr>
        <p:blipFill>
          <a:blip r:embed="rId3"/>
          <a:stretch>
            <a:fillRect/>
          </a:stretch>
        </p:blipFill>
        <p:spPr>
          <a:xfrm>
            <a:off x="6531429" y="1444890"/>
            <a:ext cx="5209309" cy="4900609"/>
          </a:xfrm>
          <a:prstGeom prst="rect">
            <a:avLst/>
          </a:prstGeom>
        </p:spPr>
      </p:pic>
    </p:spTree>
    <p:extLst>
      <p:ext uri="{BB962C8B-B14F-4D97-AF65-F5344CB8AC3E}">
        <p14:creationId xmlns:p14="http://schemas.microsoft.com/office/powerpoint/2010/main" val="333911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CC93E90-9CCC-5047-8CDB-69188D2DC882}"/>
              </a:ext>
            </a:extLst>
          </p:cNvPr>
          <p:cNvSpPr>
            <a:spLocks noGrp="1"/>
          </p:cNvSpPr>
          <p:nvPr>
            <p:ph type="body" sz="quarter" idx="10"/>
          </p:nvPr>
        </p:nvSpPr>
        <p:spPr/>
        <p:txBody>
          <a:bodyPr/>
          <a:lstStyle/>
          <a:p>
            <a:r>
              <a:rPr lang="zh-CN" altLang="en-US" dirty="0"/>
              <a:t>乘积最大</a:t>
            </a:r>
          </a:p>
        </p:txBody>
      </p:sp>
      <p:sp>
        <p:nvSpPr>
          <p:cNvPr id="3" name="文本占位符 2">
            <a:extLst>
              <a:ext uri="{FF2B5EF4-FFF2-40B4-BE49-F238E27FC236}">
                <a16:creationId xmlns:a16="http://schemas.microsoft.com/office/drawing/2014/main" id="{938FF47C-DCB6-554D-B4BD-14930A425B38}"/>
              </a:ext>
            </a:extLst>
          </p:cNvPr>
          <p:cNvSpPr>
            <a:spLocks noGrp="1"/>
          </p:cNvSpPr>
          <p:nvPr>
            <p:ph type="body" sz="quarter" idx="11"/>
          </p:nvPr>
        </p:nvSpPr>
        <p:spPr/>
        <p:txBody>
          <a:bodyPr/>
          <a:lstStyle/>
          <a:p>
            <a:r>
              <a:rPr kumimoji="1" lang="en-US" altLang="zh-CN" dirty="0" err="1"/>
              <a:t>dp</a:t>
            </a:r>
            <a:r>
              <a:rPr kumimoji="1" lang="en-US" altLang="zh-CN" dirty="0"/>
              <a:t>[</a:t>
            </a:r>
            <a:r>
              <a:rPr kumimoji="1" lang="en-US" altLang="zh-CN" dirty="0" err="1"/>
              <a:t>i</a:t>
            </a:r>
            <a:r>
              <a:rPr kumimoji="1" lang="en-US" altLang="zh-CN" dirty="0"/>
              <a:t>][j]</a:t>
            </a:r>
            <a:r>
              <a:rPr kumimoji="1" lang="zh-CN" altLang="en-US" dirty="0"/>
              <a:t>表示考虑第</a:t>
            </a:r>
            <a:r>
              <a:rPr kumimoji="1" lang="en-US" altLang="zh-CN" dirty="0"/>
              <a:t>1</a:t>
            </a:r>
            <a:r>
              <a:rPr kumimoji="1" lang="zh-CN" altLang="en-US" dirty="0"/>
              <a:t>到第</a:t>
            </a:r>
            <a:r>
              <a:rPr kumimoji="1" lang="en-US" altLang="zh-CN" dirty="0" err="1"/>
              <a:t>i</a:t>
            </a:r>
            <a:r>
              <a:rPr kumimoji="1" lang="zh-CN" altLang="en-US" dirty="0"/>
              <a:t>个数字，在其中加入</a:t>
            </a:r>
            <a:r>
              <a:rPr kumimoji="1" lang="en-US" altLang="zh-CN" dirty="0"/>
              <a:t>j</a:t>
            </a:r>
            <a:r>
              <a:rPr kumimoji="1" lang="zh-CN" altLang="en-US" dirty="0"/>
              <a:t>个乘号得到的最大乘积</a:t>
            </a:r>
            <a:endParaRPr kumimoji="1" lang="en-US" altLang="zh-CN" dirty="0"/>
          </a:p>
          <a:p>
            <a:r>
              <a:rPr kumimoji="1" lang="zh-CN" altLang="en-US" dirty="0"/>
              <a:t>考虑第</a:t>
            </a:r>
            <a:r>
              <a:rPr kumimoji="1" lang="en-US" altLang="zh-CN" dirty="0"/>
              <a:t>j</a:t>
            </a:r>
            <a:r>
              <a:rPr kumimoji="1" lang="zh-CN" altLang="en-US" dirty="0"/>
              <a:t>个乘号的位置：放在第</a:t>
            </a:r>
            <a:r>
              <a:rPr kumimoji="1" lang="en-US" altLang="zh-CN" dirty="0"/>
              <a:t>k</a:t>
            </a:r>
            <a:r>
              <a:rPr kumimoji="1" lang="zh-CN" altLang="en-US" dirty="0"/>
              <a:t>个数字后面</a:t>
            </a:r>
            <a:endParaRPr kumimoji="1" lang="en-US" altLang="zh-CN" dirty="0"/>
          </a:p>
          <a:p>
            <a:r>
              <a:rPr kumimoji="1" lang="zh-CN" altLang="en-US" dirty="0"/>
              <a:t>第</a:t>
            </a:r>
            <a:r>
              <a:rPr kumimoji="1" lang="en-US" altLang="zh-CN" dirty="0"/>
              <a:t>j</a:t>
            </a:r>
            <a:r>
              <a:rPr kumimoji="1" lang="zh-CN" altLang="en-US" dirty="0"/>
              <a:t>个乘号把前</a:t>
            </a:r>
            <a:r>
              <a:rPr kumimoji="1" lang="en-US" altLang="zh-CN" dirty="0" err="1"/>
              <a:t>i</a:t>
            </a:r>
            <a:r>
              <a:rPr kumimoji="1" lang="zh-CN" altLang="en-US" dirty="0"/>
              <a:t>个数字分成了两部分，</a:t>
            </a:r>
            <a:r>
              <a:rPr kumimoji="1" lang="en-US" altLang="zh-CN" dirty="0" err="1"/>
              <a:t>mul</a:t>
            </a:r>
            <a:r>
              <a:rPr kumimoji="1" lang="en-US" altLang="zh-CN" dirty="0"/>
              <a:t>[1...k]</a:t>
            </a:r>
            <a:r>
              <a:rPr kumimoji="1" lang="zh-CN" altLang="en-US" dirty="0"/>
              <a:t>*</a:t>
            </a:r>
            <a:r>
              <a:rPr kumimoji="1" lang="en-US" altLang="zh-CN" dirty="0"/>
              <a:t>num[k+1...</a:t>
            </a:r>
            <a:r>
              <a:rPr kumimoji="1" lang="en-US" altLang="zh-CN" dirty="0" err="1"/>
              <a:t>i</a:t>
            </a:r>
            <a:r>
              <a:rPr kumimoji="1" lang="en-US" altLang="zh-CN" dirty="0"/>
              <a:t>]</a:t>
            </a:r>
          </a:p>
          <a:p>
            <a:pPr lvl="1"/>
            <a:r>
              <a:rPr kumimoji="1" lang="en-US" altLang="zh-CN" dirty="0" err="1"/>
              <a:t>mul</a:t>
            </a:r>
            <a:r>
              <a:rPr kumimoji="1" lang="en-US" altLang="zh-CN" dirty="0"/>
              <a:t>[1...k-1]</a:t>
            </a:r>
            <a:r>
              <a:rPr kumimoji="1" lang="zh-CN" altLang="en-US" dirty="0"/>
              <a:t>表示前</a:t>
            </a:r>
            <a:r>
              <a:rPr kumimoji="1" lang="en-US" altLang="zh-CN" dirty="0"/>
              <a:t>k</a:t>
            </a:r>
            <a:r>
              <a:rPr kumimoji="1" lang="zh-CN" altLang="en-US" dirty="0"/>
              <a:t>个数，里面有</a:t>
            </a:r>
            <a:r>
              <a:rPr kumimoji="1" lang="en-US" altLang="zh-CN" dirty="0"/>
              <a:t>j-1</a:t>
            </a:r>
            <a:r>
              <a:rPr kumimoji="1" lang="zh-CN" altLang="en-US" dirty="0"/>
              <a:t>个乘号得到的最大乘积，即</a:t>
            </a:r>
            <a:r>
              <a:rPr kumimoji="1" lang="en-US" altLang="zh-CN" dirty="0" err="1"/>
              <a:t>dp</a:t>
            </a:r>
            <a:r>
              <a:rPr kumimoji="1" lang="en-US" altLang="zh-CN" dirty="0"/>
              <a:t>[k][j-1]</a:t>
            </a:r>
          </a:p>
          <a:p>
            <a:pPr lvl="1"/>
            <a:r>
              <a:rPr kumimoji="1" lang="en-US" altLang="zh-CN" dirty="0"/>
              <a:t>num[k+1...</a:t>
            </a:r>
            <a:r>
              <a:rPr kumimoji="1" lang="en-US" altLang="zh-CN" dirty="0" err="1"/>
              <a:t>i</a:t>
            </a:r>
            <a:r>
              <a:rPr kumimoji="1" lang="en-US" altLang="zh-CN" dirty="0"/>
              <a:t>]</a:t>
            </a:r>
            <a:r>
              <a:rPr kumimoji="1" lang="zh-CN" altLang="en-US" dirty="0"/>
              <a:t>表示第</a:t>
            </a:r>
            <a:r>
              <a:rPr kumimoji="1" lang="en-US" altLang="zh-CN" dirty="0"/>
              <a:t>k+1</a:t>
            </a:r>
            <a:r>
              <a:rPr kumimoji="1" lang="zh-CN" altLang="en-US" dirty="0"/>
              <a:t>到第</a:t>
            </a:r>
            <a:r>
              <a:rPr kumimoji="1" lang="en-US" altLang="zh-CN" dirty="0" err="1"/>
              <a:t>i</a:t>
            </a:r>
            <a:r>
              <a:rPr kumimoji="1" lang="zh-CN" altLang="en-US" dirty="0"/>
              <a:t>个数字构成的数，可预处理</a:t>
            </a:r>
            <a:endParaRPr kumimoji="1" lang="en-US" altLang="zh-CN" dirty="0"/>
          </a:p>
          <a:p>
            <a:pPr lvl="1"/>
            <a:endParaRPr kumimoji="1" lang="en-US" altLang="zh-CN" dirty="0"/>
          </a:p>
          <a:p>
            <a:r>
              <a:rPr kumimoji="1" lang="zh-CN" altLang="en-US" dirty="0"/>
              <a:t>枚举所有</a:t>
            </a:r>
            <a:r>
              <a:rPr kumimoji="1" lang="en-US" altLang="zh-CN" dirty="0"/>
              <a:t>k</a:t>
            </a:r>
            <a:r>
              <a:rPr kumimoji="1" lang="zh-CN" altLang="en-US" dirty="0"/>
              <a:t>的位置</a:t>
            </a:r>
            <a:endParaRPr kumimoji="1" lang="en-US" altLang="zh-CN" dirty="0"/>
          </a:p>
          <a:p>
            <a:pPr lvl="1"/>
            <a:r>
              <a:rPr kumimoji="1" lang="en-US" altLang="zh-CN" dirty="0" err="1"/>
              <a:t>dp</a:t>
            </a:r>
            <a:r>
              <a:rPr kumimoji="1" lang="en-US" altLang="zh-CN" dirty="0"/>
              <a:t>[</a:t>
            </a:r>
            <a:r>
              <a:rPr kumimoji="1" lang="en-US" altLang="zh-CN" dirty="0" err="1"/>
              <a:t>i</a:t>
            </a:r>
            <a:r>
              <a:rPr kumimoji="1" lang="en-US" altLang="zh-CN" dirty="0"/>
              <a:t>][j]</a:t>
            </a:r>
            <a:r>
              <a:rPr kumimoji="1" lang="zh-CN" altLang="en-US" dirty="0"/>
              <a:t> </a:t>
            </a:r>
            <a:r>
              <a:rPr kumimoji="1" lang="en-US" altLang="zh-CN" dirty="0"/>
              <a:t>=</a:t>
            </a:r>
            <a:r>
              <a:rPr kumimoji="1" lang="zh-CN" altLang="en-US" dirty="0"/>
              <a:t> </a:t>
            </a:r>
            <a:r>
              <a:rPr kumimoji="1" lang="en-US" altLang="zh-CN" dirty="0"/>
              <a:t>max(</a:t>
            </a:r>
            <a:r>
              <a:rPr kumimoji="1" lang="zh-CN" altLang="en-US" dirty="0"/>
              <a:t> </a:t>
            </a:r>
            <a:r>
              <a:rPr kumimoji="1" lang="en-US" altLang="zh-CN" dirty="0" err="1"/>
              <a:t>dp</a:t>
            </a:r>
            <a:r>
              <a:rPr kumimoji="1" lang="en-US" altLang="zh-CN" dirty="0"/>
              <a:t>[k][j-1]</a:t>
            </a:r>
            <a:r>
              <a:rPr kumimoji="1" lang="zh-CN" altLang="en-US" dirty="0"/>
              <a:t> * </a:t>
            </a:r>
            <a:r>
              <a:rPr kumimoji="1" lang="en-US" altLang="zh-CN" dirty="0"/>
              <a:t>num[k+1][</a:t>
            </a:r>
            <a:r>
              <a:rPr kumimoji="1" lang="en-US" altLang="zh-CN" dirty="0" err="1"/>
              <a:t>i</a:t>
            </a:r>
            <a:r>
              <a:rPr kumimoji="1" lang="en-US" altLang="zh-CN" dirty="0"/>
              <a:t>]</a:t>
            </a:r>
            <a:r>
              <a:rPr kumimoji="1" lang="zh-CN" altLang="en-US" dirty="0"/>
              <a:t> </a:t>
            </a:r>
            <a:r>
              <a:rPr kumimoji="1" lang="en-US" altLang="zh-CN" dirty="0"/>
              <a:t>)</a:t>
            </a:r>
          </a:p>
        </p:txBody>
      </p:sp>
    </p:spTree>
    <p:extLst>
      <p:ext uri="{BB962C8B-B14F-4D97-AF65-F5344CB8AC3E}">
        <p14:creationId xmlns:p14="http://schemas.microsoft.com/office/powerpoint/2010/main" val="339173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6E2DFF3-3155-2143-B679-ED5B606A445E}"/>
              </a:ext>
            </a:extLst>
          </p:cNvPr>
          <p:cNvSpPr>
            <a:spLocks noGrp="1"/>
          </p:cNvSpPr>
          <p:nvPr>
            <p:ph type="body" sz="quarter" idx="10"/>
          </p:nvPr>
        </p:nvSpPr>
        <p:spPr/>
        <p:txBody>
          <a:bodyPr/>
          <a:lstStyle/>
          <a:p>
            <a:r>
              <a:rPr lang="zh-CN" altLang="en-US" dirty="0"/>
              <a:t>乘积最大</a:t>
            </a:r>
          </a:p>
        </p:txBody>
      </p:sp>
      <p:sp>
        <p:nvSpPr>
          <p:cNvPr id="3" name="文本占位符 2">
            <a:extLst>
              <a:ext uri="{FF2B5EF4-FFF2-40B4-BE49-F238E27FC236}">
                <a16:creationId xmlns:a16="http://schemas.microsoft.com/office/drawing/2014/main" id="{12E494BA-80F6-8346-AA98-56E4954566E0}"/>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E00C7C24-013A-8A4C-908D-C7772976E6B9}"/>
              </a:ext>
            </a:extLst>
          </p:cNvPr>
          <p:cNvPicPr>
            <a:picLocks noChangeAspect="1"/>
          </p:cNvPicPr>
          <p:nvPr/>
        </p:nvPicPr>
        <p:blipFill>
          <a:blip r:embed="rId2"/>
          <a:stretch>
            <a:fillRect/>
          </a:stretch>
        </p:blipFill>
        <p:spPr>
          <a:xfrm>
            <a:off x="1994147" y="1448133"/>
            <a:ext cx="8013700" cy="5270500"/>
          </a:xfrm>
          <a:prstGeom prst="rect">
            <a:avLst/>
          </a:prstGeom>
        </p:spPr>
      </p:pic>
    </p:spTree>
    <p:extLst>
      <p:ext uri="{BB962C8B-B14F-4D97-AF65-F5344CB8AC3E}">
        <p14:creationId xmlns:p14="http://schemas.microsoft.com/office/powerpoint/2010/main" val="417027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756A7F7-95AC-954D-AEFF-9B1B594D310D}"/>
              </a:ext>
            </a:extLst>
          </p:cNvPr>
          <p:cNvSpPr>
            <a:spLocks noGrp="1"/>
          </p:cNvSpPr>
          <p:nvPr>
            <p:ph type="body" sz="quarter" idx="10"/>
          </p:nvPr>
        </p:nvSpPr>
        <p:spPr/>
        <p:txBody>
          <a:bodyPr/>
          <a:lstStyle/>
          <a:p>
            <a:r>
              <a:rPr lang="zh-CN" altLang="en-US" dirty="0"/>
              <a:t>能量项链</a:t>
            </a:r>
          </a:p>
        </p:txBody>
      </p:sp>
      <p:sp>
        <p:nvSpPr>
          <p:cNvPr id="3" name="文本占位符 2">
            <a:extLst>
              <a:ext uri="{FF2B5EF4-FFF2-40B4-BE49-F238E27FC236}">
                <a16:creationId xmlns:a16="http://schemas.microsoft.com/office/drawing/2014/main" id="{24FCBEDD-76E9-054E-B55B-343CFD8DD033}"/>
              </a:ext>
            </a:extLst>
          </p:cNvPr>
          <p:cNvSpPr>
            <a:spLocks noGrp="1"/>
          </p:cNvSpPr>
          <p:nvPr>
            <p:ph type="body" sz="quarter" idx="11"/>
          </p:nvPr>
        </p:nvSpPr>
        <p:spPr/>
        <p:txBody>
          <a:bodyPr/>
          <a:lstStyle/>
          <a:p>
            <a:r>
              <a:rPr kumimoji="1" lang="zh-CN" altLang="en-US" dirty="0"/>
              <a:t>题意：有</a:t>
            </a:r>
            <a:r>
              <a:rPr kumimoji="1" lang="en-US" altLang="zh-CN" dirty="0"/>
              <a:t>n</a:t>
            </a:r>
            <a:r>
              <a:rPr kumimoji="1" lang="zh-CN" altLang="en-US" dirty="0"/>
              <a:t>个数</a:t>
            </a:r>
            <a:r>
              <a:rPr kumimoji="1" lang="en-US" altLang="zh-CN" dirty="0"/>
              <a:t>a[</a:t>
            </a:r>
            <a:r>
              <a:rPr kumimoji="1" lang="en-US" altLang="zh-CN" dirty="0" err="1"/>
              <a:t>i</a:t>
            </a:r>
            <a:r>
              <a:rPr kumimoji="1" lang="en-US" altLang="zh-CN" dirty="0"/>
              <a:t>]</a:t>
            </a:r>
            <a:r>
              <a:rPr kumimoji="1" lang="zh-CN" altLang="en-US" dirty="0"/>
              <a:t>成环，每次可以将三个相邻的数</a:t>
            </a:r>
            <a:r>
              <a:rPr kumimoji="1" lang="en-US" altLang="zh-CN" dirty="0"/>
              <a:t>a[</a:t>
            </a:r>
            <a:r>
              <a:rPr kumimoji="1" lang="en-US" altLang="zh-CN" dirty="0" err="1"/>
              <a:t>i</a:t>
            </a:r>
            <a:r>
              <a:rPr kumimoji="1" lang="en-US" altLang="zh-CN" dirty="0"/>
              <a:t>],a[i+1],a[i+2]</a:t>
            </a:r>
            <a:r>
              <a:rPr kumimoji="1" lang="zh-CN" altLang="en-US" dirty="0"/>
              <a:t>合并，合并后</a:t>
            </a:r>
            <a:r>
              <a:rPr kumimoji="1" lang="en-US" altLang="zh-CN" dirty="0"/>
              <a:t>a[i+1]</a:t>
            </a:r>
            <a:r>
              <a:rPr kumimoji="1" lang="zh-CN" altLang="en-US" dirty="0"/>
              <a:t>消失，产生的能量是</a:t>
            </a:r>
            <a:r>
              <a:rPr kumimoji="1" lang="en-US" altLang="zh-CN" dirty="0"/>
              <a:t>a[</a:t>
            </a:r>
            <a:r>
              <a:rPr kumimoji="1" lang="en-US" altLang="zh-CN" dirty="0" err="1"/>
              <a:t>i</a:t>
            </a:r>
            <a:r>
              <a:rPr kumimoji="1" lang="en-US" altLang="zh-CN" dirty="0"/>
              <a:t>]</a:t>
            </a:r>
            <a:r>
              <a:rPr kumimoji="1" lang="zh-CN" altLang="en-US" dirty="0"/>
              <a:t>*</a:t>
            </a:r>
            <a:r>
              <a:rPr kumimoji="1" lang="en-US" altLang="zh-CN" dirty="0"/>
              <a:t>a[i+1]</a:t>
            </a:r>
            <a:r>
              <a:rPr kumimoji="1" lang="zh-CN" altLang="en-US" dirty="0"/>
              <a:t>*</a:t>
            </a:r>
            <a:r>
              <a:rPr kumimoji="1" lang="en-US" altLang="zh-CN" dirty="0"/>
              <a:t>a[i+2]</a:t>
            </a:r>
            <a:r>
              <a:rPr kumimoji="1" lang="zh-CN" altLang="en-US" dirty="0"/>
              <a:t>，合并到无法合并为止，求最大的总能量</a:t>
            </a:r>
          </a:p>
        </p:txBody>
      </p:sp>
      <p:pic>
        <p:nvPicPr>
          <p:cNvPr id="4" name="图片 3">
            <a:extLst>
              <a:ext uri="{FF2B5EF4-FFF2-40B4-BE49-F238E27FC236}">
                <a16:creationId xmlns:a16="http://schemas.microsoft.com/office/drawing/2014/main" id="{8D9EDB00-7FA9-0F4D-8075-8B2F6CD7955E}"/>
              </a:ext>
            </a:extLst>
          </p:cNvPr>
          <p:cNvPicPr>
            <a:picLocks noChangeAspect="1"/>
          </p:cNvPicPr>
          <p:nvPr/>
        </p:nvPicPr>
        <p:blipFill>
          <a:blip r:embed="rId2"/>
          <a:stretch>
            <a:fillRect/>
          </a:stretch>
        </p:blipFill>
        <p:spPr>
          <a:xfrm>
            <a:off x="10019278" y="2715437"/>
            <a:ext cx="1278444" cy="4055753"/>
          </a:xfrm>
          <a:prstGeom prst="rect">
            <a:avLst/>
          </a:prstGeom>
        </p:spPr>
      </p:pic>
    </p:spTree>
    <p:extLst>
      <p:ext uri="{BB962C8B-B14F-4D97-AF65-F5344CB8AC3E}">
        <p14:creationId xmlns:p14="http://schemas.microsoft.com/office/powerpoint/2010/main" val="2512210201"/>
      </p:ext>
    </p:extLst>
  </p:cSld>
  <p:clrMapOvr>
    <a:masterClrMapping/>
  </p:clrMapOvr>
</p:sld>
</file>

<file path=ppt/theme/theme1.xml><?xml version="1.0" encoding="utf-8"?>
<a:theme xmlns:a="http://schemas.openxmlformats.org/drawingml/2006/main" name="课程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ctr">
          <a:defRPr kumimoji="1" sz="2400" b="0" i="0" smtClean="0">
            <a:solidFill>
              <a:schemeClr val="bg1"/>
            </a:solidFill>
            <a:latin typeface="Source Han Sans CN" charset="-122"/>
            <a:ea typeface="Source Han Sans CN" charset="-122"/>
            <a:cs typeface="Source Han Sans CN"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TotalTime>
  <Words>1836</Words>
  <Application>Microsoft Macintosh PowerPoint</Application>
  <PresentationFormat>宽屏</PresentationFormat>
  <Paragraphs>159</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DengXian</vt:lpstr>
      <vt:lpstr>AliHYAiHei-Beta</vt:lpstr>
      <vt:lpstr>PingFang SC</vt:lpstr>
      <vt:lpstr>Source Han Sans CN</vt:lpstr>
      <vt:lpstr>Source Han Sans CN Medium</vt:lpstr>
      <vt:lpstr>Arial</vt:lpstr>
      <vt:lpstr>Cambria Math</vt:lpstr>
      <vt:lpstr>Consolas</vt:lpstr>
      <vt:lpstr>课程模版</vt:lpstr>
      <vt:lpstr>实验舱蛟龙五班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庄杰</dc:creator>
  <cp:lastModifiedBy>shad0w walker</cp:lastModifiedBy>
  <cp:revision>63</cp:revision>
  <dcterms:created xsi:type="dcterms:W3CDTF">2018-01-26T10:42:19Z</dcterms:created>
  <dcterms:modified xsi:type="dcterms:W3CDTF">2019-08-13T13:05:58Z</dcterms:modified>
</cp:coreProperties>
</file>