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1"/>
  </p:notesMasterIdLst>
  <p:handoutMasterIdLst>
    <p:handoutMasterId r:id="rId32"/>
  </p:handoutMasterIdLst>
  <p:sldIdLst>
    <p:sldId id="257" r:id="rId2"/>
    <p:sldId id="413" r:id="rId3"/>
    <p:sldId id="414" r:id="rId4"/>
    <p:sldId id="447" r:id="rId5"/>
    <p:sldId id="448" r:id="rId6"/>
    <p:sldId id="449" r:id="rId7"/>
    <p:sldId id="450" r:id="rId8"/>
    <p:sldId id="259" r:id="rId9"/>
    <p:sldId id="451" r:id="rId10"/>
    <p:sldId id="359" r:id="rId11"/>
    <p:sldId id="440" r:id="rId12"/>
    <p:sldId id="355" r:id="rId13"/>
    <p:sldId id="356" r:id="rId14"/>
    <p:sldId id="357" r:id="rId15"/>
    <p:sldId id="358" r:id="rId16"/>
    <p:sldId id="333" r:id="rId17"/>
    <p:sldId id="334" r:id="rId18"/>
    <p:sldId id="441" r:id="rId19"/>
    <p:sldId id="335" r:id="rId20"/>
    <p:sldId id="442" r:id="rId21"/>
    <p:sldId id="336" r:id="rId22"/>
    <p:sldId id="337" r:id="rId23"/>
    <p:sldId id="338" r:id="rId24"/>
    <p:sldId id="392" r:id="rId25"/>
    <p:sldId id="393" r:id="rId26"/>
    <p:sldId id="365" r:id="rId27"/>
    <p:sldId id="452" r:id="rId28"/>
    <p:sldId id="366" r:id="rId29"/>
    <p:sldId id="26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AD00"/>
    <a:srgbClr val="0082D3"/>
    <a:srgbClr val="E37500"/>
    <a:srgbClr val="F19800"/>
    <a:srgbClr val="C00D10"/>
    <a:srgbClr val="C00020"/>
    <a:srgbClr val="349B05"/>
    <a:srgbClr val="339605"/>
    <a:srgbClr val="79D827"/>
    <a:srgbClr val="8DDD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529"/>
    <p:restoredTop sz="94591"/>
  </p:normalViewPr>
  <p:slideViewPr>
    <p:cSldViewPr snapToGrid="0" snapToObjects="1">
      <p:cViewPr varScale="1">
        <p:scale>
          <a:sx n="108" d="100"/>
          <a:sy n="108" d="100"/>
        </p:scale>
        <p:origin x="224" y="20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2" d="100"/>
          <a:sy n="82" d="100"/>
        </p:scale>
        <p:origin x="3136"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d0w walker" userId="ef3e09a72fbd8c99" providerId="LiveId" clId="{B34EDA1D-E9DE-EB42-9010-A4B8D909923D}"/>
    <pc:docChg chg="undo addSld delSld modSld modMainMaster">
      <pc:chgData name="shad0w walker" userId="ef3e09a72fbd8c99" providerId="LiveId" clId="{B34EDA1D-E9DE-EB42-9010-A4B8D909923D}" dt="2019-03-23T07:35:03.627" v="36" actId="14100"/>
      <pc:docMkLst>
        <pc:docMk/>
      </pc:docMkLst>
      <pc:sldChg chg="modSp">
        <pc:chgData name="shad0w walker" userId="ef3e09a72fbd8c99" providerId="LiveId" clId="{B34EDA1D-E9DE-EB42-9010-A4B8D909923D}" dt="2019-03-09T07:59:59.158" v="30" actId="20577"/>
        <pc:sldMkLst>
          <pc:docMk/>
          <pc:sldMk cId="1260955960" sldId="257"/>
        </pc:sldMkLst>
        <pc:spChg chg="mod">
          <ac:chgData name="shad0w walker" userId="ef3e09a72fbd8c99" providerId="LiveId" clId="{B34EDA1D-E9DE-EB42-9010-A4B8D909923D}" dt="2019-03-09T07:59:51.498" v="25" actId="20577"/>
          <ac:spMkLst>
            <pc:docMk/>
            <pc:sldMk cId="1260955960" sldId="257"/>
            <ac:spMk id="2" creationId="{00000000-0000-0000-0000-000000000000}"/>
          </ac:spMkLst>
        </pc:spChg>
        <pc:spChg chg="mod">
          <ac:chgData name="shad0w walker" userId="ef3e09a72fbd8c99" providerId="LiveId" clId="{B34EDA1D-E9DE-EB42-9010-A4B8D909923D}" dt="2019-03-09T07:59:56.345" v="26" actId="20577"/>
          <ac:spMkLst>
            <pc:docMk/>
            <pc:sldMk cId="1260955960" sldId="257"/>
            <ac:spMk id="3" creationId="{00000000-0000-0000-0000-000000000000}"/>
          </ac:spMkLst>
        </pc:spChg>
        <pc:spChg chg="mod">
          <ac:chgData name="shad0w walker" userId="ef3e09a72fbd8c99" providerId="LiveId" clId="{B34EDA1D-E9DE-EB42-9010-A4B8D909923D}" dt="2019-03-09T07:59:57.495" v="27" actId="20577"/>
          <ac:spMkLst>
            <pc:docMk/>
            <pc:sldMk cId="1260955960" sldId="257"/>
            <ac:spMk id="4" creationId="{00000000-0000-0000-0000-000000000000}"/>
          </ac:spMkLst>
        </pc:spChg>
        <pc:spChg chg="mod">
          <ac:chgData name="shad0w walker" userId="ef3e09a72fbd8c99" providerId="LiveId" clId="{B34EDA1D-E9DE-EB42-9010-A4B8D909923D}" dt="2019-03-09T07:59:59.158" v="30" actId="20577"/>
          <ac:spMkLst>
            <pc:docMk/>
            <pc:sldMk cId="1260955960" sldId="257"/>
            <ac:spMk id="5" creationId="{00000000-0000-0000-0000-000000000000}"/>
          </ac:spMkLst>
        </pc:spChg>
      </pc:sldChg>
      <pc:sldChg chg="add del">
        <pc:chgData name="shad0w walker" userId="ef3e09a72fbd8c99" providerId="LiveId" clId="{B34EDA1D-E9DE-EB42-9010-A4B8D909923D}" dt="2019-03-09T08:00:15.418" v="32" actId="2696"/>
        <pc:sldMkLst>
          <pc:docMk/>
          <pc:sldMk cId="660666594" sldId="268"/>
        </pc:sldMkLst>
      </pc:sldChg>
      <pc:sldMasterChg chg="modSldLayout">
        <pc:chgData name="shad0w walker" userId="ef3e09a72fbd8c99" providerId="LiveId" clId="{B34EDA1D-E9DE-EB42-9010-A4B8D909923D}" dt="2019-03-23T07:35:03.627" v="36" actId="14100"/>
        <pc:sldMasterMkLst>
          <pc:docMk/>
          <pc:sldMasterMk cId="18364349" sldId="2147483651"/>
        </pc:sldMasterMkLst>
        <pc:sldLayoutChg chg="modSp">
          <pc:chgData name="shad0w walker" userId="ef3e09a72fbd8c99" providerId="LiveId" clId="{B34EDA1D-E9DE-EB42-9010-A4B8D909923D}" dt="2019-03-23T07:35:03.627" v="36" actId="14100"/>
          <pc:sldLayoutMkLst>
            <pc:docMk/>
            <pc:sldMasterMk cId="18364349" sldId="2147483651"/>
            <pc:sldLayoutMk cId="1925681291" sldId="2147483660"/>
          </pc:sldLayoutMkLst>
          <pc:spChg chg="mod">
            <ac:chgData name="shad0w walker" userId="ef3e09a72fbd8c99" providerId="LiveId" clId="{B34EDA1D-E9DE-EB42-9010-A4B8D909923D}" dt="2019-03-23T07:35:03.627" v="36" actId="14100"/>
            <ac:spMkLst>
              <pc:docMk/>
              <pc:sldMasterMk cId="18364349" sldId="2147483651"/>
              <pc:sldLayoutMk cId="1925681291" sldId="2147483660"/>
              <ac:spMk id="4"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8455D1-0A62-5B44-AE82-B557E0EEACD3}" type="datetime1">
              <a:t>2019/8/14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ACF485-523A-7443-9CB6-9994BD5E605C}" type="slidenum">
              <a:t>‹#›</a:t>
            </a:fld>
            <a:endParaRPr kumimoji="1" lang="zh-CN" altLang="en-US"/>
          </a:p>
        </p:txBody>
      </p:sp>
    </p:spTree>
    <p:extLst>
      <p:ext uri="{BB962C8B-B14F-4D97-AF65-F5344CB8AC3E}">
        <p14:creationId xmlns:p14="http://schemas.microsoft.com/office/powerpoint/2010/main" val="1090687178"/>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CD6C7-7F89-5D47-86F6-3BD1F7D41150}" type="datetime1">
              <a:t>2019/8/14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522DF0-70FF-F54C-8E53-01D2923E4F1E}" type="slidenum">
              <a:t>‹#›</a:t>
            </a:fld>
            <a:endParaRPr kumimoji="1" lang="zh-CN" altLang="en-US"/>
          </a:p>
        </p:txBody>
      </p:sp>
    </p:spTree>
    <p:extLst>
      <p:ext uri="{BB962C8B-B14F-4D97-AF65-F5344CB8AC3E}">
        <p14:creationId xmlns:p14="http://schemas.microsoft.com/office/powerpoint/2010/main" val="114950740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6" name="矩形 15"/>
          <p:cNvSpPr/>
          <p:nvPr userDrawn="1"/>
        </p:nvSpPr>
        <p:spPr>
          <a:xfrm>
            <a:off x="0" y="4987636"/>
            <a:ext cx="12192000" cy="1870364"/>
          </a:xfrm>
          <a:prstGeom prst="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矩形 76"/>
          <p:cNvSpPr/>
          <p:nvPr userDrawn="1"/>
        </p:nvSpPr>
        <p:spPr>
          <a:xfrm>
            <a:off x="3416969" y="-1828"/>
            <a:ext cx="8775031" cy="49856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75031" h="4989464">
                <a:moveTo>
                  <a:pt x="3327823" y="0"/>
                </a:moveTo>
                <a:lnTo>
                  <a:pt x="8775031" y="1828"/>
                </a:lnTo>
                <a:lnTo>
                  <a:pt x="8775031" y="4989464"/>
                </a:lnTo>
                <a:lnTo>
                  <a:pt x="0" y="4973422"/>
                </a:lnTo>
                <a:lnTo>
                  <a:pt x="332782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ctrTitle" hasCustomPrompt="1"/>
          </p:nvPr>
        </p:nvSpPr>
        <p:spPr>
          <a:xfrm>
            <a:off x="245327" y="3102421"/>
            <a:ext cx="11701346" cy="822519"/>
          </a:xfrm>
          <a:prstGeom prst="rect">
            <a:avLst/>
          </a:prstGeom>
        </p:spPr>
        <p:txBody>
          <a:bodyPr anchor="b"/>
          <a:lstStyle>
            <a:lvl1pPr algn="ctr">
              <a:defRPr sz="4800">
                <a:solidFill>
                  <a:schemeClr val="bg1"/>
                </a:solidFill>
                <a:latin typeface="AliHYAiHei-Beta" charset="-122"/>
                <a:ea typeface="AliHYAiHei-Beta" charset="-122"/>
                <a:cs typeface="AliHYAiHei-Beta" charset="-122"/>
              </a:defRPr>
            </a:lvl1pPr>
          </a:lstStyle>
          <a:p>
            <a:r>
              <a:rPr kumimoji="1" lang="zh-CN" altLang="en-US" dirty="0"/>
              <a:t>实验舱普及组线上网课</a:t>
            </a:r>
          </a:p>
        </p:txBody>
      </p:sp>
      <p:sp>
        <p:nvSpPr>
          <p:cNvPr id="3" name="副标题 2"/>
          <p:cNvSpPr>
            <a:spLocks noGrp="1"/>
          </p:cNvSpPr>
          <p:nvPr>
            <p:ph type="subTitle" idx="1" hasCustomPrompt="1"/>
          </p:nvPr>
        </p:nvSpPr>
        <p:spPr>
          <a:xfrm>
            <a:off x="245327" y="4007199"/>
            <a:ext cx="11701346" cy="486744"/>
          </a:xfrm>
          <a:prstGeom prst="rect">
            <a:avLst/>
          </a:prstGeom>
        </p:spPr>
        <p:txBody>
          <a:bodyPr/>
          <a:lstStyle>
            <a:lvl1pPr marL="0" indent="0" algn="ctr">
              <a:buNone/>
              <a:defRPr sz="3200">
                <a:solidFill>
                  <a:schemeClr val="bg1"/>
                </a:solidFill>
                <a:latin typeface="AliHYAiHei-Beta" charset="-122"/>
                <a:ea typeface="AliHYAiHei-Beta" charset="-122"/>
                <a:cs typeface="AliHYAiHei-Beta"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单击此处编辑章节标题</a:t>
            </a:r>
          </a:p>
        </p:txBody>
      </p:sp>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275935" y="1384180"/>
            <a:ext cx="3640130" cy="1635982"/>
          </a:xfrm>
          <a:prstGeom prst="rect">
            <a:avLst/>
          </a:prstGeom>
        </p:spPr>
      </p:pic>
      <p:sp>
        <p:nvSpPr>
          <p:cNvPr id="13" name="文本占位符 12"/>
          <p:cNvSpPr>
            <a:spLocks noGrp="1"/>
          </p:cNvSpPr>
          <p:nvPr>
            <p:ph type="body" sz="quarter" idx="10" hasCustomPrompt="1"/>
          </p:nvPr>
        </p:nvSpPr>
        <p:spPr>
          <a:xfrm>
            <a:off x="245328" y="5251450"/>
            <a:ext cx="11701346" cy="446823"/>
          </a:xfrm>
          <a:prstGeom prst="rect">
            <a:avLst/>
          </a:prstGeom>
        </p:spPr>
        <p:txBody>
          <a:bodyPr/>
          <a:lstStyle>
            <a:lvl1pPr marL="0" indent="0" algn="ctr">
              <a:buNone/>
              <a:defRPr sz="24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单击此处编辑讲师和作者姓名</a:t>
            </a:r>
          </a:p>
        </p:txBody>
      </p:sp>
      <p:sp>
        <p:nvSpPr>
          <p:cNvPr id="14" name="文本占位符 12"/>
          <p:cNvSpPr>
            <a:spLocks noGrp="1"/>
          </p:cNvSpPr>
          <p:nvPr>
            <p:ph type="body" sz="quarter" idx="11" hasCustomPrompt="1"/>
          </p:nvPr>
        </p:nvSpPr>
        <p:spPr>
          <a:xfrm>
            <a:off x="245328" y="5697499"/>
            <a:ext cx="11701346" cy="446823"/>
          </a:xfrm>
          <a:prstGeom prst="rect">
            <a:avLst/>
          </a:prstGeom>
        </p:spPr>
        <p:txBody>
          <a:bodyPr/>
          <a:lstStyle>
            <a:lvl1pPr marL="0" indent="0" algn="ctr">
              <a:buNone/>
              <a:defRPr sz="1800" b="0" i="0">
                <a:solidFill>
                  <a:schemeClr val="bg1"/>
                </a:solidFill>
                <a:latin typeface="Source Han Sans CN Medium" charset="-122"/>
                <a:ea typeface="Source Han Sans CN Medium" charset="-122"/>
                <a:cs typeface="Source Han Sans CN Medium"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Tree>
    <p:extLst>
      <p:ext uri="{BB962C8B-B14F-4D97-AF65-F5344CB8AC3E}">
        <p14:creationId xmlns:p14="http://schemas.microsoft.com/office/powerpoint/2010/main" val="155945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章节总结">
    <p:spTree>
      <p:nvGrpSpPr>
        <p:cNvPr id="1" name=""/>
        <p:cNvGrpSpPr/>
        <p:nvPr/>
      </p:nvGrpSpPr>
      <p:grpSpPr>
        <a:xfrm>
          <a:off x="0" y="0"/>
          <a:ext cx="0" cy="0"/>
          <a:chOff x="0" y="0"/>
          <a:chExt cx="0" cy="0"/>
        </a:xfrm>
      </p:grpSpPr>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本节回顾</a:t>
            </a:r>
          </a:p>
        </p:txBody>
      </p:sp>
      <p:sp>
        <p:nvSpPr>
          <p:cNvPr id="13" name="矩形 11"/>
          <p:cNvSpPr/>
          <p:nvPr userDrawn="1"/>
        </p:nvSpPr>
        <p:spPr>
          <a:xfrm flipV="1">
            <a:off x="3125164" y="-1"/>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tx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6107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
        <p:nvSpPr>
          <p:cNvPr id="6" name="矩形 76"/>
          <p:cNvSpPr/>
          <p:nvPr userDrawn="1"/>
        </p:nvSpPr>
        <p:spPr>
          <a:xfrm>
            <a:off x="1423686" y="0"/>
            <a:ext cx="1076831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V="1">
            <a:off x="0" y="0"/>
            <a:ext cx="9398644" cy="390066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775504" y="3429000"/>
            <a:ext cx="10640992" cy="1077218"/>
          </a:xfrm>
          <a:prstGeom prst="rect">
            <a:avLst/>
          </a:prstGeom>
        </p:spPr>
        <p:txBody>
          <a:bodyPr wrap="square" rtlCol="0">
            <a:spAutoFit/>
          </a:bodyPr>
          <a:lstStyle/>
          <a:p>
            <a:pPr algn="ctr"/>
            <a:r>
              <a:rPr kumimoji="1" lang="zh-CN" altLang="en-US" sz="6400" b="0" i="0">
                <a:solidFill>
                  <a:schemeClr val="bg1"/>
                </a:solidFill>
                <a:latin typeface="AliHYAiHei-Beta" charset="-122"/>
                <a:ea typeface="AliHYAiHei-Beta" charset="-122"/>
                <a:cs typeface="AliHYAiHei-Beta" charset="-122"/>
              </a:rPr>
              <a:t>谢谢观看</a:t>
            </a:r>
          </a:p>
        </p:txBody>
      </p:sp>
      <p:pic>
        <p:nvPicPr>
          <p:cNvPr id="4" name="图片 3"/>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379089" y="1885738"/>
            <a:ext cx="3433822" cy="1543262"/>
          </a:xfrm>
          <a:prstGeom prst="rect">
            <a:avLst/>
          </a:prstGeom>
        </p:spPr>
      </p:pic>
    </p:spTree>
    <p:extLst>
      <p:ext uri="{BB962C8B-B14F-4D97-AF65-F5344CB8AC3E}">
        <p14:creationId xmlns:p14="http://schemas.microsoft.com/office/powerpoint/2010/main" val="20055158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内容版面上下">
    <p:spTree>
      <p:nvGrpSpPr>
        <p:cNvPr id="1" name=""/>
        <p:cNvGrpSpPr/>
        <p:nvPr/>
      </p:nvGrpSpPr>
      <p:grpSpPr>
        <a:xfrm>
          <a:off x="0" y="0"/>
          <a:ext cx="0" cy="0"/>
          <a:chOff x="0" y="0"/>
          <a:chExt cx="0" cy="0"/>
        </a:xfrm>
      </p:grpSpPr>
      <p:sp>
        <p:nvSpPr>
          <p:cNvPr id="60" name="矩形 76"/>
          <p:cNvSpPr/>
          <p:nvPr userDrawn="1"/>
        </p:nvSpPr>
        <p:spPr>
          <a:xfrm rot="10800000">
            <a:off x="-2" y="-1"/>
            <a:ext cx="1026674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76"/>
          <p:cNvSpPr/>
          <p:nvPr userDrawn="1"/>
        </p:nvSpPr>
        <p:spPr>
          <a:xfrm rot="10800000" flipH="1">
            <a:off x="7500395" y="0"/>
            <a:ext cx="469160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316991 w 6673109"/>
              <a:gd name="connsiteY3" fmla="*/ 4971597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2316991" y="4971597"/>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userDrawn="1"/>
        </p:nvSpPr>
        <p:spPr>
          <a:xfrm>
            <a:off x="0" y="1365813"/>
            <a:ext cx="12192000" cy="5492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占位符 12"/>
          <p:cNvSpPr>
            <a:spLocks noGrp="1"/>
          </p:cNvSpPr>
          <p:nvPr>
            <p:ph type="body" sz="quarter" idx="10" hasCustomPrompt="1"/>
          </p:nvPr>
        </p:nvSpPr>
        <p:spPr>
          <a:xfrm>
            <a:off x="569088" y="569315"/>
            <a:ext cx="11053823" cy="565004"/>
          </a:xfrm>
          <a:prstGeom prst="rect">
            <a:avLst/>
          </a:prstGeom>
        </p:spPr>
        <p:txBody>
          <a:bodyPr/>
          <a:lstStyle>
            <a:lvl1pPr marL="0" indent="0" algn="l">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7" name="文本占位符 56"/>
          <p:cNvSpPr>
            <a:spLocks noGrp="1"/>
          </p:cNvSpPr>
          <p:nvPr>
            <p:ph type="body" sz="quarter" idx="11" hasCustomPrompt="1"/>
          </p:nvPr>
        </p:nvSpPr>
        <p:spPr>
          <a:xfrm>
            <a:off x="569088" y="1620456"/>
            <a:ext cx="6178953"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59" name="图片占位符 58"/>
          <p:cNvSpPr>
            <a:spLocks noGrp="1"/>
          </p:cNvSpPr>
          <p:nvPr>
            <p:ph type="pic" sz="quarter" idx="12"/>
          </p:nvPr>
        </p:nvSpPr>
        <p:spPr>
          <a:xfrm>
            <a:off x="7013575" y="1620456"/>
            <a:ext cx="4609336" cy="4664597"/>
          </a:xfrm>
          <a:prstGeom prst="rect">
            <a:avLst/>
          </a:prstGeom>
        </p:spPr>
        <p:txBody>
          <a:bodyPr anchor="ctr"/>
          <a:lstStyle>
            <a:lvl1pPr marL="0" indent="0" algn="ctr">
              <a:buNone/>
              <a:defRPr sz="1800">
                <a:solidFill>
                  <a:schemeClr val="tx1">
                    <a:lumMod val="50000"/>
                    <a:lumOff val="50000"/>
                  </a:schemeClr>
                </a:solidFill>
              </a:defRPr>
            </a:lvl1pPr>
          </a:lstStyle>
          <a:p>
            <a:endParaRPr kumimoji="1" lang="zh-CN" altLang="en-US"/>
          </a:p>
        </p:txBody>
      </p:sp>
    </p:spTree>
    <p:extLst>
      <p:ext uri="{BB962C8B-B14F-4D97-AF65-F5344CB8AC3E}">
        <p14:creationId xmlns:p14="http://schemas.microsoft.com/office/powerpoint/2010/main" val="105602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上节回顾">
    <p:spTree>
      <p:nvGrpSpPr>
        <p:cNvPr id="1" name=""/>
        <p:cNvGrpSpPr/>
        <p:nvPr/>
      </p:nvGrpSpPr>
      <p:grpSpPr>
        <a:xfrm>
          <a:off x="0" y="0"/>
          <a:ext cx="0" cy="0"/>
          <a:chOff x="0" y="0"/>
          <a:chExt cx="0" cy="0"/>
        </a:xfrm>
      </p:grpSpPr>
      <p:sp>
        <p:nvSpPr>
          <p:cNvPr id="12" name="矩形 11"/>
          <p:cNvSpPr/>
          <p:nvPr userDrawn="1"/>
        </p:nvSpPr>
        <p:spPr>
          <a:xfrm>
            <a:off x="3125164" y="0"/>
            <a:ext cx="9066836" cy="1215343"/>
          </a:xfrm>
          <a:custGeom>
            <a:avLst/>
            <a:gdLst>
              <a:gd name="connsiteX0" fmla="*/ 0 w 12192000"/>
              <a:gd name="connsiteY0" fmla="*/ 0 h 1215343"/>
              <a:gd name="connsiteX1" fmla="*/ 12192000 w 12192000"/>
              <a:gd name="connsiteY1" fmla="*/ 0 h 1215343"/>
              <a:gd name="connsiteX2" fmla="*/ 12192000 w 12192000"/>
              <a:gd name="connsiteY2" fmla="*/ 1215343 h 1215343"/>
              <a:gd name="connsiteX3" fmla="*/ 0 w 12192000"/>
              <a:gd name="connsiteY3" fmla="*/ 1215343 h 1215343"/>
              <a:gd name="connsiteX4" fmla="*/ 0 w 12192000"/>
              <a:gd name="connsiteY4" fmla="*/ 0 h 1215343"/>
              <a:gd name="connsiteX0" fmla="*/ 0 w 12192000"/>
              <a:gd name="connsiteY0" fmla="*/ 0 h 1226918"/>
              <a:gd name="connsiteX1" fmla="*/ 12192000 w 12192000"/>
              <a:gd name="connsiteY1" fmla="*/ 0 h 1226918"/>
              <a:gd name="connsiteX2" fmla="*/ 12192000 w 12192000"/>
              <a:gd name="connsiteY2" fmla="*/ 1215343 h 1226918"/>
              <a:gd name="connsiteX3" fmla="*/ 6967959 w 12192000"/>
              <a:gd name="connsiteY3" fmla="*/ 1226918 h 1226918"/>
              <a:gd name="connsiteX4" fmla="*/ 0 w 12192000"/>
              <a:gd name="connsiteY4" fmla="*/ 0 h 1226918"/>
              <a:gd name="connsiteX0" fmla="*/ 0 w 7666299"/>
              <a:gd name="connsiteY0" fmla="*/ 11575 h 1226918"/>
              <a:gd name="connsiteX1" fmla="*/ 7666299 w 7666299"/>
              <a:gd name="connsiteY1" fmla="*/ 0 h 1226918"/>
              <a:gd name="connsiteX2" fmla="*/ 7666299 w 7666299"/>
              <a:gd name="connsiteY2" fmla="*/ 1215343 h 1226918"/>
              <a:gd name="connsiteX3" fmla="*/ 2442258 w 7666299"/>
              <a:gd name="connsiteY3" fmla="*/ 1226918 h 1226918"/>
              <a:gd name="connsiteX4" fmla="*/ 0 w 7666299"/>
              <a:gd name="connsiteY4" fmla="*/ 11575 h 1226918"/>
              <a:gd name="connsiteX0" fmla="*/ 1400537 w 9066836"/>
              <a:gd name="connsiteY0" fmla="*/ 11575 h 1215343"/>
              <a:gd name="connsiteX1" fmla="*/ 9066836 w 9066836"/>
              <a:gd name="connsiteY1" fmla="*/ 0 h 1215343"/>
              <a:gd name="connsiteX2" fmla="*/ 9066836 w 9066836"/>
              <a:gd name="connsiteY2" fmla="*/ 1215343 h 1215343"/>
              <a:gd name="connsiteX3" fmla="*/ 0 w 9066836"/>
              <a:gd name="connsiteY3" fmla="*/ 1203769 h 1215343"/>
              <a:gd name="connsiteX4" fmla="*/ 1400537 w 9066836"/>
              <a:gd name="connsiteY4" fmla="*/ 11575 h 121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66836" h="1215343">
                <a:moveTo>
                  <a:pt x="1400537" y="11575"/>
                </a:moveTo>
                <a:lnTo>
                  <a:pt x="9066836" y="0"/>
                </a:lnTo>
                <a:lnTo>
                  <a:pt x="9066836" y="1215343"/>
                </a:lnTo>
                <a:lnTo>
                  <a:pt x="0" y="1203769"/>
                </a:lnTo>
                <a:lnTo>
                  <a:pt x="1400537" y="11575"/>
                </a:lnTo>
                <a:close/>
              </a:path>
            </a:pathLst>
          </a:cu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1215343"/>
            <a:ext cx="12192000" cy="564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569089" y="1365813"/>
            <a:ext cx="11053822" cy="4988688"/>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
        <p:nvSpPr>
          <p:cNvPr id="2" name="文本框 1"/>
          <p:cNvSpPr txBox="1"/>
          <p:nvPr userDrawn="1"/>
        </p:nvSpPr>
        <p:spPr>
          <a:xfrm>
            <a:off x="569089" y="569927"/>
            <a:ext cx="2708476" cy="584775"/>
          </a:xfrm>
          <a:prstGeom prst="rect">
            <a:avLst/>
          </a:prstGeom>
        </p:spPr>
        <p:txBody>
          <a:bodyPr wrap="square" rtlCol="0">
            <a:spAutoFit/>
          </a:bodyPr>
          <a:lstStyle/>
          <a:p>
            <a:pPr algn="l"/>
            <a:r>
              <a:rPr kumimoji="1" lang="zh-CN" altLang="en-US" sz="3200" b="0" i="0" dirty="0">
                <a:solidFill>
                  <a:schemeClr val="bg1"/>
                </a:solidFill>
                <a:latin typeface="AliHYAiHei-Beta" charset="-122"/>
                <a:ea typeface="AliHYAiHei-Beta" charset="-122"/>
                <a:cs typeface="AliHYAiHei-Beta" charset="-122"/>
              </a:rPr>
              <a:t>上节回顾</a:t>
            </a:r>
          </a:p>
        </p:txBody>
      </p:sp>
    </p:spTree>
    <p:extLst>
      <p:ext uri="{BB962C8B-B14F-4D97-AF65-F5344CB8AC3E}">
        <p14:creationId xmlns:p14="http://schemas.microsoft.com/office/powerpoint/2010/main" val="1611935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面">
    <p:spTree>
      <p:nvGrpSpPr>
        <p:cNvPr id="1" name=""/>
        <p:cNvGrpSpPr/>
        <p:nvPr/>
      </p:nvGrpSpPr>
      <p:grpSpPr>
        <a:xfrm>
          <a:off x="0" y="0"/>
          <a:ext cx="0" cy="0"/>
          <a:chOff x="0" y="0"/>
          <a:chExt cx="0" cy="0"/>
        </a:xfrm>
      </p:grpSpPr>
      <p:sp>
        <p:nvSpPr>
          <p:cNvPr id="12" name="矩形 76"/>
          <p:cNvSpPr/>
          <p:nvPr userDrawn="1"/>
        </p:nvSpPr>
        <p:spPr>
          <a:xfrm flipH="1">
            <a:off x="-1" y="0"/>
            <a:ext cx="10833904"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2" y="0"/>
            <a:ext cx="9398644" cy="1620456"/>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文本框 1"/>
          <p:cNvSpPr txBox="1"/>
          <p:nvPr userDrawn="1"/>
        </p:nvSpPr>
        <p:spPr>
          <a:xfrm>
            <a:off x="523297" y="653810"/>
            <a:ext cx="2312499" cy="584775"/>
          </a:xfrm>
          <a:prstGeom prst="rect">
            <a:avLst/>
          </a:prstGeom>
        </p:spPr>
        <p:txBody>
          <a:bodyPr wrap="square" rtlCol="0">
            <a:spAutoFit/>
          </a:bodyPr>
          <a:lstStyle/>
          <a:p>
            <a:pPr algn="l"/>
            <a:r>
              <a:rPr kumimoji="1" lang="zh-CN" altLang="en-US" sz="3200" b="0" i="0">
                <a:solidFill>
                  <a:schemeClr val="bg1"/>
                </a:solidFill>
                <a:latin typeface="AliHYAiHei-Beta" charset="-122"/>
                <a:ea typeface="AliHYAiHei-Beta" charset="-122"/>
                <a:cs typeface="AliHYAiHei-Beta" charset="-122"/>
              </a:rPr>
              <a:t>本节目录</a:t>
            </a:r>
          </a:p>
        </p:txBody>
      </p:sp>
      <p:sp>
        <p:nvSpPr>
          <p:cNvPr id="7" name="文本占位符 56"/>
          <p:cNvSpPr>
            <a:spLocks noGrp="1"/>
          </p:cNvSpPr>
          <p:nvPr>
            <p:ph type="body" sz="quarter" idx="11" hasCustomPrompt="1"/>
          </p:nvPr>
        </p:nvSpPr>
        <p:spPr>
          <a:xfrm>
            <a:off x="569088" y="1620456"/>
            <a:ext cx="10774102"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单击此处编辑知识点</a:t>
            </a:r>
            <a:endParaRPr kumimoji="1" lang="en-US" altLang="zh-CN"/>
          </a:p>
        </p:txBody>
      </p:sp>
    </p:spTree>
    <p:extLst>
      <p:ext uri="{BB962C8B-B14F-4D97-AF65-F5344CB8AC3E}">
        <p14:creationId xmlns:p14="http://schemas.microsoft.com/office/powerpoint/2010/main" val="210403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小节标题">
    <p:spTree>
      <p:nvGrpSpPr>
        <p:cNvPr id="1" name=""/>
        <p:cNvGrpSpPr/>
        <p:nvPr/>
      </p:nvGrpSpPr>
      <p:grpSpPr>
        <a:xfrm>
          <a:off x="0" y="0"/>
          <a:ext cx="0" cy="0"/>
          <a:chOff x="0" y="0"/>
          <a:chExt cx="0" cy="0"/>
        </a:xfrm>
      </p:grpSpPr>
      <p:sp>
        <p:nvSpPr>
          <p:cNvPr id="12" name="矩形 76"/>
          <p:cNvSpPr/>
          <p:nvPr userDrawn="1"/>
        </p:nvSpPr>
        <p:spPr>
          <a:xfrm>
            <a:off x="2132179" y="0"/>
            <a:ext cx="10059821" cy="686074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76"/>
          <p:cNvSpPr/>
          <p:nvPr userDrawn="1"/>
        </p:nvSpPr>
        <p:spPr>
          <a:xfrm rot="10800000">
            <a:off x="-3" y="4987635"/>
            <a:ext cx="9005105"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占位符 12"/>
          <p:cNvSpPr>
            <a:spLocks noGrp="1"/>
          </p:cNvSpPr>
          <p:nvPr>
            <p:ph type="body" sz="quarter" idx="11" hasCustomPrompt="1"/>
          </p:nvPr>
        </p:nvSpPr>
        <p:spPr>
          <a:xfrm>
            <a:off x="245328" y="3365588"/>
            <a:ext cx="11701346" cy="639253"/>
          </a:xfrm>
          <a:prstGeom prst="rect">
            <a:avLst/>
          </a:prstGeom>
        </p:spPr>
        <p:txBody>
          <a:bodyPr/>
          <a:lstStyle>
            <a:lvl1pPr marL="0" indent="0" algn="ctr">
              <a:buNone/>
              <a:defRPr sz="40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单击此处编辑版本和修订日期</a:t>
            </a:r>
          </a:p>
        </p:txBody>
      </p:sp>
      <p:sp>
        <p:nvSpPr>
          <p:cNvPr id="11" name="文本占位符 12"/>
          <p:cNvSpPr>
            <a:spLocks noGrp="1"/>
          </p:cNvSpPr>
          <p:nvPr>
            <p:ph type="body" sz="quarter" idx="12" hasCustomPrompt="1"/>
          </p:nvPr>
        </p:nvSpPr>
        <p:spPr>
          <a:xfrm>
            <a:off x="245328" y="2587208"/>
            <a:ext cx="11701346" cy="573967"/>
          </a:xfrm>
          <a:prstGeom prst="rect">
            <a:avLst/>
          </a:prstGeom>
        </p:spPr>
        <p:txBody>
          <a:bodyPr/>
          <a:lstStyle>
            <a:lvl1pPr marL="0" indent="0" algn="ctr">
              <a:buNone/>
              <a:defRPr sz="3200" b="0" i="0">
                <a:solidFill>
                  <a:schemeClr val="bg1"/>
                </a:solidFill>
                <a:latin typeface="AliHYAiHei-Beta" charset="-122"/>
                <a:ea typeface="AliHYAiHei-Beta" charset="-122"/>
                <a:cs typeface="AliHYAiHei-Beta"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单击此处编辑编号</a:t>
            </a:r>
          </a:p>
        </p:txBody>
      </p:sp>
    </p:spTree>
    <p:extLst>
      <p:ext uri="{BB962C8B-B14F-4D97-AF65-F5344CB8AC3E}">
        <p14:creationId xmlns:p14="http://schemas.microsoft.com/office/powerpoint/2010/main" val="66730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版面上下">
    <p:spTree>
      <p:nvGrpSpPr>
        <p:cNvPr id="1" name=""/>
        <p:cNvGrpSpPr/>
        <p:nvPr/>
      </p:nvGrpSpPr>
      <p:grpSpPr>
        <a:xfrm>
          <a:off x="0" y="0"/>
          <a:ext cx="0" cy="0"/>
          <a:chOff x="0" y="0"/>
          <a:chExt cx="0" cy="0"/>
        </a:xfrm>
      </p:grpSpPr>
      <p:sp>
        <p:nvSpPr>
          <p:cNvPr id="60" name="矩形 76"/>
          <p:cNvSpPr/>
          <p:nvPr userDrawn="1"/>
        </p:nvSpPr>
        <p:spPr>
          <a:xfrm rot="10800000">
            <a:off x="-2" y="-1"/>
            <a:ext cx="1026674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76"/>
          <p:cNvSpPr/>
          <p:nvPr userDrawn="1"/>
        </p:nvSpPr>
        <p:spPr>
          <a:xfrm rot="10800000" flipH="1">
            <a:off x="7500395" y="0"/>
            <a:ext cx="4691605" cy="1365812"/>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316991 w 6673109"/>
              <a:gd name="connsiteY3" fmla="*/ 4971597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2316991" y="4971597"/>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矩形 53"/>
          <p:cNvSpPr/>
          <p:nvPr userDrawn="1"/>
        </p:nvSpPr>
        <p:spPr>
          <a:xfrm>
            <a:off x="0" y="1365813"/>
            <a:ext cx="12192000" cy="5492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文本占位符 12"/>
          <p:cNvSpPr>
            <a:spLocks noGrp="1"/>
          </p:cNvSpPr>
          <p:nvPr>
            <p:ph type="body" sz="quarter" idx="10" hasCustomPrompt="1"/>
          </p:nvPr>
        </p:nvSpPr>
        <p:spPr>
          <a:xfrm>
            <a:off x="569088" y="569315"/>
            <a:ext cx="8856265" cy="565004"/>
          </a:xfrm>
          <a:prstGeom prst="rect">
            <a:avLst/>
          </a:prstGeom>
        </p:spPr>
        <p:txBody>
          <a:bodyPr/>
          <a:lstStyle>
            <a:lvl1pPr marL="0" indent="0" algn="l">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a:t>单击此处编辑本页标题</a:t>
            </a:r>
          </a:p>
        </p:txBody>
      </p:sp>
      <p:sp>
        <p:nvSpPr>
          <p:cNvPr id="57" name="文本占位符 56"/>
          <p:cNvSpPr>
            <a:spLocks noGrp="1"/>
          </p:cNvSpPr>
          <p:nvPr>
            <p:ph type="body" sz="quarter" idx="11" hasCustomPrompt="1"/>
          </p:nvPr>
        </p:nvSpPr>
        <p:spPr>
          <a:xfrm>
            <a:off x="569088" y="1620456"/>
            <a:ext cx="11033907" cy="4664597"/>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dirty="0"/>
              <a:t>单击此处编辑步骤、知识点</a:t>
            </a:r>
            <a:endParaRPr kumimoji="1" lang="en-US" altLang="zh-CN" dirty="0"/>
          </a:p>
        </p:txBody>
      </p:sp>
      <p:pic>
        <p:nvPicPr>
          <p:cNvPr id="10" name="图片 9">
            <a:extLst>
              <a:ext uri="{FF2B5EF4-FFF2-40B4-BE49-F238E27FC236}">
                <a16:creationId xmlns:a16="http://schemas.microsoft.com/office/drawing/2014/main" id="{B0235B0C-A8F8-FF47-B741-1DE9B9CCF67B}"/>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90022" y="-17359"/>
            <a:ext cx="2201978" cy="989634"/>
          </a:xfrm>
          <a:prstGeom prst="rect">
            <a:avLst/>
          </a:prstGeom>
        </p:spPr>
      </p:pic>
    </p:spTree>
    <p:extLst>
      <p:ext uri="{BB962C8B-B14F-4D97-AF65-F5344CB8AC3E}">
        <p14:creationId xmlns:p14="http://schemas.microsoft.com/office/powerpoint/2010/main" val="182138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版面左右">
    <p:spTree>
      <p:nvGrpSpPr>
        <p:cNvPr id="1" name=""/>
        <p:cNvGrpSpPr/>
        <p:nvPr/>
      </p:nvGrpSpPr>
      <p:grpSpPr>
        <a:xfrm>
          <a:off x="0" y="0"/>
          <a:ext cx="0" cy="0"/>
          <a:chOff x="0" y="0"/>
          <a:chExt cx="0" cy="0"/>
        </a:xfrm>
      </p:grpSpPr>
      <p:sp>
        <p:nvSpPr>
          <p:cNvPr id="8" name="矩形 76"/>
          <p:cNvSpPr/>
          <p:nvPr userDrawn="1"/>
        </p:nvSpPr>
        <p:spPr>
          <a:xfrm rot="5400000">
            <a:off x="-1168858" y="3819463"/>
            <a:ext cx="4207397"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76"/>
          <p:cNvSpPr/>
          <p:nvPr userDrawn="1"/>
        </p:nvSpPr>
        <p:spPr>
          <a:xfrm rot="16200000" flipV="1">
            <a:off x="-1412975" y="1415629"/>
            <a:ext cx="5868367" cy="3037106"/>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3039762" y="1"/>
            <a:ext cx="9152239"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259492" y="474562"/>
            <a:ext cx="2543481" cy="5879939"/>
          </a:xfrm>
          <a:prstGeom prst="rect">
            <a:avLst/>
          </a:prstGeom>
        </p:spPr>
        <p:txBody>
          <a:bodyPr/>
          <a:lstStyle>
            <a:lvl1pPr marL="0" indent="0" algn="ctr">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单击此处编辑本页标题</a:t>
            </a:r>
          </a:p>
        </p:txBody>
      </p:sp>
      <p:sp>
        <p:nvSpPr>
          <p:cNvPr id="5" name="文本占位符 56"/>
          <p:cNvSpPr>
            <a:spLocks noGrp="1"/>
          </p:cNvSpPr>
          <p:nvPr>
            <p:ph type="body" sz="quarter" idx="11" hasCustomPrompt="1"/>
          </p:nvPr>
        </p:nvSpPr>
        <p:spPr>
          <a:xfrm>
            <a:off x="3372062" y="474562"/>
            <a:ext cx="8250850"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dirty="0"/>
              <a:t>单击此处编辑步骤、知识点</a:t>
            </a:r>
            <a:endParaRPr kumimoji="1" lang="en-US" altLang="zh-CN" dirty="0"/>
          </a:p>
        </p:txBody>
      </p:sp>
    </p:spTree>
    <p:extLst>
      <p:ext uri="{BB962C8B-B14F-4D97-AF65-F5344CB8AC3E}">
        <p14:creationId xmlns:p14="http://schemas.microsoft.com/office/powerpoint/2010/main" val="1925681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版面右左">
    <p:spTree>
      <p:nvGrpSpPr>
        <p:cNvPr id="1" name=""/>
        <p:cNvGrpSpPr/>
        <p:nvPr/>
      </p:nvGrpSpPr>
      <p:grpSpPr>
        <a:xfrm>
          <a:off x="0" y="0"/>
          <a:ext cx="0" cy="0"/>
          <a:chOff x="0" y="0"/>
          <a:chExt cx="0" cy="0"/>
        </a:xfrm>
      </p:grpSpPr>
      <p:sp>
        <p:nvSpPr>
          <p:cNvPr id="6" name="矩形 76"/>
          <p:cNvSpPr/>
          <p:nvPr userDrawn="1"/>
        </p:nvSpPr>
        <p:spPr>
          <a:xfrm rot="5400000" flipV="1">
            <a:off x="9090949" y="3756952"/>
            <a:ext cx="4207397" cy="1994703"/>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6200000">
            <a:off x="7492861" y="1169223"/>
            <a:ext cx="5868367" cy="3529913"/>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109" h="4987636">
                <a:moveTo>
                  <a:pt x="0" y="29053"/>
                </a:moveTo>
                <a:lnTo>
                  <a:pt x="6673109" y="0"/>
                </a:lnTo>
                <a:lnTo>
                  <a:pt x="6673109" y="4987636"/>
                </a:lnTo>
                <a:lnTo>
                  <a:pt x="1481066" y="4971598"/>
                </a:lnTo>
                <a:lnTo>
                  <a:pt x="0"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a:off x="0" y="0"/>
            <a:ext cx="8662086"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占位符 12"/>
          <p:cNvSpPr>
            <a:spLocks noGrp="1"/>
          </p:cNvSpPr>
          <p:nvPr>
            <p:ph type="body" sz="quarter" idx="10" hasCustomPrompt="1"/>
          </p:nvPr>
        </p:nvSpPr>
        <p:spPr>
          <a:xfrm>
            <a:off x="8958649" y="474563"/>
            <a:ext cx="2664262" cy="5879938"/>
          </a:xfrm>
          <a:prstGeom prst="rect">
            <a:avLst/>
          </a:prstGeom>
        </p:spPr>
        <p:txBody>
          <a:bodyPr/>
          <a:lstStyle>
            <a:lvl1pPr marL="0" indent="0" algn="l">
              <a:lnSpc>
                <a:spcPct val="150000"/>
              </a:lnSpc>
              <a:buNone/>
              <a:defRPr sz="3200" b="1" i="0">
                <a:solidFill>
                  <a:schemeClr val="bg1"/>
                </a:solidFill>
                <a:latin typeface="Source Han Sans CN" charset="-122"/>
                <a:ea typeface="Source Han Sans CN" charset="-122"/>
                <a:cs typeface="Source Han Sans CN" charset="-122"/>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kumimoji="1" lang="zh-CN" altLang="en-US" dirty="0"/>
              <a:t>单击此处编辑本页标题</a:t>
            </a:r>
          </a:p>
        </p:txBody>
      </p:sp>
      <p:sp>
        <p:nvSpPr>
          <p:cNvPr id="5" name="文本占位符 56"/>
          <p:cNvSpPr>
            <a:spLocks noGrp="1"/>
          </p:cNvSpPr>
          <p:nvPr>
            <p:ph type="body" sz="quarter" idx="11" hasCustomPrompt="1"/>
          </p:nvPr>
        </p:nvSpPr>
        <p:spPr>
          <a:xfrm>
            <a:off x="603812" y="474562"/>
            <a:ext cx="7662858" cy="5879939"/>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latin typeface="Source Han Sans CN Medium" charset="-122"/>
                <a:ea typeface="Source Han Sans CN Medium" charset="-122"/>
                <a:cs typeface="Source Han Sans CN Medium" charset="-122"/>
              </a:defRPr>
            </a:lvl1pPr>
          </a:lstStyle>
          <a:p>
            <a:pPr lvl="0"/>
            <a:r>
              <a:rPr kumimoji="1" lang="zh-CN" altLang="en-US" dirty="0"/>
              <a:t>单击此处编辑步骤、知识点</a:t>
            </a:r>
            <a:endParaRPr kumimoji="1" lang="en-US" altLang="zh-CN" dirty="0"/>
          </a:p>
        </p:txBody>
      </p:sp>
    </p:spTree>
    <p:extLst>
      <p:ext uri="{BB962C8B-B14F-4D97-AF65-F5344CB8AC3E}">
        <p14:creationId xmlns:p14="http://schemas.microsoft.com/office/powerpoint/2010/main" val="12709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全屏版面文字">
    <p:spTree>
      <p:nvGrpSpPr>
        <p:cNvPr id="1" name=""/>
        <p:cNvGrpSpPr/>
        <p:nvPr/>
      </p:nvGrpSpPr>
      <p:grpSpPr>
        <a:xfrm>
          <a:off x="0" y="0"/>
          <a:ext cx="0" cy="0"/>
          <a:chOff x="0" y="0"/>
          <a:chExt cx="0" cy="0"/>
        </a:xfrm>
      </p:grpSpPr>
      <p:sp>
        <p:nvSpPr>
          <p:cNvPr id="6" name="矩形 76"/>
          <p:cNvSpPr/>
          <p:nvPr userDrawn="1"/>
        </p:nvSpPr>
        <p:spPr>
          <a:xfrm flipH="1" flipV="1">
            <a:off x="-1" y="0"/>
            <a:ext cx="10833904" cy="6829064"/>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9821" h="6865998">
                <a:moveTo>
                  <a:pt x="4612613" y="0"/>
                </a:moveTo>
                <a:lnTo>
                  <a:pt x="10059821" y="1828"/>
                </a:lnTo>
                <a:cubicBezTo>
                  <a:pt x="10052105" y="2289885"/>
                  <a:pt x="10044388" y="4577941"/>
                  <a:pt x="10036672" y="6865998"/>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占位符 56"/>
          <p:cNvSpPr>
            <a:spLocks noGrp="1"/>
          </p:cNvSpPr>
          <p:nvPr>
            <p:ph type="body" sz="quarter" idx="11" hasCustomPrompt="1"/>
          </p:nvPr>
        </p:nvSpPr>
        <p:spPr>
          <a:xfrm>
            <a:off x="604777" y="474562"/>
            <a:ext cx="10982446" cy="5879939"/>
          </a:xfrm>
          <a:prstGeom prst="rect">
            <a:avLst/>
          </a:prstGeom>
        </p:spPr>
        <p:txBody>
          <a:bodyPr anchor="ct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a:solidFill>
                  <a:schemeClr val="bg1"/>
                </a:solidFill>
                <a:latin typeface="Source Han Sans CN Medium" charset="-122"/>
                <a:ea typeface="Source Han Sans CN Medium" charset="-122"/>
                <a:cs typeface="Source Han Sans CN Medium" charset="-122"/>
              </a:defRPr>
            </a:lvl1pPr>
          </a:lstStyle>
          <a:p>
            <a:pPr lvl="0"/>
            <a:r>
              <a:rPr kumimoji="1" lang="zh-CN" altLang="en-US"/>
              <a:t>单击此处编辑步骤、知识点</a:t>
            </a:r>
            <a:endParaRPr kumimoji="1" lang="en-US" altLang="zh-CN"/>
          </a:p>
        </p:txBody>
      </p:sp>
    </p:spTree>
    <p:extLst>
      <p:ext uri="{BB962C8B-B14F-4D97-AF65-F5344CB8AC3E}">
        <p14:creationId xmlns:p14="http://schemas.microsoft.com/office/powerpoint/2010/main" val="301054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全屏版面图片">
    <p:spTree>
      <p:nvGrpSpPr>
        <p:cNvPr id="1" name=""/>
        <p:cNvGrpSpPr/>
        <p:nvPr/>
      </p:nvGrpSpPr>
      <p:grpSpPr>
        <a:xfrm>
          <a:off x="0" y="0"/>
          <a:ext cx="0" cy="0"/>
          <a:chOff x="0" y="0"/>
          <a:chExt cx="0" cy="0"/>
        </a:xfrm>
      </p:grpSpPr>
      <p:sp>
        <p:nvSpPr>
          <p:cNvPr id="4" name="矩形 3"/>
          <p:cNvSpPr/>
          <p:nvPr userDrawn="1"/>
        </p:nvSpPr>
        <p:spPr>
          <a:xfrm>
            <a:off x="0"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76"/>
          <p:cNvSpPr/>
          <p:nvPr userDrawn="1"/>
        </p:nvSpPr>
        <p:spPr>
          <a:xfrm flipH="1" flipV="1">
            <a:off x="-843" y="4435"/>
            <a:ext cx="10834746" cy="6824629"/>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4612613 w 10059821"/>
              <a:gd name="connsiteY0" fmla="*/ 0 h 6861539"/>
              <a:gd name="connsiteX1" fmla="*/ 10059821 w 10059821"/>
              <a:gd name="connsiteY1" fmla="*/ 1828 h 6861539"/>
              <a:gd name="connsiteX2" fmla="*/ 10059821 w 10059821"/>
              <a:gd name="connsiteY2" fmla="*/ 4989464 h 6861539"/>
              <a:gd name="connsiteX3" fmla="*/ 0 w 10059821"/>
              <a:gd name="connsiteY3" fmla="*/ 6861539 h 6861539"/>
              <a:gd name="connsiteX4" fmla="*/ 4612613 w 10059821"/>
              <a:gd name="connsiteY4" fmla="*/ 0 h 6861539"/>
              <a:gd name="connsiteX0" fmla="*/ 4612613 w 10059821"/>
              <a:gd name="connsiteY0" fmla="*/ 0 h 6865998"/>
              <a:gd name="connsiteX1" fmla="*/ 10059821 w 10059821"/>
              <a:gd name="connsiteY1" fmla="*/ 1828 h 6865998"/>
              <a:gd name="connsiteX2" fmla="*/ 10036672 w 10059821"/>
              <a:gd name="connsiteY2" fmla="*/ 6865998 h 6865998"/>
              <a:gd name="connsiteX3" fmla="*/ 0 w 10059821"/>
              <a:gd name="connsiteY3" fmla="*/ 6861539 h 6865998"/>
              <a:gd name="connsiteX4" fmla="*/ 4612613 w 10059821"/>
              <a:gd name="connsiteY4" fmla="*/ 0 h 6865998"/>
              <a:gd name="connsiteX0" fmla="*/ 4612613 w 10059821"/>
              <a:gd name="connsiteY0" fmla="*/ 0 h 6861539"/>
              <a:gd name="connsiteX1" fmla="*/ 10059821 w 10059821"/>
              <a:gd name="connsiteY1" fmla="*/ 1828 h 6861539"/>
              <a:gd name="connsiteX2" fmla="*/ 10047419 w 10059821"/>
              <a:gd name="connsiteY2" fmla="*/ 6831086 h 6861539"/>
              <a:gd name="connsiteX3" fmla="*/ 0 w 10059821"/>
              <a:gd name="connsiteY3" fmla="*/ 6861539 h 6861539"/>
              <a:gd name="connsiteX4" fmla="*/ 4612613 w 10059821"/>
              <a:gd name="connsiteY4" fmla="*/ 0 h 6861539"/>
              <a:gd name="connsiteX0" fmla="*/ 4612613 w 10080773"/>
              <a:gd name="connsiteY0" fmla="*/ 0 h 6861539"/>
              <a:gd name="connsiteX1" fmla="*/ 10059821 w 10080773"/>
              <a:gd name="connsiteY1" fmla="*/ 1828 h 6861539"/>
              <a:gd name="connsiteX2" fmla="*/ 10079662 w 10080773"/>
              <a:gd name="connsiteY2" fmla="*/ 6842723 h 6861539"/>
              <a:gd name="connsiteX3" fmla="*/ 0 w 10080773"/>
              <a:gd name="connsiteY3" fmla="*/ 6861539 h 6861539"/>
              <a:gd name="connsiteX4" fmla="*/ 4612613 w 10080773"/>
              <a:gd name="connsiteY4" fmla="*/ 0 h 6861539"/>
              <a:gd name="connsiteX0" fmla="*/ 4612613 w 10059821"/>
              <a:gd name="connsiteY0" fmla="*/ 0 h 6861539"/>
              <a:gd name="connsiteX1" fmla="*/ 10059821 w 10059821"/>
              <a:gd name="connsiteY1" fmla="*/ 1828 h 6861539"/>
              <a:gd name="connsiteX2" fmla="*/ 10047419 w 10059821"/>
              <a:gd name="connsiteY2" fmla="*/ 6854360 h 6861539"/>
              <a:gd name="connsiteX3" fmla="*/ 0 w 10059821"/>
              <a:gd name="connsiteY3" fmla="*/ 6861539 h 6861539"/>
              <a:gd name="connsiteX4" fmla="*/ 4612613 w 10059821"/>
              <a:gd name="connsiteY4" fmla="*/ 0 h 6861539"/>
              <a:gd name="connsiteX0" fmla="*/ 4612613 w 10060603"/>
              <a:gd name="connsiteY0" fmla="*/ 0 h 6861539"/>
              <a:gd name="connsiteX1" fmla="*/ 10059821 w 10060603"/>
              <a:gd name="connsiteY1" fmla="*/ 1828 h 6861539"/>
              <a:gd name="connsiteX2" fmla="*/ 10058167 w 10060603"/>
              <a:gd name="connsiteY2" fmla="*/ 6842724 h 6861539"/>
              <a:gd name="connsiteX3" fmla="*/ 0 w 10060603"/>
              <a:gd name="connsiteY3" fmla="*/ 6861539 h 6861539"/>
              <a:gd name="connsiteX4" fmla="*/ 4612613 w 10060603"/>
              <a:gd name="connsiteY4" fmla="*/ 0 h 6861539"/>
              <a:gd name="connsiteX0" fmla="*/ 4612613 w 10059821"/>
              <a:gd name="connsiteY0" fmla="*/ 0 h 6877636"/>
              <a:gd name="connsiteX1" fmla="*/ 10059821 w 10059821"/>
              <a:gd name="connsiteY1" fmla="*/ 1828 h 6877636"/>
              <a:gd name="connsiteX2" fmla="*/ 10047419 w 10059821"/>
              <a:gd name="connsiteY2" fmla="*/ 6877636 h 6877636"/>
              <a:gd name="connsiteX3" fmla="*/ 0 w 10059821"/>
              <a:gd name="connsiteY3" fmla="*/ 6861539 h 6877636"/>
              <a:gd name="connsiteX4" fmla="*/ 4612613 w 10059821"/>
              <a:gd name="connsiteY4" fmla="*/ 0 h 6877636"/>
              <a:gd name="connsiteX0" fmla="*/ 4612613 w 10060603"/>
              <a:gd name="connsiteY0" fmla="*/ 0 h 6861539"/>
              <a:gd name="connsiteX1" fmla="*/ 10059821 w 10060603"/>
              <a:gd name="connsiteY1" fmla="*/ 1828 h 6861539"/>
              <a:gd name="connsiteX2" fmla="*/ 10058167 w 10060603"/>
              <a:gd name="connsiteY2" fmla="*/ 6854361 h 6861539"/>
              <a:gd name="connsiteX3" fmla="*/ 0 w 10060603"/>
              <a:gd name="connsiteY3" fmla="*/ 6861539 h 6861539"/>
              <a:gd name="connsiteX4" fmla="*/ 4612613 w 10060603"/>
              <a:gd name="connsiteY4" fmla="*/ 0 h 6861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60603" h="6861539">
                <a:moveTo>
                  <a:pt x="4612613" y="0"/>
                </a:moveTo>
                <a:lnTo>
                  <a:pt x="10059821" y="1828"/>
                </a:lnTo>
                <a:cubicBezTo>
                  <a:pt x="10052105" y="2289885"/>
                  <a:pt x="10065883" y="4566304"/>
                  <a:pt x="10058167" y="6854361"/>
                </a:cubicBezTo>
                <a:lnTo>
                  <a:pt x="0" y="6861539"/>
                </a:lnTo>
                <a:lnTo>
                  <a:pt x="4612613" y="0"/>
                </a:lnTo>
                <a:close/>
              </a:path>
            </a:pathLst>
          </a:custGeom>
          <a:solidFill>
            <a:schemeClr val="tx1">
              <a:lumMod val="95000"/>
              <a:lumOff val="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76"/>
          <p:cNvSpPr/>
          <p:nvPr userDrawn="1"/>
        </p:nvSpPr>
        <p:spPr>
          <a:xfrm rot="10800000" flipH="1">
            <a:off x="2129743" y="4959385"/>
            <a:ext cx="10062258" cy="1869678"/>
          </a:xfrm>
          <a:custGeom>
            <a:avLst/>
            <a:gdLst>
              <a:gd name="connsiteX0" fmla="*/ 0 w 12192000"/>
              <a:gd name="connsiteY0" fmla="*/ 0 h 4987636"/>
              <a:gd name="connsiteX1" fmla="*/ 12192000 w 12192000"/>
              <a:gd name="connsiteY1" fmla="*/ 0 h 4987636"/>
              <a:gd name="connsiteX2" fmla="*/ 12192000 w 12192000"/>
              <a:gd name="connsiteY2" fmla="*/ 4987636 h 4987636"/>
              <a:gd name="connsiteX3" fmla="*/ 0 w 12192000"/>
              <a:gd name="connsiteY3" fmla="*/ 4987636 h 4987636"/>
              <a:gd name="connsiteX4" fmla="*/ 0 w 12192000"/>
              <a:gd name="connsiteY4" fmla="*/ 0 h 4987636"/>
              <a:gd name="connsiteX0" fmla="*/ 0 w 12192000"/>
              <a:gd name="connsiteY0" fmla="*/ 0 h 4987636"/>
              <a:gd name="connsiteX1" fmla="*/ 12192000 w 12192000"/>
              <a:gd name="connsiteY1" fmla="*/ 0 h 4987636"/>
              <a:gd name="connsiteX2" fmla="*/ 12192000 w 12192000"/>
              <a:gd name="connsiteY2" fmla="*/ 4987636 h 4987636"/>
              <a:gd name="connsiteX3" fmla="*/ 5165558 w 12192000"/>
              <a:gd name="connsiteY3" fmla="*/ 4971594 h 4987636"/>
              <a:gd name="connsiteX4" fmla="*/ 0 w 12192000"/>
              <a:gd name="connsiteY4" fmla="*/ 0 h 4987636"/>
              <a:gd name="connsiteX0" fmla="*/ 0 w 8935453"/>
              <a:gd name="connsiteY0" fmla="*/ 0 h 5003678"/>
              <a:gd name="connsiteX1" fmla="*/ 8935453 w 8935453"/>
              <a:gd name="connsiteY1" fmla="*/ 16042 h 5003678"/>
              <a:gd name="connsiteX2" fmla="*/ 8935453 w 8935453"/>
              <a:gd name="connsiteY2" fmla="*/ 5003678 h 5003678"/>
              <a:gd name="connsiteX3" fmla="*/ 1909011 w 8935453"/>
              <a:gd name="connsiteY3" fmla="*/ 4987636 h 5003678"/>
              <a:gd name="connsiteX4" fmla="*/ 0 w 8935453"/>
              <a:gd name="connsiteY4" fmla="*/ 0 h 5003678"/>
              <a:gd name="connsiteX0" fmla="*/ 2486526 w 7026442"/>
              <a:gd name="connsiteY0" fmla="*/ 0 h 5003678"/>
              <a:gd name="connsiteX1" fmla="*/ 7026442 w 7026442"/>
              <a:gd name="connsiteY1" fmla="*/ 16042 h 5003678"/>
              <a:gd name="connsiteX2" fmla="*/ 7026442 w 7026442"/>
              <a:gd name="connsiteY2" fmla="*/ 5003678 h 5003678"/>
              <a:gd name="connsiteX3" fmla="*/ 0 w 7026442"/>
              <a:gd name="connsiteY3" fmla="*/ 4987636 h 5003678"/>
              <a:gd name="connsiteX4" fmla="*/ 2486526 w 7026442"/>
              <a:gd name="connsiteY4" fmla="*/ 0 h 5003678"/>
              <a:gd name="connsiteX0" fmla="*/ 4235115 w 8775031"/>
              <a:gd name="connsiteY0" fmla="*/ 0 h 5003678"/>
              <a:gd name="connsiteX1" fmla="*/ 8775031 w 8775031"/>
              <a:gd name="connsiteY1" fmla="*/ 16042 h 5003678"/>
              <a:gd name="connsiteX2" fmla="*/ 8775031 w 8775031"/>
              <a:gd name="connsiteY2" fmla="*/ 5003678 h 5003678"/>
              <a:gd name="connsiteX3" fmla="*/ 0 w 8775031"/>
              <a:gd name="connsiteY3" fmla="*/ 4987636 h 5003678"/>
              <a:gd name="connsiteX4" fmla="*/ 4235115 w 8775031"/>
              <a:gd name="connsiteY4" fmla="*/ 0 h 5003678"/>
              <a:gd name="connsiteX0" fmla="*/ 3304673 w 8775031"/>
              <a:gd name="connsiteY0" fmla="*/ 0 h 5035762"/>
              <a:gd name="connsiteX1" fmla="*/ 8775031 w 8775031"/>
              <a:gd name="connsiteY1" fmla="*/ 48126 h 5035762"/>
              <a:gd name="connsiteX2" fmla="*/ 8775031 w 8775031"/>
              <a:gd name="connsiteY2" fmla="*/ 5035762 h 5035762"/>
              <a:gd name="connsiteX3" fmla="*/ 0 w 8775031"/>
              <a:gd name="connsiteY3" fmla="*/ 5019720 h 5035762"/>
              <a:gd name="connsiteX4" fmla="*/ 3304673 w 8775031"/>
              <a:gd name="connsiteY4" fmla="*/ 0 h 5035762"/>
              <a:gd name="connsiteX0" fmla="*/ 3316248 w 8775031"/>
              <a:gd name="connsiteY0" fmla="*/ 0 h 5024188"/>
              <a:gd name="connsiteX1" fmla="*/ 8775031 w 8775031"/>
              <a:gd name="connsiteY1" fmla="*/ 36552 h 5024188"/>
              <a:gd name="connsiteX2" fmla="*/ 8775031 w 8775031"/>
              <a:gd name="connsiteY2" fmla="*/ 5024188 h 5024188"/>
              <a:gd name="connsiteX3" fmla="*/ 0 w 8775031"/>
              <a:gd name="connsiteY3" fmla="*/ 5008146 h 5024188"/>
              <a:gd name="connsiteX4" fmla="*/ 3316248 w 8775031"/>
              <a:gd name="connsiteY4" fmla="*/ 0 h 5024188"/>
              <a:gd name="connsiteX0" fmla="*/ 3327823 w 8775031"/>
              <a:gd name="connsiteY0" fmla="*/ 0 h 4989464"/>
              <a:gd name="connsiteX1" fmla="*/ 8775031 w 8775031"/>
              <a:gd name="connsiteY1" fmla="*/ 1828 h 4989464"/>
              <a:gd name="connsiteX2" fmla="*/ 8775031 w 8775031"/>
              <a:gd name="connsiteY2" fmla="*/ 4989464 h 4989464"/>
              <a:gd name="connsiteX3" fmla="*/ 0 w 8775031"/>
              <a:gd name="connsiteY3" fmla="*/ 4973422 h 4989464"/>
              <a:gd name="connsiteX4" fmla="*/ 3327823 w 8775031"/>
              <a:gd name="connsiteY4" fmla="*/ 0 h 4989464"/>
              <a:gd name="connsiteX0" fmla="*/ 0 w 5447208"/>
              <a:gd name="connsiteY0" fmla="*/ 0 h 4989464"/>
              <a:gd name="connsiteX1" fmla="*/ 5447208 w 5447208"/>
              <a:gd name="connsiteY1" fmla="*/ 1828 h 4989464"/>
              <a:gd name="connsiteX2" fmla="*/ 5447208 w 5447208"/>
              <a:gd name="connsiteY2" fmla="*/ 4989464 h 4989464"/>
              <a:gd name="connsiteX3" fmla="*/ 1776613 w 5447208"/>
              <a:gd name="connsiteY3" fmla="*/ 4973423 h 4989464"/>
              <a:gd name="connsiteX4" fmla="*/ 0 w 5447208"/>
              <a:gd name="connsiteY4" fmla="*/ 0 h 4989464"/>
              <a:gd name="connsiteX0" fmla="*/ 0 w 7380180"/>
              <a:gd name="connsiteY0" fmla="*/ 0 h 5020339"/>
              <a:gd name="connsiteX1" fmla="*/ 7380180 w 7380180"/>
              <a:gd name="connsiteY1" fmla="*/ 32703 h 5020339"/>
              <a:gd name="connsiteX2" fmla="*/ 7380180 w 7380180"/>
              <a:gd name="connsiteY2" fmla="*/ 5020339 h 5020339"/>
              <a:gd name="connsiteX3" fmla="*/ 3709585 w 7380180"/>
              <a:gd name="connsiteY3" fmla="*/ 5004298 h 5020339"/>
              <a:gd name="connsiteX4" fmla="*/ 0 w 7380180"/>
              <a:gd name="connsiteY4" fmla="*/ 0 h 5020339"/>
              <a:gd name="connsiteX0" fmla="*/ 0 w 7380180"/>
              <a:gd name="connsiteY0" fmla="*/ 0 h 5020339"/>
              <a:gd name="connsiteX1" fmla="*/ 7380180 w 7380180"/>
              <a:gd name="connsiteY1" fmla="*/ 32703 h 5020339"/>
              <a:gd name="connsiteX2" fmla="*/ 7380180 w 7380180"/>
              <a:gd name="connsiteY2" fmla="*/ 5020339 h 5020339"/>
              <a:gd name="connsiteX3" fmla="*/ 2239600 w 7380180"/>
              <a:gd name="connsiteY3" fmla="*/ 5004298 h 5020339"/>
              <a:gd name="connsiteX4" fmla="*/ 0 w 7380180"/>
              <a:gd name="connsiteY4" fmla="*/ 0 h 5020339"/>
              <a:gd name="connsiteX0" fmla="*/ 0 w 7067663"/>
              <a:gd name="connsiteY0" fmla="*/ 29053 h 4987636"/>
              <a:gd name="connsiteX1" fmla="*/ 7067663 w 7067663"/>
              <a:gd name="connsiteY1" fmla="*/ 0 h 4987636"/>
              <a:gd name="connsiteX2" fmla="*/ 7067663 w 7067663"/>
              <a:gd name="connsiteY2" fmla="*/ 4987636 h 4987636"/>
              <a:gd name="connsiteX3" fmla="*/ 1927083 w 7067663"/>
              <a:gd name="connsiteY3" fmla="*/ 4971595 h 4987636"/>
              <a:gd name="connsiteX4" fmla="*/ 0 w 7067663"/>
              <a:gd name="connsiteY4" fmla="*/ 29053 h 4987636"/>
              <a:gd name="connsiteX0" fmla="*/ 0 w 7067663"/>
              <a:gd name="connsiteY0" fmla="*/ 29053 h 5002473"/>
              <a:gd name="connsiteX1" fmla="*/ 7067663 w 7067663"/>
              <a:gd name="connsiteY1" fmla="*/ 0 h 5002473"/>
              <a:gd name="connsiteX2" fmla="*/ 7067663 w 7067663"/>
              <a:gd name="connsiteY2" fmla="*/ 4987636 h 5002473"/>
              <a:gd name="connsiteX3" fmla="*/ 1927083 w 7067663"/>
              <a:gd name="connsiteY3" fmla="*/ 5002473 h 5002473"/>
              <a:gd name="connsiteX4" fmla="*/ 0 w 7067663"/>
              <a:gd name="connsiteY4" fmla="*/ 29053 h 5002473"/>
              <a:gd name="connsiteX0" fmla="*/ 0 w 7067663"/>
              <a:gd name="connsiteY0" fmla="*/ 29053 h 4987636"/>
              <a:gd name="connsiteX1" fmla="*/ 7067663 w 7067663"/>
              <a:gd name="connsiteY1" fmla="*/ 0 h 4987636"/>
              <a:gd name="connsiteX2" fmla="*/ 7067663 w 7067663"/>
              <a:gd name="connsiteY2" fmla="*/ 4987636 h 4987636"/>
              <a:gd name="connsiteX3" fmla="*/ 1875620 w 7067663"/>
              <a:gd name="connsiteY3" fmla="*/ 4971598 h 4987636"/>
              <a:gd name="connsiteX4" fmla="*/ 0 w 7067663"/>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1481066 w 6673109"/>
              <a:gd name="connsiteY3" fmla="*/ 4971598 h 4987636"/>
              <a:gd name="connsiteX4" fmla="*/ 0 w 6673109"/>
              <a:gd name="connsiteY4" fmla="*/ 29053 h 4987636"/>
              <a:gd name="connsiteX0" fmla="*/ 0 w 6673109"/>
              <a:gd name="connsiteY0" fmla="*/ 29053 h 4987636"/>
              <a:gd name="connsiteX1" fmla="*/ 6673109 w 6673109"/>
              <a:gd name="connsiteY1" fmla="*/ 0 h 4987636"/>
              <a:gd name="connsiteX2" fmla="*/ 6673109 w 6673109"/>
              <a:gd name="connsiteY2" fmla="*/ 4987636 h 4987636"/>
              <a:gd name="connsiteX3" fmla="*/ 245940 w 6673109"/>
              <a:gd name="connsiteY3" fmla="*/ 4971598 h 4987636"/>
              <a:gd name="connsiteX4" fmla="*/ 0 w 6673109"/>
              <a:gd name="connsiteY4" fmla="*/ 29053 h 4987636"/>
              <a:gd name="connsiteX0" fmla="*/ 1040649 w 6427169"/>
              <a:gd name="connsiteY0" fmla="*/ 29053 h 4987636"/>
              <a:gd name="connsiteX1" fmla="*/ 6427169 w 6427169"/>
              <a:gd name="connsiteY1" fmla="*/ 0 h 4987636"/>
              <a:gd name="connsiteX2" fmla="*/ 6427169 w 6427169"/>
              <a:gd name="connsiteY2" fmla="*/ 4987636 h 4987636"/>
              <a:gd name="connsiteX3" fmla="*/ 0 w 6427169"/>
              <a:gd name="connsiteY3" fmla="*/ 4971598 h 4987636"/>
              <a:gd name="connsiteX4" fmla="*/ 1040649 w 6427169"/>
              <a:gd name="connsiteY4" fmla="*/ 29053 h 4987636"/>
              <a:gd name="connsiteX0" fmla="*/ 903413 w 6289933"/>
              <a:gd name="connsiteY0" fmla="*/ 29053 h 4987636"/>
              <a:gd name="connsiteX1" fmla="*/ 6289933 w 6289933"/>
              <a:gd name="connsiteY1" fmla="*/ 0 h 4987636"/>
              <a:gd name="connsiteX2" fmla="*/ 6289933 w 6289933"/>
              <a:gd name="connsiteY2" fmla="*/ 4987636 h 4987636"/>
              <a:gd name="connsiteX3" fmla="*/ 0 w 6289933"/>
              <a:gd name="connsiteY3" fmla="*/ 4940723 h 4987636"/>
              <a:gd name="connsiteX4" fmla="*/ 903413 w 6289933"/>
              <a:gd name="connsiteY4" fmla="*/ 29053 h 4987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89933" h="4987636">
                <a:moveTo>
                  <a:pt x="903413" y="29053"/>
                </a:moveTo>
                <a:lnTo>
                  <a:pt x="6289933" y="0"/>
                </a:lnTo>
                <a:lnTo>
                  <a:pt x="6289933" y="4987636"/>
                </a:lnTo>
                <a:lnTo>
                  <a:pt x="0" y="4940723"/>
                </a:lnTo>
                <a:lnTo>
                  <a:pt x="903413" y="29053"/>
                </a:lnTo>
                <a:close/>
              </a:path>
            </a:pathLst>
          </a:cu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图片占位符 58"/>
          <p:cNvSpPr>
            <a:spLocks noGrp="1"/>
          </p:cNvSpPr>
          <p:nvPr>
            <p:ph type="pic" sz="quarter" idx="12" hasCustomPrompt="1"/>
          </p:nvPr>
        </p:nvSpPr>
        <p:spPr>
          <a:xfrm>
            <a:off x="0" y="14467"/>
            <a:ext cx="12192843" cy="6858000"/>
          </a:xfrm>
          <a:prstGeom prst="rect">
            <a:avLst/>
          </a:prstGeom>
        </p:spPr>
        <p:txBody>
          <a:bodyPr anchor="ctr"/>
          <a:lstStyle>
            <a:lvl1pPr marL="0" indent="0" algn="ctr">
              <a:buNone/>
              <a:defRPr sz="3200">
                <a:solidFill>
                  <a:schemeClr val="bg2">
                    <a:lumMod val="75000"/>
                  </a:schemeClr>
                </a:solidFill>
              </a:defRPr>
            </a:lvl1pPr>
          </a:lstStyle>
          <a:p>
            <a:r>
              <a:rPr kumimoji="1" lang="zh-CN" altLang="en-US"/>
              <a:t>全屏展示的图片应图片居中放置</a:t>
            </a:r>
          </a:p>
        </p:txBody>
      </p:sp>
    </p:spTree>
    <p:extLst>
      <p:ext uri="{BB962C8B-B14F-4D97-AF65-F5344CB8AC3E}">
        <p14:creationId xmlns:p14="http://schemas.microsoft.com/office/powerpoint/2010/main" val="783979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矩形 9"/>
          <p:cNvSpPr/>
          <p:nvPr userDrawn="1"/>
        </p:nvSpPr>
        <p:spPr>
          <a:xfrm>
            <a:off x="0" y="0"/>
            <a:ext cx="12192000" cy="6858000"/>
          </a:xfrm>
          <a:prstGeom prst="rect">
            <a:avLst/>
          </a:prstGeom>
          <a:solidFill>
            <a:srgbClr val="C00D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a:off x="0" y="0"/>
            <a:ext cx="12192000" cy="6858000"/>
          </a:xfrm>
          <a:prstGeom prst="rect">
            <a:avLst/>
          </a:prstGeom>
          <a:solidFill>
            <a:srgbClr val="0082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8364349"/>
      </p:ext>
    </p:extLst>
  </p:cSld>
  <p:clrMap bg1="lt1" tx1="dk1" bg2="lt2" tx2="dk2" accent1="accent1" accent2="accent2" accent3="accent3" accent4="accent4" accent5="accent5" accent6="accent6" hlink="hlink" folHlink="folHlink"/>
  <p:sldLayoutIdLst>
    <p:sldLayoutId id="2147483652" r:id="rId1"/>
    <p:sldLayoutId id="2147483667" r:id="rId2"/>
    <p:sldLayoutId id="2147483665" r:id="rId3"/>
    <p:sldLayoutId id="2147483659" r:id="rId4"/>
    <p:sldLayoutId id="2147483653" r:id="rId5"/>
    <p:sldLayoutId id="2147483660" r:id="rId6"/>
    <p:sldLayoutId id="2147483661" r:id="rId7"/>
    <p:sldLayoutId id="2147483662" r:id="rId8"/>
    <p:sldLayoutId id="2147483663" r:id="rId9"/>
    <p:sldLayoutId id="2147483666" r:id="rId10"/>
    <p:sldLayoutId id="2147483664"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实验</a:t>
            </a:r>
            <a:r>
              <a:rPr kumimoji="1" lang="zh-CN" altLang="en-US"/>
              <a:t>舱蛟龙五班</a:t>
            </a:r>
            <a:endParaRPr kumimoji="1" lang="zh-CN" altLang="en-US" dirty="0"/>
          </a:p>
        </p:txBody>
      </p:sp>
      <p:sp>
        <p:nvSpPr>
          <p:cNvPr id="3" name="副标题 2"/>
          <p:cNvSpPr>
            <a:spLocks noGrp="1"/>
          </p:cNvSpPr>
          <p:nvPr>
            <p:ph type="subTitle" idx="1"/>
          </p:nvPr>
        </p:nvSpPr>
        <p:spPr/>
        <p:txBody>
          <a:bodyPr/>
          <a:lstStyle/>
          <a:p>
            <a:endParaRPr kumimoji="1" lang="zh-CN" altLang="en-US" dirty="0"/>
          </a:p>
        </p:txBody>
      </p:sp>
      <p:sp>
        <p:nvSpPr>
          <p:cNvPr id="4" name="文本占位符 3"/>
          <p:cNvSpPr>
            <a:spLocks noGrp="1"/>
          </p:cNvSpPr>
          <p:nvPr>
            <p:ph type="body" sz="quarter" idx="10"/>
          </p:nvPr>
        </p:nvSpPr>
        <p:spPr/>
        <p:txBody>
          <a:bodyPr/>
          <a:lstStyle/>
          <a:p>
            <a:r>
              <a:rPr kumimoji="1" lang="zh-CN" altLang="en-US" dirty="0"/>
              <a:t>攀哥</a:t>
            </a:r>
          </a:p>
        </p:txBody>
      </p:sp>
      <p:sp>
        <p:nvSpPr>
          <p:cNvPr id="5" name="文本占位符 4"/>
          <p:cNvSpPr>
            <a:spLocks noGrp="1"/>
          </p:cNvSpPr>
          <p:nvPr>
            <p:ph type="body" sz="quarter" idx="11"/>
          </p:nvPr>
        </p:nvSpPr>
        <p:spPr/>
        <p:txBody>
          <a:bodyPr/>
          <a:lstStyle/>
          <a:p>
            <a:endParaRPr kumimoji="1" lang="zh-CN" altLang="en-US" dirty="0"/>
          </a:p>
        </p:txBody>
      </p:sp>
    </p:spTree>
    <p:extLst>
      <p:ext uri="{BB962C8B-B14F-4D97-AF65-F5344CB8AC3E}">
        <p14:creationId xmlns:p14="http://schemas.microsoft.com/office/powerpoint/2010/main" val="126095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a:t>
            </a:r>
          </a:p>
        </p:txBody>
      </p:sp>
      <p:sp>
        <p:nvSpPr>
          <p:cNvPr id="4" name="文本占位符 2"/>
          <p:cNvSpPr>
            <a:spLocks noGrp="1"/>
          </p:cNvSpPr>
          <p:nvPr>
            <p:ph type="body" sz="quarter" idx="11"/>
          </p:nvPr>
        </p:nvSpPr>
        <p:spPr/>
        <p:txBody>
          <a:bodyPr/>
          <a:lstStyle/>
          <a:p>
            <a:r>
              <a:rPr lang="zh-CN" altLang="en-US" dirty="0"/>
              <a:t>有 </a:t>
            </a:r>
            <a:r>
              <a:rPr lang="en-US" altLang="zh-CN" dirty="0"/>
              <a:t>n </a:t>
            </a:r>
            <a:r>
              <a:rPr lang="zh-CN" altLang="en-US" dirty="0"/>
              <a:t>个物品，每个物品有各自的体积 </a:t>
            </a:r>
            <a:r>
              <a:rPr lang="en-US" altLang="zh-CN" dirty="0"/>
              <a:t>w</a:t>
            </a:r>
            <a:r>
              <a:rPr lang="zh-CN" altLang="en-US" dirty="0"/>
              <a:t> 和不同的价值 </a:t>
            </a:r>
            <a:r>
              <a:rPr lang="en-US" altLang="zh-CN" dirty="0"/>
              <a:t>v </a:t>
            </a:r>
            <a:r>
              <a:rPr lang="zh-CN" altLang="en-US" dirty="0"/>
              <a:t>，每个物品只有一件。</a:t>
            </a:r>
            <a:endParaRPr lang="en-US" altLang="zh-CN" dirty="0"/>
          </a:p>
          <a:p>
            <a:r>
              <a:rPr lang="zh-CN" altLang="en-US" dirty="0"/>
              <a:t>现在有一个容积为 </a:t>
            </a:r>
            <a:r>
              <a:rPr lang="en-US" altLang="zh-CN" dirty="0"/>
              <a:t>m </a:t>
            </a:r>
            <a:r>
              <a:rPr lang="zh-CN" altLang="en-US" dirty="0"/>
              <a:t>的背包，可以装若干件物品，总体积不能超过其容积。</a:t>
            </a:r>
            <a:endParaRPr lang="en-US" altLang="zh-CN" dirty="0"/>
          </a:p>
          <a:p>
            <a:r>
              <a:rPr lang="zh-CN" altLang="en-US" dirty="0"/>
              <a:t>问背包能装的物品总价值最大是多少。</a:t>
            </a:r>
            <a:endParaRPr lang="en-US" altLang="zh-CN" dirty="0"/>
          </a:p>
          <a:p>
            <a:r>
              <a:rPr lang="zh-CN" altLang="en-US" dirty="0"/>
              <a:t>体积和容积均为整数。</a:t>
            </a:r>
            <a:endParaRPr lang="en-US" altLang="zh-CN" dirty="0"/>
          </a:p>
        </p:txBody>
      </p:sp>
      <p:graphicFrame>
        <p:nvGraphicFramePr>
          <p:cNvPr id="3" name="表格 2">
            <a:extLst>
              <a:ext uri="{FF2B5EF4-FFF2-40B4-BE49-F238E27FC236}">
                <a16:creationId xmlns:a16="http://schemas.microsoft.com/office/drawing/2014/main" id="{79641990-2C23-EF45-96DF-C60BE162A849}"/>
              </a:ext>
            </a:extLst>
          </p:cNvPr>
          <p:cNvGraphicFramePr>
            <a:graphicFrameLocks noGrp="1"/>
          </p:cNvGraphicFramePr>
          <p:nvPr/>
        </p:nvGraphicFramePr>
        <p:xfrm>
          <a:off x="4650377" y="4500301"/>
          <a:ext cx="2801258" cy="1854200"/>
        </p:xfrm>
        <a:graphic>
          <a:graphicData uri="http://schemas.openxmlformats.org/drawingml/2006/table">
            <a:tbl>
              <a:tblPr firstRow="1" bandRow="1">
                <a:tableStyleId>{5C22544A-7EE6-4342-B048-85BDC9FD1C3A}</a:tableStyleId>
              </a:tblPr>
              <a:tblGrid>
                <a:gridCol w="1400629">
                  <a:extLst>
                    <a:ext uri="{9D8B030D-6E8A-4147-A177-3AD203B41FA5}">
                      <a16:colId xmlns:a16="http://schemas.microsoft.com/office/drawing/2014/main" val="3386172362"/>
                    </a:ext>
                  </a:extLst>
                </a:gridCol>
                <a:gridCol w="1400629">
                  <a:extLst>
                    <a:ext uri="{9D8B030D-6E8A-4147-A177-3AD203B41FA5}">
                      <a16:colId xmlns:a16="http://schemas.microsoft.com/office/drawing/2014/main" val="1715656352"/>
                    </a:ext>
                  </a:extLst>
                </a:gridCol>
              </a:tblGrid>
              <a:tr h="370840">
                <a:tc>
                  <a:txBody>
                    <a:bodyPr/>
                    <a:lstStyle/>
                    <a:p>
                      <a:r>
                        <a:rPr lang="zh-CN" altLang="en-US" dirty="0"/>
                        <a:t>体积</a:t>
                      </a:r>
                    </a:p>
                  </a:txBody>
                  <a:tcPr/>
                </a:tc>
                <a:tc>
                  <a:txBody>
                    <a:bodyPr/>
                    <a:lstStyle/>
                    <a:p>
                      <a:r>
                        <a:rPr lang="zh-CN" altLang="en-US" dirty="0"/>
                        <a:t>价值</a:t>
                      </a:r>
                    </a:p>
                  </a:txBody>
                  <a:tcPr/>
                </a:tc>
                <a:extLst>
                  <a:ext uri="{0D108BD9-81ED-4DB2-BD59-A6C34878D82A}">
                    <a16:rowId xmlns:a16="http://schemas.microsoft.com/office/drawing/2014/main" val="23279638"/>
                  </a:ext>
                </a:extLst>
              </a:tr>
              <a:tr h="37084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886431251"/>
                  </a:ext>
                </a:extLst>
              </a:tr>
              <a:tr h="370840">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4064593356"/>
                  </a:ext>
                </a:extLst>
              </a:tr>
              <a:tr h="370840">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453684686"/>
                  </a:ext>
                </a:extLst>
              </a:tr>
              <a:tr h="370840">
                <a:tc>
                  <a:txBody>
                    <a:bodyPr/>
                    <a:lstStyle/>
                    <a:p>
                      <a:r>
                        <a:rPr lang="en-US" altLang="zh-CN" dirty="0"/>
                        <a:t>7</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4156744866"/>
                  </a:ext>
                </a:extLst>
              </a:tr>
            </a:tbl>
          </a:graphicData>
        </a:graphic>
      </p:graphicFrame>
      <p:sp>
        <p:nvSpPr>
          <p:cNvPr id="5" name="文本框 4">
            <a:extLst>
              <a:ext uri="{FF2B5EF4-FFF2-40B4-BE49-F238E27FC236}">
                <a16:creationId xmlns:a16="http://schemas.microsoft.com/office/drawing/2014/main" id="{4B9E16ED-A3D0-5A4D-BDFC-F19DEA49917C}"/>
              </a:ext>
            </a:extLst>
          </p:cNvPr>
          <p:cNvSpPr txBox="1"/>
          <p:nvPr/>
        </p:nvSpPr>
        <p:spPr>
          <a:xfrm>
            <a:off x="7451635" y="4965736"/>
            <a:ext cx="4010297" cy="461665"/>
          </a:xfrm>
          <a:prstGeom prst="rect">
            <a:avLst/>
          </a:prstGeom>
        </p:spPr>
        <p:txBody>
          <a:bodyPr wrap="square" rtlCol="0">
            <a:spAutoFit/>
          </a:bodyPr>
          <a:lstStyle/>
          <a:p>
            <a:pPr algn="ctr"/>
            <a:r>
              <a:rPr kumimoji="1" lang="zh-CN" altLang="en-US" sz="2400" b="0" i="0" dirty="0">
                <a:latin typeface="Source Han Sans CN" charset="-122"/>
                <a:ea typeface="Source Han Sans CN" charset="-122"/>
                <a:cs typeface="Source Han Sans CN" charset="-122"/>
              </a:rPr>
              <a:t>容积为</a:t>
            </a:r>
            <a:r>
              <a:rPr kumimoji="1" lang="en-US" altLang="zh-CN" sz="2400" b="0" i="0" dirty="0">
                <a:latin typeface="Source Han Sans CN" charset="-122"/>
                <a:ea typeface="Source Han Sans CN" charset="-122"/>
                <a:cs typeface="Source Han Sans CN" charset="-122"/>
              </a:rPr>
              <a:t>10</a:t>
            </a:r>
            <a:r>
              <a:rPr kumimoji="1" lang="zh-CN" altLang="en-US" sz="2400" b="0" i="0" dirty="0">
                <a:latin typeface="Source Han Sans CN" charset="-122"/>
                <a:ea typeface="Source Han Sans CN" charset="-122"/>
                <a:cs typeface="Source Han Sans CN" charset="-122"/>
              </a:rPr>
              <a:t>，物品数量为</a:t>
            </a:r>
            <a:r>
              <a:rPr kumimoji="1" lang="en-US" altLang="zh-CN" sz="2400" b="0" i="0" dirty="0">
                <a:latin typeface="Source Han Sans CN" charset="-122"/>
                <a:ea typeface="Source Han Sans CN" charset="-122"/>
                <a:cs typeface="Source Han Sans CN" charset="-122"/>
              </a:rPr>
              <a:t>4</a:t>
            </a:r>
            <a:endParaRPr kumimoji="1" lang="zh-CN" altLang="en-US" sz="2400" b="0" i="0" dirty="0">
              <a:latin typeface="Source Han Sans CN" charset="-122"/>
              <a:ea typeface="Source Han Sans CN" charset="-122"/>
              <a:cs typeface="Source Han Sans CN" charset="-122"/>
            </a:endParaRPr>
          </a:p>
        </p:txBody>
      </p:sp>
    </p:spTree>
    <p:extLst>
      <p:ext uri="{BB962C8B-B14F-4D97-AF65-F5344CB8AC3E}">
        <p14:creationId xmlns:p14="http://schemas.microsoft.com/office/powerpoint/2010/main" val="3121199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a:t>
            </a:r>
          </a:p>
        </p:txBody>
      </p:sp>
      <p:sp>
        <p:nvSpPr>
          <p:cNvPr id="7" name="文本占位符 6">
            <a:extLst>
              <a:ext uri="{FF2B5EF4-FFF2-40B4-BE49-F238E27FC236}">
                <a16:creationId xmlns:a16="http://schemas.microsoft.com/office/drawing/2014/main" id="{D08B620B-C7D8-7846-97FC-4205209D2906}"/>
              </a:ext>
            </a:extLst>
          </p:cNvPr>
          <p:cNvSpPr>
            <a:spLocks noGrp="1"/>
          </p:cNvSpPr>
          <p:nvPr>
            <p:ph type="body" sz="quarter" idx="11"/>
          </p:nvPr>
        </p:nvSpPr>
        <p:spPr/>
        <p:txBody>
          <a:bodyPr/>
          <a:lstStyle/>
          <a:p>
            <a:r>
              <a:rPr lang="zh-CN" altLang="en-US" dirty="0"/>
              <a:t>体积和小于等于</a:t>
            </a:r>
            <a:r>
              <a:rPr lang="en-US" altLang="zh-CN" dirty="0"/>
              <a:t>10</a:t>
            </a:r>
            <a:r>
              <a:rPr lang="zh-CN" altLang="en-US" dirty="0"/>
              <a:t>的所有方案</a:t>
            </a:r>
          </a:p>
        </p:txBody>
      </p:sp>
      <p:graphicFrame>
        <p:nvGraphicFramePr>
          <p:cNvPr id="3" name="表格 2">
            <a:extLst>
              <a:ext uri="{FF2B5EF4-FFF2-40B4-BE49-F238E27FC236}">
                <a16:creationId xmlns:a16="http://schemas.microsoft.com/office/drawing/2014/main" id="{79641990-2C23-EF45-96DF-C60BE162A849}"/>
              </a:ext>
            </a:extLst>
          </p:cNvPr>
          <p:cNvGraphicFramePr>
            <a:graphicFrameLocks noGrp="1"/>
          </p:cNvGraphicFramePr>
          <p:nvPr>
            <p:extLst>
              <p:ext uri="{D42A27DB-BD31-4B8C-83A1-F6EECF244321}">
                <p14:modId xmlns:p14="http://schemas.microsoft.com/office/powerpoint/2010/main" val="2958938305"/>
              </p:ext>
            </p:extLst>
          </p:nvPr>
        </p:nvGraphicFramePr>
        <p:xfrm>
          <a:off x="4519748" y="1194813"/>
          <a:ext cx="2801258" cy="1854200"/>
        </p:xfrm>
        <a:graphic>
          <a:graphicData uri="http://schemas.openxmlformats.org/drawingml/2006/table">
            <a:tbl>
              <a:tblPr firstRow="1" bandRow="1">
                <a:tableStyleId>{5C22544A-7EE6-4342-B048-85BDC9FD1C3A}</a:tableStyleId>
              </a:tblPr>
              <a:tblGrid>
                <a:gridCol w="1400629">
                  <a:extLst>
                    <a:ext uri="{9D8B030D-6E8A-4147-A177-3AD203B41FA5}">
                      <a16:colId xmlns:a16="http://schemas.microsoft.com/office/drawing/2014/main" val="3386172362"/>
                    </a:ext>
                  </a:extLst>
                </a:gridCol>
                <a:gridCol w="1400629">
                  <a:extLst>
                    <a:ext uri="{9D8B030D-6E8A-4147-A177-3AD203B41FA5}">
                      <a16:colId xmlns:a16="http://schemas.microsoft.com/office/drawing/2014/main" val="1715656352"/>
                    </a:ext>
                  </a:extLst>
                </a:gridCol>
              </a:tblGrid>
              <a:tr h="370840">
                <a:tc>
                  <a:txBody>
                    <a:bodyPr/>
                    <a:lstStyle/>
                    <a:p>
                      <a:r>
                        <a:rPr lang="zh-CN" altLang="en-US" dirty="0"/>
                        <a:t>体积</a:t>
                      </a:r>
                    </a:p>
                  </a:txBody>
                  <a:tcPr/>
                </a:tc>
                <a:tc>
                  <a:txBody>
                    <a:bodyPr/>
                    <a:lstStyle/>
                    <a:p>
                      <a:r>
                        <a:rPr lang="zh-CN" altLang="en-US" dirty="0"/>
                        <a:t>价值</a:t>
                      </a:r>
                    </a:p>
                  </a:txBody>
                  <a:tcPr/>
                </a:tc>
                <a:extLst>
                  <a:ext uri="{0D108BD9-81ED-4DB2-BD59-A6C34878D82A}">
                    <a16:rowId xmlns:a16="http://schemas.microsoft.com/office/drawing/2014/main" val="23279638"/>
                  </a:ext>
                </a:extLst>
              </a:tr>
              <a:tr h="37084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2886431251"/>
                  </a:ext>
                </a:extLst>
              </a:tr>
              <a:tr h="370840">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4064593356"/>
                  </a:ext>
                </a:extLst>
              </a:tr>
              <a:tr h="370840">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453684686"/>
                  </a:ext>
                </a:extLst>
              </a:tr>
              <a:tr h="370840">
                <a:tc>
                  <a:txBody>
                    <a:bodyPr/>
                    <a:lstStyle/>
                    <a:p>
                      <a:r>
                        <a:rPr lang="en-US" altLang="zh-CN" dirty="0"/>
                        <a:t>7</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4156744866"/>
                  </a:ext>
                </a:extLst>
              </a:tr>
            </a:tbl>
          </a:graphicData>
        </a:graphic>
      </p:graphicFrame>
      <p:sp>
        <p:nvSpPr>
          <p:cNvPr id="5" name="文本框 4">
            <a:extLst>
              <a:ext uri="{FF2B5EF4-FFF2-40B4-BE49-F238E27FC236}">
                <a16:creationId xmlns:a16="http://schemas.microsoft.com/office/drawing/2014/main" id="{4B9E16ED-A3D0-5A4D-BDFC-F19DEA49917C}"/>
              </a:ext>
            </a:extLst>
          </p:cNvPr>
          <p:cNvSpPr txBox="1"/>
          <p:nvPr/>
        </p:nvSpPr>
        <p:spPr>
          <a:xfrm>
            <a:off x="7556193" y="574963"/>
            <a:ext cx="4010297" cy="461665"/>
          </a:xfrm>
          <a:prstGeom prst="rect">
            <a:avLst/>
          </a:prstGeom>
        </p:spPr>
        <p:txBody>
          <a:bodyPr wrap="square" rtlCol="0">
            <a:spAutoFit/>
          </a:bodyPr>
          <a:lstStyle/>
          <a:p>
            <a:pPr algn="ctr"/>
            <a:r>
              <a:rPr kumimoji="1" lang="zh-CN" altLang="en-US" sz="2400" b="0" i="0" dirty="0">
                <a:latin typeface="Source Han Sans CN" charset="-122"/>
                <a:ea typeface="Source Han Sans CN" charset="-122"/>
                <a:cs typeface="Source Han Sans CN" charset="-122"/>
              </a:rPr>
              <a:t>容积为</a:t>
            </a:r>
            <a:r>
              <a:rPr kumimoji="1" lang="en-US" altLang="zh-CN" sz="2400" b="0" i="0" dirty="0">
                <a:latin typeface="Source Han Sans CN" charset="-122"/>
                <a:ea typeface="Source Han Sans CN" charset="-122"/>
                <a:cs typeface="Source Han Sans CN" charset="-122"/>
              </a:rPr>
              <a:t>10</a:t>
            </a:r>
            <a:r>
              <a:rPr kumimoji="1" lang="zh-CN" altLang="en-US" sz="2400" b="0" i="0" dirty="0">
                <a:latin typeface="Source Han Sans CN" charset="-122"/>
                <a:ea typeface="Source Han Sans CN" charset="-122"/>
                <a:cs typeface="Source Han Sans CN" charset="-122"/>
              </a:rPr>
              <a:t>，物品数量为</a:t>
            </a:r>
            <a:r>
              <a:rPr kumimoji="1" lang="en-US" altLang="zh-CN" sz="2400" b="0" i="0" dirty="0">
                <a:latin typeface="Source Han Sans CN" charset="-122"/>
                <a:ea typeface="Source Han Sans CN" charset="-122"/>
                <a:cs typeface="Source Han Sans CN" charset="-122"/>
              </a:rPr>
              <a:t>4</a:t>
            </a:r>
            <a:endParaRPr kumimoji="1" lang="zh-CN" altLang="en-US" sz="2400" b="0" i="0" dirty="0">
              <a:latin typeface="Source Han Sans CN" charset="-122"/>
              <a:ea typeface="Source Han Sans CN" charset="-122"/>
              <a:cs typeface="Source Han Sans CN" charset="-122"/>
            </a:endParaRPr>
          </a:p>
        </p:txBody>
      </p:sp>
      <p:graphicFrame>
        <p:nvGraphicFramePr>
          <p:cNvPr id="8" name="表格 7">
            <a:extLst>
              <a:ext uri="{FF2B5EF4-FFF2-40B4-BE49-F238E27FC236}">
                <a16:creationId xmlns:a16="http://schemas.microsoft.com/office/drawing/2014/main" id="{1CBE395B-E8A4-3441-8857-48978828D82A}"/>
              </a:ext>
            </a:extLst>
          </p:cNvPr>
          <p:cNvGraphicFramePr>
            <a:graphicFrameLocks noGrp="1"/>
          </p:cNvGraphicFramePr>
          <p:nvPr/>
        </p:nvGraphicFramePr>
        <p:xfrm>
          <a:off x="4519748" y="3237847"/>
          <a:ext cx="2523780" cy="2927820"/>
        </p:xfrm>
        <a:graphic>
          <a:graphicData uri="http://schemas.openxmlformats.org/drawingml/2006/table">
            <a:tbl>
              <a:tblPr firstRow="1" bandRow="1">
                <a:tableStyleId>{5C22544A-7EE6-4342-B048-85BDC9FD1C3A}</a:tableStyleId>
              </a:tblPr>
              <a:tblGrid>
                <a:gridCol w="1354571">
                  <a:extLst>
                    <a:ext uri="{9D8B030D-6E8A-4147-A177-3AD203B41FA5}">
                      <a16:colId xmlns:a16="http://schemas.microsoft.com/office/drawing/2014/main" val="509165743"/>
                    </a:ext>
                  </a:extLst>
                </a:gridCol>
                <a:gridCol w="1169209">
                  <a:extLst>
                    <a:ext uri="{9D8B030D-6E8A-4147-A177-3AD203B41FA5}">
                      <a16:colId xmlns:a16="http://schemas.microsoft.com/office/drawing/2014/main" val="1076822265"/>
                    </a:ext>
                  </a:extLst>
                </a:gridCol>
              </a:tblGrid>
              <a:tr h="418260">
                <a:tc>
                  <a:txBody>
                    <a:bodyPr/>
                    <a:lstStyle/>
                    <a:p>
                      <a:r>
                        <a:rPr lang="zh-CN" altLang="en-US" dirty="0"/>
                        <a:t>体积和</a:t>
                      </a:r>
                    </a:p>
                  </a:txBody>
                  <a:tcPr/>
                </a:tc>
                <a:tc>
                  <a:txBody>
                    <a:bodyPr/>
                    <a:lstStyle/>
                    <a:p>
                      <a:r>
                        <a:rPr lang="zh-CN" altLang="en-US" dirty="0"/>
                        <a:t>价值和</a:t>
                      </a:r>
                    </a:p>
                  </a:txBody>
                  <a:tcPr/>
                </a:tc>
                <a:extLst>
                  <a:ext uri="{0D108BD9-81ED-4DB2-BD59-A6C34878D82A}">
                    <a16:rowId xmlns:a16="http://schemas.microsoft.com/office/drawing/2014/main" val="1481884647"/>
                  </a:ext>
                </a:extLst>
              </a:tr>
              <a:tr h="418260">
                <a:tc>
                  <a:txBody>
                    <a:bodyPr/>
                    <a:lstStyle/>
                    <a:p>
                      <a:r>
                        <a:rPr lang="en-US" altLang="zh-CN" dirty="0"/>
                        <a:t>2</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94625514"/>
                  </a:ext>
                </a:extLst>
              </a:tr>
              <a:tr h="418260">
                <a:tc>
                  <a:txBody>
                    <a:bodyPr/>
                    <a:lstStyle/>
                    <a:p>
                      <a:r>
                        <a:rPr lang="en-US" altLang="zh-CN" dirty="0"/>
                        <a:t>3</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3101507974"/>
                  </a:ext>
                </a:extLst>
              </a:tr>
              <a:tr h="418260">
                <a:tc>
                  <a:txBody>
                    <a:bodyPr/>
                    <a:lstStyle/>
                    <a:p>
                      <a:r>
                        <a:rPr lang="en-US" altLang="zh-CN" dirty="0"/>
                        <a:t>4</a:t>
                      </a:r>
                      <a:endParaRPr lang="zh-CN" altLang="en-US" dirty="0"/>
                    </a:p>
                  </a:txBody>
                  <a:tcPr/>
                </a:tc>
                <a:tc>
                  <a:txBody>
                    <a:bodyPr/>
                    <a:lstStyle/>
                    <a:p>
                      <a:r>
                        <a:rPr lang="en-US" altLang="zh-CN" dirty="0"/>
                        <a:t>5</a:t>
                      </a:r>
                      <a:endParaRPr lang="zh-CN" altLang="en-US" dirty="0"/>
                    </a:p>
                  </a:txBody>
                  <a:tcPr/>
                </a:tc>
                <a:extLst>
                  <a:ext uri="{0D108BD9-81ED-4DB2-BD59-A6C34878D82A}">
                    <a16:rowId xmlns:a16="http://schemas.microsoft.com/office/drawing/2014/main" val="3181928943"/>
                  </a:ext>
                </a:extLst>
              </a:tr>
              <a:tr h="418260">
                <a:tc>
                  <a:txBody>
                    <a:bodyPr/>
                    <a:lstStyle/>
                    <a:p>
                      <a:r>
                        <a:rPr lang="en-US" altLang="zh-CN" dirty="0"/>
                        <a:t>7</a:t>
                      </a:r>
                      <a:endParaRPr lang="zh-CN" altLang="en-US" dirty="0"/>
                    </a:p>
                  </a:txBody>
                  <a:tcPr/>
                </a:tc>
                <a:tc>
                  <a:txBody>
                    <a:bodyPr/>
                    <a:lstStyle/>
                    <a:p>
                      <a:r>
                        <a:rPr lang="en-US" altLang="zh-CN" dirty="0"/>
                        <a:t>9</a:t>
                      </a:r>
                      <a:endParaRPr lang="zh-CN" altLang="en-US" dirty="0"/>
                    </a:p>
                  </a:txBody>
                  <a:tcPr/>
                </a:tc>
                <a:extLst>
                  <a:ext uri="{0D108BD9-81ED-4DB2-BD59-A6C34878D82A}">
                    <a16:rowId xmlns:a16="http://schemas.microsoft.com/office/drawing/2014/main" val="2378268967"/>
                  </a:ext>
                </a:extLst>
              </a:tr>
              <a:tr h="418260">
                <a:tc>
                  <a:txBody>
                    <a:bodyPr/>
                    <a:lstStyle/>
                    <a:p>
                      <a:r>
                        <a:rPr lang="en-US" altLang="zh-CN" dirty="0"/>
                        <a:t>2+3=5</a:t>
                      </a:r>
                      <a:endParaRPr lang="zh-CN" altLang="en-US" dirty="0"/>
                    </a:p>
                  </a:txBody>
                  <a:tcPr/>
                </a:tc>
                <a:tc>
                  <a:txBody>
                    <a:bodyPr/>
                    <a:lstStyle/>
                    <a:p>
                      <a:r>
                        <a:rPr lang="en-US" altLang="zh-CN" dirty="0"/>
                        <a:t>1+3=4</a:t>
                      </a:r>
                      <a:endParaRPr lang="zh-CN" altLang="en-US" dirty="0"/>
                    </a:p>
                  </a:txBody>
                  <a:tcPr/>
                </a:tc>
                <a:extLst>
                  <a:ext uri="{0D108BD9-81ED-4DB2-BD59-A6C34878D82A}">
                    <a16:rowId xmlns:a16="http://schemas.microsoft.com/office/drawing/2014/main" val="4199660059"/>
                  </a:ext>
                </a:extLst>
              </a:tr>
              <a:tr h="418260">
                <a:tc>
                  <a:txBody>
                    <a:bodyPr/>
                    <a:lstStyle/>
                    <a:p>
                      <a:r>
                        <a:rPr lang="en-US" altLang="zh-CN" dirty="0"/>
                        <a:t>2+4=6</a:t>
                      </a:r>
                      <a:endParaRPr lang="zh-CN" altLang="en-US" dirty="0"/>
                    </a:p>
                  </a:txBody>
                  <a:tcPr/>
                </a:tc>
                <a:tc>
                  <a:txBody>
                    <a:bodyPr/>
                    <a:lstStyle/>
                    <a:p>
                      <a:r>
                        <a:rPr lang="en-US" altLang="zh-CN" dirty="0"/>
                        <a:t>1+5=6</a:t>
                      </a:r>
                      <a:endParaRPr lang="zh-CN" altLang="en-US" dirty="0"/>
                    </a:p>
                  </a:txBody>
                  <a:tcPr/>
                </a:tc>
                <a:extLst>
                  <a:ext uri="{0D108BD9-81ED-4DB2-BD59-A6C34878D82A}">
                    <a16:rowId xmlns:a16="http://schemas.microsoft.com/office/drawing/2014/main" val="214137766"/>
                  </a:ext>
                </a:extLst>
              </a:tr>
            </a:tbl>
          </a:graphicData>
        </a:graphic>
      </p:graphicFrame>
      <p:graphicFrame>
        <p:nvGraphicFramePr>
          <p:cNvPr id="9" name="表格 8">
            <a:extLst>
              <a:ext uri="{FF2B5EF4-FFF2-40B4-BE49-F238E27FC236}">
                <a16:creationId xmlns:a16="http://schemas.microsoft.com/office/drawing/2014/main" id="{9099646B-6B1E-BC48-84B3-500D429E9E98}"/>
              </a:ext>
            </a:extLst>
          </p:cNvPr>
          <p:cNvGraphicFramePr>
            <a:graphicFrameLocks noGrp="1"/>
          </p:cNvGraphicFramePr>
          <p:nvPr/>
        </p:nvGraphicFramePr>
        <p:xfrm>
          <a:off x="7556193" y="3237847"/>
          <a:ext cx="3246790" cy="2287740"/>
        </p:xfrm>
        <a:graphic>
          <a:graphicData uri="http://schemas.openxmlformats.org/drawingml/2006/table">
            <a:tbl>
              <a:tblPr firstRow="1" bandRow="1">
                <a:tableStyleId>{5C22544A-7EE6-4342-B048-85BDC9FD1C3A}</a:tableStyleId>
              </a:tblPr>
              <a:tblGrid>
                <a:gridCol w="1742627">
                  <a:extLst>
                    <a:ext uri="{9D8B030D-6E8A-4147-A177-3AD203B41FA5}">
                      <a16:colId xmlns:a16="http://schemas.microsoft.com/office/drawing/2014/main" val="509165743"/>
                    </a:ext>
                  </a:extLst>
                </a:gridCol>
                <a:gridCol w="1504163">
                  <a:extLst>
                    <a:ext uri="{9D8B030D-6E8A-4147-A177-3AD203B41FA5}">
                      <a16:colId xmlns:a16="http://schemas.microsoft.com/office/drawing/2014/main" val="1076822265"/>
                    </a:ext>
                  </a:extLst>
                </a:gridCol>
              </a:tblGrid>
              <a:tr h="457548">
                <a:tc>
                  <a:txBody>
                    <a:bodyPr/>
                    <a:lstStyle/>
                    <a:p>
                      <a:r>
                        <a:rPr lang="zh-CN" altLang="en-US" dirty="0"/>
                        <a:t>体积和</a:t>
                      </a:r>
                    </a:p>
                  </a:txBody>
                  <a:tcPr/>
                </a:tc>
                <a:tc>
                  <a:txBody>
                    <a:bodyPr/>
                    <a:lstStyle/>
                    <a:p>
                      <a:r>
                        <a:rPr lang="zh-CN" altLang="en-US" dirty="0"/>
                        <a:t>价值和</a:t>
                      </a:r>
                    </a:p>
                  </a:txBody>
                  <a:tcPr/>
                </a:tc>
                <a:extLst>
                  <a:ext uri="{0D108BD9-81ED-4DB2-BD59-A6C34878D82A}">
                    <a16:rowId xmlns:a16="http://schemas.microsoft.com/office/drawing/2014/main" val="1481884647"/>
                  </a:ext>
                </a:extLst>
              </a:tr>
              <a:tr h="457548">
                <a:tc>
                  <a:txBody>
                    <a:bodyPr/>
                    <a:lstStyle/>
                    <a:p>
                      <a:r>
                        <a:rPr lang="en-US" altLang="zh-CN" dirty="0"/>
                        <a:t>2+7=9</a:t>
                      </a:r>
                      <a:endParaRPr lang="zh-CN" altLang="en-US" dirty="0"/>
                    </a:p>
                  </a:txBody>
                  <a:tcPr/>
                </a:tc>
                <a:tc>
                  <a:txBody>
                    <a:bodyPr/>
                    <a:lstStyle/>
                    <a:p>
                      <a:r>
                        <a:rPr lang="en-US" altLang="zh-CN" dirty="0"/>
                        <a:t>1+9=10</a:t>
                      </a:r>
                      <a:endParaRPr lang="zh-CN" altLang="en-US" dirty="0"/>
                    </a:p>
                  </a:txBody>
                  <a:tcPr/>
                </a:tc>
                <a:extLst>
                  <a:ext uri="{0D108BD9-81ED-4DB2-BD59-A6C34878D82A}">
                    <a16:rowId xmlns:a16="http://schemas.microsoft.com/office/drawing/2014/main" val="194625514"/>
                  </a:ext>
                </a:extLst>
              </a:tr>
              <a:tr h="457548">
                <a:tc>
                  <a:txBody>
                    <a:bodyPr/>
                    <a:lstStyle/>
                    <a:p>
                      <a:r>
                        <a:rPr lang="en-US" altLang="zh-CN" dirty="0"/>
                        <a:t>3+4=7</a:t>
                      </a:r>
                      <a:endParaRPr lang="zh-CN" altLang="en-US" dirty="0"/>
                    </a:p>
                  </a:txBody>
                  <a:tcPr/>
                </a:tc>
                <a:tc>
                  <a:txBody>
                    <a:bodyPr/>
                    <a:lstStyle/>
                    <a:p>
                      <a:r>
                        <a:rPr lang="en-US" altLang="zh-CN" dirty="0"/>
                        <a:t>3+5=8</a:t>
                      </a:r>
                      <a:endParaRPr lang="zh-CN" altLang="en-US" dirty="0"/>
                    </a:p>
                  </a:txBody>
                  <a:tcPr/>
                </a:tc>
                <a:extLst>
                  <a:ext uri="{0D108BD9-81ED-4DB2-BD59-A6C34878D82A}">
                    <a16:rowId xmlns:a16="http://schemas.microsoft.com/office/drawing/2014/main" val="3101507974"/>
                  </a:ext>
                </a:extLst>
              </a:tr>
              <a:tr h="457548">
                <a:tc>
                  <a:txBody>
                    <a:bodyPr/>
                    <a:lstStyle/>
                    <a:p>
                      <a:r>
                        <a:rPr lang="en-US" altLang="zh-CN" dirty="0"/>
                        <a:t>3+7=10</a:t>
                      </a:r>
                      <a:endParaRPr lang="zh-CN" altLang="en-US" dirty="0"/>
                    </a:p>
                  </a:txBody>
                  <a:tcPr/>
                </a:tc>
                <a:tc>
                  <a:txBody>
                    <a:bodyPr/>
                    <a:lstStyle/>
                    <a:p>
                      <a:r>
                        <a:rPr lang="en-US" altLang="zh-CN" dirty="0">
                          <a:solidFill>
                            <a:srgbClr val="FF0000"/>
                          </a:solidFill>
                        </a:rPr>
                        <a:t>3+9=12</a:t>
                      </a:r>
                      <a:endParaRPr lang="zh-CN" altLang="en-US" dirty="0">
                        <a:solidFill>
                          <a:srgbClr val="FF0000"/>
                        </a:solidFill>
                      </a:endParaRPr>
                    </a:p>
                  </a:txBody>
                  <a:tcPr/>
                </a:tc>
                <a:extLst>
                  <a:ext uri="{0D108BD9-81ED-4DB2-BD59-A6C34878D82A}">
                    <a16:rowId xmlns:a16="http://schemas.microsoft.com/office/drawing/2014/main" val="3181928943"/>
                  </a:ext>
                </a:extLst>
              </a:tr>
              <a:tr h="457548">
                <a:tc>
                  <a:txBody>
                    <a:bodyPr/>
                    <a:lstStyle/>
                    <a:p>
                      <a:r>
                        <a:rPr lang="en-US" altLang="zh-CN" dirty="0"/>
                        <a:t>2+3+4=9</a:t>
                      </a:r>
                      <a:endParaRPr lang="zh-CN" altLang="en-US" dirty="0"/>
                    </a:p>
                  </a:txBody>
                  <a:tcPr/>
                </a:tc>
                <a:tc>
                  <a:txBody>
                    <a:bodyPr/>
                    <a:lstStyle/>
                    <a:p>
                      <a:r>
                        <a:rPr lang="en-US" altLang="zh-CN" dirty="0"/>
                        <a:t>1+3+5=9</a:t>
                      </a:r>
                      <a:endParaRPr lang="zh-CN" altLang="en-US" dirty="0"/>
                    </a:p>
                  </a:txBody>
                  <a:tcPr/>
                </a:tc>
                <a:extLst>
                  <a:ext uri="{0D108BD9-81ED-4DB2-BD59-A6C34878D82A}">
                    <a16:rowId xmlns:a16="http://schemas.microsoft.com/office/drawing/2014/main" val="2378268967"/>
                  </a:ext>
                </a:extLst>
              </a:tr>
            </a:tbl>
          </a:graphicData>
        </a:graphic>
      </p:graphicFrame>
      <p:sp>
        <p:nvSpPr>
          <p:cNvPr id="10" name="文本框 9">
            <a:extLst>
              <a:ext uri="{FF2B5EF4-FFF2-40B4-BE49-F238E27FC236}">
                <a16:creationId xmlns:a16="http://schemas.microsoft.com/office/drawing/2014/main" id="{6B129EB8-B71A-3346-B494-46D32147974F}"/>
              </a:ext>
            </a:extLst>
          </p:cNvPr>
          <p:cNvSpPr txBox="1"/>
          <p:nvPr/>
        </p:nvSpPr>
        <p:spPr>
          <a:xfrm>
            <a:off x="7578599" y="5704002"/>
            <a:ext cx="3452819" cy="461665"/>
          </a:xfrm>
          <a:prstGeom prst="rect">
            <a:avLst/>
          </a:prstGeom>
        </p:spPr>
        <p:txBody>
          <a:bodyPr wrap="square" rtlCol="0">
            <a:spAutoFit/>
          </a:bodyPr>
          <a:lstStyle/>
          <a:p>
            <a:pPr algn="ctr"/>
            <a:r>
              <a:rPr kumimoji="1" lang="zh-CN" altLang="en-US" sz="2400" dirty="0">
                <a:latin typeface="Source Han Sans CN" charset="-122"/>
                <a:ea typeface="Source Han Sans CN" charset="-122"/>
                <a:cs typeface="Source Han Sans CN" charset="-122"/>
              </a:rPr>
              <a:t>所以答案是</a:t>
            </a:r>
            <a:r>
              <a:rPr kumimoji="1" lang="en-US" altLang="zh-CN" sz="2400" dirty="0">
                <a:latin typeface="Source Han Sans CN" charset="-122"/>
                <a:ea typeface="Source Han Sans CN" charset="-122"/>
                <a:cs typeface="Source Han Sans CN" charset="-122"/>
              </a:rPr>
              <a:t>12</a:t>
            </a:r>
            <a:endParaRPr kumimoji="1" lang="zh-CN" altLang="en-US" sz="2400" b="0" i="0" dirty="0">
              <a:latin typeface="Source Han Sans CN" charset="-122"/>
              <a:ea typeface="Source Han Sans CN" charset="-122"/>
              <a:cs typeface="Source Han Sans CN" charset="-122"/>
            </a:endParaRPr>
          </a:p>
        </p:txBody>
      </p:sp>
    </p:spTree>
    <p:extLst>
      <p:ext uri="{BB962C8B-B14F-4D97-AF65-F5344CB8AC3E}">
        <p14:creationId xmlns:p14="http://schemas.microsoft.com/office/powerpoint/2010/main" val="320697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a:t>
            </a:r>
          </a:p>
        </p:txBody>
      </p:sp>
      <mc:AlternateContent xmlns:mc="http://schemas.openxmlformats.org/markup-compatibility/2006" xmlns:a14="http://schemas.microsoft.com/office/drawing/2010/main">
        <mc:Choice Requires="a14">
          <p:sp>
            <p:nvSpPr>
              <p:cNvPr id="4" name="文本占位符 2"/>
              <p:cNvSpPr>
                <a:spLocks noGrp="1"/>
              </p:cNvSpPr>
              <p:nvPr>
                <p:ph type="body" sz="quarter" idx="11"/>
              </p:nvPr>
            </p:nvSpPr>
            <p:spPr/>
            <p:txBody>
              <a:bodyPr/>
              <a:lstStyle/>
              <a:p>
                <a:r>
                  <a:rPr lang="zh-CN" altLang="en-US" dirty="0"/>
                  <a:t>对于这个问题，很明显物品均只有两种可能，</a:t>
                </a:r>
                <a:r>
                  <a:rPr lang="zh-CN" altLang="en-US" b="1" dirty="0"/>
                  <a:t>取或者不取</a:t>
                </a:r>
                <a:r>
                  <a:rPr lang="zh-CN" altLang="en-US" dirty="0"/>
                  <a:t>，似乎很像物品的存在性枚举。存在性枚举的复杂度是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r>
                  <a:rPr lang="en-US" altLang="zh-CN" dirty="0"/>
                  <a:t> </a:t>
                </a:r>
                <a:r>
                  <a:rPr lang="zh-CN" altLang="en-US" dirty="0"/>
                  <a:t>。也就是说，基本只能处理十多个至多二十个物品的背包问题。</a:t>
                </a:r>
                <a:endParaRPr lang="en-US" altLang="zh-CN" dirty="0"/>
              </a:p>
              <a:p>
                <a:endParaRPr lang="en-US" altLang="zh-CN" dirty="0"/>
              </a:p>
              <a:p>
                <a:endParaRPr lang="en-US" altLang="zh-CN" dirty="0"/>
              </a:p>
              <a:p>
                <a:endParaRPr lang="en-US" altLang="zh-CN" dirty="0"/>
              </a:p>
              <a:p>
                <a:r>
                  <a:rPr lang="zh-CN" altLang="en-US" dirty="0"/>
                  <a:t>但是作为动态规划问题，却能有比较高效的解法。</a:t>
                </a:r>
                <a:endParaRPr lang="en-US" altLang="zh-CN" dirty="0"/>
              </a:p>
              <a:p>
                <a:r>
                  <a:rPr lang="zh-CN" altLang="en-US" dirty="0"/>
                  <a:t>考虑一下动态规划的状态设计以及状态转移。</a:t>
                </a:r>
                <a:endParaRPr lang="en-US" altLang="zh-CN" dirty="0"/>
              </a:p>
            </p:txBody>
          </p:sp>
        </mc:Choice>
        <mc:Fallback xmlns="">
          <p:sp>
            <p:nvSpPr>
              <p:cNvPr id="4" name="文本占位符 2"/>
              <p:cNvSpPr>
                <a:spLocks noGrp="1" noRot="1" noChangeAspect="1" noMove="1" noResize="1" noEditPoints="1" noAdjustHandles="1" noChangeArrowheads="1" noChangeShapeType="1" noTextEdit="1"/>
              </p:cNvSpPr>
              <p:nvPr>
                <p:ph type="body" sz="quarter" idx="11"/>
              </p:nvPr>
            </p:nvSpPr>
            <p:spPr>
              <a:blipFill>
                <a:blip r:embed="rId2"/>
                <a:stretch>
                  <a:fillRect l="-923" r="-3538"/>
                </a:stretch>
              </a:blipFill>
            </p:spPr>
            <p:txBody>
              <a:bodyPr/>
              <a:lstStyle/>
              <a:p>
                <a:r>
                  <a:rPr lang="zh-CN" altLang="en-US">
                    <a:noFill/>
                  </a:rPr>
                  <a:t> </a:t>
                </a:r>
              </a:p>
            </p:txBody>
          </p:sp>
        </mc:Fallback>
      </mc:AlternateContent>
      <p:graphicFrame>
        <p:nvGraphicFramePr>
          <p:cNvPr id="3" name="表格 2">
            <a:extLst>
              <a:ext uri="{FF2B5EF4-FFF2-40B4-BE49-F238E27FC236}">
                <a16:creationId xmlns:a16="http://schemas.microsoft.com/office/drawing/2014/main" id="{9327C78C-3A7B-FE42-85CE-B1AD6DE66774}"/>
              </a:ext>
            </a:extLst>
          </p:cNvPr>
          <p:cNvGraphicFramePr>
            <a:graphicFrameLocks noGrp="1"/>
          </p:cNvGraphicFramePr>
          <p:nvPr>
            <p:extLst>
              <p:ext uri="{D42A27DB-BD31-4B8C-83A1-F6EECF244321}">
                <p14:modId xmlns:p14="http://schemas.microsoft.com/office/powerpoint/2010/main" val="2907721599"/>
              </p:ext>
            </p:extLst>
          </p:nvPr>
        </p:nvGraphicFramePr>
        <p:xfrm>
          <a:off x="3824113" y="2808889"/>
          <a:ext cx="6012490" cy="1854200"/>
        </p:xfrm>
        <a:graphic>
          <a:graphicData uri="http://schemas.openxmlformats.org/drawingml/2006/table">
            <a:tbl>
              <a:tblPr firstRow="1" bandRow="1">
                <a:tableStyleId>{5C22544A-7EE6-4342-B048-85BDC9FD1C3A}</a:tableStyleId>
              </a:tblPr>
              <a:tblGrid>
                <a:gridCol w="1358537">
                  <a:extLst>
                    <a:ext uri="{9D8B030D-6E8A-4147-A177-3AD203B41FA5}">
                      <a16:colId xmlns:a16="http://schemas.microsoft.com/office/drawing/2014/main" val="1687618055"/>
                    </a:ext>
                  </a:extLst>
                </a:gridCol>
                <a:gridCol w="1046459">
                  <a:extLst>
                    <a:ext uri="{9D8B030D-6E8A-4147-A177-3AD203B41FA5}">
                      <a16:colId xmlns:a16="http://schemas.microsoft.com/office/drawing/2014/main" val="968279814"/>
                    </a:ext>
                  </a:extLst>
                </a:gridCol>
                <a:gridCol w="1202498">
                  <a:extLst>
                    <a:ext uri="{9D8B030D-6E8A-4147-A177-3AD203B41FA5}">
                      <a16:colId xmlns:a16="http://schemas.microsoft.com/office/drawing/2014/main" val="735981140"/>
                    </a:ext>
                  </a:extLst>
                </a:gridCol>
                <a:gridCol w="1202498">
                  <a:extLst>
                    <a:ext uri="{9D8B030D-6E8A-4147-A177-3AD203B41FA5}">
                      <a16:colId xmlns:a16="http://schemas.microsoft.com/office/drawing/2014/main" val="1592050781"/>
                    </a:ext>
                  </a:extLst>
                </a:gridCol>
                <a:gridCol w="1202498">
                  <a:extLst>
                    <a:ext uri="{9D8B030D-6E8A-4147-A177-3AD203B41FA5}">
                      <a16:colId xmlns:a16="http://schemas.microsoft.com/office/drawing/2014/main" val="348102726"/>
                    </a:ext>
                  </a:extLst>
                </a:gridCol>
              </a:tblGrid>
              <a:tr h="370840">
                <a:tc>
                  <a:txBody>
                    <a:bodyPr/>
                    <a:lstStyle/>
                    <a:p>
                      <a:pPr algn="ctr"/>
                      <a:r>
                        <a:rPr lang="zh-CN" altLang="en-US" dirty="0"/>
                        <a:t>体积</a:t>
                      </a:r>
                    </a:p>
                  </a:txBody>
                  <a:tcPr/>
                </a:tc>
                <a:tc>
                  <a:txBody>
                    <a:bodyPr/>
                    <a:lstStyle/>
                    <a:p>
                      <a:pPr algn="ctr"/>
                      <a:r>
                        <a:rPr lang="en-US" altLang="zh-CN" dirty="0"/>
                        <a:t>2</a:t>
                      </a:r>
                      <a:r>
                        <a:rPr lang="zh-CN" altLang="en-US" dirty="0"/>
                        <a:t> </a:t>
                      </a:r>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7</a:t>
                      </a:r>
                      <a:endParaRPr lang="zh-CN" altLang="en-US" dirty="0"/>
                    </a:p>
                  </a:txBody>
                  <a:tcPr/>
                </a:tc>
                <a:extLst>
                  <a:ext uri="{0D108BD9-81ED-4DB2-BD59-A6C34878D82A}">
                    <a16:rowId xmlns:a16="http://schemas.microsoft.com/office/drawing/2014/main" val="1890487545"/>
                  </a:ext>
                </a:extLst>
              </a:tr>
              <a:tr h="370840">
                <a:tc>
                  <a:txBody>
                    <a:bodyPr/>
                    <a:lstStyle/>
                    <a:p>
                      <a:pPr algn="ctr"/>
                      <a:r>
                        <a:rPr lang="zh-CN" altLang="en-US" dirty="0"/>
                        <a:t>价值</a:t>
                      </a:r>
                    </a:p>
                  </a:txBody>
                  <a:tcPr/>
                </a:tc>
                <a:tc>
                  <a:txBody>
                    <a:bodyPr/>
                    <a:lstStyle/>
                    <a:p>
                      <a:pPr algn="ctr"/>
                      <a:r>
                        <a:rPr lang="en-US" altLang="zh-CN" dirty="0"/>
                        <a:t>1</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9</a:t>
                      </a:r>
                      <a:endParaRPr lang="zh-CN" altLang="en-US" dirty="0"/>
                    </a:p>
                  </a:txBody>
                  <a:tcPr/>
                </a:tc>
                <a:extLst>
                  <a:ext uri="{0D108BD9-81ED-4DB2-BD59-A6C34878D82A}">
                    <a16:rowId xmlns:a16="http://schemas.microsoft.com/office/drawing/2014/main" val="1084117961"/>
                  </a:ext>
                </a:extLst>
              </a:tr>
              <a:tr h="370840">
                <a:tc>
                  <a:txBody>
                    <a:bodyPr/>
                    <a:lstStyle/>
                    <a:p>
                      <a:pPr algn="ctr"/>
                      <a:r>
                        <a:rPr lang="zh-CN" altLang="en-US" dirty="0"/>
                        <a:t>物品状态</a:t>
                      </a:r>
                    </a:p>
                  </a:txBody>
                  <a:tcPr/>
                </a:tc>
                <a:tc>
                  <a:txBody>
                    <a:bodyPr/>
                    <a:lstStyle/>
                    <a:p>
                      <a:pPr algn="ctr"/>
                      <a:r>
                        <a:rPr lang="zh-CN" altLang="en-US" dirty="0"/>
                        <a:t>取</a:t>
                      </a:r>
                    </a:p>
                  </a:txBody>
                  <a:tcPr/>
                </a:tc>
                <a:tc>
                  <a:txBody>
                    <a:bodyPr/>
                    <a:lstStyle/>
                    <a:p>
                      <a:pPr algn="ctr"/>
                      <a:r>
                        <a:rPr lang="zh-CN" altLang="en-US" dirty="0"/>
                        <a:t>不取</a:t>
                      </a:r>
                    </a:p>
                  </a:txBody>
                  <a:tcPr/>
                </a:tc>
                <a:tc>
                  <a:txBody>
                    <a:bodyPr/>
                    <a:lstStyle/>
                    <a:p>
                      <a:pPr algn="ctr"/>
                      <a:r>
                        <a:rPr lang="zh-CN" altLang="en-US" dirty="0"/>
                        <a:t>不取</a:t>
                      </a:r>
                    </a:p>
                  </a:txBody>
                  <a:tcPr/>
                </a:tc>
                <a:tc>
                  <a:txBody>
                    <a:bodyPr/>
                    <a:lstStyle/>
                    <a:p>
                      <a:pPr algn="ctr"/>
                      <a:r>
                        <a:rPr lang="zh-CN" altLang="en-US" dirty="0"/>
                        <a:t>取</a:t>
                      </a:r>
                    </a:p>
                  </a:txBody>
                  <a:tcPr/>
                </a:tc>
                <a:extLst>
                  <a:ext uri="{0D108BD9-81ED-4DB2-BD59-A6C34878D82A}">
                    <a16:rowId xmlns:a16="http://schemas.microsoft.com/office/drawing/2014/main" val="3472149371"/>
                  </a:ext>
                </a:extLst>
              </a:tr>
              <a:tr h="370840">
                <a:tc>
                  <a:txBody>
                    <a:bodyPr/>
                    <a:lstStyle/>
                    <a:p>
                      <a:pPr algn="ctr"/>
                      <a:r>
                        <a:rPr lang="zh-CN" altLang="en-US" dirty="0"/>
                        <a:t>二进制表示</a:t>
                      </a:r>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76490261"/>
                  </a:ext>
                </a:extLst>
              </a:tr>
              <a:tr h="370840">
                <a:tc>
                  <a:txBody>
                    <a:bodyPr/>
                    <a:lstStyle/>
                    <a:p>
                      <a:pPr algn="ctr"/>
                      <a:r>
                        <a:rPr lang="zh-CN" altLang="en-US" dirty="0"/>
                        <a:t>价值之和</a:t>
                      </a:r>
                    </a:p>
                  </a:txBody>
                  <a:tcPr/>
                </a:tc>
                <a:tc gridSpan="4">
                  <a:txBody>
                    <a:bodyPr/>
                    <a:lstStyle/>
                    <a:p>
                      <a:pPr algn="ctr"/>
                      <a:r>
                        <a:rPr lang="en-US" altLang="zh-CN" dirty="0"/>
                        <a:t>10</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69225124"/>
                  </a:ext>
                </a:extLst>
              </a:tr>
            </a:tbl>
          </a:graphicData>
        </a:graphic>
      </p:graphicFrame>
    </p:spTree>
    <p:extLst>
      <p:ext uri="{BB962C8B-B14F-4D97-AF65-F5344CB8AC3E}">
        <p14:creationId xmlns:p14="http://schemas.microsoft.com/office/powerpoint/2010/main" val="34084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a:t>
            </a:r>
          </a:p>
        </p:txBody>
      </p:sp>
      <p:sp>
        <p:nvSpPr>
          <p:cNvPr id="5" name="文本占位符 2"/>
          <p:cNvSpPr>
            <a:spLocks noGrp="1"/>
          </p:cNvSpPr>
          <p:nvPr>
            <p:ph type="body" sz="quarter" idx="11"/>
          </p:nvPr>
        </p:nvSpPr>
        <p:spPr/>
        <p:txBody>
          <a:bodyPr/>
          <a:lstStyle/>
          <a:p>
            <a:r>
              <a:rPr lang="zh-CN" altLang="en-US" dirty="0"/>
              <a:t>由于有 </a:t>
            </a:r>
            <a:r>
              <a:rPr lang="en-US" altLang="zh-CN" dirty="0"/>
              <a:t>n </a:t>
            </a:r>
            <a:r>
              <a:rPr lang="zh-CN" altLang="en-US" dirty="0"/>
              <a:t>个物品需要枚举，我们考虑用</a:t>
            </a:r>
            <a:r>
              <a:rPr lang="zh-CN" altLang="en-US" b="1" dirty="0"/>
              <a:t>第一维表示当前枚举到了第几个物品</a:t>
            </a:r>
            <a:r>
              <a:rPr lang="zh-CN" altLang="en-US" dirty="0"/>
              <a:t>。</a:t>
            </a:r>
            <a:endParaRPr lang="en-US" altLang="zh-CN" dirty="0"/>
          </a:p>
          <a:p>
            <a:r>
              <a:rPr lang="zh-CN" altLang="en-US" dirty="0"/>
              <a:t>由于问题中一个主要的限制是容量，我们用</a:t>
            </a:r>
            <a:r>
              <a:rPr lang="zh-CN" altLang="en-US" b="1" dirty="0"/>
              <a:t>另一维来表示已经占用的体积</a:t>
            </a:r>
            <a:r>
              <a:rPr lang="zh-CN" altLang="en-US" dirty="0"/>
              <a:t>。</a:t>
            </a:r>
            <a:endParaRPr lang="en-US" altLang="zh-CN" dirty="0"/>
          </a:p>
          <a:p>
            <a:r>
              <a:rPr lang="zh-CN" altLang="en-US" dirty="0"/>
              <a:t>那么 </a:t>
            </a:r>
            <a:r>
              <a:rPr lang="en-US" altLang="zh-CN" dirty="0" err="1"/>
              <a:t>dp</a:t>
            </a:r>
            <a:r>
              <a:rPr lang="en-US" altLang="zh-CN" dirty="0"/>
              <a:t>[</a:t>
            </a:r>
            <a:r>
              <a:rPr lang="en-US" altLang="zh-CN" dirty="0" err="1"/>
              <a:t>i</a:t>
            </a:r>
            <a:r>
              <a:rPr lang="en-US" altLang="zh-CN" dirty="0"/>
              <a:t>][j] </a:t>
            </a:r>
            <a:r>
              <a:rPr lang="zh-CN" altLang="en-US" dirty="0"/>
              <a:t>就表示已经枚举完前 </a:t>
            </a:r>
            <a:r>
              <a:rPr lang="en-US" altLang="zh-CN" dirty="0" err="1"/>
              <a:t>i</a:t>
            </a:r>
            <a:r>
              <a:rPr lang="en-US" altLang="zh-CN" dirty="0"/>
              <a:t> </a:t>
            </a:r>
            <a:r>
              <a:rPr lang="zh-CN" altLang="en-US" dirty="0"/>
              <a:t>个物品，达到总体积为 </a:t>
            </a:r>
            <a:r>
              <a:rPr lang="en-US" altLang="zh-CN" dirty="0"/>
              <a:t>j </a:t>
            </a:r>
            <a:r>
              <a:rPr lang="zh-CN" altLang="en-US" dirty="0"/>
              <a:t>时，能够得到的最大价值。</a:t>
            </a:r>
            <a:endParaRPr lang="en-US" altLang="zh-CN" dirty="0"/>
          </a:p>
          <a:p>
            <a:endParaRPr lang="en-US" altLang="zh-CN" dirty="0"/>
          </a:p>
          <a:p>
            <a:r>
              <a:rPr lang="zh-CN" altLang="en-US" dirty="0"/>
              <a:t>大问题就被转化为子问题</a:t>
            </a:r>
            <a:endParaRPr lang="en-US" altLang="zh-CN" dirty="0"/>
          </a:p>
        </p:txBody>
      </p:sp>
    </p:spTree>
    <p:extLst>
      <p:ext uri="{BB962C8B-B14F-4D97-AF65-F5344CB8AC3E}">
        <p14:creationId xmlns:p14="http://schemas.microsoft.com/office/powerpoint/2010/main" val="64368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a:t>
            </a:r>
          </a:p>
        </p:txBody>
      </p:sp>
      <mc:AlternateContent xmlns:mc="http://schemas.openxmlformats.org/markup-compatibility/2006" xmlns:a14="http://schemas.microsoft.com/office/drawing/2010/main">
        <mc:Choice Requires="a14">
          <p:sp>
            <p:nvSpPr>
              <p:cNvPr id="6" name="文本占位符 2"/>
              <p:cNvSpPr>
                <a:spLocks noGrp="1"/>
              </p:cNvSpPr>
              <p:nvPr>
                <p:ph type="body" sz="quarter" idx="11"/>
              </p:nvPr>
            </p:nvSpPr>
            <p:spPr>
              <a:xfrm>
                <a:off x="569088" y="1620456"/>
                <a:ext cx="11053823" cy="5324041"/>
              </a:xfrm>
            </p:spPr>
            <p:txBody>
              <a:bodyPr/>
              <a:lstStyle/>
              <a:p>
                <a:r>
                  <a:rPr lang="en-US" altLang="zh-CN" dirty="0"/>
                  <a:t>dp[</a:t>
                </a:r>
                <a:r>
                  <a:rPr lang="en-US" altLang="zh-CN" dirty="0" err="1"/>
                  <a:t>i</a:t>
                </a:r>
                <a:r>
                  <a:rPr lang="en-US" altLang="zh-CN" dirty="0"/>
                  <a:t>][j] </a:t>
                </a:r>
                <a:r>
                  <a:rPr lang="zh-CN" altLang="en-US" dirty="0"/>
                  <a:t>表示已经枚举完前 </a:t>
                </a:r>
                <a:r>
                  <a:rPr lang="en-US" altLang="zh-CN" dirty="0" err="1"/>
                  <a:t>i</a:t>
                </a:r>
                <a:r>
                  <a:rPr lang="en-US" altLang="zh-CN" dirty="0"/>
                  <a:t> </a:t>
                </a:r>
                <a:r>
                  <a:rPr lang="zh-CN" altLang="en-US" dirty="0"/>
                  <a:t>个物品，达到总体积为 </a:t>
                </a:r>
                <a:r>
                  <a:rPr lang="en-US" altLang="zh-CN" dirty="0"/>
                  <a:t>j </a:t>
                </a:r>
                <a:r>
                  <a:rPr lang="zh-CN" altLang="en-US" dirty="0"/>
                  <a:t>时，能够得到的最大价值。</a:t>
                </a:r>
                <a:endParaRPr lang="en-US" altLang="zh-CN" dirty="0"/>
              </a:p>
              <a:p>
                <a:r>
                  <a:rPr lang="zh-CN" altLang="en-US" dirty="0"/>
                  <a:t>考虑状态转移方程：</a:t>
                </a:r>
                <a:endParaRPr lang="en-US" altLang="zh-CN" dirty="0"/>
              </a:p>
              <a:p>
                <a:r>
                  <a:rPr lang="zh-CN" altLang="en-US" dirty="0"/>
                  <a:t>由于每一个物品只有取或不取两种可能，</a:t>
                </a:r>
                <a:r>
                  <a:rPr lang="zh-CN" altLang="en-US" dirty="0">
                    <a:ea typeface="Source Han Sans CN Medium"/>
                  </a:rPr>
                  <a:t>如果在考虑完第</a:t>
                </a:r>
                <a:r>
                  <a:rPr lang="en-US" altLang="zh-CN" dirty="0">
                    <a:ea typeface="Source Han Sans CN Medium"/>
                  </a:rPr>
                  <a:t>i-1</a:t>
                </a:r>
                <a:r>
                  <a:rPr lang="zh-CN" altLang="en-US" dirty="0">
                    <a:ea typeface="Source Han Sans CN Medium"/>
                  </a:rPr>
                  <a:t>个物品的基础上</a:t>
                </a:r>
                <a:r>
                  <a:rPr lang="zh-CN" altLang="en-US" dirty="0"/>
                  <a:t>考虑第</a:t>
                </a:r>
                <a:r>
                  <a:rPr lang="en-US" altLang="zh-CN" dirty="0" err="1"/>
                  <a:t>i</a:t>
                </a:r>
                <a:r>
                  <a:rPr lang="zh-CN" altLang="en-US" dirty="0"/>
                  <a:t>个物品：</a:t>
                </a:r>
                <a:endParaRPr lang="en-US" altLang="zh-CN" dirty="0"/>
              </a:p>
              <a:p>
                <a:pPr lvl="1"/>
                <a:r>
                  <a:rPr lang="en-US" altLang="zh-CN" sz="2000" dirty="0">
                    <a:ea typeface="Source Han Sans CN Medium"/>
                  </a:rPr>
                  <a:t>①</a:t>
                </a:r>
                <a:r>
                  <a:rPr lang="zh-CN" altLang="en-US" sz="2000" dirty="0">
                    <a:ea typeface="Source Han Sans CN Medium"/>
                  </a:rPr>
                  <a:t>不取：不取第 </a:t>
                </a:r>
                <a:r>
                  <a:rPr lang="en-US" altLang="zh-CN" sz="2000" dirty="0" err="1">
                    <a:ea typeface="Source Han Sans CN Medium"/>
                  </a:rPr>
                  <a:t>i</a:t>
                </a:r>
                <a:r>
                  <a:rPr lang="en-US" altLang="zh-CN" sz="2000" dirty="0">
                    <a:ea typeface="Source Han Sans CN Medium"/>
                  </a:rPr>
                  <a:t> </a:t>
                </a:r>
                <a:r>
                  <a:rPr lang="zh-CN" altLang="en-US" sz="2000" dirty="0">
                    <a:ea typeface="Source Han Sans CN Medium"/>
                  </a:rPr>
                  <a:t>个物品，达到 </a:t>
                </a:r>
                <a:r>
                  <a:rPr lang="en-US" altLang="zh-CN" sz="2000" dirty="0">
                    <a:ea typeface="Source Han Sans CN Medium"/>
                  </a:rPr>
                  <a:t>j </a:t>
                </a:r>
                <a:r>
                  <a:rPr lang="zh-CN" altLang="en-US" sz="2000" dirty="0">
                    <a:ea typeface="Source Han Sans CN Medium"/>
                  </a:rPr>
                  <a:t>体积，说明之前已经有 </a:t>
                </a:r>
                <a:r>
                  <a:rPr lang="en-US" altLang="zh-CN" sz="2000" dirty="0">
                    <a:ea typeface="Source Han Sans CN Medium"/>
                  </a:rPr>
                  <a:t>j </a:t>
                </a:r>
                <a:r>
                  <a:rPr lang="zh-CN" altLang="en-US" sz="2000" dirty="0">
                    <a:ea typeface="Source Han Sans CN Medium"/>
                  </a:rPr>
                  <a:t>的体积了，此时最大价值应为 </a:t>
                </a:r>
                <a:r>
                  <a:rPr lang="en-US" altLang="zh-CN" sz="2000" dirty="0" err="1">
                    <a:ea typeface="Source Han Sans CN Medium"/>
                  </a:rPr>
                  <a:t>dp</a:t>
                </a:r>
                <a:r>
                  <a:rPr lang="en-US" altLang="zh-CN" sz="2000" dirty="0">
                    <a:ea typeface="Source Han Sans CN Medium"/>
                  </a:rPr>
                  <a:t>[i-1][j];</a:t>
                </a:r>
              </a:p>
              <a:p>
                <a:pPr lvl="1"/>
                <a:r>
                  <a:rPr lang="en-US" altLang="zh-CN" sz="2000" dirty="0">
                    <a:ea typeface="Source Han Sans CN Medium"/>
                  </a:rPr>
                  <a:t>②</a:t>
                </a:r>
                <a:r>
                  <a:rPr lang="zh-CN" altLang="en-US" sz="2000" dirty="0">
                    <a:ea typeface="Source Han Sans CN Medium"/>
                  </a:rPr>
                  <a:t>取：取第 </a:t>
                </a:r>
                <a:r>
                  <a:rPr lang="en-US" altLang="zh-CN" sz="2000" dirty="0" err="1">
                    <a:ea typeface="Source Han Sans CN Medium"/>
                  </a:rPr>
                  <a:t>i</a:t>
                </a:r>
                <a:r>
                  <a:rPr lang="en-US" altLang="zh-CN" sz="2000" dirty="0">
                    <a:ea typeface="Source Han Sans CN Medium"/>
                  </a:rPr>
                  <a:t> </a:t>
                </a:r>
                <a:r>
                  <a:rPr lang="zh-CN" altLang="en-US" sz="2000" dirty="0">
                    <a:ea typeface="Source Han Sans CN Medium"/>
                  </a:rPr>
                  <a:t>个物品，达到 </a:t>
                </a:r>
                <a:r>
                  <a:rPr lang="en-US" altLang="zh-CN" sz="2000" dirty="0">
                    <a:ea typeface="Source Han Sans CN Medium"/>
                  </a:rPr>
                  <a:t>j </a:t>
                </a:r>
                <a:r>
                  <a:rPr lang="zh-CN" altLang="en-US" sz="2000" dirty="0">
                    <a:ea typeface="Source Han Sans CN Medium"/>
                  </a:rPr>
                  <a:t>体积，说明取之前已经有 </a:t>
                </a:r>
                <a:r>
                  <a:rPr lang="en-US" altLang="zh-CN" sz="2000" dirty="0">
                    <a:ea typeface="Source Han Sans CN Medium"/>
                  </a:rPr>
                  <a:t>j-w[</a:t>
                </a:r>
                <a:r>
                  <a:rPr lang="en-US" altLang="zh-CN" sz="2000" dirty="0" err="1">
                    <a:ea typeface="Source Han Sans CN Medium"/>
                  </a:rPr>
                  <a:t>i</a:t>
                </a:r>
                <a:r>
                  <a:rPr lang="en-US" altLang="zh-CN" sz="2000" dirty="0">
                    <a:ea typeface="Source Han Sans CN Medium"/>
                  </a:rPr>
                  <a:t>] </a:t>
                </a:r>
                <a:r>
                  <a:rPr lang="zh-CN" altLang="en-US" sz="2000" dirty="0">
                    <a:ea typeface="Source Han Sans CN Medium"/>
                  </a:rPr>
                  <a:t>的体积了（扣掉</a:t>
                </a:r>
                <a:r>
                  <a:rPr lang="en-US" altLang="zh-CN" sz="2000" dirty="0">
                    <a:ea typeface="Source Han Sans CN Medium"/>
                  </a:rPr>
                  <a:t>w[</a:t>
                </a:r>
                <a:r>
                  <a:rPr lang="en-US" altLang="zh-CN" sz="2000" dirty="0" err="1">
                    <a:ea typeface="Source Han Sans CN Medium"/>
                  </a:rPr>
                  <a:t>i</a:t>
                </a:r>
                <a:r>
                  <a:rPr lang="en-US" altLang="zh-CN" sz="2000" dirty="0">
                    <a:ea typeface="Source Han Sans CN Medium"/>
                  </a:rPr>
                  <a:t>]</a:t>
                </a:r>
                <a:r>
                  <a:rPr lang="zh-CN" altLang="en-US" sz="2000" dirty="0">
                    <a:ea typeface="Source Han Sans CN Medium"/>
                  </a:rPr>
                  <a:t>体积），此时最大价值应为 </a:t>
                </a:r>
                <a:r>
                  <a:rPr lang="en-US" altLang="zh-CN" sz="2000" dirty="0" err="1">
                    <a:ea typeface="Source Han Sans CN Medium"/>
                  </a:rPr>
                  <a:t>dp</a:t>
                </a:r>
                <a:r>
                  <a:rPr lang="en-US" altLang="zh-CN" sz="2000" dirty="0">
                    <a:ea typeface="Source Han Sans CN Medium"/>
                  </a:rPr>
                  <a:t>[i-1][j</a:t>
                </a:r>
                <a:r>
                  <a:rPr lang="en-US" altLang="zh-CN" sz="2000" dirty="0">
                    <a:solidFill>
                      <a:srgbClr val="FF0000"/>
                    </a:solidFill>
                    <a:ea typeface="Source Han Sans CN Medium"/>
                  </a:rPr>
                  <a:t>-w[</a:t>
                </a:r>
                <a:r>
                  <a:rPr lang="en-US" altLang="zh-CN" sz="2000" dirty="0" err="1">
                    <a:solidFill>
                      <a:srgbClr val="FF0000"/>
                    </a:solidFill>
                    <a:ea typeface="Source Han Sans CN Medium"/>
                  </a:rPr>
                  <a:t>i</a:t>
                </a:r>
                <a:r>
                  <a:rPr lang="en-US" altLang="zh-CN" sz="2000" dirty="0">
                    <a:solidFill>
                      <a:srgbClr val="FF0000"/>
                    </a:solidFill>
                    <a:ea typeface="Source Han Sans CN Medium"/>
                  </a:rPr>
                  <a:t>]</a:t>
                </a:r>
                <a:r>
                  <a:rPr lang="en-US" altLang="zh-CN" sz="2000" dirty="0">
                    <a:ea typeface="Source Han Sans CN Medium"/>
                  </a:rPr>
                  <a:t>] </a:t>
                </a:r>
                <a:r>
                  <a:rPr lang="en-US" altLang="zh-CN" sz="2000" dirty="0">
                    <a:solidFill>
                      <a:srgbClr val="FF0000"/>
                    </a:solidFill>
                    <a:ea typeface="Source Han Sans CN Medium"/>
                  </a:rPr>
                  <a:t>+ v[</a:t>
                </a:r>
                <a:r>
                  <a:rPr lang="en-US" altLang="zh-CN" sz="2000" dirty="0" err="1">
                    <a:solidFill>
                      <a:srgbClr val="FF0000"/>
                    </a:solidFill>
                    <a:ea typeface="Source Han Sans CN Medium"/>
                  </a:rPr>
                  <a:t>i</a:t>
                </a:r>
                <a:r>
                  <a:rPr lang="en-US" altLang="zh-CN" sz="2000" dirty="0">
                    <a:solidFill>
                      <a:srgbClr val="FF0000"/>
                    </a:solidFill>
                    <a:ea typeface="Source Han Sans CN Medium"/>
                  </a:rPr>
                  <a:t>]</a:t>
                </a:r>
                <a:r>
                  <a:rPr lang="en-US" altLang="zh-CN" sz="2000" dirty="0">
                    <a:ea typeface="Source Han Sans CN Medium"/>
                  </a:rPr>
                  <a:t>;</a:t>
                </a:r>
              </a:p>
              <a:p>
                <a:pPr lvl="1"/>
                <a:endParaRPr lang="en-US" altLang="zh-CN" sz="2000" dirty="0">
                  <a:ea typeface="Source Han Sans CN Medium"/>
                </a:endParaRPr>
              </a:p>
              <a:p>
                <a:r>
                  <a:rPr lang="zh-CN" altLang="en-US" dirty="0"/>
                  <a:t>总结下来：</a:t>
                </a:r>
                <a14:m>
                  <m:oMath xmlns:m="http://schemas.openxmlformats.org/officeDocument/2006/math">
                    <m:r>
                      <a:rPr kumimoji="1" lang="en-US" altLang="zh-CN" i="1">
                        <a:latin typeface="Cambria Math" charset="0"/>
                      </a:rPr>
                      <m:t>𝑑𝑝</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d>
                      <m:dPr>
                        <m:begChr m:val="["/>
                        <m:endChr m:val="]"/>
                        <m:ctrlPr>
                          <a:rPr kumimoji="1" lang="en-US" altLang="zh-CN" i="1">
                            <a:latin typeface="Cambria Math" panose="02040503050406030204" pitchFamily="18" charset="0"/>
                          </a:rPr>
                        </m:ctrlPr>
                      </m:dPr>
                      <m:e>
                        <m:r>
                          <a:rPr kumimoji="1" lang="en-US" altLang="zh-CN" i="1">
                            <a:latin typeface="Cambria Math" charset="0"/>
                          </a:rPr>
                          <m:t>𝑗</m:t>
                        </m:r>
                      </m:e>
                    </m:d>
                    <m:r>
                      <a:rPr kumimoji="1" lang="en-US" altLang="zh-CN" i="1">
                        <a:latin typeface="Cambria Math" charset="0"/>
                      </a:rPr>
                      <m:t>=</m:t>
                    </m:r>
                    <m:r>
                      <m:rPr>
                        <m:sty m:val="p"/>
                      </m:rPr>
                      <a:rPr kumimoji="1" lang="en-US" altLang="zh-CN" i="1">
                        <a:latin typeface="Cambria Math" charset="0"/>
                      </a:rPr>
                      <m:t>max</m:t>
                    </m:r>
                    <m:r>
                      <a:rPr kumimoji="1" lang="en-US" altLang="zh-CN" i="1">
                        <a:latin typeface="Cambria Math" charset="0"/>
                      </a:rPr>
                      <m:t>{</m:t>
                    </m:r>
                    <m:r>
                      <a:rPr kumimoji="1" lang="zh-CN" altLang="en-US" b="0" i="1" smtClean="0">
                        <a:latin typeface="Cambria Math" panose="02040503050406030204" pitchFamily="18" charset="0"/>
                      </a:rPr>
                      <m:t> </m:t>
                    </m:r>
                    <m:r>
                      <a:rPr kumimoji="1" lang="en-US" altLang="zh-CN" i="1">
                        <a:latin typeface="Cambria Math" charset="0"/>
                      </a:rPr>
                      <m:t>𝑑𝑝</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r>
                          <a:rPr kumimoji="1" lang="en-US" altLang="zh-CN" i="1">
                            <a:latin typeface="Cambria Math" charset="0"/>
                          </a:rPr>
                          <m:t>−1</m:t>
                        </m:r>
                      </m:e>
                    </m:d>
                    <m:d>
                      <m:dPr>
                        <m:begChr m:val="["/>
                        <m:endChr m:val="]"/>
                        <m:ctrlPr>
                          <a:rPr kumimoji="1" lang="en-US" altLang="zh-CN" i="1">
                            <a:latin typeface="Cambria Math" panose="02040503050406030204" pitchFamily="18" charset="0"/>
                          </a:rPr>
                        </m:ctrlPr>
                      </m:dPr>
                      <m:e>
                        <m:r>
                          <a:rPr kumimoji="1" lang="en-US" altLang="zh-CN" i="1">
                            <a:latin typeface="Cambria Math" charset="0"/>
                          </a:rPr>
                          <m:t>𝑗</m:t>
                        </m:r>
                        <m:r>
                          <a:rPr kumimoji="1" lang="en-US" altLang="zh-CN" i="1">
                            <a:latin typeface="Cambria Math" charset="0"/>
                          </a:rPr>
                          <m:t>−</m:t>
                        </m:r>
                        <m:r>
                          <a:rPr kumimoji="1" lang="en-US" altLang="zh-CN" i="1">
                            <a:latin typeface="Cambria Math" charset="0"/>
                          </a:rPr>
                          <m:t>𝑤</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e>
                    </m:d>
                    <m:r>
                      <a:rPr kumimoji="1" lang="en-US" altLang="zh-CN" i="1">
                        <a:latin typeface="Cambria Math" charset="0"/>
                      </a:rPr>
                      <m:t>+</m:t>
                    </m:r>
                    <m:r>
                      <a:rPr kumimoji="1" lang="en-US" altLang="zh-CN" i="1">
                        <a:latin typeface="Cambria Math" charset="0"/>
                      </a:rPr>
                      <m:t>𝑣</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r>
                      <a:rPr kumimoji="1" lang="en-US" altLang="zh-CN" i="1">
                        <a:latin typeface="Cambria Math" charset="0"/>
                      </a:rPr>
                      <m:t>,</m:t>
                    </m:r>
                    <m:r>
                      <a:rPr kumimoji="1" lang="zh-CN" altLang="en-US" i="1">
                        <a:latin typeface="Cambria Math" charset="0"/>
                      </a:rPr>
                      <m:t>  </m:t>
                    </m:r>
                    <m:r>
                      <a:rPr kumimoji="1" lang="en-US" altLang="zh-CN" i="1">
                        <a:latin typeface="Cambria Math" charset="0"/>
                      </a:rPr>
                      <m:t>𝑑𝑝</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r>
                          <a:rPr kumimoji="1" lang="en-US" altLang="zh-CN" i="1">
                            <a:latin typeface="Cambria Math" charset="0"/>
                          </a:rPr>
                          <m:t>−1</m:t>
                        </m:r>
                      </m:e>
                    </m:d>
                    <m:d>
                      <m:dPr>
                        <m:begChr m:val="["/>
                        <m:endChr m:val="]"/>
                        <m:ctrlPr>
                          <a:rPr kumimoji="1" lang="en-US" altLang="zh-CN" i="1">
                            <a:latin typeface="Cambria Math" panose="02040503050406030204" pitchFamily="18" charset="0"/>
                          </a:rPr>
                        </m:ctrlPr>
                      </m:dPr>
                      <m:e>
                        <m:r>
                          <a:rPr kumimoji="1" lang="en-US" altLang="zh-CN" i="1">
                            <a:latin typeface="Cambria Math" charset="0"/>
                          </a:rPr>
                          <m:t>𝑗</m:t>
                        </m:r>
                      </m:e>
                    </m:d>
                    <m:r>
                      <a:rPr kumimoji="1" lang="zh-CN" altLang="en-US" b="0" i="1" smtClean="0">
                        <a:latin typeface="Cambria Math" panose="02040503050406030204" pitchFamily="18" charset="0"/>
                      </a:rPr>
                      <m:t> </m:t>
                    </m:r>
                    <m:r>
                      <a:rPr kumimoji="1" lang="en-US" altLang="zh-CN" i="1">
                        <a:latin typeface="Cambria Math" charset="0"/>
                      </a:rPr>
                      <m:t>}</m:t>
                    </m:r>
                  </m:oMath>
                </a14:m>
                <a:endParaRPr kumimoji="1" lang="en-US" altLang="zh-CN" dirty="0"/>
              </a:p>
            </p:txBody>
          </p:sp>
        </mc:Choice>
        <mc:Fallback xmlns="">
          <p:sp>
            <p:nvSpPr>
              <p:cNvPr id="6"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5324041"/>
              </a:xfrm>
              <a:blipFill>
                <a:blip r:embed="rId2"/>
                <a:stretch>
                  <a:fillRect l="-689" r="-2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35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dissolv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animEffect transition="in" filter="dissolve">
                                      <p:cBhvr>
                                        <p:cTn id="20" dur="500"/>
                                        <p:tgtEl>
                                          <p:spTgt spid="6">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dissolve">
                                      <p:cBhvr>
                                        <p:cTn id="2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a:t>
            </a:r>
          </a:p>
        </p:txBody>
      </p:sp>
      <mc:AlternateContent xmlns:mc="http://schemas.openxmlformats.org/markup-compatibility/2006" xmlns:a14="http://schemas.microsoft.com/office/drawing/2010/main">
        <mc:Choice Requires="a14">
          <p:sp>
            <p:nvSpPr>
              <p:cNvPr id="5" name="文本占位符 2"/>
              <p:cNvSpPr>
                <a:spLocks noGrp="1"/>
              </p:cNvSpPr>
              <p:nvPr>
                <p:ph type="body" sz="quarter" idx="11"/>
              </p:nvPr>
            </p:nvSpPr>
            <p:spPr/>
            <p:txBody>
              <a:bodyPr/>
              <a:lstStyle/>
              <a:p>
                <a:r>
                  <a:rPr lang="zh-CN" altLang="en-US" dirty="0"/>
                  <a:t>状态表示</a:t>
                </a:r>
                <a:endParaRPr lang="en-US" altLang="zh-CN" dirty="0"/>
              </a:p>
              <a:p>
                <a:pPr lvl="1"/>
                <a:r>
                  <a:rPr lang="en-US" altLang="zh-CN" dirty="0" err="1"/>
                  <a:t>dp</a:t>
                </a:r>
                <a:r>
                  <a:rPr lang="en-US" altLang="zh-CN" dirty="0"/>
                  <a:t>[</a:t>
                </a:r>
                <a:r>
                  <a:rPr lang="en-US" altLang="zh-CN" dirty="0" err="1"/>
                  <a:t>i</a:t>
                </a:r>
                <a:r>
                  <a:rPr lang="en-US" altLang="zh-CN" dirty="0"/>
                  <a:t>][j] </a:t>
                </a:r>
                <a:r>
                  <a:rPr lang="zh-CN" altLang="en-US" dirty="0"/>
                  <a:t>表示已经枚举完前 </a:t>
                </a:r>
                <a:r>
                  <a:rPr lang="en-US" altLang="zh-CN" dirty="0" err="1"/>
                  <a:t>i</a:t>
                </a:r>
                <a:r>
                  <a:rPr lang="en-US" altLang="zh-CN" dirty="0"/>
                  <a:t> </a:t>
                </a:r>
                <a:r>
                  <a:rPr lang="zh-CN" altLang="en-US" dirty="0"/>
                  <a:t>个物品，达到总体积为 </a:t>
                </a:r>
                <a:r>
                  <a:rPr lang="en-US" altLang="zh-CN" dirty="0"/>
                  <a:t>j </a:t>
                </a:r>
                <a:r>
                  <a:rPr lang="zh-CN" altLang="en-US" dirty="0"/>
                  <a:t>时，能够得到的最大价值。</a:t>
                </a:r>
                <a:endParaRPr lang="en-US" altLang="zh-CN" dirty="0"/>
              </a:p>
              <a:p>
                <a:r>
                  <a:rPr lang="zh-CN" altLang="en-US" dirty="0"/>
                  <a:t>状态转移方程</a:t>
                </a:r>
                <a:endParaRPr lang="en-US" altLang="zh-CN" dirty="0"/>
              </a:p>
              <a:p>
                <a14:m>
                  <m:oMath xmlns:m="http://schemas.openxmlformats.org/officeDocument/2006/math">
                    <m:r>
                      <a:rPr kumimoji="1" lang="en-US" altLang="zh-CN" i="1">
                        <a:latin typeface="Cambria Math" panose="02040503050406030204" pitchFamily="18" charset="0"/>
                      </a:rPr>
                      <m:t>𝑑𝑝</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𝑗</m:t>
                    </m:r>
                    <m:r>
                      <a:rPr kumimoji="1" lang="en-US" altLang="zh-CN" i="1">
                        <a:latin typeface="Cambria Math" panose="02040503050406030204" pitchFamily="18" charset="0"/>
                      </a:rPr>
                      <m:t>] = </m:t>
                    </m:r>
                    <m:r>
                      <a:rPr kumimoji="1" lang="en-US" altLang="zh-CN" i="1">
                        <a:latin typeface="Cambria Math" panose="02040503050406030204" pitchFamily="18" charset="0"/>
                      </a:rPr>
                      <m:t>𝑚𝑎𝑥</m:t>
                    </m:r>
                    <m:r>
                      <a:rPr kumimoji="1" lang="en-US" altLang="zh-CN" i="1">
                        <a:latin typeface="Cambria Math" panose="02040503050406030204" pitchFamily="18" charset="0"/>
                      </a:rPr>
                      <m:t>( </m:t>
                    </m:r>
                    <m:r>
                      <a:rPr kumimoji="1" lang="en-US" altLang="zh-CN" i="1">
                        <a:latin typeface="Cambria Math" panose="02040503050406030204" pitchFamily="18" charset="0"/>
                      </a:rPr>
                      <m:t>𝑑𝑝</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−1][</m:t>
                    </m:r>
                    <m:r>
                      <a:rPr kumimoji="1" lang="en-US" altLang="zh-CN" i="1">
                        <a:latin typeface="Cambria Math" panose="02040503050406030204" pitchFamily="18" charset="0"/>
                      </a:rPr>
                      <m:t>𝑗</m:t>
                    </m:r>
                    <m:r>
                      <a:rPr kumimoji="1" lang="en-US" altLang="zh-CN" i="1">
                        <a:latin typeface="Cambria Math" panose="02040503050406030204" pitchFamily="18" charset="0"/>
                      </a:rPr>
                      <m:t>−</m:t>
                    </m:r>
                    <m:r>
                      <a:rPr kumimoji="1" lang="en-US" altLang="zh-CN" i="1">
                        <a:latin typeface="Cambria Math" panose="02040503050406030204" pitchFamily="18" charset="0"/>
                      </a:rPr>
                      <m:t>𝑤</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 + </m:t>
                    </m:r>
                    <m:r>
                      <a:rPr kumimoji="1" lang="en-US" altLang="zh-CN" i="1">
                        <a:latin typeface="Cambria Math" panose="02040503050406030204" pitchFamily="18" charset="0"/>
                      </a:rPr>
                      <m:t>𝑣</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𝑑𝑝</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−1][</m:t>
                    </m:r>
                    <m:r>
                      <a:rPr kumimoji="1" lang="en-US" altLang="zh-CN" i="1">
                        <a:latin typeface="Cambria Math" panose="02040503050406030204" pitchFamily="18" charset="0"/>
                      </a:rPr>
                      <m:t>𝑗</m:t>
                    </m:r>
                    <m:r>
                      <a:rPr kumimoji="1" lang="en-US" altLang="zh-CN" i="1">
                        <a:latin typeface="Cambria Math" panose="02040503050406030204" pitchFamily="18" charset="0"/>
                      </a:rPr>
                      <m:t>] )</m:t>
                    </m:r>
                  </m:oMath>
                </a14:m>
                <a:endParaRPr kumimoji="1" lang="en-US" altLang="zh-CN" dirty="0"/>
              </a:p>
              <a:p>
                <a:endParaRPr lang="en-US" altLang="zh-CN" dirty="0"/>
              </a:p>
              <a:p>
                <a:r>
                  <a:rPr lang="zh-CN" altLang="en-US" dirty="0"/>
                  <a:t>状态初始化</a:t>
                </a:r>
                <a:endParaRPr lang="en-US" altLang="zh-CN" dirty="0"/>
              </a:p>
              <a:p>
                <a:pPr lvl="1"/>
                <a:r>
                  <a:rPr lang="zh-CN" altLang="en-US" dirty="0"/>
                  <a:t>那么再考虑初始化的问题</a:t>
                </a:r>
                <a:r>
                  <a:rPr lang="en-US" altLang="zh-CN" dirty="0"/>
                  <a:t>—</a:t>
                </a:r>
                <a:r>
                  <a:rPr lang="zh-CN" altLang="en-US" dirty="0"/>
                  <a:t>已经考虑完前 </a:t>
                </a:r>
                <a:r>
                  <a:rPr lang="en-US" altLang="zh-CN" dirty="0"/>
                  <a:t>0 </a:t>
                </a:r>
                <a:r>
                  <a:rPr lang="zh-CN" altLang="en-US" dirty="0"/>
                  <a:t>个物品，达到一定总体积时，最大价值是多少？</a:t>
                </a:r>
                <a:endParaRPr lang="en-US" altLang="zh-CN" dirty="0"/>
              </a:p>
              <a:p>
                <a:pPr lvl="1"/>
                <a:r>
                  <a:rPr lang="zh-CN" altLang="en-US" dirty="0"/>
                  <a:t>即 </a:t>
                </a:r>
                <a:r>
                  <a:rPr lang="en-US" altLang="zh-CN" dirty="0" err="1"/>
                  <a:t>dp</a:t>
                </a:r>
                <a:r>
                  <a:rPr lang="en-US" altLang="zh-CN" dirty="0"/>
                  <a:t>[0][j]</a:t>
                </a:r>
                <a:r>
                  <a:rPr lang="zh-CN" altLang="en-US" dirty="0"/>
                  <a:t> </a:t>
                </a:r>
                <a:r>
                  <a:rPr lang="en-US" altLang="zh-CN" dirty="0"/>
                  <a:t>?</a:t>
                </a:r>
                <a:r>
                  <a:rPr lang="zh-CN" altLang="en-US" dirty="0"/>
                  <a:t> </a:t>
                </a:r>
                <a:endParaRPr lang="en-US" altLang="zh-CN" dirty="0"/>
              </a:p>
            </p:txBody>
          </p:sp>
        </mc:Choice>
        <mc:Fallback xmlns="">
          <p:sp>
            <p:nvSpPr>
              <p:cNvPr id="5" name="文本占位符 2"/>
              <p:cNvSpPr>
                <a:spLocks noGrp="1" noRot="1" noChangeAspect="1" noMove="1" noResize="1" noEditPoints="1" noAdjustHandles="1" noChangeArrowheads="1" noChangeShapeType="1" noTextEdit="1"/>
              </p:cNvSpPr>
              <p:nvPr>
                <p:ph type="body" sz="quarter" idx="11"/>
              </p:nvPr>
            </p:nvSpPr>
            <p:spPr>
              <a:blipFill>
                <a:blip r:embed="rId2"/>
                <a:stretch>
                  <a:fillRect l="-923" r="-24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320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a:t>
            </a:r>
          </a:p>
        </p:txBody>
      </p:sp>
      <p:sp>
        <p:nvSpPr>
          <p:cNvPr id="3" name="文本占位符 2"/>
          <p:cNvSpPr>
            <a:spLocks noGrp="1"/>
          </p:cNvSpPr>
          <p:nvPr>
            <p:ph type="body" sz="quarter" idx="11"/>
          </p:nvPr>
        </p:nvSpPr>
        <p:spPr>
          <a:xfrm>
            <a:off x="569088" y="1620456"/>
            <a:ext cx="11053823" cy="4664597"/>
          </a:xfrm>
        </p:spPr>
        <p:txBody>
          <a:bodyPr/>
          <a:lstStyle/>
          <a:p>
            <a:pPr marL="342900" lvl="1" indent="-342900">
              <a:lnSpc>
                <a:spcPct val="150000"/>
              </a:lnSpc>
              <a:spcBef>
                <a:spcPts val="1000"/>
              </a:spcBef>
              <a:buFont typeface="Arial" charset="0"/>
              <a:buChar char="•"/>
            </a:pPr>
            <a:r>
              <a:rPr lang="zh-CN" altLang="en-US" dirty="0">
                <a:ea typeface="Source Han Sans CN Medium"/>
              </a:rPr>
              <a:t>初始值</a:t>
            </a:r>
            <a:endParaRPr lang="en-US" altLang="zh-CN" dirty="0">
              <a:ea typeface="Source Han Sans CN Medium"/>
            </a:endParaRPr>
          </a:p>
          <a:p>
            <a:pPr marL="342900" lvl="1" indent="-342900">
              <a:lnSpc>
                <a:spcPct val="150000"/>
              </a:lnSpc>
              <a:spcBef>
                <a:spcPts val="1000"/>
              </a:spcBef>
              <a:buFont typeface="Arial" charset="0"/>
              <a:buChar char="•"/>
            </a:pPr>
            <a:r>
              <a:rPr lang="zh-CN" altLang="en-US" dirty="0">
                <a:ea typeface="Source Han Sans CN Medium"/>
              </a:rPr>
              <a:t>当背包不用必须装满时</a:t>
            </a:r>
            <a:r>
              <a:rPr lang="en-US" altLang="zh-CN" dirty="0">
                <a:ea typeface="Source Han Sans CN Medium"/>
              </a:rPr>
              <a:t>(</a:t>
            </a:r>
            <a:r>
              <a:rPr lang="zh-CN" altLang="en-US" dirty="0">
                <a:ea typeface="Source Han Sans CN Medium"/>
              </a:rPr>
              <a:t>最终选择的物品体积</a:t>
            </a:r>
            <a:r>
              <a:rPr lang="en-US" altLang="zh-CN" dirty="0">
                <a:ea typeface="Source Han Sans CN Medium"/>
              </a:rPr>
              <a:t>&lt;=</a:t>
            </a:r>
            <a:r>
              <a:rPr lang="zh-CN" altLang="en-US" dirty="0">
                <a:ea typeface="Source Han Sans CN Medium"/>
              </a:rPr>
              <a:t>容量</a:t>
            </a:r>
            <a:r>
              <a:rPr lang="en-US" altLang="zh-CN" dirty="0">
                <a:ea typeface="Source Han Sans CN Medium"/>
              </a:rPr>
              <a:t>)</a:t>
            </a:r>
            <a:r>
              <a:rPr lang="zh-CN" altLang="en-US" dirty="0">
                <a:ea typeface="Source Han Sans CN Medium"/>
              </a:rPr>
              <a:t>，我们将</a:t>
            </a:r>
            <a:r>
              <a:rPr lang="en-US" altLang="zh-CN" dirty="0" err="1">
                <a:ea typeface="Source Han Sans CN Medium"/>
              </a:rPr>
              <a:t>dp</a:t>
            </a:r>
            <a:r>
              <a:rPr lang="en-US" altLang="zh-CN" dirty="0">
                <a:ea typeface="Source Han Sans CN Medium"/>
              </a:rPr>
              <a:t>[0]</a:t>
            </a:r>
            <a:r>
              <a:rPr lang="zh-CN" altLang="en-US" dirty="0">
                <a:ea typeface="Source Han Sans CN Medium"/>
              </a:rPr>
              <a:t>这一层整层赋值为</a:t>
            </a:r>
            <a:r>
              <a:rPr lang="en-US" altLang="zh-CN" dirty="0">
                <a:ea typeface="Source Han Sans CN Medium"/>
              </a:rPr>
              <a:t>0</a:t>
            </a:r>
            <a:r>
              <a:rPr lang="zh-CN" altLang="en-US" dirty="0">
                <a:ea typeface="Source Han Sans CN Medium"/>
              </a:rPr>
              <a:t>，即我们认为一开始可以有任意多的体积是不被使用的，也就是相当于</a:t>
            </a:r>
            <a:r>
              <a:rPr lang="en-US" altLang="zh-CN" dirty="0" err="1">
                <a:ea typeface="Source Han Sans CN Medium"/>
              </a:rPr>
              <a:t>dp</a:t>
            </a:r>
            <a:r>
              <a:rPr lang="en-US" altLang="zh-CN" dirty="0">
                <a:ea typeface="Source Han Sans CN Medium"/>
              </a:rPr>
              <a:t>[0][j] = 0 </a:t>
            </a:r>
            <a:r>
              <a:rPr lang="zh-CN" altLang="en-US" dirty="0">
                <a:ea typeface="Source Han Sans CN Medium"/>
              </a:rPr>
              <a:t>表示初始有一个体积为 </a:t>
            </a:r>
            <a:r>
              <a:rPr lang="en-US" altLang="zh-CN" dirty="0">
                <a:ea typeface="Source Han Sans CN Medium"/>
              </a:rPr>
              <a:t>j </a:t>
            </a:r>
            <a:r>
              <a:rPr lang="zh-CN" altLang="en-US" dirty="0">
                <a:ea typeface="Source Han Sans CN Medium"/>
              </a:rPr>
              <a:t>、价值为 </a:t>
            </a:r>
            <a:r>
              <a:rPr lang="en-US" altLang="zh-CN" dirty="0">
                <a:ea typeface="Source Han Sans CN Medium"/>
              </a:rPr>
              <a:t>0 </a:t>
            </a:r>
            <a:r>
              <a:rPr lang="zh-CN" altLang="en-US" dirty="0">
                <a:ea typeface="Source Han Sans CN Medium"/>
              </a:rPr>
              <a:t>的物品占着空间，到全处理完后，最终的</a:t>
            </a:r>
            <a:r>
              <a:rPr lang="en-US" altLang="zh-CN" dirty="0" err="1">
                <a:ea typeface="Source Han Sans CN Medium"/>
              </a:rPr>
              <a:t>dp</a:t>
            </a:r>
            <a:r>
              <a:rPr lang="en-US" altLang="zh-CN" dirty="0">
                <a:ea typeface="Source Han Sans CN Medium"/>
              </a:rPr>
              <a:t>[n][m]</a:t>
            </a:r>
            <a:r>
              <a:rPr lang="zh-CN" altLang="en-US" dirty="0">
                <a:ea typeface="Source Han Sans CN Medium"/>
              </a:rPr>
              <a:t>中就包含了有任意大小空体积的情况了。</a:t>
            </a:r>
            <a:endParaRPr lang="en-US" altLang="zh-CN" dirty="0">
              <a:ea typeface="Source Han Sans CN Medium"/>
            </a:endParaRPr>
          </a:p>
          <a:p>
            <a:endParaRPr lang="zh-CN" altLang="en-US" dirty="0"/>
          </a:p>
        </p:txBody>
      </p:sp>
    </p:spTree>
    <p:extLst>
      <p:ext uri="{BB962C8B-B14F-4D97-AF65-F5344CB8AC3E}">
        <p14:creationId xmlns:p14="http://schemas.microsoft.com/office/powerpoint/2010/main" val="212534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p:txBody>
              <a:bodyPr/>
              <a:lstStyle/>
              <a:p>
                <a:r>
                  <a:rPr lang="zh-CN" altLang="en-US" dirty="0"/>
                  <a:t>时间复杂度</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oMath>
                </a14:m>
                <a:endParaRPr lang="en-US" altLang="zh-CN" dirty="0"/>
              </a:p>
              <a:p>
                <a:r>
                  <a:rPr lang="zh-CN" altLang="en-US" dirty="0"/>
                  <a:t>空间复杂度</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b="0" i="1" smtClean="0">
                        <a:latin typeface="Cambria Math" panose="02040503050406030204" pitchFamily="18" charset="0"/>
                      </a:rPr>
                      <m:t>𝑚</m:t>
                    </m:r>
                    <m:r>
                      <a:rPr lang="en-US" altLang="zh-CN" i="1">
                        <a:latin typeface="Cambria Math" panose="02040503050406030204" pitchFamily="18" charset="0"/>
                      </a:rPr>
                      <m:t>)</m:t>
                    </m:r>
                  </m:oMath>
                </a14:m>
                <a:endParaRPr lang="en-US"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blipFill>
                <a:blip r:embed="rId2"/>
                <a:stretch>
                  <a:fillRect l="-68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1AD5296-DB14-1E47-BE4A-1067044100F0}"/>
              </a:ext>
            </a:extLst>
          </p:cNvPr>
          <p:cNvSpPr txBox="1"/>
          <p:nvPr/>
        </p:nvSpPr>
        <p:spPr>
          <a:xfrm>
            <a:off x="569088" y="3238065"/>
            <a:ext cx="11377245" cy="2308324"/>
          </a:xfrm>
          <a:prstGeom prst="rect">
            <a:avLst/>
          </a:prstGeom>
          <a:noFill/>
        </p:spPr>
        <p:txBody>
          <a:bodyPr wrap="square" rtlCol="0">
            <a:spAutoFit/>
          </a:bodyPr>
          <a:lstStyle>
            <a:defPPr>
              <a:defRPr lang="zh-CN"/>
            </a:defPPr>
            <a:lvl1pPr>
              <a:defRPr kumimoji="1" sz="2800">
                <a:latin typeface="Consolas" charset="0"/>
                <a:ea typeface="Consolas" charset="0"/>
                <a:cs typeface="Consolas" charset="0"/>
              </a:defRPr>
            </a:lvl1pPr>
          </a:lstStyle>
          <a:p>
            <a:r>
              <a:rPr lang="en-US" altLang="zh-CN" sz="2400" dirty="0"/>
              <a:t>for(</a:t>
            </a:r>
            <a:r>
              <a:rPr lang="en-US" altLang="zh-CN" sz="2400" dirty="0" err="1"/>
              <a:t>i</a:t>
            </a:r>
            <a:r>
              <a:rPr lang="en-US" altLang="zh-CN" sz="2400" dirty="0"/>
              <a:t>=1;i&lt;=</a:t>
            </a:r>
            <a:r>
              <a:rPr lang="en-US" altLang="zh-CN" sz="2400" dirty="0" err="1"/>
              <a:t>n;i</a:t>
            </a:r>
            <a:r>
              <a:rPr lang="en-US" altLang="zh-CN" sz="2400" dirty="0"/>
              <a:t>++){</a:t>
            </a:r>
          </a:p>
          <a:p>
            <a:r>
              <a:rPr lang="zh-Hans" altLang="en-US" sz="2400" dirty="0"/>
              <a:t>    </a:t>
            </a:r>
            <a:r>
              <a:rPr lang="en-US" altLang="zh-CN" sz="2400" dirty="0"/>
              <a:t>for(j=0;j&lt;=</a:t>
            </a:r>
            <a:r>
              <a:rPr lang="en-US" altLang="zh-CN" sz="2400" dirty="0" err="1"/>
              <a:t>m;j</a:t>
            </a:r>
            <a:r>
              <a:rPr lang="en-US" altLang="zh-CN" sz="2400" dirty="0"/>
              <a:t>++){</a:t>
            </a:r>
          </a:p>
          <a:p>
            <a:r>
              <a:rPr lang="zh-Hans" altLang="en-US" sz="2400" dirty="0"/>
              <a:t>        </a:t>
            </a:r>
            <a:r>
              <a:rPr lang="en-US" altLang="zh-CN" sz="2400" dirty="0"/>
              <a:t>if(j&gt;=w[</a:t>
            </a:r>
            <a:r>
              <a:rPr lang="en-US" altLang="zh-CN" sz="2400" dirty="0" err="1"/>
              <a:t>i</a:t>
            </a:r>
            <a:r>
              <a:rPr lang="en-US" altLang="zh-CN" sz="2400" dirty="0"/>
              <a:t>])</a:t>
            </a:r>
            <a:r>
              <a:rPr lang="en-US" altLang="zh-CN" sz="2400" dirty="0" err="1"/>
              <a:t>dp</a:t>
            </a:r>
            <a:r>
              <a:rPr lang="en-US" altLang="zh-CN" sz="2400" dirty="0"/>
              <a:t>[</a:t>
            </a:r>
            <a:r>
              <a:rPr lang="en-US" altLang="zh-CN" sz="2400" dirty="0" err="1"/>
              <a:t>i</a:t>
            </a:r>
            <a:r>
              <a:rPr lang="en-US" altLang="zh-CN" sz="2400" dirty="0"/>
              <a:t>][j]</a:t>
            </a:r>
            <a:r>
              <a:rPr lang="zh-Hans" altLang="en-US" sz="2400" dirty="0"/>
              <a:t> </a:t>
            </a:r>
            <a:r>
              <a:rPr lang="en-US" altLang="zh-CN" sz="2400" dirty="0"/>
              <a:t>=</a:t>
            </a:r>
            <a:r>
              <a:rPr lang="zh-Hans" altLang="en-US" sz="2400" dirty="0"/>
              <a:t> </a:t>
            </a:r>
            <a:r>
              <a:rPr lang="en-US" altLang="zh-CN" sz="2400" dirty="0"/>
              <a:t>max(</a:t>
            </a:r>
            <a:r>
              <a:rPr lang="en-US" altLang="zh-CN" sz="2400" dirty="0" err="1"/>
              <a:t>dp</a:t>
            </a:r>
            <a:r>
              <a:rPr lang="en-US" altLang="zh-CN" sz="2400" dirty="0"/>
              <a:t>[i-1][j</a:t>
            </a:r>
            <a:r>
              <a:rPr lang="en-US" altLang="zh-CN" sz="2400" dirty="0">
                <a:solidFill>
                  <a:srgbClr val="FF0000"/>
                </a:solidFill>
              </a:rPr>
              <a:t>-w[</a:t>
            </a:r>
            <a:r>
              <a:rPr lang="en-US" altLang="zh-CN" sz="2400" dirty="0" err="1">
                <a:solidFill>
                  <a:srgbClr val="FF0000"/>
                </a:solidFill>
              </a:rPr>
              <a:t>i</a:t>
            </a:r>
            <a:r>
              <a:rPr lang="en-US" altLang="zh-CN" sz="2400" dirty="0">
                <a:solidFill>
                  <a:srgbClr val="FF0000"/>
                </a:solidFill>
              </a:rPr>
              <a:t>]</a:t>
            </a:r>
            <a:r>
              <a:rPr lang="en-US" altLang="zh-CN" sz="2400" dirty="0"/>
              <a:t>]</a:t>
            </a:r>
            <a:r>
              <a:rPr lang="en-US" altLang="zh-CN" sz="2400" dirty="0">
                <a:solidFill>
                  <a:srgbClr val="FF0000"/>
                </a:solidFill>
              </a:rPr>
              <a:t>+v[</a:t>
            </a:r>
            <a:r>
              <a:rPr lang="en-US" altLang="zh-CN" sz="2400" dirty="0" err="1">
                <a:solidFill>
                  <a:srgbClr val="FF0000"/>
                </a:solidFill>
              </a:rPr>
              <a:t>i</a:t>
            </a:r>
            <a:r>
              <a:rPr lang="en-US" altLang="zh-CN" sz="2400" dirty="0">
                <a:solidFill>
                  <a:srgbClr val="FF0000"/>
                </a:solidFill>
              </a:rPr>
              <a:t>]</a:t>
            </a:r>
            <a:r>
              <a:rPr lang="en-US" altLang="zh-CN" sz="2400" dirty="0"/>
              <a:t>,</a:t>
            </a:r>
            <a:r>
              <a:rPr lang="en-US" altLang="zh-CN" sz="2400" dirty="0" err="1"/>
              <a:t>dp</a:t>
            </a:r>
            <a:r>
              <a:rPr lang="en-US" altLang="zh-CN" sz="2400" dirty="0"/>
              <a:t>[i-1][j]);</a:t>
            </a:r>
          </a:p>
          <a:p>
            <a:r>
              <a:rPr lang="zh-Hans" altLang="en-US" sz="2400" dirty="0"/>
              <a:t>        </a:t>
            </a:r>
            <a:r>
              <a:rPr lang="en-US" altLang="zh-CN" sz="2400" dirty="0"/>
              <a:t>else </a:t>
            </a:r>
            <a:r>
              <a:rPr lang="en-US" altLang="zh-CN" sz="2400" dirty="0" err="1"/>
              <a:t>dp</a:t>
            </a:r>
            <a:r>
              <a:rPr lang="en-US" altLang="zh-CN" sz="2400" dirty="0"/>
              <a:t>[</a:t>
            </a:r>
            <a:r>
              <a:rPr lang="en-US" altLang="zh-CN" sz="2400" dirty="0" err="1"/>
              <a:t>i</a:t>
            </a:r>
            <a:r>
              <a:rPr lang="en-US" altLang="zh-CN" sz="2400" dirty="0"/>
              <a:t>][j]</a:t>
            </a:r>
            <a:r>
              <a:rPr lang="zh-Hans" altLang="en-US" sz="2400" dirty="0"/>
              <a:t> </a:t>
            </a:r>
            <a:r>
              <a:rPr lang="en-US" altLang="zh-CN" sz="2400" dirty="0"/>
              <a:t>=</a:t>
            </a:r>
            <a:r>
              <a:rPr lang="zh-Hans" altLang="en-US" sz="2400" dirty="0"/>
              <a:t> </a:t>
            </a:r>
            <a:r>
              <a:rPr lang="en-US" altLang="zh-CN" sz="2400" dirty="0" err="1"/>
              <a:t>dp</a:t>
            </a:r>
            <a:r>
              <a:rPr lang="en-US" altLang="zh-CN" sz="2400" dirty="0"/>
              <a:t>[i-1][j];</a:t>
            </a:r>
          </a:p>
          <a:p>
            <a:r>
              <a:rPr lang="zh-Hans" altLang="en-US" sz="2400" dirty="0"/>
              <a:t>    </a:t>
            </a:r>
            <a:r>
              <a:rPr lang="en-US" altLang="zh-CN" sz="2400" dirty="0"/>
              <a:t>}</a:t>
            </a:r>
          </a:p>
          <a:p>
            <a:r>
              <a:rPr lang="en-US" altLang="zh-CN" sz="2400" dirty="0"/>
              <a:t>}</a:t>
            </a:r>
            <a:r>
              <a:rPr lang="zh-CN" altLang="en-US" sz="2400" dirty="0"/>
              <a:t> </a:t>
            </a:r>
            <a:r>
              <a:rPr lang="en-US" altLang="zh-CN" sz="2400" dirty="0"/>
              <a:t>//</a:t>
            </a:r>
            <a:r>
              <a:rPr lang="zh-CN" altLang="en-US" sz="2400" dirty="0"/>
              <a:t> 答案是</a:t>
            </a:r>
            <a:r>
              <a:rPr lang="en-US" altLang="zh-CN" sz="2400" dirty="0" err="1"/>
              <a:t>dp</a:t>
            </a:r>
            <a:r>
              <a:rPr lang="en-US" altLang="zh-CN" sz="2400" dirty="0"/>
              <a:t>[n][m]</a:t>
            </a:r>
            <a:endParaRPr lang="zh-CN" altLang="en-US" sz="2400" dirty="0"/>
          </a:p>
        </p:txBody>
      </p:sp>
    </p:spTree>
    <p:extLst>
      <p:ext uri="{BB962C8B-B14F-4D97-AF65-F5344CB8AC3E}">
        <p14:creationId xmlns:p14="http://schemas.microsoft.com/office/powerpoint/2010/main" val="50813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7BC84A3-34FD-D748-B665-2C96F116BF3F}"/>
              </a:ext>
            </a:extLst>
          </p:cNvPr>
          <p:cNvSpPr>
            <a:spLocks noGrp="1"/>
          </p:cNvSpPr>
          <p:nvPr>
            <p:ph type="body" sz="quarter" idx="11"/>
          </p:nvPr>
        </p:nvSpPr>
        <p:spPr/>
        <p:txBody>
          <a:bodyPr/>
          <a:lstStyle/>
          <a:p>
            <a:r>
              <a:rPr kumimoji="1" lang="en-US" altLang="zh-CN" dirty="0"/>
              <a:t>01</a:t>
            </a:r>
            <a:r>
              <a:rPr kumimoji="1" lang="zh-CN" altLang="en-US" dirty="0"/>
              <a:t>背包 空间优化</a:t>
            </a:r>
          </a:p>
        </p:txBody>
      </p:sp>
      <p:sp>
        <p:nvSpPr>
          <p:cNvPr id="3" name="文本占位符 2">
            <a:extLst>
              <a:ext uri="{FF2B5EF4-FFF2-40B4-BE49-F238E27FC236}">
                <a16:creationId xmlns:a16="http://schemas.microsoft.com/office/drawing/2014/main" id="{8E39DB15-EA54-3D4D-8C72-A9F5D8A7E181}"/>
              </a:ext>
            </a:extLst>
          </p:cNvPr>
          <p:cNvSpPr>
            <a:spLocks noGrp="1"/>
          </p:cNvSpPr>
          <p:nvPr>
            <p:ph type="body" sz="quarter" idx="12"/>
          </p:nvPr>
        </p:nvSpPr>
        <p:spPr/>
        <p:txBody>
          <a:bodyPr/>
          <a:lstStyle/>
          <a:p>
            <a:r>
              <a:rPr kumimoji="1" lang="en-US" altLang="zh-CN" dirty="0"/>
              <a:t>Part-2</a:t>
            </a:r>
            <a:endParaRPr kumimoji="1" lang="zh-CN" altLang="en-US" dirty="0"/>
          </a:p>
        </p:txBody>
      </p:sp>
    </p:spTree>
    <p:extLst>
      <p:ext uri="{BB962C8B-B14F-4D97-AF65-F5344CB8AC3E}">
        <p14:creationId xmlns:p14="http://schemas.microsoft.com/office/powerpoint/2010/main" val="260173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背包问题的空间优化</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8" y="1620456"/>
                <a:ext cx="11053823" cy="4664597"/>
              </a:xfrm>
            </p:spPr>
            <p:txBody>
              <a:bodyPr/>
              <a:lstStyle/>
              <a:p>
                <a:r>
                  <a:rPr kumimoji="1" lang="zh-CN" altLang="en-US" dirty="0"/>
                  <a:t>我们看</a:t>
                </a:r>
                <a:r>
                  <a:rPr kumimoji="1" lang="en-US" altLang="zh-CN" dirty="0"/>
                  <a:t>0/1</a:t>
                </a:r>
                <a:r>
                  <a:rPr kumimoji="1" lang="zh-CN" altLang="en-US" dirty="0"/>
                  <a:t>背包问题的转移方程</a:t>
                </a:r>
                <a:endParaRPr kumimoji="1" lang="en-US" altLang="zh-CN" dirty="0"/>
              </a:p>
              <a:p>
                <a14:m>
                  <m:oMath xmlns:m="http://schemas.openxmlformats.org/officeDocument/2006/math">
                    <m:r>
                      <a:rPr kumimoji="1" lang="en-US" altLang="zh-CN" i="1">
                        <a:latin typeface="Cambria Math" panose="02040503050406030204" pitchFamily="18" charset="0"/>
                      </a:rPr>
                      <m:t>𝑑𝑝</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𝑗</m:t>
                    </m:r>
                    <m:r>
                      <a:rPr kumimoji="1" lang="en-US" altLang="zh-CN" i="1">
                        <a:latin typeface="Cambria Math" panose="02040503050406030204" pitchFamily="18" charset="0"/>
                      </a:rPr>
                      <m:t>] = </m:t>
                    </m:r>
                    <m:r>
                      <a:rPr kumimoji="1" lang="en-US" altLang="zh-CN" i="1">
                        <a:latin typeface="Cambria Math" panose="02040503050406030204" pitchFamily="18" charset="0"/>
                      </a:rPr>
                      <m:t>𝑚𝑎𝑥</m:t>
                    </m:r>
                    <m:r>
                      <a:rPr kumimoji="1" lang="en-US" altLang="zh-CN" i="1">
                        <a:latin typeface="Cambria Math" panose="02040503050406030204" pitchFamily="18" charset="0"/>
                      </a:rPr>
                      <m:t>( </m:t>
                    </m:r>
                    <m:r>
                      <a:rPr kumimoji="1" lang="en-US" altLang="zh-CN" i="1">
                        <a:latin typeface="Cambria Math" panose="02040503050406030204" pitchFamily="18" charset="0"/>
                      </a:rPr>
                      <m:t>𝑑𝑝</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−1][</m:t>
                    </m:r>
                    <m:r>
                      <a:rPr kumimoji="1" lang="en-US" altLang="zh-CN" i="1">
                        <a:latin typeface="Cambria Math" panose="02040503050406030204" pitchFamily="18" charset="0"/>
                      </a:rPr>
                      <m:t>𝑗</m:t>
                    </m:r>
                    <m:r>
                      <a:rPr kumimoji="1" lang="en-US" altLang="zh-CN" i="1">
                        <a:latin typeface="Cambria Math" panose="02040503050406030204" pitchFamily="18" charset="0"/>
                      </a:rPr>
                      <m:t>−</m:t>
                    </m:r>
                    <m:r>
                      <a:rPr kumimoji="1" lang="en-US" altLang="zh-CN" i="1">
                        <a:latin typeface="Cambria Math" panose="02040503050406030204" pitchFamily="18" charset="0"/>
                      </a:rPr>
                      <m:t>𝑤</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 + </m:t>
                    </m:r>
                    <m:r>
                      <a:rPr kumimoji="1" lang="en-US" altLang="zh-CN" i="1">
                        <a:latin typeface="Cambria Math" panose="02040503050406030204" pitchFamily="18" charset="0"/>
                      </a:rPr>
                      <m:t>𝑣</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m:t>
                    </m:r>
                    <m:r>
                      <a:rPr kumimoji="1" lang="en-US" altLang="zh-CN" i="1">
                        <a:latin typeface="Cambria Math" panose="02040503050406030204" pitchFamily="18" charset="0"/>
                      </a:rPr>
                      <m:t>𝑑𝑝</m:t>
                    </m:r>
                    <m:r>
                      <a:rPr kumimoji="1" lang="en-US" altLang="zh-CN" i="1">
                        <a:latin typeface="Cambria Math" panose="02040503050406030204" pitchFamily="18" charset="0"/>
                      </a:rPr>
                      <m:t>[</m:t>
                    </m:r>
                    <m:r>
                      <a:rPr kumimoji="1" lang="en-US" altLang="zh-CN" i="1">
                        <a:latin typeface="Cambria Math" panose="02040503050406030204" pitchFamily="18" charset="0"/>
                      </a:rPr>
                      <m:t>𝑖</m:t>
                    </m:r>
                    <m:r>
                      <a:rPr kumimoji="1" lang="en-US" altLang="zh-CN" i="1">
                        <a:latin typeface="Cambria Math" panose="02040503050406030204" pitchFamily="18" charset="0"/>
                      </a:rPr>
                      <m:t>−1][</m:t>
                    </m:r>
                    <m:r>
                      <a:rPr kumimoji="1" lang="en-US" altLang="zh-CN" i="1">
                        <a:latin typeface="Cambria Math" panose="02040503050406030204" pitchFamily="18" charset="0"/>
                      </a:rPr>
                      <m:t>𝑗</m:t>
                    </m:r>
                    <m:r>
                      <a:rPr kumimoji="1" lang="en-US" altLang="zh-CN" i="1">
                        <a:latin typeface="Cambria Math" panose="02040503050406030204" pitchFamily="18" charset="0"/>
                      </a:rPr>
                      <m:t>] )</m:t>
                    </m:r>
                  </m:oMath>
                </a14:m>
                <a:endParaRPr kumimoji="1" lang="en-US" altLang="zh-CN" dirty="0"/>
              </a:p>
              <a:p>
                <a:pPr marL="0" indent="0">
                  <a:buNone/>
                </a:pPr>
                <a:endParaRPr kumimoji="1" lang="en-US" altLang="zh-CN" dirty="0"/>
              </a:p>
              <a:p>
                <a:r>
                  <a:rPr kumimoji="1" lang="zh-CN" altLang="en-US" dirty="0"/>
                  <a:t>对于</a:t>
                </a:r>
                <a:r>
                  <a:rPr kumimoji="1" lang="en-US" altLang="zh-CN" dirty="0" err="1"/>
                  <a:t>dp</a:t>
                </a:r>
                <a:r>
                  <a:rPr kumimoji="1" lang="en-US" altLang="zh-CN" dirty="0"/>
                  <a:t>[</a:t>
                </a:r>
                <a:r>
                  <a:rPr kumimoji="1" lang="en-US" altLang="zh-CN" dirty="0" err="1"/>
                  <a:t>i</a:t>
                </a:r>
                <a:r>
                  <a:rPr kumimoji="1" lang="en-US" altLang="zh-CN" dirty="0"/>
                  <a:t>]</a:t>
                </a:r>
                <a:r>
                  <a:rPr kumimoji="1" lang="zh-CN" altLang="en-US" dirty="0"/>
                  <a:t>这个一维数组，它的值只会和</a:t>
                </a:r>
                <a:r>
                  <a:rPr kumimoji="1" lang="en-US" altLang="zh-CN" dirty="0" err="1"/>
                  <a:t>dp</a:t>
                </a:r>
                <a:r>
                  <a:rPr kumimoji="1" lang="en-US" altLang="zh-CN" dirty="0"/>
                  <a:t>[i-1]</a:t>
                </a:r>
                <a:r>
                  <a:rPr kumimoji="1" lang="zh-CN" altLang="en-US" dirty="0"/>
                  <a:t>这个一维数组有关</a:t>
                </a:r>
                <a:endParaRPr kumimoji="1" lang="en-US" altLang="zh-CN" dirty="0"/>
              </a:p>
              <a:p>
                <a:r>
                  <a:rPr kumimoji="1" lang="zh-CN" altLang="en-US" dirty="0"/>
                  <a:t>所以数组其实只需要两维就够了</a:t>
                </a:r>
                <a:endParaRPr kumimoji="1" lang="en-US" altLang="zh-CN" dirty="0"/>
              </a:p>
              <a:p>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8" y="1620456"/>
                <a:ext cx="11053823" cy="4664597"/>
              </a:xfrm>
              <a:blipFill>
                <a:blip r:embed="rId2"/>
                <a:stretch>
                  <a:fillRect l="-6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878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C533B2-969C-A344-A82B-896913F9726E}"/>
              </a:ext>
            </a:extLst>
          </p:cNvPr>
          <p:cNvSpPr>
            <a:spLocks noGrp="1"/>
          </p:cNvSpPr>
          <p:nvPr>
            <p:ph type="body" sz="quarter" idx="10"/>
          </p:nvPr>
        </p:nvSpPr>
        <p:spPr/>
        <p:txBody>
          <a:bodyPr/>
          <a:lstStyle/>
          <a:p>
            <a:r>
              <a:rPr kumimoji="1" lang="zh-CN" altLang="en-US" dirty="0"/>
              <a:t>合唱队形</a:t>
            </a:r>
          </a:p>
        </p:txBody>
      </p:sp>
      <p:pic>
        <p:nvPicPr>
          <p:cNvPr id="3" name="图片 2">
            <a:extLst>
              <a:ext uri="{FF2B5EF4-FFF2-40B4-BE49-F238E27FC236}">
                <a16:creationId xmlns:a16="http://schemas.microsoft.com/office/drawing/2014/main" id="{DDD0777A-91F8-1741-B43F-B2C0D656F66E}"/>
              </a:ext>
            </a:extLst>
          </p:cNvPr>
          <p:cNvPicPr>
            <a:picLocks noChangeAspect="1"/>
          </p:cNvPicPr>
          <p:nvPr/>
        </p:nvPicPr>
        <p:blipFill>
          <a:blip r:embed="rId2"/>
          <a:stretch>
            <a:fillRect/>
          </a:stretch>
        </p:blipFill>
        <p:spPr>
          <a:xfrm>
            <a:off x="690149" y="1452088"/>
            <a:ext cx="6117216" cy="5405912"/>
          </a:xfrm>
          <a:prstGeom prst="rect">
            <a:avLst/>
          </a:prstGeom>
        </p:spPr>
      </p:pic>
      <p:pic>
        <p:nvPicPr>
          <p:cNvPr id="6" name="图片 5">
            <a:extLst>
              <a:ext uri="{FF2B5EF4-FFF2-40B4-BE49-F238E27FC236}">
                <a16:creationId xmlns:a16="http://schemas.microsoft.com/office/drawing/2014/main" id="{69595F5D-9D67-734E-9CE9-4F7809F4D609}"/>
              </a:ext>
            </a:extLst>
          </p:cNvPr>
          <p:cNvPicPr>
            <a:picLocks noChangeAspect="1"/>
          </p:cNvPicPr>
          <p:nvPr/>
        </p:nvPicPr>
        <p:blipFill>
          <a:blip r:embed="rId3"/>
          <a:stretch>
            <a:fillRect/>
          </a:stretch>
        </p:blipFill>
        <p:spPr>
          <a:xfrm>
            <a:off x="7236031" y="1625600"/>
            <a:ext cx="3657600" cy="5232400"/>
          </a:xfrm>
          <a:prstGeom prst="rect">
            <a:avLst/>
          </a:prstGeom>
        </p:spPr>
      </p:pic>
    </p:spTree>
    <p:extLst>
      <p:ext uri="{BB962C8B-B14F-4D97-AF65-F5344CB8AC3E}">
        <p14:creationId xmlns:p14="http://schemas.microsoft.com/office/powerpoint/2010/main" val="702199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背包问题的空间优化</a:t>
            </a:r>
          </a:p>
        </p:txBody>
      </p:sp>
      <p:sp>
        <p:nvSpPr>
          <p:cNvPr id="3" name="文本占位符 2"/>
          <p:cNvSpPr>
            <a:spLocks noGrp="1"/>
          </p:cNvSpPr>
          <p:nvPr>
            <p:ph type="body" sz="quarter" idx="11"/>
          </p:nvPr>
        </p:nvSpPr>
        <p:spPr>
          <a:xfrm>
            <a:off x="569088" y="1496888"/>
            <a:ext cx="8834403" cy="4664597"/>
          </a:xfrm>
        </p:spPr>
        <p:txBody>
          <a:bodyPr/>
          <a:lstStyle/>
          <a:p>
            <a:r>
              <a:rPr lang="en-US" altLang="zh-CN" dirty="0"/>
              <a:t>c^1</a:t>
            </a:r>
            <a:r>
              <a:rPr lang="zh-CN" altLang="en-US" dirty="0"/>
              <a:t>：如果</a:t>
            </a:r>
            <a:r>
              <a:rPr lang="en-US" altLang="zh-CN" dirty="0"/>
              <a:t>c=0</a:t>
            </a:r>
            <a:r>
              <a:rPr lang="zh-CN" altLang="en-US" dirty="0"/>
              <a:t>，</a:t>
            </a:r>
            <a:r>
              <a:rPr lang="en-US" altLang="zh-CN" dirty="0"/>
              <a:t>c^1</a:t>
            </a:r>
            <a:r>
              <a:rPr lang="zh-CN" altLang="en-US" dirty="0"/>
              <a:t>为</a:t>
            </a:r>
            <a:r>
              <a:rPr lang="en-US" altLang="zh-CN" dirty="0"/>
              <a:t>1</a:t>
            </a:r>
            <a:r>
              <a:rPr lang="zh-CN" altLang="en-US" dirty="0"/>
              <a:t>；如果</a:t>
            </a:r>
            <a:r>
              <a:rPr lang="en-US" altLang="zh-CN" dirty="0"/>
              <a:t>c=1</a:t>
            </a:r>
            <a:r>
              <a:rPr lang="zh-CN" altLang="en-US" dirty="0"/>
              <a:t>，</a:t>
            </a:r>
            <a:r>
              <a:rPr lang="en-US" altLang="zh-CN" dirty="0"/>
              <a:t>c^1</a:t>
            </a:r>
            <a:r>
              <a:rPr lang="zh-CN" altLang="en-US" dirty="0"/>
              <a:t>为</a:t>
            </a:r>
            <a:r>
              <a:rPr lang="en-US" altLang="zh-CN" dirty="0"/>
              <a:t>0</a:t>
            </a:r>
          </a:p>
          <a:p>
            <a:endParaRPr lang="en-US" altLang="zh-CN" dirty="0"/>
          </a:p>
          <a:p>
            <a:r>
              <a:rPr lang="zh-CN" altLang="en-US" dirty="0"/>
              <a:t>问题：</a:t>
            </a:r>
            <a:endParaRPr lang="en-US" altLang="zh-CN" dirty="0"/>
          </a:p>
          <a:p>
            <a:r>
              <a:rPr lang="en-US" altLang="zh-CN" dirty="0"/>
              <a:t>0^0</a:t>
            </a:r>
            <a:r>
              <a:rPr lang="zh-CN" altLang="en-US" dirty="0"/>
              <a:t> </a:t>
            </a:r>
            <a:r>
              <a:rPr lang="en-US" altLang="zh-CN" dirty="0"/>
              <a:t>=</a:t>
            </a:r>
            <a:r>
              <a:rPr lang="zh-CN" altLang="en-US" dirty="0"/>
              <a:t> </a:t>
            </a:r>
            <a:r>
              <a:rPr lang="en-US" altLang="zh-CN" dirty="0"/>
              <a:t>?</a:t>
            </a:r>
          </a:p>
          <a:p>
            <a:r>
              <a:rPr lang="en-US" altLang="zh-CN" dirty="0"/>
              <a:t>1^1</a:t>
            </a:r>
            <a:r>
              <a:rPr lang="zh-CN" altLang="en-US" dirty="0"/>
              <a:t> </a:t>
            </a:r>
            <a:r>
              <a:rPr lang="en-US" altLang="zh-CN" dirty="0"/>
              <a:t>=</a:t>
            </a:r>
            <a:r>
              <a:rPr lang="zh-CN" altLang="en-US" dirty="0"/>
              <a:t> </a:t>
            </a:r>
            <a:r>
              <a:rPr lang="en-US" altLang="zh-CN" dirty="0"/>
              <a:t>?</a:t>
            </a:r>
          </a:p>
          <a:p>
            <a:r>
              <a:rPr lang="en-US" altLang="zh-CN" dirty="0"/>
              <a:t>0^1</a:t>
            </a:r>
            <a:r>
              <a:rPr lang="zh-CN" altLang="en-US" dirty="0"/>
              <a:t> </a:t>
            </a:r>
            <a:r>
              <a:rPr lang="en-US" altLang="zh-CN" dirty="0"/>
              <a:t>=</a:t>
            </a:r>
            <a:r>
              <a:rPr lang="zh-CN" altLang="en-US" dirty="0"/>
              <a:t> </a:t>
            </a:r>
            <a:r>
              <a:rPr lang="en-US" altLang="zh-CN" dirty="0"/>
              <a:t>?</a:t>
            </a:r>
          </a:p>
          <a:p>
            <a:r>
              <a:rPr lang="en-US" altLang="zh-CN" dirty="0"/>
              <a:t>1^0</a:t>
            </a:r>
            <a:r>
              <a:rPr lang="zh-CN" altLang="en-US" dirty="0"/>
              <a:t> </a:t>
            </a:r>
            <a:r>
              <a:rPr lang="en-US" altLang="zh-CN" dirty="0"/>
              <a:t>=</a:t>
            </a:r>
            <a:r>
              <a:rPr lang="zh-CN" altLang="en-US" dirty="0"/>
              <a:t> </a:t>
            </a:r>
            <a:r>
              <a:rPr lang="en-US" altLang="zh-CN" dirty="0"/>
              <a:t>?</a:t>
            </a:r>
          </a:p>
        </p:txBody>
      </p:sp>
    </p:spTree>
    <p:extLst>
      <p:ext uri="{BB962C8B-B14F-4D97-AF65-F5344CB8AC3E}">
        <p14:creationId xmlns:p14="http://schemas.microsoft.com/office/powerpoint/2010/main" val="405136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背包问题的空间优化</a:t>
            </a:r>
          </a:p>
        </p:txBody>
      </p:sp>
      <p:sp>
        <p:nvSpPr>
          <p:cNvPr id="3" name="文本占位符 2"/>
          <p:cNvSpPr>
            <a:spLocks noGrp="1"/>
          </p:cNvSpPr>
          <p:nvPr>
            <p:ph type="body" sz="quarter" idx="11"/>
          </p:nvPr>
        </p:nvSpPr>
        <p:spPr>
          <a:xfrm>
            <a:off x="569088" y="1496889"/>
            <a:ext cx="8834403" cy="1241514"/>
          </a:xfrm>
        </p:spPr>
        <p:txBody>
          <a:bodyPr/>
          <a:lstStyle/>
          <a:p>
            <a:r>
              <a:rPr lang="en-US" altLang="zh-CN" dirty="0"/>
              <a:t>c^1</a:t>
            </a:r>
            <a:r>
              <a:rPr lang="zh-CN" altLang="en-US" dirty="0"/>
              <a:t>：如果</a:t>
            </a:r>
            <a:r>
              <a:rPr lang="en-US" altLang="zh-CN" dirty="0"/>
              <a:t>c=0</a:t>
            </a:r>
            <a:r>
              <a:rPr lang="zh-CN" altLang="en-US" dirty="0"/>
              <a:t>，</a:t>
            </a:r>
            <a:r>
              <a:rPr lang="en-US" altLang="zh-CN" dirty="0"/>
              <a:t>c^1</a:t>
            </a:r>
            <a:r>
              <a:rPr lang="zh-CN" altLang="en-US" dirty="0"/>
              <a:t>为</a:t>
            </a:r>
            <a:r>
              <a:rPr lang="en-US" altLang="zh-CN" dirty="0"/>
              <a:t>1</a:t>
            </a:r>
            <a:r>
              <a:rPr lang="zh-CN" altLang="en-US" dirty="0"/>
              <a:t>；如果</a:t>
            </a:r>
            <a:r>
              <a:rPr lang="en-US" altLang="zh-CN" dirty="0"/>
              <a:t>c=1</a:t>
            </a:r>
            <a:r>
              <a:rPr lang="zh-CN" altLang="en-US" dirty="0"/>
              <a:t>，</a:t>
            </a:r>
            <a:r>
              <a:rPr lang="en-US" altLang="zh-CN" dirty="0"/>
              <a:t>c^1</a:t>
            </a:r>
            <a:r>
              <a:rPr lang="zh-CN" altLang="en-US" dirty="0"/>
              <a:t>为</a:t>
            </a:r>
            <a:r>
              <a:rPr lang="en-US" altLang="zh-CN" dirty="0"/>
              <a:t>0</a:t>
            </a:r>
          </a:p>
          <a:p>
            <a:r>
              <a:rPr lang="zh-CN" altLang="en-US" dirty="0"/>
              <a:t>这种优化方式称为滚动数组，</a:t>
            </a:r>
            <a:r>
              <a:rPr kumimoji="1" lang="zh-CN" altLang="en-US" dirty="0">
                <a:latin typeface="PingFang SC" charset="-122"/>
                <a:ea typeface="PingFang SC" charset="-122"/>
                <a:cs typeface="PingFang SC" charset="-122"/>
              </a:rPr>
              <a:t>空间复杂度</a:t>
            </a:r>
            <a:r>
              <a:rPr kumimoji="1" lang="en-US" altLang="zh-CN" dirty="0">
                <a:latin typeface="PingFang SC" charset="-122"/>
                <a:ea typeface="PingFang SC" charset="-122"/>
                <a:cs typeface="PingFang SC" charset="-122"/>
              </a:rPr>
              <a:t>O(nm)</a:t>
            </a:r>
            <a:r>
              <a:rPr kumimoji="1" lang="zh-CN" altLang="en-US" dirty="0">
                <a:latin typeface="PingFang SC" charset="-122"/>
                <a:ea typeface="PingFang SC" charset="-122"/>
                <a:cs typeface="PingFang SC" charset="-122"/>
              </a:rPr>
              <a:t> </a:t>
            </a:r>
            <a:r>
              <a:rPr kumimoji="1" lang="en-US" altLang="zh-CN" dirty="0">
                <a:latin typeface="PingFang SC" charset="-122"/>
                <a:ea typeface="PingFang SC" charset="-122"/>
                <a:cs typeface="PingFang SC" charset="-122"/>
              </a:rPr>
              <a:t>==&gt;</a:t>
            </a:r>
            <a:r>
              <a:rPr kumimoji="1" lang="zh-CN" altLang="en-US" dirty="0">
                <a:latin typeface="PingFang SC" charset="-122"/>
                <a:ea typeface="PingFang SC" charset="-122"/>
                <a:cs typeface="PingFang SC" charset="-122"/>
              </a:rPr>
              <a:t> </a:t>
            </a:r>
            <a:r>
              <a:rPr kumimoji="1" lang="en-US" altLang="zh-CN" dirty="0">
                <a:latin typeface="PingFang SC" charset="-122"/>
                <a:ea typeface="PingFang SC" charset="-122"/>
                <a:cs typeface="PingFang SC" charset="-122"/>
              </a:rPr>
              <a:t>O(2m)</a:t>
            </a:r>
            <a:endParaRPr kumimoji="1" lang="zh-CN" altLang="en-US" dirty="0">
              <a:latin typeface="PingFang SC" charset="-122"/>
              <a:ea typeface="PingFang SC" charset="-122"/>
              <a:cs typeface="PingFang SC" charset="-122"/>
            </a:endParaRPr>
          </a:p>
        </p:txBody>
      </p:sp>
      <p:pic>
        <p:nvPicPr>
          <p:cNvPr id="4" name="图片 3">
            <a:extLst>
              <a:ext uri="{FF2B5EF4-FFF2-40B4-BE49-F238E27FC236}">
                <a16:creationId xmlns:a16="http://schemas.microsoft.com/office/drawing/2014/main" id="{63F2E42E-424B-3444-AB68-CBA9F66F69A0}"/>
              </a:ext>
            </a:extLst>
          </p:cNvPr>
          <p:cNvPicPr>
            <a:picLocks noChangeAspect="1"/>
          </p:cNvPicPr>
          <p:nvPr/>
        </p:nvPicPr>
        <p:blipFill>
          <a:blip r:embed="rId2"/>
          <a:stretch>
            <a:fillRect/>
          </a:stretch>
        </p:blipFill>
        <p:spPr>
          <a:xfrm>
            <a:off x="569088" y="2953232"/>
            <a:ext cx="10214825" cy="3335453"/>
          </a:xfrm>
          <a:prstGeom prst="rect">
            <a:avLst/>
          </a:prstGeom>
        </p:spPr>
      </p:pic>
    </p:spTree>
    <p:extLst>
      <p:ext uri="{BB962C8B-B14F-4D97-AF65-F5344CB8AC3E}">
        <p14:creationId xmlns:p14="http://schemas.microsoft.com/office/powerpoint/2010/main" val="154106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背包问题的空间优化</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9" y="1620457"/>
                <a:ext cx="11053822" cy="1305624"/>
              </a:xfrm>
            </p:spPr>
            <p:txBody>
              <a:bodyPr/>
              <a:lstStyle/>
              <a:p>
                <a:r>
                  <a:rPr lang="zh-CN" altLang="en-US" dirty="0"/>
                  <a:t>继续考虑状态转移方程：</a:t>
                </a:r>
                <a:endParaRPr lang="en-US" altLang="zh-CN" dirty="0"/>
              </a:p>
              <a:p>
                <a14:m>
                  <m:oMath xmlns:m="http://schemas.openxmlformats.org/officeDocument/2006/math">
                    <m:r>
                      <a:rPr kumimoji="1" lang="en-US" altLang="zh-CN" i="1">
                        <a:latin typeface="Cambria Math" charset="0"/>
                      </a:rPr>
                      <m:t>𝑑𝑝</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d>
                      <m:dPr>
                        <m:begChr m:val="["/>
                        <m:endChr m:val="]"/>
                        <m:ctrlPr>
                          <a:rPr kumimoji="1" lang="en-US" altLang="zh-CN" i="1">
                            <a:latin typeface="Cambria Math" panose="02040503050406030204" pitchFamily="18" charset="0"/>
                          </a:rPr>
                        </m:ctrlPr>
                      </m:dPr>
                      <m:e>
                        <m:r>
                          <a:rPr kumimoji="1" lang="en-US" altLang="zh-CN" i="1">
                            <a:latin typeface="Cambria Math" charset="0"/>
                          </a:rPr>
                          <m:t>𝑗</m:t>
                        </m:r>
                      </m:e>
                    </m:d>
                    <m:r>
                      <a:rPr kumimoji="1" lang="en-US" altLang="zh-CN" i="1">
                        <a:latin typeface="Cambria Math" charset="0"/>
                      </a:rPr>
                      <m:t>=</m:t>
                    </m:r>
                    <m:r>
                      <m:rPr>
                        <m:sty m:val="p"/>
                      </m:rPr>
                      <a:rPr kumimoji="1" lang="en-US" altLang="zh-CN" i="1">
                        <a:latin typeface="Cambria Math" charset="0"/>
                      </a:rPr>
                      <m:t>max</m:t>
                    </m:r>
                    <m:r>
                      <a:rPr kumimoji="1" lang="en-US" altLang="zh-CN" i="1">
                        <a:latin typeface="Cambria Math" charset="0"/>
                      </a:rPr>
                      <m:t>{</m:t>
                    </m:r>
                    <m:r>
                      <a:rPr kumimoji="1" lang="en-US" altLang="zh-CN" i="1">
                        <a:latin typeface="Cambria Math" charset="0"/>
                      </a:rPr>
                      <m:t>𝑑𝑝</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r>
                          <a:rPr kumimoji="1" lang="en-US" altLang="zh-CN" i="1">
                            <a:latin typeface="Cambria Math" charset="0"/>
                          </a:rPr>
                          <m:t>−1</m:t>
                        </m:r>
                      </m:e>
                    </m:d>
                    <m:d>
                      <m:dPr>
                        <m:begChr m:val="["/>
                        <m:endChr m:val="]"/>
                        <m:ctrlPr>
                          <a:rPr kumimoji="1" lang="en-US" altLang="zh-CN" i="1">
                            <a:latin typeface="Cambria Math" panose="02040503050406030204" pitchFamily="18" charset="0"/>
                          </a:rPr>
                        </m:ctrlPr>
                      </m:dPr>
                      <m:e>
                        <m:r>
                          <a:rPr kumimoji="1" lang="en-US" altLang="zh-CN" i="1">
                            <a:latin typeface="Cambria Math" charset="0"/>
                          </a:rPr>
                          <m:t>𝑗</m:t>
                        </m:r>
                        <m:r>
                          <a:rPr kumimoji="1" lang="en-US" altLang="zh-CN" i="1">
                            <a:latin typeface="Cambria Math" charset="0"/>
                          </a:rPr>
                          <m:t>−</m:t>
                        </m:r>
                        <m:r>
                          <a:rPr kumimoji="1" lang="en-US" altLang="zh-CN" i="1">
                            <a:latin typeface="Cambria Math" charset="0"/>
                          </a:rPr>
                          <m:t>𝑤</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e>
                    </m:d>
                    <m:r>
                      <a:rPr kumimoji="1" lang="en-US" altLang="zh-CN" i="1">
                        <a:latin typeface="Cambria Math" charset="0"/>
                      </a:rPr>
                      <m:t>+</m:t>
                    </m:r>
                    <m:r>
                      <a:rPr kumimoji="1" lang="en-US" altLang="zh-CN" i="1">
                        <a:latin typeface="Cambria Math" charset="0"/>
                      </a:rPr>
                      <m:t>𝑣</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r>
                      <a:rPr kumimoji="1" lang="en-US" altLang="zh-CN" i="1">
                        <a:latin typeface="Cambria Math" charset="0"/>
                      </a:rPr>
                      <m:t>,</m:t>
                    </m:r>
                    <m:r>
                      <a:rPr kumimoji="1" lang="zh-CN" altLang="en-US" i="1">
                        <a:latin typeface="Cambria Math" charset="0"/>
                      </a:rPr>
                      <m:t>  </m:t>
                    </m:r>
                    <m:r>
                      <a:rPr kumimoji="1" lang="en-US" altLang="zh-CN" i="1">
                        <a:latin typeface="Cambria Math" charset="0"/>
                      </a:rPr>
                      <m:t>𝑑𝑝</m:t>
                    </m:r>
                    <m:r>
                      <a:rPr kumimoji="1" lang="en-US" altLang="zh-CN" i="1">
                        <a:latin typeface="Cambria Math" charset="0"/>
                      </a:rPr>
                      <m:t>[</m:t>
                    </m:r>
                    <m:r>
                      <a:rPr kumimoji="1" lang="en-US" altLang="zh-CN" i="1">
                        <a:latin typeface="Cambria Math" charset="0"/>
                      </a:rPr>
                      <m:t>𝑖</m:t>
                    </m:r>
                    <m:r>
                      <a:rPr kumimoji="1" lang="en-US" altLang="zh-CN" i="1">
                        <a:latin typeface="Cambria Math" charset="0"/>
                      </a:rPr>
                      <m:t>−1][</m:t>
                    </m:r>
                    <m:r>
                      <a:rPr kumimoji="1" lang="en-US" altLang="zh-CN" i="1">
                        <a:latin typeface="Cambria Math" charset="0"/>
                      </a:rPr>
                      <m:t>𝑗</m:t>
                    </m:r>
                    <m:r>
                      <a:rPr kumimoji="1" lang="en-US" altLang="zh-CN" i="1">
                        <a:latin typeface="Cambria Math" charset="0"/>
                      </a:rPr>
                      <m:t>]}</m:t>
                    </m:r>
                  </m:oMath>
                </a14:m>
                <a:endParaRPr kumimoji="1" lang="en-US"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9" y="1620457"/>
                <a:ext cx="11053822" cy="1305624"/>
              </a:xfrm>
              <a:blipFill>
                <a:blip r:embed="rId2"/>
                <a:stretch>
                  <a:fillRect l="-689" b="-9709"/>
                </a:stretch>
              </a:blipFill>
            </p:spPr>
            <p:txBody>
              <a:bodyPr/>
              <a:lstStyle/>
              <a:p>
                <a:r>
                  <a:rPr lang="zh-CN" altLang="en-US">
                    <a:noFill/>
                  </a:rPr>
                  <a:t> </a:t>
                </a:r>
              </a:p>
            </p:txBody>
          </p:sp>
        </mc:Fallback>
      </mc:AlternateContent>
      <p:sp>
        <p:nvSpPr>
          <p:cNvPr id="5" name="矩形 4"/>
          <p:cNvSpPr/>
          <p:nvPr/>
        </p:nvSpPr>
        <p:spPr>
          <a:xfrm>
            <a:off x="1741714" y="3448594"/>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1</a:t>
            </a:r>
            <a:endParaRPr lang="zh-CN" altLang="en-US" dirty="0">
              <a:ln>
                <a:solidFill>
                  <a:schemeClr val="tx1"/>
                </a:solidFill>
              </a:ln>
              <a:solidFill>
                <a:schemeClr val="tx1"/>
              </a:solidFill>
            </a:endParaRPr>
          </a:p>
        </p:txBody>
      </p:sp>
      <p:sp>
        <p:nvSpPr>
          <p:cNvPr id="6" name="矩形 5"/>
          <p:cNvSpPr/>
          <p:nvPr/>
        </p:nvSpPr>
        <p:spPr>
          <a:xfrm>
            <a:off x="2251165" y="3444239"/>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2</a:t>
            </a:r>
            <a:endParaRPr lang="zh-CN" altLang="en-US" dirty="0">
              <a:ln>
                <a:solidFill>
                  <a:schemeClr val="tx1"/>
                </a:solidFill>
              </a:ln>
              <a:solidFill>
                <a:schemeClr val="tx1"/>
              </a:solidFill>
            </a:endParaRPr>
          </a:p>
        </p:txBody>
      </p:sp>
      <p:sp>
        <p:nvSpPr>
          <p:cNvPr id="7" name="矩形 6"/>
          <p:cNvSpPr/>
          <p:nvPr/>
        </p:nvSpPr>
        <p:spPr>
          <a:xfrm>
            <a:off x="2760616" y="3452950"/>
            <a:ext cx="509451" cy="48767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3</a:t>
            </a:r>
            <a:endParaRPr lang="zh-CN" altLang="en-US" dirty="0">
              <a:ln>
                <a:solidFill>
                  <a:schemeClr val="tx1"/>
                </a:solidFill>
              </a:ln>
              <a:solidFill>
                <a:schemeClr val="tx1"/>
              </a:solidFill>
            </a:endParaRPr>
          </a:p>
        </p:txBody>
      </p:sp>
      <p:sp>
        <p:nvSpPr>
          <p:cNvPr id="8" name="矩形 7"/>
          <p:cNvSpPr/>
          <p:nvPr/>
        </p:nvSpPr>
        <p:spPr>
          <a:xfrm>
            <a:off x="3265713" y="3448594"/>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4</a:t>
            </a:r>
            <a:endParaRPr lang="zh-CN" altLang="en-US" dirty="0">
              <a:ln>
                <a:solidFill>
                  <a:schemeClr val="tx1"/>
                </a:solidFill>
              </a:ln>
              <a:solidFill>
                <a:schemeClr val="tx1"/>
              </a:solidFill>
            </a:endParaRPr>
          </a:p>
        </p:txBody>
      </p:sp>
      <p:sp>
        <p:nvSpPr>
          <p:cNvPr id="9" name="矩形 8"/>
          <p:cNvSpPr/>
          <p:nvPr/>
        </p:nvSpPr>
        <p:spPr>
          <a:xfrm>
            <a:off x="3779518" y="3444239"/>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5</a:t>
            </a:r>
            <a:endParaRPr lang="zh-CN" altLang="en-US" dirty="0">
              <a:ln>
                <a:solidFill>
                  <a:schemeClr val="tx1"/>
                </a:solidFill>
              </a:ln>
              <a:solidFill>
                <a:schemeClr val="tx1"/>
              </a:solidFill>
            </a:endParaRPr>
          </a:p>
        </p:txBody>
      </p:sp>
      <p:sp>
        <p:nvSpPr>
          <p:cNvPr id="10" name="矩形 9"/>
          <p:cNvSpPr/>
          <p:nvPr/>
        </p:nvSpPr>
        <p:spPr>
          <a:xfrm>
            <a:off x="4288969" y="3444238"/>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6</a:t>
            </a:r>
            <a:endParaRPr lang="zh-CN" altLang="en-US" dirty="0">
              <a:ln>
                <a:solidFill>
                  <a:schemeClr val="tx1"/>
                </a:solidFill>
              </a:ln>
              <a:solidFill>
                <a:schemeClr val="tx1"/>
              </a:solidFill>
            </a:endParaRPr>
          </a:p>
        </p:txBody>
      </p:sp>
      <p:sp>
        <p:nvSpPr>
          <p:cNvPr id="11" name="矩形 10"/>
          <p:cNvSpPr/>
          <p:nvPr/>
        </p:nvSpPr>
        <p:spPr>
          <a:xfrm>
            <a:off x="4798420" y="3448594"/>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7</a:t>
            </a:r>
            <a:endParaRPr lang="zh-CN" altLang="en-US" dirty="0">
              <a:ln>
                <a:solidFill>
                  <a:schemeClr val="tx1"/>
                </a:solidFill>
              </a:ln>
              <a:solidFill>
                <a:schemeClr val="tx1"/>
              </a:solidFill>
            </a:endParaRPr>
          </a:p>
        </p:txBody>
      </p:sp>
      <p:sp>
        <p:nvSpPr>
          <p:cNvPr id="12" name="矩形 11"/>
          <p:cNvSpPr/>
          <p:nvPr/>
        </p:nvSpPr>
        <p:spPr>
          <a:xfrm>
            <a:off x="5303517" y="3444239"/>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8</a:t>
            </a:r>
            <a:endParaRPr lang="zh-CN" altLang="en-US" dirty="0">
              <a:ln>
                <a:solidFill>
                  <a:schemeClr val="tx1"/>
                </a:solidFill>
              </a:ln>
              <a:solidFill>
                <a:schemeClr val="tx1"/>
              </a:solidFill>
            </a:endParaRPr>
          </a:p>
        </p:txBody>
      </p:sp>
      <p:sp>
        <p:nvSpPr>
          <p:cNvPr id="13" name="矩形 12"/>
          <p:cNvSpPr/>
          <p:nvPr/>
        </p:nvSpPr>
        <p:spPr>
          <a:xfrm>
            <a:off x="6827517" y="3448593"/>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tx1"/>
                </a:solidFill>
              </a:ln>
              <a:solidFill>
                <a:schemeClr val="tx1"/>
              </a:solidFill>
            </a:endParaRPr>
          </a:p>
        </p:txBody>
      </p:sp>
      <p:sp>
        <p:nvSpPr>
          <p:cNvPr id="14" name="矩形 13"/>
          <p:cNvSpPr/>
          <p:nvPr/>
        </p:nvSpPr>
        <p:spPr>
          <a:xfrm>
            <a:off x="7336968" y="3444238"/>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tx1"/>
                </a:solidFill>
              </a:ln>
              <a:solidFill>
                <a:schemeClr val="tx1"/>
              </a:solidFill>
            </a:endParaRPr>
          </a:p>
        </p:txBody>
      </p:sp>
      <p:sp>
        <p:nvSpPr>
          <p:cNvPr id="15" name="矩形 14"/>
          <p:cNvSpPr/>
          <p:nvPr/>
        </p:nvSpPr>
        <p:spPr>
          <a:xfrm>
            <a:off x="7846419" y="3452948"/>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tx1"/>
                </a:solidFill>
              </a:ln>
              <a:solidFill>
                <a:schemeClr val="tx1"/>
              </a:solidFill>
            </a:endParaRPr>
          </a:p>
        </p:txBody>
      </p:sp>
      <p:sp>
        <p:nvSpPr>
          <p:cNvPr id="16" name="矩形 15"/>
          <p:cNvSpPr/>
          <p:nvPr/>
        </p:nvSpPr>
        <p:spPr>
          <a:xfrm>
            <a:off x="8351516" y="3448593"/>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tx1"/>
                </a:solidFill>
              </a:ln>
              <a:solidFill>
                <a:schemeClr val="tx1"/>
              </a:solidFill>
            </a:endParaRPr>
          </a:p>
        </p:txBody>
      </p:sp>
      <p:sp>
        <p:nvSpPr>
          <p:cNvPr id="17" name="文本框 16"/>
          <p:cNvSpPr txBox="1"/>
          <p:nvPr/>
        </p:nvSpPr>
        <p:spPr>
          <a:xfrm>
            <a:off x="5922310" y="3492025"/>
            <a:ext cx="800220" cy="461665"/>
          </a:xfrm>
          <a:prstGeom prst="rect">
            <a:avLst/>
          </a:prstGeom>
        </p:spPr>
        <p:txBody>
          <a:bodyPr wrap="none" rtlCol="0">
            <a:spAutoFit/>
          </a:bodyPr>
          <a:lstStyle/>
          <a:p>
            <a:pPr algn="ctr"/>
            <a:r>
              <a:rPr kumimoji="1" lang="en-US" altLang="zh-CN" sz="2400" b="0" i="0" dirty="0">
                <a:latin typeface="Source Han Sans CN" charset="-122"/>
                <a:ea typeface="Source Han Sans CN" charset="-122"/>
                <a:cs typeface="Source Han Sans CN" charset="-122"/>
              </a:rPr>
              <a:t>……</a:t>
            </a:r>
            <a:endParaRPr kumimoji="1" lang="zh-CN" altLang="en-US" sz="2400" b="0" i="0" dirty="0">
              <a:latin typeface="Source Han Sans CN" charset="-122"/>
              <a:ea typeface="Source Han Sans CN" charset="-122"/>
              <a:cs typeface="Source Han Sans CN" charset="-122"/>
            </a:endParaRPr>
          </a:p>
        </p:txBody>
      </p:sp>
      <p:sp>
        <p:nvSpPr>
          <p:cNvPr id="31" name="矩形 30"/>
          <p:cNvSpPr/>
          <p:nvPr/>
        </p:nvSpPr>
        <p:spPr>
          <a:xfrm>
            <a:off x="1737358" y="4711338"/>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1</a:t>
            </a:r>
            <a:endParaRPr lang="zh-CN" altLang="en-US" dirty="0">
              <a:ln>
                <a:solidFill>
                  <a:schemeClr val="tx1"/>
                </a:solidFill>
              </a:ln>
              <a:solidFill>
                <a:schemeClr val="tx1"/>
              </a:solidFill>
            </a:endParaRPr>
          </a:p>
        </p:txBody>
      </p:sp>
      <p:sp>
        <p:nvSpPr>
          <p:cNvPr id="32" name="矩形 31"/>
          <p:cNvSpPr/>
          <p:nvPr/>
        </p:nvSpPr>
        <p:spPr>
          <a:xfrm>
            <a:off x="2246809" y="4709906"/>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2</a:t>
            </a:r>
            <a:endParaRPr lang="zh-CN" altLang="en-US" dirty="0">
              <a:ln>
                <a:solidFill>
                  <a:schemeClr val="tx1"/>
                </a:solidFill>
              </a:ln>
              <a:solidFill>
                <a:schemeClr val="tx1"/>
              </a:solidFill>
            </a:endParaRPr>
          </a:p>
        </p:txBody>
      </p:sp>
      <p:sp>
        <p:nvSpPr>
          <p:cNvPr id="33" name="矩形 32"/>
          <p:cNvSpPr/>
          <p:nvPr/>
        </p:nvSpPr>
        <p:spPr>
          <a:xfrm>
            <a:off x="2756260" y="4703336"/>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3</a:t>
            </a:r>
            <a:endParaRPr lang="zh-CN" altLang="en-US" dirty="0">
              <a:ln>
                <a:solidFill>
                  <a:schemeClr val="tx1"/>
                </a:solidFill>
              </a:ln>
              <a:solidFill>
                <a:schemeClr val="tx1"/>
              </a:solidFill>
            </a:endParaRPr>
          </a:p>
        </p:txBody>
      </p:sp>
      <p:sp>
        <p:nvSpPr>
          <p:cNvPr id="34" name="矩形 33"/>
          <p:cNvSpPr/>
          <p:nvPr/>
        </p:nvSpPr>
        <p:spPr>
          <a:xfrm>
            <a:off x="3261357" y="4711338"/>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4</a:t>
            </a:r>
            <a:endParaRPr lang="zh-CN" altLang="en-US" dirty="0">
              <a:ln>
                <a:solidFill>
                  <a:schemeClr val="tx1"/>
                </a:solidFill>
              </a:ln>
              <a:solidFill>
                <a:schemeClr val="tx1"/>
              </a:solidFill>
            </a:endParaRPr>
          </a:p>
        </p:txBody>
      </p:sp>
      <p:sp>
        <p:nvSpPr>
          <p:cNvPr id="35" name="矩形 34"/>
          <p:cNvSpPr/>
          <p:nvPr/>
        </p:nvSpPr>
        <p:spPr>
          <a:xfrm>
            <a:off x="3775162" y="4707689"/>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5</a:t>
            </a:r>
            <a:endParaRPr lang="zh-CN" altLang="en-US" dirty="0">
              <a:ln>
                <a:solidFill>
                  <a:schemeClr val="tx1"/>
                </a:solidFill>
              </a:ln>
              <a:solidFill>
                <a:schemeClr val="tx1"/>
              </a:solidFill>
            </a:endParaRPr>
          </a:p>
        </p:txBody>
      </p:sp>
      <p:sp>
        <p:nvSpPr>
          <p:cNvPr id="36" name="矩形 35"/>
          <p:cNvSpPr/>
          <p:nvPr/>
        </p:nvSpPr>
        <p:spPr>
          <a:xfrm>
            <a:off x="4284613" y="4720045"/>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6</a:t>
            </a:r>
            <a:endParaRPr lang="zh-CN" altLang="en-US" dirty="0">
              <a:ln>
                <a:solidFill>
                  <a:schemeClr val="tx1"/>
                </a:solidFill>
              </a:ln>
              <a:solidFill>
                <a:schemeClr val="tx1"/>
              </a:solidFill>
            </a:endParaRPr>
          </a:p>
        </p:txBody>
      </p:sp>
      <p:sp>
        <p:nvSpPr>
          <p:cNvPr id="37" name="矩形 36"/>
          <p:cNvSpPr/>
          <p:nvPr/>
        </p:nvSpPr>
        <p:spPr>
          <a:xfrm>
            <a:off x="4794064" y="4723695"/>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7</a:t>
            </a:r>
            <a:endParaRPr lang="zh-CN" altLang="en-US" dirty="0">
              <a:ln>
                <a:solidFill>
                  <a:schemeClr val="tx1"/>
                </a:solidFill>
              </a:ln>
              <a:solidFill>
                <a:schemeClr val="tx1"/>
              </a:solidFill>
            </a:endParaRPr>
          </a:p>
        </p:txBody>
      </p:sp>
      <p:sp>
        <p:nvSpPr>
          <p:cNvPr id="38" name="矩形 37"/>
          <p:cNvSpPr/>
          <p:nvPr/>
        </p:nvSpPr>
        <p:spPr>
          <a:xfrm>
            <a:off x="5299161" y="4720046"/>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a:solidFill>
                    <a:schemeClr val="tx1"/>
                  </a:solidFill>
                </a:ln>
                <a:solidFill>
                  <a:schemeClr val="tx1"/>
                </a:solidFill>
              </a:rPr>
              <a:t>8</a:t>
            </a:r>
            <a:endParaRPr lang="zh-CN" altLang="en-US" dirty="0">
              <a:ln>
                <a:solidFill>
                  <a:schemeClr val="tx1"/>
                </a:solidFill>
              </a:ln>
              <a:solidFill>
                <a:schemeClr val="tx1"/>
              </a:solidFill>
            </a:endParaRPr>
          </a:p>
        </p:txBody>
      </p:sp>
      <p:sp>
        <p:nvSpPr>
          <p:cNvPr id="39" name="矩形 38"/>
          <p:cNvSpPr/>
          <p:nvPr/>
        </p:nvSpPr>
        <p:spPr>
          <a:xfrm>
            <a:off x="6823161" y="4711337"/>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tx1"/>
                </a:solidFill>
              </a:ln>
              <a:solidFill>
                <a:schemeClr val="tx1"/>
              </a:solidFill>
            </a:endParaRPr>
          </a:p>
        </p:txBody>
      </p:sp>
      <p:sp>
        <p:nvSpPr>
          <p:cNvPr id="40" name="矩形 39"/>
          <p:cNvSpPr/>
          <p:nvPr/>
        </p:nvSpPr>
        <p:spPr>
          <a:xfrm>
            <a:off x="7332612" y="4720045"/>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tx1"/>
                </a:solidFill>
              </a:ln>
              <a:solidFill>
                <a:schemeClr val="tx1"/>
              </a:solidFill>
            </a:endParaRPr>
          </a:p>
        </p:txBody>
      </p:sp>
      <p:sp>
        <p:nvSpPr>
          <p:cNvPr id="41" name="矩形 40"/>
          <p:cNvSpPr/>
          <p:nvPr/>
        </p:nvSpPr>
        <p:spPr>
          <a:xfrm>
            <a:off x="7842063" y="4715692"/>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tx1"/>
                </a:solidFill>
              </a:ln>
              <a:solidFill>
                <a:schemeClr val="tx1"/>
              </a:solidFill>
            </a:endParaRPr>
          </a:p>
        </p:txBody>
      </p:sp>
      <p:sp>
        <p:nvSpPr>
          <p:cNvPr id="42" name="矩形 41"/>
          <p:cNvSpPr/>
          <p:nvPr/>
        </p:nvSpPr>
        <p:spPr>
          <a:xfrm>
            <a:off x="8347160" y="4711337"/>
            <a:ext cx="509451" cy="4963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tx1"/>
                </a:solidFill>
              </a:ln>
              <a:solidFill>
                <a:schemeClr val="tx1"/>
              </a:solidFill>
            </a:endParaRPr>
          </a:p>
        </p:txBody>
      </p:sp>
      <p:sp>
        <p:nvSpPr>
          <p:cNvPr id="43" name="文本框 42"/>
          <p:cNvSpPr txBox="1"/>
          <p:nvPr/>
        </p:nvSpPr>
        <p:spPr>
          <a:xfrm>
            <a:off x="5922310" y="4715637"/>
            <a:ext cx="800220" cy="461665"/>
          </a:xfrm>
          <a:prstGeom prst="rect">
            <a:avLst/>
          </a:prstGeom>
        </p:spPr>
        <p:txBody>
          <a:bodyPr wrap="none" rtlCol="0">
            <a:spAutoFit/>
          </a:bodyPr>
          <a:lstStyle/>
          <a:p>
            <a:pPr algn="ctr"/>
            <a:r>
              <a:rPr kumimoji="1" lang="en-US" altLang="zh-CN" sz="2400" b="0" i="0" dirty="0">
                <a:latin typeface="Source Han Sans CN" charset="-122"/>
                <a:ea typeface="Source Han Sans CN" charset="-122"/>
                <a:cs typeface="Source Han Sans CN" charset="-122"/>
              </a:rPr>
              <a:t>……</a:t>
            </a:r>
            <a:endParaRPr kumimoji="1" lang="zh-CN" altLang="en-US" sz="2400" b="0" i="0" dirty="0">
              <a:latin typeface="Source Han Sans CN" charset="-122"/>
              <a:ea typeface="Source Han Sans CN" charset="-122"/>
              <a:cs typeface="Source Han Sans CN" charset="-122"/>
            </a:endParaRPr>
          </a:p>
        </p:txBody>
      </p:sp>
      <p:cxnSp>
        <p:nvCxnSpPr>
          <p:cNvPr id="45" name="直接箭头连接符 44"/>
          <p:cNvCxnSpPr>
            <a:stCxn id="39" idx="0"/>
            <a:endCxn id="13" idx="2"/>
          </p:cNvCxnSpPr>
          <p:nvPr/>
        </p:nvCxnSpPr>
        <p:spPr>
          <a:xfrm flipV="1">
            <a:off x="7077887" y="3944982"/>
            <a:ext cx="4356" cy="7663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42" idx="0"/>
            <a:endCxn id="16" idx="2"/>
          </p:cNvCxnSpPr>
          <p:nvPr/>
        </p:nvCxnSpPr>
        <p:spPr>
          <a:xfrm flipV="1">
            <a:off x="8601886" y="3944982"/>
            <a:ext cx="4356" cy="7663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42" idx="0"/>
            <a:endCxn id="12" idx="2"/>
          </p:cNvCxnSpPr>
          <p:nvPr/>
        </p:nvCxnSpPr>
        <p:spPr>
          <a:xfrm flipH="1" flipV="1">
            <a:off x="5558243" y="3940628"/>
            <a:ext cx="3043643" cy="77070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41" idx="0"/>
            <a:endCxn id="15" idx="2"/>
          </p:cNvCxnSpPr>
          <p:nvPr/>
        </p:nvCxnSpPr>
        <p:spPr>
          <a:xfrm flipV="1">
            <a:off x="8096789" y="3949337"/>
            <a:ext cx="4356" cy="76635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41" idx="0"/>
            <a:endCxn id="11" idx="2"/>
          </p:cNvCxnSpPr>
          <p:nvPr/>
        </p:nvCxnSpPr>
        <p:spPr>
          <a:xfrm flipH="1" flipV="1">
            <a:off x="5053146" y="3944983"/>
            <a:ext cx="3043643" cy="77070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40" idx="0"/>
            <a:endCxn id="14" idx="2"/>
          </p:cNvCxnSpPr>
          <p:nvPr/>
        </p:nvCxnSpPr>
        <p:spPr>
          <a:xfrm flipV="1">
            <a:off x="7587338" y="3940627"/>
            <a:ext cx="4356" cy="77941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p:cNvCxnSpPr>
            <a:stCxn id="40" idx="0"/>
            <a:endCxn id="10" idx="2"/>
          </p:cNvCxnSpPr>
          <p:nvPr/>
        </p:nvCxnSpPr>
        <p:spPr>
          <a:xfrm flipH="1" flipV="1">
            <a:off x="4543695" y="3940627"/>
            <a:ext cx="3043643" cy="77941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a:stCxn id="39" idx="0"/>
            <a:endCxn id="9" idx="2"/>
          </p:cNvCxnSpPr>
          <p:nvPr/>
        </p:nvCxnSpPr>
        <p:spPr>
          <a:xfrm flipH="1" flipV="1">
            <a:off x="4034244" y="3940628"/>
            <a:ext cx="3043643" cy="77070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2" name="文本框 61"/>
          <p:cNvSpPr txBox="1"/>
          <p:nvPr/>
        </p:nvSpPr>
        <p:spPr>
          <a:xfrm>
            <a:off x="1005818" y="4727267"/>
            <a:ext cx="338555" cy="461665"/>
          </a:xfrm>
          <a:prstGeom prst="rect">
            <a:avLst/>
          </a:prstGeom>
        </p:spPr>
        <p:txBody>
          <a:bodyPr wrap="none" rtlCol="0">
            <a:spAutoFit/>
          </a:bodyPr>
          <a:lstStyle/>
          <a:p>
            <a:pPr algn="ctr"/>
            <a:r>
              <a:rPr kumimoji="1" lang="en-US" altLang="zh-CN" sz="2400" b="0" i="0" dirty="0" err="1">
                <a:latin typeface="Source Han Sans CN" charset="-122"/>
                <a:ea typeface="Source Han Sans CN" charset="-122"/>
                <a:cs typeface="Source Han Sans CN" charset="-122"/>
              </a:rPr>
              <a:t>i</a:t>
            </a:r>
            <a:endParaRPr kumimoji="1" lang="zh-CN" altLang="en-US" sz="2400" b="0" i="0" dirty="0">
              <a:latin typeface="Source Han Sans CN" charset="-122"/>
              <a:ea typeface="Source Han Sans CN" charset="-122"/>
              <a:cs typeface="Source Han Sans CN" charset="-122"/>
            </a:endParaRPr>
          </a:p>
        </p:txBody>
      </p:sp>
      <p:sp>
        <p:nvSpPr>
          <p:cNvPr id="63" name="文本框 62"/>
          <p:cNvSpPr txBox="1"/>
          <p:nvPr/>
        </p:nvSpPr>
        <p:spPr>
          <a:xfrm>
            <a:off x="823092" y="3470253"/>
            <a:ext cx="646331" cy="461665"/>
          </a:xfrm>
          <a:prstGeom prst="rect">
            <a:avLst/>
          </a:prstGeom>
        </p:spPr>
        <p:txBody>
          <a:bodyPr wrap="none" rtlCol="0">
            <a:spAutoFit/>
          </a:bodyPr>
          <a:lstStyle/>
          <a:p>
            <a:pPr algn="ctr"/>
            <a:r>
              <a:rPr kumimoji="1" lang="en-US" altLang="zh-CN" sz="2400" b="0" i="0" dirty="0">
                <a:latin typeface="Source Han Sans CN" charset="-122"/>
                <a:ea typeface="Source Han Sans CN" charset="-122"/>
                <a:cs typeface="Source Han Sans CN" charset="-122"/>
              </a:rPr>
              <a:t>i-1</a:t>
            </a:r>
            <a:endParaRPr kumimoji="1" lang="zh-CN" altLang="en-US" sz="2400" b="0" i="0" dirty="0">
              <a:latin typeface="Source Han Sans CN" charset="-122"/>
              <a:ea typeface="Source Han Sans CN" charset="-122"/>
              <a:cs typeface="Source Han Sans CN" charset="-122"/>
            </a:endParaRPr>
          </a:p>
        </p:txBody>
      </p:sp>
      <p:sp>
        <p:nvSpPr>
          <p:cNvPr id="64" name="文本占位符 2"/>
          <p:cNvSpPr txBox="1">
            <a:spLocks/>
          </p:cNvSpPr>
          <p:nvPr/>
        </p:nvSpPr>
        <p:spPr>
          <a:xfrm>
            <a:off x="569089" y="5260695"/>
            <a:ext cx="11053822" cy="1305624"/>
          </a:xfrm>
          <a:prstGeom prst="rect">
            <a:avLst/>
          </a:prstGeom>
        </p:spPr>
        <p:txBody>
          <a:bodyPr/>
          <a:lstStyle>
            <a:lvl1pPr marL="342900" marR="0" indent="-342900" algn="l" defTabSz="914400" rtl="0" eaLnBrk="1" fontAlgn="auto" latinLnBrk="0" hangingPunct="1">
              <a:lnSpc>
                <a:spcPct val="150000"/>
              </a:lnSpc>
              <a:spcBef>
                <a:spcPts val="1000"/>
              </a:spcBef>
              <a:spcAft>
                <a:spcPts val="0"/>
              </a:spcAft>
              <a:buClrTx/>
              <a:buSzTx/>
              <a:buFont typeface="Arial" charset="0"/>
              <a:buChar char="•"/>
              <a:tabLst/>
              <a:defRPr sz="2400" b="0" i="0" kern="1200">
                <a:solidFill>
                  <a:schemeClr val="tx1"/>
                </a:solidFill>
                <a:latin typeface="Source Han Sans CN Medium" charset="-122"/>
                <a:ea typeface="Source Han Sans CN Medium" charset="-122"/>
                <a:cs typeface="Source Han Sans CN Medium" charset="-122"/>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dirty="0"/>
              <a:t>可以看出，每个 </a:t>
            </a:r>
            <a:r>
              <a:rPr lang="en-US" altLang="zh-CN" dirty="0"/>
              <a:t>j </a:t>
            </a:r>
            <a:r>
              <a:rPr lang="zh-CN" altLang="en-US" dirty="0"/>
              <a:t>的更新使用的都是容积小于等于 </a:t>
            </a:r>
            <a:r>
              <a:rPr lang="en-US" altLang="zh-CN" dirty="0"/>
              <a:t>j </a:t>
            </a:r>
            <a:r>
              <a:rPr lang="zh-CN" altLang="en-US" dirty="0"/>
              <a:t>的，也就是说，</a:t>
            </a:r>
            <a:r>
              <a:rPr lang="en-US" altLang="zh-CN" dirty="0"/>
              <a:t>j </a:t>
            </a:r>
            <a:r>
              <a:rPr lang="zh-CN" altLang="en-US" dirty="0"/>
              <a:t>以及更小容积的更新不会受容积大于 </a:t>
            </a:r>
            <a:r>
              <a:rPr lang="en-US" altLang="zh-CN" dirty="0"/>
              <a:t>j </a:t>
            </a:r>
            <a:r>
              <a:rPr lang="zh-CN" altLang="en-US" dirty="0"/>
              <a:t>的影响。</a:t>
            </a:r>
            <a:endParaRPr kumimoji="1" lang="en-US" altLang="zh-CN" dirty="0"/>
          </a:p>
        </p:txBody>
      </p:sp>
    </p:spTree>
    <p:extLst>
      <p:ext uri="{BB962C8B-B14F-4D97-AF65-F5344CB8AC3E}">
        <p14:creationId xmlns:p14="http://schemas.microsoft.com/office/powerpoint/2010/main" val="21335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64">
                                            <p:txEl>
                                              <p:pRg st="0" end="0"/>
                                            </p:txEl>
                                          </p:spTgt>
                                        </p:tgtEl>
                                        <p:attrNameLst>
                                          <p:attrName>style.visibility</p:attrName>
                                        </p:attrNameLst>
                                      </p:cBhvr>
                                      <p:to>
                                        <p:strVal val="visible"/>
                                      </p:to>
                                    </p:set>
                                    <p:animEffect transition="in" filter="fade">
                                      <p:cBhvr>
                                        <p:cTn id="81"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p:bldP spid="62" grpId="0"/>
      <p:bldP spid="6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01</a:t>
            </a:r>
            <a:r>
              <a:rPr lang="zh-CN" altLang="en-US" dirty="0"/>
              <a:t>背包问题的空间优化</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569089" y="1620457"/>
                <a:ext cx="11053822" cy="2429030"/>
              </a:xfrm>
            </p:spPr>
            <p:txBody>
              <a:bodyPr/>
              <a:lstStyle/>
              <a:p>
                <a:r>
                  <a:rPr lang="zh-CN" altLang="en-US" dirty="0"/>
                  <a:t>继续考虑状态转移方程：</a:t>
                </a:r>
                <a:endParaRPr lang="en-US" altLang="zh-CN" dirty="0"/>
              </a:p>
              <a:p>
                <a14:m>
                  <m:oMath xmlns:m="http://schemas.openxmlformats.org/officeDocument/2006/math">
                    <m:r>
                      <a:rPr kumimoji="1" lang="en-US" altLang="zh-CN" i="1">
                        <a:latin typeface="Cambria Math" charset="0"/>
                      </a:rPr>
                      <m:t>𝑑𝑝</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d>
                      <m:dPr>
                        <m:begChr m:val="["/>
                        <m:endChr m:val="]"/>
                        <m:ctrlPr>
                          <a:rPr kumimoji="1" lang="en-US" altLang="zh-CN" i="1">
                            <a:latin typeface="Cambria Math" panose="02040503050406030204" pitchFamily="18" charset="0"/>
                          </a:rPr>
                        </m:ctrlPr>
                      </m:dPr>
                      <m:e>
                        <m:r>
                          <a:rPr kumimoji="1" lang="en-US" altLang="zh-CN" i="1">
                            <a:latin typeface="Cambria Math" charset="0"/>
                          </a:rPr>
                          <m:t>𝑗</m:t>
                        </m:r>
                      </m:e>
                    </m:d>
                    <m:r>
                      <a:rPr kumimoji="1" lang="en-US" altLang="zh-CN" i="1">
                        <a:latin typeface="Cambria Math" charset="0"/>
                      </a:rPr>
                      <m:t>=</m:t>
                    </m:r>
                    <m:r>
                      <m:rPr>
                        <m:sty m:val="p"/>
                      </m:rPr>
                      <a:rPr kumimoji="1" lang="en-US" altLang="zh-CN" i="1">
                        <a:latin typeface="Cambria Math" charset="0"/>
                      </a:rPr>
                      <m:t>max</m:t>
                    </m:r>
                    <m:r>
                      <a:rPr kumimoji="1" lang="en-US" altLang="zh-CN" i="1">
                        <a:latin typeface="Cambria Math" charset="0"/>
                      </a:rPr>
                      <m:t>{</m:t>
                    </m:r>
                    <m:r>
                      <a:rPr kumimoji="1" lang="en-US" altLang="zh-CN" i="1">
                        <a:latin typeface="Cambria Math" charset="0"/>
                      </a:rPr>
                      <m:t>𝑑𝑝</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r>
                          <a:rPr kumimoji="1" lang="en-US" altLang="zh-CN" i="1">
                            <a:latin typeface="Cambria Math" charset="0"/>
                          </a:rPr>
                          <m:t>−1</m:t>
                        </m:r>
                      </m:e>
                    </m:d>
                    <m:d>
                      <m:dPr>
                        <m:begChr m:val="["/>
                        <m:endChr m:val="]"/>
                        <m:ctrlPr>
                          <a:rPr kumimoji="1" lang="en-US" altLang="zh-CN" i="1">
                            <a:latin typeface="Cambria Math" panose="02040503050406030204" pitchFamily="18" charset="0"/>
                          </a:rPr>
                        </m:ctrlPr>
                      </m:dPr>
                      <m:e>
                        <m:r>
                          <a:rPr kumimoji="1" lang="en-US" altLang="zh-CN" i="1">
                            <a:latin typeface="Cambria Math" charset="0"/>
                          </a:rPr>
                          <m:t>𝑗</m:t>
                        </m:r>
                        <m:r>
                          <a:rPr kumimoji="1" lang="en-US" altLang="zh-CN" i="1">
                            <a:latin typeface="Cambria Math" charset="0"/>
                          </a:rPr>
                          <m:t>−</m:t>
                        </m:r>
                        <m:r>
                          <a:rPr kumimoji="1" lang="en-US" altLang="zh-CN" i="1">
                            <a:latin typeface="Cambria Math" charset="0"/>
                          </a:rPr>
                          <m:t>𝑤</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e>
                    </m:d>
                    <m:r>
                      <a:rPr kumimoji="1" lang="en-US" altLang="zh-CN" i="1">
                        <a:latin typeface="Cambria Math" charset="0"/>
                      </a:rPr>
                      <m:t>+</m:t>
                    </m:r>
                    <m:r>
                      <a:rPr kumimoji="1" lang="en-US" altLang="zh-CN" i="1">
                        <a:latin typeface="Cambria Math" charset="0"/>
                      </a:rPr>
                      <m:t>𝑣</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r>
                      <a:rPr kumimoji="1" lang="en-US" altLang="zh-CN" i="1">
                        <a:latin typeface="Cambria Math" charset="0"/>
                      </a:rPr>
                      <m:t>,</m:t>
                    </m:r>
                    <m:r>
                      <a:rPr kumimoji="1" lang="zh-CN" altLang="en-US" i="1">
                        <a:latin typeface="Cambria Math" charset="0"/>
                      </a:rPr>
                      <m:t>  </m:t>
                    </m:r>
                    <m:r>
                      <a:rPr kumimoji="1" lang="en-US" altLang="zh-CN" i="1">
                        <a:latin typeface="Cambria Math" charset="0"/>
                      </a:rPr>
                      <m:t>𝑑𝑝</m:t>
                    </m:r>
                    <m:r>
                      <a:rPr kumimoji="1" lang="en-US" altLang="zh-CN" i="1">
                        <a:latin typeface="Cambria Math" charset="0"/>
                      </a:rPr>
                      <m:t>[</m:t>
                    </m:r>
                    <m:r>
                      <a:rPr kumimoji="1" lang="en-US" altLang="zh-CN" i="1">
                        <a:latin typeface="Cambria Math" charset="0"/>
                      </a:rPr>
                      <m:t>𝑖</m:t>
                    </m:r>
                    <m:r>
                      <a:rPr kumimoji="1" lang="en-US" altLang="zh-CN" i="1">
                        <a:latin typeface="Cambria Math" charset="0"/>
                      </a:rPr>
                      <m:t>−1][</m:t>
                    </m:r>
                    <m:r>
                      <a:rPr kumimoji="1" lang="en-US" altLang="zh-CN" i="1">
                        <a:latin typeface="Cambria Math" charset="0"/>
                      </a:rPr>
                      <m:t>𝑗</m:t>
                    </m:r>
                    <m:r>
                      <a:rPr kumimoji="1" lang="en-US" altLang="zh-CN" i="1">
                        <a:latin typeface="Cambria Math" charset="0"/>
                      </a:rPr>
                      <m:t>]}</m:t>
                    </m:r>
                  </m:oMath>
                </a14:m>
                <a:endParaRPr kumimoji="1" lang="en-US" altLang="zh-CN" dirty="0"/>
              </a:p>
              <a:p>
                <a:r>
                  <a:rPr kumimoji="1" lang="zh-CN" altLang="en-US" dirty="0"/>
                  <a:t>也就是说，如果我们从后往前更新，那么即使在原数组上进行更新，实际也不会导致更新错误，因为先更新较大容积的不会影响较小容积的。</a:t>
                </a:r>
                <a:endParaRPr kumimoji="1" lang="en-US" altLang="zh-CN" dirty="0"/>
              </a:p>
              <a:p>
                <a:endParaRPr kumimoji="1" lang="en-US" altLang="zh-CN" dirty="0"/>
              </a:p>
              <a:p>
                <a:r>
                  <a:rPr kumimoji="1" lang="zh-CN" altLang="en-US" dirty="0"/>
                  <a:t>空间复杂度</a:t>
                </a:r>
                <a14:m>
                  <m:oMath xmlns:m="http://schemas.openxmlformats.org/officeDocument/2006/math">
                    <m:r>
                      <a:rPr kumimoji="1" lang="en-US" altLang="zh-CN" b="0" i="1" smtClean="0">
                        <a:latin typeface="Cambria Math" panose="02040503050406030204" pitchFamily="18" charset="0"/>
                      </a:rPr>
                      <m:t>𝑂</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𝑚</m:t>
                    </m:r>
                    <m:r>
                      <a:rPr kumimoji="1" lang="en-US" altLang="zh-CN" b="0" i="1" smtClean="0">
                        <a:latin typeface="Cambria Math" panose="02040503050406030204" pitchFamily="18" charset="0"/>
                      </a:rPr>
                      <m:t>)</m:t>
                    </m:r>
                  </m:oMath>
                </a14:m>
                <a:endParaRPr kumimoji="1" lang="en-US" altLang="zh-CN" dirty="0"/>
              </a:p>
              <a:p>
                <a:endParaRPr kumimoji="1" lang="en-US"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569089" y="1620457"/>
                <a:ext cx="11053822" cy="2429030"/>
              </a:xfrm>
              <a:blipFill>
                <a:blip r:embed="rId2"/>
                <a:stretch>
                  <a:fillRect l="-689" b="-65625"/>
                </a:stretch>
              </a:blipFill>
            </p:spPr>
            <p:txBody>
              <a:bodyPr/>
              <a:lstStyle/>
              <a:p>
                <a:r>
                  <a:rPr lang="zh-CN" altLang="en-US">
                    <a:noFill/>
                  </a:rPr>
                  <a:t> </a:t>
                </a:r>
              </a:p>
            </p:txBody>
          </p:sp>
        </mc:Fallback>
      </mc:AlternateContent>
      <p:sp>
        <p:nvSpPr>
          <p:cNvPr id="44" name="文本框 43"/>
          <p:cNvSpPr txBox="1"/>
          <p:nvPr/>
        </p:nvSpPr>
        <p:spPr>
          <a:xfrm>
            <a:off x="4641513" y="4349693"/>
            <a:ext cx="6981398" cy="1938992"/>
          </a:xfrm>
          <a:prstGeom prst="rect">
            <a:avLst/>
          </a:prstGeom>
          <a:noFill/>
        </p:spPr>
        <p:txBody>
          <a:bodyPr wrap="none" rtlCol="0">
            <a:spAutoFit/>
          </a:bodyPr>
          <a:lstStyle>
            <a:defPPr>
              <a:defRPr lang="zh-CN"/>
            </a:defPPr>
            <a:lvl1pPr>
              <a:defRPr kumimoji="1" sz="2800">
                <a:latin typeface="Consolas" charset="0"/>
                <a:ea typeface="Consolas" charset="0"/>
                <a:cs typeface="Consolas" charset="0"/>
              </a:defRPr>
            </a:lvl1pPr>
          </a:lstStyle>
          <a:p>
            <a:r>
              <a:rPr lang="en-US" altLang="zh-CN" sz="2400" dirty="0" err="1"/>
              <a:t>int</a:t>
            </a:r>
            <a:r>
              <a:rPr lang="zh-CN" altLang="en-US" sz="2400" dirty="0"/>
              <a:t> </a:t>
            </a:r>
            <a:r>
              <a:rPr lang="en-US" altLang="zh-CN" sz="2400" dirty="0" err="1"/>
              <a:t>dp</a:t>
            </a:r>
            <a:r>
              <a:rPr lang="en-US" altLang="zh-CN" sz="2400" dirty="0"/>
              <a:t>[m+5];</a:t>
            </a:r>
          </a:p>
          <a:p>
            <a:r>
              <a:rPr lang="en-US" altLang="zh-CN" sz="2400" dirty="0"/>
              <a:t>for(</a:t>
            </a:r>
            <a:r>
              <a:rPr lang="en-US" altLang="zh-CN" sz="2400" dirty="0" err="1"/>
              <a:t>i</a:t>
            </a:r>
            <a:r>
              <a:rPr lang="en-US" altLang="zh-CN" sz="2400" dirty="0"/>
              <a:t>=1;</a:t>
            </a:r>
            <a:r>
              <a:rPr lang="zh-CN" altLang="en-US" sz="2400" dirty="0"/>
              <a:t> </a:t>
            </a:r>
            <a:r>
              <a:rPr lang="en-US" altLang="zh-CN" sz="2400" dirty="0" err="1"/>
              <a:t>i</a:t>
            </a:r>
            <a:r>
              <a:rPr lang="en-US" altLang="zh-CN" sz="2400" dirty="0"/>
              <a:t>&lt;=n;</a:t>
            </a:r>
            <a:r>
              <a:rPr lang="zh-CN" altLang="en-US" sz="2400" dirty="0"/>
              <a:t> </a:t>
            </a:r>
            <a:r>
              <a:rPr lang="en-US" altLang="zh-CN" sz="2400" dirty="0" err="1"/>
              <a:t>i</a:t>
            </a:r>
            <a:r>
              <a:rPr lang="en-US" altLang="zh-CN" sz="2400" dirty="0"/>
              <a:t>++){</a:t>
            </a:r>
          </a:p>
          <a:p>
            <a:r>
              <a:rPr lang="zh-CN" altLang="en-US" sz="2400" dirty="0"/>
              <a:t>  </a:t>
            </a:r>
            <a:r>
              <a:rPr lang="en-US" altLang="zh-CN" sz="2400" dirty="0"/>
              <a:t>for(</a:t>
            </a:r>
            <a:r>
              <a:rPr lang="en-US" altLang="zh-CN" sz="2400" dirty="0">
                <a:solidFill>
                  <a:srgbClr val="FF0000"/>
                </a:solidFill>
              </a:rPr>
              <a:t>j=m;</a:t>
            </a:r>
            <a:r>
              <a:rPr lang="zh-CN" altLang="en-US" sz="2400" dirty="0">
                <a:solidFill>
                  <a:srgbClr val="FF0000"/>
                </a:solidFill>
              </a:rPr>
              <a:t> </a:t>
            </a:r>
            <a:r>
              <a:rPr lang="en-US" altLang="zh-CN" sz="2400" dirty="0">
                <a:solidFill>
                  <a:srgbClr val="FF0000"/>
                </a:solidFill>
              </a:rPr>
              <a:t>j&gt;=w[</a:t>
            </a:r>
            <a:r>
              <a:rPr lang="en-US" altLang="zh-CN" sz="2400" dirty="0" err="1">
                <a:solidFill>
                  <a:srgbClr val="FF0000"/>
                </a:solidFill>
              </a:rPr>
              <a:t>i</a:t>
            </a:r>
            <a:r>
              <a:rPr lang="en-US" altLang="zh-CN" sz="2400" dirty="0">
                <a:solidFill>
                  <a:srgbClr val="FF0000"/>
                </a:solidFill>
              </a:rPr>
              <a:t>];</a:t>
            </a:r>
            <a:r>
              <a:rPr lang="zh-CN" altLang="en-US" sz="2400" dirty="0">
                <a:solidFill>
                  <a:srgbClr val="FF0000"/>
                </a:solidFill>
              </a:rPr>
              <a:t> </a:t>
            </a:r>
            <a:r>
              <a:rPr lang="en-US" altLang="zh-CN" sz="2400" dirty="0">
                <a:solidFill>
                  <a:srgbClr val="FF0000"/>
                </a:solidFill>
              </a:rPr>
              <a:t>j--</a:t>
            </a:r>
            <a:r>
              <a:rPr lang="en-US" altLang="zh-CN" sz="2400" dirty="0"/>
              <a:t>)</a:t>
            </a:r>
          </a:p>
          <a:p>
            <a:r>
              <a:rPr lang="zh-CN" altLang="en-US" sz="2400" dirty="0"/>
              <a:t>    </a:t>
            </a:r>
            <a:r>
              <a:rPr lang="en-US" altLang="zh-CN" sz="2400" dirty="0" err="1"/>
              <a:t>dp</a:t>
            </a:r>
            <a:r>
              <a:rPr lang="en-US" altLang="zh-CN" sz="2400" dirty="0"/>
              <a:t>[j]</a:t>
            </a:r>
            <a:r>
              <a:rPr lang="zh-CN" altLang="en-US" sz="2400" dirty="0"/>
              <a:t> </a:t>
            </a:r>
            <a:r>
              <a:rPr lang="en-US" altLang="zh-CN" sz="2400" dirty="0"/>
              <a:t>=</a:t>
            </a:r>
            <a:r>
              <a:rPr lang="zh-CN" altLang="en-US" sz="2400" dirty="0"/>
              <a:t> </a:t>
            </a:r>
            <a:r>
              <a:rPr lang="en-US" altLang="zh-CN" sz="2400" dirty="0"/>
              <a:t>max(</a:t>
            </a:r>
            <a:r>
              <a:rPr lang="en-US" altLang="zh-CN" sz="2400" dirty="0" err="1"/>
              <a:t>dp</a:t>
            </a:r>
            <a:r>
              <a:rPr lang="en-US" altLang="zh-CN" sz="2400" dirty="0"/>
              <a:t>[j-w[</a:t>
            </a:r>
            <a:r>
              <a:rPr lang="en-US" altLang="zh-CN" sz="2400" dirty="0" err="1"/>
              <a:t>i</a:t>
            </a:r>
            <a:r>
              <a:rPr lang="en-US" altLang="zh-CN" sz="2400" dirty="0"/>
              <a:t>]]+v[</a:t>
            </a:r>
            <a:r>
              <a:rPr lang="en-US" altLang="zh-CN" sz="2400" dirty="0" err="1"/>
              <a:t>i</a:t>
            </a:r>
            <a:r>
              <a:rPr lang="en-US" altLang="zh-CN" sz="2400" dirty="0"/>
              <a:t>],</a:t>
            </a:r>
            <a:r>
              <a:rPr lang="zh-CN" altLang="en-US" sz="2400" dirty="0"/>
              <a:t> </a:t>
            </a:r>
            <a:r>
              <a:rPr lang="en-US" altLang="zh-CN" sz="2400" dirty="0" err="1"/>
              <a:t>dp</a:t>
            </a:r>
            <a:r>
              <a:rPr lang="en-US" altLang="zh-CN" sz="2400" dirty="0"/>
              <a:t>[j]);</a:t>
            </a:r>
          </a:p>
          <a:p>
            <a:r>
              <a:rPr lang="en-US" altLang="zh-CN" sz="2400" dirty="0"/>
              <a:t>}</a:t>
            </a:r>
            <a:endParaRPr lang="zh-CN" altLang="en-US" sz="2400" dirty="0"/>
          </a:p>
        </p:txBody>
      </p:sp>
    </p:spTree>
    <p:extLst>
      <p:ext uri="{BB962C8B-B14F-4D97-AF65-F5344CB8AC3E}">
        <p14:creationId xmlns:p14="http://schemas.microsoft.com/office/powerpoint/2010/main" val="123825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1257B824-A0F4-B74F-8BB9-B2A2B80CC2BB}"/>
              </a:ext>
            </a:extLst>
          </p:cNvPr>
          <p:cNvSpPr>
            <a:spLocks noGrp="1"/>
          </p:cNvSpPr>
          <p:nvPr>
            <p:ph type="body" sz="quarter" idx="11"/>
          </p:nvPr>
        </p:nvSpPr>
        <p:spPr/>
        <p:txBody>
          <a:bodyPr/>
          <a:lstStyle/>
          <a:p>
            <a:r>
              <a:rPr kumimoji="1" lang="zh-CN" altLang="en-US" dirty="0"/>
              <a:t>背包问题的扩展</a:t>
            </a:r>
          </a:p>
        </p:txBody>
      </p:sp>
      <p:sp>
        <p:nvSpPr>
          <p:cNvPr id="6" name="文本占位符 5">
            <a:extLst>
              <a:ext uri="{FF2B5EF4-FFF2-40B4-BE49-F238E27FC236}">
                <a16:creationId xmlns:a16="http://schemas.microsoft.com/office/drawing/2014/main" id="{57330617-6638-8645-A51E-6E0416057275}"/>
              </a:ext>
            </a:extLst>
          </p:cNvPr>
          <p:cNvSpPr>
            <a:spLocks noGrp="1"/>
          </p:cNvSpPr>
          <p:nvPr>
            <p:ph type="body" sz="quarter" idx="12"/>
          </p:nvPr>
        </p:nvSpPr>
        <p:spPr/>
        <p:txBody>
          <a:bodyPr/>
          <a:lstStyle/>
          <a:p>
            <a:r>
              <a:rPr kumimoji="1" lang="en-US" altLang="zh-CN" dirty="0"/>
              <a:t>Part-3</a:t>
            </a:r>
            <a:endParaRPr kumimoji="1" lang="zh-CN" altLang="en-US" dirty="0"/>
          </a:p>
        </p:txBody>
      </p:sp>
    </p:spTree>
    <p:extLst>
      <p:ext uri="{BB962C8B-B14F-4D97-AF65-F5344CB8AC3E}">
        <p14:creationId xmlns:p14="http://schemas.microsoft.com/office/powerpoint/2010/main" val="1142437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7F088760-5D17-E849-A93B-18CA51AF2746}"/>
              </a:ext>
            </a:extLst>
          </p:cNvPr>
          <p:cNvSpPr>
            <a:spLocks noGrp="1"/>
          </p:cNvSpPr>
          <p:nvPr>
            <p:ph type="body" sz="quarter" idx="10"/>
          </p:nvPr>
        </p:nvSpPr>
        <p:spPr/>
        <p:txBody>
          <a:bodyPr/>
          <a:lstStyle/>
          <a:p>
            <a:r>
              <a:rPr lang="zh-CN" altLang="en-US" dirty="0"/>
              <a:t>完全背包问题</a:t>
            </a:r>
          </a:p>
        </p:txBody>
      </p:sp>
      <p:sp>
        <p:nvSpPr>
          <p:cNvPr id="5" name="文本占位符 4">
            <a:extLst>
              <a:ext uri="{FF2B5EF4-FFF2-40B4-BE49-F238E27FC236}">
                <a16:creationId xmlns:a16="http://schemas.microsoft.com/office/drawing/2014/main" id="{9A17DAFC-16E0-AB4B-8102-D8B6B0D1A645}"/>
              </a:ext>
            </a:extLst>
          </p:cNvPr>
          <p:cNvSpPr>
            <a:spLocks noGrp="1"/>
          </p:cNvSpPr>
          <p:nvPr>
            <p:ph type="body" sz="quarter" idx="11"/>
          </p:nvPr>
        </p:nvSpPr>
        <p:spPr/>
        <p:txBody>
          <a:bodyPr/>
          <a:lstStyle/>
          <a:p>
            <a:endParaRPr kumimoji="1" lang="zh-CN" altLang="en-US"/>
          </a:p>
        </p:txBody>
      </p:sp>
      <p:pic>
        <p:nvPicPr>
          <p:cNvPr id="2" name="图片 1">
            <a:extLst>
              <a:ext uri="{FF2B5EF4-FFF2-40B4-BE49-F238E27FC236}">
                <a16:creationId xmlns:a16="http://schemas.microsoft.com/office/drawing/2014/main" id="{1E195E62-E52C-F54D-B38B-5995E8FFAFB5}"/>
              </a:ext>
            </a:extLst>
          </p:cNvPr>
          <p:cNvPicPr>
            <a:picLocks noChangeAspect="1"/>
          </p:cNvPicPr>
          <p:nvPr/>
        </p:nvPicPr>
        <p:blipFill>
          <a:blip r:embed="rId2"/>
          <a:stretch>
            <a:fillRect/>
          </a:stretch>
        </p:blipFill>
        <p:spPr>
          <a:xfrm>
            <a:off x="471302" y="1502725"/>
            <a:ext cx="7734300" cy="5295900"/>
          </a:xfrm>
          <a:prstGeom prst="rect">
            <a:avLst/>
          </a:prstGeom>
        </p:spPr>
      </p:pic>
      <p:pic>
        <p:nvPicPr>
          <p:cNvPr id="3" name="图片 2">
            <a:extLst>
              <a:ext uri="{FF2B5EF4-FFF2-40B4-BE49-F238E27FC236}">
                <a16:creationId xmlns:a16="http://schemas.microsoft.com/office/drawing/2014/main" id="{D59DCE1C-0F80-E74C-9DF5-ADC292C401A6}"/>
              </a:ext>
            </a:extLst>
          </p:cNvPr>
          <p:cNvPicPr>
            <a:picLocks noChangeAspect="1"/>
          </p:cNvPicPr>
          <p:nvPr/>
        </p:nvPicPr>
        <p:blipFill>
          <a:blip r:embed="rId3"/>
          <a:stretch>
            <a:fillRect/>
          </a:stretch>
        </p:blipFill>
        <p:spPr>
          <a:xfrm>
            <a:off x="8841018" y="1932384"/>
            <a:ext cx="2095500" cy="4470400"/>
          </a:xfrm>
          <a:prstGeom prst="rect">
            <a:avLst/>
          </a:prstGeom>
        </p:spPr>
      </p:pic>
    </p:spTree>
    <p:extLst>
      <p:ext uri="{BB962C8B-B14F-4D97-AF65-F5344CB8AC3E}">
        <p14:creationId xmlns:p14="http://schemas.microsoft.com/office/powerpoint/2010/main" val="458203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70AC03-A97F-1046-8CFA-304F98A630AE}"/>
              </a:ext>
            </a:extLst>
          </p:cNvPr>
          <p:cNvSpPr>
            <a:spLocks noGrp="1"/>
          </p:cNvSpPr>
          <p:nvPr>
            <p:ph type="body" sz="quarter" idx="10"/>
          </p:nvPr>
        </p:nvSpPr>
        <p:spPr/>
        <p:txBody>
          <a:bodyPr/>
          <a:lstStyle/>
          <a:p>
            <a:r>
              <a:rPr kumimoji="1" lang="zh-CN" altLang="en-US" dirty="0"/>
              <a:t>完全背包</a:t>
            </a:r>
          </a:p>
        </p:txBody>
      </p:sp>
      <p:sp>
        <p:nvSpPr>
          <p:cNvPr id="3" name="文本占位符 2">
            <a:extLst>
              <a:ext uri="{FF2B5EF4-FFF2-40B4-BE49-F238E27FC236}">
                <a16:creationId xmlns:a16="http://schemas.microsoft.com/office/drawing/2014/main" id="{6F559CC6-E7EF-244B-9460-F4F4AB63599D}"/>
              </a:ext>
            </a:extLst>
          </p:cNvPr>
          <p:cNvSpPr>
            <a:spLocks noGrp="1"/>
          </p:cNvSpPr>
          <p:nvPr>
            <p:ph type="body" sz="quarter" idx="11"/>
          </p:nvPr>
        </p:nvSpPr>
        <p:spPr/>
        <p:txBody>
          <a:bodyPr/>
          <a:lstStyle/>
          <a:p>
            <a:r>
              <a:rPr lang="zh-CN" altLang="en-US" dirty="0"/>
              <a:t>有 </a:t>
            </a:r>
            <a:r>
              <a:rPr lang="en-US" altLang="zh-CN" dirty="0"/>
              <a:t>n </a:t>
            </a:r>
            <a:r>
              <a:rPr lang="zh-CN" altLang="en-US" dirty="0"/>
              <a:t>个物品，每个物品有各自的体积 </a:t>
            </a:r>
            <a:r>
              <a:rPr lang="en-US" altLang="zh-CN" dirty="0"/>
              <a:t>w</a:t>
            </a:r>
            <a:r>
              <a:rPr lang="zh-CN" altLang="en-US" dirty="0"/>
              <a:t> 和不同的价值 </a:t>
            </a:r>
            <a:r>
              <a:rPr lang="en-US" altLang="zh-CN" dirty="0"/>
              <a:t>v </a:t>
            </a:r>
            <a:r>
              <a:rPr lang="zh-CN" altLang="en-US" dirty="0"/>
              <a:t>，</a:t>
            </a:r>
            <a:r>
              <a:rPr lang="zh-CN" altLang="en-US" b="1" dirty="0"/>
              <a:t>每个物品可以取任意多件</a:t>
            </a:r>
            <a:r>
              <a:rPr lang="zh-CN" altLang="en-US" dirty="0"/>
              <a:t>。</a:t>
            </a:r>
            <a:endParaRPr lang="en-US" altLang="zh-CN" dirty="0"/>
          </a:p>
          <a:p>
            <a:r>
              <a:rPr lang="zh-CN" altLang="en-US" dirty="0"/>
              <a:t>现在有一个容积为 </a:t>
            </a:r>
            <a:r>
              <a:rPr lang="en-US" altLang="zh-CN" dirty="0"/>
              <a:t>m </a:t>
            </a:r>
            <a:r>
              <a:rPr lang="zh-CN" altLang="en-US" dirty="0"/>
              <a:t>的背包，可以装若干件物品，总体积不能超过其容积。</a:t>
            </a:r>
            <a:endParaRPr lang="en-US" altLang="zh-CN" dirty="0"/>
          </a:p>
          <a:p>
            <a:r>
              <a:rPr lang="zh-CN" altLang="en-US" dirty="0"/>
              <a:t>问背包能装的物品总价值最大是多少。</a:t>
            </a:r>
            <a:endParaRPr lang="en-US" altLang="zh-CN" dirty="0"/>
          </a:p>
          <a:p>
            <a:endParaRPr kumimoji="1" lang="zh-CN" altLang="en-US" dirty="0"/>
          </a:p>
        </p:txBody>
      </p:sp>
      <p:sp>
        <p:nvSpPr>
          <p:cNvPr id="4" name="文本框 3">
            <a:extLst>
              <a:ext uri="{FF2B5EF4-FFF2-40B4-BE49-F238E27FC236}">
                <a16:creationId xmlns:a16="http://schemas.microsoft.com/office/drawing/2014/main" id="{8F421504-7793-DE4F-9451-4DAEEA12BF64}"/>
              </a:ext>
            </a:extLst>
          </p:cNvPr>
          <p:cNvSpPr txBox="1"/>
          <p:nvPr/>
        </p:nvSpPr>
        <p:spPr>
          <a:xfrm>
            <a:off x="2442010" y="4148342"/>
            <a:ext cx="6981398" cy="2308324"/>
          </a:xfrm>
          <a:prstGeom prst="rect">
            <a:avLst/>
          </a:prstGeom>
          <a:noFill/>
        </p:spPr>
        <p:txBody>
          <a:bodyPr wrap="none" rtlCol="0">
            <a:spAutoFit/>
          </a:bodyPr>
          <a:lstStyle>
            <a:defPPr>
              <a:defRPr lang="zh-CN"/>
            </a:defPPr>
            <a:lvl1pPr>
              <a:defRPr kumimoji="1" sz="2800">
                <a:latin typeface="Consolas" charset="0"/>
                <a:ea typeface="Consolas" charset="0"/>
                <a:cs typeface="Consolas" charset="0"/>
              </a:defRPr>
            </a:lvl1pPr>
          </a:lstStyle>
          <a:p>
            <a:r>
              <a:rPr lang="en-US" altLang="zh-CN" sz="2400" dirty="0" err="1"/>
              <a:t>int</a:t>
            </a:r>
            <a:r>
              <a:rPr lang="zh-CN" altLang="en-US" sz="2400" dirty="0"/>
              <a:t> </a:t>
            </a:r>
            <a:r>
              <a:rPr lang="en-US" altLang="zh-CN" sz="2400" dirty="0" err="1"/>
              <a:t>dp</a:t>
            </a:r>
            <a:r>
              <a:rPr lang="en-US" altLang="zh-CN" sz="2400" dirty="0"/>
              <a:t>[V+5];</a:t>
            </a:r>
          </a:p>
          <a:p>
            <a:endParaRPr lang="en-US" altLang="zh-CN" sz="2400" dirty="0"/>
          </a:p>
          <a:p>
            <a:r>
              <a:rPr lang="en-US" altLang="zh-CN" sz="2400" dirty="0"/>
              <a:t>for(</a:t>
            </a:r>
            <a:r>
              <a:rPr lang="en-US" altLang="zh-CN" sz="2400" dirty="0" err="1"/>
              <a:t>i</a:t>
            </a:r>
            <a:r>
              <a:rPr lang="en-US" altLang="zh-CN" sz="2400" dirty="0"/>
              <a:t>=1;</a:t>
            </a:r>
            <a:r>
              <a:rPr lang="zh-CN" altLang="en-US" sz="2400" dirty="0"/>
              <a:t> </a:t>
            </a:r>
            <a:r>
              <a:rPr lang="en-US" altLang="zh-CN" sz="2400" dirty="0" err="1"/>
              <a:t>i</a:t>
            </a:r>
            <a:r>
              <a:rPr lang="en-US" altLang="zh-CN" sz="2400" dirty="0"/>
              <a:t>&lt;=n;</a:t>
            </a:r>
            <a:r>
              <a:rPr lang="zh-CN" altLang="en-US" sz="2400" dirty="0"/>
              <a:t> </a:t>
            </a:r>
            <a:r>
              <a:rPr lang="en-US" altLang="zh-CN" sz="2400" dirty="0" err="1"/>
              <a:t>i</a:t>
            </a:r>
            <a:r>
              <a:rPr lang="en-US" altLang="zh-CN" sz="2400" dirty="0"/>
              <a:t>++){</a:t>
            </a:r>
          </a:p>
          <a:p>
            <a:r>
              <a:rPr lang="zh-CN" altLang="en-US" sz="2400" dirty="0"/>
              <a:t>  </a:t>
            </a:r>
            <a:r>
              <a:rPr lang="en-US" altLang="zh-CN" sz="2400" dirty="0"/>
              <a:t>for(</a:t>
            </a:r>
            <a:r>
              <a:rPr lang="en-US" altLang="zh-CN" sz="2400" dirty="0">
                <a:solidFill>
                  <a:srgbClr val="FF0000"/>
                </a:solidFill>
              </a:rPr>
              <a:t>j=w[</a:t>
            </a:r>
            <a:r>
              <a:rPr lang="en-US" altLang="zh-CN" sz="2400" dirty="0" err="1">
                <a:solidFill>
                  <a:srgbClr val="FF0000"/>
                </a:solidFill>
              </a:rPr>
              <a:t>i</a:t>
            </a:r>
            <a:r>
              <a:rPr lang="en-US" altLang="zh-CN" sz="2400" dirty="0">
                <a:solidFill>
                  <a:srgbClr val="FF0000"/>
                </a:solidFill>
              </a:rPr>
              <a:t>];</a:t>
            </a:r>
            <a:r>
              <a:rPr lang="zh-CN" altLang="en-US" sz="2400" dirty="0">
                <a:solidFill>
                  <a:srgbClr val="FF0000"/>
                </a:solidFill>
              </a:rPr>
              <a:t> </a:t>
            </a:r>
            <a:r>
              <a:rPr lang="en-US" altLang="zh-CN" sz="2400" dirty="0">
                <a:solidFill>
                  <a:srgbClr val="FF0000"/>
                </a:solidFill>
              </a:rPr>
              <a:t>j&lt;=m;</a:t>
            </a:r>
            <a:r>
              <a:rPr lang="zh-CN" altLang="en-US" sz="2400" dirty="0">
                <a:solidFill>
                  <a:srgbClr val="FF0000"/>
                </a:solidFill>
              </a:rPr>
              <a:t> </a:t>
            </a:r>
            <a:r>
              <a:rPr lang="en-US" altLang="zh-CN" sz="2400" dirty="0" err="1">
                <a:solidFill>
                  <a:srgbClr val="FF0000"/>
                </a:solidFill>
              </a:rPr>
              <a:t>j++</a:t>
            </a:r>
            <a:r>
              <a:rPr lang="en-US" altLang="zh-CN" sz="2400" dirty="0"/>
              <a:t>)</a:t>
            </a:r>
          </a:p>
          <a:p>
            <a:r>
              <a:rPr lang="zh-CN" altLang="en-US" sz="2400" dirty="0"/>
              <a:t>    </a:t>
            </a:r>
            <a:r>
              <a:rPr lang="en-US" altLang="zh-CN" sz="2400" dirty="0" err="1"/>
              <a:t>dp</a:t>
            </a:r>
            <a:r>
              <a:rPr lang="en-US" altLang="zh-CN" sz="2400" dirty="0"/>
              <a:t>[j]</a:t>
            </a:r>
            <a:r>
              <a:rPr lang="zh-CN" altLang="en-US" sz="2400" dirty="0"/>
              <a:t> </a:t>
            </a:r>
            <a:r>
              <a:rPr lang="en-US" altLang="zh-CN" sz="2400" dirty="0"/>
              <a:t>=</a:t>
            </a:r>
            <a:r>
              <a:rPr lang="zh-CN" altLang="en-US" sz="2400" dirty="0"/>
              <a:t> </a:t>
            </a:r>
            <a:r>
              <a:rPr lang="en-US" altLang="zh-CN" sz="2400" dirty="0"/>
              <a:t>max(</a:t>
            </a:r>
            <a:r>
              <a:rPr lang="en-US" altLang="zh-CN" sz="2400" dirty="0" err="1"/>
              <a:t>dp</a:t>
            </a:r>
            <a:r>
              <a:rPr lang="en-US" altLang="zh-CN" sz="2400" dirty="0"/>
              <a:t>[j-w[</a:t>
            </a:r>
            <a:r>
              <a:rPr lang="en-US" altLang="zh-CN" sz="2400" dirty="0" err="1"/>
              <a:t>i</a:t>
            </a:r>
            <a:r>
              <a:rPr lang="en-US" altLang="zh-CN" sz="2400" dirty="0"/>
              <a:t>]]+v[</a:t>
            </a:r>
            <a:r>
              <a:rPr lang="en-US" altLang="zh-CN" sz="2400" dirty="0" err="1"/>
              <a:t>i</a:t>
            </a:r>
            <a:r>
              <a:rPr lang="en-US" altLang="zh-CN" sz="2400" dirty="0"/>
              <a:t>],</a:t>
            </a:r>
            <a:r>
              <a:rPr lang="zh-CN" altLang="en-US" sz="2400" dirty="0"/>
              <a:t> </a:t>
            </a:r>
            <a:r>
              <a:rPr lang="en-US" altLang="zh-CN" sz="2400" dirty="0" err="1"/>
              <a:t>dp</a:t>
            </a:r>
            <a:r>
              <a:rPr lang="en-US" altLang="zh-CN" sz="2400" dirty="0"/>
              <a:t>[j]);</a:t>
            </a:r>
          </a:p>
          <a:p>
            <a:r>
              <a:rPr lang="en-US" altLang="zh-CN" sz="2400" dirty="0"/>
              <a:t>}</a:t>
            </a:r>
            <a:endParaRPr lang="zh-CN" altLang="en-US" sz="2400" dirty="0"/>
          </a:p>
        </p:txBody>
      </p:sp>
    </p:spTree>
    <p:extLst>
      <p:ext uri="{BB962C8B-B14F-4D97-AF65-F5344CB8AC3E}">
        <p14:creationId xmlns:p14="http://schemas.microsoft.com/office/powerpoint/2010/main" val="4140430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1E2ED15-57B7-254C-835D-0ADB62A03AF8}"/>
              </a:ext>
            </a:extLst>
          </p:cNvPr>
          <p:cNvSpPr>
            <a:spLocks noGrp="1"/>
          </p:cNvSpPr>
          <p:nvPr>
            <p:ph type="body" sz="quarter" idx="10"/>
          </p:nvPr>
        </p:nvSpPr>
        <p:spPr/>
        <p:txBody>
          <a:bodyPr/>
          <a:lstStyle/>
          <a:p>
            <a:r>
              <a:rPr lang="zh-CN" altLang="en-US" dirty="0"/>
              <a:t>庆功会</a:t>
            </a:r>
          </a:p>
        </p:txBody>
      </p:sp>
      <p:sp>
        <p:nvSpPr>
          <p:cNvPr id="3" name="文本占位符 2">
            <a:extLst>
              <a:ext uri="{FF2B5EF4-FFF2-40B4-BE49-F238E27FC236}">
                <a16:creationId xmlns:a16="http://schemas.microsoft.com/office/drawing/2014/main" id="{F99E5244-D8C1-0449-9EE2-96ABF308A1C9}"/>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09998377-7138-7840-A595-A84B5DA7881B}"/>
              </a:ext>
            </a:extLst>
          </p:cNvPr>
          <p:cNvPicPr>
            <a:picLocks noChangeAspect="1"/>
          </p:cNvPicPr>
          <p:nvPr/>
        </p:nvPicPr>
        <p:blipFill>
          <a:blip r:embed="rId2"/>
          <a:stretch>
            <a:fillRect/>
          </a:stretch>
        </p:blipFill>
        <p:spPr>
          <a:xfrm>
            <a:off x="589005" y="1479681"/>
            <a:ext cx="6467681" cy="5020821"/>
          </a:xfrm>
          <a:prstGeom prst="rect">
            <a:avLst/>
          </a:prstGeom>
        </p:spPr>
      </p:pic>
      <p:pic>
        <p:nvPicPr>
          <p:cNvPr id="5" name="图片 4">
            <a:extLst>
              <a:ext uri="{FF2B5EF4-FFF2-40B4-BE49-F238E27FC236}">
                <a16:creationId xmlns:a16="http://schemas.microsoft.com/office/drawing/2014/main" id="{67097995-FC4D-A747-BCA2-B85E525F570B}"/>
              </a:ext>
            </a:extLst>
          </p:cNvPr>
          <p:cNvPicPr>
            <a:picLocks noChangeAspect="1"/>
          </p:cNvPicPr>
          <p:nvPr/>
        </p:nvPicPr>
        <p:blipFill>
          <a:blip r:embed="rId3"/>
          <a:stretch>
            <a:fillRect/>
          </a:stretch>
        </p:blipFill>
        <p:spPr>
          <a:xfrm>
            <a:off x="7622721" y="1520704"/>
            <a:ext cx="2171700" cy="4864100"/>
          </a:xfrm>
          <a:prstGeom prst="rect">
            <a:avLst/>
          </a:prstGeom>
        </p:spPr>
      </p:pic>
    </p:spTree>
    <p:extLst>
      <p:ext uri="{BB962C8B-B14F-4D97-AF65-F5344CB8AC3E}">
        <p14:creationId xmlns:p14="http://schemas.microsoft.com/office/powerpoint/2010/main" val="409215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970AC03-A97F-1046-8CFA-304F98A630AE}"/>
              </a:ext>
            </a:extLst>
          </p:cNvPr>
          <p:cNvSpPr>
            <a:spLocks noGrp="1"/>
          </p:cNvSpPr>
          <p:nvPr>
            <p:ph type="body" sz="quarter" idx="10"/>
          </p:nvPr>
        </p:nvSpPr>
        <p:spPr/>
        <p:txBody>
          <a:bodyPr/>
          <a:lstStyle/>
          <a:p>
            <a:r>
              <a:rPr kumimoji="1" lang="zh-CN" altLang="en-US" dirty="0"/>
              <a:t>多重背包</a:t>
            </a:r>
          </a:p>
        </p:txBody>
      </p:sp>
      <p:sp>
        <p:nvSpPr>
          <p:cNvPr id="3" name="文本占位符 2">
            <a:extLst>
              <a:ext uri="{FF2B5EF4-FFF2-40B4-BE49-F238E27FC236}">
                <a16:creationId xmlns:a16="http://schemas.microsoft.com/office/drawing/2014/main" id="{6F559CC6-E7EF-244B-9460-F4F4AB63599D}"/>
              </a:ext>
            </a:extLst>
          </p:cNvPr>
          <p:cNvSpPr>
            <a:spLocks noGrp="1"/>
          </p:cNvSpPr>
          <p:nvPr>
            <p:ph type="body" sz="quarter" idx="11"/>
          </p:nvPr>
        </p:nvSpPr>
        <p:spPr/>
        <p:txBody>
          <a:bodyPr/>
          <a:lstStyle/>
          <a:p>
            <a:r>
              <a:rPr lang="zh-CN" altLang="en-US" dirty="0"/>
              <a:t>有 </a:t>
            </a:r>
            <a:r>
              <a:rPr lang="en-US" altLang="zh-CN" dirty="0"/>
              <a:t>n </a:t>
            </a:r>
            <a:r>
              <a:rPr lang="zh-CN" altLang="en-US" dirty="0"/>
              <a:t>个物品，每个物品有各自的体积 </a:t>
            </a:r>
            <a:r>
              <a:rPr lang="en-US" altLang="zh-CN" dirty="0"/>
              <a:t>w</a:t>
            </a:r>
            <a:r>
              <a:rPr lang="zh-CN" altLang="en-US" dirty="0"/>
              <a:t> 和不同的价值 </a:t>
            </a:r>
            <a:r>
              <a:rPr lang="en-US" altLang="zh-CN" dirty="0"/>
              <a:t>v </a:t>
            </a:r>
            <a:r>
              <a:rPr lang="zh-CN" altLang="en-US" dirty="0"/>
              <a:t>，</a:t>
            </a:r>
            <a:r>
              <a:rPr lang="zh-CN" altLang="en-US" b="1" dirty="0"/>
              <a:t>第</a:t>
            </a:r>
            <a:r>
              <a:rPr lang="en-US" altLang="zh-CN" b="1" dirty="0" err="1"/>
              <a:t>i</a:t>
            </a:r>
            <a:r>
              <a:rPr lang="zh-CN" altLang="en-US" b="1" dirty="0"/>
              <a:t>件物品可以取</a:t>
            </a:r>
            <a:r>
              <a:rPr lang="en-US" altLang="zh-CN" b="1" dirty="0"/>
              <a:t>a[</a:t>
            </a:r>
            <a:r>
              <a:rPr lang="en-US" altLang="zh-CN" b="1" dirty="0" err="1"/>
              <a:t>i</a:t>
            </a:r>
            <a:r>
              <a:rPr lang="en-US" altLang="zh-CN" b="1" dirty="0"/>
              <a:t>]</a:t>
            </a:r>
            <a:r>
              <a:rPr lang="zh-CN" altLang="en-US" b="1" dirty="0"/>
              <a:t>件</a:t>
            </a:r>
            <a:r>
              <a:rPr lang="zh-CN" altLang="en-US" dirty="0"/>
              <a:t>。</a:t>
            </a:r>
            <a:endParaRPr lang="en-US" altLang="zh-CN" dirty="0"/>
          </a:p>
          <a:p>
            <a:r>
              <a:rPr lang="zh-CN" altLang="en-US" dirty="0"/>
              <a:t>现在有一个容积为 </a:t>
            </a:r>
            <a:r>
              <a:rPr lang="en-US" altLang="zh-CN" dirty="0"/>
              <a:t>m </a:t>
            </a:r>
            <a:r>
              <a:rPr lang="zh-CN" altLang="en-US" dirty="0"/>
              <a:t>的背包，可以装若干件物品，总体积不能超过其容积。</a:t>
            </a:r>
            <a:endParaRPr lang="en-US" altLang="zh-CN" dirty="0"/>
          </a:p>
          <a:p>
            <a:r>
              <a:rPr lang="zh-CN" altLang="en-US" dirty="0"/>
              <a:t>问背包能装的物品总价值最大是多少。</a:t>
            </a:r>
            <a:endParaRPr lang="en-US" altLang="zh-CN" dirty="0"/>
          </a:p>
          <a:p>
            <a:endParaRPr kumimoji="1" lang="zh-CN" altLang="en-US" dirty="0"/>
          </a:p>
        </p:txBody>
      </p:sp>
      <p:sp>
        <p:nvSpPr>
          <p:cNvPr id="4" name="文本框 3">
            <a:extLst>
              <a:ext uri="{FF2B5EF4-FFF2-40B4-BE49-F238E27FC236}">
                <a16:creationId xmlns:a16="http://schemas.microsoft.com/office/drawing/2014/main" id="{8F421504-7793-DE4F-9451-4DAEEA12BF64}"/>
              </a:ext>
            </a:extLst>
          </p:cNvPr>
          <p:cNvSpPr txBox="1"/>
          <p:nvPr/>
        </p:nvSpPr>
        <p:spPr>
          <a:xfrm>
            <a:off x="2442010" y="4148342"/>
            <a:ext cx="7321235" cy="2677656"/>
          </a:xfrm>
          <a:prstGeom prst="rect">
            <a:avLst/>
          </a:prstGeom>
          <a:noFill/>
        </p:spPr>
        <p:txBody>
          <a:bodyPr wrap="none" rtlCol="0">
            <a:spAutoFit/>
          </a:bodyPr>
          <a:lstStyle>
            <a:defPPr>
              <a:defRPr lang="zh-CN"/>
            </a:defPPr>
            <a:lvl1pPr>
              <a:defRPr kumimoji="1" sz="2800">
                <a:latin typeface="Consolas" charset="0"/>
                <a:ea typeface="Consolas" charset="0"/>
                <a:cs typeface="Consolas" charset="0"/>
              </a:defRPr>
            </a:lvl1pPr>
          </a:lstStyle>
          <a:p>
            <a:r>
              <a:rPr lang="en-US" altLang="zh-CN" sz="2400" dirty="0" err="1"/>
              <a:t>int</a:t>
            </a:r>
            <a:r>
              <a:rPr lang="zh-CN" altLang="en-US" sz="2400" dirty="0"/>
              <a:t> </a:t>
            </a:r>
            <a:r>
              <a:rPr lang="en-US" altLang="zh-CN" sz="2400" dirty="0" err="1"/>
              <a:t>dp</a:t>
            </a:r>
            <a:r>
              <a:rPr lang="en-US" altLang="zh-CN" sz="2400" dirty="0"/>
              <a:t>[V+5];</a:t>
            </a:r>
          </a:p>
          <a:p>
            <a:endParaRPr lang="en-US" altLang="zh-CN" sz="2400" dirty="0"/>
          </a:p>
          <a:p>
            <a:r>
              <a:rPr lang="en-US" altLang="zh-CN" sz="2400" dirty="0"/>
              <a:t>for(</a:t>
            </a:r>
            <a:r>
              <a:rPr lang="en-US" altLang="zh-CN" sz="2400" dirty="0" err="1"/>
              <a:t>i</a:t>
            </a:r>
            <a:r>
              <a:rPr lang="en-US" altLang="zh-CN" sz="2400" dirty="0"/>
              <a:t>=1;</a:t>
            </a:r>
            <a:r>
              <a:rPr lang="zh-CN" altLang="en-US" sz="2400" dirty="0"/>
              <a:t> </a:t>
            </a:r>
            <a:r>
              <a:rPr lang="en-US" altLang="zh-CN" sz="2400" dirty="0" err="1"/>
              <a:t>i</a:t>
            </a:r>
            <a:r>
              <a:rPr lang="en-US" altLang="zh-CN" sz="2400" dirty="0"/>
              <a:t>&lt;=n;</a:t>
            </a:r>
            <a:r>
              <a:rPr lang="zh-CN" altLang="en-US" sz="2400" dirty="0"/>
              <a:t> </a:t>
            </a:r>
            <a:r>
              <a:rPr lang="en-US" altLang="zh-CN" sz="2400" dirty="0" err="1"/>
              <a:t>i</a:t>
            </a:r>
            <a:r>
              <a:rPr lang="en-US" altLang="zh-CN" sz="2400" dirty="0"/>
              <a:t>++){</a:t>
            </a:r>
          </a:p>
          <a:p>
            <a:r>
              <a:rPr lang="zh-CN" altLang="en-US" sz="2400" dirty="0"/>
              <a:t>  </a:t>
            </a:r>
            <a:r>
              <a:rPr lang="en-US" altLang="zh-CN" sz="2400" dirty="0">
                <a:solidFill>
                  <a:srgbClr val="2BAD00"/>
                </a:solidFill>
              </a:rPr>
              <a:t>for(k=1;k&lt;=a[</a:t>
            </a:r>
            <a:r>
              <a:rPr lang="en-US" altLang="zh-CN" sz="2400" dirty="0" err="1">
                <a:solidFill>
                  <a:srgbClr val="2BAD00"/>
                </a:solidFill>
              </a:rPr>
              <a:t>i</a:t>
            </a:r>
            <a:r>
              <a:rPr lang="en-US" altLang="zh-CN" sz="2400" dirty="0">
                <a:solidFill>
                  <a:srgbClr val="2BAD00"/>
                </a:solidFill>
              </a:rPr>
              <a:t>];k++)</a:t>
            </a:r>
          </a:p>
          <a:p>
            <a:r>
              <a:rPr lang="zh-CN" altLang="en-US" sz="2400" dirty="0"/>
              <a:t>    </a:t>
            </a:r>
            <a:r>
              <a:rPr lang="en-US" altLang="zh-CN" sz="2400" dirty="0"/>
              <a:t>for(</a:t>
            </a:r>
            <a:r>
              <a:rPr lang="en-US" altLang="zh-CN" sz="2400" dirty="0">
                <a:solidFill>
                  <a:srgbClr val="FF0000"/>
                </a:solidFill>
              </a:rPr>
              <a:t>j=m;</a:t>
            </a:r>
            <a:r>
              <a:rPr lang="zh-CN" altLang="en-US" sz="2400" dirty="0">
                <a:solidFill>
                  <a:srgbClr val="FF0000"/>
                </a:solidFill>
              </a:rPr>
              <a:t> </a:t>
            </a:r>
            <a:r>
              <a:rPr lang="en-US" altLang="zh-CN" sz="2400" dirty="0">
                <a:solidFill>
                  <a:srgbClr val="FF0000"/>
                </a:solidFill>
              </a:rPr>
              <a:t>j&gt;=w[</a:t>
            </a:r>
            <a:r>
              <a:rPr lang="en-US" altLang="zh-CN" sz="2400" dirty="0" err="1">
                <a:solidFill>
                  <a:srgbClr val="FF0000"/>
                </a:solidFill>
              </a:rPr>
              <a:t>i</a:t>
            </a:r>
            <a:r>
              <a:rPr lang="en-US" altLang="zh-CN" sz="2400" dirty="0">
                <a:solidFill>
                  <a:srgbClr val="FF0000"/>
                </a:solidFill>
              </a:rPr>
              <a:t>];</a:t>
            </a:r>
            <a:r>
              <a:rPr lang="zh-CN" altLang="en-US" sz="2400" dirty="0">
                <a:solidFill>
                  <a:srgbClr val="FF0000"/>
                </a:solidFill>
              </a:rPr>
              <a:t> </a:t>
            </a:r>
            <a:r>
              <a:rPr lang="en-US" altLang="zh-CN" sz="2400" dirty="0">
                <a:solidFill>
                  <a:srgbClr val="FF0000"/>
                </a:solidFill>
              </a:rPr>
              <a:t>j--</a:t>
            </a:r>
            <a:r>
              <a:rPr lang="en-US" altLang="zh-CN" sz="2400" dirty="0"/>
              <a:t>)</a:t>
            </a:r>
          </a:p>
          <a:p>
            <a:r>
              <a:rPr lang="zh-CN" altLang="en-US" sz="2400" dirty="0"/>
              <a:t>      </a:t>
            </a:r>
            <a:r>
              <a:rPr lang="en-US" altLang="zh-CN" sz="2400" dirty="0" err="1"/>
              <a:t>dp</a:t>
            </a:r>
            <a:r>
              <a:rPr lang="en-US" altLang="zh-CN" sz="2400" dirty="0"/>
              <a:t>[j]</a:t>
            </a:r>
            <a:r>
              <a:rPr lang="zh-CN" altLang="en-US" sz="2400" dirty="0"/>
              <a:t> </a:t>
            </a:r>
            <a:r>
              <a:rPr lang="en-US" altLang="zh-CN" sz="2400" dirty="0"/>
              <a:t>=</a:t>
            </a:r>
            <a:r>
              <a:rPr lang="zh-CN" altLang="en-US" sz="2400" dirty="0"/>
              <a:t> </a:t>
            </a:r>
            <a:r>
              <a:rPr lang="en-US" altLang="zh-CN" sz="2400" dirty="0"/>
              <a:t>max(</a:t>
            </a:r>
            <a:r>
              <a:rPr lang="en-US" altLang="zh-CN" sz="2400" dirty="0" err="1"/>
              <a:t>dp</a:t>
            </a:r>
            <a:r>
              <a:rPr lang="en-US" altLang="zh-CN" sz="2400" dirty="0"/>
              <a:t>[j-w[</a:t>
            </a:r>
            <a:r>
              <a:rPr lang="en-US" altLang="zh-CN" sz="2400" dirty="0" err="1"/>
              <a:t>i</a:t>
            </a:r>
            <a:r>
              <a:rPr lang="en-US" altLang="zh-CN" sz="2400" dirty="0"/>
              <a:t>]]+v[</a:t>
            </a:r>
            <a:r>
              <a:rPr lang="en-US" altLang="zh-CN" sz="2400" dirty="0" err="1"/>
              <a:t>i</a:t>
            </a:r>
            <a:r>
              <a:rPr lang="en-US" altLang="zh-CN" sz="2400" dirty="0"/>
              <a:t>],</a:t>
            </a:r>
            <a:r>
              <a:rPr lang="zh-CN" altLang="en-US" sz="2400" dirty="0"/>
              <a:t> </a:t>
            </a:r>
            <a:r>
              <a:rPr lang="en-US" altLang="zh-CN" sz="2400" dirty="0" err="1"/>
              <a:t>dp</a:t>
            </a:r>
            <a:r>
              <a:rPr lang="en-US" altLang="zh-CN" sz="2400" dirty="0"/>
              <a:t>[j]);</a:t>
            </a:r>
          </a:p>
          <a:p>
            <a:r>
              <a:rPr lang="en-US" altLang="zh-CN" sz="2400" dirty="0"/>
              <a:t>}</a:t>
            </a:r>
            <a:endParaRPr lang="zh-CN" altLang="en-US" sz="2400" dirty="0"/>
          </a:p>
        </p:txBody>
      </p:sp>
    </p:spTree>
    <p:extLst>
      <p:ext uri="{BB962C8B-B14F-4D97-AF65-F5344CB8AC3E}">
        <p14:creationId xmlns:p14="http://schemas.microsoft.com/office/powerpoint/2010/main" val="13611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3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7EC9127-B4CE-B14B-BEB3-019BD3FFFC91}"/>
              </a:ext>
            </a:extLst>
          </p:cNvPr>
          <p:cNvSpPr>
            <a:spLocks noGrp="1"/>
          </p:cNvSpPr>
          <p:nvPr>
            <p:ph type="body" sz="quarter" idx="10"/>
          </p:nvPr>
        </p:nvSpPr>
        <p:spPr/>
        <p:txBody>
          <a:bodyPr/>
          <a:lstStyle/>
          <a:p>
            <a:r>
              <a:rPr kumimoji="1" lang="zh-CN" altLang="en-US" dirty="0"/>
              <a:t>合唱队形</a:t>
            </a:r>
          </a:p>
        </p:txBody>
      </p:sp>
      <p:sp>
        <p:nvSpPr>
          <p:cNvPr id="3" name="文本占位符 2">
            <a:extLst>
              <a:ext uri="{FF2B5EF4-FFF2-40B4-BE49-F238E27FC236}">
                <a16:creationId xmlns:a16="http://schemas.microsoft.com/office/drawing/2014/main" id="{186711A3-C3AC-1642-9E8A-9155699BE339}"/>
              </a:ext>
            </a:extLst>
          </p:cNvPr>
          <p:cNvSpPr>
            <a:spLocks noGrp="1"/>
          </p:cNvSpPr>
          <p:nvPr>
            <p:ph type="body" sz="quarter" idx="11"/>
          </p:nvPr>
        </p:nvSpPr>
        <p:spPr>
          <a:xfrm>
            <a:off x="569088" y="1620456"/>
            <a:ext cx="11053823" cy="4664597"/>
          </a:xfrm>
        </p:spPr>
        <p:txBody>
          <a:bodyPr/>
          <a:lstStyle/>
          <a:p>
            <a:r>
              <a:rPr kumimoji="1" lang="zh-CN" altLang="en-US" dirty="0"/>
              <a:t>合唱队形由从前往后的一个上升子序列和一个从后往前的上升子序列构成</a:t>
            </a:r>
            <a:endParaRPr kumimoji="1" lang="en-US" altLang="zh-CN" dirty="0"/>
          </a:p>
          <a:p>
            <a:endParaRPr kumimoji="1" lang="en-US" altLang="zh-CN" dirty="0"/>
          </a:p>
          <a:p>
            <a:r>
              <a:rPr kumimoji="1" lang="zh-CN" altLang="en-US" dirty="0"/>
              <a:t>在本题中，我们只需要枚举合唱队形的中间最高点，然后将从前往后和从后往前的最长上升子序列长度相加即可</a:t>
            </a:r>
          </a:p>
        </p:txBody>
      </p:sp>
    </p:spTree>
    <p:extLst>
      <p:ext uri="{BB962C8B-B14F-4D97-AF65-F5344CB8AC3E}">
        <p14:creationId xmlns:p14="http://schemas.microsoft.com/office/powerpoint/2010/main" val="8160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7EC9127-B4CE-B14B-BEB3-019BD3FFFC91}"/>
              </a:ext>
            </a:extLst>
          </p:cNvPr>
          <p:cNvSpPr>
            <a:spLocks noGrp="1"/>
          </p:cNvSpPr>
          <p:nvPr>
            <p:ph type="body" sz="quarter" idx="10"/>
          </p:nvPr>
        </p:nvSpPr>
        <p:spPr/>
        <p:txBody>
          <a:bodyPr/>
          <a:lstStyle/>
          <a:p>
            <a:r>
              <a:rPr kumimoji="1" lang="zh-CN" altLang="en-US" dirty="0"/>
              <a:t>合唱队形</a:t>
            </a:r>
          </a:p>
        </p:txBody>
      </p:sp>
      <p:pic>
        <p:nvPicPr>
          <p:cNvPr id="4" name="图片 3">
            <a:extLst>
              <a:ext uri="{FF2B5EF4-FFF2-40B4-BE49-F238E27FC236}">
                <a16:creationId xmlns:a16="http://schemas.microsoft.com/office/drawing/2014/main" id="{29FD93AA-D630-4E40-93E3-22E607529E03}"/>
              </a:ext>
            </a:extLst>
          </p:cNvPr>
          <p:cNvPicPr>
            <a:picLocks noChangeAspect="1"/>
          </p:cNvPicPr>
          <p:nvPr/>
        </p:nvPicPr>
        <p:blipFill>
          <a:blip r:embed="rId2"/>
          <a:stretch>
            <a:fillRect/>
          </a:stretch>
        </p:blipFill>
        <p:spPr>
          <a:xfrm>
            <a:off x="2659124" y="0"/>
            <a:ext cx="7776275" cy="6858000"/>
          </a:xfrm>
          <a:prstGeom prst="rect">
            <a:avLst/>
          </a:prstGeom>
        </p:spPr>
      </p:pic>
    </p:spTree>
    <p:extLst>
      <p:ext uri="{BB962C8B-B14F-4D97-AF65-F5344CB8AC3E}">
        <p14:creationId xmlns:p14="http://schemas.microsoft.com/office/powerpoint/2010/main" val="46018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077280F4-BD35-3E49-8730-F30A6A47F797}"/>
              </a:ext>
            </a:extLst>
          </p:cNvPr>
          <p:cNvSpPr>
            <a:spLocks noGrp="1"/>
          </p:cNvSpPr>
          <p:nvPr>
            <p:ph type="body" sz="quarter" idx="10"/>
          </p:nvPr>
        </p:nvSpPr>
        <p:spPr/>
        <p:txBody>
          <a:bodyPr/>
          <a:lstStyle/>
          <a:p>
            <a:r>
              <a:rPr lang="zh-CN" altLang="en-US" dirty="0"/>
              <a:t>最大上升子序列和</a:t>
            </a:r>
          </a:p>
        </p:txBody>
      </p:sp>
      <p:sp>
        <p:nvSpPr>
          <p:cNvPr id="6" name="文本占位符 5">
            <a:extLst>
              <a:ext uri="{FF2B5EF4-FFF2-40B4-BE49-F238E27FC236}">
                <a16:creationId xmlns:a16="http://schemas.microsoft.com/office/drawing/2014/main" id="{A8A57990-44DD-4940-96A8-75C2E14F6AD3}"/>
              </a:ext>
            </a:extLst>
          </p:cNvPr>
          <p:cNvSpPr>
            <a:spLocks noGrp="1"/>
          </p:cNvSpPr>
          <p:nvPr>
            <p:ph type="body" sz="quarter" idx="11"/>
          </p:nvPr>
        </p:nvSpPr>
        <p:spPr/>
        <p:txBody>
          <a:bodyPr/>
          <a:lstStyle/>
          <a:p>
            <a:endParaRPr kumimoji="1" lang="zh-CN" altLang="en-US"/>
          </a:p>
        </p:txBody>
      </p:sp>
      <p:pic>
        <p:nvPicPr>
          <p:cNvPr id="7" name="图片 6">
            <a:extLst>
              <a:ext uri="{FF2B5EF4-FFF2-40B4-BE49-F238E27FC236}">
                <a16:creationId xmlns:a16="http://schemas.microsoft.com/office/drawing/2014/main" id="{C11F8107-5248-FF44-8F44-12642B223674}"/>
              </a:ext>
            </a:extLst>
          </p:cNvPr>
          <p:cNvPicPr>
            <a:picLocks noChangeAspect="1"/>
          </p:cNvPicPr>
          <p:nvPr/>
        </p:nvPicPr>
        <p:blipFill>
          <a:blip r:embed="rId2"/>
          <a:stretch>
            <a:fillRect/>
          </a:stretch>
        </p:blipFill>
        <p:spPr>
          <a:xfrm>
            <a:off x="902523" y="1388249"/>
            <a:ext cx="6157521" cy="5309600"/>
          </a:xfrm>
          <a:prstGeom prst="rect">
            <a:avLst/>
          </a:prstGeom>
        </p:spPr>
      </p:pic>
      <p:pic>
        <p:nvPicPr>
          <p:cNvPr id="8" name="图片 7">
            <a:extLst>
              <a:ext uri="{FF2B5EF4-FFF2-40B4-BE49-F238E27FC236}">
                <a16:creationId xmlns:a16="http://schemas.microsoft.com/office/drawing/2014/main" id="{F8E4B849-AF34-EA45-9536-A0796CED6B95}"/>
              </a:ext>
            </a:extLst>
          </p:cNvPr>
          <p:cNvPicPr>
            <a:picLocks noChangeAspect="1"/>
          </p:cNvPicPr>
          <p:nvPr/>
        </p:nvPicPr>
        <p:blipFill>
          <a:blip r:embed="rId3"/>
          <a:stretch>
            <a:fillRect/>
          </a:stretch>
        </p:blipFill>
        <p:spPr>
          <a:xfrm>
            <a:off x="8431686" y="2351314"/>
            <a:ext cx="2088449" cy="3117242"/>
          </a:xfrm>
          <a:prstGeom prst="rect">
            <a:avLst/>
          </a:prstGeom>
        </p:spPr>
      </p:pic>
    </p:spTree>
    <p:extLst>
      <p:ext uri="{BB962C8B-B14F-4D97-AF65-F5344CB8AC3E}">
        <p14:creationId xmlns:p14="http://schemas.microsoft.com/office/powerpoint/2010/main" val="2464760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93DB69E-97C7-CB47-8D6C-64C7B05A25BE}"/>
              </a:ext>
            </a:extLst>
          </p:cNvPr>
          <p:cNvSpPr>
            <a:spLocks noGrp="1"/>
          </p:cNvSpPr>
          <p:nvPr>
            <p:ph type="body" sz="quarter" idx="10"/>
          </p:nvPr>
        </p:nvSpPr>
        <p:spPr/>
        <p:txBody>
          <a:bodyPr/>
          <a:lstStyle/>
          <a:p>
            <a:r>
              <a:rPr lang="zh-CN" altLang="en-US" dirty="0"/>
              <a:t>最大上升子序列和</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792E4E0B-01E7-D944-AE12-8DD30E6E8DE0}"/>
                  </a:ext>
                </a:extLst>
              </p:cNvPr>
              <p:cNvSpPr>
                <a:spLocks noGrp="1"/>
              </p:cNvSpPr>
              <p:nvPr>
                <p:ph type="body" sz="quarter" idx="11"/>
              </p:nvPr>
            </p:nvSpPr>
            <p:spPr/>
            <p:txBody>
              <a:bodyPr/>
              <a:lstStyle/>
              <a:p>
                <a:r>
                  <a:rPr kumimoji="1" lang="zh-CN" altLang="en-US" dirty="0"/>
                  <a:t>本题要算最大上升子序列和，而不是最大的最长上升子序列</a:t>
                </a:r>
                <a:endParaRPr kumimoji="1" lang="en-US" altLang="zh-CN" dirty="0"/>
              </a:p>
              <a:p>
                <a:r>
                  <a:rPr kumimoji="1" lang="zh-CN" altLang="en-US" dirty="0"/>
                  <a:t>最长上升子序列</a:t>
                </a:r>
                <a:r>
                  <a:rPr lang="zh-CN" altLang="en-US" dirty="0"/>
                  <a:t>：</a:t>
                </a:r>
                <a:r>
                  <a:rPr lang="en-US" altLang="zh-CN" dirty="0" err="1"/>
                  <a:t>dp</a:t>
                </a:r>
                <a:r>
                  <a:rPr lang="en-US" altLang="zh-CN" dirty="0"/>
                  <a:t>[</a:t>
                </a:r>
                <a:r>
                  <a:rPr lang="en-US" altLang="zh-CN" dirty="0" err="1"/>
                  <a:t>i</a:t>
                </a:r>
                <a:r>
                  <a:rPr lang="en-US" altLang="zh-CN" dirty="0"/>
                  <a:t>]</a:t>
                </a:r>
                <a:r>
                  <a:rPr lang="zh-CN" altLang="en-US" dirty="0"/>
                  <a:t>表示以</a:t>
                </a:r>
                <a:r>
                  <a:rPr lang="en-US" altLang="zh-CN" dirty="0"/>
                  <a:t>a[</a:t>
                </a:r>
                <a:r>
                  <a:rPr lang="en-US" altLang="zh-CN" dirty="0" err="1"/>
                  <a:t>i</a:t>
                </a:r>
                <a:r>
                  <a:rPr lang="en-US" altLang="zh-CN" dirty="0"/>
                  <a:t>]</a:t>
                </a:r>
                <a:r>
                  <a:rPr lang="zh-CN" altLang="en-US" dirty="0"/>
                  <a:t>结尾的最长上升子序列长度</a:t>
                </a:r>
                <a:endParaRPr lang="en-US" altLang="zh-CN" dirty="0"/>
              </a:p>
              <a:p>
                <a14:m>
                  <m:oMath xmlns:m="http://schemas.openxmlformats.org/officeDocument/2006/math">
                    <m:r>
                      <a:rPr kumimoji="1" lang="en-US" altLang="zh-CN" i="1">
                        <a:latin typeface="Cambria Math" charset="0"/>
                      </a:rPr>
                      <m:t>𝑑𝑝</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r>
                      <a:rPr kumimoji="1" lang="en-US" altLang="zh-CN" i="1">
                        <a:latin typeface="Cambria Math" charset="0"/>
                      </a:rPr>
                      <m:t>=</m:t>
                    </m:r>
                    <m:func>
                      <m:funcPr>
                        <m:ctrlPr>
                          <a:rPr kumimoji="1" lang="mr-IN" altLang="zh-CN" i="1">
                            <a:latin typeface="Cambria Math" panose="02040503050406030204" pitchFamily="18" charset="0"/>
                          </a:rPr>
                        </m:ctrlPr>
                      </m:funcPr>
                      <m:fName>
                        <m:limLow>
                          <m:limLowPr>
                            <m:ctrlPr>
                              <a:rPr kumimoji="1" lang="mr-IN" altLang="zh-CN" i="1">
                                <a:latin typeface="Cambria Math" panose="02040503050406030204" pitchFamily="18" charset="0"/>
                              </a:rPr>
                            </m:ctrlPr>
                          </m:limLowPr>
                          <m:e>
                            <m:r>
                              <m:rPr>
                                <m:sty m:val="p"/>
                              </m:rPr>
                              <a:rPr kumimoji="1" lang="mr-IN" altLang="zh-CN">
                                <a:latin typeface="Cambria Math" charset="0"/>
                              </a:rPr>
                              <m:t>max</m:t>
                            </m:r>
                          </m:e>
                          <m:lim>
                            <m:r>
                              <a:rPr kumimoji="1" lang="en-US" altLang="zh-CN" i="1">
                                <a:latin typeface="Cambria Math" charset="0"/>
                              </a:rPr>
                              <m:t>𝑗</m:t>
                            </m:r>
                            <m:r>
                              <a:rPr kumimoji="1" lang="en-US" altLang="zh-CN" i="1">
                                <a:latin typeface="Cambria Math" charset="0"/>
                              </a:rPr>
                              <m:t>&lt;</m:t>
                            </m:r>
                            <m:r>
                              <a:rPr kumimoji="1" lang="en-US" altLang="zh-CN" i="1">
                                <a:latin typeface="Cambria Math" charset="0"/>
                              </a:rPr>
                              <m:t>𝑖</m:t>
                            </m:r>
                            <m:r>
                              <a:rPr kumimoji="1" lang="en-US" altLang="zh-CN" i="1">
                                <a:latin typeface="Cambria Math" charset="0"/>
                              </a:rPr>
                              <m:t>&amp;&amp;</m:t>
                            </m:r>
                            <m:r>
                              <a:rPr kumimoji="1" lang="en-US" altLang="zh-CN" i="1">
                                <a:latin typeface="Cambria Math" charset="0"/>
                              </a:rPr>
                              <m:t>𝐴</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r>
                              <a:rPr kumimoji="1" lang="en-US" altLang="zh-CN" i="1">
                                <a:latin typeface="Cambria Math" panose="02040503050406030204" pitchFamily="18" charset="0"/>
                                <a:ea typeface="Cambria Math" charset="0"/>
                                <a:cs typeface="Cambria Math" charset="0"/>
                              </a:rPr>
                              <m:t>&gt;</m:t>
                            </m:r>
                            <m:r>
                              <a:rPr kumimoji="1" lang="en-US" altLang="zh-CN" i="1">
                                <a:latin typeface="Cambria Math" charset="0"/>
                                <a:ea typeface="Cambria Math" charset="0"/>
                                <a:cs typeface="Cambria Math" charset="0"/>
                              </a:rPr>
                              <m:t>𝐴</m:t>
                            </m:r>
                            <m:r>
                              <a:rPr kumimoji="1" lang="en-US" altLang="zh-CN" i="1">
                                <a:latin typeface="Cambria Math" charset="0"/>
                                <a:ea typeface="Cambria Math" charset="0"/>
                                <a:cs typeface="Cambria Math" charset="0"/>
                              </a:rPr>
                              <m:t>[</m:t>
                            </m:r>
                            <m:r>
                              <a:rPr kumimoji="1" lang="en-US" altLang="zh-CN" i="1">
                                <a:latin typeface="Cambria Math" charset="0"/>
                                <a:ea typeface="Cambria Math" charset="0"/>
                                <a:cs typeface="Cambria Math" charset="0"/>
                              </a:rPr>
                              <m:t>𝑗</m:t>
                            </m:r>
                            <m:r>
                              <a:rPr kumimoji="1" lang="en-US" altLang="zh-CN" i="1">
                                <a:latin typeface="Cambria Math" charset="0"/>
                                <a:ea typeface="Cambria Math" charset="0"/>
                                <a:cs typeface="Cambria Math" charset="0"/>
                              </a:rPr>
                              <m:t>]</m:t>
                            </m:r>
                          </m:lim>
                        </m:limLow>
                      </m:fName>
                      <m:e>
                        <m:r>
                          <a:rPr kumimoji="1" lang="en-US" altLang="zh-CN" i="1">
                            <a:latin typeface="Cambria Math" charset="0"/>
                          </a:rPr>
                          <m:t>𝑑𝑝</m:t>
                        </m:r>
                        <m:r>
                          <a:rPr kumimoji="1" lang="en-US" altLang="zh-CN" i="1">
                            <a:latin typeface="Cambria Math" charset="0"/>
                          </a:rPr>
                          <m:t>[</m:t>
                        </m:r>
                        <m:r>
                          <a:rPr kumimoji="1" lang="en-US" altLang="zh-CN" i="1">
                            <a:latin typeface="Cambria Math" charset="0"/>
                          </a:rPr>
                          <m:t>𝑗</m:t>
                        </m:r>
                        <m:r>
                          <a:rPr kumimoji="1" lang="en-US" altLang="zh-CN" i="1">
                            <a:latin typeface="Cambria Math" charset="0"/>
                          </a:rPr>
                          <m:t>]</m:t>
                        </m:r>
                      </m:e>
                    </m:func>
                    <m:r>
                      <a:rPr kumimoji="1" lang="en-US" altLang="zh-CN" i="1">
                        <a:latin typeface="Cambria Math" charset="0"/>
                      </a:rPr>
                      <m:t>+1</m:t>
                    </m:r>
                  </m:oMath>
                </a14:m>
                <a:endParaRPr kumimoji="1" lang="zh-CN" altLang="en-US" dirty="0"/>
              </a:p>
              <a:p>
                <a:endParaRPr kumimoji="1" lang="en-US" altLang="zh-CN" dirty="0"/>
              </a:p>
              <a:p>
                <a:r>
                  <a:rPr kumimoji="1" lang="zh-CN" altLang="en-US" dirty="0"/>
                  <a:t>最大上升子序列：</a:t>
                </a:r>
                <a:r>
                  <a:rPr lang="en-US" altLang="zh-CN" dirty="0" err="1"/>
                  <a:t>dp</a:t>
                </a:r>
                <a:r>
                  <a:rPr lang="en-US" altLang="zh-CN" dirty="0"/>
                  <a:t>[</a:t>
                </a:r>
                <a:r>
                  <a:rPr lang="en-US" altLang="zh-CN" dirty="0" err="1"/>
                  <a:t>i</a:t>
                </a:r>
                <a:r>
                  <a:rPr lang="en-US" altLang="zh-CN" dirty="0"/>
                  <a:t>]</a:t>
                </a:r>
                <a:r>
                  <a:rPr lang="zh-CN" altLang="en-US" dirty="0"/>
                  <a:t>表示以</a:t>
                </a:r>
                <a:r>
                  <a:rPr lang="en-US" altLang="zh-CN" dirty="0"/>
                  <a:t>a[</a:t>
                </a:r>
                <a:r>
                  <a:rPr lang="en-US" altLang="zh-CN" dirty="0" err="1"/>
                  <a:t>i</a:t>
                </a:r>
                <a:r>
                  <a:rPr lang="en-US" altLang="zh-CN" dirty="0"/>
                  <a:t>]</a:t>
                </a:r>
                <a:r>
                  <a:rPr lang="zh-CN" altLang="en-US" dirty="0"/>
                  <a:t>结尾的最大上升子序列长度</a:t>
                </a:r>
                <a:endParaRPr lang="en-US" altLang="zh-CN" dirty="0"/>
              </a:p>
              <a:p>
                <a14:m>
                  <m:oMath xmlns:m="http://schemas.openxmlformats.org/officeDocument/2006/math">
                    <m:r>
                      <a:rPr kumimoji="1" lang="en-US" altLang="zh-CN" i="1">
                        <a:latin typeface="Cambria Math" charset="0"/>
                      </a:rPr>
                      <m:t>𝑑𝑝</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r>
                      <a:rPr kumimoji="1" lang="en-US" altLang="zh-CN" i="1">
                        <a:latin typeface="Cambria Math" charset="0"/>
                      </a:rPr>
                      <m:t>=</m:t>
                    </m:r>
                    <m:func>
                      <m:funcPr>
                        <m:ctrlPr>
                          <a:rPr kumimoji="1" lang="mr-IN" altLang="zh-CN" i="1">
                            <a:latin typeface="Cambria Math" panose="02040503050406030204" pitchFamily="18" charset="0"/>
                          </a:rPr>
                        </m:ctrlPr>
                      </m:funcPr>
                      <m:fName>
                        <m:limLow>
                          <m:limLowPr>
                            <m:ctrlPr>
                              <a:rPr kumimoji="1" lang="mr-IN" altLang="zh-CN" i="1">
                                <a:latin typeface="Cambria Math" panose="02040503050406030204" pitchFamily="18" charset="0"/>
                              </a:rPr>
                            </m:ctrlPr>
                          </m:limLowPr>
                          <m:e>
                            <m:r>
                              <m:rPr>
                                <m:sty m:val="p"/>
                              </m:rPr>
                              <a:rPr kumimoji="1" lang="mr-IN" altLang="zh-CN">
                                <a:latin typeface="Cambria Math" charset="0"/>
                              </a:rPr>
                              <m:t>max</m:t>
                            </m:r>
                          </m:e>
                          <m:lim>
                            <m:r>
                              <a:rPr kumimoji="1" lang="en-US" altLang="zh-CN" i="1">
                                <a:latin typeface="Cambria Math" charset="0"/>
                              </a:rPr>
                              <m:t>𝑗</m:t>
                            </m:r>
                            <m:r>
                              <a:rPr kumimoji="1" lang="en-US" altLang="zh-CN" i="1">
                                <a:latin typeface="Cambria Math" charset="0"/>
                              </a:rPr>
                              <m:t>&lt;</m:t>
                            </m:r>
                            <m:r>
                              <a:rPr kumimoji="1" lang="en-US" altLang="zh-CN" i="1">
                                <a:latin typeface="Cambria Math" charset="0"/>
                              </a:rPr>
                              <m:t>𝑖</m:t>
                            </m:r>
                            <m:r>
                              <a:rPr kumimoji="1" lang="en-US" altLang="zh-CN" i="1">
                                <a:latin typeface="Cambria Math" charset="0"/>
                              </a:rPr>
                              <m:t>&amp;&amp;</m:t>
                            </m:r>
                            <m:r>
                              <a:rPr kumimoji="1" lang="en-US" altLang="zh-CN" i="1">
                                <a:latin typeface="Cambria Math" charset="0"/>
                              </a:rPr>
                              <m:t>𝐴</m:t>
                            </m:r>
                            <m:d>
                              <m:dPr>
                                <m:begChr m:val="["/>
                                <m:endChr m:val="]"/>
                                <m:ctrlPr>
                                  <a:rPr kumimoji="1" lang="en-US" altLang="zh-CN" i="1">
                                    <a:latin typeface="Cambria Math" panose="02040503050406030204" pitchFamily="18" charset="0"/>
                                  </a:rPr>
                                </m:ctrlPr>
                              </m:dPr>
                              <m:e>
                                <m:r>
                                  <a:rPr kumimoji="1" lang="en-US" altLang="zh-CN" i="1">
                                    <a:latin typeface="Cambria Math" charset="0"/>
                                  </a:rPr>
                                  <m:t>𝑖</m:t>
                                </m:r>
                              </m:e>
                            </m:d>
                            <m:r>
                              <a:rPr kumimoji="1" lang="en-US" altLang="zh-CN" i="1">
                                <a:latin typeface="Cambria Math" panose="02040503050406030204" pitchFamily="18" charset="0"/>
                                <a:ea typeface="Cambria Math" charset="0"/>
                                <a:cs typeface="Cambria Math" charset="0"/>
                              </a:rPr>
                              <m:t>&gt;</m:t>
                            </m:r>
                            <m:r>
                              <a:rPr kumimoji="1" lang="en-US" altLang="zh-CN" i="1">
                                <a:latin typeface="Cambria Math" charset="0"/>
                                <a:ea typeface="Cambria Math" charset="0"/>
                                <a:cs typeface="Cambria Math" charset="0"/>
                              </a:rPr>
                              <m:t>𝐴</m:t>
                            </m:r>
                            <m:r>
                              <a:rPr kumimoji="1" lang="en-US" altLang="zh-CN" i="1">
                                <a:latin typeface="Cambria Math" charset="0"/>
                                <a:ea typeface="Cambria Math" charset="0"/>
                                <a:cs typeface="Cambria Math" charset="0"/>
                              </a:rPr>
                              <m:t>[</m:t>
                            </m:r>
                            <m:r>
                              <a:rPr kumimoji="1" lang="en-US" altLang="zh-CN" i="1">
                                <a:latin typeface="Cambria Math" charset="0"/>
                                <a:ea typeface="Cambria Math" charset="0"/>
                                <a:cs typeface="Cambria Math" charset="0"/>
                              </a:rPr>
                              <m:t>𝑗</m:t>
                            </m:r>
                            <m:r>
                              <a:rPr kumimoji="1" lang="en-US" altLang="zh-CN" i="1">
                                <a:latin typeface="Cambria Math" charset="0"/>
                                <a:ea typeface="Cambria Math" charset="0"/>
                                <a:cs typeface="Cambria Math" charset="0"/>
                              </a:rPr>
                              <m:t>]</m:t>
                            </m:r>
                          </m:lim>
                        </m:limLow>
                      </m:fName>
                      <m:e>
                        <m:r>
                          <a:rPr kumimoji="1" lang="en-US" altLang="zh-CN" i="1">
                            <a:latin typeface="Cambria Math" charset="0"/>
                          </a:rPr>
                          <m:t>𝑑𝑝</m:t>
                        </m:r>
                        <m:r>
                          <a:rPr kumimoji="1" lang="en-US" altLang="zh-CN" i="1">
                            <a:latin typeface="Cambria Math" charset="0"/>
                          </a:rPr>
                          <m:t>[</m:t>
                        </m:r>
                        <m:r>
                          <a:rPr kumimoji="1" lang="en-US" altLang="zh-CN" i="1">
                            <a:latin typeface="Cambria Math" charset="0"/>
                          </a:rPr>
                          <m:t>𝑗</m:t>
                        </m:r>
                        <m:r>
                          <a:rPr kumimoji="1" lang="en-US" altLang="zh-CN" i="1">
                            <a:latin typeface="Cambria Math" charset="0"/>
                          </a:rPr>
                          <m:t>]</m:t>
                        </m:r>
                      </m:e>
                    </m:func>
                    <m:r>
                      <a:rPr kumimoji="1" lang="en-US" altLang="zh-CN" i="1">
                        <a:latin typeface="Cambria Math" charset="0"/>
                      </a:rPr>
                      <m:t>+</m:t>
                    </m:r>
                    <m:r>
                      <a:rPr kumimoji="1" lang="en-US" altLang="zh-CN" b="0" i="1" smtClean="0">
                        <a:latin typeface="Cambria Math" panose="02040503050406030204" pitchFamily="18" charset="0"/>
                      </a:rPr>
                      <m:t>𝑎</m:t>
                    </m:r>
                    <m:d>
                      <m:dPr>
                        <m:begChr m:val="["/>
                        <m:endChr m:val="]"/>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𝑖</m:t>
                        </m:r>
                      </m:e>
                    </m:d>
                  </m:oMath>
                </a14:m>
                <a:endParaRPr kumimoji="1" lang="en-US" altLang="zh-CN" b="0" dirty="0"/>
              </a:p>
              <a:p>
                <a:r>
                  <a:rPr kumimoji="1" lang="zh-CN" altLang="en-US" dirty="0"/>
                  <a:t>初始值：</a:t>
                </a:r>
                <a:r>
                  <a:rPr kumimoji="1" lang="en-US" altLang="zh-CN" dirty="0" err="1"/>
                  <a:t>dp</a:t>
                </a:r>
                <a:r>
                  <a:rPr kumimoji="1" lang="en-US" altLang="zh-CN" dirty="0"/>
                  <a:t>[</a:t>
                </a:r>
                <a:r>
                  <a:rPr kumimoji="1" lang="en-US" altLang="zh-CN" dirty="0" err="1"/>
                  <a:t>i</a:t>
                </a:r>
                <a:r>
                  <a:rPr kumimoji="1" lang="en-US" altLang="zh-CN" dirty="0"/>
                  <a:t>]=a[</a:t>
                </a:r>
                <a:r>
                  <a:rPr kumimoji="1" lang="en-US" altLang="zh-CN" dirty="0" err="1"/>
                  <a:t>i</a:t>
                </a:r>
                <a:r>
                  <a:rPr kumimoji="1" lang="en-US" altLang="zh-CN" dirty="0"/>
                  <a:t>]</a:t>
                </a:r>
                <a:endParaRPr kumimoji="1" lang="zh-CN" altLang="en-US" dirty="0"/>
              </a:p>
            </p:txBody>
          </p:sp>
        </mc:Choice>
        <mc:Fallback xmlns="">
          <p:sp>
            <p:nvSpPr>
              <p:cNvPr id="3" name="文本占位符 2">
                <a:extLst>
                  <a:ext uri="{FF2B5EF4-FFF2-40B4-BE49-F238E27FC236}">
                    <a16:creationId xmlns:a16="http://schemas.microsoft.com/office/drawing/2014/main" id="{792E4E0B-01E7-D944-AE12-8DD30E6E8DE0}"/>
                  </a:ext>
                </a:extLst>
              </p:cNvPr>
              <p:cNvSpPr>
                <a:spLocks noGrp="1" noRot="1" noChangeAspect="1" noMove="1" noResize="1" noEditPoints="1" noAdjustHandles="1" noChangeArrowheads="1" noChangeShapeType="1" noTextEdit="1"/>
              </p:cNvSpPr>
              <p:nvPr>
                <p:ph type="body" sz="quarter" idx="11"/>
              </p:nvPr>
            </p:nvSpPr>
            <p:spPr>
              <a:blipFill>
                <a:blip r:embed="rId2"/>
                <a:stretch>
                  <a:fillRect l="-690"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039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F592C7A-EDA1-4943-977B-3CC9218E72D0}"/>
              </a:ext>
            </a:extLst>
          </p:cNvPr>
          <p:cNvSpPr>
            <a:spLocks noGrp="1"/>
          </p:cNvSpPr>
          <p:nvPr>
            <p:ph type="body" sz="quarter" idx="10"/>
          </p:nvPr>
        </p:nvSpPr>
        <p:spPr/>
        <p:txBody>
          <a:bodyPr/>
          <a:lstStyle/>
          <a:p>
            <a:r>
              <a:rPr lang="zh-CN" altLang="en-US" dirty="0"/>
              <a:t>最大上升子序列和</a:t>
            </a:r>
          </a:p>
        </p:txBody>
      </p:sp>
      <p:sp>
        <p:nvSpPr>
          <p:cNvPr id="3" name="文本占位符 2">
            <a:extLst>
              <a:ext uri="{FF2B5EF4-FFF2-40B4-BE49-F238E27FC236}">
                <a16:creationId xmlns:a16="http://schemas.microsoft.com/office/drawing/2014/main" id="{E30ADDA4-0F55-9E4A-8901-63D241E3120C}"/>
              </a:ext>
            </a:extLst>
          </p:cNvPr>
          <p:cNvSpPr>
            <a:spLocks noGrp="1"/>
          </p:cNvSpPr>
          <p:nvPr>
            <p:ph type="body" sz="quarter" idx="11"/>
          </p:nvPr>
        </p:nvSpPr>
        <p:spPr/>
        <p:txBody>
          <a:bodyPr/>
          <a:lstStyle/>
          <a:p>
            <a:endParaRPr kumimoji="1" lang="zh-CN" altLang="en-US"/>
          </a:p>
        </p:txBody>
      </p:sp>
      <p:pic>
        <p:nvPicPr>
          <p:cNvPr id="4" name="图片 3">
            <a:extLst>
              <a:ext uri="{FF2B5EF4-FFF2-40B4-BE49-F238E27FC236}">
                <a16:creationId xmlns:a16="http://schemas.microsoft.com/office/drawing/2014/main" id="{B788B26D-BD3D-2744-B10D-74C05D864088}"/>
              </a:ext>
            </a:extLst>
          </p:cNvPr>
          <p:cNvPicPr>
            <a:picLocks noChangeAspect="1"/>
          </p:cNvPicPr>
          <p:nvPr/>
        </p:nvPicPr>
        <p:blipFill>
          <a:blip r:embed="rId2"/>
          <a:stretch>
            <a:fillRect/>
          </a:stretch>
        </p:blipFill>
        <p:spPr>
          <a:xfrm>
            <a:off x="4975760" y="1420393"/>
            <a:ext cx="5812229" cy="5273423"/>
          </a:xfrm>
          <a:prstGeom prst="rect">
            <a:avLst/>
          </a:prstGeom>
        </p:spPr>
      </p:pic>
    </p:spTree>
    <p:extLst>
      <p:ext uri="{BB962C8B-B14F-4D97-AF65-F5344CB8AC3E}">
        <p14:creationId xmlns:p14="http://schemas.microsoft.com/office/powerpoint/2010/main" val="1920817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a:t>01</a:t>
            </a:r>
            <a:r>
              <a:rPr lang="zh-CN" altLang="en-US" dirty="0"/>
              <a:t>背包问题</a:t>
            </a:r>
            <a:endParaRPr lang="en-US" altLang="zh-CN" dirty="0"/>
          </a:p>
        </p:txBody>
      </p:sp>
      <p:sp>
        <p:nvSpPr>
          <p:cNvPr id="4" name="文本占位符 3"/>
          <p:cNvSpPr>
            <a:spLocks noGrp="1"/>
          </p:cNvSpPr>
          <p:nvPr>
            <p:ph type="body" sz="quarter" idx="12"/>
          </p:nvPr>
        </p:nvSpPr>
        <p:spPr/>
        <p:txBody>
          <a:bodyPr/>
          <a:lstStyle/>
          <a:p>
            <a:r>
              <a:rPr kumimoji="1" lang="en-US" altLang="zh-CN" dirty="0"/>
              <a:t>Part-1</a:t>
            </a:r>
            <a:endParaRPr kumimoji="1" lang="zh-CN" altLang="en-US" dirty="0"/>
          </a:p>
        </p:txBody>
      </p:sp>
    </p:spTree>
    <p:extLst>
      <p:ext uri="{BB962C8B-B14F-4D97-AF65-F5344CB8AC3E}">
        <p14:creationId xmlns:p14="http://schemas.microsoft.com/office/powerpoint/2010/main" val="137542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E15F823E-A4EC-1240-888E-3C2D1F5E2651}"/>
              </a:ext>
            </a:extLst>
          </p:cNvPr>
          <p:cNvSpPr>
            <a:spLocks noGrp="1"/>
          </p:cNvSpPr>
          <p:nvPr>
            <p:ph type="body" sz="quarter" idx="10"/>
          </p:nvPr>
        </p:nvSpPr>
        <p:spPr/>
        <p:txBody>
          <a:bodyPr/>
          <a:lstStyle/>
          <a:p>
            <a:r>
              <a:rPr lang="en-US" altLang="zh-CN" dirty="0"/>
              <a:t>01</a:t>
            </a:r>
            <a:r>
              <a:rPr lang="zh-CN" altLang="en-US" dirty="0"/>
              <a:t>背包</a:t>
            </a:r>
          </a:p>
        </p:txBody>
      </p:sp>
      <p:sp>
        <p:nvSpPr>
          <p:cNvPr id="5" name="文本占位符 4">
            <a:extLst>
              <a:ext uri="{FF2B5EF4-FFF2-40B4-BE49-F238E27FC236}">
                <a16:creationId xmlns:a16="http://schemas.microsoft.com/office/drawing/2014/main" id="{A8FAB600-E6EB-5048-88BD-D23761196D35}"/>
              </a:ext>
            </a:extLst>
          </p:cNvPr>
          <p:cNvSpPr>
            <a:spLocks noGrp="1"/>
          </p:cNvSpPr>
          <p:nvPr>
            <p:ph type="body" sz="quarter" idx="11"/>
          </p:nvPr>
        </p:nvSpPr>
        <p:spPr/>
        <p:txBody>
          <a:bodyPr/>
          <a:lstStyle/>
          <a:p>
            <a:endParaRPr kumimoji="1" lang="zh-CN" altLang="en-US"/>
          </a:p>
        </p:txBody>
      </p:sp>
      <p:pic>
        <p:nvPicPr>
          <p:cNvPr id="6" name="图片 5">
            <a:extLst>
              <a:ext uri="{FF2B5EF4-FFF2-40B4-BE49-F238E27FC236}">
                <a16:creationId xmlns:a16="http://schemas.microsoft.com/office/drawing/2014/main" id="{03F84B50-7647-7246-AC8F-796B30924312}"/>
              </a:ext>
            </a:extLst>
          </p:cNvPr>
          <p:cNvPicPr>
            <a:picLocks noChangeAspect="1"/>
          </p:cNvPicPr>
          <p:nvPr/>
        </p:nvPicPr>
        <p:blipFill>
          <a:blip r:embed="rId2"/>
          <a:stretch>
            <a:fillRect/>
          </a:stretch>
        </p:blipFill>
        <p:spPr>
          <a:xfrm>
            <a:off x="161472" y="1442192"/>
            <a:ext cx="7950200" cy="5232400"/>
          </a:xfrm>
          <a:prstGeom prst="rect">
            <a:avLst/>
          </a:prstGeom>
        </p:spPr>
      </p:pic>
      <p:pic>
        <p:nvPicPr>
          <p:cNvPr id="7" name="图片 6">
            <a:extLst>
              <a:ext uri="{FF2B5EF4-FFF2-40B4-BE49-F238E27FC236}">
                <a16:creationId xmlns:a16="http://schemas.microsoft.com/office/drawing/2014/main" id="{FB0352F3-EF48-7F48-8EE8-7D596DCA3E9C}"/>
              </a:ext>
            </a:extLst>
          </p:cNvPr>
          <p:cNvPicPr>
            <a:picLocks noChangeAspect="1"/>
          </p:cNvPicPr>
          <p:nvPr/>
        </p:nvPicPr>
        <p:blipFill>
          <a:blip r:embed="rId3"/>
          <a:stretch>
            <a:fillRect/>
          </a:stretch>
        </p:blipFill>
        <p:spPr>
          <a:xfrm>
            <a:off x="8383953" y="1620456"/>
            <a:ext cx="2082800" cy="4508500"/>
          </a:xfrm>
          <a:prstGeom prst="rect">
            <a:avLst/>
          </a:prstGeom>
        </p:spPr>
      </p:pic>
    </p:spTree>
    <p:extLst>
      <p:ext uri="{BB962C8B-B14F-4D97-AF65-F5344CB8AC3E}">
        <p14:creationId xmlns:p14="http://schemas.microsoft.com/office/powerpoint/2010/main" val="3075689949"/>
      </p:ext>
    </p:extLst>
  </p:cSld>
  <p:clrMapOvr>
    <a:masterClrMapping/>
  </p:clrMapOvr>
</p:sld>
</file>

<file path=ppt/theme/theme1.xml><?xml version="1.0" encoding="utf-8"?>
<a:theme xmlns:a="http://schemas.openxmlformats.org/drawingml/2006/main" name="课程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ctr">
          <a:defRPr kumimoji="1" sz="2400" b="0" i="0" smtClean="0">
            <a:solidFill>
              <a:schemeClr val="bg1"/>
            </a:solidFill>
            <a:latin typeface="Source Han Sans CN" charset="-122"/>
            <a:ea typeface="Source Han Sans CN" charset="-122"/>
            <a:cs typeface="Source Han Sans CN"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TotalTime>
  <Words>1721</Words>
  <Application>Microsoft Macintosh PowerPoint</Application>
  <PresentationFormat>宽屏</PresentationFormat>
  <Paragraphs>218</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DengXian</vt:lpstr>
      <vt:lpstr>AliHYAiHei-Beta</vt:lpstr>
      <vt:lpstr>PingFang SC</vt:lpstr>
      <vt:lpstr>Source Han Sans CN</vt:lpstr>
      <vt:lpstr>Source Han Sans CN Medium</vt:lpstr>
      <vt:lpstr>Arial</vt:lpstr>
      <vt:lpstr>Cambria Math</vt:lpstr>
      <vt:lpstr>Consolas</vt:lpstr>
      <vt:lpstr>课程模版</vt:lpstr>
      <vt:lpstr>实验舱蛟龙五班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庄杰</dc:creator>
  <cp:lastModifiedBy>shad0w walker</cp:lastModifiedBy>
  <cp:revision>63</cp:revision>
  <dcterms:created xsi:type="dcterms:W3CDTF">2018-01-26T10:42:19Z</dcterms:created>
  <dcterms:modified xsi:type="dcterms:W3CDTF">2019-08-14T12:46:00Z</dcterms:modified>
</cp:coreProperties>
</file>