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7" r:id="rId2"/>
    <p:sldId id="479" r:id="rId3"/>
    <p:sldId id="403" r:id="rId4"/>
    <p:sldId id="404" r:id="rId5"/>
    <p:sldId id="405" r:id="rId6"/>
    <p:sldId id="481" r:id="rId7"/>
    <p:sldId id="482" r:id="rId8"/>
    <p:sldId id="483" r:id="rId9"/>
    <p:sldId id="484" r:id="rId10"/>
    <p:sldId id="485" r:id="rId11"/>
    <p:sldId id="480" r:id="rId12"/>
    <p:sldId id="474" r:id="rId13"/>
    <p:sldId id="360" r:id="rId14"/>
    <p:sldId id="388" r:id="rId15"/>
    <p:sldId id="389" r:id="rId16"/>
    <p:sldId id="454" r:id="rId17"/>
    <p:sldId id="455" r:id="rId18"/>
    <p:sldId id="475" r:id="rId19"/>
    <p:sldId id="457" r:id="rId20"/>
    <p:sldId id="458" r:id="rId21"/>
    <p:sldId id="478" r:id="rId22"/>
    <p:sldId id="463" r:id="rId23"/>
    <p:sldId id="466" r:id="rId24"/>
    <p:sldId id="467" r:id="rId25"/>
    <p:sldId id="476" r:id="rId26"/>
    <p:sldId id="477" r:id="rId27"/>
    <p:sldId id="468" r:id="rId28"/>
    <p:sldId id="470" r:id="rId29"/>
    <p:sldId id="471" r:id="rId30"/>
    <p:sldId id="472" r:id="rId31"/>
    <p:sldId id="473" r:id="rId32"/>
    <p:sldId id="26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3"/>
    <p:restoredTop sz="94591"/>
  </p:normalViewPr>
  <p:slideViewPr>
    <p:cSldViewPr snapToGrid="0" snapToObjects="1">
      <p:cViewPr varScale="1">
        <p:scale>
          <a:sx n="129" d="100"/>
          <a:sy n="12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B34EDA1D-E9DE-EB42-9010-A4B8D909923D}"/>
    <pc:docChg chg="undo addSld delSld modSld modMainMaster">
      <pc:chgData name="shad0w walker" userId="ef3e09a72fbd8c99" providerId="LiveId" clId="{B34EDA1D-E9DE-EB42-9010-A4B8D909923D}" dt="2019-03-23T07:35:03.627" v="36" actId="14100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  <pc:sldMasterChg chg="modSldLayout">
        <pc:chgData name="shad0w walker" userId="ef3e09a72fbd8c99" providerId="LiveId" clId="{B34EDA1D-E9DE-EB42-9010-A4B8D909923D}" dt="2019-03-23T07:35:03.627" v="36" actId="14100"/>
        <pc:sldMasterMkLst>
          <pc:docMk/>
          <pc:sldMasterMk cId="18364349" sldId="2147483651"/>
        </pc:sldMasterMkLst>
        <pc:sldLayoutChg chg="modSp">
          <pc:chgData name="shad0w walker" userId="ef3e09a72fbd8c99" providerId="LiveId" clId="{B34EDA1D-E9DE-EB42-9010-A4B8D909923D}" dt="2019-03-23T07:35:03.627" v="36" actId="14100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B34EDA1D-E9DE-EB42-9010-A4B8D909923D}" dt="2019-03-23T07:35:03.627" v="36" actId="14100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3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8799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8799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  <a:r>
              <a:rPr kumimoji="1" lang="zh-CN" altLang="en-US"/>
              <a:t>舱蛟龙五班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攀哥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D1075C-0FFF-B64A-AC97-D86DFDFE0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数字组合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40817-E00F-E64D-B101-689A89FC2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装箱问题：选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个物品，求体积为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是否能装满</a:t>
            </a:r>
            <a:endParaRPr kumimoji="1" lang="en-US" altLang="zh-CN" dirty="0"/>
          </a:p>
          <a:p>
            <a:r>
              <a:rPr kumimoji="1" lang="zh-CN" altLang="en-US" dirty="0"/>
              <a:t>数字组合：选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个物品，求体积为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的方案数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在上题的基础上增加了计数这个要求，修改相应的状态转移方程即可</a:t>
            </a:r>
            <a:endParaRPr kumimoji="1" lang="en-US" altLang="zh-CN" dirty="0"/>
          </a:p>
          <a:p>
            <a:r>
              <a:rPr kumimoji="1" lang="zh-CN" altLang="en-US" dirty="0"/>
              <a:t>二维：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r>
              <a:rPr kumimoji="1" lang="zh-CN" altLang="en-US" dirty="0"/>
              <a:t>一维：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+=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26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A4416-73BD-5945-AA6A-A931986F1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/>
              <a:t>dp</a:t>
            </a:r>
            <a:r>
              <a:rPr kumimoji="1" lang="zh-CN" altLang="en-US" dirty="0"/>
              <a:t>练习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79DDE-71E5-C84B-9629-C7E1013776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1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982A7-4BB8-D547-A56E-AA9E49E9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多维费用背包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0ADFC-736E-F64F-85EA-D01FE2AE0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背包问题：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个物品，每个物品可以选或者不选，物品具有重量</a:t>
            </a:r>
            <a:r>
              <a:rPr kumimoji="1" lang="en-US" altLang="zh-CN" dirty="0"/>
              <a:t>w</a:t>
            </a:r>
            <a:r>
              <a:rPr kumimoji="1" lang="zh-CN" altLang="en-US" dirty="0"/>
              <a:t>和价值</a:t>
            </a:r>
            <a:r>
              <a:rPr kumimoji="1" lang="en-US" altLang="zh-CN" dirty="0"/>
              <a:t>v</a:t>
            </a:r>
            <a:r>
              <a:rPr kumimoji="1" lang="zh-CN" altLang="en-US" dirty="0"/>
              <a:t>，求总重量有限</a:t>
            </a:r>
            <a:r>
              <a:rPr kumimoji="1" lang="en-US" altLang="zh-CN" dirty="0"/>
              <a:t>&lt;=M</a:t>
            </a:r>
            <a:r>
              <a:rPr kumimoji="1" lang="zh-CN" altLang="en-US" dirty="0"/>
              <a:t>的情况下最大的</a:t>
            </a:r>
            <a:r>
              <a:rPr kumimoji="1" lang="en-US" altLang="zh-CN" dirty="0"/>
              <a:t>v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多维费用背包问题：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个物品，每个物品可以选或者不选，物品具有多个费用</a:t>
            </a:r>
            <a:r>
              <a:rPr kumimoji="1" lang="en-US" altLang="zh-CN" dirty="0"/>
              <a:t>w1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w2</a:t>
            </a:r>
            <a:r>
              <a:rPr kumimoji="1" lang="zh-CN" altLang="en-US" dirty="0"/>
              <a:t>，以及价值</a:t>
            </a:r>
            <a:r>
              <a:rPr kumimoji="1" lang="en-US" altLang="zh-CN" dirty="0"/>
              <a:t>v</a:t>
            </a:r>
            <a:r>
              <a:rPr kumimoji="1" lang="zh-CN" altLang="en-US" dirty="0"/>
              <a:t>，求总费用</a:t>
            </a:r>
            <a:r>
              <a:rPr kumimoji="1" lang="en-US" altLang="zh-CN" dirty="0"/>
              <a:t>w1</a:t>
            </a:r>
            <a:r>
              <a:rPr kumimoji="1" lang="zh-CN" altLang="en-US" dirty="0"/>
              <a:t>有限</a:t>
            </a:r>
            <a:r>
              <a:rPr kumimoji="1" lang="en-US" altLang="zh-CN" dirty="0"/>
              <a:t>&lt;=M1&amp;&amp;</a:t>
            </a:r>
            <a:r>
              <a:rPr kumimoji="1" lang="zh-CN" altLang="en-US" dirty="0"/>
              <a:t>总</a:t>
            </a:r>
            <a:r>
              <a:rPr kumimoji="1" lang="en-US" altLang="zh-CN" dirty="0"/>
              <a:t>w2</a:t>
            </a:r>
            <a:r>
              <a:rPr kumimoji="1" lang="zh-CN" altLang="en-US" dirty="0"/>
              <a:t>有限</a:t>
            </a:r>
            <a:r>
              <a:rPr kumimoji="1" lang="en-US" altLang="zh-CN" dirty="0"/>
              <a:t>&lt;=M2</a:t>
            </a:r>
            <a:r>
              <a:rPr kumimoji="1" lang="zh-CN" altLang="en-US" dirty="0"/>
              <a:t>的情况下最大的</a:t>
            </a:r>
            <a:r>
              <a:rPr kumimoji="1" lang="en-US" altLang="zh-CN" dirty="0"/>
              <a:t>v</a:t>
            </a:r>
          </a:p>
          <a:p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  <a:r>
              <a:rPr kumimoji="1" lang="zh-CN" altLang="en-US" dirty="0"/>
              <a:t>：考虑到第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个物品，费用</a:t>
            </a:r>
            <a:r>
              <a:rPr kumimoji="1" lang="en-US" altLang="zh-CN" dirty="0"/>
              <a:t>w1</a:t>
            </a:r>
            <a:r>
              <a:rPr kumimoji="1" lang="zh-CN" altLang="en-US" dirty="0"/>
              <a:t>最多为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，费用</a:t>
            </a:r>
            <a:r>
              <a:rPr kumimoji="1" lang="en-US" altLang="zh-CN" dirty="0"/>
              <a:t>w2</a:t>
            </a:r>
            <a:r>
              <a:rPr kumimoji="1" lang="zh-CN" altLang="en-US" dirty="0"/>
              <a:t>最多为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的最大价值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9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摆花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49826F-A705-A440-B329-A1E17511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32" y="1387644"/>
            <a:ext cx="5889833" cy="53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摆花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表示考虑到第</a:t>
            </a:r>
            <a:r>
              <a:rPr lang="en-US" altLang="zh-CN" dirty="0" err="1"/>
              <a:t>i</a:t>
            </a:r>
            <a:r>
              <a:rPr lang="zh-CN" altLang="en-US" dirty="0"/>
              <a:t>种花，摆出</a:t>
            </a:r>
            <a:r>
              <a:rPr lang="en-US" altLang="zh-CN" dirty="0"/>
              <a:t>j</a:t>
            </a:r>
            <a:r>
              <a:rPr lang="zh-CN" altLang="en-US" dirty="0"/>
              <a:t>盆的种类数</a:t>
            </a:r>
            <a:endParaRPr lang="en-US" altLang="zh-CN" dirty="0"/>
          </a:p>
          <a:p>
            <a:r>
              <a:rPr lang="zh-CN" altLang="en-US" dirty="0"/>
              <a:t>考虑到第</a:t>
            </a:r>
            <a:r>
              <a:rPr lang="en-US" altLang="zh-CN" dirty="0" err="1"/>
              <a:t>i</a:t>
            </a:r>
            <a:r>
              <a:rPr lang="zh-CN" altLang="en-US" dirty="0"/>
              <a:t>种花能摆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盆，我们枚举第</a:t>
            </a:r>
            <a:r>
              <a:rPr lang="en-US" altLang="zh-CN" dirty="0" err="1"/>
              <a:t>i</a:t>
            </a:r>
            <a:r>
              <a:rPr lang="zh-CN" altLang="en-US" dirty="0"/>
              <a:t>种花摆了</a:t>
            </a:r>
            <a:r>
              <a:rPr lang="en-US" altLang="zh-CN" dirty="0"/>
              <a:t>k</a:t>
            </a:r>
            <a:r>
              <a:rPr lang="zh-CN" altLang="en-US" dirty="0"/>
              <a:t>盆，需要保证</a:t>
            </a:r>
            <a:r>
              <a:rPr lang="en-US" altLang="zh-CN" dirty="0"/>
              <a:t>k&lt;=a[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且</a:t>
            </a:r>
            <a:r>
              <a:rPr lang="en-US" altLang="zh-CN" dirty="0"/>
              <a:t>k&lt;=j</a:t>
            </a:r>
          </a:p>
          <a:p>
            <a:r>
              <a:rPr lang="zh-CN" altLang="en-US" dirty="0"/>
              <a:t>此时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][j]+=</a:t>
            </a:r>
            <a:r>
              <a:rPr lang="en-US" altLang="zh-CN" dirty="0" err="1"/>
              <a:t>dp</a:t>
            </a:r>
            <a:r>
              <a:rPr lang="en-US" altLang="zh-CN" dirty="0"/>
              <a:t>[i-1][j-k]</a:t>
            </a:r>
          </a:p>
          <a:p>
            <a:endParaRPr lang="en-US" altLang="zh-CN" dirty="0"/>
          </a:p>
          <a:p>
            <a:r>
              <a:rPr lang="zh-CN" altLang="en-US" dirty="0"/>
              <a:t>注意取模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9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摆花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A9D9D6-7372-484D-BB6F-9CAA74EF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71" y="222250"/>
            <a:ext cx="73406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4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7E9B40-EBA8-DE4B-9A10-9F136468E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滑雪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40555-1EB7-EF4B-8329-FF144AB1A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267EF-05BA-AC42-9BE1-F213E33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95" y="1465086"/>
            <a:ext cx="7466646" cy="52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4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7E9B40-EBA8-DE4B-9A10-9F136468E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滑雪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40555-1EB7-EF4B-8329-FF144AB1A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状态定义：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表示从位置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</a:t>
            </a:r>
            <a:r>
              <a:rPr kumimoji="1" lang="zh-CN" altLang="en-US" dirty="0"/>
              <a:t>出发可以行走的最长滑坡长度</a:t>
            </a:r>
            <a:endParaRPr kumimoji="1" lang="en-US" altLang="zh-CN" dirty="0"/>
          </a:p>
          <a:p>
            <a:r>
              <a:rPr kumimoji="1" lang="zh-CN" altLang="en-US" dirty="0"/>
              <a:t>状态初始化：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][j]=1</a:t>
            </a:r>
          </a:p>
          <a:p>
            <a:r>
              <a:rPr kumimoji="1" lang="zh-CN" altLang="en-US" dirty="0"/>
              <a:t>状态转移：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h[p][q]</a:t>
            </a:r>
          </a:p>
          <a:p>
            <a:pPr lvl="2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[p][q])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2"/>
            <a:r>
              <a:rPr kumimoji="1" lang="zh-CN" altLang="en-US" dirty="0"/>
              <a:t>其中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p,q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的相邻格子</a:t>
            </a:r>
            <a:endParaRPr kumimoji="1" lang="en-US" altLang="zh-CN" dirty="0"/>
          </a:p>
          <a:p>
            <a:r>
              <a:rPr kumimoji="1" lang="zh-CN" altLang="en-US" dirty="0"/>
              <a:t>这样就可以了吗？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906A24-9B85-5B40-8967-E2235D94CD51}"/>
              </a:ext>
            </a:extLst>
          </p:cNvPr>
          <p:cNvSpPr txBox="1"/>
          <p:nvPr/>
        </p:nvSpPr>
        <p:spPr>
          <a:xfrm>
            <a:off x="6634716" y="3636335"/>
            <a:ext cx="414669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如何获得相邻位置格子坐标？</a:t>
            </a:r>
          </a:p>
        </p:txBody>
      </p:sp>
    </p:spTree>
    <p:extLst>
      <p:ext uri="{BB962C8B-B14F-4D97-AF65-F5344CB8AC3E}">
        <p14:creationId xmlns:p14="http://schemas.microsoft.com/office/powerpoint/2010/main" val="8237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F7A502-F805-6E49-8E47-C191E2546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滑雪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DDEEC-B4BE-8E4C-985B-F78A2433B4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状态转移：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if(h[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h[p][q])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[p][q]+1</a:t>
            </a:r>
            <a:r>
              <a:rPr kumimoji="1" lang="zh-CN" altLang="en-US"/>
              <a:t> </a:t>
            </a:r>
            <a:r>
              <a:rPr kumimoji="1" lang="en-US" altLang="zh-CN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其中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p,q</a:t>
            </a:r>
            <a:r>
              <a:rPr kumimoji="1" lang="en-US" altLang="zh-CN" dirty="0"/>
              <a:t>)</a:t>
            </a:r>
            <a:r>
              <a:rPr kumimoji="1" lang="zh-CN" altLang="en-US" dirty="0"/>
              <a:t>是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的相邻格子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p,q</a:t>
            </a:r>
            <a:r>
              <a:rPr kumimoji="1" lang="en-US" altLang="zh-CN" dirty="0"/>
              <a:t>)</a:t>
            </a:r>
            <a:r>
              <a:rPr kumimoji="1" lang="zh-CN" altLang="en-US" dirty="0"/>
              <a:t>可以是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的相邻任意位置，简单的循环无法保证：在计算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的时候，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[p][q]</a:t>
            </a:r>
            <a:r>
              <a:rPr kumimoji="1" lang="zh-CN" altLang="en-US" dirty="0"/>
              <a:t>都已经被计算过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本题用记忆化</a:t>
            </a:r>
            <a:r>
              <a:rPr kumimoji="1" lang="en-US" altLang="zh-CN" dirty="0" err="1"/>
              <a:t>dfs</a:t>
            </a:r>
            <a:r>
              <a:rPr kumimoji="1" lang="zh-CN" altLang="en-US" dirty="0"/>
              <a:t>写起来更简单</a:t>
            </a:r>
          </a:p>
        </p:txBody>
      </p:sp>
    </p:spTree>
    <p:extLst>
      <p:ext uri="{BB962C8B-B14F-4D97-AF65-F5344CB8AC3E}">
        <p14:creationId xmlns:p14="http://schemas.microsoft.com/office/powerpoint/2010/main" val="20572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7E9B40-EBA8-DE4B-9A10-9F136468E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滑雪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906A24-9B85-5B40-8967-E2235D94CD51}"/>
              </a:ext>
            </a:extLst>
          </p:cNvPr>
          <p:cNvSpPr txBox="1"/>
          <p:nvPr/>
        </p:nvSpPr>
        <p:spPr>
          <a:xfrm>
            <a:off x="6634716" y="3636335"/>
            <a:ext cx="414669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如何获得相邻位置格子坐标？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B6C37B-F7F8-7A4C-910C-0BB1F8DD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5707007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E81CEFA-C89B-594D-BE91-7A66490AB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3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5AD28A-2116-9149-885A-1AB315FA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采药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CD7B3-1BDF-A042-9001-A9DF5FFBC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简单的不能再简单的</a:t>
            </a:r>
            <a:r>
              <a:rPr kumimoji="1" lang="en-US" altLang="zh-CN" dirty="0"/>
              <a:t>01</a:t>
            </a:r>
            <a:r>
              <a:rPr kumimoji="1" lang="zh-CN" altLang="en-US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3230074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打表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61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0671A-80CB-E04F-847D-AD8846905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打表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566B66-BBD5-FF48-8879-01970BEE5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什么是打表？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、将题目的所有可能答案都事先写出来（往往通过暴力程序输出）放在数组中，对于每个输入直接查表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、将题目需要的某些数据事先写出来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、在求答案的代码运行前，先运行一些初始化程序，将答案存入数组中，对于每个输入直接查表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2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4DE513-1DAE-5B4C-A33C-AAF5BBEF9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火柴棒等式</a:t>
            </a: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02AEB3-63BB-BE4A-8CAA-BB3243CF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" y="1328708"/>
            <a:ext cx="6492850" cy="5260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4B4DD9-4D9A-0341-A7C2-61CFA77B6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15" r="33862" b="55233"/>
          <a:stretch/>
        </p:blipFill>
        <p:spPr>
          <a:xfrm>
            <a:off x="2849575" y="2510705"/>
            <a:ext cx="6492850" cy="964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07C03C-DC7E-A34D-8A48-26D2BF5A1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353" y="1107640"/>
            <a:ext cx="2425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8116E3-9672-8841-AE65-BAA4DE29D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火柴棒等式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7195C-C951-074A-8D2B-52D05DD83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每个数字需要的火柴棒个数是固定的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加数最大是多少？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1000</a:t>
            </a:r>
            <a:r>
              <a:rPr kumimoji="1" lang="zh-CN" altLang="en-US" dirty="0"/>
              <a:t>以内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08EDE-928F-944C-97B2-478C60AE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64" y="3533909"/>
            <a:ext cx="8820584" cy="836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74BCD6-8EA4-A243-9EAC-BAC869D0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517" y="2275554"/>
            <a:ext cx="580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8116E3-9672-8841-AE65-BAA4DE29D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火柴棒等式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C8C8F-6CF9-7446-A1A8-1D89DCF818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3832022" cy="4664597"/>
          </a:xfrm>
        </p:spPr>
        <p:txBody>
          <a:bodyPr/>
          <a:lstStyle/>
          <a:p>
            <a:r>
              <a:rPr kumimoji="1" lang="zh-CN" altLang="en-US" dirty="0"/>
              <a:t>确定了范围，暴力枚举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即可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calc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x</a:t>
            </a:r>
            <a:r>
              <a:rPr kumimoji="1" lang="zh-CN" altLang="en-US" dirty="0"/>
              <a:t>需要几根火柴棒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DBD410-18E7-FB42-AB17-3CED2D6A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10" y="0"/>
            <a:ext cx="7790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4B7FF5-57BD-4D4D-A5FB-243D75DFB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火柴棒等式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0BCDF-B240-8746-90A8-BA032FAE74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如果我不会写上面的做法</a:t>
            </a:r>
            <a:endParaRPr kumimoji="1" lang="en-US" altLang="zh-CN" dirty="0"/>
          </a:p>
          <a:p>
            <a:r>
              <a:rPr kumimoji="1" lang="zh-CN" altLang="en-US" dirty="0"/>
              <a:t>观察题面，</a:t>
            </a:r>
            <a:r>
              <a:rPr kumimoji="1" lang="en-US" altLang="zh-CN" b="1" dirty="0"/>
              <a:t>n≤24</a:t>
            </a:r>
          </a:p>
          <a:p>
            <a:r>
              <a:rPr kumimoji="1" lang="zh-CN" altLang="en-US" dirty="0"/>
              <a:t>一共只有</a:t>
            </a:r>
            <a:r>
              <a:rPr kumimoji="1" lang="en-US" altLang="zh-CN" dirty="0"/>
              <a:t>24</a:t>
            </a:r>
            <a:r>
              <a:rPr kumimoji="1" lang="zh-CN" altLang="en-US" dirty="0"/>
              <a:t>种不同的输入，可以针对每种输入编写大暴力程序（会超时），把所有情况都计算出来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365AF7-1545-2440-80E9-959B8BA7E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40943"/>
              </p:ext>
            </p:extLst>
          </p:nvPr>
        </p:nvGraphicFramePr>
        <p:xfrm>
          <a:off x="866717" y="4780344"/>
          <a:ext cx="9873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33">
                  <a:extLst>
                    <a:ext uri="{9D8B030D-6E8A-4147-A177-3AD203B41FA5}">
                      <a16:colId xmlns:a16="http://schemas.microsoft.com/office/drawing/2014/main" val="2751908495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3627611348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1694156388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164614678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4085988450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3741019997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2637198857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2874325412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3730184975"/>
                    </a:ext>
                  </a:extLst>
                </a:gridCol>
                <a:gridCol w="987333">
                  <a:extLst>
                    <a:ext uri="{9D8B030D-6E8A-4147-A177-3AD203B41FA5}">
                      <a16:colId xmlns:a16="http://schemas.microsoft.com/office/drawing/2014/main" val="40169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</a:t>
                      </a:r>
                      <a:r>
                        <a:rPr lang="en-US" altLang="zh-CN" sz="2400" dirty="0"/>
                        <a:t>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...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...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128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8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03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181DEF-D8CF-0D47-9E76-B76C17F20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火柴棒等式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66861-599E-8B4F-9393-568ECFEC8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打表程序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1DF400-6B75-034C-9F0B-9DE2AE73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91" y="2638432"/>
            <a:ext cx="935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2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CA9BCA-FD89-1944-8C39-9F4C071B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反素数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C14C68D-780D-854F-A1D8-D597433F1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038142-01C4-0847-856E-57ACC9D7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41" y="2024444"/>
            <a:ext cx="2514600" cy="321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AE0A9E-8571-654B-BB5D-A697EE95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4" y="1431998"/>
            <a:ext cx="7440943" cy="53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1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CA9BCA-FD89-1944-8C39-9F4C071B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反素数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F119B-1487-784F-9CD7-C913E66E9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把问题拆分：</a:t>
            </a:r>
            <a:endParaRPr kumimoji="1" lang="en-US" altLang="zh-CN" dirty="0"/>
          </a:p>
          <a:p>
            <a:r>
              <a:rPr kumimoji="1" lang="zh-CN" altLang="en-US" dirty="0"/>
              <a:t>计算一个数字的约数个数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O(n)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O(sqrt(n))</a:t>
            </a:r>
          </a:p>
          <a:p>
            <a:pPr marL="457200" lvl="1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还有更快的方法吗？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FA1D4D-4410-A24D-A7DA-3BA0F0C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24" y="1620456"/>
            <a:ext cx="4673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0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CA9BCA-FD89-1944-8C39-9F4C071B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23F119B-1487-784F-9CD7-C913E66E9E8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一个数字必然可以表示成若干个素数幂次成绩的形式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6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* </a:t>
                </a:r>
                <a:r>
                  <a:rPr kumimoji="1" lang="en-US" altLang="zh-CN" dirty="0"/>
                  <a:t>3</a:t>
                </a:r>
              </a:p>
              <a:p>
                <a:pPr lvl="1"/>
                <a:r>
                  <a:rPr kumimoji="1" lang="en-US" altLang="zh-CN" dirty="0"/>
                  <a:t>9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3^2</a:t>
                </a:r>
              </a:p>
              <a:p>
                <a:pPr lvl="1"/>
                <a:r>
                  <a:rPr kumimoji="1" lang="en-US" altLang="zh-CN" dirty="0"/>
                  <a:t>100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2^2</a:t>
                </a:r>
                <a:r>
                  <a:rPr kumimoji="1" lang="zh-CN" altLang="en-US" dirty="0"/>
                  <a:t> * </a:t>
                </a:r>
                <a:r>
                  <a:rPr kumimoji="1" lang="en-US" altLang="zh-CN" dirty="0"/>
                  <a:t>5^2</a:t>
                </a:r>
              </a:p>
              <a:p>
                <a:r>
                  <a:rPr kumimoji="1" lang="zh-CN" altLang="en-US" dirty="0"/>
                  <a:t>假设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则有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约数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个数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本题的数据范围是</a:t>
                </a:r>
                <a:r>
                  <a:rPr kumimoji="1" lang="en-US" altLang="zh-CN" dirty="0"/>
                  <a:t>2e9</a:t>
                </a:r>
                <a:r>
                  <a:rPr kumimoji="1" lang="zh-CN" altLang="en-US" dirty="0"/>
                  <a:t>，</a:t>
                </a:r>
                <a:r>
                  <a:rPr lang="zh-CN" altLang="en-US" dirty="0"/>
                  <a:t>因为前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个质数的积已经大于</a:t>
                </a:r>
                <a:r>
                  <a:rPr lang="en-US" altLang="zh-CN" dirty="0"/>
                  <a:t>2</a:t>
                </a:r>
                <a:r>
                  <a:rPr lang="en" altLang="zh-CN" dirty="0"/>
                  <a:t>e9</a:t>
                </a:r>
                <a:r>
                  <a:rPr lang="zh-CN" altLang="en" dirty="0"/>
                  <a:t>，</a:t>
                </a:r>
                <a:r>
                  <a:rPr lang="zh-CN" altLang="en-US" dirty="0"/>
                  <a:t>所以直接人工打出前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个质数。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23F119B-1487-784F-9CD7-C913E66E9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9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4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AC527-BB6E-2B42-B913-90F9A4FE2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开心的金明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FCAAD-7D9F-AD45-BADC-4CD2D4A9B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532465-EB58-9F40-AB54-8EE245B0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3" y="1424013"/>
            <a:ext cx="6834215" cy="51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3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CA9BCA-FD89-1944-8C39-9F4C071B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反素数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48D90-24D0-B443-8258-138857841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3825153" cy="4664597"/>
          </a:xfrm>
        </p:spPr>
        <p:txBody>
          <a:bodyPr/>
          <a:lstStyle/>
          <a:p>
            <a:r>
              <a:rPr lang="zh-CN" altLang="en-US" dirty="0"/>
              <a:t>打表程序（不是正确程序）</a:t>
            </a:r>
            <a:endParaRPr lang="en-US" altLang="zh-CN" dirty="0"/>
          </a:p>
          <a:p>
            <a:r>
              <a:rPr lang="zh-CN" altLang="en-US" dirty="0"/>
              <a:t>右侧为该程序的输出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605D28-7F1D-304D-8158-F0DEFA63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41" y="0"/>
            <a:ext cx="779775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D4D579-99A0-6747-B4A8-AAE5205D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0" y="1790700"/>
            <a:ext cx="1536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CA9BCA-FD89-1944-8C39-9F4C071B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反素数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48D90-24D0-B443-8258-138857841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521137" cy="4664597"/>
          </a:xfrm>
        </p:spPr>
        <p:txBody>
          <a:bodyPr/>
          <a:lstStyle/>
          <a:p>
            <a:r>
              <a:rPr lang="zh-CN" altLang="en-US" dirty="0"/>
              <a:t>将打表程序的输出放进数组</a:t>
            </a:r>
            <a:r>
              <a:rPr lang="en-US" altLang="zh-CN" dirty="0"/>
              <a:t>g</a:t>
            </a:r>
            <a:r>
              <a:rPr lang="zh-CN" altLang="en-US" dirty="0"/>
              <a:t>，输入</a:t>
            </a:r>
            <a:r>
              <a:rPr lang="en-US" altLang="zh-CN" dirty="0"/>
              <a:t>n</a:t>
            </a:r>
            <a:r>
              <a:rPr lang="zh-CN" altLang="en-US" dirty="0"/>
              <a:t>后直接查表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DCF5E-AA1A-804B-B669-22C2B7723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25" y="569315"/>
            <a:ext cx="61341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2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0D6601-F4DF-6A4E-876A-64AD31AAE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开心的金明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ED2CA-A254-FF4A-A19A-5DBF417953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简单的不能再简单的</a:t>
            </a:r>
            <a:r>
              <a:rPr kumimoji="1" lang="en-US" altLang="zh-CN" dirty="0"/>
              <a:t>01</a:t>
            </a:r>
            <a:r>
              <a:rPr kumimoji="1" lang="zh-CN" altLang="en-US" dirty="0"/>
              <a:t>背包问题</a:t>
            </a:r>
            <a:endParaRPr kumimoji="1" lang="en-US" altLang="zh-CN" dirty="0"/>
          </a:p>
          <a:p>
            <a:r>
              <a:rPr kumimoji="1" lang="zh-CN" altLang="en-US" dirty="0"/>
              <a:t>本题中注意每个物品的价值为</a:t>
            </a:r>
            <a:r>
              <a:rPr kumimoji="1" lang="en-US" altLang="zh-CN" dirty="0"/>
              <a:t>v[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*</a:t>
            </a:r>
            <a:r>
              <a:rPr kumimoji="1" lang="en-US" altLang="zh-CN" dirty="0"/>
              <a:t>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zh-CN" altLang="en-US" dirty="0"/>
              <a:t>背包的总容量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数据范围为</a:t>
            </a:r>
            <a:r>
              <a:rPr kumimoji="1" lang="en-US" altLang="zh-CN" dirty="0"/>
              <a:t>30000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即使不懂</a:t>
            </a:r>
            <a:r>
              <a:rPr kumimoji="1" lang="en-US" altLang="zh-CN" dirty="0"/>
              <a:t>01</a:t>
            </a:r>
            <a:r>
              <a:rPr kumimoji="1" lang="zh-CN" altLang="en-US" dirty="0"/>
              <a:t>背包，背代码也能</a:t>
            </a:r>
            <a:r>
              <a:rPr kumimoji="1" lang="en-US" altLang="zh-CN" dirty="0"/>
              <a:t>AC</a:t>
            </a:r>
            <a:r>
              <a:rPr kumimoji="1" lang="zh-CN" altLang="en-US" dirty="0"/>
              <a:t>这类题目</a:t>
            </a:r>
          </a:p>
        </p:txBody>
      </p:sp>
    </p:spTree>
    <p:extLst>
      <p:ext uri="{BB962C8B-B14F-4D97-AF65-F5344CB8AC3E}">
        <p14:creationId xmlns:p14="http://schemas.microsoft.com/office/powerpoint/2010/main" val="366169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F12F235-5199-C84A-A1A5-F17353B706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F90591-44AB-794B-A04D-E16C0914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2" y="14467"/>
            <a:ext cx="865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9D94A-64D4-7842-B4F9-D7665E99A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装箱问题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5CEFED-5520-EE46-9B15-FC9ABE1BFA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3ED36D-44EF-B145-9C6A-7A73DE0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19" y="1386673"/>
            <a:ext cx="6848734" cy="53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B53649-AD65-B440-89F5-31589EC1B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装箱问题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DF32C-EBAE-D041-8999-80D797C7AB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表示考虑到第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个物品，是否能正好塞满一个体积为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的箱子</a:t>
            </a:r>
            <a:endParaRPr kumimoji="1" lang="en-US" altLang="zh-CN" dirty="0"/>
          </a:p>
          <a:p>
            <a:r>
              <a:rPr kumimoji="1" lang="zh-CN" altLang="en-US" dirty="0"/>
              <a:t>不选第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[i-1][j]</a:t>
            </a:r>
          </a:p>
          <a:p>
            <a:r>
              <a:rPr kumimoji="1" lang="zh-CN" altLang="en-US" dirty="0"/>
              <a:t>选第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r>
              <a:rPr kumimoji="1" lang="zh-CN" altLang="en-US" dirty="0"/>
              <a:t>合起来：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9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12F596-F847-3A4F-B50D-E29807A0A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装箱问题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9DC35-12C5-E847-AB33-5F38677EA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空间优化：</a:t>
            </a:r>
            <a:endParaRPr kumimoji="1" lang="en-US" altLang="zh-CN" dirty="0"/>
          </a:p>
          <a:p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[j]</a:t>
            </a:r>
            <a:r>
              <a:rPr kumimoji="1" lang="zh-CN" altLang="en-US" dirty="0"/>
              <a:t>表示考虑到第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个物品，是否能正好塞满一个体积为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的箱子</a:t>
            </a:r>
            <a:endParaRPr kumimoji="1" lang="en-US" altLang="zh-CN" dirty="0"/>
          </a:p>
          <a:p>
            <a:r>
              <a:rPr kumimoji="1" lang="zh-CN" altLang="en-US" dirty="0"/>
              <a:t>不选第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不变</a:t>
            </a:r>
            <a:endParaRPr kumimoji="1" lang="en-US" altLang="zh-CN" dirty="0"/>
          </a:p>
          <a:p>
            <a:r>
              <a:rPr kumimoji="1" lang="zh-CN" altLang="en-US" dirty="0"/>
              <a:t>选第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r>
              <a:rPr kumimoji="1" lang="zh-CN" altLang="en-US" dirty="0"/>
              <a:t>合起来：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|=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同样的，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要从大到小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4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567BD0-4E26-0948-898D-1FF8D00B0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数字组合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72B94-C9D8-AE4C-A604-903A61829E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ED94E0-E675-2D4D-9D0D-66357C52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30" y="1401694"/>
            <a:ext cx="6864119" cy="53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4204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1109</Words>
  <Application>Microsoft Macintosh PowerPoint</Application>
  <PresentationFormat>宽屏</PresentationFormat>
  <Paragraphs>136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DengXian</vt:lpstr>
      <vt:lpstr>AliHYAiHei-Beta</vt:lpstr>
      <vt:lpstr>Source Han Sans CN</vt:lpstr>
      <vt:lpstr>Source Han Sans CN Medium</vt:lpstr>
      <vt:lpstr>Arial</vt:lpstr>
      <vt:lpstr>Cambria Math</vt:lpstr>
      <vt:lpstr>课程模版</vt:lpstr>
      <vt:lpstr>实验舱蛟龙五班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65</cp:revision>
  <dcterms:created xsi:type="dcterms:W3CDTF">2018-01-26T10:42:19Z</dcterms:created>
  <dcterms:modified xsi:type="dcterms:W3CDTF">2019-08-15T11:10:07Z</dcterms:modified>
</cp:coreProperties>
</file>