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7" r:id="rId2"/>
    <p:sldId id="259" r:id="rId3"/>
    <p:sldId id="278" r:id="rId4"/>
    <p:sldId id="300" r:id="rId5"/>
    <p:sldId id="301" r:id="rId6"/>
    <p:sldId id="302" r:id="rId7"/>
    <p:sldId id="322" r:id="rId8"/>
    <p:sldId id="303" r:id="rId9"/>
    <p:sldId id="304" r:id="rId10"/>
    <p:sldId id="305" r:id="rId11"/>
    <p:sldId id="279" r:id="rId12"/>
    <p:sldId id="306" r:id="rId13"/>
    <p:sldId id="307" r:id="rId14"/>
    <p:sldId id="308" r:id="rId15"/>
    <p:sldId id="309" r:id="rId16"/>
    <p:sldId id="323" r:id="rId17"/>
    <p:sldId id="310" r:id="rId18"/>
    <p:sldId id="311" r:id="rId19"/>
    <p:sldId id="324" r:id="rId20"/>
    <p:sldId id="325" r:id="rId21"/>
    <p:sldId id="312" r:id="rId22"/>
    <p:sldId id="326" r:id="rId23"/>
    <p:sldId id="314" r:id="rId24"/>
    <p:sldId id="316" r:id="rId25"/>
    <p:sldId id="315" r:id="rId26"/>
    <p:sldId id="317" r:id="rId27"/>
    <p:sldId id="318" r:id="rId28"/>
    <p:sldId id="319" r:id="rId29"/>
    <p:sldId id="320" r:id="rId30"/>
    <p:sldId id="321" r:id="rId31"/>
    <p:sldId id="313" r:id="rId32"/>
    <p:sldId id="262" r:id="rId33"/>
    <p:sldId id="265" r:id="rId34"/>
    <p:sldId id="267" r:id="rId35"/>
    <p:sldId id="271" r:id="rId36"/>
    <p:sldId id="274" r:id="rId37"/>
    <p:sldId id="299" r:id="rId38"/>
    <p:sldId id="297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33"/>
    <p:restoredTop sz="86450"/>
  </p:normalViewPr>
  <p:slideViewPr>
    <p:cSldViewPr snapToGrid="0" snapToObjects="1">
      <p:cViewPr varScale="1">
        <p:scale>
          <a:sx n="79" d="100"/>
          <a:sy n="79" d="100"/>
        </p:scale>
        <p:origin x="224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2019/6/1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en-US" altLang="zh-CN" dirty="0"/>
              <a:t>2019NOIP</a:t>
            </a:r>
            <a:r>
              <a:rPr kumimoji="1" lang="zh-CN" altLang="en-US" dirty="0"/>
              <a:t>系统训练营  普及组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5382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947799" y="950454"/>
            <a:ext cx="5868367" cy="3967457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970115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9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4284561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D0B797-BA8F-AB42-83A7-5FE5E8FCA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10839" y="0"/>
            <a:ext cx="2281161" cy="12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271431" y="947794"/>
            <a:ext cx="5868367" cy="397277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76525" y="1415143"/>
            <a:ext cx="3146386" cy="493935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9D419C-6CB0-5E41-81D8-7DC0FECE3A2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34" y="0"/>
            <a:ext cx="271277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xiaoquantouer/article/details/51647865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noi.ac/problem/424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noi.ac/problem/425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2019NOIP</a:t>
            </a:r>
            <a:r>
              <a:rPr kumimoji="1" lang="zh-CN" altLang="en-US" dirty="0"/>
              <a:t>系统训练营   普及组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宽搜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最短路径问题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实验舱 南哥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2019/06/01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CF26FBE-407F-1243-A3B1-FBBB2E66AC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zh-CN" altLang="en-US" dirty="0"/>
              <a:t>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1C2C9-272A-8F45-BB91-102DC85D4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1392567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https://blog.csdn.net/xiaoquantouer/article/details/51647865</a:t>
            </a:r>
            <a:endParaRPr lang="en" altLang="zh-CN" dirty="0"/>
          </a:p>
          <a:p>
            <a:r>
              <a:rPr kumimoji="1" lang="en" altLang="zh-CN" dirty="0"/>
              <a:t>auto</a:t>
            </a:r>
            <a:r>
              <a:rPr kumimoji="1" lang="zh-CN" altLang="en" dirty="0"/>
              <a:t>是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的新特性，可以动态自动推断数据类型。以下写法都是等价的。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E5E1B8-E9A2-F043-8D6F-837AAC7CA878}"/>
              </a:ext>
            </a:extLst>
          </p:cNvPr>
          <p:cNvSpPr txBox="1"/>
          <p:nvPr/>
        </p:nvSpPr>
        <p:spPr>
          <a:xfrm>
            <a:off x="1349115" y="3192905"/>
            <a:ext cx="7435121" cy="46166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int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 a = 10;     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                         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auto a = 10;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B6FE46BE-B9C5-B544-9B69-45099ADB1E76}"/>
              </a:ext>
            </a:extLst>
          </p:cNvPr>
          <p:cNvSpPr/>
          <p:nvPr/>
        </p:nvSpPr>
        <p:spPr>
          <a:xfrm>
            <a:off x="4616970" y="3308320"/>
            <a:ext cx="899409" cy="2308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A80C5C-9A97-5B42-BC69-6C3A54711A55}"/>
              </a:ext>
            </a:extLst>
          </p:cNvPr>
          <p:cNvSpPr txBox="1"/>
          <p:nvPr/>
        </p:nvSpPr>
        <p:spPr>
          <a:xfrm>
            <a:off x="254833" y="4262749"/>
            <a:ext cx="6145967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set&lt;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&gt; s;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...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for (set&lt;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&gt;:: iterator it =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s.begin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(); </a:t>
            </a:r>
            <a:r>
              <a:rPr kumimoji="1"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 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it !=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s.end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(); </a:t>
            </a:r>
            <a:r>
              <a:rPr kumimoji="1"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 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++it) 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    ...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}</a:t>
            </a:r>
            <a:endParaRPr kumimoji="1" lang="zh-CN" altLang="en-US" sz="2000" b="1" i="0" dirty="0">
              <a:latin typeface="Kaiti SC" panose="02010600040101010101" pitchFamily="2" charset="-122"/>
              <a:ea typeface="Kaiti SC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609675-3A78-8D46-ACC8-15123DBE9371}"/>
              </a:ext>
            </a:extLst>
          </p:cNvPr>
          <p:cNvSpPr txBox="1"/>
          <p:nvPr/>
        </p:nvSpPr>
        <p:spPr>
          <a:xfrm>
            <a:off x="7150307" y="4262749"/>
            <a:ext cx="4676932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set&lt;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&gt; s;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...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for (auto it =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s.begin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(); it !=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s.end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(); ++it) {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    ...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Consolas" panose="020B0609020204030204" pitchFamily="49" charset="0"/>
              </a:rPr>
              <a:t>}</a:t>
            </a:r>
            <a:endParaRPr kumimoji="1" lang="zh-CN" altLang="en-US" sz="2000" b="1" i="0" dirty="0">
              <a:latin typeface="Kaiti SC" panose="02010600040101010101" pitchFamily="2" charset="-122"/>
              <a:ea typeface="Kaiti SC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9" name="左右箭头 8">
            <a:extLst>
              <a:ext uri="{FF2B5EF4-FFF2-40B4-BE49-F238E27FC236}">
                <a16:creationId xmlns:a16="http://schemas.microsoft.com/office/drawing/2014/main" id="{D0288D93-0A61-7E4F-9B52-098CC3608B11}"/>
              </a:ext>
            </a:extLst>
          </p:cNvPr>
          <p:cNvSpPr/>
          <p:nvPr/>
        </p:nvSpPr>
        <p:spPr>
          <a:xfrm>
            <a:off x="6589425" y="5156045"/>
            <a:ext cx="372256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725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D142B7-4891-D045-AC05-65B1067DD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宽度有限搜索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最短路问题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F7058-3E60-A749-B809-1173DF6D3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34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97FC1FF-1BF5-5344-8BD9-F5E5FF839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例一：奇怪的电梯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BC3A9-387D-C340-A3C0-26F0695997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0875" y="1806682"/>
            <a:ext cx="4460112" cy="4664597"/>
          </a:xfrm>
        </p:spPr>
        <p:txBody>
          <a:bodyPr/>
          <a:lstStyle/>
          <a:p>
            <a:r>
              <a:rPr lang="en" altLang="zh-CN" sz="2000" dirty="0">
                <a:hlinkClick r:id="rId2"/>
              </a:rPr>
              <a:t>http://noi.ac/problem/424</a:t>
            </a:r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30D6AE-8333-3245-9CB7-0493BC6F0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33" y="0"/>
            <a:ext cx="8113466" cy="65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97FC1FF-1BF5-5344-8BD9-F5E5FF839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例一：奇怪的电梯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BC3A9-387D-C340-A3C0-26F0695997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486938" cy="4664597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kumimoji="1" lang="zh-CN" altLang="en-US" dirty="0"/>
              <a:t>样例解释：</a:t>
            </a:r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5 1 5 </a:t>
            </a:r>
          </a:p>
          <a:p>
            <a:pPr marL="0" indent="0">
              <a:buNone/>
            </a:pPr>
            <a:r>
              <a:rPr lang="en-US" altLang="zh-CN" dirty="0"/>
              <a:t>3 3 1 2 5</a:t>
            </a:r>
          </a:p>
          <a:p>
            <a:r>
              <a:rPr kumimoji="1" lang="zh-CN" altLang="en-US" dirty="0"/>
              <a:t>一共</a:t>
            </a:r>
            <a:r>
              <a:rPr kumimoji="1" lang="en-US" altLang="zh-CN" dirty="0"/>
              <a:t>5</a:t>
            </a:r>
            <a:r>
              <a:rPr kumimoji="1" lang="zh-CN" altLang="en-US" dirty="0"/>
              <a:t>层电梯，想从</a:t>
            </a:r>
            <a:r>
              <a:rPr kumimoji="1" lang="en-US" altLang="zh-CN" dirty="0"/>
              <a:t>1</a:t>
            </a:r>
            <a:r>
              <a:rPr kumimoji="1" lang="zh-CN" altLang="en-US" dirty="0"/>
              <a:t>层到</a:t>
            </a:r>
            <a:r>
              <a:rPr kumimoji="1" lang="en-US" altLang="zh-CN" dirty="0"/>
              <a:t>5</a:t>
            </a:r>
            <a:r>
              <a:rPr kumimoji="1" lang="zh-CN" altLang="en-US" dirty="0"/>
              <a:t>层</a:t>
            </a:r>
            <a:endParaRPr kumimoji="1" lang="en-US" altLang="zh-CN" dirty="0"/>
          </a:p>
          <a:p>
            <a:r>
              <a:rPr kumimoji="1" lang="zh-CN" altLang="en-US" dirty="0"/>
              <a:t>最优方案：</a:t>
            </a:r>
            <a:r>
              <a:rPr kumimoji="1" lang="en-US" altLang="zh-CN" dirty="0"/>
              <a:t>1</a:t>
            </a:r>
            <a:r>
              <a:rPr kumimoji="1" lang="en-US" altLang="zh-CN" dirty="0">
                <a:sym typeface="Wingdings" pitchFamily="2" charset="2"/>
              </a:rPr>
              <a:t>(1+</a:t>
            </a:r>
            <a:r>
              <a:rPr kumimoji="1" lang="en-US" altLang="zh-CN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kumimoji="1" lang="en-US" altLang="zh-CN" dirty="0">
                <a:sym typeface="Wingdings" pitchFamily="2" charset="2"/>
              </a:rPr>
              <a:t>)(4-</a:t>
            </a:r>
            <a:r>
              <a:rPr kumimoji="1" lang="en-US" altLang="zh-CN" dirty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kumimoji="1" lang="en-US" altLang="zh-CN" dirty="0">
                <a:sym typeface="Wingdings" pitchFamily="2" charset="2"/>
              </a:rPr>
              <a:t>)(2+</a:t>
            </a:r>
            <a:r>
              <a:rPr kumimoji="1" lang="en-US" altLang="zh-CN" dirty="0">
                <a:solidFill>
                  <a:srgbClr val="00B050"/>
                </a:solidFill>
                <a:sym typeface="Wingdings" pitchFamily="2" charset="2"/>
              </a:rPr>
              <a:t>3</a:t>
            </a:r>
            <a:r>
              <a:rPr kumimoji="1" lang="en-US" altLang="zh-CN" dirty="0">
                <a:sym typeface="Wingdings" pitchFamily="2" charset="2"/>
              </a:rPr>
              <a:t>)</a:t>
            </a:r>
          </a:p>
          <a:p>
            <a:r>
              <a:rPr kumimoji="1" lang="zh-CN" altLang="en-US" dirty="0"/>
              <a:t>也是唯一的走法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EB028BA-A8E6-D646-BF4E-EA3B334276B1}"/>
              </a:ext>
            </a:extLst>
          </p:cNvPr>
          <p:cNvSpPr txBox="1">
            <a:spLocks/>
          </p:cNvSpPr>
          <p:nvPr/>
        </p:nvSpPr>
        <p:spPr>
          <a:xfrm>
            <a:off x="6372781" y="1620456"/>
            <a:ext cx="5486938" cy="46645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其他样例解释：</a:t>
            </a:r>
            <a:endParaRPr kumimoji="1" lang="en-US" altLang="zh-CN" dirty="0"/>
          </a:p>
          <a:p>
            <a:pPr marL="0" indent="0">
              <a:buFont typeface="Arial" charset="0"/>
              <a:buNone/>
            </a:pP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</a:p>
          <a:p>
            <a:pPr marL="0" indent="0">
              <a:buFont typeface="Arial" charset="0"/>
              <a:buNone/>
            </a:pP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 </a:t>
            </a:r>
          </a:p>
          <a:p>
            <a:r>
              <a:rPr kumimoji="1" lang="zh-CN" altLang="en-US" dirty="0"/>
              <a:t>最优方案？</a:t>
            </a:r>
            <a:endParaRPr kumimoji="1" lang="en-US" altLang="zh-CN" dirty="0"/>
          </a:p>
          <a:p>
            <a:r>
              <a:rPr kumimoji="1" lang="zh-CN" altLang="en-US" dirty="0"/>
              <a:t>其他方案？</a:t>
            </a:r>
          </a:p>
        </p:txBody>
      </p:sp>
    </p:spTree>
    <p:extLst>
      <p:ext uri="{BB962C8B-B14F-4D97-AF65-F5344CB8AC3E}">
        <p14:creationId xmlns:p14="http://schemas.microsoft.com/office/powerpoint/2010/main" val="296520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97FC1FF-1BF5-5344-8BD9-F5E5FF839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例一：奇怪的电梯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EEB028BA-A8E6-D646-BF4E-EA3B334276B1}"/>
              </a:ext>
            </a:extLst>
          </p:cNvPr>
          <p:cNvSpPr txBox="1">
            <a:spLocks/>
          </p:cNvSpPr>
          <p:nvPr/>
        </p:nvSpPr>
        <p:spPr>
          <a:xfrm>
            <a:off x="569088" y="1725388"/>
            <a:ext cx="4332696" cy="466459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其他样例解释：</a:t>
            </a:r>
            <a:endParaRPr kumimoji="1" lang="en-US" altLang="zh-CN" dirty="0"/>
          </a:p>
          <a:p>
            <a:pPr marL="0" indent="0">
              <a:buFont typeface="Arial" charset="0"/>
              <a:buNone/>
            </a:pP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</a:p>
          <a:p>
            <a:pPr marL="0" indent="0">
              <a:buFont typeface="Arial" charset="0"/>
              <a:buNone/>
            </a:pP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 </a:t>
            </a:r>
          </a:p>
          <a:p>
            <a:r>
              <a:rPr kumimoji="1" lang="zh-CN" altLang="en-US" dirty="0"/>
              <a:t>最优方案？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</a:t>
            </a:r>
            <a:r>
              <a:rPr kumimoji="1" lang="en-US" altLang="zh-CN" dirty="0">
                <a:sym typeface="Wingdings" pitchFamily="2" charset="2"/>
              </a:rPr>
              <a:t>3-21+56+1</a:t>
            </a:r>
            <a:endParaRPr kumimoji="1" lang="en-US" altLang="zh-CN" dirty="0"/>
          </a:p>
          <a:p>
            <a:r>
              <a:rPr kumimoji="1" lang="zh-CN" altLang="en-US" dirty="0"/>
              <a:t>其他方案？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3</a:t>
            </a:r>
            <a:r>
              <a:rPr kumimoji="1" lang="en-US" altLang="zh-CN" dirty="0">
                <a:sym typeface="Wingdings" pitchFamily="2" charset="2"/>
              </a:rPr>
              <a:t>3+25-41+56+1</a:t>
            </a:r>
            <a:endParaRPr kumimoji="1"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8477130-00F7-AE4B-8FB9-3AB6C8F94A3F}"/>
              </a:ext>
            </a:extLst>
          </p:cNvPr>
          <p:cNvSpPr txBox="1">
            <a:spLocks/>
          </p:cNvSpPr>
          <p:nvPr/>
        </p:nvSpPr>
        <p:spPr>
          <a:xfrm>
            <a:off x="5201587" y="1257372"/>
            <a:ext cx="6421324" cy="56006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搜索过程：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已经被访问了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第一步：队列中只有</a:t>
            </a:r>
            <a:r>
              <a:rPr kumimoji="1" lang="en-US" altLang="zh-CN" dirty="0"/>
              <a:t>3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3</a:t>
            </a:r>
            <a:r>
              <a:rPr kumimoji="1" lang="en-US" altLang="zh-CN" dirty="0">
                <a:sym typeface="Wingdings" pitchFamily="2" charset="2"/>
              </a:rPr>
              <a:t>3-2</a:t>
            </a:r>
            <a:r>
              <a:rPr kumimoji="1" lang="zh-CN" altLang="en-US" dirty="0">
                <a:sym typeface="Wingdings" pitchFamily="2" charset="2"/>
              </a:rPr>
              <a:t>     到达</a:t>
            </a:r>
            <a:r>
              <a:rPr kumimoji="1" lang="en-US" altLang="zh-CN" dirty="0">
                <a:sym typeface="Wingdings" pitchFamily="2" charset="2"/>
              </a:rPr>
              <a:t>1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>
                <a:sym typeface="Wingdings" pitchFamily="2" charset="2"/>
              </a:rPr>
              <a:t>33+2</a:t>
            </a:r>
            <a:r>
              <a:rPr kumimoji="1" lang="zh-CN" altLang="en-US" dirty="0">
                <a:sym typeface="Wingdings" pitchFamily="2" charset="2"/>
              </a:rPr>
              <a:t>    到达</a:t>
            </a:r>
            <a:r>
              <a:rPr kumimoji="1" lang="en-US" altLang="zh-CN" dirty="0">
                <a:sym typeface="Wingdings" pitchFamily="2" charset="2"/>
              </a:rPr>
              <a:t>5</a:t>
            </a:r>
          </a:p>
          <a:p>
            <a:pPr marL="342900" lvl="1">
              <a:spcBef>
                <a:spcPts val="0"/>
              </a:spcBef>
            </a:pPr>
            <a:r>
              <a:rPr kumimoji="1" lang="zh-CN" altLang="en-US" dirty="0"/>
              <a:t>把这些新到达的点放入队列中，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  <a:r>
              <a:rPr kumimoji="1" lang="zh-CN" altLang="en-US" dirty="0"/>
              <a:t>被访问</a:t>
            </a:r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第二步：队列中有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1</a:t>
            </a:r>
            <a:r>
              <a:rPr kumimoji="1" lang="en-US" altLang="zh-CN" dirty="0">
                <a:sym typeface="Wingdings" pitchFamily="2" charset="2"/>
              </a:rPr>
              <a:t>1+5</a:t>
            </a:r>
            <a:r>
              <a:rPr kumimoji="1" lang="zh-CN" altLang="en-US" dirty="0">
                <a:sym typeface="Wingdings" pitchFamily="2" charset="2"/>
              </a:rPr>
              <a:t>   到达</a:t>
            </a:r>
            <a:r>
              <a:rPr kumimoji="1" lang="en-US" altLang="zh-CN" dirty="0">
                <a:sym typeface="Wingdings" pitchFamily="2" charset="2"/>
              </a:rPr>
              <a:t>6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>
                <a:sym typeface="Wingdings" pitchFamily="2" charset="2"/>
              </a:rPr>
              <a:t>55-4</a:t>
            </a:r>
            <a:r>
              <a:rPr kumimoji="1" lang="zh-CN" altLang="en-US" dirty="0">
                <a:sym typeface="Wingdings" pitchFamily="2" charset="2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到达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：放弃这个分支</a:t>
            </a:r>
            <a:endParaRPr kumimoji="1" lang="en-US" altLang="zh-CN" dirty="0">
              <a:solidFill>
                <a:srgbClr val="FF0000"/>
              </a:solidFill>
              <a:sym typeface="Wingdings" pitchFamily="2" charset="2"/>
            </a:endParaRPr>
          </a:p>
          <a:p>
            <a:pPr marL="342900" lvl="1">
              <a:spcBef>
                <a:spcPts val="0"/>
              </a:spcBef>
            </a:pPr>
            <a:r>
              <a:rPr kumimoji="1" lang="zh-CN" altLang="en-US" dirty="0">
                <a:sym typeface="Wingdings" pitchFamily="2" charset="2"/>
              </a:rPr>
              <a:t>只把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放进队列，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被访问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第四步：队列中只有</a:t>
            </a:r>
            <a:r>
              <a:rPr kumimoji="1" lang="en-US" altLang="zh-CN" dirty="0"/>
              <a:t>6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6</a:t>
            </a:r>
            <a:r>
              <a:rPr kumimoji="1" lang="en-US" altLang="zh-CN" dirty="0">
                <a:sym typeface="Wingdings" pitchFamily="2" charset="2"/>
              </a:rPr>
              <a:t>6+1</a:t>
            </a:r>
            <a:r>
              <a:rPr kumimoji="1" lang="zh-CN" altLang="en-US" dirty="0">
                <a:sym typeface="Wingdings" pitchFamily="2" charset="2"/>
              </a:rPr>
              <a:t>  到达</a:t>
            </a:r>
            <a:r>
              <a:rPr kumimoji="1" lang="en-US" altLang="zh-CN" dirty="0">
                <a:sym typeface="Wingdings" pitchFamily="2" charset="2"/>
              </a:rPr>
              <a:t>7</a:t>
            </a:r>
          </a:p>
          <a:p>
            <a:pPr>
              <a:spcBef>
                <a:spcPts val="0"/>
              </a:spcBef>
            </a:pPr>
            <a:r>
              <a:rPr kumimoji="1" lang="zh-CN" altLang="en-US" dirty="0"/>
              <a:t>第五步：队列中只有</a:t>
            </a:r>
            <a:r>
              <a:rPr kumimoji="1" lang="en-US" altLang="zh-CN" dirty="0"/>
              <a:t>7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7</a:t>
            </a:r>
            <a:r>
              <a:rPr kumimoji="1" lang="zh-CN" altLang="en-US" dirty="0"/>
              <a:t>已经是目的地了，返回退出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09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97FC1FF-1BF5-5344-8BD9-F5E5FF839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例一：奇怪的电梯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8477130-00F7-AE4B-8FB9-3AB6C8F94A3F}"/>
              </a:ext>
            </a:extLst>
          </p:cNvPr>
          <p:cNvSpPr txBox="1">
            <a:spLocks/>
          </p:cNvSpPr>
          <p:nvPr/>
        </p:nvSpPr>
        <p:spPr>
          <a:xfrm>
            <a:off x="209862" y="1257372"/>
            <a:ext cx="6421324" cy="56006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搜索过程：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已经被访问了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第一步：队列中只有</a:t>
            </a:r>
            <a:r>
              <a:rPr kumimoji="1" lang="en-US" altLang="zh-CN" dirty="0"/>
              <a:t>3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3</a:t>
            </a:r>
            <a:r>
              <a:rPr kumimoji="1" lang="en-US" altLang="zh-CN" dirty="0">
                <a:sym typeface="Wingdings" pitchFamily="2" charset="2"/>
              </a:rPr>
              <a:t>3-2</a:t>
            </a:r>
            <a:r>
              <a:rPr kumimoji="1" lang="zh-CN" altLang="en-US" dirty="0">
                <a:sym typeface="Wingdings" pitchFamily="2" charset="2"/>
              </a:rPr>
              <a:t>     到达</a:t>
            </a:r>
            <a:r>
              <a:rPr kumimoji="1" lang="en-US" altLang="zh-CN" dirty="0">
                <a:sym typeface="Wingdings" pitchFamily="2" charset="2"/>
              </a:rPr>
              <a:t>1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>
                <a:sym typeface="Wingdings" pitchFamily="2" charset="2"/>
              </a:rPr>
              <a:t>33+2</a:t>
            </a:r>
            <a:r>
              <a:rPr kumimoji="1" lang="zh-CN" altLang="en-US" dirty="0">
                <a:sym typeface="Wingdings" pitchFamily="2" charset="2"/>
              </a:rPr>
              <a:t>    到达</a:t>
            </a:r>
            <a:r>
              <a:rPr kumimoji="1" lang="en-US" altLang="zh-CN" dirty="0">
                <a:sym typeface="Wingdings" pitchFamily="2" charset="2"/>
              </a:rPr>
              <a:t>5</a:t>
            </a:r>
          </a:p>
          <a:p>
            <a:pPr marL="342900" lvl="1">
              <a:spcBef>
                <a:spcPts val="0"/>
              </a:spcBef>
            </a:pPr>
            <a:r>
              <a:rPr kumimoji="1" lang="zh-CN" altLang="en-US" dirty="0"/>
              <a:t>把这些新到达的点放入队列中，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  <a:r>
              <a:rPr kumimoji="1" lang="zh-CN" altLang="en-US" dirty="0"/>
              <a:t>被访问</a:t>
            </a:r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第二步：队列中有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1</a:t>
            </a:r>
            <a:r>
              <a:rPr kumimoji="1" lang="en-US" altLang="zh-CN" dirty="0">
                <a:sym typeface="Wingdings" pitchFamily="2" charset="2"/>
              </a:rPr>
              <a:t>1+5</a:t>
            </a:r>
            <a:r>
              <a:rPr kumimoji="1" lang="zh-CN" altLang="en-US" dirty="0">
                <a:sym typeface="Wingdings" pitchFamily="2" charset="2"/>
              </a:rPr>
              <a:t>   到达</a:t>
            </a:r>
            <a:r>
              <a:rPr kumimoji="1" lang="en-US" altLang="zh-CN" dirty="0">
                <a:sym typeface="Wingdings" pitchFamily="2" charset="2"/>
              </a:rPr>
              <a:t>6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>
                <a:sym typeface="Wingdings" pitchFamily="2" charset="2"/>
              </a:rPr>
              <a:t>55-4</a:t>
            </a:r>
            <a:r>
              <a:rPr kumimoji="1" lang="zh-CN" altLang="en-US" dirty="0">
                <a:sym typeface="Wingdings" pitchFamily="2" charset="2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到达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：放弃这个分支</a:t>
            </a:r>
            <a:endParaRPr kumimoji="1" lang="en-US" altLang="zh-CN" dirty="0">
              <a:solidFill>
                <a:srgbClr val="FF0000"/>
              </a:solidFill>
              <a:sym typeface="Wingdings" pitchFamily="2" charset="2"/>
            </a:endParaRPr>
          </a:p>
          <a:p>
            <a:pPr marL="342900" lvl="1">
              <a:spcBef>
                <a:spcPts val="0"/>
              </a:spcBef>
            </a:pPr>
            <a:r>
              <a:rPr kumimoji="1" lang="zh-CN" altLang="en-US" dirty="0">
                <a:sym typeface="Wingdings" pitchFamily="2" charset="2"/>
              </a:rPr>
              <a:t>只把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放进队列，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被访问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第四步：队列中只有</a:t>
            </a:r>
            <a:r>
              <a:rPr kumimoji="1" lang="en-US" altLang="zh-CN" dirty="0"/>
              <a:t>6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6</a:t>
            </a:r>
            <a:r>
              <a:rPr kumimoji="1" lang="en-US" altLang="zh-CN" dirty="0">
                <a:sym typeface="Wingdings" pitchFamily="2" charset="2"/>
              </a:rPr>
              <a:t>6+1</a:t>
            </a:r>
            <a:r>
              <a:rPr kumimoji="1" lang="zh-CN" altLang="en-US" dirty="0">
                <a:sym typeface="Wingdings" pitchFamily="2" charset="2"/>
              </a:rPr>
              <a:t>  到达</a:t>
            </a:r>
            <a:r>
              <a:rPr kumimoji="1" lang="en-US" altLang="zh-CN" dirty="0">
                <a:sym typeface="Wingdings" pitchFamily="2" charset="2"/>
              </a:rPr>
              <a:t>7</a:t>
            </a:r>
          </a:p>
          <a:p>
            <a:pPr>
              <a:spcBef>
                <a:spcPts val="0"/>
              </a:spcBef>
            </a:pPr>
            <a:r>
              <a:rPr kumimoji="1" lang="zh-CN" altLang="en-US" dirty="0"/>
              <a:t>第五步：队列中只有</a:t>
            </a:r>
            <a:r>
              <a:rPr kumimoji="1" lang="en-US" altLang="zh-CN" dirty="0"/>
              <a:t>7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7</a:t>
            </a:r>
            <a:r>
              <a:rPr kumimoji="1" lang="zh-CN" altLang="en-US" dirty="0"/>
              <a:t>已经是目的地了，返回退出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B9EE95-7431-944B-B15E-D6621B86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86" y="25332"/>
            <a:ext cx="556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0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97FC1FF-1BF5-5344-8BD9-F5E5FF839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例一：奇怪的电梯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C8477130-00F7-AE4B-8FB9-3AB6C8F94A3F}"/>
              </a:ext>
            </a:extLst>
          </p:cNvPr>
          <p:cNvSpPr txBox="1">
            <a:spLocks/>
          </p:cNvSpPr>
          <p:nvPr/>
        </p:nvSpPr>
        <p:spPr>
          <a:xfrm>
            <a:off x="209862" y="1257372"/>
            <a:ext cx="6421324" cy="56006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dirty="0"/>
              <a:t>搜索过程：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已经被访问了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第一步：队列中只有</a:t>
            </a:r>
            <a:r>
              <a:rPr kumimoji="1" lang="en-US" altLang="zh-CN" dirty="0"/>
              <a:t>3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3</a:t>
            </a:r>
            <a:r>
              <a:rPr kumimoji="1" lang="en-US" altLang="zh-CN" dirty="0">
                <a:sym typeface="Wingdings" pitchFamily="2" charset="2"/>
              </a:rPr>
              <a:t>3-2</a:t>
            </a:r>
            <a:r>
              <a:rPr kumimoji="1" lang="zh-CN" altLang="en-US" dirty="0">
                <a:sym typeface="Wingdings" pitchFamily="2" charset="2"/>
              </a:rPr>
              <a:t>     到达</a:t>
            </a:r>
            <a:r>
              <a:rPr kumimoji="1" lang="en-US" altLang="zh-CN" dirty="0">
                <a:sym typeface="Wingdings" pitchFamily="2" charset="2"/>
              </a:rPr>
              <a:t>1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>
                <a:sym typeface="Wingdings" pitchFamily="2" charset="2"/>
              </a:rPr>
              <a:t>33+2</a:t>
            </a:r>
            <a:r>
              <a:rPr kumimoji="1" lang="zh-CN" altLang="en-US" dirty="0">
                <a:sym typeface="Wingdings" pitchFamily="2" charset="2"/>
              </a:rPr>
              <a:t>    到达</a:t>
            </a:r>
            <a:r>
              <a:rPr kumimoji="1" lang="en-US" altLang="zh-CN" dirty="0">
                <a:sym typeface="Wingdings" pitchFamily="2" charset="2"/>
              </a:rPr>
              <a:t>5</a:t>
            </a:r>
          </a:p>
          <a:p>
            <a:pPr marL="342900" lvl="1">
              <a:spcBef>
                <a:spcPts val="0"/>
              </a:spcBef>
            </a:pPr>
            <a:r>
              <a:rPr kumimoji="1" lang="zh-CN" altLang="en-US" dirty="0"/>
              <a:t>把这些新到达的点放入队列中，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  <a:r>
              <a:rPr kumimoji="1" lang="zh-CN" altLang="en-US" dirty="0"/>
              <a:t>被访问</a:t>
            </a:r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第二步：队列中有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5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1</a:t>
            </a:r>
            <a:r>
              <a:rPr kumimoji="1" lang="en-US" altLang="zh-CN" dirty="0">
                <a:sym typeface="Wingdings" pitchFamily="2" charset="2"/>
              </a:rPr>
              <a:t>1+5</a:t>
            </a:r>
            <a:r>
              <a:rPr kumimoji="1" lang="zh-CN" altLang="en-US" dirty="0">
                <a:sym typeface="Wingdings" pitchFamily="2" charset="2"/>
              </a:rPr>
              <a:t>   到达</a:t>
            </a:r>
            <a:r>
              <a:rPr kumimoji="1" lang="en-US" altLang="zh-CN" dirty="0">
                <a:sym typeface="Wingdings" pitchFamily="2" charset="2"/>
              </a:rPr>
              <a:t>6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>
                <a:sym typeface="Wingdings" pitchFamily="2" charset="2"/>
              </a:rPr>
              <a:t>55-4</a:t>
            </a:r>
            <a:r>
              <a:rPr kumimoji="1" lang="zh-CN" altLang="en-US" dirty="0">
                <a:sym typeface="Wingdings" pitchFamily="2" charset="2"/>
              </a:rPr>
              <a:t>    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到达</a:t>
            </a:r>
            <a:r>
              <a:rPr kumimoji="1" lang="en-US" altLang="zh-CN" dirty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sym typeface="Wingdings" pitchFamily="2" charset="2"/>
              </a:rPr>
              <a:t>：放弃这个分支</a:t>
            </a:r>
            <a:endParaRPr kumimoji="1" lang="en-US" altLang="zh-CN" dirty="0">
              <a:solidFill>
                <a:srgbClr val="FF0000"/>
              </a:solidFill>
              <a:sym typeface="Wingdings" pitchFamily="2" charset="2"/>
            </a:endParaRPr>
          </a:p>
          <a:p>
            <a:pPr marL="342900" lvl="1">
              <a:spcBef>
                <a:spcPts val="0"/>
              </a:spcBef>
            </a:pPr>
            <a:r>
              <a:rPr kumimoji="1" lang="zh-CN" altLang="en-US" dirty="0">
                <a:sym typeface="Wingdings" pitchFamily="2" charset="2"/>
              </a:rPr>
              <a:t>只把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放进队列，</a:t>
            </a:r>
            <a:r>
              <a:rPr kumimoji="1" lang="en-US" altLang="zh-CN" dirty="0">
                <a:sym typeface="Wingdings" pitchFamily="2" charset="2"/>
              </a:rPr>
              <a:t>6</a:t>
            </a:r>
            <a:r>
              <a:rPr kumimoji="1" lang="zh-CN" altLang="en-US" dirty="0">
                <a:sym typeface="Wingdings" pitchFamily="2" charset="2"/>
              </a:rPr>
              <a:t>被访问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r>
              <a:rPr kumimoji="1" lang="zh-CN" altLang="en-US" dirty="0"/>
              <a:t>第四步：队列中只有</a:t>
            </a:r>
            <a:r>
              <a:rPr kumimoji="1" lang="en-US" altLang="zh-CN" dirty="0"/>
              <a:t>6</a:t>
            </a:r>
          </a:p>
          <a:p>
            <a:pPr marL="342900" lvl="1">
              <a:spcBef>
                <a:spcPts val="0"/>
              </a:spcBef>
            </a:pPr>
            <a:r>
              <a:rPr kumimoji="1" lang="en-US" altLang="zh-CN" dirty="0"/>
              <a:t>6</a:t>
            </a:r>
            <a:r>
              <a:rPr kumimoji="1" lang="en-US" altLang="zh-CN" dirty="0">
                <a:sym typeface="Wingdings" pitchFamily="2" charset="2"/>
              </a:rPr>
              <a:t>6+1</a:t>
            </a:r>
            <a:r>
              <a:rPr kumimoji="1" lang="zh-CN" altLang="en-US" dirty="0">
                <a:sym typeface="Wingdings" pitchFamily="2" charset="2"/>
              </a:rPr>
              <a:t>  到达</a:t>
            </a:r>
            <a:r>
              <a:rPr kumimoji="1" lang="en-US" altLang="zh-CN" dirty="0">
                <a:sym typeface="Wingdings" pitchFamily="2" charset="2"/>
              </a:rPr>
              <a:t>7</a:t>
            </a:r>
          </a:p>
          <a:p>
            <a:pPr>
              <a:spcBef>
                <a:spcPts val="0"/>
              </a:spcBef>
            </a:pPr>
            <a:r>
              <a:rPr kumimoji="1" lang="zh-CN" altLang="en-US" dirty="0"/>
              <a:t>第五步：队列中只有</a:t>
            </a:r>
            <a:r>
              <a:rPr kumimoji="1" lang="en-US" altLang="zh-CN" dirty="0"/>
              <a:t>7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7</a:t>
            </a:r>
            <a:r>
              <a:rPr kumimoji="1" lang="zh-CN" altLang="en-US" dirty="0"/>
              <a:t>已经是目的地了，返回退出</a:t>
            </a:r>
            <a:endParaRPr kumimoji="1" lang="en-US" altLang="zh-CN" dirty="0"/>
          </a:p>
          <a:p>
            <a:pPr marL="0">
              <a:spcBef>
                <a:spcPts val="0"/>
              </a:spcBef>
            </a:pP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B9EE95-7431-944B-B15E-D6621B86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86" y="25332"/>
            <a:ext cx="556081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663994-8433-E54E-B1B4-E3F46C9FAD98}"/>
              </a:ext>
            </a:extLst>
          </p:cNvPr>
          <p:cNvSpPr txBox="1"/>
          <p:nvPr/>
        </p:nvSpPr>
        <p:spPr>
          <a:xfrm>
            <a:off x="3875761" y="3282846"/>
            <a:ext cx="627257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000" b="1" dirty="0">
                <a:latin typeface="Source Han Sans CN" charset="-122"/>
                <a:ea typeface="Source Han Sans CN" charset="-122"/>
                <a:cs typeface="Source Han Sans CN" charset="-122"/>
              </a:rPr>
              <a:t>可不可以用</a:t>
            </a:r>
            <a:r>
              <a:rPr kumimoji="1" lang="en-US" altLang="zh-CN" sz="3000" b="1" dirty="0">
                <a:latin typeface="Source Han Sans CN" charset="-122"/>
                <a:ea typeface="Source Han Sans CN" charset="-122"/>
                <a:cs typeface="Source Han Sans CN" charset="-122"/>
              </a:rPr>
              <a:t>DFS</a:t>
            </a:r>
            <a:r>
              <a:rPr kumimoji="1" lang="zh-CN" altLang="en-US" sz="3000" b="1" dirty="0">
                <a:latin typeface="Source Han Sans CN" charset="-122"/>
                <a:ea typeface="Source Han Sans CN" charset="-122"/>
                <a:cs typeface="Source Han Sans CN" charset="-122"/>
              </a:rPr>
              <a:t>高效解决这个问题？</a:t>
            </a:r>
            <a:endParaRPr kumimoji="1" lang="zh-CN" altLang="en-US" sz="3000" b="1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440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E56CFD-D9EA-4B42-88E4-03F505A38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dirty="0"/>
              <a:t>最少步数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1B98-A568-0C40-B884-7639454CE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7"/>
            <a:ext cx="4460112" cy="3359758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http://noi.ac/problem/425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EA0F53-8C26-1342-8CC7-03D0AFC5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8" y="2433339"/>
            <a:ext cx="10363958" cy="41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79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E56CFD-D9EA-4B42-88E4-03F505A38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dirty="0"/>
              <a:t>最少步数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1B98-A568-0C40-B884-7639454CE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“马走日”的坐标表达式：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pPr marL="457200" lvl="1" indent="0">
              <a:buNone/>
            </a:pPr>
            <a:endParaRPr kumimoji="1" lang="en-US" altLang="zh-CN" b="1" dirty="0"/>
          </a:p>
          <a:p>
            <a:r>
              <a:rPr kumimoji="1" lang="zh-CN" altLang="en-US" dirty="0"/>
              <a:t>相较例一是二维的了，这怎么办？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145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E56CFD-D9EA-4B42-88E4-03F505A38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dirty="0"/>
              <a:t>最少步数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1B98-A568-0C40-B884-7639454CE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“马走日”的坐标表达式：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b="1" dirty="0" err="1"/>
              <a:t>int</a:t>
            </a:r>
            <a:r>
              <a:rPr kumimoji="1" lang="en-US" altLang="zh-CN" b="1" dirty="0"/>
              <a:t> dx[12] = {-2, -2, -1, 1, 2, 2, 2, 2, 1, -1, -2, -2};</a:t>
            </a:r>
          </a:p>
          <a:p>
            <a:pPr marL="457200" lvl="1" indent="0">
              <a:buNone/>
            </a:pPr>
            <a:r>
              <a:rPr kumimoji="1" lang="en-US" altLang="zh-CN" b="1" dirty="0" err="1"/>
              <a:t>int</a:t>
            </a:r>
            <a:r>
              <a:rPr kumimoji="1" lang="en-US" altLang="zh-CN" b="1" dirty="0"/>
              <a:t> </a:t>
            </a:r>
            <a:r>
              <a:rPr kumimoji="1" lang="en-US" altLang="zh-CN" b="1" dirty="0" err="1"/>
              <a:t>dy</a:t>
            </a:r>
            <a:r>
              <a:rPr kumimoji="1" lang="en-US" altLang="zh-CN" b="1" dirty="0"/>
              <a:t>[12] = {-1, -2, -2, -2, -2, -1, 1, 2, 2, 2, 2, 1};</a:t>
            </a:r>
          </a:p>
          <a:p>
            <a:r>
              <a:rPr kumimoji="1" lang="zh-CN" altLang="en-US" dirty="0"/>
              <a:t>相较例一是二维的了，这怎么办？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队列中放二维坐标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68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E138FC-947D-0240-B414-E0C2D9D85C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pair</a:t>
            </a:r>
            <a:r>
              <a:rPr kumimoji="1" lang="zh-CN" altLang="en-US" dirty="0"/>
              <a:t>、结构体、</a:t>
            </a:r>
            <a:r>
              <a:rPr kumimoji="1" lang="en-US" altLang="zh-CN" dirty="0"/>
              <a:t> auto</a:t>
            </a:r>
            <a:r>
              <a:rPr kumimoji="1" lang="zh-CN" altLang="en-US" dirty="0"/>
              <a:t>数据类型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/>
                </a:solidFill>
              </a:rPr>
              <a:t>最短路径问题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例一：奇怪的电梯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例二：最少步数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zh-CN" altLang="en-US" dirty="0"/>
              <a:t>比赛讲解</a:t>
            </a:r>
            <a:endParaRPr kumimoji="1" lang="en-US" altLang="zh-CN" dirty="0"/>
          </a:p>
          <a:p>
            <a:r>
              <a:rPr kumimoji="1" lang="zh-CN" altLang="en-US" dirty="0"/>
              <a:t>作业题选讲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3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E56CFD-D9EA-4B42-88E4-03F505A38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例二：</a:t>
            </a:r>
            <a:r>
              <a:rPr lang="zh-CN" altLang="en-US" dirty="0"/>
              <a:t>最少步数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1B98-A568-0C40-B884-7639454CE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“马走日”的坐标表达式：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b="1" dirty="0" err="1"/>
              <a:t>int</a:t>
            </a:r>
            <a:r>
              <a:rPr kumimoji="1" lang="en-US" altLang="zh-CN" b="1" dirty="0"/>
              <a:t> dx[12] = {-2, -2, -1, 1, 2, 2, 2, 2, 1, -1, -2, -2};</a:t>
            </a:r>
          </a:p>
          <a:p>
            <a:pPr marL="457200" lvl="1" indent="0">
              <a:buNone/>
            </a:pPr>
            <a:r>
              <a:rPr kumimoji="1" lang="en-US" altLang="zh-CN" b="1" dirty="0" err="1"/>
              <a:t>int</a:t>
            </a:r>
            <a:r>
              <a:rPr kumimoji="1" lang="en-US" altLang="zh-CN" b="1" dirty="0"/>
              <a:t> </a:t>
            </a:r>
            <a:r>
              <a:rPr kumimoji="1" lang="en-US" altLang="zh-CN" b="1" dirty="0" err="1"/>
              <a:t>dy</a:t>
            </a:r>
            <a:r>
              <a:rPr kumimoji="1" lang="en-US" altLang="zh-CN" b="1" dirty="0"/>
              <a:t>[12] = {-1, -2, -2, -2, -2, -1, 1, 2, 2, 2, 2, 1};</a:t>
            </a:r>
          </a:p>
          <a:p>
            <a:r>
              <a:rPr kumimoji="1" lang="zh-CN" altLang="en-US" dirty="0"/>
              <a:t>相较例一是二维的了，这怎么办？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队列中放二维坐标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66F06-08B4-2A44-823F-C01BF68B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57" y="1374654"/>
            <a:ext cx="83185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E56CFD-D9EA-4B42-88E4-03F505A38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反思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1B98-A568-0C40-B884-7639454CE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为什么可以用</a:t>
            </a:r>
            <a:r>
              <a:rPr kumimoji="1" lang="en-US" altLang="zh-CN" dirty="0"/>
              <a:t>BFS</a:t>
            </a:r>
            <a:r>
              <a:rPr kumimoji="1" lang="zh-CN" altLang="en-US" dirty="0"/>
              <a:t>解决最短路径问题？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91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2E56CFD-D9EA-4B42-88E4-03F505A38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反思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C1B98-A568-0C40-B884-7639454CEA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为什么可以用</a:t>
            </a:r>
            <a:r>
              <a:rPr kumimoji="1" lang="en-US" altLang="zh-CN" dirty="0"/>
              <a:t>BFS</a:t>
            </a:r>
            <a:r>
              <a:rPr kumimoji="1" lang="zh-CN" altLang="en-US" dirty="0"/>
              <a:t>解决最短路径问题？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因为每一步的代价都是“</a:t>
            </a:r>
            <a:r>
              <a:rPr kumimoji="1" lang="en-US" altLang="zh-CN" dirty="0"/>
              <a:t>1</a:t>
            </a:r>
            <a:r>
              <a:rPr kumimoji="1" lang="zh-CN" altLang="en-US" dirty="0"/>
              <a:t>”，每一步的代价都是相等的！</a:t>
            </a:r>
            <a:endParaRPr kumimoji="1" lang="en-US" altLang="zh-CN" dirty="0"/>
          </a:p>
          <a:p>
            <a:r>
              <a:rPr kumimoji="1" lang="zh-CN" altLang="en-US" dirty="0"/>
              <a:t>如果每一步的代价不相等怎么办？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正宗的最短路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有一系列算法：</a:t>
            </a:r>
            <a:r>
              <a:rPr kumimoji="1" lang="en-US" altLang="zh-CN" dirty="0"/>
              <a:t>Dijkstra,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Floyd,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Bellman-Ford,</a:t>
            </a:r>
            <a:r>
              <a:rPr kumimoji="1" lang="zh-CN" altLang="en-US" dirty="0"/>
              <a:t> </a:t>
            </a:r>
            <a:r>
              <a:rPr kumimoji="1" lang="en-US" altLang="zh-CN" dirty="0"/>
              <a:t>SPFA,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*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196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D142B7-4891-D045-AC05-65B1067DD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比赛讲解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F7058-3E60-A749-B809-1173DF6D3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101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：食堂排队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BFF2E-0B49-1045-946E-C6F18BFF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563" y="1620455"/>
            <a:ext cx="3153057" cy="46645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题目：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两个队列，最少等待时间。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做法：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用两个整数记录两个队列当前的“长度”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D5C069-4F86-A849-8C7A-38F38819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722" y="851817"/>
            <a:ext cx="5257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1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9089" y="569315"/>
            <a:ext cx="3578368" cy="565004"/>
          </a:xfrm>
        </p:spPr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：最小矩形约束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BFF2E-0B49-1045-946E-C6F18BFF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563" y="1620455"/>
            <a:ext cx="3153057" cy="46645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题目：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计算包围每个联通块的最小矩形。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做法：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BFS</a:t>
            </a:r>
            <a:r>
              <a:rPr lang="zh-CN" altLang="en-US" sz="2000" dirty="0"/>
              <a:t>过程中，记录上下左右边界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C47204-FA27-044C-A7D1-F11B5AF5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492" y="0"/>
            <a:ext cx="8369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9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：搭积木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12AEEB-B8D4-C944-9984-D8AD7D92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19" y="1395575"/>
            <a:ext cx="10881138" cy="42232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8FF1A5-BDD5-3D4F-BC37-9B9C625B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19" y="5504547"/>
            <a:ext cx="36957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7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：搭积木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1918D0-EC20-B94B-BFB8-8A531B8E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0"/>
            <a:ext cx="6076709" cy="6858000"/>
          </a:xfrm>
          <a:prstGeom prst="rect">
            <a:avLst/>
          </a:prstGeom>
        </p:spPr>
      </p:pic>
      <p:sp>
        <p:nvSpPr>
          <p:cNvPr id="7" name="文本占位符 2">
            <a:extLst>
              <a:ext uri="{FF2B5EF4-FFF2-40B4-BE49-F238E27FC236}">
                <a16:creationId xmlns:a16="http://schemas.microsoft.com/office/drawing/2014/main" id="{7FDB679A-310C-514F-8ADC-BEFC01840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563" y="1620455"/>
            <a:ext cx="5485366" cy="466459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做法：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/>
              <a:t>将每个积木旋转，并保证长</a:t>
            </a:r>
            <a:r>
              <a:rPr lang="en-US" altLang="zh-CN" sz="2000" dirty="0"/>
              <a:t>&lt;=</a:t>
            </a:r>
            <a:r>
              <a:rPr lang="zh-CN" altLang="en-US" sz="2000" dirty="0"/>
              <a:t>宽，从而形成</a:t>
            </a:r>
            <a:r>
              <a:rPr lang="en-US" altLang="zh-CN" sz="2000" dirty="0"/>
              <a:t>3</a:t>
            </a:r>
            <a:r>
              <a:rPr lang="zh-CN" altLang="en-US" sz="2000" dirty="0"/>
              <a:t>个新的积木。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/>
              <a:t>将上述得到的所有积木按照长从大到下排序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/>
              <a:t>dfs</a:t>
            </a:r>
            <a:r>
              <a:rPr lang="en-US" altLang="zh-CN" sz="2000" dirty="0"/>
              <a:t>(x,</a:t>
            </a:r>
            <a:r>
              <a:rPr lang="zh-CN" altLang="en-US" sz="2000" dirty="0"/>
              <a:t> </a:t>
            </a:r>
            <a:r>
              <a:rPr lang="en-US" altLang="zh-CN" sz="2000" dirty="0"/>
              <a:t>y,</a:t>
            </a:r>
            <a:r>
              <a:rPr lang="zh-CN" altLang="en-US" sz="2000" dirty="0"/>
              <a:t> </a:t>
            </a:r>
            <a:r>
              <a:rPr lang="en-US" altLang="zh-CN" sz="2000" dirty="0"/>
              <a:t>z,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pos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)</a:t>
            </a:r>
            <a:r>
              <a:rPr lang="zh-CN" altLang="en-US" sz="2000" dirty="0"/>
              <a:t>表示当前底座长和宽分别为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y</a:t>
            </a:r>
            <a:r>
              <a:rPr lang="zh-CN" altLang="en-US" sz="2000" dirty="0"/>
              <a:t>，当前高度</a:t>
            </a:r>
            <a:r>
              <a:rPr lang="en-US" altLang="zh-CN" sz="2000" dirty="0"/>
              <a:t>z</a:t>
            </a:r>
            <a:r>
              <a:rPr lang="zh-CN" altLang="en-US" sz="2000" dirty="0"/>
              <a:t>，枚举到第</a:t>
            </a:r>
            <a:r>
              <a:rPr lang="en-US" altLang="zh-CN" sz="2000" dirty="0" err="1"/>
              <a:t>pos</a:t>
            </a:r>
            <a:r>
              <a:rPr lang="zh-CN" altLang="en-US" sz="2000" dirty="0"/>
              <a:t>个积木，</a:t>
            </a:r>
            <a:r>
              <a:rPr lang="en-US" altLang="zh-CN" sz="2000" dirty="0" err="1"/>
              <a:t>ans</a:t>
            </a:r>
            <a:r>
              <a:rPr lang="zh-CN" altLang="en-US" sz="2000" dirty="0"/>
              <a:t>记录答案。</a:t>
            </a:r>
            <a:endParaRPr lang="en-US" altLang="zh-CN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枚举只需要从</a:t>
            </a:r>
            <a:r>
              <a:rPr lang="en-US" altLang="zh-CN" sz="2000" dirty="0" err="1">
                <a:solidFill>
                  <a:srgbClr val="FF0000"/>
                </a:solidFill>
              </a:rPr>
              <a:t>pos</a:t>
            </a:r>
            <a:r>
              <a:rPr lang="zh-CN" altLang="en-US" sz="2000" dirty="0">
                <a:solidFill>
                  <a:srgbClr val="FF0000"/>
                </a:solidFill>
              </a:rPr>
              <a:t>开始枚举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926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zh-CN" altLang="en-US" dirty="0"/>
              <a:t>：逃生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A567DB-B2E4-CA46-A5EE-EC2D2F2A7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78" y="1719941"/>
            <a:ext cx="11356533" cy="23295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CE08C8-CE4A-4647-AEBD-F8F12ECFEC12}"/>
              </a:ext>
            </a:extLst>
          </p:cNvPr>
          <p:cNvSpPr txBox="1"/>
          <p:nvPr/>
        </p:nvSpPr>
        <p:spPr>
          <a:xfrm>
            <a:off x="914400" y="4751614"/>
            <a:ext cx="620485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对于</a:t>
            </a:r>
            <a:r>
              <a:rPr lang="en-US" altLang="zh-CN" sz="2400" dirty="0"/>
              <a:t>100%</a:t>
            </a:r>
            <a:r>
              <a:rPr lang="zh-CN" altLang="en-US" sz="2400" dirty="0"/>
              <a:t>的数据，</a:t>
            </a:r>
            <a:r>
              <a:rPr lang="en-US" altLang="zh-CN" sz="2400" dirty="0"/>
              <a:t>1≤</a:t>
            </a:r>
            <a:r>
              <a:rPr lang="en" altLang="zh-CN" sz="2400" dirty="0"/>
              <a:t>n,m≤7</a:t>
            </a:r>
            <a:r>
              <a:rPr lang="zh-CN" altLang="en" sz="2400" dirty="0"/>
              <a:t>，</a:t>
            </a:r>
            <a:r>
              <a:rPr lang="en" altLang="zh-CN" sz="2400" dirty="0"/>
              <a:t>1&lt;=k&lt;=10</a:t>
            </a:r>
            <a:r>
              <a:rPr lang="zh-CN" altLang="en" sz="2400" dirty="0"/>
              <a:t>。</a:t>
            </a:r>
            <a:endParaRPr kumimoji="1" lang="zh-CN" altLang="en-US" sz="2400" b="0" i="0" dirty="0">
              <a:solidFill>
                <a:schemeClr val="bg1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29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zh-CN" altLang="en-US" dirty="0"/>
              <a:t>：逃生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CCE08C8-CE4A-4647-AEBD-F8F12ECFEC12}"/>
              </a:ext>
            </a:extLst>
          </p:cNvPr>
          <p:cNvSpPr txBox="1"/>
          <p:nvPr/>
        </p:nvSpPr>
        <p:spPr>
          <a:xfrm>
            <a:off x="373145" y="1943099"/>
            <a:ext cx="10926226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剪枝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，假设下标从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0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开始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：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(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n+m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)%2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!=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t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%2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      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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答案一定是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t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&lt;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n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–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1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+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m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–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1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           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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答案一定是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No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枚举到位置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(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x,y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)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，还剩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z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步，如果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(n-1-x+m-1-y)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&lt;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z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         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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答案一定是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  <a:sym typeface="Wingdings" pitchFamily="2" charset="2"/>
              </a:rPr>
              <a:t>No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84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D142B7-4891-D045-AC05-65B1067DD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pair</a:t>
            </a:r>
            <a:r>
              <a:rPr kumimoji="1" lang="zh-CN" altLang="en-US" dirty="0"/>
              <a:t>、结构体、</a:t>
            </a:r>
            <a:r>
              <a:rPr kumimoji="1" lang="en-US" altLang="zh-CN" dirty="0"/>
              <a:t> auto</a:t>
            </a:r>
            <a:r>
              <a:rPr kumimoji="1" lang="zh-CN" altLang="en-US" dirty="0"/>
              <a:t>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F7058-3E60-A749-B809-1173DF6D3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zh-CN" altLang="en-US" dirty="0"/>
              <a:t>：逃生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A275A6-E82F-8E43-A936-A6408C7E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70" y="1730829"/>
            <a:ext cx="5887526" cy="44286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71171F-9E06-B34B-BD26-2A83B4801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73" y="1730829"/>
            <a:ext cx="5887527" cy="44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4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D142B7-4891-D045-AC05-65B1067DD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作业选讲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F7058-3E60-A749-B809-1173DF6D3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0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6316A-9456-F14D-9FB8-32C5D77A4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：围成面积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BFF2E-0B49-1045-946E-C6F18BFF9D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4563" y="1620455"/>
            <a:ext cx="10776030" cy="46645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编程计算由</a:t>
            </a:r>
            <a:r>
              <a:rPr lang="en-US" altLang="zh-CN" dirty="0"/>
              <a:t>1</a:t>
            </a:r>
            <a:r>
              <a:rPr lang="zh-CN" altLang="en-US" dirty="0"/>
              <a:t>包围的</a:t>
            </a:r>
            <a:r>
              <a:rPr lang="en-US" altLang="zh-CN" dirty="0"/>
              <a:t>0</a:t>
            </a:r>
            <a:r>
              <a:rPr lang="zh-CN" altLang="en-US" dirty="0"/>
              <a:t>形成的连通块面积，连通块面积即是连通块中</a:t>
            </a:r>
            <a:r>
              <a:rPr lang="en-US" altLang="zh-CN" dirty="0"/>
              <a:t>0</a:t>
            </a:r>
            <a:r>
              <a:rPr lang="zh-CN" altLang="en-US" dirty="0"/>
              <a:t>的个数。注意这个联通块必须被</a:t>
            </a:r>
            <a:r>
              <a:rPr lang="en-US" altLang="zh-CN" dirty="0"/>
              <a:t>1</a:t>
            </a:r>
            <a:r>
              <a:rPr lang="zh-CN" altLang="en-US" dirty="0"/>
              <a:t>包围住，不能和边界相交。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要点：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先去掉所有和边界连通的</a:t>
            </a:r>
            <a:r>
              <a:rPr lang="en-US" altLang="zh-CN" sz="2000" dirty="0"/>
              <a:t>0</a:t>
            </a:r>
          </a:p>
          <a:p>
            <a:r>
              <a:rPr lang="zh-CN" altLang="en-US" sz="2000" dirty="0"/>
              <a:t>剩下的</a:t>
            </a:r>
            <a:r>
              <a:rPr lang="en-US" altLang="zh-CN" sz="2000" dirty="0"/>
              <a:t>0</a:t>
            </a:r>
            <a:r>
              <a:rPr lang="zh-CN" altLang="en-US" sz="2000" dirty="0"/>
              <a:t>肯定是被</a:t>
            </a:r>
            <a:r>
              <a:rPr lang="en-US" altLang="zh-CN" sz="2000" dirty="0"/>
              <a:t>1</a:t>
            </a:r>
            <a:r>
              <a:rPr lang="zh-CN" altLang="en-US" sz="2000" dirty="0"/>
              <a:t>包围着的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97449A-E752-D641-9F01-B3AF7F09150D}"/>
              </a:ext>
            </a:extLst>
          </p:cNvPr>
          <p:cNvSpPr txBox="1"/>
          <p:nvPr/>
        </p:nvSpPr>
        <p:spPr>
          <a:xfrm>
            <a:off x="6518476" y="3402958"/>
            <a:ext cx="498868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for (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int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= 0;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&lt; 10; ++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) {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       if (A[0][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 == 0 &amp;&amp; !vis[0][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])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bfs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(0,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);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       if (A[9][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 == 0 &amp;&amp; !vis[9][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])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bfs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(9,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);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       if (A[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][0] == 0 &amp;&amp; !vis[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][0])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bfs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(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, 0);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       if (A[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][9] == 0 &amp;&amp; !vis[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][9]) 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bfs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(</a:t>
            </a:r>
            <a:r>
              <a:rPr kumimoji="1" lang="en" altLang="zh-CN" sz="2000" b="1" dirty="0" err="1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i</a:t>
            </a:r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, 9);</a:t>
            </a:r>
          </a:p>
          <a:p>
            <a:r>
              <a:rPr kumimoji="1" lang="en" altLang="zh-CN" sz="2000" b="1" dirty="0">
                <a:latin typeface="Kaiti SC" panose="02010600040101010101" pitchFamily="2" charset="-122"/>
                <a:ea typeface="Kaiti SC" panose="02010600040101010101" pitchFamily="2" charset="-122"/>
                <a:cs typeface="Source Han Sans CN" charset="-122"/>
              </a:rPr>
              <a:t>    }</a:t>
            </a:r>
            <a:endParaRPr kumimoji="1" lang="zh-CN" altLang="en-US" sz="2000" b="1" i="0" dirty="0">
              <a:latin typeface="Kaiti SC" panose="02010600040101010101" pitchFamily="2" charset="-122"/>
              <a:ea typeface="Kaiti SC" panose="02010600040101010101" pitchFamily="2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75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EDE9F2-2936-5D42-B155-C10263BD2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：机器翻译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51165FAD-9FE4-4A47-AA4B-37576B58E1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50435"/>
            <a:ext cx="5531909" cy="4664597"/>
          </a:xfrm>
        </p:spPr>
        <p:txBody>
          <a:bodyPr/>
          <a:lstStyle/>
          <a:p>
            <a:r>
              <a:rPr lang="zh-CN" altLang="en-US" sz="1600" dirty="0"/>
              <a:t>假设内存中有</a:t>
            </a:r>
            <a:r>
              <a:rPr lang="en" altLang="zh-CN" sz="1600" dirty="0"/>
              <a:t>M</a:t>
            </a:r>
            <a:r>
              <a:rPr lang="zh-CN" altLang="en-US" sz="1600" dirty="0"/>
              <a:t>个单元，每单元能存放一个单词和译义。每当软件将一个新单词存入内存前，如果当前内存中已存入的单词数不超过</a:t>
            </a:r>
            <a:r>
              <a:rPr lang="en" altLang="zh-CN" sz="1600" dirty="0"/>
              <a:t>M−1</a:t>
            </a:r>
            <a:r>
              <a:rPr lang="zh-CN" altLang="en" sz="1600" dirty="0"/>
              <a:t>，</a:t>
            </a:r>
            <a:r>
              <a:rPr lang="zh-CN" altLang="en-US" sz="1600" dirty="0"/>
              <a:t>软件会将新单词存入一个未使用的内存单元；若内存中已存入</a:t>
            </a:r>
            <a:r>
              <a:rPr lang="en" altLang="zh-CN" sz="1600" dirty="0"/>
              <a:t>M</a:t>
            </a:r>
            <a:r>
              <a:rPr lang="zh-CN" altLang="en-US" sz="1600" dirty="0"/>
              <a:t>个单词，软件会清空最早进入内存的那个单词，腾出单元来，存放新单词。假设一篇英语文章的长度为</a:t>
            </a:r>
            <a:r>
              <a:rPr lang="en" altLang="zh-CN" sz="1600" dirty="0"/>
              <a:t>N</a:t>
            </a:r>
            <a:r>
              <a:rPr lang="zh-CN" altLang="en-US" sz="1600" dirty="0"/>
              <a:t>个单词。给定这篇待译文章，翻译软件需要去外存查找多少次词典？假设在翻译开始前，内存中没有任何单词</a:t>
            </a:r>
            <a:r>
              <a:rPr lang="zh-CN" altLang="en-US" sz="2000" dirty="0"/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要点：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计算机基础知识：缓存</a:t>
            </a:r>
            <a:endParaRPr lang="en-US" altLang="zh-CN" sz="1800" dirty="0"/>
          </a:p>
          <a:p>
            <a:r>
              <a:rPr lang="zh-CN" altLang="en-US" sz="1800" dirty="0"/>
              <a:t>用一个数组记录内存中已经存储的单词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857DCC-4EAF-F94B-AD0D-7E0D1C53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8100"/>
            <a:ext cx="59436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0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EDE9F2-2936-5D42-B155-C10263BD28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：</a:t>
            </a:r>
            <a:r>
              <a:rPr kumimoji="1" lang="en-US" altLang="zh-CN" dirty="0"/>
              <a:t>01</a:t>
            </a:r>
            <a:r>
              <a:rPr kumimoji="1" lang="zh-CN" altLang="en-US" dirty="0"/>
              <a:t>迷宫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EB96E2-0E28-9C4B-A4C4-66964A104B03}"/>
              </a:ext>
            </a:extLst>
          </p:cNvPr>
          <p:cNvSpPr txBox="1"/>
          <p:nvPr/>
        </p:nvSpPr>
        <p:spPr>
          <a:xfrm>
            <a:off x="457296" y="1689524"/>
            <a:ext cx="5066268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有一个仅由数字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0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与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组成的</a:t>
            </a:r>
            <a:r>
              <a:rPr kumimoji="1" lang="en-US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n×n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格迷宫。若你位于一格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0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上，那么你可以移动到相邻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4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格中的某一格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上，同样若你位于一格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上，那么你可以移动到相邻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4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格中的某一格</a:t>
            </a:r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0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上。</a:t>
            </a:r>
          </a:p>
          <a:p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你的任务是：对于给定的迷宫，询问从某一格开始能移动到多少个格子（包含自身）。</a:t>
            </a:r>
          </a:p>
          <a:p>
            <a:endParaRPr kumimoji="1" lang="en-US" altLang="zh-CN" sz="2400" b="0" i="0" dirty="0">
              <a:solidFill>
                <a:srgbClr val="FF0000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zh-CN" altLang="en-US" sz="2400" b="0" i="0" dirty="0">
                <a:solidFill>
                  <a:srgbClr val="FF00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要点：</a:t>
            </a:r>
            <a:endParaRPr kumimoji="1" lang="en-US" altLang="zh-CN" sz="2400" b="0" i="0" dirty="0">
              <a:solidFill>
                <a:srgbClr val="FF0000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本质上还是连通块问题</a:t>
            </a:r>
            <a:endParaRPr kumimoji="1" lang="en-US" altLang="zh-CN" sz="240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01</a:t>
            </a:r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之间互跳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需要预处理答案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943F6E-C2CD-FA43-A8B7-F6EDF4E9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64" y="2038663"/>
            <a:ext cx="6528529" cy="391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0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ECDA8CF-9A4A-2545-8ADD-78F4D8D93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D. Lake Counting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1C169E-52EB-A14F-B238-481FEA044CFD}"/>
              </a:ext>
            </a:extLst>
          </p:cNvPr>
          <p:cNvSpPr txBox="1"/>
          <p:nvPr/>
        </p:nvSpPr>
        <p:spPr>
          <a:xfrm>
            <a:off x="569088" y="1801096"/>
            <a:ext cx="9518754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有一块</a:t>
            </a:r>
            <a:r>
              <a:rPr lang="en" altLang="zh-CN" sz="2400" dirty="0">
                <a:latin typeface="Heiti SC Medium" pitchFamily="2" charset="-128"/>
                <a:ea typeface="Heiti SC Medium" pitchFamily="2" charset="-128"/>
              </a:rPr>
              <a:t>N×M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的土地，雨后积起了水，有水标记为‘</a:t>
            </a:r>
            <a:r>
              <a:rPr lang="en" altLang="zh-CN" sz="2400" dirty="0">
                <a:latin typeface="Heiti SC Medium" pitchFamily="2" charset="-128"/>
                <a:ea typeface="Heiti SC Medium" pitchFamily="2" charset="-128"/>
              </a:rPr>
              <a:t>W’</a:t>
            </a:r>
            <a:r>
              <a:rPr lang="zh-CN" altLang="en" sz="2400" dirty="0">
                <a:latin typeface="Heiti SC Medium" pitchFamily="2" charset="-128"/>
                <a:ea typeface="Heiti SC Medium" pitchFamily="2" charset="-128"/>
              </a:rPr>
              <a:t>，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干燥为‘</a:t>
            </a:r>
            <a:r>
              <a:rPr lang="en-US" altLang="zh-CN" sz="2400" dirty="0">
                <a:latin typeface="Heiti SC Medium" pitchFamily="2" charset="-128"/>
                <a:ea typeface="Heiti SC Medium" pitchFamily="2" charset="-128"/>
              </a:rPr>
              <a:t>.</a:t>
            </a:r>
            <a:r>
              <a:rPr lang="zh-CN" altLang="en-US" sz="2400" dirty="0">
                <a:latin typeface="Heiti SC Medium" pitchFamily="2" charset="-128"/>
                <a:ea typeface="Heiti SC Medium" pitchFamily="2" charset="-128"/>
              </a:rPr>
              <a:t>’。八连通的积水被认为是连接在一起的。请求出院子里共有多少水洼？</a:t>
            </a:r>
            <a:endParaRPr lang="en-US" altLang="zh-CN" sz="2400" dirty="0">
              <a:latin typeface="Heiti SC Medium" pitchFamily="2" charset="-128"/>
              <a:ea typeface="Heiti SC Medium" pitchFamily="2" charset="-128"/>
            </a:endParaRPr>
          </a:p>
          <a:p>
            <a:endParaRPr kumimoji="1" lang="en-US" altLang="zh-CN" sz="2400" b="0" i="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  <a:cs typeface="Source Han Sans CN" charset="-122"/>
            </a:endParaRPr>
          </a:p>
          <a:p>
            <a:r>
              <a:rPr kumimoji="1" lang="zh-CN" altLang="en-US" sz="2400" b="0" i="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Source Han Sans CN" charset="-122"/>
              </a:rPr>
              <a:t>要点：</a:t>
            </a:r>
            <a:endParaRPr kumimoji="1" lang="en-US" altLang="zh-CN" sz="2400" b="0" i="0" dirty="0">
              <a:solidFill>
                <a:srgbClr val="FF0000"/>
              </a:solidFill>
              <a:latin typeface="Heiti SC Medium" pitchFamily="2" charset="-128"/>
              <a:ea typeface="Heiti SC Medium" pitchFamily="2" charset="-128"/>
              <a:cs typeface="Source Han Sans CN" charset="-122"/>
            </a:endParaRPr>
          </a:p>
          <a:p>
            <a:r>
              <a:rPr kumimoji="1" lang="zh-CN" altLang="en-US" sz="2400" b="0" i="0" dirty="0">
                <a:latin typeface="Heiti SC Medium" pitchFamily="2" charset="-128"/>
                <a:ea typeface="Heiti SC Medium" pitchFamily="2" charset="-128"/>
                <a:cs typeface="Source Han Sans CN" charset="-122"/>
              </a:rPr>
              <a:t>基础连通块问题</a:t>
            </a:r>
            <a:endParaRPr kumimoji="1" lang="en-US" altLang="zh-CN" sz="2400" b="0" i="0" dirty="0">
              <a:latin typeface="Heiti SC Medium" pitchFamily="2" charset="-128"/>
              <a:ea typeface="Heiti SC Medium" pitchFamily="2" charset="-128"/>
              <a:cs typeface="Source Han Sans CN" charset="-122"/>
            </a:endParaRPr>
          </a:p>
          <a:p>
            <a:endParaRPr kumimoji="1" lang="zh-CN" altLang="en-US" sz="2400" b="0" i="0" dirty="0">
              <a:latin typeface="Heiti SC Medium" pitchFamily="2" charset="-128"/>
              <a:ea typeface="Heiti SC Medium" pitchFamily="2" charset="-128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8452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01EF1E-E452-1646-9608-D79AC054C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zh-CN" dirty="0"/>
              <a:t>E. Dungeon Master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7703F-BB16-7E49-AC07-29ACF002F5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793" y="1558978"/>
            <a:ext cx="11308118" cy="5299022"/>
          </a:xfrm>
        </p:spPr>
        <p:txBody>
          <a:bodyPr/>
          <a:lstStyle/>
          <a:p>
            <a:r>
              <a:rPr lang="zh-CN" altLang="en-US" sz="2200" dirty="0"/>
              <a:t>这题是一个三维的迷宫题目，其中用‘</a:t>
            </a:r>
            <a:r>
              <a:rPr lang="en-US" altLang="zh-CN" sz="2200" dirty="0"/>
              <a:t>.</a:t>
            </a:r>
            <a:r>
              <a:rPr lang="zh-CN" altLang="en-US" sz="2200" dirty="0"/>
              <a:t>’表示空地，‘</a:t>
            </a:r>
            <a:r>
              <a:rPr lang="en-US" altLang="zh-CN" sz="2200" dirty="0"/>
              <a:t>#</a:t>
            </a:r>
            <a:r>
              <a:rPr lang="zh-CN" altLang="en-US" sz="2200" dirty="0"/>
              <a:t>’表示障碍物，‘</a:t>
            </a:r>
            <a:r>
              <a:rPr lang="en" altLang="zh-CN" sz="2200" dirty="0"/>
              <a:t>S’</a:t>
            </a:r>
            <a:r>
              <a:rPr lang="zh-CN" altLang="en-US" sz="2200" dirty="0"/>
              <a:t>表示起点，‘</a:t>
            </a:r>
            <a:r>
              <a:rPr lang="en" altLang="zh-CN" sz="2200" dirty="0"/>
              <a:t>E’</a:t>
            </a:r>
            <a:r>
              <a:rPr lang="zh-CN" altLang="en-US" sz="2200" dirty="0"/>
              <a:t>表示终点，求从起点到终点的最小移动次数，解法和二维的类似，只是在行动时除了东南西北移动外还多了上下。可以上下左右前后移动，每次都只能移到相邻的空位，每次需要花费一分钟，求从起点到终点最少要多久。</a:t>
            </a:r>
            <a:endParaRPr kumimoji="1" lang="en-US" altLang="zh-CN" sz="2200" dirty="0"/>
          </a:p>
          <a:p>
            <a:pPr marL="0" indent="0">
              <a:buNone/>
            </a:pPr>
            <a:r>
              <a:rPr kumimoji="1" lang="zh-CN" altLang="en-US" sz="2200" dirty="0">
                <a:solidFill>
                  <a:srgbClr val="FF0000"/>
                </a:solidFill>
              </a:rPr>
              <a:t>要点：最短路问题</a:t>
            </a:r>
            <a:endParaRPr kumimoji="1" lang="en-US" altLang="zh-CN" sz="2200" dirty="0">
              <a:solidFill>
                <a:srgbClr val="FF0000"/>
              </a:solidFill>
            </a:endParaRPr>
          </a:p>
          <a:p>
            <a:r>
              <a:rPr kumimoji="1" lang="zh-CN" altLang="en-US" sz="2200" dirty="0"/>
              <a:t>三维数组存储数组</a:t>
            </a:r>
            <a:endParaRPr kumimoji="1" lang="en-US" altLang="zh-CN" sz="2200" dirty="0"/>
          </a:p>
          <a:p>
            <a:r>
              <a:rPr kumimoji="1" lang="zh-CN" altLang="en-US" sz="2200" dirty="0"/>
              <a:t>需要枚举</a:t>
            </a:r>
            <a:r>
              <a:rPr kumimoji="1" lang="en-US" altLang="zh-CN" sz="2200" dirty="0"/>
              <a:t>6</a:t>
            </a:r>
            <a:r>
              <a:rPr kumimoji="1" lang="zh-CN" altLang="en-US" sz="2200" dirty="0"/>
              <a:t>个方向</a:t>
            </a:r>
            <a:endParaRPr kumimoji="1" lang="en-US" altLang="zh-CN" sz="2200" dirty="0"/>
          </a:p>
          <a:p>
            <a:r>
              <a:rPr kumimoji="1" lang="en-US" altLang="zh-CN" sz="2200" dirty="0"/>
              <a:t>Queue</a:t>
            </a:r>
            <a:r>
              <a:rPr kumimoji="1" lang="zh-CN" altLang="en-US" sz="2200" dirty="0"/>
              <a:t>中每个元素是一个三维坐标</a:t>
            </a:r>
            <a:endParaRPr kumimoji="1" lang="en-US" altLang="zh-CN" sz="2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C17C4A-A01C-D448-88C6-5D6DEA99C1E0}"/>
              </a:ext>
            </a:extLst>
          </p:cNvPr>
          <p:cNvSpPr txBox="1"/>
          <p:nvPr/>
        </p:nvSpPr>
        <p:spPr>
          <a:xfrm>
            <a:off x="6672183" y="4208489"/>
            <a:ext cx="4568879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const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int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 dx[] = {-1, 0, 0, 1, 0, 0};</a:t>
            </a:r>
          </a:p>
          <a:p>
            <a:pPr algn="ctr"/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const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int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dy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[] = {0, -1, 0, 0, 1, 0};</a:t>
            </a:r>
          </a:p>
          <a:p>
            <a:pPr algn="ctr"/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const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int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" altLang="zh-CN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dz</a:t>
            </a:r>
            <a:r>
              <a:rPr kumimoji="1" lang="en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[] = {0, 0, -1, 0, 0, 1};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982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05AF5C-0559-4D4E-85A9-A64DE60C06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pair</a:t>
            </a:r>
            <a:r>
              <a:rPr kumimoji="1" lang="zh-CN" altLang="en-US" dirty="0"/>
              <a:t>、结构体、</a:t>
            </a:r>
            <a:r>
              <a:rPr kumimoji="1" lang="en-US" altLang="zh-CN" dirty="0"/>
              <a:t>auto</a:t>
            </a:r>
            <a:r>
              <a:rPr kumimoji="1" lang="zh-CN" altLang="en-US" dirty="0"/>
              <a:t>数据类型</a:t>
            </a:r>
            <a:endParaRPr kumimoji="1" lang="en-US" altLang="zh-CN" dirty="0"/>
          </a:p>
          <a:p>
            <a:r>
              <a:rPr kumimoji="1" lang="en-US" altLang="zh-CN" dirty="0"/>
              <a:t>BFS</a:t>
            </a:r>
            <a:r>
              <a:rPr kumimoji="1" lang="zh-CN" altLang="en-US" dirty="0"/>
              <a:t>解决最短路问题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1620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>
            <a:extLst>
              <a:ext uri="{FF2B5EF4-FFF2-40B4-BE49-F238E27FC236}">
                <a16:creationId xmlns:a16="http://schemas.microsoft.com/office/drawing/2014/main" id="{EE3CECB5-3F51-6D4D-9BF0-3DF675E636BB}"/>
              </a:ext>
            </a:extLst>
          </p:cNvPr>
          <p:cNvSpPr txBox="1">
            <a:spLocks/>
          </p:cNvSpPr>
          <p:nvPr/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b="1" dirty="0">
                <a:solidFill>
                  <a:schemeClr val="bg1"/>
                </a:solidFill>
              </a:rPr>
              <a:t>2019/06/01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9E79DE5F-EC62-4D4D-B6A2-54282D4065EB}"/>
              </a:ext>
            </a:extLst>
          </p:cNvPr>
          <p:cNvSpPr txBox="1">
            <a:spLocks/>
          </p:cNvSpPr>
          <p:nvPr/>
        </p:nvSpPr>
        <p:spPr>
          <a:xfrm>
            <a:off x="245328" y="5084089"/>
            <a:ext cx="11701346" cy="4468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b="1" dirty="0">
                <a:solidFill>
                  <a:schemeClr val="bg1"/>
                </a:solidFill>
              </a:rPr>
              <a:t>实验舱   南哥   </a:t>
            </a:r>
            <a:r>
              <a:rPr kumimoji="1" lang="en-US" altLang="zh-CN" b="1" dirty="0">
                <a:solidFill>
                  <a:schemeClr val="bg1"/>
                </a:solidFill>
              </a:rPr>
              <a:t>QQ:</a:t>
            </a:r>
            <a:r>
              <a:rPr kumimoji="1" lang="zh-CN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</a:rPr>
              <a:t>870169200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6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BA250E-9926-4241-AF3F-533598C66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pair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96CE4-71F9-5B49-92B8-944BC5273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定义： </a:t>
            </a:r>
            <a:r>
              <a:rPr kumimoji="1" lang="en-US" altLang="zh-CN" dirty="0"/>
              <a:t>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</a:p>
          <a:p>
            <a:r>
              <a:rPr kumimoji="1" lang="zh-CN" altLang="en-US" dirty="0"/>
              <a:t>赋值：</a:t>
            </a:r>
            <a:r>
              <a:rPr kumimoji="1" lang="en-US" altLang="zh-CN" dirty="0" err="1"/>
              <a:t>a.first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a.second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2;</a:t>
            </a:r>
          </a:p>
          <a:p>
            <a:r>
              <a:rPr kumimoji="1" lang="zh-CN" altLang="en-US" dirty="0"/>
              <a:t>和</a:t>
            </a:r>
            <a:r>
              <a:rPr kumimoji="1" lang="en-US" altLang="zh-CN" dirty="0"/>
              <a:t>STL</a:t>
            </a:r>
            <a:r>
              <a:rPr kumimoji="1" lang="zh-CN" altLang="en-US" dirty="0"/>
              <a:t>结合使用：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vector&lt;pair&lt;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x;</a:t>
            </a:r>
          </a:p>
          <a:p>
            <a:pPr lvl="1"/>
            <a:r>
              <a:rPr kumimoji="1" lang="en-US" altLang="zh-CN" dirty="0"/>
              <a:t>set&lt;pair&lt;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s;</a:t>
            </a:r>
          </a:p>
          <a:p>
            <a:pPr lvl="1"/>
            <a:r>
              <a:rPr kumimoji="1" lang="en-US" altLang="zh-CN" dirty="0"/>
              <a:t>….</a:t>
            </a:r>
          </a:p>
          <a:p>
            <a:r>
              <a:rPr kumimoji="1" lang="en-US" altLang="zh-CN" dirty="0"/>
              <a:t>pair</a:t>
            </a:r>
            <a:r>
              <a:rPr kumimoji="1" lang="zh-CN" altLang="en-US" dirty="0"/>
              <a:t>数组：</a:t>
            </a:r>
            <a:r>
              <a:rPr kumimoji="1" lang="en-US" altLang="zh-CN" dirty="0"/>
              <a:t>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a[N];</a:t>
            </a:r>
          </a:p>
          <a:p>
            <a:r>
              <a:rPr kumimoji="1" lang="zh-CN" altLang="en-US" dirty="0"/>
              <a:t>可以把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换成其他任意数据类型：</a:t>
            </a:r>
            <a:r>
              <a:rPr kumimoji="1" lang="en-US" altLang="zh-CN" dirty="0"/>
              <a:t>pair&lt;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double&gt;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pair&lt;string,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60B8D2-1B94-B744-979D-8FCA9463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97" y="2942132"/>
            <a:ext cx="6410814" cy="162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98049-C029-4744-B1C1-9BF15F46E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结构体数据类型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812C9-EFBD-7846-8EAB-B0B725C01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961" y="1650436"/>
            <a:ext cx="2998570" cy="2666731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x.b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x.c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3;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AB50EE7E-FB1E-A649-A858-A94C65D6D810}"/>
              </a:ext>
            </a:extLst>
          </p:cNvPr>
          <p:cNvSpPr txBox="1">
            <a:spLocks/>
          </p:cNvSpPr>
          <p:nvPr/>
        </p:nvSpPr>
        <p:spPr>
          <a:xfrm>
            <a:off x="2473377" y="4498566"/>
            <a:ext cx="7719934" cy="215706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_a,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_b,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_c): a(_a), b(_b), c(_c) {};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kumimoji="1"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Node(1,</a:t>
            </a:r>
            <a:r>
              <a:rPr kumimoji="1"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2,</a:t>
            </a:r>
            <a:r>
              <a:rPr kumimoji="1" lang="zh-CN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3);</a:t>
            </a:r>
            <a:endParaRPr kumimoji="1" lang="zh-CN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62FBFC1-790B-9B41-8307-210EBBA7C28E}"/>
              </a:ext>
            </a:extLst>
          </p:cNvPr>
          <p:cNvSpPr txBox="1">
            <a:spLocks/>
          </p:cNvSpPr>
          <p:nvPr/>
        </p:nvSpPr>
        <p:spPr>
          <a:xfrm>
            <a:off x="6492700" y="1483077"/>
            <a:ext cx="5319547" cy="283409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</a:t>
            </a:r>
            <a:r>
              <a:rPr kumimoji="1" lang="en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_a, </a:t>
            </a:r>
            <a:r>
              <a:rPr kumimoji="1" lang="en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_b, </a:t>
            </a:r>
            <a:r>
              <a:rPr kumimoji="1" lang="en" altLang="zh-CN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_c)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a = _a; b = _b; c = _c;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Node(1,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2,</a:t>
            </a:r>
            <a:r>
              <a:rPr kumimoji="1" lang="zh-CN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3);</a:t>
            </a: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zh-CN" alt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2E53FE-2CE2-DF4A-BA72-723FDF7507E7}"/>
              </a:ext>
            </a:extLst>
          </p:cNvPr>
          <p:cNvSpPr txBox="1"/>
          <p:nvPr/>
        </p:nvSpPr>
        <p:spPr>
          <a:xfrm>
            <a:off x="4048323" y="2568302"/>
            <a:ext cx="215858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i="0" dirty="0">
                <a:latin typeface="Source Han Sans CN" charset="-122"/>
                <a:ea typeface="Source Han Sans CN" charset="-122"/>
                <a:cs typeface="Source Han Sans CN" charset="-122"/>
              </a:rPr>
              <a:t>这</a:t>
            </a:r>
            <a:r>
              <a:rPr kumimoji="1" lang="en-US" altLang="zh-CN" sz="2400" b="1" i="0" dirty="0">
                <a:latin typeface="Source Han Sans CN" charset="-122"/>
                <a:ea typeface="Source Han Sans CN" charset="-122"/>
                <a:cs typeface="Source Han Sans CN" charset="-122"/>
              </a:rPr>
              <a:t>3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种</a:t>
            </a:r>
            <a:r>
              <a:rPr kumimoji="1" lang="zh-CN" altLang="en-US" sz="2400" b="1" i="0" dirty="0">
                <a:latin typeface="Source Han Sans CN" charset="-122"/>
                <a:ea typeface="Source Han Sans CN" charset="-122"/>
                <a:cs typeface="Source Han Sans CN" charset="-122"/>
              </a:rPr>
              <a:t>都是等价的写法！</a:t>
            </a:r>
          </a:p>
        </p:txBody>
      </p:sp>
    </p:spTree>
    <p:extLst>
      <p:ext uri="{BB962C8B-B14F-4D97-AF65-F5344CB8AC3E}">
        <p14:creationId xmlns:p14="http://schemas.microsoft.com/office/powerpoint/2010/main" val="109885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98049-C029-4744-B1C1-9BF15F46E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结构体数据类型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62FBFC1-790B-9B41-8307-210EBBA7C28E}"/>
              </a:ext>
            </a:extLst>
          </p:cNvPr>
          <p:cNvSpPr txBox="1">
            <a:spLocks/>
          </p:cNvSpPr>
          <p:nvPr/>
        </p:nvSpPr>
        <p:spPr>
          <a:xfrm>
            <a:off x="569088" y="2092768"/>
            <a:ext cx="4467607" cy="379836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_a,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_b,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a = _a; b = _b; c = _c;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 A[n];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(Node x, Node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sort(A, A + n, </a:t>
            </a:r>
            <a:r>
              <a:rPr kumimoji="1" lang="en" altLang="zh-CN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1" lang="zh-CN" altLang="en-US" sz="1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2E53FE-2CE2-DF4A-BA72-723FDF7507E7}"/>
              </a:ext>
            </a:extLst>
          </p:cNvPr>
          <p:cNvSpPr txBox="1"/>
          <p:nvPr/>
        </p:nvSpPr>
        <p:spPr>
          <a:xfrm>
            <a:off x="330272" y="1496191"/>
            <a:ext cx="941284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按照关键字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a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的大小从小到大排序：这两种写法是等价的</a:t>
            </a:r>
            <a:endParaRPr kumimoji="1" lang="zh-CN" altLang="en-US" sz="2400" b="1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E9580F21-922B-D24B-AFD6-E8667BD9CD06}"/>
              </a:ext>
            </a:extLst>
          </p:cNvPr>
          <p:cNvSpPr txBox="1">
            <a:spLocks/>
          </p:cNvSpPr>
          <p:nvPr/>
        </p:nvSpPr>
        <p:spPr>
          <a:xfrm>
            <a:off x="5336498" y="2092768"/>
            <a:ext cx="6640643" cy="42330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_a,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_b,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a = _a; b = _b; c = _c;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bool operator &lt; 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Node&amp; x,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Node&amp; y){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 A[n];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sort(A, A + n);</a:t>
            </a:r>
            <a:endParaRPr kumimoji="1" lang="zh-CN" altLang="en-US" sz="1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8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98049-C029-4744-B1C1-9BF15F46E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结构体数据类型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62FBFC1-790B-9B41-8307-210EBBA7C28E}"/>
              </a:ext>
            </a:extLst>
          </p:cNvPr>
          <p:cNvSpPr txBox="1">
            <a:spLocks/>
          </p:cNvSpPr>
          <p:nvPr/>
        </p:nvSpPr>
        <p:spPr>
          <a:xfrm>
            <a:off x="569088" y="2092768"/>
            <a:ext cx="4467607" cy="379836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_a,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_b,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a = _a; b = _b; c = _c;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 A[n];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(Node x, Node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sort(A, A + n, </a:t>
            </a:r>
            <a:r>
              <a:rPr kumimoji="1" lang="en" altLang="zh-CN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1" lang="zh-CN" altLang="en-US" sz="1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2E53FE-2CE2-DF4A-BA72-723FDF7507E7}"/>
              </a:ext>
            </a:extLst>
          </p:cNvPr>
          <p:cNvSpPr txBox="1"/>
          <p:nvPr/>
        </p:nvSpPr>
        <p:spPr>
          <a:xfrm>
            <a:off x="330272" y="1496191"/>
            <a:ext cx="9412845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按照关键字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a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的大小从小到大排序：这两种写法是等价的</a:t>
            </a:r>
            <a:endParaRPr kumimoji="1" lang="zh-CN" altLang="en-US" sz="2400" b="1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E9580F21-922B-D24B-AFD6-E8667BD9CD06}"/>
              </a:ext>
            </a:extLst>
          </p:cNvPr>
          <p:cNvSpPr txBox="1">
            <a:spLocks/>
          </p:cNvSpPr>
          <p:nvPr/>
        </p:nvSpPr>
        <p:spPr>
          <a:xfrm>
            <a:off x="5336498" y="2092768"/>
            <a:ext cx="6640643" cy="423308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struct 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a, b,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Node()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Node(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_a,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_b,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_c)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a = _a; b = _b; c = _c;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bool operator &lt; (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Node&amp; x,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Node&amp; y){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" altLang="zh-CN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Node A[n];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sort(A, A + n);</a:t>
            </a:r>
            <a:endParaRPr kumimoji="1" lang="zh-CN" altLang="en-US" sz="1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942875-5358-534F-9407-4FC12F61F7E0}"/>
              </a:ext>
            </a:extLst>
          </p:cNvPr>
          <p:cNvSpPr txBox="1"/>
          <p:nvPr/>
        </p:nvSpPr>
        <p:spPr>
          <a:xfrm>
            <a:off x="2030184" y="2916305"/>
            <a:ext cx="941284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按照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第一关键字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a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从小到大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如果第一关键字相等，第二关键字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b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从大到小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如果第二关键字相等，第三关键字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c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从小到大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排序，该如何写？</a:t>
            </a:r>
            <a:endParaRPr kumimoji="1" lang="zh-CN" altLang="en-US" sz="2400" b="1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41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98049-C029-4744-B1C1-9BF15F46E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结构体数据类型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62FBFC1-790B-9B41-8307-210EBBA7C28E}"/>
              </a:ext>
            </a:extLst>
          </p:cNvPr>
          <p:cNvSpPr txBox="1">
            <a:spLocks/>
          </p:cNvSpPr>
          <p:nvPr/>
        </p:nvSpPr>
        <p:spPr>
          <a:xfrm>
            <a:off x="2442858" y="4072777"/>
            <a:ext cx="6821063" cy="20731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(Node x, Node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 return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x.b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y.b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 return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x.b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y.b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x.c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y.c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942875-5358-534F-9407-4FC12F61F7E0}"/>
              </a:ext>
            </a:extLst>
          </p:cNvPr>
          <p:cNvSpPr txBox="1"/>
          <p:nvPr/>
        </p:nvSpPr>
        <p:spPr>
          <a:xfrm>
            <a:off x="1389576" y="1432279"/>
            <a:ext cx="941284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按照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第一关键字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a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从小到大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如果第一关键字相等，第二关键字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b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从大到小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如果第二关键字相等，第三关键字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c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从小到大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排序，该如何写？</a:t>
            </a:r>
            <a:endParaRPr kumimoji="1" lang="zh-CN" altLang="en-US" sz="2400" b="1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08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A98049-C029-4744-B1C1-9BF15F46E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结构体数据类型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62FBFC1-790B-9B41-8307-210EBBA7C28E}"/>
              </a:ext>
            </a:extLst>
          </p:cNvPr>
          <p:cNvSpPr txBox="1">
            <a:spLocks/>
          </p:cNvSpPr>
          <p:nvPr/>
        </p:nvSpPr>
        <p:spPr>
          <a:xfrm>
            <a:off x="2442858" y="4072777"/>
            <a:ext cx="6821063" cy="20731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(Node x, Node y)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 return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x.a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y.a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x.b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y.b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) return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x.b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y.b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x.c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kumimoji="1" lang="en" altLang="zh-CN" b="1" dirty="0" err="1">
                <a:latin typeface="Consolas" panose="020B0609020204030204" pitchFamily="49" charset="0"/>
                <a:cs typeface="Consolas" panose="020B0609020204030204" pitchFamily="49" charset="0"/>
              </a:rPr>
              <a:t>y.c</a:t>
            </a: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942875-5358-534F-9407-4FC12F61F7E0}"/>
              </a:ext>
            </a:extLst>
          </p:cNvPr>
          <p:cNvSpPr txBox="1"/>
          <p:nvPr/>
        </p:nvSpPr>
        <p:spPr>
          <a:xfrm>
            <a:off x="1389576" y="1432279"/>
            <a:ext cx="9412845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按照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第一关键字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a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从小到大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如果第一关键字相等，第二关键字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b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从大到小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如果第二关键字相等，第三关键字</a:t>
            </a:r>
            <a:r>
              <a:rPr kumimoji="1" lang="en-US" altLang="zh-CN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c</a:t>
            </a: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从小到大</a:t>
            </a:r>
            <a:endParaRPr kumimoji="1" lang="en-US" altLang="zh-CN" sz="2400" b="1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Source Han Sans CN" charset="-122"/>
                <a:ea typeface="Source Han Sans CN" charset="-122"/>
                <a:cs typeface="Source Han Sans CN" charset="-122"/>
              </a:rPr>
              <a:t>排序，该如何写？</a:t>
            </a:r>
            <a:endParaRPr kumimoji="1" lang="zh-CN" altLang="en-US" sz="2400" b="1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856086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3430</TotalTime>
  <Words>2797</Words>
  <Application>Microsoft Macintosh PowerPoint</Application>
  <PresentationFormat>宽屏</PresentationFormat>
  <Paragraphs>316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DengXian</vt:lpstr>
      <vt:lpstr>AliHYAiHei-Beta</vt:lpstr>
      <vt:lpstr>Heiti SC Medium</vt:lpstr>
      <vt:lpstr>Kaiti SC</vt:lpstr>
      <vt:lpstr>Source Han Sans CN</vt:lpstr>
      <vt:lpstr>Source Han Sans CN Medium</vt:lpstr>
      <vt:lpstr>Arial</vt:lpstr>
      <vt:lpstr>Consolas</vt:lpstr>
      <vt:lpstr>Wingdings</vt:lpstr>
      <vt:lpstr>课程模版</vt:lpstr>
      <vt:lpstr>2019NOIP系统训练营   普及组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瀚 清</cp:lastModifiedBy>
  <cp:revision>486</cp:revision>
  <dcterms:created xsi:type="dcterms:W3CDTF">2018-01-26T10:42:19Z</dcterms:created>
  <dcterms:modified xsi:type="dcterms:W3CDTF">2019-06-01T06:03:48Z</dcterms:modified>
</cp:coreProperties>
</file>