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9" r:id="rId3"/>
    <p:sldId id="300" r:id="rId4"/>
    <p:sldId id="302" r:id="rId5"/>
    <p:sldId id="305" r:id="rId6"/>
    <p:sldId id="331" r:id="rId7"/>
    <p:sldId id="278" r:id="rId8"/>
    <p:sldId id="323" r:id="rId9"/>
    <p:sldId id="333" r:id="rId10"/>
    <p:sldId id="325" r:id="rId11"/>
    <p:sldId id="279" r:id="rId12"/>
    <p:sldId id="326" r:id="rId13"/>
    <p:sldId id="330" r:id="rId14"/>
    <p:sldId id="327" r:id="rId15"/>
    <p:sldId id="334" r:id="rId16"/>
    <p:sldId id="328" r:id="rId17"/>
    <p:sldId id="313" r:id="rId18"/>
    <p:sldId id="262" r:id="rId19"/>
    <p:sldId id="318" r:id="rId20"/>
    <p:sldId id="319" r:id="rId21"/>
    <p:sldId id="322" r:id="rId22"/>
    <p:sldId id="299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03"/>
    <p:restoredTop sz="86385"/>
  </p:normalViewPr>
  <p:slideViewPr>
    <p:cSldViewPr snapToGrid="0" snapToObjects="1">
      <p:cViewPr varScale="1">
        <p:scale>
          <a:sx n="96" d="100"/>
          <a:sy n="96" d="100"/>
        </p:scale>
        <p:origin x="3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2019/6/8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64CD6C7-7F89-5D47-86F6-3BD1F7D41150}" type="datetime1">
              <a:rPr lang="en-US" altLang="zh-CN" smtClean="0"/>
              <a:t>6/8/19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20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64CD6C7-7F89-5D47-86F6-3BD1F7D41150}" type="datetime1">
              <a:rPr lang="en-US" altLang="zh-CN" smtClean="0"/>
              <a:t>6/8/19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09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en-US" altLang="zh-CN" dirty="0"/>
              <a:t>2019NOIP</a:t>
            </a:r>
            <a:r>
              <a:rPr kumimoji="1" lang="zh-CN" altLang="en-US" dirty="0"/>
              <a:t>系统训练营  普及组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5382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947799" y="950454"/>
            <a:ext cx="5868367" cy="3967457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970115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9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4284561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0B797-BA8F-AB42-83A7-5FE5E8FCA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0839" y="0"/>
            <a:ext cx="2281161" cy="12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271431" y="947794"/>
            <a:ext cx="5868367" cy="397277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76525" y="1415143"/>
            <a:ext cx="3146386" cy="49393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9D419C-6CB0-5E41-81D8-7DC0FECE3A2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34" y="0"/>
            <a:ext cx="271277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oi.ac/problem/4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xiaoquantouer/article/details/51647865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oi.ac/problem/452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2019NOIP</a:t>
            </a:r>
            <a:r>
              <a:rPr kumimoji="1" lang="zh-CN" altLang="en-US" dirty="0"/>
              <a:t>系统训练营   普及组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宽搜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输出搜索路径与稍复杂宽搜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实验舱 南哥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2019/06/08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C4231D-20C6-7D45-8A39-71576EE9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例一：迷宫问题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CA529D-D5F6-4445-95BB-AF78693D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2" y="1503136"/>
            <a:ext cx="6502400" cy="4864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F39218-1C8A-8D4D-B18D-0043C358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42" y="1862365"/>
            <a:ext cx="4851069" cy="3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9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D142B7-4891-D045-AC05-65B1067DD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稍复杂</a:t>
            </a:r>
            <a:r>
              <a:rPr kumimoji="1" lang="en-US" altLang="zh-CN" dirty="0"/>
              <a:t>BFS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F7058-3E60-A749-B809-1173DF6D3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34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C4231D-20C6-7D45-8A39-71576EE9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例二：</a:t>
            </a:r>
            <a:r>
              <a:rPr lang="zh-CN" altLang="en-US" b="0" dirty="0"/>
              <a:t>机器人搬重物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784745-37E4-7B4B-B011-C9657307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0" y="3363650"/>
            <a:ext cx="2403982" cy="21822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67AB1F-1995-8A45-A1B5-C4B2B87EAAC0}"/>
              </a:ext>
            </a:extLst>
          </p:cNvPr>
          <p:cNvSpPr txBox="1"/>
          <p:nvPr/>
        </p:nvSpPr>
        <p:spPr>
          <a:xfrm>
            <a:off x="386208" y="1647927"/>
            <a:ext cx="409041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" altLang="zh-CN" sz="2400" dirty="0">
                <a:hlinkClick r:id="rId3"/>
              </a:rPr>
              <a:t>http://noi.ac/problem/447</a:t>
            </a:r>
            <a:endParaRPr kumimoji="1" lang="zh-CN" altLang="en-US" sz="2400" b="0" i="0" dirty="0">
              <a:solidFill>
                <a:schemeClr val="bg1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219608-867D-D84B-8C7E-586C1B005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182" y="2109592"/>
            <a:ext cx="9334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4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C4231D-20C6-7D45-8A39-71576EE9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例二：</a:t>
            </a:r>
            <a:r>
              <a:rPr lang="zh-CN" altLang="en-US" b="0" dirty="0"/>
              <a:t>机器人搬重物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784745-37E4-7B4B-B011-C9657307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60" y="2661284"/>
            <a:ext cx="3515409" cy="31911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A1C810-8766-A04E-A8E4-C13567F4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17" y="1499428"/>
            <a:ext cx="35306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5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C4231D-20C6-7D45-8A39-71576EE9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例二：</a:t>
            </a:r>
            <a:r>
              <a:rPr lang="zh-CN" altLang="en-US" b="0" dirty="0"/>
              <a:t>机器人搬重物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D14F68BC-BEC4-7E42-B575-4D357C09B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589" y="1624383"/>
            <a:ext cx="5158794" cy="331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值得注意的地方：</a:t>
            </a:r>
            <a:endParaRPr lang="en-US" altLang="zh-CN" sz="2000" dirty="0"/>
          </a:p>
          <a:p>
            <a:pPr lvl="1"/>
            <a:r>
              <a:rPr lang="zh-CN" altLang="en-US" sz="2800" dirty="0"/>
              <a:t>机器人有直径：</a:t>
            </a:r>
            <a:endParaRPr lang="en-US" altLang="zh-CN" sz="2800" dirty="0"/>
          </a:p>
          <a:p>
            <a:pPr lvl="2"/>
            <a:r>
              <a:rPr lang="zh-CN" altLang="en-US" sz="2400" dirty="0"/>
              <a:t>占四个格子</a:t>
            </a:r>
            <a:endParaRPr lang="en-US" altLang="zh-CN" sz="2400" dirty="0"/>
          </a:p>
          <a:p>
            <a:pPr lvl="1"/>
            <a:r>
              <a:rPr lang="zh-CN" altLang="en-US" sz="2800" dirty="0"/>
              <a:t>状态转移复杂：</a:t>
            </a:r>
            <a:endParaRPr lang="en-US" altLang="zh-CN" sz="2800" dirty="0"/>
          </a:p>
          <a:p>
            <a:pPr lvl="2"/>
            <a:r>
              <a:rPr lang="zh-CN" altLang="en-US" sz="2800" dirty="0"/>
              <a:t>同一方向走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步</a:t>
            </a:r>
            <a:endParaRPr lang="en-US" altLang="zh-CN" sz="2800" dirty="0"/>
          </a:p>
          <a:p>
            <a:pPr lvl="2"/>
            <a:r>
              <a:rPr lang="zh-CN" altLang="en-US" sz="2800" dirty="0"/>
              <a:t>向左转</a:t>
            </a:r>
            <a:endParaRPr lang="en-US" altLang="zh-CN" sz="2800" dirty="0"/>
          </a:p>
          <a:p>
            <a:pPr lvl="2"/>
            <a:r>
              <a:rPr lang="zh-CN" altLang="en-US" sz="2800" dirty="0"/>
              <a:t>向右转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538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C4231D-20C6-7D45-8A39-71576EE9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例二：</a:t>
            </a:r>
            <a:r>
              <a:rPr lang="zh-CN" altLang="en-US" b="0" dirty="0"/>
              <a:t>机器人搬重物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D14F68BC-BEC4-7E42-B575-4D357C09B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589" y="1624383"/>
            <a:ext cx="5158794" cy="331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值得注意的地方：</a:t>
            </a:r>
            <a:endParaRPr lang="en-US" altLang="zh-CN" sz="2000" dirty="0"/>
          </a:p>
          <a:p>
            <a:pPr lvl="1"/>
            <a:r>
              <a:rPr lang="zh-CN" altLang="en-US" sz="2800" dirty="0"/>
              <a:t>机器人有直径：</a:t>
            </a:r>
            <a:endParaRPr lang="en-US" altLang="zh-CN" sz="2800" dirty="0"/>
          </a:p>
          <a:p>
            <a:pPr lvl="2"/>
            <a:r>
              <a:rPr lang="zh-CN" altLang="en-US" sz="2400" dirty="0"/>
              <a:t>占四个格子</a:t>
            </a:r>
            <a:endParaRPr lang="en-US" altLang="zh-CN" sz="2400" dirty="0"/>
          </a:p>
          <a:p>
            <a:pPr lvl="1"/>
            <a:r>
              <a:rPr lang="zh-CN" altLang="en-US" sz="2800" dirty="0"/>
              <a:t>状态转移复杂：</a:t>
            </a:r>
            <a:endParaRPr lang="en-US" altLang="zh-CN" sz="2800" dirty="0"/>
          </a:p>
          <a:p>
            <a:pPr lvl="2"/>
            <a:r>
              <a:rPr lang="zh-CN" altLang="en-US" sz="2800" dirty="0"/>
              <a:t>同一方向走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步</a:t>
            </a:r>
            <a:endParaRPr lang="en-US" altLang="zh-CN" sz="2800" dirty="0"/>
          </a:p>
          <a:p>
            <a:pPr lvl="2"/>
            <a:r>
              <a:rPr lang="zh-CN" altLang="en-US" sz="2800" dirty="0"/>
              <a:t>向左转</a:t>
            </a:r>
            <a:endParaRPr lang="en-US" altLang="zh-CN" sz="2800" dirty="0"/>
          </a:p>
          <a:p>
            <a:pPr lvl="2"/>
            <a:r>
              <a:rPr lang="zh-CN" altLang="en-US" sz="2800" dirty="0"/>
              <a:t>向右转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A41E0A-9654-BD40-8EDE-1F3EEE9A836C}"/>
              </a:ext>
            </a:extLst>
          </p:cNvPr>
          <p:cNvSpPr txBox="1"/>
          <p:nvPr/>
        </p:nvSpPr>
        <p:spPr>
          <a:xfrm>
            <a:off x="5777283" y="1506156"/>
            <a:ext cx="584562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定义方向与转向：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// 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东西南北</a:t>
            </a:r>
            <a:endParaRPr kumimoji="1" lang="en-US" altLang="zh-CN" sz="2400" b="1" i="0" dirty="0">
              <a:latin typeface="Kaiti SC" panose="02010600040101010101" pitchFamily="2" charset="-122"/>
              <a:ea typeface="Kaiti SC" panose="02010600040101010101" pitchFamily="2" charset="-122"/>
              <a:cs typeface="Source Han Sans CN" charset="-122"/>
            </a:endParaRPr>
          </a:p>
          <a:p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</a:t>
            </a:r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dir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[][2] = {{0, 1}, {0, -1}, {1, 0}, {-1, 0}}; </a:t>
            </a:r>
            <a:endParaRPr kumimoji="1" lang="zh-CN" altLang="en-US" sz="2400" b="1" dirty="0">
              <a:latin typeface="Kaiti SC" panose="02010600040101010101" pitchFamily="2" charset="-122"/>
              <a:ea typeface="Kaiti SC" panose="02010600040101010101" pitchFamily="2" charset="-122"/>
              <a:cs typeface="Source Han Sans CN" charset="-122"/>
            </a:endParaRPr>
          </a:p>
          <a:p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Left[4] = {3, 2, 0, 1};</a:t>
            </a:r>
          </a:p>
          <a:p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Right[4] = {2, 3, 1, 0};</a:t>
            </a:r>
            <a:endParaRPr kumimoji="1" lang="zh-CN" altLang="en-US" sz="2400" b="1" i="0" dirty="0">
              <a:latin typeface="Kaiti SC" panose="02010600040101010101" pitchFamily="2" charset="-122"/>
              <a:ea typeface="Kaiti SC" panose="02010600040101010101" pitchFamily="2" charset="-122"/>
              <a:cs typeface="Source Han Sans CN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3DA74B-13BE-384E-B9DE-7C4F2DF71D3B}"/>
              </a:ext>
            </a:extLst>
          </p:cNvPr>
          <p:cNvSpPr txBox="1"/>
          <p:nvPr/>
        </p:nvSpPr>
        <p:spPr>
          <a:xfrm>
            <a:off x="5091483" y="3928780"/>
            <a:ext cx="6531428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定义队列中保存的元素：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struct </a:t>
            </a:r>
            <a:r>
              <a:rPr kumimoji="1" lang="en-US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Pos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{</a:t>
            </a:r>
          </a:p>
          <a:p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   </a:t>
            </a:r>
            <a:r>
              <a:rPr kumimoji="1" lang="en-US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x, y, z; // 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横坐标、纵坐标和方向</a:t>
            </a:r>
          </a:p>
          <a:p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   </a:t>
            </a:r>
            <a:r>
              <a:rPr kumimoji="1" lang="en-US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Pos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() {}</a:t>
            </a:r>
          </a:p>
          <a:p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   </a:t>
            </a:r>
            <a:r>
              <a:rPr kumimoji="1" lang="en-US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Pos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(</a:t>
            </a:r>
            <a:r>
              <a:rPr kumimoji="1" lang="en-US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_x, </a:t>
            </a:r>
            <a:r>
              <a:rPr kumimoji="1" lang="en-US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_y, </a:t>
            </a:r>
            <a:r>
              <a:rPr kumimoji="1" lang="en-US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_z): x(_x), y(_y), z(_z) {}</a:t>
            </a:r>
          </a:p>
          <a:p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};</a:t>
            </a:r>
          </a:p>
          <a:p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queue&lt;</a:t>
            </a:r>
            <a:r>
              <a:rPr kumimoji="1" lang="en-US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Pos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&gt; que;</a:t>
            </a:r>
            <a:endParaRPr kumimoji="1" lang="en-US" altLang="zh-CN" sz="2400" b="1" i="0" dirty="0">
              <a:latin typeface="Kaiti SC" panose="02010600040101010101" pitchFamily="2" charset="-122"/>
              <a:ea typeface="Kaiti SC" panose="02010600040101010101" pitchFamily="2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6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C4231D-20C6-7D45-8A39-71576EE9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例二：</a:t>
            </a:r>
            <a:r>
              <a:rPr lang="zh-CN" altLang="en-US" b="0" dirty="0"/>
              <a:t>机器人搬重物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D78AB5-010D-1346-B2AF-4AE326B3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8" y="2439244"/>
            <a:ext cx="4688712" cy="44187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456813-F0C4-2D4D-AAE7-A89BA51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15" y="0"/>
            <a:ext cx="6500380" cy="67092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51C729-6DE2-4F44-BA80-364E2A1AC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87" y="1523709"/>
            <a:ext cx="4443783" cy="7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3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D142B7-4891-D045-AC05-65B1067DD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作业选讲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F7058-3E60-A749-B809-1173DF6D3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70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：</a:t>
            </a:r>
            <a:r>
              <a:rPr lang="en" altLang="zh-CN" dirty="0"/>
              <a:t>The Castle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BFF2E-0B49-1045-946E-C6F18BFF9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563" y="1620456"/>
            <a:ext cx="10776030" cy="26043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本质上还是联通块问题。需要计算联通块中格子个数。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做法：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判断行走的方向没有墙。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8BCCB4-260F-F54F-9545-6D2538BC39E3}"/>
              </a:ext>
            </a:extLst>
          </p:cNvPr>
          <p:cNvSpPr txBox="1"/>
          <p:nvPr/>
        </p:nvSpPr>
        <p:spPr>
          <a:xfrm>
            <a:off x="2095018" y="4629873"/>
            <a:ext cx="824117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</a:t>
            </a:r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dir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[][2] = {{0, -1}, {-1, 0}, {0, 1}, {1, 0}}; // 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西北东南</a:t>
            </a:r>
          </a:p>
          <a:p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</a:t>
            </a:r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val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[] = {1, 2, 4, 8};</a:t>
            </a:r>
          </a:p>
          <a:p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if ((wall[</a:t>
            </a:r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px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][</a:t>
            </a:r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py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 &amp; </a:t>
            </a:r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val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[</a:t>
            </a:r>
            <a:r>
              <a:rPr kumimoji="1" lang="en" altLang="zh-CN" sz="24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]) == 0) {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…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</a:t>
            </a:r>
            <a:r>
              <a:rPr kumimoji="1" lang="en-US" altLang="zh-CN" sz="24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}</a:t>
            </a:r>
            <a:endParaRPr kumimoji="1" lang="zh-CN" altLang="en-US" sz="2400" b="1" i="0" dirty="0">
              <a:latin typeface="Kaiti SC" panose="02010600040101010101" pitchFamily="2" charset="-122"/>
              <a:ea typeface="Kaiti SC" panose="02010600040101010101" pitchFamily="2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75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最短路径问题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BFF2E-0B49-1045-946E-C6F18BFF9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564" y="1620455"/>
            <a:ext cx="3836180" cy="4682373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zh-CN" altLang="en-US" dirty="0"/>
              <a:t>仙踪求药</a:t>
            </a:r>
            <a:endParaRPr lang="en-US" altLang="zh-CN" dirty="0"/>
          </a:p>
          <a:p>
            <a:pPr lvl="1"/>
            <a:r>
              <a:rPr lang="zh-CN" altLang="en-US" dirty="0"/>
              <a:t>二维最短路径问题。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zh-CN" altLang="en-US" dirty="0"/>
              <a:t>：走迷宫</a:t>
            </a:r>
            <a:endParaRPr lang="en-US" altLang="zh-CN" dirty="0"/>
          </a:p>
          <a:p>
            <a:pPr lvl="1"/>
            <a:r>
              <a:rPr lang="zh-CN" altLang="en-US" dirty="0"/>
              <a:t>二维最短路径问题。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：抓住那头牛</a:t>
            </a:r>
            <a:endParaRPr lang="en-US" altLang="zh-CN" dirty="0"/>
          </a:p>
          <a:p>
            <a:pPr lvl="1"/>
            <a:r>
              <a:rPr lang="zh-CN" altLang="en-US" dirty="0"/>
              <a:t>一维最短路径问题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8DDF0D-5EE7-E340-8DA5-23D5AAA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17" y="0"/>
            <a:ext cx="6271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0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E138FC-947D-0240-B414-E0C2D9D85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上节回顾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pair</a:t>
            </a:r>
            <a:r>
              <a:rPr kumimoji="1" lang="zh-CN" altLang="en-US" dirty="0">
                <a:solidFill>
                  <a:schemeClr val="bg1"/>
                </a:solidFill>
              </a:rPr>
              <a:t>、结构体、</a:t>
            </a:r>
            <a:r>
              <a:rPr kumimoji="1" lang="en-US" altLang="zh-CN" dirty="0">
                <a:solidFill>
                  <a:schemeClr val="bg1"/>
                </a:solidFill>
              </a:rPr>
              <a:t> auto</a:t>
            </a:r>
            <a:r>
              <a:rPr kumimoji="1" lang="zh-CN" altLang="en-US" dirty="0">
                <a:solidFill>
                  <a:schemeClr val="bg1"/>
                </a:solidFill>
              </a:rPr>
              <a:t>数据类型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最短路径问题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/>
              <a:t>路径输出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迷宫问题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/>
              <a:t>稍复杂</a:t>
            </a:r>
            <a:r>
              <a:rPr kumimoji="1" lang="en-US" altLang="zh-CN" dirty="0"/>
              <a:t>BFS</a:t>
            </a: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机器人搬重物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/>
              <a:t>作业选讲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3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：产生数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BFF2E-0B49-1045-946E-C6F18BFF9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563" y="1620456"/>
            <a:ext cx="4407680" cy="4584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BFS</a:t>
            </a:r>
            <a:r>
              <a:rPr lang="zh-CN" altLang="en-US" dirty="0"/>
              <a:t>查找所有方案。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做法：</a:t>
            </a:r>
            <a:endParaRPr lang="en-US" altLang="zh-CN" dirty="0"/>
          </a:p>
          <a:p>
            <a:r>
              <a:rPr lang="zh-CN" altLang="en-US" dirty="0"/>
              <a:t>将目前找到的方案放入队列，然后从队列中取数逐个枚举，所有可能的替换字母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108FB7-3D25-984C-9458-E8CF3E30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95" y="0"/>
            <a:ext cx="732540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7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：家庭关系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BFF2E-0B49-1045-946E-C6F18BFF9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7607" y="1377388"/>
            <a:ext cx="11148348" cy="131868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本质上是联通块问题。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做法：</a:t>
            </a:r>
            <a:r>
              <a:rPr lang="en-US" altLang="zh-CN" dirty="0"/>
              <a:t>1</a:t>
            </a:r>
            <a:r>
              <a:rPr lang="zh-CN" altLang="en-US" dirty="0"/>
              <a:t>）将存在关系的</a:t>
            </a:r>
            <a:r>
              <a:rPr lang="en-US" altLang="zh-CN" dirty="0" err="1"/>
              <a:t>a,b</a:t>
            </a:r>
            <a:r>
              <a:rPr lang="zh-CN" altLang="en-US" dirty="0"/>
              <a:t>建边；</a:t>
            </a:r>
            <a:r>
              <a:rPr lang="en-US" altLang="zh-CN" dirty="0"/>
              <a:t>2</a:t>
            </a:r>
            <a:r>
              <a:rPr lang="zh-CN" altLang="en-US" dirty="0"/>
              <a:t>）把所有的家庭关系想象成一张关系网；</a:t>
            </a:r>
            <a:r>
              <a:rPr lang="en-US" altLang="zh-CN" dirty="0"/>
              <a:t>3</a:t>
            </a:r>
            <a:r>
              <a:rPr lang="zh-CN" altLang="en-US" dirty="0"/>
              <a:t>）在这个关系网中</a:t>
            </a:r>
            <a:r>
              <a:rPr lang="en-US" altLang="zh-CN" dirty="0"/>
              <a:t>BFS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50D8F5-83FC-F54F-B649-6EA4188D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1" y="2939143"/>
            <a:ext cx="5575300" cy="3784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E0BA87-678A-844A-BC40-B1BC4D8D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09" y="2269671"/>
            <a:ext cx="5086557" cy="45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4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05AF5C-0559-4D4E-85A9-A64DE60C06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搜索路径输出</a:t>
            </a:r>
            <a:endParaRPr kumimoji="1" lang="en-US" altLang="zh-CN" dirty="0"/>
          </a:p>
          <a:p>
            <a:r>
              <a:rPr kumimoji="1" lang="zh-CN" altLang="en-US" dirty="0"/>
              <a:t>稍复杂</a:t>
            </a:r>
            <a:r>
              <a:rPr kumimoji="1" lang="en-US" altLang="zh-CN" dirty="0"/>
              <a:t>BFS</a:t>
            </a:r>
            <a:r>
              <a:rPr kumimoji="1" lang="zh-CN" altLang="en-US" dirty="0"/>
              <a:t>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一定注意和</a:t>
            </a:r>
            <a:r>
              <a:rPr kumimoji="1" lang="en-US" altLang="zh-CN" dirty="0"/>
              <a:t>DFS</a:t>
            </a:r>
            <a:r>
              <a:rPr kumimoji="1" lang="zh-CN" altLang="en-US" dirty="0"/>
              <a:t>比较！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162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>
            <a:extLst>
              <a:ext uri="{FF2B5EF4-FFF2-40B4-BE49-F238E27FC236}">
                <a16:creationId xmlns:a16="http://schemas.microsoft.com/office/drawing/2014/main" id="{EE3CECB5-3F51-6D4D-9BF0-3DF675E636BB}"/>
              </a:ext>
            </a:extLst>
          </p:cNvPr>
          <p:cNvSpPr txBox="1">
            <a:spLocks/>
          </p:cNvSpPr>
          <p:nvPr/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b="1" dirty="0">
                <a:solidFill>
                  <a:schemeClr val="bg1"/>
                </a:solidFill>
              </a:rPr>
              <a:t>2019/06/08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9E79DE5F-EC62-4D4D-B6A2-54282D4065EB}"/>
              </a:ext>
            </a:extLst>
          </p:cNvPr>
          <p:cNvSpPr txBox="1">
            <a:spLocks/>
          </p:cNvSpPr>
          <p:nvPr/>
        </p:nvSpPr>
        <p:spPr>
          <a:xfrm>
            <a:off x="245328" y="5084089"/>
            <a:ext cx="11701346" cy="446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b="1" dirty="0">
                <a:solidFill>
                  <a:schemeClr val="bg1"/>
                </a:solidFill>
              </a:rPr>
              <a:t>实验舱   南哥   </a:t>
            </a:r>
            <a:r>
              <a:rPr kumimoji="1" lang="en-US" altLang="zh-CN" b="1" dirty="0">
                <a:solidFill>
                  <a:schemeClr val="bg1"/>
                </a:solidFill>
              </a:rPr>
              <a:t>QQ: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870169200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6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BA250E-9926-4241-AF3F-533598C66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pair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96CE4-71F9-5B49-92B8-944BC5273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定义： </a:t>
            </a:r>
            <a:r>
              <a:rPr kumimoji="1" lang="en-US" altLang="zh-CN" dirty="0"/>
              <a:t>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</a:p>
          <a:p>
            <a:r>
              <a:rPr kumimoji="1" lang="zh-CN" altLang="en-US" dirty="0"/>
              <a:t>赋值：</a:t>
            </a:r>
            <a:r>
              <a:rPr kumimoji="1" lang="en-US" altLang="zh-CN" dirty="0" err="1"/>
              <a:t>a.first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a.second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2;</a:t>
            </a:r>
          </a:p>
          <a:p>
            <a:r>
              <a:rPr kumimoji="1" lang="zh-CN" altLang="en-US" dirty="0"/>
              <a:t>和</a:t>
            </a:r>
            <a:r>
              <a:rPr kumimoji="1" lang="en-US" altLang="zh-CN" dirty="0"/>
              <a:t>STL</a:t>
            </a:r>
            <a:r>
              <a:rPr kumimoji="1" lang="zh-CN" altLang="en-US" dirty="0"/>
              <a:t>结合使用：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vector&lt;pair&lt;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x;</a:t>
            </a:r>
          </a:p>
          <a:p>
            <a:pPr lvl="1"/>
            <a:r>
              <a:rPr kumimoji="1" lang="en-US" altLang="zh-CN" dirty="0"/>
              <a:t>set&lt;pair&lt;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s;</a:t>
            </a:r>
          </a:p>
          <a:p>
            <a:pPr lvl="1"/>
            <a:r>
              <a:rPr kumimoji="1" lang="en-US" altLang="zh-CN" dirty="0"/>
              <a:t>….</a:t>
            </a:r>
          </a:p>
          <a:p>
            <a:r>
              <a:rPr kumimoji="1" lang="en-US" altLang="zh-CN" dirty="0"/>
              <a:t>pair</a:t>
            </a:r>
            <a:r>
              <a:rPr kumimoji="1" lang="zh-CN" altLang="en-US" dirty="0"/>
              <a:t>数组：</a:t>
            </a:r>
            <a:r>
              <a:rPr kumimoji="1" lang="en-US" altLang="zh-CN" dirty="0"/>
              <a:t>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a[N];</a:t>
            </a:r>
          </a:p>
          <a:p>
            <a:r>
              <a:rPr kumimoji="1" lang="zh-CN" altLang="en-US" dirty="0"/>
              <a:t>可以把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换成其他任意数据类型：</a:t>
            </a:r>
            <a:r>
              <a:rPr kumimoji="1" lang="en-US" altLang="zh-CN" dirty="0"/>
              <a:t>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pair&lt;string,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60B8D2-1B94-B744-979D-8FCA9463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97" y="2942132"/>
            <a:ext cx="6410814" cy="16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0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A98049-C029-4744-B1C1-9BF15F46E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结构体数据类型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B62FBFC1-790B-9B41-8307-210EBBA7C28E}"/>
              </a:ext>
            </a:extLst>
          </p:cNvPr>
          <p:cNvSpPr txBox="1">
            <a:spLocks/>
          </p:cNvSpPr>
          <p:nvPr/>
        </p:nvSpPr>
        <p:spPr>
          <a:xfrm>
            <a:off x="569088" y="2092768"/>
            <a:ext cx="4467607" cy="379836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_a,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_b,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a = _a; b = _b; c = _c;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 A[n];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(Node x, Node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sort(A, A + n, </a:t>
            </a:r>
            <a:r>
              <a:rPr kumimoji="1" lang="en" altLang="zh-CN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1" lang="zh-CN" altLang="en-US" sz="18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2E53FE-2CE2-DF4A-BA72-723FDF7507E7}"/>
              </a:ext>
            </a:extLst>
          </p:cNvPr>
          <p:cNvSpPr txBox="1"/>
          <p:nvPr/>
        </p:nvSpPr>
        <p:spPr>
          <a:xfrm>
            <a:off x="330272" y="1496191"/>
            <a:ext cx="941284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按照关键字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a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的大小从小到大排序：这两种写法是等价的</a:t>
            </a:r>
            <a:endParaRPr kumimoji="1" lang="zh-CN" altLang="en-US" sz="2400" b="1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E9580F21-922B-D24B-AFD6-E8667BD9CD06}"/>
              </a:ext>
            </a:extLst>
          </p:cNvPr>
          <p:cNvSpPr txBox="1">
            <a:spLocks/>
          </p:cNvSpPr>
          <p:nvPr/>
        </p:nvSpPr>
        <p:spPr>
          <a:xfrm>
            <a:off x="5336498" y="2092768"/>
            <a:ext cx="6640643" cy="42330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_a,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_b,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a = _a; b = _b; c = _c;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bool operator &lt; 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Node&amp; x,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Node&amp; y){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 A[n];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sort(A, A + n);</a:t>
            </a:r>
            <a:endParaRPr kumimoji="1" lang="zh-CN" altLang="en-US" sz="18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F26FBE-407F-1243-A3B1-FBBB2E66AC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1C2C9-272A-8F45-BB91-102DC85D4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1392567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https://blog.csdn.net/xiaoquantouer/article/details/51647865</a:t>
            </a:r>
            <a:endParaRPr lang="en" altLang="zh-CN" dirty="0"/>
          </a:p>
          <a:p>
            <a:r>
              <a:rPr kumimoji="1" lang="en" altLang="zh-CN" dirty="0"/>
              <a:t>auto</a:t>
            </a:r>
            <a:r>
              <a:rPr kumimoji="1" lang="zh-CN" altLang="en" dirty="0"/>
              <a:t>是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的新特性，可以动态自动推断数据类型。以下写法都是等价的。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E5E1B8-E9A2-F043-8D6F-837AAC7CA878}"/>
              </a:ext>
            </a:extLst>
          </p:cNvPr>
          <p:cNvSpPr txBox="1"/>
          <p:nvPr/>
        </p:nvSpPr>
        <p:spPr>
          <a:xfrm>
            <a:off x="1349115" y="3192905"/>
            <a:ext cx="7435121" cy="46166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int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 a = 10;     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                         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auto a = 10;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B6FE46BE-B9C5-B544-9B69-45099ADB1E76}"/>
              </a:ext>
            </a:extLst>
          </p:cNvPr>
          <p:cNvSpPr/>
          <p:nvPr/>
        </p:nvSpPr>
        <p:spPr>
          <a:xfrm>
            <a:off x="4616970" y="3308320"/>
            <a:ext cx="899409" cy="2308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A80C5C-9A97-5B42-BC69-6C3A54711A55}"/>
              </a:ext>
            </a:extLst>
          </p:cNvPr>
          <p:cNvSpPr txBox="1"/>
          <p:nvPr/>
        </p:nvSpPr>
        <p:spPr>
          <a:xfrm>
            <a:off x="254833" y="4262749"/>
            <a:ext cx="6145967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set&lt;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&gt; s;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...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for (set&lt;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&gt;:: iterator it =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s.begin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(); </a:t>
            </a:r>
            <a:r>
              <a:rPr kumimoji="1"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 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it !=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s.end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(); </a:t>
            </a:r>
            <a:r>
              <a:rPr kumimoji="1"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 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++it) 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{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    ...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}</a:t>
            </a:r>
            <a:endParaRPr kumimoji="1" lang="zh-CN" altLang="en-US" sz="2000" b="1" i="0" dirty="0">
              <a:latin typeface="Kaiti SC" panose="02010600040101010101" pitchFamily="2" charset="-122"/>
              <a:ea typeface="Kaiti SC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609675-3A78-8D46-ACC8-15123DBE9371}"/>
              </a:ext>
            </a:extLst>
          </p:cNvPr>
          <p:cNvSpPr txBox="1"/>
          <p:nvPr/>
        </p:nvSpPr>
        <p:spPr>
          <a:xfrm>
            <a:off x="7150307" y="4262749"/>
            <a:ext cx="4676932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set&lt;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&gt; s;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...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for (auto it =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s.begin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(); it !=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s.end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(); ++it) {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    ...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}</a:t>
            </a:r>
            <a:endParaRPr kumimoji="1" lang="zh-CN" altLang="en-US" sz="2000" b="1" i="0" dirty="0">
              <a:latin typeface="Kaiti SC" panose="02010600040101010101" pitchFamily="2" charset="-122"/>
              <a:ea typeface="Kaiti SC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9" name="左右箭头 8">
            <a:extLst>
              <a:ext uri="{FF2B5EF4-FFF2-40B4-BE49-F238E27FC236}">
                <a16:creationId xmlns:a16="http://schemas.microsoft.com/office/drawing/2014/main" id="{D0288D93-0A61-7E4F-9B52-098CC3608B11}"/>
              </a:ext>
            </a:extLst>
          </p:cNvPr>
          <p:cNvSpPr/>
          <p:nvPr/>
        </p:nvSpPr>
        <p:spPr>
          <a:xfrm>
            <a:off x="6589425" y="5156045"/>
            <a:ext cx="372256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30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E56CFD-D9EA-4B42-88E4-03F505A38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反思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1B98-A568-0C40-B884-7639454CEA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为什么可以用</a:t>
            </a:r>
            <a:r>
              <a:rPr kumimoji="1" lang="en-US" altLang="zh-CN" dirty="0"/>
              <a:t>BFS</a:t>
            </a:r>
            <a:r>
              <a:rPr kumimoji="1" lang="zh-CN" altLang="en-US" dirty="0"/>
              <a:t>解决最短路径问题？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因为每一步的代价都是“</a:t>
            </a:r>
            <a:r>
              <a:rPr kumimoji="1" lang="en-US" altLang="zh-CN" dirty="0"/>
              <a:t>1</a:t>
            </a:r>
            <a:r>
              <a:rPr kumimoji="1" lang="zh-CN" altLang="en-US" dirty="0"/>
              <a:t>”，每一步的代价都是相等的！</a:t>
            </a:r>
            <a:endParaRPr kumimoji="1" lang="en-US" altLang="zh-CN" dirty="0"/>
          </a:p>
          <a:p>
            <a:r>
              <a:rPr kumimoji="1" lang="zh-CN" altLang="en-US" dirty="0"/>
              <a:t>如果每一步的代价不相等怎么办？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正宗的最短路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有一系列算法：</a:t>
            </a:r>
            <a:r>
              <a:rPr kumimoji="1" lang="en-US" altLang="zh-CN" dirty="0"/>
              <a:t>Dijkstra,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Floyd,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Bellman-Ford,</a:t>
            </a:r>
            <a:r>
              <a:rPr kumimoji="1" lang="zh-CN" altLang="en-US" dirty="0"/>
              <a:t> </a:t>
            </a:r>
            <a:r>
              <a:rPr kumimoji="1" lang="en-US" altLang="zh-CN" dirty="0"/>
              <a:t>SPFA,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*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0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D142B7-4891-D045-AC05-65B1067DD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路径输出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F7058-3E60-A749-B809-1173DF6D3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C4231D-20C6-7D45-8A39-71576EE9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例一：迷宫问题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2D58F8-C655-E045-8894-7CC3EE7BF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8068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一个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的迷宫，其中的</a:t>
            </a:r>
            <a:r>
              <a:rPr lang="en-US" altLang="zh-CN" dirty="0"/>
              <a:t>1</a:t>
            </a:r>
            <a:r>
              <a:rPr lang="zh-CN" altLang="en-US" dirty="0"/>
              <a:t>表示墙壁，</a:t>
            </a:r>
            <a:r>
              <a:rPr lang="en-US" altLang="zh-CN" dirty="0"/>
              <a:t>0</a:t>
            </a:r>
            <a:r>
              <a:rPr lang="zh-CN" altLang="en-US" dirty="0"/>
              <a:t>表示可以走的路，只能横着走或竖着走，不能斜着走，要求编程序找出从左上角到右下角的最短路线。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输入：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0 1 0 0 0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0 1 0 1 0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0 0 0 0 0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0 1 1 1 0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0 0 0 1 0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B7B7B-78C8-B947-B228-DD3B2359C300}"/>
              </a:ext>
            </a:extLst>
          </p:cNvPr>
          <p:cNvSpPr txBox="1"/>
          <p:nvPr/>
        </p:nvSpPr>
        <p:spPr>
          <a:xfrm>
            <a:off x="2955472" y="2588716"/>
            <a:ext cx="2155372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输出：</a:t>
            </a:r>
            <a:endParaRPr kumimoji="1" lang="en-US" altLang="zh-CN" sz="2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r>
              <a:rPr lang="en-US" altLang="zh-CN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(0, 0) </a:t>
            </a:r>
          </a:p>
          <a:p>
            <a:r>
              <a:rPr lang="en-US" altLang="zh-CN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(1, 0) </a:t>
            </a:r>
          </a:p>
          <a:p>
            <a:r>
              <a:rPr lang="en-US" altLang="zh-CN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(2, 0) </a:t>
            </a:r>
          </a:p>
          <a:p>
            <a:r>
              <a:rPr lang="en-US" altLang="zh-CN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(2, 1) </a:t>
            </a:r>
          </a:p>
          <a:p>
            <a:r>
              <a:rPr lang="en-US" altLang="zh-CN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(2, 2) </a:t>
            </a:r>
          </a:p>
          <a:p>
            <a:r>
              <a:rPr lang="en-US" altLang="zh-CN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(2, 3) </a:t>
            </a:r>
          </a:p>
          <a:p>
            <a:r>
              <a:rPr lang="en-US" altLang="zh-CN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(2, 4) </a:t>
            </a:r>
          </a:p>
          <a:p>
            <a:r>
              <a:rPr lang="en-US" altLang="zh-CN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(3, 4) </a:t>
            </a:r>
          </a:p>
          <a:p>
            <a:r>
              <a:rPr lang="en-US" altLang="zh-CN" sz="2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(4, 4)</a:t>
            </a:r>
            <a:endParaRPr kumimoji="1" lang="en-US" altLang="zh-CN" sz="2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endParaRPr kumimoji="1" lang="zh-CN" altLang="en-US" sz="2400" i="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Source Han Sans CN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E8DAB2-9D0E-194B-870E-9A4AE8ADF937}"/>
              </a:ext>
            </a:extLst>
          </p:cNvPr>
          <p:cNvSpPr txBox="1"/>
          <p:nvPr/>
        </p:nvSpPr>
        <p:spPr>
          <a:xfrm>
            <a:off x="5494692" y="2588716"/>
            <a:ext cx="400507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" altLang="zh-CN" sz="2400" dirty="0">
                <a:hlinkClick r:id="rId2"/>
              </a:rPr>
              <a:t>http://noi.ac/problem/452</a:t>
            </a:r>
            <a:endParaRPr kumimoji="1" lang="zh-CN" altLang="en-US" sz="2400" b="0" i="0" dirty="0">
              <a:solidFill>
                <a:schemeClr val="bg1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44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C4231D-20C6-7D45-8A39-71576EE9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例一：迷宫问题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2D58F8-C655-E045-8894-7CC3EE7BF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24943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本题用</a:t>
            </a:r>
            <a:r>
              <a:rPr kumimoji="1" lang="en-US" altLang="zh-CN" dirty="0"/>
              <a:t>BFS</a:t>
            </a:r>
            <a:r>
              <a:rPr kumimoji="1" lang="zh-CN" altLang="en-US" dirty="0"/>
              <a:t>找到的一定是最短路！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如果能够知道来到每个格子时的方向，是不是就可以反推回去了呢？</a:t>
            </a:r>
            <a:endParaRPr kumimoji="1"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因此首先需要记录第一次到来每个格子时的方向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如何反推回去？</a:t>
            </a:r>
            <a:endParaRPr kumimoji="1"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如果</a:t>
            </a:r>
            <a:r>
              <a:rPr kumimoji="1" lang="en-US" altLang="zh-CN" dirty="0"/>
              <a:t>(x1,</a:t>
            </a:r>
            <a:r>
              <a:rPr kumimoji="1" lang="zh-CN" altLang="en-US" dirty="0"/>
              <a:t> </a:t>
            </a:r>
            <a:r>
              <a:rPr kumimoji="1" lang="en-US" altLang="zh-CN" dirty="0"/>
              <a:t>y1)</a:t>
            </a:r>
            <a:r>
              <a:rPr kumimoji="1" lang="zh-CN" altLang="en-US" dirty="0"/>
              <a:t> 向下来到</a:t>
            </a:r>
            <a:r>
              <a:rPr kumimoji="1" lang="en-US" altLang="zh-CN" dirty="0"/>
              <a:t>(x2,</a:t>
            </a:r>
            <a:r>
              <a:rPr kumimoji="1" lang="zh-CN" altLang="en-US" dirty="0"/>
              <a:t> </a:t>
            </a:r>
            <a:r>
              <a:rPr kumimoji="1" lang="en-US" altLang="zh-CN" dirty="0"/>
              <a:t>y2)</a:t>
            </a:r>
            <a:r>
              <a:rPr kumimoji="1" lang="zh-CN" altLang="en-US" dirty="0"/>
              <a:t>则有：</a:t>
            </a:r>
            <a:r>
              <a:rPr kumimoji="1" lang="en-US" altLang="zh-CN" dirty="0"/>
              <a:t>x2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x1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y2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y1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那么有：</a:t>
            </a:r>
            <a:r>
              <a:rPr kumimoji="1" lang="en-US" altLang="zh-CN" dirty="0"/>
              <a:t>x1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x2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y1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y2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D0B567DF-5186-8C44-93DC-43BC83DCED5A}"/>
              </a:ext>
            </a:extLst>
          </p:cNvPr>
          <p:cNvSpPr txBox="1">
            <a:spLocks/>
          </p:cNvSpPr>
          <p:nvPr/>
        </p:nvSpPr>
        <p:spPr>
          <a:xfrm>
            <a:off x="569089" y="4287456"/>
            <a:ext cx="5325526" cy="147653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这么做的时间复杂度是？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可以用最简单的</a:t>
            </a:r>
            <a:r>
              <a:rPr kumimoji="1" lang="en-US" altLang="zh-CN" dirty="0"/>
              <a:t>DFS</a:t>
            </a:r>
            <a:r>
              <a:rPr kumimoji="1" lang="zh-CN" altLang="en-US" dirty="0"/>
              <a:t>回溯做吗？</a:t>
            </a:r>
            <a:endParaRPr kumimoji="1"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不可以！因为无法保证最短！</a:t>
            </a:r>
          </a:p>
        </p:txBody>
      </p:sp>
    </p:spTree>
    <p:extLst>
      <p:ext uri="{BB962C8B-B14F-4D97-AF65-F5344CB8AC3E}">
        <p14:creationId xmlns:p14="http://schemas.microsoft.com/office/powerpoint/2010/main" val="65114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1251</Words>
  <Application>Microsoft Macintosh PowerPoint</Application>
  <PresentationFormat>宽屏</PresentationFormat>
  <Paragraphs>175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DengXian</vt:lpstr>
      <vt:lpstr>AliHYAiHei-Beta</vt:lpstr>
      <vt:lpstr>Kaiti SC</vt:lpstr>
      <vt:lpstr>Source Han Sans CN</vt:lpstr>
      <vt:lpstr>Source Han Sans CN Medium</vt:lpstr>
      <vt:lpstr>Arial</vt:lpstr>
      <vt:lpstr>Consolas</vt:lpstr>
      <vt:lpstr>课程模版</vt:lpstr>
      <vt:lpstr>2019NOIP系统训练营   普及组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瀚 清</cp:lastModifiedBy>
  <cp:revision>541</cp:revision>
  <dcterms:created xsi:type="dcterms:W3CDTF">2018-01-26T10:42:19Z</dcterms:created>
  <dcterms:modified xsi:type="dcterms:W3CDTF">2019-06-08T12:54:40Z</dcterms:modified>
</cp:coreProperties>
</file>