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6"/>
  </p:notesMasterIdLst>
  <p:handoutMasterIdLst>
    <p:handoutMasterId r:id="rId47"/>
  </p:handoutMasterIdLst>
  <p:sldIdLst>
    <p:sldId id="257" r:id="rId2"/>
    <p:sldId id="30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  <p:sldId id="258" r:id="rId12"/>
    <p:sldId id="259" r:id="rId13"/>
    <p:sldId id="260" r:id="rId14"/>
    <p:sldId id="261" r:id="rId15"/>
    <p:sldId id="276" r:id="rId16"/>
    <p:sldId id="277" r:id="rId17"/>
    <p:sldId id="286" r:id="rId18"/>
    <p:sldId id="287" r:id="rId19"/>
    <p:sldId id="288" r:id="rId20"/>
    <p:sldId id="278" r:id="rId21"/>
    <p:sldId id="280" r:id="rId22"/>
    <p:sldId id="291" r:id="rId23"/>
    <p:sldId id="281" r:id="rId24"/>
    <p:sldId id="283" r:id="rId25"/>
    <p:sldId id="284" r:id="rId26"/>
    <p:sldId id="292" r:id="rId27"/>
    <p:sldId id="300" r:id="rId28"/>
    <p:sldId id="301" r:id="rId29"/>
    <p:sldId id="302" r:id="rId30"/>
    <p:sldId id="265" r:id="rId31"/>
    <p:sldId id="294" r:id="rId32"/>
    <p:sldId id="279" r:id="rId33"/>
    <p:sldId id="295" r:id="rId34"/>
    <p:sldId id="303" r:id="rId35"/>
    <p:sldId id="285" r:id="rId36"/>
    <p:sldId id="296" r:id="rId37"/>
    <p:sldId id="304" r:id="rId38"/>
    <p:sldId id="297" r:id="rId39"/>
    <p:sldId id="307" r:id="rId40"/>
    <p:sldId id="305" r:id="rId41"/>
    <p:sldId id="298" r:id="rId42"/>
    <p:sldId id="282" r:id="rId43"/>
    <p:sldId id="299" r:id="rId44"/>
    <p:sldId id="26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7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B34EDA1D-E9DE-EB42-9010-A4B8D909923D}"/>
    <pc:docChg chg="undo addSld delSld modSld">
      <pc:chgData name="shad0w walker" userId="ef3e09a72fbd8c99" providerId="LiveId" clId="{B34EDA1D-E9DE-EB42-9010-A4B8D909923D}" dt="2019-03-09T08:00:49.282" v="35" actId="2696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</pc:docChg>
  </pc:docChgLst>
  <pc:docChgLst>
    <pc:chgData name="shad0w walker" userId="ef3e09a72fbd8c99" providerId="LiveId" clId="{4F083DC0-D112-784D-AEE3-EC915ABCF8BD}"/>
    <pc:docChg chg="undo redo custSel addSld modSld">
      <pc:chgData name="shad0w walker" userId="ef3e09a72fbd8c99" providerId="LiveId" clId="{4F083DC0-D112-784D-AEE3-EC915ABCF8BD}" dt="2019-03-23T13:38:52.660" v="272" actId="20577"/>
      <pc:docMkLst>
        <pc:docMk/>
      </pc:docMkLst>
      <pc:sldChg chg="modTransition">
        <pc:chgData name="shad0w walker" userId="ef3e09a72fbd8c99" providerId="LiveId" clId="{4F083DC0-D112-784D-AEE3-EC915ABCF8BD}" dt="2019-03-23T13:06:54.655" v="0"/>
        <pc:sldMkLst>
          <pc:docMk/>
          <pc:sldMk cId="2120163308" sldId="283"/>
        </pc:sldMkLst>
      </pc:sldChg>
      <pc:sldChg chg="modTransition">
        <pc:chgData name="shad0w walker" userId="ef3e09a72fbd8c99" providerId="LiveId" clId="{4F083DC0-D112-784D-AEE3-EC915ABCF8BD}" dt="2019-03-23T13:06:54.655" v="0"/>
        <pc:sldMkLst>
          <pc:docMk/>
          <pc:sldMk cId="682959624" sldId="284"/>
        </pc:sldMkLst>
      </pc:sldChg>
      <pc:sldChg chg="modSp">
        <pc:chgData name="shad0w walker" userId="ef3e09a72fbd8c99" providerId="LiveId" clId="{4F083DC0-D112-784D-AEE3-EC915ABCF8BD}" dt="2019-03-23T13:08:57.410" v="14" actId="20577"/>
        <pc:sldMkLst>
          <pc:docMk/>
          <pc:sldMk cId="652088385" sldId="285"/>
        </pc:sldMkLst>
        <pc:spChg chg="mod">
          <ac:chgData name="shad0w walker" userId="ef3e09a72fbd8c99" providerId="LiveId" clId="{4F083DC0-D112-784D-AEE3-EC915ABCF8BD}" dt="2019-03-23T13:08:57.410" v="14" actId="20577"/>
          <ac:spMkLst>
            <pc:docMk/>
            <pc:sldMk cId="652088385" sldId="285"/>
            <ac:spMk id="3" creationId="{280C1B19-5EF4-1149-A181-FAC0929923A5}"/>
          </ac:spMkLst>
        </pc:spChg>
      </pc:sldChg>
      <pc:sldChg chg="addSp delSp modSp">
        <pc:chgData name="shad0w walker" userId="ef3e09a72fbd8c99" providerId="LiveId" clId="{4F083DC0-D112-784D-AEE3-EC915ABCF8BD}" dt="2019-03-23T13:35:05.942" v="149" actId="20577"/>
        <pc:sldMkLst>
          <pc:docMk/>
          <pc:sldMk cId="2343774212" sldId="297"/>
        </pc:sldMkLst>
        <pc:spChg chg="mod">
          <ac:chgData name="shad0w walker" userId="ef3e09a72fbd8c99" providerId="LiveId" clId="{4F083DC0-D112-784D-AEE3-EC915ABCF8BD}" dt="2019-03-23T13:35:05.942" v="149" actId="20577"/>
          <ac:spMkLst>
            <pc:docMk/>
            <pc:sldMk cId="2343774212" sldId="297"/>
            <ac:spMk id="3" creationId="{3F07CD35-F45F-3842-83A9-73D931A6F43A}"/>
          </ac:spMkLst>
        </pc:spChg>
        <pc:graphicFrameChg chg="add del">
          <ac:chgData name="shad0w walker" userId="ef3e09a72fbd8c99" providerId="LiveId" clId="{4F083DC0-D112-784D-AEE3-EC915ABCF8BD}" dt="2019-03-23T13:34:38.667" v="111" actId="478"/>
          <ac:graphicFrameMkLst>
            <pc:docMk/>
            <pc:sldMk cId="2343774212" sldId="297"/>
            <ac:graphicFrameMk id="5" creationId="{EF16EEEA-A2D9-9D4A-9678-EFCC2C0926DE}"/>
          </ac:graphicFrameMkLst>
        </pc:graphicFrameChg>
        <pc:graphicFrameChg chg="add del mod">
          <ac:chgData name="shad0w walker" userId="ef3e09a72fbd8c99" providerId="LiveId" clId="{4F083DC0-D112-784D-AEE3-EC915ABCF8BD}" dt="2019-03-23T13:34:39.080" v="113" actId="1076"/>
          <ac:graphicFrameMkLst>
            <pc:docMk/>
            <pc:sldMk cId="2343774212" sldId="297"/>
            <ac:graphicFrameMk id="6" creationId="{F46B5A15-A3E1-D644-B031-686310B988E6}"/>
          </ac:graphicFrameMkLst>
        </pc:graphicFrameChg>
      </pc:sldChg>
      <pc:sldChg chg="modSp">
        <pc:chgData name="shad0w walker" userId="ef3e09a72fbd8c99" providerId="LiveId" clId="{4F083DC0-D112-784D-AEE3-EC915ABCF8BD}" dt="2019-03-23T13:34:38.431" v="110" actId="20577"/>
        <pc:sldMkLst>
          <pc:docMk/>
          <pc:sldMk cId="1933462560" sldId="304"/>
        </pc:sldMkLst>
        <pc:spChg chg="mod">
          <ac:chgData name="shad0w walker" userId="ef3e09a72fbd8c99" providerId="LiveId" clId="{4F083DC0-D112-784D-AEE3-EC915ABCF8BD}" dt="2019-03-23T13:34:35.760" v="97" actId="20577"/>
          <ac:spMkLst>
            <pc:docMk/>
            <pc:sldMk cId="1933462560" sldId="304"/>
            <ac:spMk id="3" creationId="{280C1B19-5EF4-1149-A181-FAC0929923A5}"/>
          </ac:spMkLst>
        </pc:spChg>
        <pc:graphicFrameChg chg="modGraphic">
          <ac:chgData name="shad0w walker" userId="ef3e09a72fbd8c99" providerId="LiveId" clId="{4F083DC0-D112-784D-AEE3-EC915ABCF8BD}" dt="2019-03-23T13:34:38.431" v="110" actId="20577"/>
          <ac:graphicFrameMkLst>
            <pc:docMk/>
            <pc:sldMk cId="1933462560" sldId="304"/>
            <ac:graphicFrameMk id="8" creationId="{383F3EF7-E665-D54C-83F1-ADFB2B89060B}"/>
          </ac:graphicFrameMkLst>
        </pc:graphicFrameChg>
      </pc:sldChg>
      <pc:sldChg chg="addSp delSp modSp">
        <pc:chgData name="shad0w walker" userId="ef3e09a72fbd8c99" providerId="LiveId" clId="{4F083DC0-D112-784D-AEE3-EC915ABCF8BD}" dt="2019-03-23T13:38:21.234" v="268" actId="20577"/>
        <pc:sldMkLst>
          <pc:docMk/>
          <pc:sldMk cId="3503981236" sldId="305"/>
        </pc:sldMkLst>
        <pc:spChg chg="mod">
          <ac:chgData name="shad0w walker" userId="ef3e09a72fbd8c99" providerId="LiveId" clId="{4F083DC0-D112-784D-AEE3-EC915ABCF8BD}" dt="2019-03-23T13:36:45.821" v="255" actId="20577"/>
          <ac:spMkLst>
            <pc:docMk/>
            <pc:sldMk cId="3503981236" sldId="305"/>
            <ac:spMk id="3" creationId="{3F07CD35-F45F-3842-83A9-73D931A6F43A}"/>
          </ac:spMkLst>
        </pc:spChg>
        <pc:graphicFrameChg chg="del">
          <ac:chgData name="shad0w walker" userId="ef3e09a72fbd8c99" providerId="LiveId" clId="{4F083DC0-D112-784D-AEE3-EC915ABCF8BD}" dt="2019-03-23T13:36:37.763" v="238" actId="478"/>
          <ac:graphicFrameMkLst>
            <pc:docMk/>
            <pc:sldMk cId="3503981236" sldId="305"/>
            <ac:graphicFrameMk id="5" creationId="{EF16EEEA-A2D9-9D4A-9678-EFCC2C0926DE}"/>
          </ac:graphicFrameMkLst>
        </pc:graphicFrameChg>
        <pc:graphicFrameChg chg="add mod modGraphic">
          <ac:chgData name="shad0w walker" userId="ef3e09a72fbd8c99" providerId="LiveId" clId="{4F083DC0-D112-784D-AEE3-EC915ABCF8BD}" dt="2019-03-23T13:38:21.234" v="268" actId="20577"/>
          <ac:graphicFrameMkLst>
            <pc:docMk/>
            <pc:sldMk cId="3503981236" sldId="305"/>
            <ac:graphicFrameMk id="6" creationId="{60C1086A-8A47-A34C-B594-29F2FBE76DAA}"/>
          </ac:graphicFrameMkLst>
        </pc:graphicFrameChg>
      </pc:sldChg>
      <pc:sldChg chg="addSp modSp add">
        <pc:chgData name="shad0w walker" userId="ef3e09a72fbd8c99" providerId="LiveId" clId="{4F083DC0-D112-784D-AEE3-EC915ABCF8BD}" dt="2019-03-23T13:38:52.660" v="272" actId="20577"/>
        <pc:sldMkLst>
          <pc:docMk/>
          <pc:sldMk cId="473050032" sldId="307"/>
        </pc:sldMkLst>
        <pc:spChg chg="mod">
          <ac:chgData name="shad0w walker" userId="ef3e09a72fbd8c99" providerId="LiveId" clId="{4F083DC0-D112-784D-AEE3-EC915ABCF8BD}" dt="2019-03-23T13:38:52.660" v="272" actId="20577"/>
          <ac:spMkLst>
            <pc:docMk/>
            <pc:sldMk cId="473050032" sldId="307"/>
            <ac:spMk id="3" creationId="{3F07CD35-F45F-3842-83A9-73D931A6F43A}"/>
          </ac:spMkLst>
        </pc:spChg>
        <pc:graphicFrameChg chg="add mod modGraphic">
          <ac:chgData name="shad0w walker" userId="ef3e09a72fbd8c99" providerId="LiveId" clId="{4F083DC0-D112-784D-AEE3-EC915ABCF8BD}" dt="2019-03-23T13:38:31.125" v="270" actId="20578"/>
          <ac:graphicFrameMkLst>
            <pc:docMk/>
            <pc:sldMk cId="473050032" sldId="307"/>
            <ac:graphicFrameMk id="5" creationId="{5C3A91C0-566E-B240-9F90-A2D7F9587D1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2019/3/23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2019/3/23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3D280-D178-EB49-B10F-702F0D6C7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9460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CE465-A3C9-C148-A043-A84AB68D9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495387" cy="50241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B52F-9D03-B04E-B38F-EA9E48952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03655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72F5A1-A720-DA43-91EC-3BA74DD5A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noi.ac/problem/263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NOIP2019</a:t>
            </a:r>
            <a:r>
              <a:rPr kumimoji="1" lang="zh-CN" altLang="en-US" dirty="0"/>
              <a:t> 普及组训练营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模拟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什么是</a:t>
            </a:r>
            <a:r>
              <a:rPr kumimoji="1" lang="en-US" altLang="zh-CN" dirty="0"/>
              <a:t>C++11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zh-CN" altLang="en-US" dirty="0"/>
              <a:t>什么是编译优化？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66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排序算法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简单排序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归并排序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快速排序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 lvl="1"/>
            <a:r>
              <a:rPr kumimoji="1" lang="zh-CN" altLang="en-US" dirty="0">
                <a:solidFill>
                  <a:schemeClr val="bg1"/>
                </a:solidFill>
              </a:rPr>
              <a:t>排序比较</a:t>
            </a:r>
          </a:p>
        </p:txBody>
      </p:sp>
    </p:spTree>
    <p:extLst>
      <p:ext uri="{BB962C8B-B14F-4D97-AF65-F5344CB8AC3E}">
        <p14:creationId xmlns:p14="http://schemas.microsoft.com/office/powerpoint/2010/main" val="1926647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简单排序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排序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排序就是将数据按照一定顺序重新排列，是数据处理最基本的方法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对以下数据从小到大排序</a:t>
            </a:r>
            <a:r>
              <a:rPr kumimoji="1" lang="en-US" altLang="zh-CN" dirty="0"/>
              <a:t>[</a:t>
            </a:r>
            <a:r>
              <a:rPr kumimoji="1" lang="en-US" altLang="zh-Hans" dirty="0"/>
              <a:t>5,2,6,1,6,7,8]</a:t>
            </a:r>
            <a:r>
              <a:rPr kumimoji="1" lang="zh-CN" altLang="en-US" dirty="0"/>
              <a:t>得到</a:t>
            </a:r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Hans" dirty="0"/>
              <a:t>1,2,5,6,6,7,8</a:t>
            </a:r>
            <a:r>
              <a:rPr kumimoji="1" lang="en-US" altLang="zh-CN" dirty="0"/>
              <a:t>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排序的稳定性：相同的值排序后相对顺序不变，排序算法就是</a:t>
            </a:r>
            <a:r>
              <a:rPr kumimoji="1" lang="zh-CN" altLang="en-US" dirty="0">
                <a:solidFill>
                  <a:srgbClr val="FF0000"/>
                </a:solidFill>
              </a:rPr>
              <a:t>稳定</a:t>
            </a:r>
            <a:r>
              <a:rPr kumimoji="1" lang="zh-CN" altLang="en-US" dirty="0"/>
              <a:t>的</a:t>
            </a:r>
            <a:endParaRPr kumimoji="1" lang="en-US" altLang="zh-CN" dirty="0"/>
          </a:p>
          <a:p>
            <a:r>
              <a:rPr kumimoji="1" lang="en-HK" altLang="zh-CN" dirty="0">
                <a:hlinkClick r:id="rId2"/>
              </a:rPr>
              <a:t>http://noi.ac/problem/263</a:t>
            </a:r>
            <a:endParaRPr kumimoji="1"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388831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选择排序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3781168" y="474562"/>
            <a:ext cx="8002381" cy="5879939"/>
          </a:xfrm>
        </p:spPr>
        <p:txBody>
          <a:bodyPr/>
          <a:lstStyle/>
          <a:p>
            <a:r>
              <a:rPr kumimoji="1" lang="zh-CN" altLang="en-US" dirty="0"/>
              <a:t>基本思想：每一趟从待排序的数据元素中选出最小（或最大）的一个元素，顺序放在待排序的数列的最前，直到全部待排序的数据元素排完。</a:t>
            </a:r>
            <a:endParaRPr kumimoji="1"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B180F6-1D04-1245-AF43-548EDB755478}"/>
              </a:ext>
            </a:extLst>
          </p:cNvPr>
          <p:cNvSpPr/>
          <p:nvPr/>
        </p:nvSpPr>
        <p:spPr>
          <a:xfrm>
            <a:off x="4197178" y="256884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zh-CN" sz="2400" dirty="0"/>
              <a:t>【</a:t>
            </a:r>
            <a:r>
              <a:rPr kumimoji="1" lang="zh-CN" altLang="en-US" sz="2400" dirty="0"/>
              <a:t>示例</a:t>
            </a:r>
            <a:r>
              <a:rPr kumimoji="1" lang="en-US" altLang="zh-CN" sz="2400" dirty="0"/>
              <a:t>】</a:t>
            </a:r>
            <a:r>
              <a:rPr kumimoji="1" lang="zh-CN" altLang="en-US" sz="2400" dirty="0"/>
              <a:t>：</a:t>
            </a:r>
          </a:p>
          <a:p>
            <a:r>
              <a:rPr kumimoji="1" lang="zh-CN" altLang="en-US" sz="2400" dirty="0"/>
              <a:t>初 始 关</a:t>
            </a:r>
            <a:r>
              <a:rPr kumimoji="1" lang="zh-Hans" altLang="en-US" sz="2400" dirty="0"/>
              <a:t> </a:t>
            </a:r>
            <a:r>
              <a:rPr kumimoji="1" lang="zh-CN" altLang="en-US" sz="2400" dirty="0"/>
              <a:t>键</a:t>
            </a:r>
            <a:r>
              <a:rPr kumimoji="1" lang="zh-Hans" altLang="en-US" sz="2400" dirty="0"/>
              <a:t> </a:t>
            </a:r>
            <a:r>
              <a:rPr kumimoji="1" lang="zh-CN" altLang="en-US" sz="2400" dirty="0"/>
              <a:t>字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[49 38 65 97 76 13 27 49]</a:t>
            </a:r>
            <a:br>
              <a:rPr kumimoji="1" lang="en-US" altLang="zh-CN" sz="2400" dirty="0"/>
            </a:br>
            <a:r>
              <a:rPr kumimoji="1" lang="zh-CN" altLang="en-US" sz="2400" dirty="0"/>
              <a:t>第一趟排序后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13</a:t>
            </a:r>
            <a:r>
              <a:rPr kumimoji="1" lang="en-US" altLang="zh-Hans" sz="2400" dirty="0"/>
              <a:t>[</a:t>
            </a:r>
            <a:r>
              <a:rPr kumimoji="1" lang="en-US" altLang="zh-CN" sz="2400" dirty="0"/>
              <a:t>38 65 97 76 49 27 49</a:t>
            </a:r>
            <a:r>
              <a:rPr kumimoji="1" lang="zh-CN" altLang="en-US" sz="2400" dirty="0"/>
              <a:t>］</a:t>
            </a:r>
            <a:br>
              <a:rPr kumimoji="1" lang="zh-CN" altLang="en-US" sz="2400" dirty="0"/>
            </a:br>
            <a:r>
              <a:rPr kumimoji="1" lang="zh-CN" altLang="en-US" sz="2400" dirty="0"/>
              <a:t>第二趟排序后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</a:t>
            </a:r>
            <a:r>
              <a:rPr kumimoji="1" lang="en-US" altLang="zh-CN" sz="2400" dirty="0">
                <a:solidFill>
                  <a:srgbClr val="FF0000"/>
                </a:solidFill>
              </a:rPr>
              <a:t>27</a:t>
            </a:r>
            <a:r>
              <a:rPr kumimoji="1" lang="en-US" altLang="zh-Hans" sz="2400" dirty="0"/>
              <a:t>[</a:t>
            </a:r>
            <a:r>
              <a:rPr kumimoji="1" lang="en-US" altLang="zh-CN" sz="2400" dirty="0"/>
              <a:t>65 97 76 49 38 49</a:t>
            </a:r>
            <a:r>
              <a:rPr kumimoji="1" lang="zh-CN" altLang="en-US" sz="2400" dirty="0"/>
              <a:t>］</a:t>
            </a:r>
            <a:br>
              <a:rPr kumimoji="1" lang="zh-CN" altLang="en-US" sz="2400" dirty="0"/>
            </a:br>
            <a:r>
              <a:rPr kumimoji="1" lang="zh-CN" altLang="en-US" sz="2400" dirty="0"/>
              <a:t>第三趟排序后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</a:t>
            </a:r>
            <a:r>
              <a:rPr kumimoji="1" lang="en-US" altLang="zh-CN" sz="2400" dirty="0">
                <a:solidFill>
                  <a:srgbClr val="FF0000"/>
                </a:solidFill>
              </a:rPr>
              <a:t>38</a:t>
            </a:r>
            <a:r>
              <a:rPr kumimoji="1" lang="en-US" altLang="zh-CN" sz="2400" dirty="0"/>
              <a:t>[97 76 49 65 49]</a:t>
            </a:r>
            <a:br>
              <a:rPr kumimoji="1" lang="en-US" altLang="zh-CN" sz="2400" dirty="0"/>
            </a:br>
            <a:r>
              <a:rPr kumimoji="1" lang="zh-CN" altLang="en-US" sz="2400" dirty="0"/>
              <a:t>第四趟排序后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13 27 38 </a:t>
            </a:r>
            <a:r>
              <a:rPr kumimoji="1" lang="en-US" altLang="zh-CN" sz="2400" dirty="0">
                <a:solidFill>
                  <a:srgbClr val="FF0000"/>
                </a:solidFill>
              </a:rPr>
              <a:t>49</a:t>
            </a:r>
            <a:r>
              <a:rPr kumimoji="1" lang="en-US" altLang="zh-CN" sz="2400" dirty="0"/>
              <a:t>[76 97 65 49]</a:t>
            </a:r>
            <a:br>
              <a:rPr kumimoji="1" lang="en-US" altLang="zh-CN" sz="2400" dirty="0"/>
            </a:br>
            <a:r>
              <a:rPr kumimoji="1" lang="zh-CN" altLang="en-US" sz="2400" dirty="0"/>
              <a:t>第五趟排序后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13 27 38 49 </a:t>
            </a:r>
            <a:r>
              <a:rPr kumimoji="1" lang="en-US" altLang="zh-CN" sz="2400" dirty="0">
                <a:solidFill>
                  <a:srgbClr val="FF0000"/>
                </a:solidFill>
              </a:rPr>
              <a:t>49</a:t>
            </a:r>
            <a:r>
              <a:rPr kumimoji="1" lang="en-US" altLang="zh-CN" sz="2400" dirty="0"/>
              <a:t>[97 65 76]</a:t>
            </a:r>
            <a:br>
              <a:rPr kumimoji="1" lang="en-US" altLang="zh-CN" sz="2400" dirty="0"/>
            </a:br>
            <a:r>
              <a:rPr kumimoji="1" lang="zh-CN" altLang="en-US" sz="2400" dirty="0"/>
              <a:t>第六趟排序后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13 27 38 49 49 </a:t>
            </a:r>
            <a:r>
              <a:rPr kumimoji="1" lang="en-US" altLang="zh-CN" sz="2400" dirty="0">
                <a:solidFill>
                  <a:srgbClr val="FF0000"/>
                </a:solidFill>
              </a:rPr>
              <a:t>65</a:t>
            </a:r>
            <a:r>
              <a:rPr kumimoji="1" lang="en-US" altLang="zh-CN" sz="2400" dirty="0"/>
              <a:t>[97 76]</a:t>
            </a:r>
            <a:br>
              <a:rPr kumimoji="1" lang="en-US" altLang="zh-CN" sz="2400" dirty="0"/>
            </a:br>
            <a:r>
              <a:rPr kumimoji="1" lang="zh-CN" altLang="en-US" sz="2400" dirty="0"/>
              <a:t>第七趟排序后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13 27 38 49 49 65 </a:t>
            </a:r>
            <a:r>
              <a:rPr kumimoji="1" lang="en-US" altLang="zh-CN" sz="2400" dirty="0">
                <a:solidFill>
                  <a:srgbClr val="FF0000"/>
                </a:solidFill>
              </a:rPr>
              <a:t>76</a:t>
            </a:r>
            <a:r>
              <a:rPr kumimoji="1" lang="en-US" altLang="zh-CN" sz="2400" dirty="0"/>
              <a:t>[97]</a:t>
            </a:r>
            <a:br>
              <a:rPr kumimoji="1" lang="en-US" altLang="zh-CN" sz="2400" dirty="0"/>
            </a:br>
            <a:r>
              <a:rPr kumimoji="1" lang="zh-CN" altLang="en-US" sz="2400" dirty="0"/>
              <a:t>最后排序结果 </a:t>
            </a:r>
            <a:r>
              <a:rPr kumimoji="1" lang="zh-Hans" altLang="en-US" sz="2400" dirty="0"/>
              <a:t> </a:t>
            </a:r>
            <a:r>
              <a:rPr kumimoji="1" lang="en-US" altLang="zh-CN" sz="2400" dirty="0"/>
              <a:t>13 27 38 49 49 65 76  </a:t>
            </a:r>
            <a:r>
              <a:rPr kumimoji="1" lang="en-US" altLang="zh-CN" sz="2400" dirty="0">
                <a:solidFill>
                  <a:srgbClr val="FF0000"/>
                </a:solidFill>
              </a:rPr>
              <a:t>97</a:t>
            </a:r>
            <a:r>
              <a:rPr kumimoji="1" lang="en-US" altLang="zh-CN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63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3563E48-1887-F84D-AA1E-62DE26822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选择排序</a:t>
            </a:r>
          </a:p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A9A94-8FF6-5F4A-958C-1CC072571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19383" y="350995"/>
            <a:ext cx="8019535" cy="6185729"/>
          </a:xfrm>
        </p:spPr>
        <p:txBody>
          <a:bodyPr/>
          <a:lstStyle/>
          <a:p>
            <a:r>
              <a:rPr kumimoji="1" lang="zh-CN" altLang="en-US" dirty="0"/>
              <a:t>归纳上述排序过程，具体实现步骤如下：</a:t>
            </a:r>
          </a:p>
          <a:p>
            <a:pPr marL="0" indent="0">
              <a:buNone/>
            </a:pPr>
            <a:r>
              <a:rPr kumimoji="1" lang="zh-CN" altLang="en-US" dirty="0"/>
              <a:t>       ①读入数据存放在</a:t>
            </a:r>
            <a:r>
              <a:rPr kumimoji="1" lang="en-HK" altLang="zh-CN" dirty="0"/>
              <a:t>a</a:t>
            </a:r>
            <a:r>
              <a:rPr kumimoji="1" lang="zh-CN" altLang="en-US" dirty="0"/>
              <a:t>数组中。</a:t>
            </a:r>
          </a:p>
          <a:p>
            <a:pPr marL="0" indent="0">
              <a:buNone/>
            </a:pPr>
            <a:r>
              <a:rPr kumimoji="1" lang="zh-CN" altLang="en-US" dirty="0"/>
              <a:t>       ②在</a:t>
            </a:r>
            <a:r>
              <a:rPr kumimoji="1" lang="en-HK" altLang="zh-CN" dirty="0"/>
              <a:t>a[1]</a:t>
            </a:r>
            <a:r>
              <a:rPr kumimoji="1" lang="zh-CN" altLang="en-HK" dirty="0"/>
              <a:t>～</a:t>
            </a:r>
            <a:r>
              <a:rPr kumimoji="1" lang="en-HK" altLang="zh-CN" dirty="0"/>
              <a:t>a[n]</a:t>
            </a:r>
            <a:r>
              <a:rPr kumimoji="1" lang="zh-CN" altLang="en-US" dirty="0"/>
              <a:t>中选择值最小的元素，与第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位置元素交换，则把最小值元素放入</a:t>
            </a:r>
            <a:r>
              <a:rPr kumimoji="1" lang="en-HK" altLang="zh-CN" dirty="0"/>
              <a:t>a[1]</a:t>
            </a:r>
            <a:r>
              <a:rPr kumimoji="1" lang="zh-CN" altLang="en-US" dirty="0"/>
              <a:t>中。</a:t>
            </a:r>
          </a:p>
          <a:p>
            <a:pPr marL="0" indent="0">
              <a:buNone/>
            </a:pPr>
            <a:r>
              <a:rPr kumimoji="1" lang="zh-CN" altLang="en-US" dirty="0"/>
              <a:t>       ③在</a:t>
            </a:r>
            <a:r>
              <a:rPr kumimoji="1" lang="en-HK" altLang="zh-CN" dirty="0"/>
              <a:t>a[2]</a:t>
            </a:r>
            <a:r>
              <a:rPr kumimoji="1" lang="zh-CN" altLang="en-HK" dirty="0"/>
              <a:t>～</a:t>
            </a:r>
            <a:r>
              <a:rPr kumimoji="1" lang="en-HK" altLang="zh-CN" dirty="0"/>
              <a:t>a[n]</a:t>
            </a:r>
            <a:r>
              <a:rPr kumimoji="1" lang="zh-CN" altLang="en-US" dirty="0"/>
              <a:t>中选择值最小的元素，与第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位置元素交换，则把最小值元素放入</a:t>
            </a:r>
            <a:r>
              <a:rPr kumimoji="1" lang="en-HK" altLang="zh-CN" dirty="0"/>
              <a:t>a[2]</a:t>
            </a:r>
            <a:r>
              <a:rPr kumimoji="1" lang="zh-CN" altLang="en-US" dirty="0"/>
              <a:t>中，</a:t>
            </a:r>
            <a:r>
              <a:rPr kumimoji="1" lang="en-US" altLang="zh-CN" dirty="0"/>
              <a:t>……</a:t>
            </a:r>
          </a:p>
          <a:p>
            <a:pPr marL="0" indent="0">
              <a:buNone/>
            </a:pPr>
            <a:r>
              <a:rPr kumimoji="1" lang="en-US" altLang="zh-CN" dirty="0"/>
              <a:t>       ④</a:t>
            </a:r>
            <a:r>
              <a:rPr kumimoji="1" lang="zh-CN" altLang="en-US" dirty="0"/>
              <a:t>直到第</a:t>
            </a:r>
            <a:r>
              <a:rPr kumimoji="1" lang="en-HK" altLang="zh-CN" dirty="0"/>
              <a:t>n-1</a:t>
            </a:r>
            <a:r>
              <a:rPr kumimoji="1" lang="zh-CN" altLang="en-US" dirty="0"/>
              <a:t>个元素与第</a:t>
            </a:r>
            <a:r>
              <a:rPr kumimoji="1" lang="en-HK" altLang="zh-CN" dirty="0"/>
              <a:t>n</a:t>
            </a:r>
            <a:r>
              <a:rPr kumimoji="1" lang="zh-CN" altLang="en-US" dirty="0"/>
              <a:t>个元素比较排序为止。</a:t>
            </a:r>
          </a:p>
          <a:p>
            <a:pPr marL="0" indent="0">
              <a:buNone/>
            </a:pPr>
            <a:r>
              <a:rPr kumimoji="1" lang="zh-CN" altLang="en-US" dirty="0"/>
              <a:t>       程序实现方法：用两层循环完成算法，外层循环</a:t>
            </a:r>
            <a:r>
              <a:rPr kumimoji="1" lang="en-HK" altLang="zh-CN" dirty="0" err="1"/>
              <a:t>i</a:t>
            </a:r>
            <a:r>
              <a:rPr kumimoji="1" lang="zh-CN" altLang="en-US" dirty="0"/>
              <a:t>控制当前序列最小值存放的数组位置，内层循环</a:t>
            </a:r>
            <a:r>
              <a:rPr kumimoji="1" lang="en-HK" altLang="zh-CN" dirty="0"/>
              <a:t>j</a:t>
            </a:r>
            <a:r>
              <a:rPr kumimoji="1" lang="zh-CN" altLang="en-US" dirty="0"/>
              <a:t>控制从</a:t>
            </a:r>
            <a:r>
              <a:rPr kumimoji="1" lang="en-HK" altLang="zh-CN" dirty="0"/>
              <a:t>i+1</a:t>
            </a:r>
            <a:r>
              <a:rPr kumimoji="1" lang="zh-CN" altLang="en-US" dirty="0"/>
              <a:t>到</a:t>
            </a:r>
            <a:r>
              <a:rPr kumimoji="1" lang="en-HK" altLang="zh-CN" dirty="0"/>
              <a:t>n</a:t>
            </a:r>
            <a:r>
              <a:rPr kumimoji="1" lang="zh-CN" altLang="en-US" dirty="0"/>
              <a:t>序列中选择最小的元素所在位置</a:t>
            </a:r>
            <a:r>
              <a:rPr kumimoji="1" lang="en-HK" altLang="zh-CN" dirty="0"/>
              <a:t>k</a:t>
            </a:r>
            <a:r>
              <a:rPr kumimoji="1" lang="zh-CN" altLang="en-HK" dirty="0"/>
              <a:t>。</a:t>
            </a:r>
          </a:p>
          <a:p>
            <a:endParaRPr kumimoji="1" lang="zh-CN" altLang="en-HK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52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>
            <a:extLst>
              <a:ext uri="{FF2B5EF4-FFF2-40B4-BE49-F238E27FC236}">
                <a16:creationId xmlns:a16="http://schemas.microsoft.com/office/drawing/2014/main" id="{15EFD214-29F4-0A49-A293-66F6E553BD5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3081FE-EC97-F34E-973F-F9AAE088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84150"/>
            <a:ext cx="9258300" cy="64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90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385392-E399-404C-91D4-11A33C20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45B35-580E-0740-B606-8186305D5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对于数组</a:t>
            </a:r>
            <a:r>
              <a:rPr kumimoji="1" lang="en-US" altLang="zh-CN" dirty="0"/>
              <a:t>[</a:t>
            </a:r>
            <a:r>
              <a:rPr kumimoji="1" lang="en-US" altLang="zh-Hans" dirty="0"/>
              <a:t>6,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5,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3,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4,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2]</a:t>
            </a:r>
            <a:endParaRPr kumimoji="1" lang="en-US" altLang="zh-CN" dirty="0"/>
          </a:p>
          <a:p>
            <a:r>
              <a:rPr kumimoji="1" lang="zh-CN" altLang="en-US" dirty="0"/>
              <a:t>第一趟排序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第二趟排序：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5B34CC3-88B1-F64E-967D-43BE7BF0F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57" y="2444372"/>
            <a:ext cx="53340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46B3FAF-E9A3-4243-BCCA-D47E9F7DE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57" y="4979663"/>
            <a:ext cx="3885239" cy="179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268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385392-E399-404C-91D4-11A33C20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45B35-580E-0740-B606-8186305D53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558671"/>
            <a:ext cx="11053823" cy="5237544"/>
          </a:xfrm>
        </p:spPr>
        <p:txBody>
          <a:bodyPr/>
          <a:lstStyle/>
          <a:p>
            <a:r>
              <a:rPr kumimoji="1" lang="zh-CN" altLang="en-US" dirty="0"/>
              <a:t>第三趟排序</a:t>
            </a:r>
            <a:r>
              <a:rPr kumimoji="1" lang="zh-Hans" altLang="en-US" dirty="0"/>
              <a:t>：</a:t>
            </a:r>
            <a:endParaRPr kumimoji="1" lang="en-US" altLang="zh-Hans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第四趟排序：</a:t>
            </a:r>
            <a:endParaRPr kumimoji="1" lang="en-US" altLang="zh-CN" dirty="0"/>
          </a:p>
          <a:p>
            <a:endParaRPr kumimoji="1" lang="zh-CN" altLang="en-US" dirty="0"/>
          </a:p>
          <a:p>
            <a:r>
              <a:rPr kumimoji="1" lang="zh-CN" altLang="en-US" dirty="0"/>
              <a:t>第五趟排序：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五趟结束后，</a:t>
            </a:r>
            <a:r>
              <a:rPr kumimoji="1" lang="en-US" altLang="zh-CN" dirty="0"/>
              <a:t>6</a:t>
            </a:r>
            <a:r>
              <a:rPr kumimoji="1" lang="zh-CN" altLang="en-US" dirty="0"/>
              <a:t>个整数就已经排序完成。排序过程中，大数慢慢的往后，相当于气泡上升，所以叫冒泡排序。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313A201-0F6C-9F4A-BEBD-08DBFEEFA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524" y="1696994"/>
            <a:ext cx="4134570" cy="1234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712EB56C-9D39-B345-BE5A-72FD9FB60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531" y="3031803"/>
            <a:ext cx="4328127" cy="98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F3B820B-5629-FA48-BCEE-B18A203A2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020" y="4444097"/>
            <a:ext cx="4228638" cy="51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090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B80AC66-B2D9-F744-8D44-2A15D7A4FC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冒泡排序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32395-81F4-6C43-ACC2-EDB4941A03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lang="zh-CN" altLang="en-US" dirty="0"/>
              <a:t>归纳上述排序过程，具体实现步骤如下：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D392AB7-376D-7B49-BD17-C8B634E8E1A7}"/>
              </a:ext>
            </a:extLst>
          </p:cNvPr>
          <p:cNvSpPr/>
          <p:nvPr/>
        </p:nvSpPr>
        <p:spPr>
          <a:xfrm>
            <a:off x="679622" y="2277396"/>
            <a:ext cx="10373496" cy="4050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Hans" altLang="en-US" sz="2400" dirty="0">
                <a:ea typeface="Source Han Sans CN Medium" charset="-122"/>
              </a:rPr>
              <a:t>      </a:t>
            </a:r>
            <a:r>
              <a:rPr lang="zh-CN" altLang="en-US" sz="2400" dirty="0">
                <a:ea typeface="Source Han Sans CN Medium" charset="-122"/>
              </a:rPr>
              <a:t>①读入数据存放在a数组中。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Source Han Sans CN Medium" charset="-122"/>
              </a:rPr>
              <a:t>    </a:t>
            </a:r>
            <a:r>
              <a:rPr lang="zh-Hans" altLang="en-US" sz="2400" dirty="0">
                <a:ea typeface="Source Han Sans CN Medium" charset="-122"/>
              </a:rPr>
              <a:t>  </a:t>
            </a:r>
            <a:r>
              <a:rPr lang="zh-CN" altLang="en-US" sz="2400" dirty="0">
                <a:ea typeface="Source Han Sans CN Medium" charset="-122"/>
              </a:rPr>
              <a:t>②比较相邻的前后两个数据，如果前面数据大于后面的数据，就将两个数据交换。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Source Han Sans CN Medium" charset="-122"/>
              </a:rPr>
              <a:t>    </a:t>
            </a:r>
            <a:r>
              <a:rPr lang="zh-Hans" altLang="en-US" sz="2400" dirty="0">
                <a:ea typeface="Source Han Sans CN Medium" charset="-122"/>
              </a:rPr>
              <a:t>  </a:t>
            </a:r>
            <a:r>
              <a:rPr lang="zh-CN" altLang="en-US" sz="2400" dirty="0">
                <a:ea typeface="Source Han Sans CN Medium" charset="-122"/>
              </a:rPr>
              <a:t>③对数组的第0个数据到n-1个数据进行一次遍历后，最大的一个数据就“冒”到数组第n-1个位置。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Source Han Sans CN Medium" charset="-122"/>
              </a:rPr>
              <a:t>    </a:t>
            </a:r>
            <a:r>
              <a:rPr lang="zh-Hans" altLang="en-US" sz="2400" dirty="0">
                <a:ea typeface="Source Han Sans CN Medium" charset="-122"/>
              </a:rPr>
              <a:t>  </a:t>
            </a:r>
            <a:r>
              <a:rPr lang="zh-CN" altLang="en-US" sz="2400" dirty="0">
                <a:ea typeface="Source Han Sans CN Medium" charset="-122"/>
              </a:rPr>
              <a:t>④n=n-1，如果n不为0就重复前面二步，否则排序完成。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ea typeface="Source Han Sans CN Medium" charset="-122"/>
              </a:rPr>
              <a:t>    </a:t>
            </a:r>
            <a:r>
              <a:rPr lang="zh-Hans" altLang="en-US" sz="2400" dirty="0">
                <a:ea typeface="Source Han Sans CN Medium" charset="-122"/>
              </a:rPr>
              <a:t>  </a:t>
            </a:r>
            <a:r>
              <a:rPr lang="zh-CN" altLang="en-US" sz="2400" dirty="0">
                <a:ea typeface="Source Han Sans CN Medium" charset="-122"/>
              </a:rPr>
              <a:t>程序实现方法：用两层循环完成算法，外层循环i控制每轮要进行多少次的比较，第1轮比较n-1次，第2轮比较n-2次，……，最后一轮比较1次。内层循环j控制每轮i次比较相邻两个元素是否逆序，若逆序就交换这两个元素。</a:t>
            </a:r>
          </a:p>
        </p:txBody>
      </p:sp>
    </p:spTree>
    <p:extLst>
      <p:ext uri="{BB962C8B-B14F-4D97-AF65-F5344CB8AC3E}">
        <p14:creationId xmlns:p14="http://schemas.microsoft.com/office/powerpoint/2010/main" val="318177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2A9BE0-9799-B948-8D17-32A143DDA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1D56DB-87EC-EC4F-8F21-C47C2FBDE1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上课     </a:t>
            </a:r>
            <a:r>
              <a:rPr kumimoji="1" lang="en-US" altLang="zh-CN" dirty="0"/>
              <a:t>1.5</a:t>
            </a:r>
            <a:r>
              <a:rPr kumimoji="1" lang="zh-CN" altLang="en-US" dirty="0"/>
              <a:t>小时</a:t>
            </a:r>
            <a:endParaRPr kumimoji="1" lang="en-US" altLang="zh-CN" dirty="0"/>
          </a:p>
          <a:p>
            <a:r>
              <a:rPr kumimoji="1" lang="zh-CN" altLang="en-US" dirty="0"/>
              <a:t>例题     </a:t>
            </a:r>
            <a:r>
              <a:rPr kumimoji="1" lang="en-US" altLang="zh-CN" dirty="0"/>
              <a:t>0.5~1.5</a:t>
            </a:r>
            <a:r>
              <a:rPr kumimoji="1" lang="zh-CN" altLang="en-US" dirty="0"/>
              <a:t>小时</a:t>
            </a:r>
            <a:endParaRPr kumimoji="1" lang="en-US" altLang="zh-CN" dirty="0"/>
          </a:p>
          <a:p>
            <a:r>
              <a:rPr kumimoji="1" lang="zh-CN" altLang="en-US" dirty="0"/>
              <a:t>作业     每天</a:t>
            </a:r>
            <a:r>
              <a:rPr kumimoji="1" lang="en-US" altLang="zh-CN" dirty="0"/>
              <a:t>1</a:t>
            </a:r>
            <a:r>
              <a:rPr kumimoji="1" lang="zh-CN" altLang="en-US" dirty="0"/>
              <a:t>题</a:t>
            </a:r>
            <a:endParaRPr kumimoji="1" lang="en-US" altLang="zh-CN" dirty="0"/>
          </a:p>
          <a:p>
            <a:r>
              <a:rPr kumimoji="1" lang="zh-CN" altLang="en-US" dirty="0"/>
              <a:t>专题赛  两周一次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80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14A1951D-3D5C-8141-922B-C8AD355B7A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4029F6-5E01-DC46-80B5-F9BFBCC2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19" y="795517"/>
            <a:ext cx="76200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7805A8D-587A-DD43-9457-2AF028957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插入排序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0B3AA-4FE2-FE48-B6E1-673FFD5124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715" y="1657526"/>
            <a:ext cx="9860015" cy="4664597"/>
          </a:xfrm>
        </p:spPr>
        <p:txBody>
          <a:bodyPr/>
          <a:lstStyle/>
          <a:p>
            <a:r>
              <a:rPr kumimoji="1" lang="zh-CN" altLang="en-US" dirty="0"/>
              <a:t>在排队过程中，每来一个新的同学，就从前往后找到他应该站的位置，然后让他插入队伍中，同时后面所有的同学都要往后移一个位置，每次插入之后队伍都是有序的，这就是插入排序的过程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当读入一个元素时，在已经排序好的序列中，搜寻它正确的位置，再放入读入的元素。但不该忽略一个重要的问题：在插入这个元素前，应当先将将它后面的所有元素后移一位，以保证插入位置的原元素不被覆盖。</a:t>
            </a:r>
          </a:p>
        </p:txBody>
      </p:sp>
    </p:spTree>
    <p:extLst>
      <p:ext uri="{BB962C8B-B14F-4D97-AF65-F5344CB8AC3E}">
        <p14:creationId xmlns:p14="http://schemas.microsoft.com/office/powerpoint/2010/main" val="749788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5A7967-F4A4-3F4E-B92D-B92EF88C0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插入排序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EEED19-85A3-3441-BB6E-B7BCD61B4E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设</a:t>
            </a:r>
            <a:r>
              <a:rPr kumimoji="1" lang="en-HK" altLang="zh-CN" dirty="0"/>
              <a:t>n=8</a:t>
            </a:r>
            <a:r>
              <a:rPr kumimoji="1" lang="zh-CN" altLang="en-HK" dirty="0"/>
              <a:t>，</a:t>
            </a:r>
            <a:r>
              <a:rPr kumimoji="1" lang="zh-CN" altLang="en-US" dirty="0"/>
              <a:t>数组</a:t>
            </a:r>
            <a:r>
              <a:rPr kumimoji="1" lang="en-HK" altLang="zh-CN" dirty="0"/>
              <a:t>a</a:t>
            </a:r>
            <a:r>
              <a:rPr kumimoji="1" lang="zh-CN" altLang="en-US" dirty="0"/>
              <a:t>中</a:t>
            </a:r>
            <a:r>
              <a:rPr kumimoji="1" lang="en-US" altLang="zh-CN" dirty="0"/>
              <a:t>8</a:t>
            </a:r>
            <a:r>
              <a:rPr kumimoji="1" lang="zh-CN" altLang="en-US" dirty="0"/>
              <a:t>个元素是</a:t>
            </a:r>
            <a:r>
              <a:rPr kumimoji="1" lang="en-US" altLang="zh-CN" dirty="0"/>
              <a:t>: 36,25,48,12,65,43,20,58</a:t>
            </a:r>
            <a:r>
              <a:rPr kumimoji="1" lang="zh-CN" altLang="en-US" dirty="0"/>
              <a:t>，执行插入排序程序后，其数据变动情况：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C27A46-F56D-0C41-995D-20ECC6B96A58}"/>
              </a:ext>
            </a:extLst>
          </p:cNvPr>
          <p:cNvSpPr/>
          <p:nvPr/>
        </p:nvSpPr>
        <p:spPr>
          <a:xfrm>
            <a:off x="1713471" y="2880320"/>
            <a:ext cx="6096000" cy="36093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第</a:t>
            </a:r>
            <a:r>
              <a:rPr lang="en-US" altLang="zh-CN" sz="2400" dirty="0"/>
              <a:t>0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[36]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48 </a:t>
            </a:r>
            <a:r>
              <a:rPr lang="zh-Hans" altLang="en-US" sz="2400" dirty="0"/>
              <a:t> </a:t>
            </a:r>
            <a:r>
              <a:rPr lang="en-US" altLang="zh-CN" sz="2400" dirty="0"/>
              <a:t>12 </a:t>
            </a:r>
            <a:r>
              <a:rPr lang="zh-Hans" altLang="en-US" sz="2400" dirty="0"/>
              <a:t> </a:t>
            </a:r>
            <a:r>
              <a:rPr lang="en-US" altLang="zh-CN" sz="2400" dirty="0"/>
              <a:t>65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20 </a:t>
            </a:r>
            <a:r>
              <a:rPr lang="zh-Hans" altLang="en-US" sz="2400" dirty="0"/>
              <a:t> </a:t>
            </a:r>
            <a:r>
              <a:rPr lang="en-US" altLang="zh-CN" sz="2400" dirty="0"/>
              <a:t>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</a:t>
            </a:r>
            <a:r>
              <a:rPr lang="en-US" altLang="zh-CN" sz="2400" u="sng" dirty="0"/>
              <a:t>25</a:t>
            </a:r>
            <a:r>
              <a:rPr lang="en-US" altLang="zh-CN" sz="2400" dirty="0"/>
              <a:t> </a:t>
            </a:r>
            <a:r>
              <a:rPr lang="zh-Hans" altLang="en-US" sz="2400" dirty="0"/>
              <a:t> </a:t>
            </a:r>
            <a:r>
              <a:rPr lang="en-US" altLang="zh-CN" sz="2400" dirty="0"/>
              <a:t>36] </a:t>
            </a:r>
            <a:r>
              <a:rPr lang="zh-Hans" altLang="en-US" sz="2400" dirty="0"/>
              <a:t> </a:t>
            </a:r>
            <a:r>
              <a:rPr lang="en-US" altLang="zh-CN" sz="2400" dirty="0"/>
              <a:t>48 </a:t>
            </a:r>
            <a:r>
              <a:rPr lang="zh-Hans" altLang="en-US" sz="2400" dirty="0"/>
              <a:t> </a:t>
            </a:r>
            <a:r>
              <a:rPr lang="en-US" altLang="zh-CN" sz="2400" dirty="0"/>
              <a:t>12 </a:t>
            </a:r>
            <a:r>
              <a:rPr lang="zh-Hans" altLang="en-US" sz="2400" dirty="0"/>
              <a:t> </a:t>
            </a:r>
            <a:r>
              <a:rPr lang="en-US" altLang="zh-CN" sz="2400" dirty="0"/>
              <a:t>65</a:t>
            </a:r>
            <a:r>
              <a:rPr lang="zh-Hans" altLang="en-US" sz="2400" dirty="0"/>
              <a:t> </a:t>
            </a:r>
            <a:r>
              <a:rPr lang="en-US" altLang="zh-CN" sz="2400" dirty="0"/>
              <a:t> 43</a:t>
            </a:r>
            <a:r>
              <a:rPr lang="zh-Hans" altLang="en-US" sz="2400" dirty="0"/>
              <a:t> </a:t>
            </a:r>
            <a:r>
              <a:rPr lang="en-US" altLang="zh-CN" sz="2400" dirty="0"/>
              <a:t> 20 </a:t>
            </a:r>
            <a:r>
              <a:rPr lang="zh-Hans" altLang="en-US" sz="2400" dirty="0"/>
              <a:t> </a:t>
            </a:r>
            <a:r>
              <a:rPr lang="en-US" altLang="zh-CN" sz="2400" dirty="0"/>
              <a:t>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2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[25 </a:t>
            </a:r>
            <a:r>
              <a:rPr lang="zh-Hans" altLang="en-US" sz="2400" dirty="0"/>
              <a:t> </a:t>
            </a:r>
            <a:r>
              <a:rPr lang="en-US" altLang="zh-CN" sz="2400" dirty="0"/>
              <a:t>36 </a:t>
            </a:r>
            <a:r>
              <a:rPr lang="zh-Hans" altLang="en-US" sz="2400" dirty="0"/>
              <a:t>  </a:t>
            </a:r>
            <a:r>
              <a:rPr lang="en-US" altLang="zh-CN" sz="2400" u="sng" dirty="0"/>
              <a:t>48</a:t>
            </a:r>
            <a:r>
              <a:rPr lang="en-US" altLang="zh-CN" sz="2400" dirty="0"/>
              <a:t>]</a:t>
            </a:r>
            <a:r>
              <a:rPr lang="zh-Hans" altLang="en-US" sz="2400" dirty="0"/>
              <a:t> </a:t>
            </a:r>
            <a:r>
              <a:rPr lang="en-US" altLang="zh-CN" sz="2400" dirty="0"/>
              <a:t> 12 65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20 </a:t>
            </a:r>
            <a:r>
              <a:rPr lang="zh-Hans" altLang="en-US" sz="2400" dirty="0"/>
              <a:t> </a:t>
            </a:r>
            <a:r>
              <a:rPr lang="en-US" altLang="zh-CN" sz="2400" dirty="0"/>
              <a:t>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</a:t>
            </a:r>
            <a:r>
              <a:rPr lang="en-US" altLang="zh-CN" sz="2400" u="sng" dirty="0"/>
              <a:t>12</a:t>
            </a:r>
            <a:r>
              <a:rPr lang="en-US" altLang="zh-CN" sz="2400" dirty="0"/>
              <a:t>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36 </a:t>
            </a:r>
            <a:r>
              <a:rPr lang="zh-Hans" altLang="en-US" sz="2400" dirty="0"/>
              <a:t> </a:t>
            </a:r>
            <a:r>
              <a:rPr lang="en-US" altLang="zh-CN" sz="2400" dirty="0"/>
              <a:t>48] </a:t>
            </a:r>
            <a:r>
              <a:rPr lang="zh-Hans" altLang="en-US" sz="2400" dirty="0"/>
              <a:t> </a:t>
            </a:r>
            <a:r>
              <a:rPr lang="en-US" altLang="zh-CN" sz="2400" dirty="0"/>
              <a:t>65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20</a:t>
            </a:r>
            <a:r>
              <a:rPr lang="zh-Hans" altLang="en-US" sz="2400" dirty="0"/>
              <a:t> </a:t>
            </a:r>
            <a:r>
              <a:rPr lang="en-US" altLang="zh-CN" sz="2400" dirty="0"/>
              <a:t> 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4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[12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36 </a:t>
            </a:r>
            <a:r>
              <a:rPr lang="zh-Hans" altLang="en-US" sz="2400" dirty="0"/>
              <a:t> </a:t>
            </a:r>
            <a:r>
              <a:rPr lang="en-US" altLang="zh-CN" sz="2400" dirty="0"/>
              <a:t>48 </a:t>
            </a:r>
            <a:r>
              <a:rPr lang="zh-Hans" altLang="en-US" sz="2400" dirty="0"/>
              <a:t> </a:t>
            </a:r>
            <a:r>
              <a:rPr lang="en-US" altLang="zh-CN" sz="2400" u="sng" dirty="0"/>
              <a:t>65</a:t>
            </a:r>
            <a:r>
              <a:rPr lang="en-US" altLang="zh-CN" sz="2400" dirty="0"/>
              <a:t>]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20 </a:t>
            </a:r>
            <a:r>
              <a:rPr lang="zh-Hans" altLang="en-US" sz="2400" dirty="0"/>
              <a:t> </a:t>
            </a:r>
            <a:r>
              <a:rPr lang="en-US" altLang="zh-CN" sz="2400" dirty="0"/>
              <a:t>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[12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36 </a:t>
            </a:r>
            <a:r>
              <a:rPr lang="zh-Hans" altLang="en-US" sz="2400" dirty="0"/>
              <a:t> </a:t>
            </a:r>
            <a:r>
              <a:rPr lang="en-US" altLang="zh-CN" sz="2400" u="sng" dirty="0"/>
              <a:t>43</a:t>
            </a:r>
            <a:r>
              <a:rPr lang="en-US" altLang="zh-CN" sz="2400" dirty="0"/>
              <a:t> </a:t>
            </a:r>
            <a:r>
              <a:rPr lang="zh-Hans" altLang="en-US" sz="2400" dirty="0"/>
              <a:t> </a:t>
            </a:r>
            <a:r>
              <a:rPr lang="en-US" altLang="zh-CN" sz="2400" dirty="0"/>
              <a:t>48 </a:t>
            </a:r>
            <a:r>
              <a:rPr lang="zh-Hans" altLang="en-US" sz="2400" dirty="0"/>
              <a:t> </a:t>
            </a:r>
            <a:r>
              <a:rPr lang="en-US" altLang="zh-CN" sz="2400" dirty="0"/>
              <a:t>65] </a:t>
            </a:r>
            <a:r>
              <a:rPr lang="zh-Hans" altLang="en-US" sz="2400" dirty="0"/>
              <a:t> </a:t>
            </a:r>
            <a:r>
              <a:rPr lang="en-US" altLang="zh-CN" sz="2400" dirty="0"/>
              <a:t>20 </a:t>
            </a:r>
            <a:r>
              <a:rPr lang="zh-Hans" altLang="en-US" sz="2400" dirty="0"/>
              <a:t> </a:t>
            </a:r>
            <a:r>
              <a:rPr lang="en-US" altLang="zh-CN" sz="2400" dirty="0"/>
              <a:t>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6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[12 </a:t>
            </a:r>
            <a:r>
              <a:rPr lang="zh-Hans" altLang="en-US" sz="2400" dirty="0"/>
              <a:t> </a:t>
            </a:r>
            <a:r>
              <a:rPr lang="en-US" altLang="zh-CN" sz="2400" u="sng" dirty="0"/>
              <a:t>20</a:t>
            </a:r>
            <a:r>
              <a:rPr lang="en-US" altLang="zh-CN" sz="2400" dirty="0"/>
              <a:t>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36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48</a:t>
            </a:r>
            <a:r>
              <a:rPr lang="zh-Hans" altLang="en-US" sz="2400" dirty="0"/>
              <a:t> </a:t>
            </a:r>
            <a:r>
              <a:rPr lang="en-US" altLang="zh-CN" sz="2400" dirty="0"/>
              <a:t> 65]</a:t>
            </a:r>
            <a:r>
              <a:rPr lang="zh-Hans" altLang="en-US" sz="2400" dirty="0"/>
              <a:t> </a:t>
            </a:r>
            <a:r>
              <a:rPr lang="en-US" altLang="zh-CN" sz="2400" dirty="0"/>
              <a:t> 58</a:t>
            </a:r>
            <a:br>
              <a:rPr lang="en-US" altLang="zh-CN" sz="2400" dirty="0"/>
            </a:br>
            <a:r>
              <a:rPr lang="zh-CN" altLang="en-US" sz="2400" dirty="0"/>
              <a:t>第</a:t>
            </a:r>
            <a:r>
              <a:rPr lang="en-US" altLang="zh-CN" sz="2400" dirty="0"/>
              <a:t>7</a:t>
            </a:r>
            <a:r>
              <a:rPr lang="zh-CN" altLang="en-US" sz="2400" dirty="0"/>
              <a:t>步</a:t>
            </a:r>
            <a:r>
              <a:rPr lang="en-US" altLang="zh-CN" sz="2400" dirty="0"/>
              <a:t>:</a:t>
            </a:r>
            <a:r>
              <a:rPr lang="zh-Hans" altLang="en-US" sz="2400" dirty="0"/>
              <a:t>  </a:t>
            </a:r>
            <a:r>
              <a:rPr lang="en-US" altLang="zh-CN" sz="2400" dirty="0"/>
              <a:t>[12 </a:t>
            </a:r>
            <a:r>
              <a:rPr lang="zh-Hans" altLang="en-US" sz="2400" dirty="0"/>
              <a:t> </a:t>
            </a:r>
            <a:r>
              <a:rPr lang="en-US" altLang="zh-CN" sz="2400" dirty="0"/>
              <a:t>20 </a:t>
            </a:r>
            <a:r>
              <a:rPr lang="zh-Hans" altLang="en-US" sz="2400" dirty="0"/>
              <a:t> </a:t>
            </a:r>
            <a:r>
              <a:rPr lang="en-US" altLang="zh-CN" sz="2400" dirty="0"/>
              <a:t>25 </a:t>
            </a:r>
            <a:r>
              <a:rPr lang="zh-Hans" altLang="en-US" sz="2400" dirty="0"/>
              <a:t> </a:t>
            </a:r>
            <a:r>
              <a:rPr lang="en-US" altLang="zh-CN" sz="2400" dirty="0"/>
              <a:t>36</a:t>
            </a:r>
            <a:r>
              <a:rPr lang="zh-Hans" altLang="en-US" sz="2400" dirty="0"/>
              <a:t> </a:t>
            </a:r>
            <a:r>
              <a:rPr lang="en-US" altLang="zh-CN" sz="2400" dirty="0"/>
              <a:t> 43 </a:t>
            </a:r>
            <a:r>
              <a:rPr lang="zh-Hans" altLang="en-US" sz="2400" dirty="0"/>
              <a:t> </a:t>
            </a:r>
            <a:r>
              <a:rPr lang="en-US" altLang="zh-CN" sz="2400" dirty="0"/>
              <a:t>48</a:t>
            </a:r>
            <a:r>
              <a:rPr lang="zh-Hans" altLang="en-US" sz="2400" dirty="0"/>
              <a:t> </a:t>
            </a:r>
            <a:r>
              <a:rPr lang="en-US" altLang="zh-CN" sz="2400" dirty="0"/>
              <a:t> </a:t>
            </a:r>
            <a:r>
              <a:rPr lang="en-US" altLang="zh-CN" sz="2400" u="sng" dirty="0"/>
              <a:t>58</a:t>
            </a:r>
            <a:r>
              <a:rPr lang="en-US" altLang="zh-CN" sz="2400" dirty="0"/>
              <a:t> </a:t>
            </a:r>
            <a:r>
              <a:rPr lang="zh-Hans" altLang="en-US" sz="2400" dirty="0"/>
              <a:t> </a:t>
            </a:r>
            <a:r>
              <a:rPr lang="en-US" altLang="zh-CN" sz="2400" dirty="0"/>
              <a:t>65]</a:t>
            </a:r>
          </a:p>
        </p:txBody>
      </p:sp>
    </p:spTree>
    <p:extLst>
      <p:ext uri="{BB962C8B-B14F-4D97-AF65-F5344CB8AC3E}">
        <p14:creationId xmlns:p14="http://schemas.microsoft.com/office/powerpoint/2010/main" val="166259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FBF96DD-C599-914E-ABC6-FD385CF728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CD1FA9-4E0E-0F42-84F8-0D7224CC0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09550"/>
            <a:ext cx="9029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7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7805A8D-587A-DD43-9457-2AF028957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桶排序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0B3AA-4FE2-FE48-B6E1-673FFD5124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7"/>
            <a:ext cx="11053823" cy="4632062"/>
          </a:xfrm>
        </p:spPr>
        <p:txBody>
          <a:bodyPr/>
          <a:lstStyle/>
          <a:p>
            <a:r>
              <a:rPr kumimoji="1" lang="zh-CN" altLang="en-US" dirty="0"/>
              <a:t>若待排序的值在一个明显有限范围内</a:t>
            </a:r>
            <a:r>
              <a:rPr kumimoji="1" lang="en-US" altLang="zh-CN" dirty="0"/>
              <a:t>(</a:t>
            </a:r>
            <a:r>
              <a:rPr kumimoji="1" lang="zh-CN" altLang="en-US" dirty="0"/>
              <a:t>整型</a:t>
            </a:r>
            <a:r>
              <a:rPr kumimoji="1" lang="en-US" altLang="zh-CN" dirty="0"/>
              <a:t>)</a:t>
            </a:r>
            <a:r>
              <a:rPr kumimoji="1" lang="zh-CN" altLang="en-US" dirty="0"/>
              <a:t>时，可设计有限个有序桶（数组），将所有值装入对应的桶，桶号就是待排序的值，顺序输出各桶的值，就可以得到有序的序列。</a:t>
            </a:r>
            <a:endParaRPr kumimoji="1" lang="en-US" altLang="zh-CN" dirty="0"/>
          </a:p>
          <a:p>
            <a:r>
              <a:rPr kumimoji="1" lang="en-US" altLang="zh-CN" dirty="0"/>
              <a:t>[</a:t>
            </a:r>
            <a:r>
              <a:rPr kumimoji="1" lang="en-US" altLang="zh-Hans" dirty="0"/>
              <a:t>5,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6,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1,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6,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8,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7]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Hans" dirty="0"/>
              <a:t>[1,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2,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5,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6,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6,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7,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8]</a:t>
            </a:r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BAAC2B4-FCC4-FE40-A0F4-635B185766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2887" y="4154843"/>
          <a:ext cx="8656590" cy="1133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59">
                  <a:extLst>
                    <a:ext uri="{9D8B030D-6E8A-4147-A177-3AD203B41FA5}">
                      <a16:colId xmlns:a16="http://schemas.microsoft.com/office/drawing/2014/main" val="3938319647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4159198167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2476393722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3435530630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1402994067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1145838936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354213485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1230023596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3600713247"/>
                    </a:ext>
                  </a:extLst>
                </a:gridCol>
                <a:gridCol w="865659">
                  <a:extLst>
                    <a:ext uri="{9D8B030D-6E8A-4147-A177-3AD203B41FA5}">
                      <a16:colId xmlns:a16="http://schemas.microsoft.com/office/drawing/2014/main" val="931594831"/>
                    </a:ext>
                  </a:extLst>
                </a:gridCol>
              </a:tblGrid>
              <a:tr h="566924">
                <a:tc>
                  <a:txBody>
                    <a:bodyPr/>
                    <a:lstStyle/>
                    <a:p>
                      <a:pPr algn="ctr"/>
                      <a:r>
                        <a:rPr lang="en-US" altLang="zh-Hans" sz="2400" dirty="0" err="1"/>
                        <a:t>i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……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97531"/>
                  </a:ext>
                </a:extLst>
              </a:tr>
              <a:tr h="56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</a:t>
                      </a:r>
                      <a:r>
                        <a:rPr lang="en-US" altLang="zh-Hans" sz="2400" dirty="0"/>
                        <a:t>[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]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47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163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A5A30717-9C2D-314A-B00E-C58AFC522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61F4CA-94E8-634A-9A39-18842ACE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768350"/>
            <a:ext cx="7175500" cy="5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59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15D05-6AD8-0348-82F3-98E40FCBC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归并排序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C10D4-6E94-4647-92F2-07538FF1A8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94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归并排序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52616" y="1583386"/>
            <a:ext cx="10441460" cy="4664597"/>
          </a:xfrm>
        </p:spPr>
        <p:txBody>
          <a:bodyPr/>
          <a:lstStyle/>
          <a:p>
            <a:r>
              <a:rPr kumimoji="1" lang="zh-CN" altLang="en-US" dirty="0"/>
              <a:t>归并排序是建立在归并操作上的一种有效的排序算法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该算法是采用分治法（</a:t>
            </a:r>
            <a:r>
              <a:rPr kumimoji="1" lang="en-HK" altLang="zh-CN" dirty="0"/>
              <a:t>Divide and Conquer</a:t>
            </a:r>
            <a:r>
              <a:rPr kumimoji="1" lang="zh-CN" altLang="en-HK" dirty="0"/>
              <a:t>）</a:t>
            </a:r>
            <a:r>
              <a:rPr kumimoji="1" lang="zh-CN" altLang="en-US" dirty="0"/>
              <a:t>的一个非常典型的应用。将</a:t>
            </a:r>
            <a:r>
              <a:rPr kumimoji="1" lang="zh-CN" altLang="en-US" b="1" dirty="0"/>
              <a:t>已有序</a:t>
            </a:r>
            <a:r>
              <a:rPr kumimoji="1" lang="zh-CN" altLang="en-US" dirty="0"/>
              <a:t>的子序列合并，得到完全有序的序列；即先使每个子序列有序，再使子序列段间有序。若将两个有序表合并成一个有序表，称为</a:t>
            </a:r>
            <a:r>
              <a:rPr kumimoji="1" lang="zh-CN" altLang="en-US" dirty="0">
                <a:solidFill>
                  <a:srgbClr val="FF0000"/>
                </a:solidFill>
              </a:rPr>
              <a:t>二路归并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2B95F5-E3DC-DB45-A421-C0A34A09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4112"/>
              </p:ext>
            </p:extLst>
          </p:nvPr>
        </p:nvGraphicFramePr>
        <p:xfrm>
          <a:off x="2162431" y="4117774"/>
          <a:ext cx="68538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314">
                  <a:extLst>
                    <a:ext uri="{9D8B030D-6E8A-4147-A177-3AD203B41FA5}">
                      <a16:colId xmlns:a16="http://schemas.microsoft.com/office/drawing/2014/main" val="1703805038"/>
                    </a:ext>
                  </a:extLst>
                </a:gridCol>
                <a:gridCol w="1142314">
                  <a:extLst>
                    <a:ext uri="{9D8B030D-6E8A-4147-A177-3AD203B41FA5}">
                      <a16:colId xmlns:a16="http://schemas.microsoft.com/office/drawing/2014/main" val="1592642208"/>
                    </a:ext>
                  </a:extLst>
                </a:gridCol>
                <a:gridCol w="1142314">
                  <a:extLst>
                    <a:ext uri="{9D8B030D-6E8A-4147-A177-3AD203B41FA5}">
                      <a16:colId xmlns:a16="http://schemas.microsoft.com/office/drawing/2014/main" val="3474728628"/>
                    </a:ext>
                  </a:extLst>
                </a:gridCol>
                <a:gridCol w="1142314">
                  <a:extLst>
                    <a:ext uri="{9D8B030D-6E8A-4147-A177-3AD203B41FA5}">
                      <a16:colId xmlns:a16="http://schemas.microsoft.com/office/drawing/2014/main" val="3658560342"/>
                    </a:ext>
                  </a:extLst>
                </a:gridCol>
                <a:gridCol w="1142314">
                  <a:extLst>
                    <a:ext uri="{9D8B030D-6E8A-4147-A177-3AD203B41FA5}">
                      <a16:colId xmlns:a16="http://schemas.microsoft.com/office/drawing/2014/main" val="2537102474"/>
                    </a:ext>
                  </a:extLst>
                </a:gridCol>
                <a:gridCol w="1142314">
                  <a:extLst>
                    <a:ext uri="{9D8B030D-6E8A-4147-A177-3AD203B41FA5}">
                      <a16:colId xmlns:a16="http://schemas.microsoft.com/office/drawing/2014/main" val="103764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2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a[]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0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b[]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BAD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BAD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2BAD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>
                          <a:solidFill>
                            <a:srgbClr val="2BAD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>
                          <a:solidFill>
                            <a:srgbClr val="2BAD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68452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3926A86-F56E-C74C-92A1-164881FFD36F}"/>
              </a:ext>
            </a:extLst>
          </p:cNvPr>
          <p:cNvSpPr txBox="1"/>
          <p:nvPr/>
        </p:nvSpPr>
        <p:spPr>
          <a:xfrm>
            <a:off x="2822377" y="5609968"/>
            <a:ext cx="446308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Hans" sz="2400" dirty="0">
                <a:solidFill>
                  <a:srgbClr val="C0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9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2BAD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8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C0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7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C0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6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2BAD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5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2BAD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5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C0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4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2BAD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3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C000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2</a:t>
            </a:r>
            <a:r>
              <a:rPr kumimoji="1" lang="zh-Hans" altLang="en-US" sz="2400" dirty="0">
                <a:latin typeface="Source Han Sans CN" charset="-122"/>
                <a:ea typeface="Source Han Sans CN" charset="-122"/>
                <a:cs typeface="Source Han Sans CN" charset="-122"/>
              </a:rPr>
              <a:t>   </a:t>
            </a:r>
            <a:r>
              <a:rPr kumimoji="1" lang="en-US" altLang="zh-Hans" sz="2400" dirty="0">
                <a:solidFill>
                  <a:srgbClr val="2BAD00"/>
                </a:solidFill>
                <a:latin typeface="Source Han Sans CN" charset="-122"/>
                <a:ea typeface="Source Han Sans CN" charset="-122"/>
                <a:cs typeface="Source Han Sans CN" charset="-122"/>
              </a:rPr>
              <a:t>1</a:t>
            </a:r>
            <a:endParaRPr kumimoji="1" lang="zh-CN" altLang="en-US" sz="2400" b="0" i="0" dirty="0">
              <a:solidFill>
                <a:srgbClr val="2BAD00"/>
              </a:solidFill>
              <a:latin typeface="Source Han Sans CN" charset="-122"/>
              <a:ea typeface="Source Han Sans CN" charset="-122"/>
              <a:cs typeface="Source Han Sans C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33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304E580-A64E-744C-AD76-AF8414F55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二路归并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CD3ADB-9B05-4B4B-94F2-1EE4A274B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28921" y="1706954"/>
            <a:ext cx="9934155" cy="4664597"/>
          </a:xfrm>
        </p:spPr>
        <p:txBody>
          <a:bodyPr/>
          <a:lstStyle/>
          <a:p>
            <a:r>
              <a:rPr kumimoji="1" lang="zh-CN" altLang="en-US" dirty="0"/>
              <a:t>将两个有序的数组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zh-CN" altLang="en-US" dirty="0"/>
              <a:t>合并为一个有序的数组</a:t>
            </a:r>
            <a:r>
              <a:rPr kumimoji="1" lang="en-US" altLang="zh-CN" dirty="0"/>
              <a:t>C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分</a:t>
            </a:r>
            <a:r>
              <a:rPr kumimoji="1" lang="en-US" altLang="zh-CN" dirty="0"/>
              <a:t>3</a:t>
            </a:r>
            <a:r>
              <a:rPr kumimoji="1" lang="zh-CN" altLang="en-US" dirty="0"/>
              <a:t>步进行：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 设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为下一个待处理的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数组元素下标，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为下一个待处理的</a:t>
            </a:r>
            <a:r>
              <a:rPr kumimoji="1" lang="en-US" altLang="zh-CN" dirty="0"/>
              <a:t>B</a:t>
            </a:r>
            <a:r>
              <a:rPr kumimoji="1" lang="zh-CN" altLang="en-US" dirty="0"/>
              <a:t>数组元素下标，每次选择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</a:t>
            </a:r>
            <a:r>
              <a:rPr kumimoji="1" lang="en-US" altLang="zh-Hans" dirty="0" err="1"/>
              <a:t>i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</a:t>
            </a:r>
            <a:r>
              <a:rPr kumimoji="1" lang="en-US" altLang="zh-Hans" dirty="0"/>
              <a:t>[j]</a:t>
            </a:r>
            <a:r>
              <a:rPr kumimoji="1" lang="zh-CN" altLang="en-US" dirty="0"/>
              <a:t>中小的那个，放入</a:t>
            </a:r>
            <a:r>
              <a:rPr kumimoji="1" lang="en-US" altLang="zh-CN" dirty="0"/>
              <a:t>C</a:t>
            </a:r>
            <a:r>
              <a:rPr kumimoji="1" lang="zh-CN" altLang="en-US" dirty="0"/>
              <a:t>数组中，直到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数组或</a:t>
            </a:r>
            <a:r>
              <a:rPr kumimoji="1" lang="en-US" altLang="zh-CN" dirty="0"/>
              <a:t>B</a:t>
            </a:r>
            <a:r>
              <a:rPr kumimoji="1" lang="zh-CN" altLang="en-US" dirty="0"/>
              <a:t>数组用完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如果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数组元素有剩余，将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数组元素放入</a:t>
            </a:r>
            <a:r>
              <a:rPr kumimoji="1" lang="en-US" altLang="zh-CN" dirty="0"/>
              <a:t>C</a:t>
            </a:r>
            <a:r>
              <a:rPr kumimoji="1" lang="zh-CN" altLang="en-US" dirty="0"/>
              <a:t>中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B</a:t>
            </a:r>
            <a:r>
              <a:rPr kumimoji="1" lang="zh-CN" altLang="en-US" dirty="0"/>
              <a:t>数组元素有剩余，将</a:t>
            </a:r>
            <a:r>
              <a:rPr kumimoji="1" lang="en-US" altLang="zh-CN" dirty="0"/>
              <a:t>B</a:t>
            </a:r>
            <a:r>
              <a:rPr kumimoji="1" lang="zh-CN" altLang="en-US" dirty="0"/>
              <a:t>数组元素放入</a:t>
            </a:r>
            <a:r>
              <a:rPr kumimoji="1" lang="en-US" altLang="zh-CN" dirty="0"/>
              <a:t>C</a:t>
            </a:r>
            <a:r>
              <a:rPr kumimoji="1" lang="zh-CN" altLang="en-US" dirty="0"/>
              <a:t>中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137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3CF2E3B-ED8D-6741-8B6E-425F54286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归并排序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9D5DF-2C64-784F-A89B-67AEB45477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521" y="1408171"/>
            <a:ext cx="11454036" cy="4664597"/>
          </a:xfrm>
        </p:spPr>
        <p:txBody>
          <a:bodyPr/>
          <a:lstStyle/>
          <a:p>
            <a:r>
              <a:rPr lang="zh-CN" altLang="en-US" sz="1800" dirty="0"/>
              <a:t>合并：比较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和</a:t>
            </a:r>
            <a:r>
              <a:rPr lang="en-US" altLang="zh-CN" sz="1800" dirty="0"/>
              <a:t>a[j]</a:t>
            </a:r>
            <a:r>
              <a:rPr lang="zh-CN" altLang="en-US" sz="1800" dirty="0"/>
              <a:t>的大小，若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]≤a[j]</a:t>
            </a:r>
            <a:r>
              <a:rPr lang="zh-CN" altLang="en-US" sz="1800" dirty="0"/>
              <a:t>，则将第一个有序表中的元素</a:t>
            </a:r>
            <a:r>
              <a:rPr lang="en-US" altLang="zh-CN" sz="1800" dirty="0"/>
              <a:t>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复制到</a:t>
            </a:r>
            <a:r>
              <a:rPr lang="en-US" altLang="zh-CN" sz="1800" dirty="0"/>
              <a:t>r[k]</a:t>
            </a:r>
            <a:r>
              <a:rPr lang="zh-CN" altLang="en-US" sz="1800" dirty="0"/>
              <a:t>中，并令</a:t>
            </a:r>
            <a:r>
              <a:rPr lang="en-US" altLang="zh-CN" sz="1800" dirty="0" err="1"/>
              <a:t>i</a:t>
            </a:r>
            <a:r>
              <a:rPr lang="zh-CN" altLang="en-US" sz="1800" dirty="0"/>
              <a:t>和</a:t>
            </a:r>
            <a:r>
              <a:rPr lang="en-US" altLang="zh-CN" sz="1800" dirty="0"/>
              <a:t>k</a:t>
            </a:r>
            <a:r>
              <a:rPr lang="zh-CN" altLang="en-US" sz="1800" dirty="0"/>
              <a:t>分别加上</a:t>
            </a:r>
            <a:r>
              <a:rPr lang="en-US" altLang="zh-CN" sz="1800" dirty="0"/>
              <a:t>1</a:t>
            </a:r>
            <a:r>
              <a:rPr lang="zh-CN" altLang="en-US" sz="1800" dirty="0"/>
              <a:t>；否则将第二个有序表中的元素</a:t>
            </a:r>
            <a:r>
              <a:rPr lang="en-US" altLang="zh-CN" sz="1800" dirty="0"/>
              <a:t>a[j]</a:t>
            </a:r>
            <a:r>
              <a:rPr lang="zh-CN" altLang="en-US" sz="1800" dirty="0"/>
              <a:t>复制到</a:t>
            </a:r>
            <a:r>
              <a:rPr lang="en-US" altLang="zh-CN" sz="1800" dirty="0"/>
              <a:t>r[k]</a:t>
            </a:r>
            <a:r>
              <a:rPr lang="zh-CN" altLang="en-US" sz="1800" dirty="0"/>
              <a:t>中，并令</a:t>
            </a:r>
            <a:r>
              <a:rPr lang="en-US" altLang="zh-CN" sz="1800" dirty="0"/>
              <a:t>j</a:t>
            </a:r>
            <a:r>
              <a:rPr lang="zh-CN" altLang="en-US" sz="1800" dirty="0"/>
              <a:t>和</a:t>
            </a:r>
            <a:r>
              <a:rPr lang="en-US" altLang="zh-CN" sz="1800" dirty="0"/>
              <a:t>k</a:t>
            </a:r>
            <a:r>
              <a:rPr lang="zh-CN" altLang="en-US" sz="1800" dirty="0"/>
              <a:t>分别加上</a:t>
            </a:r>
            <a:r>
              <a:rPr lang="en-US" altLang="zh-CN" sz="1800" dirty="0"/>
              <a:t>1</a:t>
            </a:r>
            <a:r>
              <a:rPr lang="zh-CN" altLang="en-US" sz="1800" dirty="0"/>
              <a:t>，如此循环下去，直到其中一个有序表取完，然后再将另一个有序表中剩余的元素复制到</a:t>
            </a:r>
            <a:r>
              <a:rPr lang="en-US" altLang="zh-CN" sz="1800" dirty="0"/>
              <a:t>r</a:t>
            </a:r>
            <a:r>
              <a:rPr lang="zh-CN" altLang="en-US" sz="1800" dirty="0"/>
              <a:t>中从下标</a:t>
            </a:r>
            <a:r>
              <a:rPr lang="en-US" altLang="zh-CN" sz="1800" dirty="0"/>
              <a:t>k</a:t>
            </a:r>
            <a:r>
              <a:rPr lang="zh-CN" altLang="en-US" sz="1800" dirty="0"/>
              <a:t>到下标</a:t>
            </a:r>
            <a:r>
              <a:rPr lang="en-US" altLang="zh-CN" sz="1800" dirty="0"/>
              <a:t>t</a:t>
            </a:r>
            <a:r>
              <a:rPr lang="zh-CN" altLang="en-US" sz="1800" dirty="0"/>
              <a:t>的单元。</a:t>
            </a:r>
            <a:endParaRPr lang="en-US" altLang="zh-CN" sz="1800" dirty="0"/>
          </a:p>
          <a:p>
            <a:r>
              <a:rPr lang="zh-CN" altLang="en-US" sz="1800" dirty="0"/>
              <a:t>递归：归并排序的算法我们通常用递归实现，先把待排序区间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s,t</a:t>
            </a:r>
            <a:r>
              <a:rPr lang="en-US" altLang="zh-CN" sz="1800" dirty="0"/>
              <a:t>]</a:t>
            </a:r>
            <a:r>
              <a:rPr lang="zh-CN" altLang="en-US" sz="1800" dirty="0"/>
              <a:t>以中点二分，接着把左边子区间排序，再把右边子区间排序，最后把左区间和右区间用一次归并操作合并成有序的区间</a:t>
            </a:r>
            <a:r>
              <a:rPr lang="en-US" altLang="zh-CN" sz="1800" dirty="0"/>
              <a:t>[</a:t>
            </a:r>
            <a:r>
              <a:rPr lang="en-US" altLang="zh-CN" sz="1800" dirty="0" err="1"/>
              <a:t>s,t</a:t>
            </a:r>
            <a:r>
              <a:rPr lang="en-US" altLang="zh-CN" sz="1800" dirty="0"/>
              <a:t>]</a:t>
            </a:r>
            <a:r>
              <a:rPr lang="zh-CN" altLang="en-US" sz="1800" dirty="0"/>
              <a:t>。</a:t>
            </a:r>
          </a:p>
          <a:p>
            <a:endParaRPr lang="en-US" altLang="zh-CN" sz="2800" dirty="0"/>
          </a:p>
          <a:p>
            <a:r>
              <a:rPr lang="zh-CN" altLang="en-US" dirty="0"/>
              <a:t>有</a:t>
            </a:r>
            <a:r>
              <a:rPr lang="en-US" altLang="zh-CN" dirty="0"/>
              <a:t>8</a:t>
            </a:r>
            <a:r>
              <a:rPr lang="zh-CN" altLang="en-US" dirty="0"/>
              <a:t>个数据需要排序：</a:t>
            </a:r>
            <a:r>
              <a:rPr lang="en-US" altLang="zh-CN" dirty="0"/>
              <a:t>10 4 6 3 8 2 5 7</a:t>
            </a:r>
          </a:p>
          <a:p>
            <a:r>
              <a:rPr lang="zh-CN" altLang="en-US" dirty="0"/>
              <a:t>归并排序主要分两大步：分解、合并。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0F198ED-56A4-F547-A3F2-01E4F21AB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62" y="3682075"/>
            <a:ext cx="5037438" cy="317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25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A89195-CF00-7A4C-ABB0-5D5ED4480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喝醉的狱卒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4AC5F-D5AC-9C40-8C54-3A65918B7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：模拟。用</a:t>
            </a:r>
            <a:r>
              <a:rPr kumimoji="1" lang="en-US" altLang="zh-CN" dirty="0"/>
              <a:t>bool</a:t>
            </a:r>
            <a:r>
              <a:rPr kumimoji="1" lang="zh-CN" altLang="en-US" dirty="0"/>
              <a:t>数组表示每个房间门是否开着，按照题意，每次讲指定的门状态改变，</a:t>
            </a:r>
            <a:r>
              <a:rPr kumimoji="1" lang="en-US" altLang="zh-CN" dirty="0"/>
              <a:t>0</a:t>
            </a:r>
            <a:r>
              <a:rPr kumimoji="1" lang="zh-CN" altLang="en-US" dirty="0"/>
              <a:t>变成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变成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，经过</a:t>
            </a:r>
            <a:r>
              <a:rPr kumimoji="1" lang="en-US" altLang="zh-CN" dirty="0"/>
              <a:t>n</a:t>
            </a:r>
            <a:r>
              <a:rPr kumimoji="1" lang="zh-CN" altLang="en-US" dirty="0"/>
              <a:t>轮求为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数组元素个数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：数学。位置在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的房门会被哪几轮的操作改变？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的所有因子</a:t>
            </a:r>
            <a:endParaRPr kumimoji="1" lang="en-US" altLang="zh-CN" dirty="0"/>
          </a:p>
          <a:p>
            <a:r>
              <a:rPr kumimoji="1" lang="zh-CN" altLang="en-US" dirty="0"/>
              <a:t>也就是说，</a:t>
            </a:r>
            <a:r>
              <a:rPr kumimoji="1" lang="en-US" altLang="zh-CN" dirty="0"/>
              <a:t>k</a:t>
            </a:r>
            <a:r>
              <a:rPr kumimoji="1" lang="zh-CN" altLang="en-US" dirty="0"/>
              <a:t>的因子个数的奇偶性决定了</a:t>
            </a:r>
            <a:r>
              <a:rPr kumimoji="1" lang="en-US" altLang="zh-CN" dirty="0"/>
              <a:t>k</a:t>
            </a:r>
            <a:r>
              <a:rPr kumimoji="1" lang="zh-CN" altLang="en-US" dirty="0"/>
              <a:t>最后是关还是开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8482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FEA0057-D393-C04D-9BD7-FE4B64231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62" y="0"/>
            <a:ext cx="7593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89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A69811-317C-5146-8584-FB8AEAD35A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FABCF6-FA9E-9B4B-904D-06C71768D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0493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C3298E-349F-9A48-A3BF-BFF0927BC0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80FBEC-1428-6446-BCF7-A6C2E47DE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0990" y="1871468"/>
            <a:ext cx="9310018" cy="4664597"/>
          </a:xfrm>
        </p:spPr>
        <p:txBody>
          <a:bodyPr/>
          <a:lstStyle/>
          <a:p>
            <a:r>
              <a:rPr lang="zh-CN" altLang="en-US" dirty="0"/>
              <a:t>快速排序是对冒泡排序的一种改进。它的基本思想是，通过一趟排序将待排记录分割成独立的两部分，其中一部分记录的关键字均比另一部分记录的关键字小，则可分别对这两部分记录继续进行排序，以达到整个序列有序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1460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671C2A-6D41-D945-B7A1-6B04992FDC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9A0B0F-13F4-D342-BAD4-2C5565B754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1276" y="1620456"/>
            <a:ext cx="11009870" cy="5237544"/>
          </a:xfrm>
        </p:spPr>
        <p:txBody>
          <a:bodyPr/>
          <a:lstStyle/>
          <a:p>
            <a:r>
              <a:rPr lang="zh-CN" altLang="en-US" dirty="0"/>
              <a:t>假设待排序的序列为</a:t>
            </a:r>
            <a:r>
              <a:rPr lang="en-US" altLang="zh-CN" dirty="0"/>
              <a:t>a[L],a[L+1],a[L+2],……,a[R]</a:t>
            </a:r>
            <a:r>
              <a:rPr lang="zh-CN" altLang="en-US" dirty="0"/>
              <a:t>，首先任意</a:t>
            </a:r>
            <a:r>
              <a:rPr lang="zh-CN" altLang="en-US" dirty="0">
                <a:solidFill>
                  <a:srgbClr val="FF0000"/>
                </a:solidFill>
              </a:rPr>
              <a:t>选取一个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作为基准值</a:t>
            </a:r>
            <a:r>
              <a:rPr lang="zh-CN" altLang="en-US" dirty="0"/>
              <a:t>，然后重新排列其余数，将所有小于</a:t>
            </a:r>
            <a:r>
              <a:rPr lang="en-US" altLang="zh-CN" dirty="0"/>
              <a:t>p</a:t>
            </a:r>
            <a:r>
              <a:rPr lang="zh-CN" altLang="en-US" dirty="0"/>
              <a:t>的数都放在</a:t>
            </a:r>
            <a:r>
              <a:rPr lang="en-US" altLang="zh-CN" dirty="0"/>
              <a:t>p</a:t>
            </a:r>
            <a:r>
              <a:rPr lang="zh-CN" altLang="en-US" dirty="0"/>
              <a:t>左边，所有大于</a:t>
            </a:r>
            <a:r>
              <a:rPr lang="en-US" altLang="zh-CN" dirty="0"/>
              <a:t>p</a:t>
            </a:r>
            <a:r>
              <a:rPr lang="zh-CN" altLang="en-US" dirty="0"/>
              <a:t>的数都放在</a:t>
            </a:r>
            <a:r>
              <a:rPr lang="en-US" altLang="zh-CN" dirty="0"/>
              <a:t>p</a:t>
            </a:r>
            <a:r>
              <a:rPr lang="zh-CN" altLang="en-US" dirty="0"/>
              <a:t>右边。由此可以将基准值</a:t>
            </a:r>
            <a:r>
              <a:rPr lang="en-US" altLang="zh-CN" dirty="0"/>
              <a:t>p</a:t>
            </a:r>
            <a:r>
              <a:rPr lang="zh-CN" altLang="en-US" dirty="0"/>
              <a:t>所在的位置</a:t>
            </a:r>
            <a:r>
              <a:rPr lang="en-US" altLang="zh-CN" dirty="0"/>
              <a:t>mid</a:t>
            </a:r>
            <a:r>
              <a:rPr lang="zh-CN" altLang="en-US" dirty="0"/>
              <a:t>作分界线，将序列分割成两个子序列。这个过程称作一趟快速排序（或一次划分）。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一趟快速排序的具体做法是：设两个指针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，它们的初值分别为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，设</a:t>
            </a:r>
            <a:r>
              <a:rPr lang="en-US" altLang="zh-CN" dirty="0"/>
              <a:t>p</a:t>
            </a:r>
            <a:r>
              <a:rPr lang="en-US" altLang="zh-Hans" dirty="0"/>
              <a:t>=a[(L+R)/2]</a:t>
            </a:r>
            <a:r>
              <a:rPr lang="zh-CN" altLang="en-US" dirty="0"/>
              <a:t>，则首先</a:t>
            </a:r>
            <a:r>
              <a:rPr lang="en-US" altLang="zh-CN" dirty="0" err="1"/>
              <a:t>i</a:t>
            </a:r>
            <a:r>
              <a:rPr lang="zh-CN" altLang="en-US" dirty="0"/>
              <a:t>从小到大，找到第一个大于</a:t>
            </a:r>
            <a:r>
              <a:rPr lang="en-US" altLang="zh-Hans" dirty="0"/>
              <a:t>p</a:t>
            </a:r>
            <a:r>
              <a:rPr lang="zh-CN" altLang="en-US" dirty="0"/>
              <a:t>的数，然后</a:t>
            </a:r>
            <a:r>
              <a:rPr lang="en-US" altLang="zh-CN" dirty="0"/>
              <a:t>j</a:t>
            </a:r>
            <a:r>
              <a:rPr lang="zh-CN" altLang="en-US" dirty="0"/>
              <a:t>从大到小，找到第一个小于的</a:t>
            </a:r>
            <a:r>
              <a:rPr lang="en-US" altLang="zh-Hans" dirty="0"/>
              <a:t>p</a:t>
            </a:r>
            <a:r>
              <a:rPr lang="zh-CN" altLang="en-US" dirty="0"/>
              <a:t>的数，将</a:t>
            </a:r>
            <a:r>
              <a:rPr lang="en-US" altLang="zh-Hans" dirty="0"/>
              <a:t>a[</a:t>
            </a:r>
            <a:r>
              <a:rPr lang="en-US" altLang="zh-Hans" dirty="0" err="1"/>
              <a:t>i</a:t>
            </a:r>
            <a:r>
              <a:rPr lang="en-US" altLang="zh-Hans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a</a:t>
            </a:r>
            <a:r>
              <a:rPr lang="en-US" altLang="zh-Hans" dirty="0"/>
              <a:t>[j]</a:t>
            </a:r>
            <a:r>
              <a:rPr lang="zh-CN" altLang="en-US" dirty="0"/>
              <a:t>交换，重复这两步直至</a:t>
            </a:r>
            <a:r>
              <a:rPr lang="en-US" altLang="zh-CN" dirty="0" err="1"/>
              <a:t>i</a:t>
            </a:r>
            <a:r>
              <a:rPr lang="en-US" altLang="zh-CN" dirty="0"/>
              <a:t>&gt;j</a:t>
            </a:r>
            <a:r>
              <a:rPr lang="zh-CN" altLang="en-US" dirty="0"/>
              <a:t>为止。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837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C5E639-FFA1-744C-9D17-5B9FBD54B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1B19-5EF4-1149-A181-FAC092992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360964"/>
            <a:ext cx="11454036" cy="4664597"/>
          </a:xfrm>
        </p:spPr>
        <p:txBody>
          <a:bodyPr/>
          <a:lstStyle/>
          <a:p>
            <a:r>
              <a:rPr kumimoji="1" lang="en-US" altLang="zh-Hans" dirty="0"/>
              <a:t>L=0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R=9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pivot=a[(L+R)/2]=a[4]=54</a:t>
            </a:r>
            <a:endParaRPr kumimoji="1" lang="en-US" altLang="zh-CN" dirty="0"/>
          </a:p>
          <a:p>
            <a:r>
              <a:rPr kumimoji="1" lang="zh-CN" altLang="en-US" dirty="0"/>
              <a:t>开始：</a:t>
            </a:r>
            <a:r>
              <a:rPr kumimoji="1" lang="en-US" altLang="zh-CN" dirty="0" err="1"/>
              <a:t>i</a:t>
            </a:r>
            <a:r>
              <a:rPr kumimoji="1" lang="en-US" altLang="zh-Hans" dirty="0"/>
              <a:t>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j=9</a:t>
            </a:r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F4D1D4-CF56-064F-BFAA-EC1EA3D704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2313" y="2593510"/>
          <a:ext cx="803465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r>
                        <a:rPr lang="en-US" altLang="zh-Hans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r>
                        <a:rPr lang="en-US" altLang="zh-Hans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2BAD00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rgbClr val="2BAD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41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C5E639-FFA1-744C-9D17-5B9FBD54B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1B19-5EF4-1149-A181-FAC092992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360964"/>
            <a:ext cx="11454036" cy="4664597"/>
          </a:xfrm>
        </p:spPr>
        <p:txBody>
          <a:bodyPr/>
          <a:lstStyle/>
          <a:p>
            <a:r>
              <a:rPr kumimoji="1" lang="en-US" altLang="zh-Hans" dirty="0"/>
              <a:t>L=0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R=9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pivot=a[(L+R)/2]=a[4]=54</a:t>
            </a:r>
            <a:endParaRPr kumimoji="1" lang="en-US" altLang="zh-CN" dirty="0"/>
          </a:p>
          <a:p>
            <a:r>
              <a:rPr kumimoji="1" lang="zh-CN" altLang="en-US" dirty="0"/>
              <a:t>开始：</a:t>
            </a:r>
            <a:r>
              <a:rPr kumimoji="1" lang="en-US" altLang="zh-CN" dirty="0" err="1"/>
              <a:t>i</a:t>
            </a:r>
            <a:r>
              <a:rPr kumimoji="1" lang="en-US" altLang="zh-Hans" dirty="0"/>
              <a:t>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j=9</a:t>
            </a:r>
          </a:p>
          <a:p>
            <a:pPr marL="0" indent="0">
              <a:buNone/>
            </a:pPr>
            <a:endParaRPr kumimoji="1" lang="en-US" altLang="zh-Hans" dirty="0"/>
          </a:p>
          <a:p>
            <a:r>
              <a:rPr kumimoji="1" lang="zh-CN" altLang="en-US" dirty="0"/>
              <a:t>第一步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i</a:t>
            </a:r>
            <a:r>
              <a:rPr kumimoji="1" lang="zh-CN" altLang="en-US" dirty="0"/>
              <a:t>从前往后找到第一个大于等于</a:t>
            </a:r>
            <a:r>
              <a:rPr kumimoji="1" lang="en-US" altLang="zh-CN" dirty="0"/>
              <a:t>pivot</a:t>
            </a:r>
            <a:r>
              <a:rPr kumimoji="1" lang="zh-CN" altLang="en-US" dirty="0"/>
              <a:t>的，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[3]=98</a:t>
            </a:r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从后往前找到第一个小于等于</a:t>
            </a:r>
            <a:r>
              <a:rPr kumimoji="1" lang="en-US" altLang="zh-CN" dirty="0"/>
              <a:t>pivot</a:t>
            </a:r>
            <a:r>
              <a:rPr kumimoji="1" lang="zh-CN" altLang="en-US" dirty="0"/>
              <a:t>的，</a:t>
            </a:r>
            <a:r>
              <a:rPr kumimoji="1" lang="en-US" altLang="zh-Hans" dirty="0"/>
              <a:t>a[7]=4</a:t>
            </a:r>
          </a:p>
          <a:p>
            <a:r>
              <a:rPr kumimoji="1" lang="zh-CN" altLang="en-US" dirty="0"/>
              <a:t>交换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</a:t>
            </a:r>
            <a:r>
              <a:rPr kumimoji="1" lang="en-US" altLang="zh-Hans" dirty="0" err="1"/>
              <a:t>i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[j]</a:t>
            </a:r>
            <a:r>
              <a:rPr kumimoji="1" lang="zh-Hans" altLang="en-US" dirty="0"/>
              <a:t> ，</a:t>
            </a:r>
            <a:r>
              <a:rPr kumimoji="1" lang="en-US" altLang="zh-Hans" dirty="0" err="1"/>
              <a:t>i</a:t>
            </a:r>
            <a:r>
              <a:rPr kumimoji="1" lang="en-US" altLang="zh-Hans" dirty="0"/>
              <a:t>++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j--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F4D1D4-CF56-064F-BFAA-EC1EA3D704A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2313" y="2593510"/>
          <a:ext cx="803465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r>
                        <a:rPr lang="en-US" altLang="zh-Hans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5</a:t>
                      </a:r>
                      <a:r>
                        <a:rPr lang="en-US" altLang="zh-Hans" sz="2400" b="1" dirty="0"/>
                        <a:t>4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2BAD00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rgbClr val="2BAD00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2B26A5-2B69-1041-9542-9E49B97DF7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2313" y="5337806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2BAD00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rgbClr val="2BAD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088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C5E639-FFA1-744C-9D17-5B9FBD54B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1B19-5EF4-1149-A181-FAC092992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360964"/>
            <a:ext cx="11454036" cy="4664597"/>
          </a:xfrm>
        </p:spPr>
        <p:txBody>
          <a:bodyPr/>
          <a:lstStyle/>
          <a:p>
            <a:r>
              <a:rPr kumimoji="1" lang="en-US" altLang="zh-Hans" dirty="0"/>
              <a:t>L=0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R=9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pivot=a[(L+R)/2]=a[4]=54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Hans" dirty="0"/>
          </a:p>
          <a:p>
            <a:endParaRPr kumimoji="1"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2B26A5-2B69-1041-9542-9E49B97DF7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9384" y="222080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2BAD00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rgbClr val="2BAD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2732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1C5E639-FFA1-744C-9D17-5B9FBD54B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0C1B19-5EF4-1149-A181-FAC092992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360964"/>
            <a:ext cx="11454036" cy="4664597"/>
          </a:xfrm>
        </p:spPr>
        <p:txBody>
          <a:bodyPr/>
          <a:lstStyle/>
          <a:p>
            <a:r>
              <a:rPr kumimoji="1" lang="en-US" altLang="zh-Hans" dirty="0"/>
              <a:t>L=0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R=9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pivot=a[(L+R)/2]=a[4]=54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Hans" dirty="0"/>
          </a:p>
          <a:p>
            <a:r>
              <a:rPr kumimoji="1" lang="zh-CN" altLang="en-US" dirty="0"/>
              <a:t>第二步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i</a:t>
            </a:r>
            <a:r>
              <a:rPr kumimoji="1" lang="zh-CN" altLang="en-US" dirty="0"/>
              <a:t>从前往后找到第一个大于</a:t>
            </a:r>
            <a:r>
              <a:rPr kumimoji="1" lang="en-US" altLang="zh-CN" dirty="0"/>
              <a:t>pivot</a:t>
            </a:r>
            <a:r>
              <a:rPr kumimoji="1" lang="zh-CN" altLang="en-US" dirty="0"/>
              <a:t>的，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</a:t>
            </a:r>
            <a:r>
              <a:rPr kumimoji="1" lang="en-US" altLang="zh-CN" dirty="0"/>
              <a:t>4</a:t>
            </a:r>
            <a:r>
              <a:rPr kumimoji="1" lang="en-US" altLang="zh-Hans" dirty="0"/>
              <a:t>]=5</a:t>
            </a:r>
            <a:r>
              <a:rPr kumimoji="1" lang="en-US" altLang="zh-CN" dirty="0"/>
              <a:t>4</a:t>
            </a:r>
            <a:endParaRPr kumimoji="1" lang="en-US" altLang="zh-Hans" dirty="0"/>
          </a:p>
          <a:p>
            <a:r>
              <a:rPr kumimoji="1" lang="en-US" altLang="zh-CN" dirty="0"/>
              <a:t>j</a:t>
            </a:r>
            <a:r>
              <a:rPr kumimoji="1" lang="zh-CN" altLang="en-US" dirty="0"/>
              <a:t>从后往前找到第一个小于</a:t>
            </a:r>
            <a:r>
              <a:rPr kumimoji="1" lang="en-US" altLang="zh-CN" dirty="0"/>
              <a:t>pivot</a:t>
            </a:r>
            <a:r>
              <a:rPr kumimoji="1" lang="zh-CN" altLang="en-US" dirty="0"/>
              <a:t>的，</a:t>
            </a:r>
            <a:r>
              <a:rPr kumimoji="1" lang="en-US" altLang="zh-Hans" dirty="0"/>
              <a:t>a[6]=23</a:t>
            </a:r>
          </a:p>
          <a:p>
            <a:r>
              <a:rPr kumimoji="1" lang="zh-CN" altLang="en-US" dirty="0"/>
              <a:t>交换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</a:t>
            </a:r>
            <a:r>
              <a:rPr kumimoji="1" lang="en-US" altLang="zh-Hans" dirty="0" err="1"/>
              <a:t>i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和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[j]</a:t>
            </a:r>
            <a:r>
              <a:rPr kumimoji="1" lang="zh-Hans" altLang="en-US" dirty="0"/>
              <a:t>，</a:t>
            </a:r>
            <a:r>
              <a:rPr kumimoji="1" lang="en-US" altLang="zh-Hans" dirty="0" err="1"/>
              <a:t>i</a:t>
            </a:r>
            <a:r>
              <a:rPr kumimoji="1" lang="en-US" altLang="zh-Hans" dirty="0"/>
              <a:t>++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j--</a:t>
            </a:r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12B26A5-2B69-1041-9542-9E49B97DF70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9384" y="2220801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55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2BAD00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rgbClr val="2BAD00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rgbClr val="2BAD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83F3EF7-E665-D54C-83F1-ADFB2B890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51881"/>
              </p:ext>
            </p:extLst>
          </p:nvPr>
        </p:nvGraphicFramePr>
        <p:xfrm>
          <a:off x="1179384" y="5453135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CN" sz="2400" dirty="0" err="1"/>
                        <a:t>,</a:t>
                      </a:r>
                      <a:r>
                        <a:rPr lang="en-US" altLang="zh-Hans" sz="2400" dirty="0" err="1"/>
                        <a:t>j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accent6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462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D62C27-D3CB-904F-828C-CD1A28ACA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7CD35-F45F-3842-83A9-73D931A6F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第二次交换结束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CN" altLang="en-US" dirty="0"/>
              <a:t>可以看到</a:t>
            </a:r>
            <a:r>
              <a:rPr kumimoji="1" lang="en-US" altLang="zh-CN" dirty="0"/>
              <a:t>[</a:t>
            </a:r>
            <a:r>
              <a:rPr kumimoji="1" lang="en-US" altLang="zh-Hans" dirty="0" err="1"/>
              <a:t>L,j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内的数都小于等于</a:t>
            </a:r>
            <a:r>
              <a:rPr kumimoji="1" lang="en-US" altLang="zh-CN" dirty="0"/>
              <a:t>pivot</a:t>
            </a:r>
            <a:r>
              <a:rPr kumimoji="1" lang="en-US" altLang="zh-Hans" dirty="0"/>
              <a:t>=54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[</a:t>
            </a:r>
            <a:r>
              <a:rPr kumimoji="1" lang="en-US" altLang="zh-Hans" dirty="0" err="1"/>
              <a:t>i,R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内的数都大于等于</a:t>
            </a:r>
            <a:r>
              <a:rPr kumimoji="1" lang="en-US" altLang="zh-CN" dirty="0"/>
              <a:t>p</a:t>
            </a:r>
            <a:r>
              <a:rPr kumimoji="1" lang="en-US" altLang="zh-Hans" dirty="0"/>
              <a:t>ivot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6B5A15-A3E1-D644-B031-686310B9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53072"/>
              </p:ext>
            </p:extLst>
          </p:nvPr>
        </p:nvGraphicFramePr>
        <p:xfrm>
          <a:off x="1278238" y="2536940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CN" sz="2400" dirty="0" err="1"/>
                        <a:t>,</a:t>
                      </a:r>
                      <a:r>
                        <a:rPr lang="en-US" altLang="zh-Hans" sz="2400" dirty="0" err="1"/>
                        <a:t>j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accent6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774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D62C27-D3CB-904F-828C-CD1A28ACA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7CD35-F45F-3842-83A9-73D931A6F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第二次交换结束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endParaRPr kumimoji="1" lang="en-US" altLang="zh-CN" dirty="0"/>
          </a:p>
          <a:p>
            <a:r>
              <a:rPr kumimoji="1" lang="zh-CN" altLang="en-US" dirty="0"/>
              <a:t>第三次，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找到</a:t>
            </a:r>
            <a:r>
              <a:rPr kumimoji="1" lang="en-US" altLang="zh-CN" dirty="0"/>
              <a:t>a[6]=54</a:t>
            </a:r>
            <a:r>
              <a:rPr kumimoji="1" lang="zh-CN" altLang="en-US" dirty="0"/>
              <a:t>，</a:t>
            </a:r>
            <a:r>
              <a:rPr kumimoji="1" lang="en-US" altLang="zh-CN" dirty="0"/>
              <a:t>j</a:t>
            </a:r>
            <a:r>
              <a:rPr kumimoji="1" lang="zh-CN" altLang="en-US" dirty="0"/>
              <a:t>找到</a:t>
            </a:r>
            <a:r>
              <a:rPr kumimoji="1" lang="en-US" altLang="zh-CN" dirty="0"/>
              <a:t>a[5]=55</a:t>
            </a:r>
            <a:r>
              <a:rPr kumimoji="1" lang="zh-CN" altLang="en-US" dirty="0"/>
              <a:t>，此时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&gt;j</a:t>
            </a:r>
            <a:r>
              <a:rPr kumimoji="1" lang="zh-CN" altLang="en-US" dirty="0"/>
              <a:t>不需要交换</a:t>
            </a:r>
            <a:endParaRPr kumimoji="1" lang="en-US" altLang="zh-Han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46B5A15-A3E1-D644-B031-686310B988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8238" y="2536940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CN" sz="2400" dirty="0" err="1"/>
                        <a:t>,</a:t>
                      </a:r>
                      <a:r>
                        <a:rPr lang="en-US" altLang="zh-Hans" sz="2400" dirty="0" err="1"/>
                        <a:t>j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accent6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3A91C0-566E-B240-9F90-A2D7F9587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18024"/>
              </p:ext>
            </p:extLst>
          </p:nvPr>
        </p:nvGraphicFramePr>
        <p:xfrm>
          <a:off x="1278238" y="5370653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(j)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5(</a:t>
                      </a:r>
                      <a:r>
                        <a:rPr lang="en-US" altLang="zh-CN" sz="2400" dirty="0" err="1"/>
                        <a:t>i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accent6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B08B15-51D8-7D45-8566-FCCF2ADCB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喝醉的狱卒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F9291-F32C-6548-925B-1A255E362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因子个数为奇数的正整数一定是</a:t>
            </a:r>
            <a:r>
              <a:rPr kumimoji="1" lang="zh-CN" altLang="en-US" b="1" dirty="0"/>
              <a:t>完全平方数</a:t>
            </a:r>
            <a:endParaRPr kumimoji="1" lang="en-US" altLang="zh-CN" b="1" dirty="0"/>
          </a:p>
          <a:p>
            <a:r>
              <a:rPr kumimoji="1" lang="zh-CN" altLang="en-US" dirty="0"/>
              <a:t>判断</a:t>
            </a:r>
            <a:r>
              <a:rPr kumimoji="1" lang="en-US" altLang="zh-CN" dirty="0"/>
              <a:t>1-n</a:t>
            </a:r>
            <a:r>
              <a:rPr kumimoji="1" lang="zh-CN" altLang="en-US" dirty="0"/>
              <a:t>内有多少个完全平方数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1</a:t>
            </a:r>
            <a:r>
              <a:rPr kumimoji="1" lang="zh-CN" altLang="en-US" dirty="0"/>
              <a:t>，从</a:t>
            </a:r>
            <a:r>
              <a:rPr kumimoji="1" lang="en-US" altLang="zh-CN" dirty="0"/>
              <a:t>1-n</a:t>
            </a:r>
            <a:r>
              <a:rPr kumimoji="1" lang="zh-CN" altLang="en-US" dirty="0"/>
              <a:t>一个个判断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</a:t>
            </a:r>
            <a:r>
              <a:rPr kumimoji="1" lang="zh-CN" altLang="en-US" dirty="0"/>
              <a:t>，</a:t>
            </a:r>
            <a:r>
              <a:rPr kumimoji="1" lang="en-US" altLang="zh-CN" dirty="0"/>
              <a:t>sqrt(n)</a:t>
            </a:r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3C07AA-9CA2-6144-804A-64FB9E158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059" y="3521244"/>
            <a:ext cx="5339195" cy="32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125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CD62C27-D3CB-904F-828C-CD1A28ACA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快速排序的一趟操作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07CD35-F45F-3842-83A9-73D931A6F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此时</a:t>
            </a:r>
            <a:r>
              <a:rPr kumimoji="1" lang="en-US" altLang="zh-CN" dirty="0" err="1"/>
              <a:t>i</a:t>
            </a:r>
            <a:r>
              <a:rPr kumimoji="1" lang="en-US" altLang="zh-Hans" dirty="0"/>
              <a:t>&gt;j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交换过程结束</a:t>
            </a:r>
            <a:endParaRPr kumimoji="1" lang="en-US" altLang="zh-CN" dirty="0"/>
          </a:p>
          <a:p>
            <a:endParaRPr kumimoji="1" lang="en-US" altLang="zh-Hans" dirty="0"/>
          </a:p>
          <a:p>
            <a:endParaRPr kumimoji="1" lang="en-US" altLang="zh-Hans" dirty="0"/>
          </a:p>
          <a:p>
            <a:r>
              <a:rPr kumimoji="1" lang="zh-CN" altLang="en-US" dirty="0"/>
              <a:t>可以看到</a:t>
            </a:r>
            <a:r>
              <a:rPr kumimoji="1" lang="en-US" altLang="zh-CN" dirty="0"/>
              <a:t>[</a:t>
            </a:r>
            <a:r>
              <a:rPr kumimoji="1" lang="en-US" altLang="zh-Hans" dirty="0" err="1"/>
              <a:t>L,j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内的数都小于等于</a:t>
            </a:r>
            <a:r>
              <a:rPr kumimoji="1" lang="en-US" altLang="zh-CN" dirty="0"/>
              <a:t>pivot</a:t>
            </a:r>
            <a:r>
              <a:rPr kumimoji="1" lang="en-US" altLang="zh-Hans" dirty="0"/>
              <a:t>=54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[</a:t>
            </a:r>
            <a:r>
              <a:rPr kumimoji="1" lang="en-US" altLang="zh-Hans" dirty="0" err="1"/>
              <a:t>i,R</a:t>
            </a:r>
            <a:r>
              <a:rPr kumimoji="1" lang="en-US" altLang="zh-Hans" dirty="0"/>
              <a:t>]</a:t>
            </a:r>
            <a:r>
              <a:rPr kumimoji="1" lang="zh-CN" altLang="en-US" dirty="0"/>
              <a:t>内的数都大于等于</a:t>
            </a:r>
            <a:r>
              <a:rPr kumimoji="1" lang="en-US" altLang="zh-CN" dirty="0"/>
              <a:t>p</a:t>
            </a:r>
            <a:r>
              <a:rPr kumimoji="1" lang="en-US" altLang="zh-Hans" dirty="0"/>
              <a:t>ivot</a:t>
            </a:r>
          </a:p>
          <a:p>
            <a:r>
              <a:rPr kumimoji="1" lang="zh-CN" altLang="en-US" dirty="0"/>
              <a:t>也就是说经过快速排序的一趟操作，这个数组被重新排列，左边一部分都</a:t>
            </a:r>
            <a:r>
              <a:rPr kumimoji="1" lang="en-US" altLang="zh-CN" dirty="0"/>
              <a:t>≤pivot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右边一部分都</a:t>
            </a:r>
            <a:r>
              <a:rPr kumimoji="1" lang="en-US" altLang="zh-CN" dirty="0"/>
              <a:t>≥pivot</a:t>
            </a:r>
          </a:p>
          <a:p>
            <a:r>
              <a:rPr kumimoji="1" lang="zh-CN" altLang="en-US" dirty="0"/>
              <a:t>接下来的操作：对左边继续排序</a:t>
            </a:r>
            <a:r>
              <a:rPr kumimoji="1" lang="en-US" altLang="zh-CN" dirty="0" err="1">
                <a:solidFill>
                  <a:srgbClr val="FF0000"/>
                </a:solidFill>
              </a:rPr>
              <a:t>q</a:t>
            </a:r>
            <a:r>
              <a:rPr kumimoji="1" lang="en-US" altLang="zh-Hans" dirty="0" err="1">
                <a:solidFill>
                  <a:srgbClr val="FF0000"/>
                </a:solidFill>
              </a:rPr>
              <a:t>sort</a:t>
            </a:r>
            <a:r>
              <a:rPr kumimoji="1" lang="en-US" altLang="zh-Hans" dirty="0">
                <a:solidFill>
                  <a:srgbClr val="FF0000"/>
                </a:solidFill>
              </a:rPr>
              <a:t>(</a:t>
            </a:r>
            <a:r>
              <a:rPr kumimoji="1" lang="en-US" altLang="zh-Hans" dirty="0" err="1">
                <a:solidFill>
                  <a:srgbClr val="FF0000"/>
                </a:solidFill>
              </a:rPr>
              <a:t>L,j</a:t>
            </a:r>
            <a:r>
              <a:rPr kumimoji="1" lang="en-US" altLang="zh-Hans" dirty="0">
                <a:solidFill>
                  <a:srgbClr val="FF0000"/>
                </a:solidFill>
              </a:rPr>
              <a:t>)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对右边继续排序</a:t>
            </a:r>
            <a:r>
              <a:rPr kumimoji="1" lang="en-US" altLang="zh-CN" dirty="0" err="1">
                <a:solidFill>
                  <a:srgbClr val="FF0000"/>
                </a:solidFill>
              </a:rPr>
              <a:t>q</a:t>
            </a:r>
            <a:r>
              <a:rPr kumimoji="1" lang="en-US" altLang="zh-Hans" dirty="0" err="1">
                <a:solidFill>
                  <a:srgbClr val="FF0000"/>
                </a:solidFill>
              </a:rPr>
              <a:t>sort</a:t>
            </a:r>
            <a:r>
              <a:rPr kumimoji="1" lang="en-US" altLang="zh-Hans" dirty="0">
                <a:solidFill>
                  <a:srgbClr val="FF0000"/>
                </a:solidFill>
              </a:rPr>
              <a:t>(</a:t>
            </a:r>
            <a:r>
              <a:rPr kumimoji="1" lang="en-US" altLang="zh-Hans" dirty="0" err="1">
                <a:solidFill>
                  <a:srgbClr val="FF0000"/>
                </a:solidFill>
              </a:rPr>
              <a:t>i,R</a:t>
            </a:r>
            <a:r>
              <a:rPr kumimoji="1" lang="en-US" altLang="zh-Hans" dirty="0">
                <a:solidFill>
                  <a:srgbClr val="FF0000"/>
                </a:solidFill>
              </a:rPr>
              <a:t>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0C1086A-8A47-A34C-B594-29F2FBE76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359919"/>
              </p:ext>
            </p:extLst>
          </p:nvPr>
        </p:nvGraphicFramePr>
        <p:xfrm>
          <a:off x="1154671" y="2503885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9195349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11275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547832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402615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3165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43376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3161289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31510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291308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48133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4(j)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r>
                        <a:rPr lang="en-US" altLang="zh-Hans" sz="2400" dirty="0"/>
                        <a:t>(</a:t>
                      </a:r>
                      <a:r>
                        <a:rPr lang="en-US" altLang="zh-Hans" sz="2400" dirty="0" err="1"/>
                        <a:t>i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9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1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r>
                        <a:rPr lang="en-US" altLang="zh-Hans" sz="2400" dirty="0"/>
                        <a:t>2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r>
                        <a:rPr lang="en-US" altLang="zh-Hans" sz="2400" dirty="0"/>
                        <a:t>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accent6"/>
                          </a:solidFill>
                        </a:rPr>
                        <a:t>23</a:t>
                      </a:r>
                      <a:endParaRPr lang="zh-CN" altLang="en-US" sz="2400" b="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b="1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sz="2400" dirty="0"/>
                        <a:t>98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r>
                        <a:rPr lang="en-US" altLang="zh-Hans" sz="2400" dirty="0"/>
                        <a:t>6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en-US" altLang="zh-Hans" sz="2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64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981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4F13326-7803-CA41-8F61-A7D6AB27A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4F267A-19B7-714D-855F-DF8E01AE9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1" y="922517"/>
            <a:ext cx="94361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2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BC02F-DAA8-B349-868B-DE6B02A19F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快速排序的优化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20DB3-5DB5-FB42-94E7-87C2A651E2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9612880" cy="4664597"/>
          </a:xfrm>
        </p:spPr>
        <p:txBody>
          <a:bodyPr/>
          <a:lstStyle/>
          <a:p>
            <a:r>
              <a:rPr kumimoji="1" lang="zh-CN" altLang="en-US" dirty="0"/>
              <a:t>快速排序是最坏情况下复杂度</a:t>
            </a:r>
            <a:r>
              <a:rPr kumimoji="1" lang="en-US" altLang="zh-CN" dirty="0"/>
              <a:t>O</a:t>
            </a:r>
            <a:r>
              <a:rPr kumimoji="1" lang="en-US" altLang="zh-Hans" dirty="0"/>
              <a:t>(n^2)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速度下降到与冒泡排序相同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为了使得快速排序速度稳定，基准值的选取非常关键，上述例子中</a:t>
            </a:r>
            <a:r>
              <a:rPr kumimoji="1" lang="en-HK" altLang="zh-CN" dirty="0"/>
              <a:t>pivot=a[(</a:t>
            </a:r>
            <a:r>
              <a:rPr kumimoji="1" lang="en-HK" altLang="zh-CN" dirty="0" err="1"/>
              <a:t>l+r</a:t>
            </a:r>
            <a:r>
              <a:rPr kumimoji="1" lang="en-HK" altLang="zh-CN" dirty="0"/>
              <a:t>)/2]</a:t>
            </a:r>
            <a:r>
              <a:rPr kumimoji="1" lang="zh-CN" altLang="en-HK" dirty="0"/>
              <a:t>就是</a:t>
            </a:r>
            <a:r>
              <a:rPr kumimoji="1" lang="zh-CN" altLang="en-US" dirty="0"/>
              <a:t>选取了</a:t>
            </a:r>
            <a:r>
              <a:rPr kumimoji="1" lang="en-HK" altLang="zh-CN" dirty="0"/>
              <a:t>a[(</a:t>
            </a:r>
            <a:r>
              <a:rPr kumimoji="1" lang="en-HK" altLang="zh-CN" dirty="0" err="1"/>
              <a:t>l+r</a:t>
            </a:r>
            <a:r>
              <a:rPr kumimoji="1" lang="en-HK" altLang="zh-CN" dirty="0"/>
              <a:t>)/2]</a:t>
            </a:r>
            <a:r>
              <a:rPr kumimoji="1" lang="zh-CN" altLang="en-HK" dirty="0"/>
              <a:t>这个</a:t>
            </a:r>
            <a:r>
              <a:rPr kumimoji="1" lang="zh-CN" altLang="en-US" dirty="0"/>
              <a:t>元素作为基准值，当然用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[l],a[r]</a:t>
            </a:r>
            <a:r>
              <a:rPr kumimoji="1" lang="zh-CN" altLang="en-US" dirty="0"/>
              <a:t>都可以</a:t>
            </a:r>
            <a:endParaRPr kumimoji="1" lang="en-US" altLang="zh-CN" dirty="0"/>
          </a:p>
          <a:p>
            <a:r>
              <a:rPr kumimoji="1" lang="zh-CN" altLang="en-US" dirty="0"/>
              <a:t>在自己编写快速排序时，一个较好的方法是选择</a:t>
            </a:r>
            <a:r>
              <a:rPr kumimoji="1" lang="en-US" altLang="zh-CN" dirty="0"/>
              <a:t>a</a:t>
            </a:r>
            <a:r>
              <a:rPr kumimoji="1" lang="en-US" altLang="zh-Hans" dirty="0"/>
              <a:t>[l],a[r],</a:t>
            </a:r>
            <a:r>
              <a:rPr kumimoji="1" lang="en-HK" altLang="zh-CN" dirty="0"/>
              <a:t> a[(</a:t>
            </a:r>
            <a:r>
              <a:rPr kumimoji="1" lang="en-HK" altLang="zh-CN" dirty="0" err="1"/>
              <a:t>l+r</a:t>
            </a:r>
            <a:r>
              <a:rPr kumimoji="1" lang="en-HK" altLang="zh-CN" dirty="0"/>
              <a:t>)/2]</a:t>
            </a:r>
            <a:r>
              <a:rPr kumimoji="1" lang="zh-CN" altLang="en-US" dirty="0"/>
              <a:t>的中位数</a:t>
            </a:r>
          </a:p>
        </p:txBody>
      </p:sp>
    </p:spTree>
    <p:extLst>
      <p:ext uri="{BB962C8B-B14F-4D97-AF65-F5344CB8AC3E}">
        <p14:creationId xmlns:p14="http://schemas.microsoft.com/office/powerpoint/2010/main" val="17010322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98E3282-982F-8845-A58B-C536FA6F2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排序的比较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5B96B-ABE7-5C4B-AADB-E124BF4119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0131863" cy="4664597"/>
          </a:xfrm>
        </p:spPr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7F3497D-B098-654E-9BA8-5F4C6AFA0EB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75599" y="1620456"/>
          <a:ext cx="9525354" cy="480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559">
                  <a:extLst>
                    <a:ext uri="{9D8B030D-6E8A-4147-A177-3AD203B41FA5}">
                      <a16:colId xmlns:a16="http://schemas.microsoft.com/office/drawing/2014/main" val="3335503299"/>
                    </a:ext>
                  </a:extLst>
                </a:gridCol>
                <a:gridCol w="1587559">
                  <a:extLst>
                    <a:ext uri="{9D8B030D-6E8A-4147-A177-3AD203B41FA5}">
                      <a16:colId xmlns:a16="http://schemas.microsoft.com/office/drawing/2014/main" val="408604811"/>
                    </a:ext>
                  </a:extLst>
                </a:gridCol>
                <a:gridCol w="1587559">
                  <a:extLst>
                    <a:ext uri="{9D8B030D-6E8A-4147-A177-3AD203B41FA5}">
                      <a16:colId xmlns:a16="http://schemas.microsoft.com/office/drawing/2014/main" val="136071105"/>
                    </a:ext>
                  </a:extLst>
                </a:gridCol>
                <a:gridCol w="1587559">
                  <a:extLst>
                    <a:ext uri="{9D8B030D-6E8A-4147-A177-3AD203B41FA5}">
                      <a16:colId xmlns:a16="http://schemas.microsoft.com/office/drawing/2014/main" val="1418484543"/>
                    </a:ext>
                  </a:extLst>
                </a:gridCol>
                <a:gridCol w="1587559">
                  <a:extLst>
                    <a:ext uri="{9D8B030D-6E8A-4147-A177-3AD203B41FA5}">
                      <a16:colId xmlns:a16="http://schemas.microsoft.com/office/drawing/2014/main" val="1528411118"/>
                    </a:ext>
                  </a:extLst>
                </a:gridCol>
                <a:gridCol w="1587559">
                  <a:extLst>
                    <a:ext uri="{9D8B030D-6E8A-4147-A177-3AD203B41FA5}">
                      <a16:colId xmlns:a16="http://schemas.microsoft.com/office/drawing/2014/main" val="3138773293"/>
                    </a:ext>
                  </a:extLst>
                </a:gridCol>
              </a:tblGrid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最坏时间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最好时间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331140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选择排序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172284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92723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插入排序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557787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CN" sz="2400" dirty="0" err="1"/>
                        <a:t>n+</a:t>
                      </a:r>
                      <a:r>
                        <a:rPr lang="en-US" altLang="zh-Hans" sz="2400" dirty="0" err="1"/>
                        <a:t>m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CN" sz="2400" dirty="0" err="1"/>
                        <a:t>n+</a:t>
                      </a:r>
                      <a:r>
                        <a:rPr lang="en-US" altLang="zh-Hans" sz="2400" dirty="0" err="1"/>
                        <a:t>m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CN" sz="2400" dirty="0" err="1"/>
                        <a:t>n</a:t>
                      </a:r>
                      <a:r>
                        <a:rPr lang="en-US" altLang="zh-Hans" sz="2400" dirty="0" err="1"/>
                        <a:t>+m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(m)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76129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083310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快速排序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/>
                        <a:t>n^2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56795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希尔排序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(n)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(m)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157677"/>
                  </a:ext>
                </a:extLst>
              </a:tr>
              <a:tr h="533895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</a:t>
                      </a:r>
                      <a:r>
                        <a:rPr lang="en-US" altLang="zh-Hans" sz="2400" dirty="0" err="1"/>
                        <a:t>nlogn</a:t>
                      </a:r>
                      <a:r>
                        <a:rPr lang="en-US" altLang="zh-Hans" sz="2400" dirty="0"/>
                        <a:t>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O</a:t>
                      </a:r>
                      <a:r>
                        <a:rPr lang="en-US" altLang="zh-Hans" sz="2400" dirty="0"/>
                        <a:t>(1)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不稳定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626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BAE921C-97B8-BE49-8780-5D58DF8A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altLang="zh-CN" dirty="0" err="1"/>
              <a:t>iCow</a:t>
            </a:r>
            <a:endParaRPr lang="en-HK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194C6-97F8-1F42-96F7-3F4037182B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按照题意模拟，不难</a:t>
            </a:r>
            <a:endParaRPr kumimoji="1" lang="en-US" altLang="zh-CN" dirty="0"/>
          </a:p>
          <a:p>
            <a:r>
              <a:rPr kumimoji="1" lang="zh-CN" altLang="en-US" dirty="0"/>
              <a:t>用数组处理好权值，除法和余数</a:t>
            </a:r>
          </a:p>
        </p:txBody>
      </p:sp>
    </p:spTree>
    <p:extLst>
      <p:ext uri="{BB962C8B-B14F-4D97-AF65-F5344CB8AC3E}">
        <p14:creationId xmlns:p14="http://schemas.microsoft.com/office/powerpoint/2010/main" val="248942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83852F-5B3A-EC42-B0AA-9C9CF6AD85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HK" altLang="zh-CN" dirty="0"/>
              <a:t>Jam</a:t>
            </a:r>
            <a:r>
              <a:rPr kumimoji="1" lang="zh-CN" altLang="en-US" dirty="0"/>
              <a:t>的计数法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99251E-23C9-EC42-B1C8-8CEB60100D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题意关键：</a:t>
            </a:r>
            <a:r>
              <a:rPr lang="zh-CN" altLang="en-US" dirty="0"/>
              <a:t>每个字母互不相同，而且从左到右是严格递增的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en-US" altLang="zh-CN" dirty="0" err="1"/>
              <a:t>bdfij</a:t>
            </a:r>
            <a:r>
              <a:rPr kumimoji="1" lang="zh-CN" altLang="en-US" dirty="0"/>
              <a:t>后面一个为什么是</a:t>
            </a:r>
            <a:r>
              <a:rPr kumimoji="1" lang="en-US" altLang="zh-CN" dirty="0" err="1"/>
              <a:t>bdghi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最后一个位置的</a:t>
            </a:r>
            <a:r>
              <a:rPr kumimoji="1" lang="en-US" altLang="zh-CN" dirty="0"/>
              <a:t>j+1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k</a:t>
            </a:r>
            <a:r>
              <a:rPr kumimoji="1" lang="zh-CN" altLang="en-US" dirty="0"/>
              <a:t>，超出范围，所以</a:t>
            </a:r>
            <a:r>
              <a:rPr kumimoji="1" lang="en-US" altLang="zh-CN" dirty="0"/>
              <a:t>j</a:t>
            </a:r>
            <a:r>
              <a:rPr kumimoji="1" lang="zh-CN" altLang="en-US" dirty="0"/>
              <a:t>不能改变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倒数第二个</a:t>
            </a:r>
            <a:r>
              <a:rPr kumimoji="1" lang="en-US" altLang="zh-CN" dirty="0"/>
              <a:t>i+1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j</a:t>
            </a:r>
            <a:r>
              <a:rPr kumimoji="1" lang="zh-CN" altLang="en-US" dirty="0"/>
              <a:t>，与最后一个</a:t>
            </a:r>
            <a:r>
              <a:rPr kumimoji="1" lang="en-US" altLang="zh-CN" dirty="0"/>
              <a:t>j</a:t>
            </a:r>
            <a:r>
              <a:rPr kumimoji="1" lang="zh-CN" altLang="en-US" dirty="0"/>
              <a:t>冲突，所以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不能改变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倒数第三个</a:t>
            </a:r>
            <a:r>
              <a:rPr kumimoji="1" lang="en-US" altLang="zh-CN" dirty="0"/>
              <a:t>f+1</a:t>
            </a:r>
            <a:r>
              <a:rPr kumimoji="1" lang="zh-CN" altLang="en-US" dirty="0"/>
              <a:t>为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，符合要求，完成进位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</a:t>
            </a:r>
            <a:r>
              <a:rPr kumimoji="1" lang="en-US" altLang="zh-CN" dirty="0"/>
              <a:t>g</a:t>
            </a:r>
            <a:r>
              <a:rPr kumimoji="1" lang="zh-CN" altLang="en-US" dirty="0"/>
              <a:t>后面的数改为最小的</a:t>
            </a:r>
            <a:r>
              <a:rPr kumimoji="1" lang="en-US" altLang="zh-CN" dirty="0"/>
              <a:t>hi</a:t>
            </a:r>
          </a:p>
          <a:p>
            <a:r>
              <a:rPr kumimoji="1" lang="en-US" altLang="zh-CN" dirty="0" err="1"/>
              <a:t>bd</a:t>
            </a:r>
            <a:r>
              <a:rPr kumimoji="1" lang="en-US" altLang="zh-CN" dirty="0" err="1">
                <a:solidFill>
                  <a:srgbClr val="FF0000"/>
                </a:solidFill>
              </a:rPr>
              <a:t>f</a:t>
            </a:r>
            <a:r>
              <a:rPr kumimoji="1" lang="en-US" altLang="zh-CN" dirty="0" err="1"/>
              <a:t>ij</a:t>
            </a:r>
            <a:r>
              <a:rPr kumimoji="1" lang="zh-CN" altLang="en-US" dirty="0"/>
              <a:t>中只要把</a:t>
            </a:r>
            <a:r>
              <a:rPr kumimoji="1" lang="en-US" altLang="zh-CN" dirty="0"/>
              <a:t>f</a:t>
            </a:r>
            <a:r>
              <a:rPr kumimoji="1" lang="zh-CN" altLang="en-US" dirty="0"/>
              <a:t>改为</a:t>
            </a:r>
            <a:r>
              <a:rPr kumimoji="1" lang="en-US" altLang="zh-CN" dirty="0"/>
              <a:t>g</a:t>
            </a:r>
            <a:r>
              <a:rPr kumimoji="1" lang="zh-CN" altLang="en-US" dirty="0"/>
              <a:t>，再把</a:t>
            </a:r>
            <a:r>
              <a:rPr kumimoji="1" lang="en-US" altLang="zh-CN" dirty="0"/>
              <a:t>g</a:t>
            </a:r>
            <a:r>
              <a:rPr kumimoji="1" lang="zh-CN" altLang="en-US" dirty="0"/>
              <a:t>后面的改为最小，就是下一个</a:t>
            </a:r>
            <a:r>
              <a:rPr kumimoji="1" lang="en-US" altLang="zh-CN" dirty="0" err="1"/>
              <a:t>bd</a:t>
            </a:r>
            <a:r>
              <a:rPr kumimoji="1" lang="en-US" altLang="zh-CN" dirty="0" err="1">
                <a:solidFill>
                  <a:srgbClr val="FF0000"/>
                </a:solidFill>
              </a:rPr>
              <a:t>g</a:t>
            </a:r>
            <a:r>
              <a:rPr kumimoji="1" lang="en-US" altLang="zh-CN" dirty="0" err="1"/>
              <a:t>hi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9165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C1383AA-0845-FC44-98BB-5C6FCC313B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计算器改良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190CE9-CD27-E345-B34C-685A3359CAD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4854364" cy="4664597"/>
          </a:xfrm>
        </p:spPr>
        <p:txBody>
          <a:bodyPr/>
          <a:lstStyle/>
          <a:p>
            <a:r>
              <a:rPr kumimoji="1" lang="zh-CN" altLang="en-US" dirty="0"/>
              <a:t>比较复杂的字符串处理，最终目标是将方程简化为</a:t>
            </a:r>
            <a:r>
              <a:rPr lang="en-US" altLang="zh-CN" dirty="0">
                <a:solidFill>
                  <a:srgbClr val="FF0000"/>
                </a:solidFill>
              </a:rPr>
              <a:t>ax=b</a:t>
            </a:r>
            <a:r>
              <a:rPr kumimoji="1" lang="zh-CN" altLang="en-US" dirty="0"/>
              <a:t>，这样的形式，就可以得到答案</a:t>
            </a:r>
            <a:r>
              <a:rPr kumimoji="1" lang="en-US" altLang="zh-CN" dirty="0"/>
              <a:t>x=b/a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注意：</a:t>
            </a:r>
            <a:r>
              <a:rPr kumimoji="1" lang="en-US" altLang="zh-CN" dirty="0"/>
              <a:t>0</a:t>
            </a:r>
            <a:r>
              <a:rPr kumimoji="1" lang="zh-CN" altLang="en-US" dirty="0"/>
              <a:t>除以负数为</a:t>
            </a:r>
            <a:r>
              <a:rPr kumimoji="1" lang="en-US" altLang="zh-CN" dirty="0"/>
              <a:t>-0.000</a:t>
            </a:r>
            <a:r>
              <a:rPr kumimoji="1" lang="zh-CN" altLang="en-US" dirty="0"/>
              <a:t>，需要特殊处理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94689A-7275-7E45-B181-91ECF942D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452" y="0"/>
            <a:ext cx="6768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6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CBCA7DA-20DB-9246-BACD-FFE9906950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玩具谜题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00CE6-EB75-D84A-BD3A-88216BB42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比较简单的模拟，记录每个人面朝的方向，按照方向依次寻找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0~n-1</a:t>
            </a:r>
            <a:r>
              <a:rPr kumimoji="1" lang="zh-CN" altLang="en-US" dirty="0"/>
              <a:t>的圆环上，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位置右边第</a:t>
            </a:r>
            <a:r>
              <a:rPr kumimoji="1" lang="en-US" altLang="zh-CN" dirty="0"/>
              <a:t>a</a:t>
            </a:r>
            <a:r>
              <a:rPr kumimoji="1" lang="zh-CN" altLang="en-US" dirty="0"/>
              <a:t>个：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dirty="0" err="1"/>
              <a:t>p+a</a:t>
            </a:r>
            <a:r>
              <a:rPr kumimoji="1" lang="en-US" altLang="zh-CN" dirty="0"/>
              <a:t>)%n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0~n-1</a:t>
            </a:r>
            <a:r>
              <a:rPr kumimoji="1" lang="zh-CN" altLang="en-US" dirty="0"/>
              <a:t>的圆环上，</a:t>
            </a:r>
            <a:r>
              <a:rPr kumimoji="1" lang="en-US" altLang="zh-CN" dirty="0"/>
              <a:t>p</a:t>
            </a:r>
            <a:r>
              <a:rPr kumimoji="1" lang="zh-CN" altLang="en-US" dirty="0"/>
              <a:t>位置左边第</a:t>
            </a:r>
            <a:r>
              <a:rPr kumimoji="1" lang="en-US" altLang="zh-CN" dirty="0"/>
              <a:t>a</a:t>
            </a:r>
            <a:r>
              <a:rPr kumimoji="1" lang="zh-CN" altLang="en-US" dirty="0"/>
              <a:t>个</a:t>
            </a:r>
            <a:r>
              <a:rPr kumimoji="1" lang="zh-CN" altLang="en-US" dirty="0">
                <a:sym typeface="Wingdings" pitchFamily="2" charset="2"/>
              </a:rPr>
              <a:t>：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(</a:t>
            </a:r>
            <a:r>
              <a:rPr kumimoji="1" lang="en-US" altLang="zh-CN" dirty="0"/>
              <a:t>p-a)%</a:t>
            </a:r>
            <a:r>
              <a:rPr kumimoji="1" lang="en-US" altLang="zh-CN" dirty="0" err="1"/>
              <a:t>n</a:t>
            </a:r>
            <a:r>
              <a:rPr kumimoji="1" lang="en-US" altLang="zh-CN" dirty="0" err="1">
                <a:solidFill>
                  <a:srgbClr val="FF0000"/>
                </a:solidFill>
              </a:rPr>
              <a:t>+n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)</a:t>
            </a:r>
            <a:r>
              <a:rPr kumimoji="1" lang="zh-CN" altLang="en-US" dirty="0"/>
              <a:t> </a:t>
            </a:r>
            <a:r>
              <a:rPr kumimoji="1" lang="en-US" altLang="zh-CN" dirty="0"/>
              <a:t>%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920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92E19B4-D87F-9343-85C7-284197EC49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字符串的展开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E4769-FDED-AE45-9F2E-1E72D74DC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稍复杂的字符串处理，题面稍长，看懂了题意</a:t>
            </a:r>
            <a:r>
              <a:rPr kumimoji="1" lang="en-US" altLang="zh-CN" dirty="0"/>
              <a:t>/</a:t>
            </a:r>
            <a:r>
              <a:rPr kumimoji="1" lang="zh-CN" altLang="en-US" dirty="0"/>
              <a:t>样例就很简单</a:t>
            </a:r>
            <a:endParaRPr kumimoji="1" lang="en-US" altLang="zh-CN" dirty="0"/>
          </a:p>
          <a:p>
            <a:r>
              <a:rPr kumimoji="1" lang="en-US" altLang="zh-CN" dirty="0"/>
              <a:t>p1</a:t>
            </a:r>
            <a:r>
              <a:rPr kumimoji="1" lang="zh-CN" altLang="en-US" dirty="0"/>
              <a:t>表示填小写字母、大写字母还是*</a:t>
            </a:r>
            <a:endParaRPr kumimoji="1" lang="en-US" altLang="zh-CN" dirty="0"/>
          </a:p>
          <a:p>
            <a:r>
              <a:rPr kumimoji="1" lang="en-US" altLang="zh-CN" dirty="0"/>
              <a:t>p2</a:t>
            </a:r>
            <a:r>
              <a:rPr kumimoji="1" lang="zh-CN" altLang="en-US" dirty="0"/>
              <a:t>表示填字符的重复次数</a:t>
            </a:r>
            <a:endParaRPr kumimoji="1" lang="en-US" altLang="zh-CN" dirty="0"/>
          </a:p>
          <a:p>
            <a:r>
              <a:rPr kumimoji="1" lang="en-US" altLang="zh-CN" dirty="0"/>
              <a:t>p3</a:t>
            </a:r>
            <a:r>
              <a:rPr kumimoji="1" lang="zh-CN" altLang="en-US" dirty="0"/>
              <a:t>表示是否逆序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5182719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3005</Words>
  <Application>Microsoft Macintosh PowerPoint</Application>
  <PresentationFormat>宽屏</PresentationFormat>
  <Paragraphs>467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DengXian</vt:lpstr>
      <vt:lpstr>AliHYAiHei-Beta</vt:lpstr>
      <vt:lpstr>Source Han Sans CN</vt:lpstr>
      <vt:lpstr>Source Han Sans CN Medium</vt:lpstr>
      <vt:lpstr>Arial</vt:lpstr>
      <vt:lpstr>Wingdings</vt:lpstr>
      <vt:lpstr>课程模版</vt:lpstr>
      <vt:lpstr>NOIP2019 普及组训练营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70</cp:revision>
  <dcterms:created xsi:type="dcterms:W3CDTF">2018-01-26T10:42:19Z</dcterms:created>
  <dcterms:modified xsi:type="dcterms:W3CDTF">2019-03-23T13:39:00Z</dcterms:modified>
</cp:coreProperties>
</file>