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9" r:id="rId3"/>
    <p:sldId id="276" r:id="rId4"/>
    <p:sldId id="277" r:id="rId5"/>
    <p:sldId id="287" r:id="rId6"/>
    <p:sldId id="278" r:id="rId7"/>
    <p:sldId id="279" r:id="rId8"/>
    <p:sldId id="260" r:id="rId9"/>
    <p:sldId id="280" r:id="rId10"/>
    <p:sldId id="281" r:id="rId11"/>
    <p:sldId id="261" r:id="rId12"/>
    <p:sldId id="262" r:id="rId13"/>
    <p:sldId id="263" r:id="rId14"/>
    <p:sldId id="264" r:id="rId15"/>
    <p:sldId id="284" r:id="rId16"/>
    <p:sldId id="265" r:id="rId17"/>
    <p:sldId id="266" r:id="rId18"/>
    <p:sldId id="267" r:id="rId19"/>
    <p:sldId id="268" r:id="rId20"/>
    <p:sldId id="285" r:id="rId21"/>
    <p:sldId id="269" r:id="rId22"/>
    <p:sldId id="272" r:id="rId23"/>
    <p:sldId id="271" r:id="rId24"/>
    <p:sldId id="286" r:id="rId25"/>
    <p:sldId id="273" r:id="rId26"/>
    <p:sldId id="274" r:id="rId27"/>
    <p:sldId id="275" r:id="rId28"/>
    <p:sldId id="29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605"/>
    <a:srgbClr val="2BAD00"/>
    <a:srgbClr val="0082D3"/>
    <a:srgbClr val="E37500"/>
    <a:srgbClr val="F19800"/>
    <a:srgbClr val="C00D10"/>
    <a:srgbClr val="C00020"/>
    <a:srgbClr val="349B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/>
    <p:restoredTop sz="86385"/>
  </p:normalViewPr>
  <p:slideViewPr>
    <p:cSldViewPr snapToGrid="0" snapToObjects="1">
      <p:cViewPr varScale="1">
        <p:scale>
          <a:sx n="112" d="100"/>
          <a:sy n="112" d="100"/>
        </p:scale>
        <p:origin x="42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2019/6/8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en-US" altLang="zh-CN" dirty="0"/>
              <a:t>2019NOIP</a:t>
            </a:r>
            <a:r>
              <a:rPr kumimoji="1" lang="zh-CN" altLang="en-US" dirty="0"/>
              <a:t>系统训练营  普及组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5382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947799" y="950454"/>
            <a:ext cx="5868367" cy="3967457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970115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9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4284561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0B797-BA8F-AB42-83A7-5FE5E8FCA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0839" y="0"/>
            <a:ext cx="2281161" cy="12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271431" y="947794"/>
            <a:ext cx="5868367" cy="397277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76525" y="1415143"/>
            <a:ext cx="3146386" cy="49393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6DCAD6-A3F9-D54A-BA18-2F566E5AD53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53600" y="0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2019NOIP</a:t>
            </a:r>
            <a:r>
              <a:rPr kumimoji="1" lang="zh-CN" altLang="en-US" dirty="0"/>
              <a:t>系统训练营   普及组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简单贪心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实验舱 南哥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2019/03/30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7202F8-746D-284B-A74A-B57931E1E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贪心算法讲解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083C4-E853-9143-AD48-357A4069E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0603" y="1435261"/>
            <a:ext cx="11053823" cy="1516282"/>
          </a:xfrm>
        </p:spPr>
        <p:txBody>
          <a:bodyPr/>
          <a:lstStyle/>
          <a:p>
            <a:r>
              <a:rPr kumimoji="1" lang="zh-CN" altLang="en-US" dirty="0"/>
              <a:t>什么是贪心？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在对问题求解时，总是做出在</a:t>
            </a:r>
            <a:r>
              <a:rPr kumimoji="1" lang="zh-CN" altLang="en-US" b="1" dirty="0"/>
              <a:t>当前</a:t>
            </a:r>
            <a:r>
              <a:rPr kumimoji="1" lang="zh-CN" altLang="en-US" dirty="0"/>
              <a:t>看来是</a:t>
            </a:r>
            <a:r>
              <a:rPr kumimoji="1" lang="zh-CN" altLang="en-US" b="1" dirty="0"/>
              <a:t>最好</a:t>
            </a:r>
            <a:r>
              <a:rPr kumimoji="1" lang="zh-CN" altLang="en-US" dirty="0"/>
              <a:t>的选择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一个栗子</a:t>
            </a:r>
            <a:endParaRPr kumimoji="1" lang="en-US" altLang="zh-CN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52BF8D68-935C-0440-AC7A-E88A0B3EA313}"/>
              </a:ext>
            </a:extLst>
          </p:cNvPr>
          <p:cNvSpPr txBox="1">
            <a:spLocks/>
          </p:cNvSpPr>
          <p:nvPr/>
        </p:nvSpPr>
        <p:spPr>
          <a:xfrm>
            <a:off x="397398" y="2801072"/>
            <a:ext cx="7716456" cy="127321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什么问题适合贪心？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局部（当前）最优策略能产生全局（最终）最优解</a:t>
            </a:r>
            <a:endParaRPr kumimoji="1" lang="en-US" altLang="zh-CN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5E89F7D-9AD1-7943-A972-A91AF30839A9}"/>
              </a:ext>
            </a:extLst>
          </p:cNvPr>
          <p:cNvSpPr txBox="1">
            <a:spLocks/>
          </p:cNvSpPr>
          <p:nvPr/>
        </p:nvSpPr>
        <p:spPr>
          <a:xfrm>
            <a:off x="449000" y="3981691"/>
            <a:ext cx="7086119" cy="238438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如何使用贪心？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判断问题是否是贪心问题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将求解的问题分成若干子问题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对每个子问题求局部最优解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将子问题的局部最优解合并成原问题的最终解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462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FC3326-AF47-A342-8FC2-7DEB61148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贪心算法讲解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117FB-6434-3942-8CC1-53D7D69110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CN" charset="-122"/>
                <a:ea typeface="Source Han Sans CN" charset="-122"/>
                <a:cs typeface="Source Han Sans CN" charset="-122"/>
              </a:rPr>
              <a:t>有时由局部最优解得不到全局最优解，就需要合理的规划</a:t>
            </a:r>
            <a:r>
              <a:rPr kumimoji="1" lang="en-US" altLang="zh-CN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动态规划</a:t>
            </a:r>
            <a:endParaRPr kumimoji="1" lang="en-US" altLang="zh-CN" dirty="0">
              <a:latin typeface="Source Han Sans CN" charset="-122"/>
              <a:ea typeface="Source Han Sans CN" charset="-122"/>
              <a:cs typeface="Source Han Sans CN" charset="-122"/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贪心通常和模拟结合在一起</a:t>
            </a:r>
            <a:endParaRPr kumimoji="1" lang="en-US" altLang="zh-CN" dirty="0">
              <a:latin typeface="Source Han Sans CN" charset="-122"/>
              <a:ea typeface="Source Han Sans CN" charset="-122"/>
              <a:cs typeface="Source Han Sans CN" charset="-122"/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贪心问题的关键是：贪心策略的选择</a:t>
            </a:r>
            <a:endParaRPr kumimoji="1" lang="en-US" altLang="zh-CN" dirty="0">
              <a:latin typeface="Source Han Sans CN" charset="-122"/>
              <a:ea typeface="Source Han Sans CN" charset="-122"/>
              <a:cs typeface="Source Han Sans CN" charset="-122"/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贪心算法通常不太容易去严格数学验证</a:t>
            </a:r>
            <a:endParaRPr kumimoji="1" lang="zh-CN" altLang="en-US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05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BCA8D4-D976-B641-A18C-0FDB78D620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删数问题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04E38-F4BA-7B47-876C-315A61E56C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4561" y="1111170"/>
            <a:ext cx="7338350" cy="4224759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zh-CN" dirty="0"/>
              <a:t>输入一个高精度的正整数N （</a:t>
            </a:r>
            <a:r>
              <a:rPr lang="zh-CN" altLang="zh-CN" i="1" u="sng" dirty="0"/>
              <a:t>N不超过240位</a:t>
            </a:r>
            <a:r>
              <a:rPr lang="zh-CN" altLang="zh-CN" dirty="0"/>
              <a:t>） ，去掉其中任意S个数字后剩下的数字按原左右次序组成一个新的正整数。编程对给定的N和S，寻找一种方案使得剩下的数字组成的新数最小。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/>
              <a:t>  输出最后剩下的最小数。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/>
              <a:t>【样例输入】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/>
              <a:t>       175438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/>
              <a:t>       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/>
              <a:t>【样例输出】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/>
              <a:t>       13</a:t>
            </a:r>
          </a:p>
        </p:txBody>
      </p:sp>
    </p:spTree>
    <p:extLst>
      <p:ext uri="{BB962C8B-B14F-4D97-AF65-F5344CB8AC3E}">
        <p14:creationId xmlns:p14="http://schemas.microsoft.com/office/powerpoint/2010/main" val="359567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E563B9-52A0-0F4F-A3DA-E8EF1D700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问题分析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45B6F-5BBE-BD4F-BD86-71B11834C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1076445"/>
          </a:xfrm>
        </p:spPr>
        <p:txBody>
          <a:bodyPr/>
          <a:lstStyle/>
          <a:p>
            <a:r>
              <a:rPr lang="zh-CN" altLang="zh-CN" i="1" u="sng" dirty="0"/>
              <a:t>N不超过240位</a:t>
            </a:r>
            <a:endParaRPr lang="en-US" altLang="zh-CN" i="1" u="sng" dirty="0"/>
          </a:p>
          <a:p>
            <a:pPr lvl="1"/>
            <a:r>
              <a:rPr kumimoji="1" lang="zh-CN" altLang="en-US" dirty="0"/>
              <a:t>使用字符串数据类型存储  （或者数字数组）</a:t>
            </a:r>
          </a:p>
        </p:txBody>
      </p:sp>
    </p:spTree>
    <p:extLst>
      <p:ext uri="{BB962C8B-B14F-4D97-AF65-F5344CB8AC3E}">
        <p14:creationId xmlns:p14="http://schemas.microsoft.com/office/powerpoint/2010/main" val="264336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7BCA2E-6B8A-0443-BB93-F9A9A4248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问题分析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211EF-EBA0-0F42-AE20-91022958D3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7"/>
            <a:ext cx="11202365" cy="2847372"/>
          </a:xfrm>
        </p:spPr>
        <p:txBody>
          <a:bodyPr/>
          <a:lstStyle/>
          <a:p>
            <a:r>
              <a:rPr kumimoji="1" lang="zh-CN" altLang="en-US" dirty="0"/>
              <a:t>如果数字的排列是非递减的，例如：</a:t>
            </a:r>
            <a:r>
              <a:rPr kumimoji="1" lang="en-US" altLang="zh-CN" dirty="0"/>
              <a:t>12223456</a:t>
            </a:r>
            <a:r>
              <a:rPr kumimoji="1" lang="zh-CN" altLang="en-US" dirty="0"/>
              <a:t>（非递减），</a:t>
            </a:r>
            <a:r>
              <a:rPr kumimoji="1" lang="en-US" altLang="zh-CN" dirty="0"/>
              <a:t>12345</a:t>
            </a:r>
            <a:r>
              <a:rPr kumimoji="1" lang="zh-CN" altLang="en-US" dirty="0"/>
              <a:t>（单调递增）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那么只需要删除最后的</a:t>
            </a:r>
            <a:r>
              <a:rPr kumimoji="1" lang="en-US" altLang="zh-CN" dirty="0"/>
              <a:t>S</a:t>
            </a:r>
            <a:r>
              <a:rPr kumimoji="1" lang="zh-CN" altLang="en-US" dirty="0"/>
              <a:t>位数字即可</a:t>
            </a:r>
          </a:p>
          <a:p>
            <a:r>
              <a:rPr kumimoji="1" lang="zh-CN" altLang="en-US" dirty="0"/>
              <a:t>如果数字的排列是有增有减的，例如：</a:t>
            </a:r>
            <a:r>
              <a:rPr kumimoji="1" lang="en-US" altLang="zh-CN" dirty="0"/>
              <a:t>17283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434434</a:t>
            </a:r>
          </a:p>
          <a:p>
            <a:pPr lvl="1"/>
            <a:r>
              <a:rPr kumimoji="1" lang="zh-CN" altLang="en-US" dirty="0"/>
              <a:t>那么找到第一个下标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，满足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上的数字大于</a:t>
            </a:r>
            <a:r>
              <a:rPr kumimoji="1" lang="en-US" altLang="zh-CN" dirty="0"/>
              <a:t>i+1</a:t>
            </a:r>
            <a:r>
              <a:rPr kumimoji="1" lang="zh-CN" altLang="en-US" dirty="0"/>
              <a:t>上的数字，删除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上的数字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17283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1283</a:t>
            </a:r>
          </a:p>
          <a:p>
            <a:pPr lvl="2"/>
            <a:r>
              <a:rPr kumimoji="1" lang="en-US" altLang="zh-CN" dirty="0">
                <a:sym typeface="Wingdings" pitchFamily="2" charset="2"/>
              </a:rPr>
              <a:t>43443434434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5E937A-24E0-5147-A06F-B48B7B1A75B9}"/>
              </a:ext>
            </a:extLst>
          </p:cNvPr>
          <p:cNvSpPr txBox="1"/>
          <p:nvPr/>
        </p:nvSpPr>
        <p:spPr>
          <a:xfrm>
            <a:off x="7888147" y="3753638"/>
            <a:ext cx="4004841" cy="2862322"/>
          </a:xfrm>
          <a:prstGeom prst="rect">
            <a:avLst/>
          </a:prstGeom>
          <a:ln>
            <a:solidFill>
              <a:srgbClr val="33960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n=175438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s=4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删数的过程如下：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           n=1</a:t>
            </a:r>
            <a:r>
              <a:rPr lang="zh-CN" altLang="en-US" sz="2000" u="sng" dirty="0">
                <a:solidFill>
                  <a:srgbClr val="00B050"/>
                </a:solidFill>
              </a:rPr>
              <a:t>75438</a:t>
            </a:r>
            <a:r>
              <a:rPr lang="zh-CN" altLang="en-US" sz="2000" dirty="0">
                <a:solidFill>
                  <a:srgbClr val="00B050"/>
                </a:solidFill>
              </a:rPr>
              <a:t>        //删掉7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               1</a:t>
            </a:r>
            <a:r>
              <a:rPr lang="zh-CN" altLang="en-US" sz="2000" u="sng" dirty="0">
                <a:solidFill>
                  <a:srgbClr val="00B050"/>
                </a:solidFill>
              </a:rPr>
              <a:t>5438</a:t>
            </a:r>
            <a:r>
              <a:rPr lang="zh-CN" altLang="en-US" sz="2000" dirty="0">
                <a:solidFill>
                  <a:srgbClr val="00B050"/>
                </a:solidFill>
              </a:rPr>
              <a:t>          //删掉5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               1</a:t>
            </a:r>
            <a:r>
              <a:rPr lang="zh-CN" altLang="en-US" sz="2000" u="sng" dirty="0">
                <a:solidFill>
                  <a:srgbClr val="00B050"/>
                </a:solidFill>
              </a:rPr>
              <a:t>438</a:t>
            </a:r>
            <a:r>
              <a:rPr lang="zh-CN" altLang="en-US" sz="2000" dirty="0">
                <a:solidFill>
                  <a:srgbClr val="00B050"/>
                </a:solidFill>
              </a:rPr>
              <a:t>            //删掉4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               1</a:t>
            </a:r>
            <a:r>
              <a:rPr lang="zh-CN" altLang="en-US" sz="2000" u="sng" dirty="0">
                <a:solidFill>
                  <a:srgbClr val="00B050"/>
                </a:solidFill>
              </a:rPr>
              <a:t>38</a:t>
            </a:r>
            <a:r>
              <a:rPr lang="zh-CN" altLang="en-US" sz="2000" dirty="0">
                <a:solidFill>
                  <a:srgbClr val="00B050"/>
                </a:solidFill>
              </a:rPr>
              <a:t>              //删掉8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               13                //解为13</a:t>
            </a:r>
          </a:p>
          <a:p>
            <a:endParaRPr kumimoji="1" lang="zh-CN" altLang="en-US" sz="2000" b="0" i="0" dirty="0">
              <a:solidFill>
                <a:srgbClr val="00B050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82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7BCA2E-6B8A-0443-BB93-F9A9A4248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问题分析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211EF-EBA0-0F42-AE20-91022958D3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7"/>
            <a:ext cx="11202365" cy="2847372"/>
          </a:xfrm>
        </p:spPr>
        <p:txBody>
          <a:bodyPr/>
          <a:lstStyle/>
          <a:p>
            <a:r>
              <a:rPr kumimoji="1" lang="zh-CN" altLang="en-US" dirty="0"/>
              <a:t>如果数字的排列是非递减的，例如：</a:t>
            </a:r>
            <a:r>
              <a:rPr kumimoji="1" lang="en-US" altLang="zh-CN" dirty="0"/>
              <a:t>12223456</a:t>
            </a:r>
            <a:r>
              <a:rPr kumimoji="1" lang="zh-CN" altLang="en-US" dirty="0"/>
              <a:t>（非递减），</a:t>
            </a:r>
            <a:r>
              <a:rPr kumimoji="1" lang="en-US" altLang="zh-CN" dirty="0"/>
              <a:t>12345</a:t>
            </a:r>
            <a:r>
              <a:rPr kumimoji="1" lang="zh-CN" altLang="en-US" dirty="0"/>
              <a:t>（单调递增）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那么只需要删除最后的</a:t>
            </a:r>
            <a:r>
              <a:rPr kumimoji="1" lang="en-US" altLang="zh-CN" dirty="0"/>
              <a:t>S</a:t>
            </a:r>
            <a:r>
              <a:rPr kumimoji="1" lang="zh-CN" altLang="en-US" dirty="0"/>
              <a:t>位数字即可</a:t>
            </a:r>
          </a:p>
          <a:p>
            <a:r>
              <a:rPr kumimoji="1" lang="zh-CN" altLang="en-US" dirty="0"/>
              <a:t>如果数字的排列是有增有减的，例如：</a:t>
            </a:r>
            <a:r>
              <a:rPr kumimoji="1" lang="en-US" altLang="zh-CN" dirty="0"/>
              <a:t>17283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434434</a:t>
            </a:r>
          </a:p>
          <a:p>
            <a:pPr lvl="1"/>
            <a:r>
              <a:rPr kumimoji="1" lang="zh-CN" altLang="en-US" dirty="0"/>
              <a:t>那么找到第一个下标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，满足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上的数字大于</a:t>
            </a:r>
            <a:r>
              <a:rPr kumimoji="1" lang="en-US" altLang="zh-CN" dirty="0"/>
              <a:t>i+1</a:t>
            </a:r>
            <a:r>
              <a:rPr kumimoji="1" lang="zh-CN" altLang="en-US" dirty="0"/>
              <a:t>上的数字，删除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上的数字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17283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1283</a:t>
            </a:r>
          </a:p>
          <a:p>
            <a:pPr lvl="2"/>
            <a:r>
              <a:rPr kumimoji="1" lang="en-US" altLang="zh-CN" dirty="0">
                <a:sym typeface="Wingdings" pitchFamily="2" charset="2"/>
              </a:rPr>
              <a:t>43443434434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8FA055-D9EB-BB40-880D-4290ACF5EFDA}"/>
              </a:ext>
            </a:extLst>
          </p:cNvPr>
          <p:cNvSpPr txBox="1"/>
          <p:nvPr/>
        </p:nvSpPr>
        <p:spPr>
          <a:xfrm>
            <a:off x="1875099" y="4723134"/>
            <a:ext cx="627347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这样就做完了吗？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A502BF-58AD-9547-888A-F74D0FB2BC8F}"/>
              </a:ext>
            </a:extLst>
          </p:cNvPr>
          <p:cNvSpPr txBox="1"/>
          <p:nvPr/>
        </p:nvSpPr>
        <p:spPr>
          <a:xfrm>
            <a:off x="569088" y="5184799"/>
            <a:ext cx="88411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输入的数字可能含有前导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0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：例如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n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=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0001233,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s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=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2</a:t>
            </a:r>
          </a:p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输入的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s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可能大于数字的长度：例如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n=123,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s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=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10</a:t>
            </a:r>
          </a:p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删除后的数字可能含有前导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0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：例如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n=10000,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s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=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1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5E937A-24E0-5147-A06F-B48B7B1A75B9}"/>
              </a:ext>
            </a:extLst>
          </p:cNvPr>
          <p:cNvSpPr txBox="1"/>
          <p:nvPr/>
        </p:nvSpPr>
        <p:spPr>
          <a:xfrm>
            <a:off x="7888147" y="3753638"/>
            <a:ext cx="4004841" cy="2862322"/>
          </a:xfrm>
          <a:prstGeom prst="rect">
            <a:avLst/>
          </a:prstGeom>
          <a:ln>
            <a:solidFill>
              <a:srgbClr val="33960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n=175438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s=4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删数的过程如下：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           n=1</a:t>
            </a:r>
            <a:r>
              <a:rPr lang="zh-CN" altLang="en-US" sz="2000" u="sng" dirty="0">
                <a:solidFill>
                  <a:srgbClr val="00B050"/>
                </a:solidFill>
              </a:rPr>
              <a:t>75438</a:t>
            </a:r>
            <a:r>
              <a:rPr lang="zh-CN" altLang="en-US" sz="2000" dirty="0">
                <a:solidFill>
                  <a:srgbClr val="00B050"/>
                </a:solidFill>
              </a:rPr>
              <a:t>        //删掉7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               1</a:t>
            </a:r>
            <a:r>
              <a:rPr lang="zh-CN" altLang="en-US" sz="2000" u="sng" dirty="0">
                <a:solidFill>
                  <a:srgbClr val="00B050"/>
                </a:solidFill>
              </a:rPr>
              <a:t>5438</a:t>
            </a:r>
            <a:r>
              <a:rPr lang="zh-CN" altLang="en-US" sz="2000" dirty="0">
                <a:solidFill>
                  <a:srgbClr val="00B050"/>
                </a:solidFill>
              </a:rPr>
              <a:t>          //删掉5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               1</a:t>
            </a:r>
            <a:r>
              <a:rPr lang="zh-CN" altLang="en-US" sz="2000" u="sng" dirty="0">
                <a:solidFill>
                  <a:srgbClr val="00B050"/>
                </a:solidFill>
              </a:rPr>
              <a:t>438</a:t>
            </a:r>
            <a:r>
              <a:rPr lang="zh-CN" altLang="en-US" sz="2000" dirty="0">
                <a:solidFill>
                  <a:srgbClr val="00B050"/>
                </a:solidFill>
              </a:rPr>
              <a:t>            //删掉4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               1</a:t>
            </a:r>
            <a:r>
              <a:rPr lang="zh-CN" altLang="en-US" sz="2000" u="sng" dirty="0">
                <a:solidFill>
                  <a:srgbClr val="00B050"/>
                </a:solidFill>
              </a:rPr>
              <a:t>38</a:t>
            </a:r>
            <a:r>
              <a:rPr lang="zh-CN" altLang="en-US" sz="2000" dirty="0">
                <a:solidFill>
                  <a:srgbClr val="00B050"/>
                </a:solidFill>
              </a:rPr>
              <a:t>              //删掉8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               13                //解为13</a:t>
            </a:r>
          </a:p>
          <a:p>
            <a:endParaRPr kumimoji="1" lang="zh-CN" altLang="en-US" sz="2000" b="0" i="0" dirty="0">
              <a:solidFill>
                <a:srgbClr val="00B050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79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3E4C07-8793-824C-88A8-877D592E4B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9699D-A2B2-7145-99B8-C88F17C59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9F21D0-C097-CE44-A03A-CFBB7BA9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59" y="0"/>
            <a:ext cx="7296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9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BCA8D4-D976-B641-A18C-0FDB78D620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例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：</a:t>
            </a:r>
            <a:endParaRPr kumimoji="1" lang="en-US" altLang="zh-CN" sz="2800" dirty="0"/>
          </a:p>
          <a:p>
            <a:r>
              <a:rPr kumimoji="1" lang="en-US" altLang="zh-CN" sz="2800" dirty="0"/>
              <a:t>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Easy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Problem</a:t>
            </a:r>
            <a:endParaRPr kumimoji="1" lang="zh-CN" altLang="en-US"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04E38-F4BA-7B47-876C-315A61E56C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4561" y="1111171"/>
            <a:ext cx="7677590" cy="316102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给定一个正整数</a:t>
            </a:r>
            <a:r>
              <a:rPr lang="en-US" altLang="zh-CN" dirty="0"/>
              <a:t>N</a:t>
            </a:r>
            <a:r>
              <a:rPr lang="zh-CN" altLang="en-US" dirty="0"/>
              <a:t>，求最小的、比</a:t>
            </a:r>
            <a:r>
              <a:rPr lang="en-US" altLang="zh-CN" dirty="0"/>
              <a:t>N</a:t>
            </a:r>
            <a:r>
              <a:rPr lang="zh-CN" altLang="en-US" dirty="0"/>
              <a:t>大的正整数</a:t>
            </a:r>
            <a:r>
              <a:rPr lang="en-US" altLang="zh-CN" dirty="0"/>
              <a:t>M</a:t>
            </a:r>
            <a:r>
              <a:rPr lang="zh-CN" altLang="en-US" dirty="0"/>
              <a:t>，使得</a:t>
            </a:r>
            <a:r>
              <a:rPr lang="en-US" altLang="zh-CN" dirty="0"/>
              <a:t>M</a:t>
            </a:r>
            <a:r>
              <a:rPr lang="zh-CN" altLang="en-US" dirty="0"/>
              <a:t>与</a:t>
            </a:r>
            <a:r>
              <a:rPr lang="en-US" altLang="zh-CN" dirty="0"/>
              <a:t>N</a:t>
            </a:r>
            <a:r>
              <a:rPr lang="zh-CN" altLang="en-US" dirty="0"/>
              <a:t>的二进制表示中有相同数目的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dirty="0"/>
              <a:t>例如</a:t>
            </a:r>
            <a:r>
              <a:rPr lang="en-US" altLang="zh-CN" sz="1800" dirty="0"/>
              <a:t>:N=78,78</a:t>
            </a:r>
            <a:r>
              <a:rPr lang="zh-CN" altLang="en-US" sz="1800" dirty="0"/>
              <a:t>的二进制表示为</a:t>
            </a:r>
            <a:r>
              <a:rPr lang="en-US" altLang="zh-CN" sz="1800" dirty="0"/>
              <a:t>1001110</a:t>
            </a:r>
            <a:r>
              <a:rPr lang="zh-CN" altLang="en-US" sz="1800" dirty="0"/>
              <a:t>，包含</a:t>
            </a:r>
            <a:r>
              <a:rPr lang="en-US" altLang="zh-CN" sz="1800" dirty="0"/>
              <a:t>4</a:t>
            </a:r>
            <a:r>
              <a:rPr lang="zh-CN" altLang="en-US" sz="1800" dirty="0"/>
              <a:t>个</a:t>
            </a:r>
            <a:r>
              <a:rPr lang="en-US" altLang="zh-CN" sz="1800" dirty="0"/>
              <a:t>1</a:t>
            </a:r>
            <a:r>
              <a:rPr lang="zh-CN" altLang="en-US" sz="1800" dirty="0"/>
              <a:t>，那么最小的比</a:t>
            </a:r>
            <a:r>
              <a:rPr lang="en-US" altLang="zh-CN" sz="1800" dirty="0"/>
              <a:t>N</a:t>
            </a:r>
            <a:r>
              <a:rPr lang="zh-CN" altLang="en-US" sz="1800" dirty="0"/>
              <a:t>大的并且只含</a:t>
            </a:r>
            <a:r>
              <a:rPr lang="en-US" altLang="zh-CN" sz="1800" dirty="0"/>
              <a:t>4</a:t>
            </a:r>
            <a:r>
              <a:rPr lang="zh-CN" altLang="en-US" sz="1800" dirty="0"/>
              <a:t>个</a:t>
            </a:r>
            <a:r>
              <a:rPr lang="en-US" altLang="zh-CN" sz="1800" dirty="0"/>
              <a:t>1</a:t>
            </a:r>
            <a:r>
              <a:rPr lang="zh-CN" altLang="en-US" sz="1800" dirty="0"/>
              <a:t>的的二进制表示是</a:t>
            </a:r>
            <a:r>
              <a:rPr lang="en-US" altLang="zh-CN" sz="1800" dirty="0"/>
              <a:t>1010011</a:t>
            </a:r>
            <a:r>
              <a:rPr lang="zh-CN" altLang="en-US" sz="1800" dirty="0"/>
              <a:t>，这个数字是</a:t>
            </a:r>
            <a:r>
              <a:rPr lang="en-US" altLang="zh-CN" sz="1800" dirty="0"/>
              <a:t>83</a:t>
            </a:r>
            <a:r>
              <a:rPr lang="zh-CN" altLang="en-US" sz="1800" dirty="0"/>
              <a:t>，所以应输出</a:t>
            </a:r>
            <a:r>
              <a:rPr lang="en-US" altLang="zh-CN" sz="1800" dirty="0"/>
              <a:t>83.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输入：若干行，每行一个数</a:t>
            </a:r>
            <a:r>
              <a:rPr lang="en-US" altLang="zh-CN" dirty="0"/>
              <a:t>n(1&lt;=n&lt;=10^5)</a:t>
            </a:r>
            <a:r>
              <a:rPr lang="zh-CN" altLang="en-US" dirty="0"/>
              <a:t>，输入</a:t>
            </a:r>
            <a:r>
              <a:rPr lang="en-US" altLang="zh-CN" dirty="0"/>
              <a:t>0</a:t>
            </a:r>
            <a:r>
              <a:rPr lang="zh-CN" altLang="en-US" dirty="0"/>
              <a:t>时结束输入。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输出：输出若干行对应的值。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178EE8-9CB2-664F-9FAE-A3B8ED3FC725}"/>
              </a:ext>
            </a:extLst>
          </p:cNvPr>
          <p:cNvSpPr txBox="1"/>
          <p:nvPr/>
        </p:nvSpPr>
        <p:spPr>
          <a:xfrm>
            <a:off x="4422097" y="4272197"/>
            <a:ext cx="2878111" cy="24191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样例输入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4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78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0</a:t>
            </a:r>
            <a:endParaRPr kumimoji="1" lang="zh-CN" altLang="en-US" sz="2400" b="0" i="0" dirty="0">
              <a:solidFill>
                <a:schemeClr val="bg1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AE3AAD-5048-E049-BB5F-6D2D0C17E116}"/>
              </a:ext>
            </a:extLst>
          </p:cNvPr>
          <p:cNvSpPr txBox="1"/>
          <p:nvPr/>
        </p:nvSpPr>
        <p:spPr>
          <a:xfrm>
            <a:off x="8123356" y="4438396"/>
            <a:ext cx="2878111" cy="20867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样例输出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4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5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74878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E563B9-52A0-0F4F-A3DA-E8EF1D700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问题分析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45B6F-5BBE-BD4F-BD86-71B11834C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1076445"/>
          </a:xfrm>
        </p:spPr>
        <p:txBody>
          <a:bodyPr/>
          <a:lstStyle/>
          <a:p>
            <a:r>
              <a:rPr kumimoji="1" lang="zh-CN" altLang="en-US" dirty="0"/>
              <a:t>前置技能：获取一个正整数的二进制表示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788EC-A065-7646-9DB2-25D6C252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46" y="2313482"/>
            <a:ext cx="7061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7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E563B9-52A0-0F4F-A3DA-E8EF1D700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问题分析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25335E-BECB-034F-976B-A84C1F41D43F}"/>
              </a:ext>
            </a:extLst>
          </p:cNvPr>
          <p:cNvSpPr txBox="1"/>
          <p:nvPr/>
        </p:nvSpPr>
        <p:spPr>
          <a:xfrm>
            <a:off x="3544509" y="1475013"/>
            <a:ext cx="486314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i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如何选择贪心策略？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9FB1BC-0C76-924D-B578-47C0ADFEBCFC}"/>
              </a:ext>
            </a:extLst>
          </p:cNvPr>
          <p:cNvSpPr txBox="1"/>
          <p:nvPr/>
        </p:nvSpPr>
        <p:spPr>
          <a:xfrm>
            <a:off x="569088" y="2188564"/>
            <a:ext cx="1020830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例如</a:t>
            </a:r>
            <a:r>
              <a:rPr lang="en-US" altLang="zh-CN" sz="2400" b="1" dirty="0"/>
              <a:t>:N=78,78</a:t>
            </a:r>
            <a:r>
              <a:rPr lang="zh-CN" altLang="en-US" sz="2400" b="1" dirty="0"/>
              <a:t>的二进制表示为</a:t>
            </a:r>
            <a:r>
              <a:rPr lang="en-US" altLang="zh-CN" sz="2400" b="1" dirty="0"/>
              <a:t>1001110</a:t>
            </a:r>
            <a:r>
              <a:rPr lang="zh-CN" altLang="en-US" sz="2400" b="1" dirty="0"/>
              <a:t>，包含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，那么最小的比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大的并且只含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的的二进制表示是</a:t>
            </a:r>
            <a:r>
              <a:rPr lang="en-US" altLang="zh-CN" sz="2400" b="1" dirty="0"/>
              <a:t>1010011</a:t>
            </a:r>
            <a:r>
              <a:rPr lang="zh-CN" altLang="en-US" sz="2400" b="1" dirty="0"/>
              <a:t>，这个数字是</a:t>
            </a:r>
            <a:r>
              <a:rPr lang="en-US" altLang="zh-CN" sz="2400" b="1" dirty="0"/>
              <a:t>83</a:t>
            </a:r>
            <a:r>
              <a:rPr lang="zh-CN" altLang="en-US" sz="2400" b="1" dirty="0"/>
              <a:t>，所以应输出</a:t>
            </a:r>
            <a:r>
              <a:rPr lang="en-US" altLang="zh-CN" sz="2400" b="1" dirty="0"/>
              <a:t>83.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E6128B-F37A-A14E-BE12-B27C0C763308}"/>
              </a:ext>
            </a:extLst>
          </p:cNvPr>
          <p:cNvSpPr txBox="1"/>
          <p:nvPr/>
        </p:nvSpPr>
        <p:spPr>
          <a:xfrm>
            <a:off x="216156" y="3278132"/>
            <a:ext cx="3178452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78</a:t>
            </a:r>
          </a:p>
          <a:p>
            <a:pPr algn="ctr"/>
            <a:r>
              <a:rPr lang="en-US" altLang="zh-CN" sz="2800" b="1" dirty="0"/>
              <a:t>1001110</a:t>
            </a:r>
          </a:p>
          <a:p>
            <a:pPr algn="ctr"/>
            <a:r>
              <a:rPr lang="en-US" altLang="zh-CN" sz="2800" b="1" dirty="0"/>
              <a:t>100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/>
              <a:t>110</a:t>
            </a:r>
          </a:p>
          <a:p>
            <a:pPr algn="ctr"/>
            <a:r>
              <a:rPr lang="en-US" altLang="zh-CN" sz="2800" b="1" dirty="0"/>
              <a:t>10</a:t>
            </a:r>
            <a:r>
              <a:rPr lang="en-US" altLang="zh-CN" sz="2800" b="1" dirty="0">
                <a:solidFill>
                  <a:srgbClr val="FF0000"/>
                </a:solidFill>
              </a:rPr>
              <a:t>10</a:t>
            </a:r>
            <a:r>
              <a:rPr lang="en-US" altLang="zh-CN" sz="2800" b="1" dirty="0"/>
              <a:t>110</a:t>
            </a:r>
          </a:p>
          <a:p>
            <a:pPr algn="ctr"/>
            <a:r>
              <a:rPr lang="en-US" altLang="zh-CN" sz="2800" b="1" dirty="0"/>
              <a:t>10</a:t>
            </a:r>
            <a:r>
              <a:rPr lang="en-US" altLang="zh-CN" sz="2800" b="1" dirty="0">
                <a:solidFill>
                  <a:srgbClr val="FF0000"/>
                </a:solidFill>
              </a:rPr>
              <a:t>10</a:t>
            </a:r>
            <a:r>
              <a:rPr lang="en-US" altLang="zh-CN" sz="2800" b="1" dirty="0">
                <a:solidFill>
                  <a:srgbClr val="00B050"/>
                </a:solidFill>
              </a:rPr>
              <a:t>011</a:t>
            </a:r>
          </a:p>
          <a:p>
            <a:pPr algn="ctr"/>
            <a:r>
              <a:rPr lang="en-US" altLang="zh-CN" sz="2800" b="1" dirty="0"/>
              <a:t>83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83E236-57D1-A948-B298-3A5D12DD4611}"/>
              </a:ext>
            </a:extLst>
          </p:cNvPr>
          <p:cNvSpPr txBox="1"/>
          <p:nvPr/>
        </p:nvSpPr>
        <p:spPr>
          <a:xfrm>
            <a:off x="3783055" y="3278132"/>
            <a:ext cx="8408945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整体算法流程：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1.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得到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二进制表示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digit[]</a:t>
            </a:r>
          </a:p>
          <a:p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2.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从低到高找到第一个下标</a:t>
            </a:r>
            <a:r>
              <a:rPr kumimoji="1" lang="en-US" altLang="zh-CN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，满足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digit[</a:t>
            </a:r>
            <a:r>
              <a:rPr kumimoji="1" lang="en-US" altLang="zh-CN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]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=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1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且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digit[i+1]=0</a:t>
            </a:r>
          </a:p>
          <a:p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3.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交换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digit[</a:t>
            </a:r>
            <a:r>
              <a:rPr kumimoji="1" lang="en-US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]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和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digit[i+1]</a:t>
            </a:r>
          </a:p>
          <a:p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4.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将所有下标小于</a:t>
            </a:r>
            <a:r>
              <a:rPr kumimoji="1" lang="en-US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的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1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都依次向最低位平移</a:t>
            </a:r>
            <a:endParaRPr kumimoji="1" lang="en-US" altLang="zh-CN" sz="240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E138FC-947D-0240-B414-E0C2D9D85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作业选讲</a:t>
            </a:r>
            <a:endParaRPr kumimoji="1" lang="en-US" altLang="zh-CN" dirty="0"/>
          </a:p>
          <a:p>
            <a:r>
              <a:rPr kumimoji="1" lang="zh-CN" altLang="en-US" dirty="0"/>
              <a:t>贪心算法讲解</a:t>
            </a:r>
            <a:endParaRPr kumimoji="1" lang="en-US" altLang="zh-CN" dirty="0"/>
          </a:p>
          <a:p>
            <a:r>
              <a:rPr kumimoji="1" lang="zh-CN" altLang="en-US" dirty="0"/>
              <a:t>题目：删数问题</a:t>
            </a:r>
            <a:endParaRPr kumimoji="1" lang="en-US" altLang="zh-CN" dirty="0"/>
          </a:p>
          <a:p>
            <a:r>
              <a:rPr kumimoji="1" lang="zh-CN" altLang="en-US" dirty="0"/>
              <a:t>题目：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zh-CN" altLang="en-US" dirty="0"/>
              <a:t>题目：均分纸牌</a:t>
            </a:r>
          </a:p>
        </p:txBody>
      </p:sp>
    </p:spTree>
    <p:extLst>
      <p:ext uri="{BB962C8B-B14F-4D97-AF65-F5344CB8AC3E}">
        <p14:creationId xmlns:p14="http://schemas.microsoft.com/office/powerpoint/2010/main" val="238913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E563B9-52A0-0F4F-A3DA-E8EF1D700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问题分析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25335E-BECB-034F-976B-A84C1F41D43F}"/>
              </a:ext>
            </a:extLst>
          </p:cNvPr>
          <p:cNvSpPr txBox="1"/>
          <p:nvPr/>
        </p:nvSpPr>
        <p:spPr>
          <a:xfrm>
            <a:off x="3544509" y="1475013"/>
            <a:ext cx="486314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i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如何选择贪心策略？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9FB1BC-0C76-924D-B578-47C0ADFEBCFC}"/>
              </a:ext>
            </a:extLst>
          </p:cNvPr>
          <p:cNvSpPr txBox="1"/>
          <p:nvPr/>
        </p:nvSpPr>
        <p:spPr>
          <a:xfrm>
            <a:off x="569088" y="2188564"/>
            <a:ext cx="1020830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例如</a:t>
            </a:r>
            <a:r>
              <a:rPr lang="en-US" altLang="zh-CN" sz="2400" b="1" dirty="0"/>
              <a:t>:N=78,78</a:t>
            </a:r>
            <a:r>
              <a:rPr lang="zh-CN" altLang="en-US" sz="2400" b="1" dirty="0"/>
              <a:t>的二进制表示为</a:t>
            </a:r>
            <a:r>
              <a:rPr lang="en-US" altLang="zh-CN" sz="2400" b="1" dirty="0"/>
              <a:t>1001110</a:t>
            </a:r>
            <a:r>
              <a:rPr lang="zh-CN" altLang="en-US" sz="2400" b="1" dirty="0"/>
              <a:t>，包含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，那么最小的比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大的并且只含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的的二进制表示是</a:t>
            </a:r>
            <a:r>
              <a:rPr lang="en-US" altLang="zh-CN" sz="2400" b="1" dirty="0"/>
              <a:t>1010011</a:t>
            </a:r>
            <a:r>
              <a:rPr lang="zh-CN" altLang="en-US" sz="2400" b="1" dirty="0"/>
              <a:t>，这个数字是</a:t>
            </a:r>
            <a:r>
              <a:rPr lang="en-US" altLang="zh-CN" sz="2400" b="1" dirty="0"/>
              <a:t>83</a:t>
            </a:r>
            <a:r>
              <a:rPr lang="zh-CN" altLang="en-US" sz="2400" b="1" dirty="0"/>
              <a:t>，所以应输出</a:t>
            </a:r>
            <a:r>
              <a:rPr lang="en-US" altLang="zh-CN" sz="2400" b="1" dirty="0"/>
              <a:t>83.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E6128B-F37A-A14E-BE12-B27C0C763308}"/>
              </a:ext>
            </a:extLst>
          </p:cNvPr>
          <p:cNvSpPr txBox="1"/>
          <p:nvPr/>
        </p:nvSpPr>
        <p:spPr>
          <a:xfrm>
            <a:off x="216156" y="3278132"/>
            <a:ext cx="3178452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78</a:t>
            </a:r>
          </a:p>
          <a:p>
            <a:pPr algn="ctr"/>
            <a:r>
              <a:rPr lang="en-US" altLang="zh-CN" sz="2800" b="1" dirty="0"/>
              <a:t>1001110</a:t>
            </a:r>
          </a:p>
          <a:p>
            <a:pPr algn="ctr"/>
            <a:r>
              <a:rPr lang="en-US" altLang="zh-CN" sz="2800" b="1" dirty="0"/>
              <a:t>100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/>
              <a:t>110</a:t>
            </a:r>
          </a:p>
          <a:p>
            <a:pPr algn="ctr"/>
            <a:r>
              <a:rPr lang="en-US" altLang="zh-CN" sz="2800" b="1" dirty="0"/>
              <a:t>10</a:t>
            </a:r>
            <a:r>
              <a:rPr lang="en-US" altLang="zh-CN" sz="2800" b="1" dirty="0">
                <a:solidFill>
                  <a:srgbClr val="FF0000"/>
                </a:solidFill>
              </a:rPr>
              <a:t>10</a:t>
            </a:r>
            <a:r>
              <a:rPr lang="en-US" altLang="zh-CN" sz="2800" b="1" dirty="0"/>
              <a:t>110</a:t>
            </a:r>
          </a:p>
          <a:p>
            <a:pPr algn="ctr"/>
            <a:r>
              <a:rPr lang="en-US" altLang="zh-CN" sz="2800" b="1" dirty="0"/>
              <a:t>10</a:t>
            </a:r>
            <a:r>
              <a:rPr lang="en-US" altLang="zh-CN" sz="2800" b="1" dirty="0">
                <a:solidFill>
                  <a:srgbClr val="FF0000"/>
                </a:solidFill>
              </a:rPr>
              <a:t>10</a:t>
            </a:r>
            <a:r>
              <a:rPr lang="en-US" altLang="zh-CN" sz="2800" b="1" dirty="0">
                <a:solidFill>
                  <a:srgbClr val="00B050"/>
                </a:solidFill>
              </a:rPr>
              <a:t>011</a:t>
            </a:r>
          </a:p>
          <a:p>
            <a:pPr algn="ctr"/>
            <a:r>
              <a:rPr lang="en-US" altLang="zh-CN" sz="2800" b="1" dirty="0"/>
              <a:t>83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83E236-57D1-A948-B298-3A5D12DD4611}"/>
              </a:ext>
            </a:extLst>
          </p:cNvPr>
          <p:cNvSpPr txBox="1"/>
          <p:nvPr/>
        </p:nvSpPr>
        <p:spPr>
          <a:xfrm>
            <a:off x="3783055" y="3278132"/>
            <a:ext cx="8408945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整体算法流程：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1.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得到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二进制表示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digit[]</a:t>
            </a:r>
          </a:p>
          <a:p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2.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从低到高找到第一个下标</a:t>
            </a:r>
            <a:r>
              <a:rPr kumimoji="1" lang="en-US" altLang="zh-CN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，满足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digit[</a:t>
            </a:r>
            <a:r>
              <a:rPr kumimoji="1" lang="en-US" altLang="zh-CN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]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=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1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且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digit[i+1]=0</a:t>
            </a:r>
          </a:p>
          <a:p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3.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交换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digit[</a:t>
            </a:r>
            <a:r>
              <a:rPr kumimoji="1" lang="en-US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]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和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digit[i+1]</a:t>
            </a:r>
          </a:p>
          <a:p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4.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将所有下标小于</a:t>
            </a:r>
            <a:r>
              <a:rPr kumimoji="1" lang="en-US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的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1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都依次向最低位平移</a:t>
            </a:r>
            <a:endParaRPr kumimoji="1" lang="en-US" altLang="zh-CN" sz="240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46DEBB-F293-4B45-850E-7FD6E499303B}"/>
              </a:ext>
            </a:extLst>
          </p:cNvPr>
          <p:cNvSpPr txBox="1"/>
          <p:nvPr/>
        </p:nvSpPr>
        <p:spPr>
          <a:xfrm>
            <a:off x="3783055" y="5475695"/>
            <a:ext cx="641579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如果在第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2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步中没有找到这样的下标</a:t>
            </a:r>
            <a:r>
              <a:rPr kumimoji="1" lang="en-US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，怎么办？</a:t>
            </a:r>
            <a:endParaRPr kumimoji="1" lang="en-US" altLang="zh-CN" sz="240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需要多增加一位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例如：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10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101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35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E296B69-1E82-7741-A5D8-52E177071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25079-ADED-F94D-94E1-383961C4D9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5DAF73-4C70-C14C-BE80-30C6D0D9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46" y="0"/>
            <a:ext cx="5929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1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BDA666-FB21-0F4B-B2F3-AE02BBA9D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：均分纸牌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66BBD50-3408-E441-8227-7BD1B5775F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9848" y="1545886"/>
            <a:ext cx="11657352" cy="30860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000" dirty="0"/>
              <a:t>有 N 堆纸牌，编号分别为 1，2，…, N。每堆上有若干张，但纸牌总数必为 N 的倍数。可以在任一堆上取若干张纸牌，然后移动。</a:t>
            </a:r>
          </a:p>
          <a:p>
            <a:pPr>
              <a:lnSpc>
                <a:spcPct val="100000"/>
              </a:lnSpc>
            </a:pPr>
            <a:r>
              <a:rPr lang="zh-CN" altLang="zh-CN" sz="2000" dirty="0"/>
              <a:t>移牌规则为：在编号为 1 堆上取的纸牌，只能移到编号为 2 的堆上；在编号为 N 的堆上取的纸牌，只能移到编号为 N-1 的堆上；其他堆上取的纸牌，可以移到相邻左边或右边的堆上。</a:t>
            </a:r>
          </a:p>
          <a:p>
            <a:pPr>
              <a:lnSpc>
                <a:spcPct val="100000"/>
              </a:lnSpc>
            </a:pPr>
            <a:r>
              <a:rPr lang="zh-CN" altLang="zh-CN" sz="2000" dirty="0"/>
              <a:t>现在要求找出一种移动方法，用</a:t>
            </a:r>
            <a:r>
              <a:rPr lang="zh-CN" altLang="zh-CN" sz="2000" dirty="0">
                <a:solidFill>
                  <a:srgbClr val="FF0000"/>
                </a:solidFill>
              </a:rPr>
              <a:t>最少的移动次数</a:t>
            </a:r>
            <a:r>
              <a:rPr lang="zh-CN" altLang="zh-CN" sz="2000" dirty="0"/>
              <a:t>使每堆上纸牌数都一样多。</a:t>
            </a:r>
          </a:p>
          <a:p>
            <a:pPr>
              <a:lnSpc>
                <a:spcPct val="100000"/>
              </a:lnSpc>
            </a:pPr>
            <a:r>
              <a:rPr lang="zh-CN" altLang="zh-CN" sz="2000" dirty="0"/>
              <a:t>例如 N=4，4 堆纸牌数分别为：  ①</a:t>
            </a:r>
            <a:r>
              <a:rPr lang="zh-CN" altLang="en-US" sz="2000" dirty="0"/>
              <a:t> </a:t>
            </a:r>
            <a:r>
              <a:rPr lang="zh-CN" altLang="zh-CN" sz="2000" dirty="0"/>
              <a:t>9　②　8　③　17　④　6</a:t>
            </a:r>
          </a:p>
          <a:p>
            <a:pPr>
              <a:lnSpc>
                <a:spcPct val="100000"/>
              </a:lnSpc>
            </a:pPr>
            <a:r>
              <a:rPr lang="zh-CN" altLang="zh-CN" sz="2000" dirty="0"/>
              <a:t>移动3次可达到目的：从 ③ 取4张牌放到④（9 8 13 10）-&gt;从③取3张牌放到 ②（9 11 10 10）-&gt; 从②取1张牌放到①（10 10 10 10）。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5CBE9-3194-B643-A51D-F9E9524877A7}"/>
              </a:ext>
            </a:extLst>
          </p:cNvPr>
          <p:cNvSpPr/>
          <p:nvPr/>
        </p:nvSpPr>
        <p:spPr>
          <a:xfrm>
            <a:off x="409730" y="4631962"/>
            <a:ext cx="6875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dirty="0"/>
              <a:t>【输入格式】</a:t>
            </a:r>
          </a:p>
          <a:p>
            <a:pPr>
              <a:lnSpc>
                <a:spcPct val="100000"/>
              </a:lnSpc>
            </a:pPr>
            <a:r>
              <a:rPr lang="zh-CN" altLang="zh-CN" dirty="0"/>
              <a:t>       N（N 堆纸牌，1 &lt;= N &lt;= 100） </a:t>
            </a:r>
          </a:p>
          <a:p>
            <a:pPr>
              <a:lnSpc>
                <a:spcPct val="100000"/>
              </a:lnSpc>
            </a:pPr>
            <a:r>
              <a:rPr lang="zh-CN" altLang="zh-CN" dirty="0"/>
              <a:t>       A1 A2 … An （N 堆纸牌，每堆纸牌初始数，l&lt;= Ai &lt;=10000）</a:t>
            </a:r>
          </a:p>
          <a:p>
            <a:pPr>
              <a:lnSpc>
                <a:spcPct val="100000"/>
              </a:lnSpc>
            </a:pPr>
            <a:r>
              <a:rPr lang="zh-CN" altLang="zh-CN" dirty="0"/>
              <a:t>【输出格式】</a:t>
            </a:r>
          </a:p>
          <a:p>
            <a:pPr>
              <a:lnSpc>
                <a:spcPct val="100000"/>
              </a:lnSpc>
            </a:pPr>
            <a:r>
              <a:rPr lang="zh-CN" altLang="zh-CN" dirty="0"/>
              <a:t>       所有堆均达到相等时的最少移动次数。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3B6FC0-5554-BD4A-AE87-6D1624E81BE5}"/>
              </a:ext>
            </a:extLst>
          </p:cNvPr>
          <p:cNvSpPr/>
          <p:nvPr/>
        </p:nvSpPr>
        <p:spPr>
          <a:xfrm>
            <a:off x="8227370" y="4631962"/>
            <a:ext cx="27176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【样例输入】</a:t>
            </a:r>
          </a:p>
          <a:p>
            <a:r>
              <a:rPr lang="zh-CN" altLang="zh-CN" dirty="0"/>
              <a:t>　   4</a:t>
            </a:r>
          </a:p>
          <a:p>
            <a:r>
              <a:rPr lang="zh-CN" altLang="zh-CN" dirty="0"/>
              <a:t>　   9 8 17 6 </a:t>
            </a:r>
          </a:p>
          <a:p>
            <a:r>
              <a:rPr lang="zh-CN" altLang="zh-CN" dirty="0"/>
              <a:t>【样例输出】</a:t>
            </a:r>
          </a:p>
          <a:p>
            <a:r>
              <a:rPr lang="zh-CN" altLang="zh-CN" dirty="0"/>
              <a:t>　   3</a:t>
            </a:r>
          </a:p>
        </p:txBody>
      </p:sp>
    </p:spTree>
    <p:extLst>
      <p:ext uri="{BB962C8B-B14F-4D97-AF65-F5344CB8AC3E}">
        <p14:creationId xmlns:p14="http://schemas.microsoft.com/office/powerpoint/2010/main" val="113887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515D0A-B844-3C4B-95BC-8B36BCE8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问题分析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93BBD5-2D94-5B49-A4EE-72AE667C1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7"/>
            <a:ext cx="11053823" cy="1467518"/>
          </a:xfrm>
        </p:spPr>
        <p:txBody>
          <a:bodyPr/>
          <a:lstStyle/>
          <a:p>
            <a:r>
              <a:rPr lang="zh-CN" altLang="en-US" dirty="0"/>
              <a:t>首先可以把每个位置上的数字减去平均数</a:t>
            </a:r>
            <a:endParaRPr lang="en-US" altLang="zh-CN" dirty="0"/>
          </a:p>
          <a:p>
            <a:pPr lvl="1"/>
            <a:r>
              <a:rPr lang="zh-CN" altLang="en-US" dirty="0"/>
              <a:t>剩下的问题就是用最少的移动次数将所有数字变为</a:t>
            </a:r>
            <a:r>
              <a:rPr lang="en-US" altLang="zh-CN" dirty="0"/>
              <a:t>0</a:t>
            </a: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9，8，17，6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zh-CN" dirty="0">
                <a:solidFill>
                  <a:srgbClr val="FF0000"/>
                </a:solidFill>
              </a:rPr>
              <a:t> -1，-2，7，-4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7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515D0A-B844-3C4B-95BC-8B36BCE8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问题分析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93BBD5-2D94-5B49-A4EE-72AE667C1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7"/>
            <a:ext cx="11053823" cy="1467518"/>
          </a:xfrm>
        </p:spPr>
        <p:txBody>
          <a:bodyPr/>
          <a:lstStyle/>
          <a:p>
            <a:r>
              <a:rPr lang="zh-CN" altLang="en-US" dirty="0"/>
              <a:t>首先可以把每个位置上的数字减去平均数</a:t>
            </a:r>
            <a:endParaRPr lang="en-US" altLang="zh-CN" dirty="0"/>
          </a:p>
          <a:p>
            <a:pPr lvl="1"/>
            <a:r>
              <a:rPr lang="zh-CN" altLang="en-US" dirty="0"/>
              <a:t>剩下的问题就是用最少的移动次数将所有数字变为</a:t>
            </a:r>
            <a:r>
              <a:rPr lang="en-US" altLang="zh-CN" dirty="0"/>
              <a:t>0</a:t>
            </a: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9，8，17，6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zh-CN" dirty="0">
                <a:solidFill>
                  <a:srgbClr val="FF0000"/>
                </a:solidFill>
              </a:rPr>
              <a:t> -1，-2，7，-4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F522E7E-5BE8-C24D-977E-EB81F564F921}"/>
              </a:ext>
            </a:extLst>
          </p:cNvPr>
          <p:cNvSpPr txBox="1">
            <a:spLocks/>
          </p:cNvSpPr>
          <p:nvPr/>
        </p:nvSpPr>
        <p:spPr>
          <a:xfrm>
            <a:off x="569088" y="2938072"/>
            <a:ext cx="11053823" cy="199369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注意移动的规则：</a:t>
            </a:r>
            <a:r>
              <a:rPr lang="en-US" altLang="zh-CN" dirty="0"/>
              <a:t>1</a:t>
            </a:r>
            <a:r>
              <a:rPr lang="en-US" altLang="zh-CN" dirty="0">
                <a:sym typeface="Wingdings" pitchFamily="2" charset="2"/>
              </a:rPr>
              <a:t>2,</a:t>
            </a:r>
            <a:r>
              <a:rPr lang="zh-CN" altLang="en-US" dirty="0">
                <a:sym typeface="Wingdings" pitchFamily="2" charset="2"/>
              </a:rPr>
              <a:t>  </a:t>
            </a:r>
            <a:r>
              <a:rPr lang="en-US" altLang="zh-CN" dirty="0">
                <a:sym typeface="Wingdings" pitchFamily="2" charset="2"/>
              </a:rPr>
              <a:t>123,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234,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…,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n-2n-1n,</a:t>
            </a:r>
            <a:r>
              <a:rPr lang="zh-CN" altLang="en-US" dirty="0">
                <a:sym typeface="Wingdings" pitchFamily="2" charset="2"/>
              </a:rPr>
              <a:t>  </a:t>
            </a:r>
            <a:r>
              <a:rPr lang="en-US" altLang="zh-CN" dirty="0">
                <a:sym typeface="Wingdings" pitchFamily="2" charset="2"/>
              </a:rPr>
              <a:t>n-1n</a:t>
            </a:r>
          </a:p>
          <a:p>
            <a:pPr lvl="1"/>
            <a:r>
              <a:rPr lang="zh-CN" altLang="en-US" dirty="0">
                <a:sym typeface="Wingdings" pitchFamily="2" charset="2"/>
              </a:rPr>
              <a:t>所以为了将</a:t>
            </a:r>
            <a:r>
              <a:rPr lang="en-US" altLang="zh-CN" dirty="0">
                <a:sym typeface="Wingdings" pitchFamily="2" charset="2"/>
              </a:rPr>
              <a:t>-1</a:t>
            </a:r>
            <a:r>
              <a:rPr lang="zh-CN" altLang="en-US" dirty="0">
                <a:sym typeface="Wingdings" pitchFamily="2" charset="2"/>
              </a:rPr>
              <a:t>变为</a:t>
            </a:r>
            <a:r>
              <a:rPr lang="en-US" altLang="zh-CN" dirty="0">
                <a:sym typeface="Wingdings" pitchFamily="2" charset="2"/>
              </a:rPr>
              <a:t>0</a:t>
            </a:r>
            <a:r>
              <a:rPr lang="zh-CN" altLang="en-US" dirty="0">
                <a:sym typeface="Wingdings" pitchFamily="2" charset="2"/>
              </a:rPr>
              <a:t>，只能先变成序列：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-3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7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-4</a:t>
            </a:r>
          </a:p>
          <a:p>
            <a:pPr lvl="1"/>
            <a:r>
              <a:rPr lang="zh-CN" altLang="en-US" dirty="0">
                <a:sym typeface="Wingdings" pitchFamily="2" charset="2"/>
              </a:rPr>
              <a:t>再变为：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，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，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，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-4</a:t>
            </a:r>
          </a:p>
          <a:p>
            <a:pPr lvl="1"/>
            <a:r>
              <a:rPr lang="zh-CN" altLang="en-US" dirty="0">
                <a:sym typeface="Wingdings" pitchFamily="2" charset="2"/>
              </a:rPr>
              <a:t>再变为：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29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8490FD-0A9E-E548-945A-5B818EF27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算法分析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09E8C-43CF-1C4E-9499-D72D4460C147}"/>
              </a:ext>
            </a:extLst>
          </p:cNvPr>
          <p:cNvSpPr txBox="1"/>
          <p:nvPr/>
        </p:nvSpPr>
        <p:spPr>
          <a:xfrm>
            <a:off x="569088" y="3842882"/>
            <a:ext cx="9668656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算法思路：减去平均数后，从前往后枚举，考虑当前数字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如果为负数，则需向后面的位置借数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（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后面的数字变小），</a:t>
            </a:r>
            <a:r>
              <a:rPr kumimoji="1" lang="en-US" altLang="zh-CN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ans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如果为正数，则需向后面的位置给数（后面的数字变大），</a:t>
            </a:r>
            <a:r>
              <a:rPr kumimoji="1" lang="en-US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ans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如果为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0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，不需要额外的操作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4A4606-E44E-9946-9ED6-D41279744AF7}"/>
              </a:ext>
            </a:extLst>
          </p:cNvPr>
          <p:cNvSpPr txBox="1"/>
          <p:nvPr/>
        </p:nvSpPr>
        <p:spPr>
          <a:xfrm>
            <a:off x="3791664" y="5555985"/>
            <a:ext cx="4608669" cy="83099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solidFill>
                  <a:srgbClr val="00B05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贪心地考虑当前枚举位置的数字，不管后面位置的数字怎样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D4A377-8DAD-3C48-9426-815F99F44D90}"/>
              </a:ext>
            </a:extLst>
          </p:cNvPr>
          <p:cNvSpPr txBox="1"/>
          <p:nvPr/>
        </p:nvSpPr>
        <p:spPr>
          <a:xfrm>
            <a:off x="719528" y="1454046"/>
            <a:ext cx="8004748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     </a:t>
            </a:r>
            <a:r>
              <a:rPr lang="zh-CN" altLang="zh-CN" sz="2400" dirty="0">
                <a:solidFill>
                  <a:srgbClr val="FF0000"/>
                </a:solidFill>
              </a:rPr>
              <a:t>9，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zh-CN" altLang="zh-CN" sz="2400" dirty="0">
                <a:solidFill>
                  <a:srgbClr val="FF0000"/>
                </a:solidFill>
              </a:rPr>
              <a:t>8，17，6</a:t>
            </a:r>
            <a:r>
              <a:rPr lang="zh-CN" altLang="en-US" sz="2400" dirty="0">
                <a:solidFill>
                  <a:srgbClr val="FF0000"/>
                </a:solidFill>
              </a:rPr>
              <a:t>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ans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zh-CN" altLang="zh-CN" sz="2400" dirty="0">
                <a:solidFill>
                  <a:srgbClr val="FF0000"/>
                </a:solidFill>
              </a:rPr>
              <a:t>-1，-2，7，-4</a:t>
            </a:r>
            <a:r>
              <a:rPr lang="zh-CN" altLang="en-US" sz="2400" dirty="0">
                <a:solidFill>
                  <a:srgbClr val="FF0000"/>
                </a:solidFill>
              </a:rPr>
              <a:t>           减去平均数，</a:t>
            </a:r>
            <a:r>
              <a:rPr lang="en-US" altLang="zh-CN" sz="2400" dirty="0" err="1">
                <a:solidFill>
                  <a:srgbClr val="FF0000"/>
                </a:solidFill>
              </a:rPr>
              <a:t>ans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zh-CN" altLang="en-US" sz="2400" dirty="0">
                <a:solidFill>
                  <a:srgbClr val="0070C0"/>
                </a:solidFill>
                <a:sym typeface="Wingdings" pitchFamily="2" charset="2"/>
              </a:rPr>
              <a:t>， </a:t>
            </a:r>
            <a:r>
              <a:rPr lang="en-US" altLang="zh-CN" sz="2400" dirty="0">
                <a:solidFill>
                  <a:srgbClr val="0070C0"/>
                </a:solidFill>
                <a:sym typeface="Wingdings" pitchFamily="2" charset="2"/>
              </a:rPr>
              <a:t>-3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，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-4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         考虑第一个数字，</a:t>
            </a:r>
            <a:r>
              <a:rPr lang="en-US" altLang="zh-CN" sz="2400" dirty="0" err="1">
                <a:solidFill>
                  <a:srgbClr val="FF0000"/>
                </a:solidFill>
                <a:sym typeface="Wingdings" pitchFamily="2" charset="2"/>
              </a:rPr>
              <a:t>ans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++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，   </a:t>
            </a:r>
            <a:r>
              <a:rPr lang="en-US" altLang="zh-CN" sz="24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zh-CN" altLang="en-US" sz="2400" dirty="0">
                <a:solidFill>
                  <a:srgbClr val="0070C0"/>
                </a:solidFill>
                <a:sym typeface="Wingdings" pitchFamily="2" charset="2"/>
              </a:rPr>
              <a:t>， </a:t>
            </a:r>
            <a:r>
              <a:rPr lang="en-US" altLang="zh-CN" sz="2400" dirty="0">
                <a:solidFill>
                  <a:srgbClr val="0070C0"/>
                </a:solidFill>
                <a:sym typeface="Wingdings" pitchFamily="2" charset="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，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-4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        考虑第二个数字，</a:t>
            </a:r>
            <a:r>
              <a:rPr lang="en-US" altLang="zh-CN" sz="2400" dirty="0" err="1">
                <a:solidFill>
                  <a:srgbClr val="FF0000"/>
                </a:solidFill>
                <a:sym typeface="Wingdings" pitchFamily="2" charset="2"/>
              </a:rPr>
              <a:t>ans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++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0,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0,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sym typeface="Wingdings" pitchFamily="2" charset="2"/>
              </a:rPr>
              <a:t>0,</a:t>
            </a:r>
            <a:r>
              <a:rPr lang="zh-CN" altLang="en-US" sz="2400" dirty="0">
                <a:solidFill>
                  <a:srgbClr val="0070C0"/>
                </a:solidFill>
                <a:sym typeface="Wingdings" pitchFamily="2" charset="2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      考虑第三个数字，</a:t>
            </a:r>
            <a:r>
              <a:rPr lang="en-US" altLang="zh-CN" sz="2400" dirty="0" err="1">
                <a:solidFill>
                  <a:srgbClr val="FF0000"/>
                </a:solidFill>
                <a:sym typeface="Wingdings" pitchFamily="2" charset="2"/>
              </a:rPr>
              <a:t>ans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++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0,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0,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0,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       考虑第四个数字，</a:t>
            </a:r>
            <a:r>
              <a:rPr lang="en-US" altLang="zh-CN" sz="2400" dirty="0" err="1">
                <a:solidFill>
                  <a:srgbClr val="FF0000"/>
                </a:solidFill>
                <a:sym typeface="Wingdings" pitchFamily="2" charset="2"/>
              </a:rPr>
              <a:t>ans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不变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à"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DAA69A-99DF-944C-8600-118D7CC11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C0D29-BE93-6449-BA97-786D96F2D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421D4E-6675-1C48-B6C1-6237BBBC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93" y="1371184"/>
            <a:ext cx="8415562" cy="40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89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195A37-7FCF-B148-988B-B3155346D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贪心算法：</a:t>
            </a: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贪心通常和模拟结合在一起</a:t>
            </a:r>
            <a:endParaRPr kumimoji="1" lang="en-US" altLang="zh-CN" dirty="0">
              <a:latin typeface="Source Han Sans CN" charset="-122"/>
              <a:ea typeface="Source Han Sans CN" charset="-122"/>
              <a:cs typeface="Source Han Sans CN" charset="-122"/>
              <a:sym typeface="Wingdings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贪心问题的关键是：贪心策略的选择</a:t>
            </a:r>
            <a:endParaRPr kumimoji="1" lang="en-US" altLang="zh-CN" dirty="0">
              <a:latin typeface="Source Han Sans CN" charset="-122"/>
              <a:ea typeface="Source Han Sans CN" charset="-122"/>
              <a:cs typeface="Source Han Sans CN" charset="-122"/>
              <a:sym typeface="Wingdings" pitchFamily="2" charset="2"/>
            </a:endParaRPr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：删数问题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贪心策略</a:t>
            </a:r>
            <a:endParaRPr kumimoji="1" lang="en-US" altLang="zh-CN" dirty="0"/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pPr lvl="1"/>
            <a:r>
              <a:rPr kumimoji="1" lang="zh-CN" altLang="en-US" dirty="0"/>
              <a:t>二进制；模拟</a:t>
            </a:r>
            <a:endParaRPr kumimoji="1" lang="en-US" altLang="zh-CN" dirty="0"/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：均分纸牌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预处理；考虑当前位置数字</a:t>
            </a:r>
          </a:p>
          <a:p>
            <a:endParaRPr kumimoji="1" lang="zh-CN" altLang="en-US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1474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>
            <a:extLst>
              <a:ext uri="{FF2B5EF4-FFF2-40B4-BE49-F238E27FC236}">
                <a16:creationId xmlns:a16="http://schemas.microsoft.com/office/drawing/2014/main" id="{EE3CECB5-3F51-6D4D-9BF0-3DF675E636BB}"/>
              </a:ext>
            </a:extLst>
          </p:cNvPr>
          <p:cNvSpPr txBox="1">
            <a:spLocks/>
          </p:cNvSpPr>
          <p:nvPr/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b="1">
                <a:solidFill>
                  <a:schemeClr val="bg1"/>
                </a:solidFill>
              </a:rPr>
              <a:t>2019/03/30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9E79DE5F-EC62-4D4D-B6A2-54282D4065EB}"/>
              </a:ext>
            </a:extLst>
          </p:cNvPr>
          <p:cNvSpPr txBox="1">
            <a:spLocks/>
          </p:cNvSpPr>
          <p:nvPr/>
        </p:nvSpPr>
        <p:spPr>
          <a:xfrm>
            <a:off x="245328" y="5084089"/>
            <a:ext cx="11701346" cy="446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b="1" dirty="0">
                <a:solidFill>
                  <a:schemeClr val="bg1"/>
                </a:solidFill>
              </a:rPr>
              <a:t>实验舱   南哥   </a:t>
            </a:r>
            <a:r>
              <a:rPr kumimoji="1" lang="en-US" altLang="zh-CN" b="1" dirty="0">
                <a:solidFill>
                  <a:schemeClr val="bg1"/>
                </a:solidFill>
              </a:rPr>
              <a:t>QQ:</a:t>
            </a:r>
            <a:r>
              <a:rPr kumimoji="1" lang="zh-CN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</a:rPr>
              <a:t>870169200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571D63-CB6B-D847-8804-E3F2384A4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作业选讲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7E227-1F35-E64E-953E-D4BD380985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：合并序列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只需要判断一个字符串是否是给定字符串的前缀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然后将所有符合条件的字符串字典序输出</a:t>
            </a: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：统计数字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用一个数组表示数字是否出现，因为数字范围很小</a:t>
            </a:r>
            <a:endParaRPr kumimoji="1" lang="en-US" altLang="zh-CN" dirty="0"/>
          </a:p>
          <a:p>
            <a:r>
              <a:rPr kumimoji="1" lang="en-US" altLang="zh-CN" dirty="0"/>
              <a:t>E</a:t>
            </a:r>
            <a:r>
              <a:rPr kumimoji="1" lang="zh-CN" altLang="en-US" dirty="0"/>
              <a:t>：超级书架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找最大的</a:t>
            </a:r>
            <a:r>
              <a:rPr kumimoji="1" lang="en-US" altLang="zh-CN" dirty="0"/>
              <a:t>m</a:t>
            </a:r>
            <a:r>
              <a:rPr kumimoji="1" lang="zh-CN" altLang="en-US" dirty="0"/>
              <a:t>个数字，这</a:t>
            </a:r>
            <a:r>
              <a:rPr kumimoji="1" lang="en-US" altLang="zh-CN" dirty="0"/>
              <a:t>m</a:t>
            </a:r>
            <a:r>
              <a:rPr kumimoji="1" lang="zh-CN" altLang="en-US" dirty="0"/>
              <a:t>个数字之和大于等于</a:t>
            </a:r>
            <a:r>
              <a:rPr kumimoji="1" lang="en-US" altLang="zh-CN" dirty="0"/>
              <a:t>B</a:t>
            </a:r>
          </a:p>
          <a:p>
            <a:r>
              <a:rPr kumimoji="1" lang="en-US" altLang="zh-CN" dirty="0"/>
              <a:t>F:</a:t>
            </a:r>
            <a:r>
              <a:rPr kumimoji="1" lang="zh-CN" altLang="en-US" dirty="0"/>
              <a:t> 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小整数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类似，用一个数组表示数字是否出现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57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571D63-CB6B-D847-8804-E3F2384A4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作业选讲</a:t>
            </a:r>
            <a:r>
              <a:rPr kumimoji="1" lang="en-US" altLang="zh-CN" dirty="0"/>
              <a:t>—D</a:t>
            </a:r>
            <a:r>
              <a:rPr kumimoji="1" lang="zh-CN" altLang="en-US" dirty="0"/>
              <a:t>瑞士轮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81950C-0BF2-2E44-BA48-ABEEFD81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" y="1779818"/>
            <a:ext cx="10222732" cy="39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1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ACB447-C509-1448-94DE-6F9945EE63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作业选讲</a:t>
            </a:r>
            <a:r>
              <a:rPr kumimoji="1" lang="en-US" altLang="zh-CN" dirty="0"/>
              <a:t>—D</a:t>
            </a:r>
            <a:r>
              <a:rPr kumimoji="1" lang="zh-CN" altLang="en-US" dirty="0"/>
              <a:t>瑞士轮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77D587-6DB7-B140-9706-A91E49B0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8" y="1367790"/>
            <a:ext cx="4356100" cy="5105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CDCF9D-03D9-A845-A48F-1090389F7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70" y="229870"/>
            <a:ext cx="43561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1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571D63-CB6B-D847-8804-E3F2384A4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作业选讲</a:t>
            </a:r>
            <a:r>
              <a:rPr kumimoji="1" lang="en-US" altLang="zh-CN" dirty="0"/>
              <a:t>—A</a:t>
            </a:r>
            <a:r>
              <a:rPr kumimoji="1" lang="zh-CN" altLang="en-US" dirty="0"/>
              <a:t>：象棋比赛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4263A1-8B6D-FB48-A0A1-4CEF6FE6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08898"/>
            <a:ext cx="12192000" cy="17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1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571D63-CB6B-D847-8804-E3F2384A4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作业选讲</a:t>
            </a:r>
            <a:r>
              <a:rPr kumimoji="1" lang="en-US" altLang="zh-CN" dirty="0"/>
              <a:t>—A</a:t>
            </a:r>
            <a:r>
              <a:rPr kumimoji="1" lang="zh-CN" altLang="en-US" dirty="0"/>
              <a:t>：象棋比赛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4263A1-8B6D-FB48-A0A1-4CEF6FE6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08898"/>
            <a:ext cx="12192000" cy="17814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1E6A4B-A9DF-8F49-A110-37B65C93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22" y="3864899"/>
            <a:ext cx="9003895" cy="23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7202F8-746D-284B-A74A-B57931E1E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贪心算法讲解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083C4-E853-9143-AD48-357A4069E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0603" y="1435261"/>
            <a:ext cx="11053823" cy="1516282"/>
          </a:xfrm>
        </p:spPr>
        <p:txBody>
          <a:bodyPr/>
          <a:lstStyle/>
          <a:p>
            <a:r>
              <a:rPr kumimoji="1" lang="zh-CN" altLang="en-US" dirty="0"/>
              <a:t>什么是贪心？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在对问题求解时，总是做出在</a:t>
            </a:r>
            <a:r>
              <a:rPr kumimoji="1" lang="zh-CN" altLang="en-US" b="1" dirty="0"/>
              <a:t>当前</a:t>
            </a:r>
            <a:r>
              <a:rPr kumimoji="1" lang="zh-CN" altLang="en-US" dirty="0"/>
              <a:t>看来是</a:t>
            </a:r>
            <a:r>
              <a:rPr kumimoji="1" lang="zh-CN" altLang="en-US" b="1" dirty="0"/>
              <a:t>最好</a:t>
            </a:r>
            <a:r>
              <a:rPr kumimoji="1" lang="zh-CN" altLang="en-US" dirty="0"/>
              <a:t>的选择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一个栗子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787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7202F8-746D-284B-A74A-B57931E1E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贪心算法讲解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083C4-E853-9143-AD48-357A4069E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0603" y="1435261"/>
            <a:ext cx="11053823" cy="1516282"/>
          </a:xfrm>
        </p:spPr>
        <p:txBody>
          <a:bodyPr/>
          <a:lstStyle/>
          <a:p>
            <a:r>
              <a:rPr kumimoji="1" lang="zh-CN" altLang="en-US" dirty="0"/>
              <a:t>什么是贪心？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在对问题求解时，总是做出在</a:t>
            </a:r>
            <a:r>
              <a:rPr kumimoji="1" lang="zh-CN" altLang="en-US" b="1" dirty="0"/>
              <a:t>当前</a:t>
            </a:r>
            <a:r>
              <a:rPr kumimoji="1" lang="zh-CN" altLang="en-US" dirty="0"/>
              <a:t>看来是</a:t>
            </a:r>
            <a:r>
              <a:rPr kumimoji="1" lang="zh-CN" altLang="en-US" b="1" dirty="0"/>
              <a:t>最好</a:t>
            </a:r>
            <a:r>
              <a:rPr kumimoji="1" lang="zh-CN" altLang="en-US" dirty="0"/>
              <a:t>的选择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一个栗子</a:t>
            </a:r>
            <a:endParaRPr kumimoji="1" lang="en-US" altLang="zh-CN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52BF8D68-935C-0440-AC7A-E88A0B3EA313}"/>
              </a:ext>
            </a:extLst>
          </p:cNvPr>
          <p:cNvSpPr txBox="1">
            <a:spLocks/>
          </p:cNvSpPr>
          <p:nvPr/>
        </p:nvSpPr>
        <p:spPr>
          <a:xfrm>
            <a:off x="397398" y="2801072"/>
            <a:ext cx="7716456" cy="127321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什么问题适合贪心？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局部（当前）最优策略能产生全局（最终）最优解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3940044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NOIP系统训练营普及组--04贪心(1)" id="{6BD144B4-B3BC-5442-B2C3-DEED6635916E}" vid="{0DC69C22-03E0-D14C-B4E6-8E576AC55D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课程模版</Template>
  <TotalTime>18</TotalTime>
  <Words>1782</Words>
  <Application>Microsoft Macintosh PowerPoint</Application>
  <PresentationFormat>宽屏</PresentationFormat>
  <Paragraphs>203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DengXian</vt:lpstr>
      <vt:lpstr>AliHYAiHei-Beta</vt:lpstr>
      <vt:lpstr>Kaiti SC</vt:lpstr>
      <vt:lpstr>Source Han Sans CN</vt:lpstr>
      <vt:lpstr>Source Han Sans CN Medium</vt:lpstr>
      <vt:lpstr>Arial</vt:lpstr>
      <vt:lpstr>Wingdings</vt:lpstr>
      <vt:lpstr>课程模版</vt:lpstr>
      <vt:lpstr>2019NOIP系统训练营   普及组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2019NOIP系统训练营   普及组</dc:title>
  <dc:creator>瀚 清</dc:creator>
  <cp:lastModifiedBy>瀚 清</cp:lastModifiedBy>
  <cp:revision>9</cp:revision>
  <cp:lastPrinted>2019-03-29T08:55:50Z</cp:lastPrinted>
  <dcterms:created xsi:type="dcterms:W3CDTF">2019-03-30T10:38:00Z</dcterms:created>
  <dcterms:modified xsi:type="dcterms:W3CDTF">2019-06-08T06:25:05Z</dcterms:modified>
</cp:coreProperties>
</file>