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7" r:id="rId2"/>
    <p:sldId id="259" r:id="rId3"/>
    <p:sldId id="265" r:id="rId4"/>
    <p:sldId id="268" r:id="rId5"/>
    <p:sldId id="269" r:id="rId6"/>
    <p:sldId id="272" r:id="rId7"/>
    <p:sldId id="270" r:id="rId8"/>
    <p:sldId id="271" r:id="rId9"/>
    <p:sldId id="296" r:id="rId10"/>
    <p:sldId id="273" r:id="rId11"/>
    <p:sldId id="275" r:id="rId12"/>
    <p:sldId id="274" r:id="rId13"/>
    <p:sldId id="278" r:id="rId14"/>
    <p:sldId id="276" r:id="rId15"/>
    <p:sldId id="277" r:id="rId16"/>
    <p:sldId id="295" r:id="rId17"/>
    <p:sldId id="290" r:id="rId18"/>
    <p:sldId id="291" r:id="rId19"/>
    <p:sldId id="292" r:id="rId20"/>
    <p:sldId id="293" r:id="rId21"/>
    <p:sldId id="294" r:id="rId22"/>
    <p:sldId id="281" r:id="rId23"/>
    <p:sldId id="282" r:id="rId24"/>
    <p:sldId id="283" r:id="rId25"/>
    <p:sldId id="29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AD00"/>
    <a:srgbClr val="0082D3"/>
    <a:srgbClr val="E37500"/>
    <a:srgbClr val="F19800"/>
    <a:srgbClr val="C00D10"/>
    <a:srgbClr val="C00020"/>
    <a:srgbClr val="349B05"/>
    <a:srgbClr val="339605"/>
    <a:srgbClr val="79D827"/>
    <a:srgbClr val="8DDD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p:restoredTop sz="86385"/>
  </p:normalViewPr>
  <p:slideViewPr>
    <p:cSldViewPr snapToGrid="0" snapToObjects="1">
      <p:cViewPr varScale="1">
        <p:scale>
          <a:sx n="96" d="100"/>
          <a:sy n="96" d="100"/>
        </p:scale>
        <p:origin x="100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8455D1-0A62-5B44-AE82-B557E0EEACD3}" type="datetime1">
              <a:t>2019/6/8</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ACF485-523A-7443-9CB6-9994BD5E605C}" type="slidenum">
              <a:t>‹#›</a:t>
            </a:fld>
            <a:endParaRPr kumimoji="1" lang="zh-CN" altLang="en-US"/>
          </a:p>
        </p:txBody>
      </p:sp>
    </p:spTree>
    <p:extLst>
      <p:ext uri="{BB962C8B-B14F-4D97-AF65-F5344CB8AC3E}">
        <p14:creationId xmlns:p14="http://schemas.microsoft.com/office/powerpoint/2010/main" val="1090687178"/>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D6C7-7F89-5D47-86F6-3BD1F7D41150}" type="datetime1">
              <a:t>2019/6/8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22DF0-70FF-F54C-8E53-01D2923E4F1E}" type="slidenum">
              <a:t>‹#›</a:t>
            </a:fld>
            <a:endParaRPr kumimoji="1" lang="zh-CN" altLang="en-US"/>
          </a:p>
        </p:txBody>
      </p:sp>
    </p:spTree>
    <p:extLst>
      <p:ext uri="{BB962C8B-B14F-4D97-AF65-F5344CB8AC3E}">
        <p14:creationId xmlns:p14="http://schemas.microsoft.com/office/powerpoint/2010/main" val="114950740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日期占位符 3"/>
          <p:cNvSpPr>
            <a:spLocks noGrp="1"/>
          </p:cNvSpPr>
          <p:nvPr>
            <p:ph type="dt" idx="1"/>
          </p:nvPr>
        </p:nvSpPr>
        <p:spPr/>
        <p:txBody>
          <a:bodyPr/>
          <a:lstStyle/>
          <a:p>
            <a:fld id="{B64CD6C7-7F89-5D47-86F6-3BD1F7D41150}" type="datetime1">
              <a:rPr lang="zh-CN" altLang="en-US" smtClean="0"/>
              <a:t>2019/6/8</a:t>
            </a:fld>
            <a:endParaRPr kumimoji="1" lang="zh-CN" altLang="en-US"/>
          </a:p>
        </p:txBody>
      </p:sp>
    </p:spTree>
    <p:extLst>
      <p:ext uri="{BB962C8B-B14F-4D97-AF65-F5344CB8AC3E}">
        <p14:creationId xmlns:p14="http://schemas.microsoft.com/office/powerpoint/2010/main" val="276412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日期占位符 3"/>
          <p:cNvSpPr>
            <a:spLocks noGrp="1"/>
          </p:cNvSpPr>
          <p:nvPr>
            <p:ph type="dt" idx="1"/>
          </p:nvPr>
        </p:nvSpPr>
        <p:spPr/>
        <p:txBody>
          <a:bodyPr/>
          <a:lstStyle/>
          <a:p>
            <a:fld id="{B64CD6C7-7F89-5D47-86F6-3BD1F7D41150}" type="datetime1">
              <a:rPr lang="zh-CN" altLang="en-US" smtClean="0"/>
              <a:t>2019/6/8</a:t>
            </a:fld>
            <a:endParaRPr kumimoji="1" lang="zh-CN" altLang="en-US"/>
          </a:p>
        </p:txBody>
      </p:sp>
    </p:spTree>
    <p:extLst>
      <p:ext uri="{BB962C8B-B14F-4D97-AF65-F5344CB8AC3E}">
        <p14:creationId xmlns:p14="http://schemas.microsoft.com/office/powerpoint/2010/main" val="6241356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6" name="矩形 15"/>
          <p:cNvSpPr/>
          <p:nvPr userDrawn="1"/>
        </p:nvSpPr>
        <p:spPr>
          <a:xfrm>
            <a:off x="0" y="4987636"/>
            <a:ext cx="12192000" cy="187036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76"/>
          <p:cNvSpPr/>
          <p:nvPr userDrawn="1"/>
        </p:nvSpPr>
        <p:spPr>
          <a:xfrm>
            <a:off x="3416969" y="-1828"/>
            <a:ext cx="8775031" cy="49856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5031" h="4989464">
                <a:moveTo>
                  <a:pt x="3327823" y="0"/>
                </a:moveTo>
                <a:lnTo>
                  <a:pt x="8775031" y="1828"/>
                </a:lnTo>
                <a:lnTo>
                  <a:pt x="8775031" y="4989464"/>
                </a:lnTo>
                <a:lnTo>
                  <a:pt x="0" y="4973422"/>
                </a:lnTo>
                <a:lnTo>
                  <a:pt x="332782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245327" y="3102421"/>
            <a:ext cx="11701346" cy="822519"/>
          </a:xfrm>
          <a:prstGeom prst="rect">
            <a:avLst/>
          </a:prstGeom>
        </p:spPr>
        <p:txBody>
          <a:bodyPr anchor="b"/>
          <a:lstStyle>
            <a:lvl1pPr algn="ctr">
              <a:defRPr sz="4800">
                <a:solidFill>
                  <a:schemeClr val="bg1"/>
                </a:solidFill>
                <a:latin typeface="AliHYAiHei-Beta" charset="-122"/>
                <a:ea typeface="AliHYAiHei-Beta" charset="-122"/>
                <a:cs typeface="AliHYAiHei-Beta" charset="-122"/>
              </a:defRPr>
            </a:lvl1pPr>
          </a:lstStyle>
          <a:p>
            <a:r>
              <a:rPr kumimoji="1" lang="en-US" altLang="zh-CN" dirty="0"/>
              <a:t>2019NOIP</a:t>
            </a:r>
            <a:r>
              <a:rPr kumimoji="1" lang="zh-CN" altLang="en-US" dirty="0"/>
              <a:t>系统训练营  普及组</a:t>
            </a:r>
          </a:p>
        </p:txBody>
      </p:sp>
      <p:sp>
        <p:nvSpPr>
          <p:cNvPr id="3" name="副标题 2"/>
          <p:cNvSpPr>
            <a:spLocks noGrp="1"/>
          </p:cNvSpPr>
          <p:nvPr>
            <p:ph type="subTitle" idx="1" hasCustomPrompt="1"/>
          </p:nvPr>
        </p:nvSpPr>
        <p:spPr>
          <a:xfrm>
            <a:off x="245327" y="4007199"/>
            <a:ext cx="11701346" cy="486744"/>
          </a:xfrm>
          <a:prstGeom prst="rect">
            <a:avLst/>
          </a:prstGeom>
        </p:spPr>
        <p:txBody>
          <a:bodyPr/>
          <a:lstStyle>
            <a:lvl1pPr marL="0" indent="0" algn="ctr">
              <a:buNone/>
              <a:defRPr sz="3200">
                <a:solidFill>
                  <a:schemeClr val="bg1"/>
                </a:solidFill>
                <a:latin typeface="AliHYAiHei-Beta" charset="-122"/>
                <a:ea typeface="AliHYAiHei-Beta" charset="-122"/>
                <a:cs typeface="AliHYAiHei-Beta"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单击此处编辑章节标题</a:t>
            </a: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275935" y="1384180"/>
            <a:ext cx="3640130" cy="1635982"/>
          </a:xfrm>
          <a:prstGeom prst="rect">
            <a:avLst/>
          </a:prstGeom>
        </p:spPr>
      </p:pic>
      <p:sp>
        <p:nvSpPr>
          <p:cNvPr id="13" name="文本占位符 12"/>
          <p:cNvSpPr>
            <a:spLocks noGrp="1"/>
          </p:cNvSpPr>
          <p:nvPr>
            <p:ph type="body" sz="quarter" idx="10" hasCustomPrompt="1"/>
          </p:nvPr>
        </p:nvSpPr>
        <p:spPr>
          <a:xfrm>
            <a:off x="245328" y="5251450"/>
            <a:ext cx="11701346" cy="446823"/>
          </a:xfrm>
          <a:prstGeom prst="rect">
            <a:avLst/>
          </a:prstGeom>
        </p:spPr>
        <p:txBody>
          <a:bodyPr/>
          <a:lstStyle>
            <a:lvl1pPr marL="0" indent="0" algn="ctr">
              <a:buNone/>
              <a:defRPr sz="24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单击此处编辑讲师和作者姓名</a:t>
            </a:r>
          </a:p>
        </p:txBody>
      </p:sp>
      <p:sp>
        <p:nvSpPr>
          <p:cNvPr id="14" name="文本占位符 12"/>
          <p:cNvSpPr>
            <a:spLocks noGrp="1"/>
          </p:cNvSpPr>
          <p:nvPr>
            <p:ph type="body" sz="quarter" idx="11" hasCustomPrompt="1"/>
          </p:nvPr>
        </p:nvSpPr>
        <p:spPr>
          <a:xfrm>
            <a:off x="245328" y="5697499"/>
            <a:ext cx="11701346" cy="446823"/>
          </a:xfrm>
          <a:prstGeom prst="rect">
            <a:avLst/>
          </a:prstGeom>
        </p:spPr>
        <p:txBody>
          <a:bodyPr/>
          <a:lstStyle>
            <a:lvl1pPr marL="0" indent="0" algn="ctr">
              <a:buNone/>
              <a:defRPr sz="1800" b="0" i="0">
                <a:solidFill>
                  <a:schemeClr val="bg1"/>
                </a:solidFill>
                <a:latin typeface="Source Han Sans CN Medium" charset="-122"/>
                <a:ea typeface="Source Han Sans CN Medium" charset="-122"/>
                <a:cs typeface="Source Han Sans CN Medium"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Tree>
    <p:extLst>
      <p:ext uri="{BB962C8B-B14F-4D97-AF65-F5344CB8AC3E}">
        <p14:creationId xmlns:p14="http://schemas.microsoft.com/office/powerpoint/2010/main" val="155945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章节总结">
    <p:spTree>
      <p:nvGrpSpPr>
        <p:cNvPr id="1" name=""/>
        <p:cNvGrpSpPr/>
        <p:nvPr/>
      </p:nvGrpSpPr>
      <p:grpSpPr>
        <a:xfrm>
          <a:off x="0" y="0"/>
          <a:ext cx="0" cy="0"/>
          <a:chOff x="0" y="0"/>
          <a:chExt cx="0" cy="0"/>
        </a:xfrm>
      </p:grpSpPr>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本节回顾</a:t>
            </a:r>
          </a:p>
        </p:txBody>
      </p:sp>
      <p:sp>
        <p:nvSpPr>
          <p:cNvPr id="13" name="矩形 11"/>
          <p:cNvSpPr/>
          <p:nvPr userDrawn="1"/>
        </p:nvSpPr>
        <p:spPr>
          <a:xfrm flipV="1">
            <a:off x="3125164" y="-1"/>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6107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6" name="矩形 76"/>
          <p:cNvSpPr/>
          <p:nvPr userDrawn="1"/>
        </p:nvSpPr>
        <p:spPr>
          <a:xfrm>
            <a:off x="1423686" y="0"/>
            <a:ext cx="1076831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V="1">
            <a:off x="0" y="0"/>
            <a:ext cx="9398644" cy="390066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775504" y="3429000"/>
            <a:ext cx="10640992" cy="1077218"/>
          </a:xfrm>
          <a:prstGeom prst="rect">
            <a:avLst/>
          </a:prstGeom>
        </p:spPr>
        <p:txBody>
          <a:bodyPr wrap="square" rtlCol="0">
            <a:spAutoFit/>
          </a:bodyPr>
          <a:lstStyle/>
          <a:p>
            <a:pPr algn="ctr"/>
            <a:r>
              <a:rPr kumimoji="1" lang="zh-CN" altLang="en-US" sz="6400" b="0" i="0">
                <a:solidFill>
                  <a:schemeClr val="bg1"/>
                </a:solidFill>
                <a:latin typeface="AliHYAiHei-Beta" charset="-122"/>
                <a:ea typeface="AliHYAiHei-Beta" charset="-122"/>
                <a:cs typeface="AliHYAiHei-Beta" charset="-122"/>
              </a:rPr>
              <a:t>谢谢观看</a:t>
            </a:r>
          </a:p>
        </p:txBody>
      </p:sp>
      <p:pic>
        <p:nvPicPr>
          <p:cNvPr id="4" name="图片 3"/>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379089" y="1885738"/>
            <a:ext cx="3433822" cy="1543262"/>
          </a:xfrm>
          <a:prstGeom prst="rect">
            <a:avLst/>
          </a:prstGeom>
        </p:spPr>
      </p:pic>
    </p:spTree>
    <p:extLst>
      <p:ext uri="{BB962C8B-B14F-4D97-AF65-F5344CB8AC3E}">
        <p14:creationId xmlns:p14="http://schemas.microsoft.com/office/powerpoint/2010/main" val="20055158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上节回顾">
    <p:spTree>
      <p:nvGrpSpPr>
        <p:cNvPr id="1" name=""/>
        <p:cNvGrpSpPr/>
        <p:nvPr/>
      </p:nvGrpSpPr>
      <p:grpSpPr>
        <a:xfrm>
          <a:off x="0" y="0"/>
          <a:ext cx="0" cy="0"/>
          <a:chOff x="0" y="0"/>
          <a:chExt cx="0" cy="0"/>
        </a:xfrm>
      </p:grpSpPr>
      <p:sp>
        <p:nvSpPr>
          <p:cNvPr id="12" name="矩形 11"/>
          <p:cNvSpPr/>
          <p:nvPr userDrawn="1"/>
        </p:nvSpPr>
        <p:spPr>
          <a:xfrm>
            <a:off x="3125164" y="0"/>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上节回顾</a:t>
            </a:r>
          </a:p>
        </p:txBody>
      </p:sp>
    </p:spTree>
    <p:extLst>
      <p:ext uri="{BB962C8B-B14F-4D97-AF65-F5344CB8AC3E}">
        <p14:creationId xmlns:p14="http://schemas.microsoft.com/office/powerpoint/2010/main" val="161193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面">
    <p:spTree>
      <p:nvGrpSpPr>
        <p:cNvPr id="1" name=""/>
        <p:cNvGrpSpPr/>
        <p:nvPr/>
      </p:nvGrpSpPr>
      <p:grpSpPr>
        <a:xfrm>
          <a:off x="0" y="0"/>
          <a:ext cx="0" cy="0"/>
          <a:chOff x="0" y="0"/>
          <a:chExt cx="0" cy="0"/>
        </a:xfrm>
      </p:grpSpPr>
      <p:sp>
        <p:nvSpPr>
          <p:cNvPr id="12" name="矩形 76"/>
          <p:cNvSpPr/>
          <p:nvPr userDrawn="1"/>
        </p:nvSpPr>
        <p:spPr>
          <a:xfrm flipH="1">
            <a:off x="-1" y="0"/>
            <a:ext cx="1083390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2" y="0"/>
            <a:ext cx="9398644" cy="1620456"/>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523297" y="653810"/>
            <a:ext cx="2312499"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本节目录</a:t>
            </a:r>
          </a:p>
        </p:txBody>
      </p:sp>
      <p:sp>
        <p:nvSpPr>
          <p:cNvPr id="7" name="文本占位符 56"/>
          <p:cNvSpPr>
            <a:spLocks noGrp="1"/>
          </p:cNvSpPr>
          <p:nvPr>
            <p:ph type="body" sz="quarter" idx="11" hasCustomPrompt="1"/>
          </p:nvPr>
        </p:nvSpPr>
        <p:spPr>
          <a:xfrm>
            <a:off x="569088" y="1620456"/>
            <a:ext cx="10774102"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单击此处编辑知识点</a:t>
            </a:r>
            <a:endParaRPr kumimoji="1" lang="en-US" altLang="zh-CN"/>
          </a:p>
        </p:txBody>
      </p:sp>
    </p:spTree>
    <p:extLst>
      <p:ext uri="{BB962C8B-B14F-4D97-AF65-F5344CB8AC3E}">
        <p14:creationId xmlns:p14="http://schemas.microsoft.com/office/powerpoint/2010/main" val="210403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小节标题">
    <p:spTree>
      <p:nvGrpSpPr>
        <p:cNvPr id="1" name=""/>
        <p:cNvGrpSpPr/>
        <p:nvPr/>
      </p:nvGrpSpPr>
      <p:grpSpPr>
        <a:xfrm>
          <a:off x="0" y="0"/>
          <a:ext cx="0" cy="0"/>
          <a:chOff x="0" y="0"/>
          <a:chExt cx="0" cy="0"/>
        </a:xfrm>
      </p:grpSpPr>
      <p:sp>
        <p:nvSpPr>
          <p:cNvPr id="12" name="矩形 76"/>
          <p:cNvSpPr/>
          <p:nvPr userDrawn="1"/>
        </p:nvSpPr>
        <p:spPr>
          <a:xfrm>
            <a:off x="2132179" y="0"/>
            <a:ext cx="10059821"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12"/>
          <p:cNvSpPr>
            <a:spLocks noGrp="1"/>
          </p:cNvSpPr>
          <p:nvPr>
            <p:ph type="body" sz="quarter" idx="11" hasCustomPrompt="1"/>
          </p:nvPr>
        </p:nvSpPr>
        <p:spPr>
          <a:xfrm>
            <a:off x="245328" y="3365588"/>
            <a:ext cx="11701346" cy="639253"/>
          </a:xfrm>
          <a:prstGeom prst="rect">
            <a:avLst/>
          </a:prstGeom>
        </p:spPr>
        <p:txBody>
          <a:bodyPr/>
          <a:lstStyle>
            <a:lvl1pPr marL="0" indent="0" algn="ctr">
              <a:buNone/>
              <a:defRPr sz="40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
        <p:nvSpPr>
          <p:cNvPr id="11" name="文本占位符 12"/>
          <p:cNvSpPr>
            <a:spLocks noGrp="1"/>
          </p:cNvSpPr>
          <p:nvPr>
            <p:ph type="body" sz="quarter" idx="12" hasCustomPrompt="1"/>
          </p:nvPr>
        </p:nvSpPr>
        <p:spPr>
          <a:xfrm>
            <a:off x="245328" y="2587208"/>
            <a:ext cx="11701346" cy="573967"/>
          </a:xfrm>
          <a:prstGeom prst="rect">
            <a:avLst/>
          </a:prstGeom>
        </p:spPr>
        <p:txBody>
          <a:bodyPr/>
          <a:lstStyle>
            <a:lvl1pPr marL="0" indent="0" algn="ctr">
              <a:buNone/>
              <a:defRPr sz="32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单击此处编辑编号</a:t>
            </a:r>
          </a:p>
        </p:txBody>
      </p:sp>
    </p:spTree>
    <p:extLst>
      <p:ext uri="{BB962C8B-B14F-4D97-AF65-F5344CB8AC3E}">
        <p14:creationId xmlns:p14="http://schemas.microsoft.com/office/powerpoint/2010/main" val="6673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面上下">
    <p:spTree>
      <p:nvGrpSpPr>
        <p:cNvPr id="1" name=""/>
        <p:cNvGrpSpPr/>
        <p:nvPr/>
      </p:nvGrpSpPr>
      <p:grpSpPr>
        <a:xfrm>
          <a:off x="0" y="0"/>
          <a:ext cx="0" cy="0"/>
          <a:chOff x="0" y="0"/>
          <a:chExt cx="0" cy="0"/>
        </a:xfrm>
      </p:grpSpPr>
      <p:sp>
        <p:nvSpPr>
          <p:cNvPr id="60" name="矩形 76"/>
          <p:cNvSpPr/>
          <p:nvPr userDrawn="1"/>
        </p:nvSpPr>
        <p:spPr>
          <a:xfrm rot="10800000">
            <a:off x="-2" y="-1"/>
            <a:ext cx="1026674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76"/>
          <p:cNvSpPr/>
          <p:nvPr userDrawn="1"/>
        </p:nvSpPr>
        <p:spPr>
          <a:xfrm rot="10800000" flipH="1">
            <a:off x="7500395" y="0"/>
            <a:ext cx="469160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316991 w 6673109"/>
              <a:gd name="connsiteY3" fmla="*/ 4971597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2316991" y="4971597"/>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userDrawn="1"/>
        </p:nvSpPr>
        <p:spPr>
          <a:xfrm>
            <a:off x="0" y="1365813"/>
            <a:ext cx="12192000" cy="5492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占位符 12"/>
          <p:cNvSpPr>
            <a:spLocks noGrp="1"/>
          </p:cNvSpPr>
          <p:nvPr>
            <p:ph type="body" sz="quarter" idx="10" hasCustomPrompt="1"/>
          </p:nvPr>
        </p:nvSpPr>
        <p:spPr>
          <a:xfrm>
            <a:off x="569088" y="569315"/>
            <a:ext cx="11053823" cy="565004"/>
          </a:xfrm>
          <a:prstGeom prst="rect">
            <a:avLst/>
          </a:prstGeom>
        </p:spPr>
        <p:txBody>
          <a:bodyPr/>
          <a:lstStyle>
            <a:lvl1pPr marL="0" indent="0" algn="l">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7" name="文本占位符 56"/>
          <p:cNvSpPr>
            <a:spLocks noGrp="1"/>
          </p:cNvSpPr>
          <p:nvPr>
            <p:ph type="body" sz="quarter" idx="11" hasCustomPrompt="1"/>
          </p:nvPr>
        </p:nvSpPr>
        <p:spPr>
          <a:xfrm>
            <a:off x="569088" y="1620456"/>
            <a:ext cx="11053823"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182138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面左右">
    <p:spTree>
      <p:nvGrpSpPr>
        <p:cNvPr id="1" name=""/>
        <p:cNvGrpSpPr/>
        <p:nvPr/>
      </p:nvGrpSpPr>
      <p:grpSpPr>
        <a:xfrm>
          <a:off x="0" y="0"/>
          <a:ext cx="0" cy="0"/>
          <a:chOff x="0" y="0"/>
          <a:chExt cx="0" cy="0"/>
        </a:xfrm>
      </p:grpSpPr>
      <p:sp>
        <p:nvSpPr>
          <p:cNvPr id="8" name="矩形 76"/>
          <p:cNvSpPr/>
          <p:nvPr userDrawn="1"/>
        </p:nvSpPr>
        <p:spPr>
          <a:xfrm rot="5400000">
            <a:off x="-1168858" y="3819463"/>
            <a:ext cx="4207397"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76"/>
          <p:cNvSpPr/>
          <p:nvPr userDrawn="1"/>
        </p:nvSpPr>
        <p:spPr>
          <a:xfrm rot="16200000" flipV="1">
            <a:off x="-947799" y="950454"/>
            <a:ext cx="5868367" cy="3967457"/>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3970115" y="0"/>
            <a:ext cx="8221883"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569089" y="474562"/>
            <a:ext cx="3146386" cy="5879939"/>
          </a:xfrm>
          <a:prstGeom prst="rect">
            <a:avLst/>
          </a:prstGeom>
        </p:spPr>
        <p:txBody>
          <a:bodyPr/>
          <a:lstStyle>
            <a:lvl1pPr marL="0" indent="0" algn="l">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单击此处编辑本页标题</a:t>
            </a:r>
          </a:p>
        </p:txBody>
      </p:sp>
      <p:sp>
        <p:nvSpPr>
          <p:cNvPr id="5" name="文本占位符 56"/>
          <p:cNvSpPr>
            <a:spLocks noGrp="1"/>
          </p:cNvSpPr>
          <p:nvPr>
            <p:ph type="body" sz="quarter" idx="11" hasCustomPrompt="1"/>
          </p:nvPr>
        </p:nvSpPr>
        <p:spPr>
          <a:xfrm>
            <a:off x="4284561" y="474562"/>
            <a:ext cx="7338350"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pic>
        <p:nvPicPr>
          <p:cNvPr id="6" name="图片 5">
            <a:extLst>
              <a:ext uri="{FF2B5EF4-FFF2-40B4-BE49-F238E27FC236}">
                <a16:creationId xmlns:a16="http://schemas.microsoft.com/office/drawing/2014/main" id="{45D0B797-BA8F-AB42-83A7-5FE5E8FCA06D}"/>
              </a:ext>
            </a:extLst>
          </p:cNvPr>
          <p:cNvPicPr>
            <a:picLocks noChangeAspect="1"/>
          </p:cNvPicPr>
          <p:nvPr userDrawn="1"/>
        </p:nvPicPr>
        <p:blipFill>
          <a:blip r:embed="rId2"/>
          <a:stretch>
            <a:fillRect/>
          </a:stretch>
        </p:blipFill>
        <p:spPr>
          <a:xfrm>
            <a:off x="9910839" y="0"/>
            <a:ext cx="2281161" cy="1283153"/>
          </a:xfrm>
          <a:prstGeom prst="rect">
            <a:avLst/>
          </a:prstGeom>
        </p:spPr>
      </p:pic>
    </p:spTree>
    <p:extLst>
      <p:ext uri="{BB962C8B-B14F-4D97-AF65-F5344CB8AC3E}">
        <p14:creationId xmlns:p14="http://schemas.microsoft.com/office/powerpoint/2010/main" val="192568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面右左">
    <p:spTree>
      <p:nvGrpSpPr>
        <p:cNvPr id="1" name=""/>
        <p:cNvGrpSpPr/>
        <p:nvPr/>
      </p:nvGrpSpPr>
      <p:grpSpPr>
        <a:xfrm>
          <a:off x="0" y="0"/>
          <a:ext cx="0" cy="0"/>
          <a:chOff x="0" y="0"/>
          <a:chExt cx="0" cy="0"/>
        </a:xfrm>
      </p:grpSpPr>
      <p:sp>
        <p:nvSpPr>
          <p:cNvPr id="6" name="矩形 76"/>
          <p:cNvSpPr/>
          <p:nvPr userDrawn="1"/>
        </p:nvSpPr>
        <p:spPr>
          <a:xfrm rot="5400000" flipV="1">
            <a:off x="9090949" y="3756952"/>
            <a:ext cx="4207397" cy="1994703"/>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6200000">
            <a:off x="7271431" y="947794"/>
            <a:ext cx="5868367" cy="3972774"/>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0"/>
            <a:ext cx="8221883"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8476525" y="1415143"/>
            <a:ext cx="3146386" cy="4939358"/>
          </a:xfrm>
          <a:prstGeom prst="rect">
            <a:avLst/>
          </a:prstGeom>
        </p:spPr>
        <p:txBody>
          <a:bodyPr/>
          <a:lstStyle>
            <a:lvl1pPr marL="0" indent="0" algn="l">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单击此处编辑本页标题</a:t>
            </a:r>
          </a:p>
        </p:txBody>
      </p:sp>
      <p:sp>
        <p:nvSpPr>
          <p:cNvPr id="5" name="文本占位符 56"/>
          <p:cNvSpPr>
            <a:spLocks noGrp="1"/>
          </p:cNvSpPr>
          <p:nvPr>
            <p:ph type="body" sz="quarter" idx="11" hasCustomPrompt="1"/>
          </p:nvPr>
        </p:nvSpPr>
        <p:spPr>
          <a:xfrm>
            <a:off x="603812" y="474562"/>
            <a:ext cx="7338350"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12709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全屏版面文字">
    <p:spTree>
      <p:nvGrpSpPr>
        <p:cNvPr id="1" name=""/>
        <p:cNvGrpSpPr/>
        <p:nvPr/>
      </p:nvGrpSpPr>
      <p:grpSpPr>
        <a:xfrm>
          <a:off x="0" y="0"/>
          <a:ext cx="0" cy="0"/>
          <a:chOff x="0" y="0"/>
          <a:chExt cx="0" cy="0"/>
        </a:xfrm>
      </p:grpSpPr>
      <p:sp>
        <p:nvSpPr>
          <p:cNvPr id="6" name="矩形 76"/>
          <p:cNvSpPr/>
          <p:nvPr userDrawn="1"/>
        </p:nvSpPr>
        <p:spPr>
          <a:xfrm flipH="1" flipV="1">
            <a:off x="-1" y="0"/>
            <a:ext cx="10833904" cy="6829064"/>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604777" y="474562"/>
            <a:ext cx="10982446" cy="5879939"/>
          </a:xfrm>
          <a:prstGeom prst="rect">
            <a:avLst/>
          </a:prstGeom>
        </p:spPr>
        <p:txBody>
          <a:bodyPr anchor="ct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30105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全屏版面图片">
    <p:spTree>
      <p:nvGrpSpPr>
        <p:cNvPr id="1" name=""/>
        <p:cNvGrpSpPr/>
        <p:nvPr/>
      </p:nvGrpSpPr>
      <p:grpSpPr>
        <a:xfrm>
          <a:off x="0" y="0"/>
          <a:ext cx="0" cy="0"/>
          <a:chOff x="0" y="0"/>
          <a:chExt cx="0" cy="0"/>
        </a:xfrm>
      </p:grpSpPr>
      <p:sp>
        <p:nvSpPr>
          <p:cNvPr id="4" name="矩形 3"/>
          <p:cNvSpPr/>
          <p:nvPr userDrawn="1"/>
        </p:nvSpPr>
        <p:spPr>
          <a:xfrm>
            <a:off x="0"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76"/>
          <p:cNvSpPr/>
          <p:nvPr userDrawn="1"/>
        </p:nvSpPr>
        <p:spPr>
          <a:xfrm flipH="1" flipV="1">
            <a:off x="-843" y="4435"/>
            <a:ext cx="10834746" cy="682462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 name="connsiteX0" fmla="*/ 4612613 w 10059821"/>
              <a:gd name="connsiteY0" fmla="*/ 0 h 6861539"/>
              <a:gd name="connsiteX1" fmla="*/ 10059821 w 10059821"/>
              <a:gd name="connsiteY1" fmla="*/ 1828 h 6861539"/>
              <a:gd name="connsiteX2" fmla="*/ 10047419 w 10059821"/>
              <a:gd name="connsiteY2" fmla="*/ 6831086 h 6861539"/>
              <a:gd name="connsiteX3" fmla="*/ 0 w 10059821"/>
              <a:gd name="connsiteY3" fmla="*/ 6861539 h 6861539"/>
              <a:gd name="connsiteX4" fmla="*/ 4612613 w 10059821"/>
              <a:gd name="connsiteY4" fmla="*/ 0 h 6861539"/>
              <a:gd name="connsiteX0" fmla="*/ 4612613 w 10080773"/>
              <a:gd name="connsiteY0" fmla="*/ 0 h 6861539"/>
              <a:gd name="connsiteX1" fmla="*/ 10059821 w 10080773"/>
              <a:gd name="connsiteY1" fmla="*/ 1828 h 6861539"/>
              <a:gd name="connsiteX2" fmla="*/ 10079662 w 10080773"/>
              <a:gd name="connsiteY2" fmla="*/ 6842723 h 6861539"/>
              <a:gd name="connsiteX3" fmla="*/ 0 w 10080773"/>
              <a:gd name="connsiteY3" fmla="*/ 6861539 h 6861539"/>
              <a:gd name="connsiteX4" fmla="*/ 4612613 w 10080773"/>
              <a:gd name="connsiteY4" fmla="*/ 0 h 6861539"/>
              <a:gd name="connsiteX0" fmla="*/ 4612613 w 10059821"/>
              <a:gd name="connsiteY0" fmla="*/ 0 h 6861539"/>
              <a:gd name="connsiteX1" fmla="*/ 10059821 w 10059821"/>
              <a:gd name="connsiteY1" fmla="*/ 1828 h 6861539"/>
              <a:gd name="connsiteX2" fmla="*/ 10047419 w 10059821"/>
              <a:gd name="connsiteY2" fmla="*/ 6854360 h 6861539"/>
              <a:gd name="connsiteX3" fmla="*/ 0 w 10059821"/>
              <a:gd name="connsiteY3" fmla="*/ 6861539 h 6861539"/>
              <a:gd name="connsiteX4" fmla="*/ 4612613 w 10059821"/>
              <a:gd name="connsiteY4" fmla="*/ 0 h 6861539"/>
              <a:gd name="connsiteX0" fmla="*/ 4612613 w 10060603"/>
              <a:gd name="connsiteY0" fmla="*/ 0 h 6861539"/>
              <a:gd name="connsiteX1" fmla="*/ 10059821 w 10060603"/>
              <a:gd name="connsiteY1" fmla="*/ 1828 h 6861539"/>
              <a:gd name="connsiteX2" fmla="*/ 10058167 w 10060603"/>
              <a:gd name="connsiteY2" fmla="*/ 6842724 h 6861539"/>
              <a:gd name="connsiteX3" fmla="*/ 0 w 10060603"/>
              <a:gd name="connsiteY3" fmla="*/ 6861539 h 6861539"/>
              <a:gd name="connsiteX4" fmla="*/ 4612613 w 10060603"/>
              <a:gd name="connsiteY4" fmla="*/ 0 h 6861539"/>
              <a:gd name="connsiteX0" fmla="*/ 4612613 w 10059821"/>
              <a:gd name="connsiteY0" fmla="*/ 0 h 6877636"/>
              <a:gd name="connsiteX1" fmla="*/ 10059821 w 10059821"/>
              <a:gd name="connsiteY1" fmla="*/ 1828 h 6877636"/>
              <a:gd name="connsiteX2" fmla="*/ 10047419 w 10059821"/>
              <a:gd name="connsiteY2" fmla="*/ 6877636 h 6877636"/>
              <a:gd name="connsiteX3" fmla="*/ 0 w 10059821"/>
              <a:gd name="connsiteY3" fmla="*/ 6861539 h 6877636"/>
              <a:gd name="connsiteX4" fmla="*/ 4612613 w 10059821"/>
              <a:gd name="connsiteY4" fmla="*/ 0 h 6877636"/>
              <a:gd name="connsiteX0" fmla="*/ 4612613 w 10060603"/>
              <a:gd name="connsiteY0" fmla="*/ 0 h 6861539"/>
              <a:gd name="connsiteX1" fmla="*/ 10059821 w 10060603"/>
              <a:gd name="connsiteY1" fmla="*/ 1828 h 6861539"/>
              <a:gd name="connsiteX2" fmla="*/ 10058167 w 10060603"/>
              <a:gd name="connsiteY2" fmla="*/ 6854361 h 6861539"/>
              <a:gd name="connsiteX3" fmla="*/ 0 w 10060603"/>
              <a:gd name="connsiteY3" fmla="*/ 6861539 h 6861539"/>
              <a:gd name="connsiteX4" fmla="*/ 4612613 w 10060603"/>
              <a:gd name="connsiteY4" fmla="*/ 0 h 686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603" h="6861539">
                <a:moveTo>
                  <a:pt x="4612613" y="0"/>
                </a:moveTo>
                <a:lnTo>
                  <a:pt x="10059821" y="1828"/>
                </a:lnTo>
                <a:cubicBezTo>
                  <a:pt x="10052105" y="2289885"/>
                  <a:pt x="10065883" y="4566304"/>
                  <a:pt x="10058167" y="6854361"/>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58"/>
          <p:cNvSpPr>
            <a:spLocks noGrp="1"/>
          </p:cNvSpPr>
          <p:nvPr>
            <p:ph type="pic" sz="quarter" idx="12" hasCustomPrompt="1"/>
          </p:nvPr>
        </p:nvSpPr>
        <p:spPr>
          <a:xfrm>
            <a:off x="0" y="14467"/>
            <a:ext cx="12192843" cy="6858000"/>
          </a:xfrm>
          <a:prstGeom prst="rect">
            <a:avLst/>
          </a:prstGeom>
        </p:spPr>
        <p:txBody>
          <a:bodyPr anchor="ctr"/>
          <a:lstStyle>
            <a:lvl1pPr marL="0" indent="0" algn="ctr">
              <a:buNone/>
              <a:defRPr sz="3200">
                <a:solidFill>
                  <a:schemeClr val="bg2">
                    <a:lumMod val="75000"/>
                  </a:schemeClr>
                </a:solidFill>
              </a:defRPr>
            </a:lvl1pPr>
          </a:lstStyle>
          <a:p>
            <a:r>
              <a:rPr kumimoji="1" lang="zh-CN" altLang="en-US"/>
              <a:t>全屏展示的图片应图片居中放置</a:t>
            </a:r>
          </a:p>
        </p:txBody>
      </p:sp>
    </p:spTree>
    <p:extLst>
      <p:ext uri="{BB962C8B-B14F-4D97-AF65-F5344CB8AC3E}">
        <p14:creationId xmlns:p14="http://schemas.microsoft.com/office/powerpoint/2010/main" val="78397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C00D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0" y="0"/>
            <a:ext cx="12192000" cy="6858000"/>
          </a:xfrm>
          <a:prstGeom prst="rect">
            <a:avLst/>
          </a:prstGeom>
          <a:solidFill>
            <a:srgbClr val="008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a:extLst>
              <a:ext uri="{FF2B5EF4-FFF2-40B4-BE49-F238E27FC236}">
                <a16:creationId xmlns:a16="http://schemas.microsoft.com/office/drawing/2014/main" id="{BF6DCAD6-A3F9-D54A-BA18-2F566E5AD531}"/>
              </a:ext>
            </a:extLst>
          </p:cNvPr>
          <p:cNvPicPr>
            <a:picLocks noChangeAspect="1"/>
          </p:cNvPicPr>
          <p:nvPr userDrawn="1"/>
        </p:nvPicPr>
        <p:blipFill>
          <a:blip r:embed="rId13"/>
          <a:stretch>
            <a:fillRect/>
          </a:stretch>
        </p:blipFill>
        <p:spPr>
          <a:xfrm>
            <a:off x="9753600" y="0"/>
            <a:ext cx="2438400" cy="1371600"/>
          </a:xfrm>
          <a:prstGeom prst="rect">
            <a:avLst/>
          </a:prstGeom>
        </p:spPr>
      </p:pic>
    </p:spTree>
    <p:extLst>
      <p:ext uri="{BB962C8B-B14F-4D97-AF65-F5344CB8AC3E}">
        <p14:creationId xmlns:p14="http://schemas.microsoft.com/office/powerpoint/2010/main" val="18364349"/>
      </p:ext>
    </p:extLst>
  </p:cSld>
  <p:clrMap bg1="lt1" tx1="dk1" bg2="lt2" tx2="dk2" accent1="accent1" accent2="accent2" accent3="accent3" accent4="accent4" accent5="accent5" accent6="accent6" hlink="hlink" folHlink="folHlink"/>
  <p:sldLayoutIdLst>
    <p:sldLayoutId id="2147483652" r:id="rId1"/>
    <p:sldLayoutId id="2147483667" r:id="rId2"/>
    <p:sldLayoutId id="2147483665" r:id="rId3"/>
    <p:sldLayoutId id="2147483659" r:id="rId4"/>
    <p:sldLayoutId id="2147483653" r:id="rId5"/>
    <p:sldLayoutId id="2147483660" r:id="rId6"/>
    <p:sldLayoutId id="2147483661" r:id="rId7"/>
    <p:sldLayoutId id="2147483662" r:id="rId8"/>
    <p:sldLayoutId id="2147483663" r:id="rId9"/>
    <p:sldLayoutId id="2147483666"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2019NOIP</a:t>
            </a:r>
            <a:r>
              <a:rPr kumimoji="1" lang="zh-CN" altLang="en-US" dirty="0"/>
              <a:t>系统训练营   普及组</a:t>
            </a:r>
          </a:p>
        </p:txBody>
      </p:sp>
      <p:sp>
        <p:nvSpPr>
          <p:cNvPr id="3" name="副标题 2"/>
          <p:cNvSpPr>
            <a:spLocks noGrp="1"/>
          </p:cNvSpPr>
          <p:nvPr>
            <p:ph type="subTitle" idx="1"/>
          </p:nvPr>
        </p:nvSpPr>
        <p:spPr/>
        <p:txBody>
          <a:bodyPr/>
          <a:lstStyle/>
          <a:p>
            <a:r>
              <a:rPr kumimoji="1" lang="zh-CN" altLang="en-US" dirty="0"/>
              <a:t>贪心</a:t>
            </a:r>
            <a:r>
              <a:rPr kumimoji="1" lang="en-US" altLang="zh-CN" dirty="0"/>
              <a:t>2</a:t>
            </a:r>
            <a:endParaRPr kumimoji="1" lang="zh-CN" altLang="en-US" dirty="0"/>
          </a:p>
        </p:txBody>
      </p:sp>
      <p:sp>
        <p:nvSpPr>
          <p:cNvPr id="4" name="文本占位符 3"/>
          <p:cNvSpPr>
            <a:spLocks noGrp="1"/>
          </p:cNvSpPr>
          <p:nvPr>
            <p:ph type="body" sz="quarter" idx="10"/>
          </p:nvPr>
        </p:nvSpPr>
        <p:spPr/>
        <p:txBody>
          <a:bodyPr/>
          <a:lstStyle/>
          <a:p>
            <a:r>
              <a:rPr kumimoji="1" lang="zh-CN" altLang="en-US" dirty="0"/>
              <a:t>实验舱</a:t>
            </a:r>
          </a:p>
        </p:txBody>
      </p:sp>
      <p:sp>
        <p:nvSpPr>
          <p:cNvPr id="5" name="文本占位符 4"/>
          <p:cNvSpPr>
            <a:spLocks noGrp="1"/>
          </p:cNvSpPr>
          <p:nvPr>
            <p:ph type="body" sz="quarter" idx="11"/>
          </p:nvPr>
        </p:nvSpPr>
        <p:spPr/>
        <p:txBody>
          <a:bodyPr/>
          <a:lstStyle/>
          <a:p>
            <a:r>
              <a:rPr kumimoji="1" lang="en-US" altLang="zh-CN" dirty="0"/>
              <a:t>2019/04/06</a:t>
            </a:r>
            <a:endParaRPr kumimoji="1" lang="zh-CN" altLang="en-US" dirty="0"/>
          </a:p>
        </p:txBody>
      </p:sp>
    </p:spTree>
    <p:extLst>
      <p:ext uri="{BB962C8B-B14F-4D97-AF65-F5344CB8AC3E}">
        <p14:creationId xmlns:p14="http://schemas.microsoft.com/office/powerpoint/2010/main" val="126095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53D603F-8DC8-5D40-84F8-87EF7D6D089B}"/>
              </a:ext>
            </a:extLst>
          </p:cNvPr>
          <p:cNvSpPr>
            <a:spLocks noGrp="1"/>
          </p:cNvSpPr>
          <p:nvPr>
            <p:ph type="body" sz="quarter" idx="10"/>
          </p:nvPr>
        </p:nvSpPr>
        <p:spPr/>
        <p:txBody>
          <a:bodyPr/>
          <a:lstStyle/>
          <a:p>
            <a:r>
              <a:rPr kumimoji="1" lang="zh-CN" altLang="en-US" dirty="0"/>
              <a:t>例</a:t>
            </a:r>
            <a:r>
              <a:rPr kumimoji="1" lang="en-US" altLang="zh-CN" dirty="0"/>
              <a:t>2</a:t>
            </a:r>
            <a:r>
              <a:rPr kumimoji="1" lang="zh-CN" altLang="en-US" dirty="0"/>
              <a:t>：</a:t>
            </a:r>
            <a:r>
              <a:rPr lang="zh-CN" altLang="en-US" dirty="0"/>
              <a:t>活动选择</a:t>
            </a:r>
          </a:p>
        </p:txBody>
      </p:sp>
      <p:pic>
        <p:nvPicPr>
          <p:cNvPr id="5" name="图片 4">
            <a:extLst>
              <a:ext uri="{FF2B5EF4-FFF2-40B4-BE49-F238E27FC236}">
                <a16:creationId xmlns:a16="http://schemas.microsoft.com/office/drawing/2014/main" id="{944B773B-8F63-3846-95B4-70DF026232AA}"/>
              </a:ext>
            </a:extLst>
          </p:cNvPr>
          <p:cNvPicPr>
            <a:picLocks noChangeAspect="1"/>
          </p:cNvPicPr>
          <p:nvPr/>
        </p:nvPicPr>
        <p:blipFill>
          <a:blip r:embed="rId2"/>
          <a:stretch>
            <a:fillRect/>
          </a:stretch>
        </p:blipFill>
        <p:spPr>
          <a:xfrm>
            <a:off x="2320483" y="1134319"/>
            <a:ext cx="6972300" cy="5651500"/>
          </a:xfrm>
          <a:prstGeom prst="rect">
            <a:avLst/>
          </a:prstGeom>
        </p:spPr>
      </p:pic>
    </p:spTree>
    <p:extLst>
      <p:ext uri="{BB962C8B-B14F-4D97-AF65-F5344CB8AC3E}">
        <p14:creationId xmlns:p14="http://schemas.microsoft.com/office/powerpoint/2010/main" val="289019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02F192-4AE3-9847-B092-9D0538A2932A}"/>
              </a:ext>
            </a:extLst>
          </p:cNvPr>
          <p:cNvSpPr>
            <a:spLocks noGrp="1"/>
          </p:cNvSpPr>
          <p:nvPr>
            <p:ph type="body" sz="quarter" idx="10"/>
          </p:nvPr>
        </p:nvSpPr>
        <p:spPr/>
        <p:txBody>
          <a:bodyPr/>
          <a:lstStyle/>
          <a:p>
            <a:r>
              <a:rPr kumimoji="1" lang="zh-CN" altLang="en-US" dirty="0"/>
              <a:t>例</a:t>
            </a:r>
            <a:r>
              <a:rPr kumimoji="1" lang="en-US" altLang="zh-CN" dirty="0"/>
              <a:t>3</a:t>
            </a:r>
            <a:r>
              <a:rPr kumimoji="1" lang="zh-CN" altLang="en-US" dirty="0"/>
              <a:t>：工作调度</a:t>
            </a:r>
            <a:endParaRPr lang="zh-CN" altLang="en-US" dirty="0"/>
          </a:p>
          <a:p>
            <a:endParaRPr kumimoji="1" lang="zh-CN" altLang="en-US" dirty="0"/>
          </a:p>
        </p:txBody>
      </p:sp>
      <p:sp>
        <p:nvSpPr>
          <p:cNvPr id="3" name="文本占位符 2">
            <a:extLst>
              <a:ext uri="{FF2B5EF4-FFF2-40B4-BE49-F238E27FC236}">
                <a16:creationId xmlns:a16="http://schemas.microsoft.com/office/drawing/2014/main" id="{ACC94B37-9004-8243-AED2-7C9F905426D5}"/>
              </a:ext>
            </a:extLst>
          </p:cNvPr>
          <p:cNvSpPr>
            <a:spLocks noGrp="1"/>
          </p:cNvSpPr>
          <p:nvPr>
            <p:ph type="body" sz="quarter" idx="11"/>
          </p:nvPr>
        </p:nvSpPr>
        <p:spPr>
          <a:xfrm>
            <a:off x="327947" y="1597306"/>
            <a:ext cx="11294964" cy="4664597"/>
          </a:xfrm>
        </p:spPr>
        <p:txBody>
          <a:bodyPr/>
          <a:lstStyle/>
          <a:p>
            <a:r>
              <a:rPr lang="zh-CN" altLang="en-US" b="1" dirty="0"/>
              <a:t>题目描述</a:t>
            </a:r>
            <a:endParaRPr lang="en-US" altLang="zh-CN" b="1" dirty="0"/>
          </a:p>
          <a:p>
            <a:pPr lvl="1"/>
            <a:r>
              <a:rPr lang="zh-CN" altLang="en-US" dirty="0"/>
              <a:t>约翰有太多的工作要做。为了让农场高效运转，他必须靠他的工作赚钱，每项工作花一个单位时间。 他的工作日从</a:t>
            </a:r>
            <a:r>
              <a:rPr lang="en-US" altLang="zh-CN" dirty="0"/>
              <a:t>0</a:t>
            </a:r>
            <a:r>
              <a:rPr lang="zh-CN" altLang="en-US" dirty="0"/>
              <a:t>时刻开始，有</a:t>
            </a:r>
            <a:r>
              <a:rPr lang="en-US" altLang="zh-CN" dirty="0"/>
              <a:t>10^9</a:t>
            </a:r>
            <a:r>
              <a:rPr lang="zh-CN" altLang="en-US" dirty="0"/>
              <a:t>个单位时间。在任一时刻，他都可以选择编号</a:t>
            </a:r>
            <a:r>
              <a:rPr lang="en-US" altLang="zh-CN" dirty="0"/>
              <a:t>1~</a:t>
            </a:r>
            <a:r>
              <a:rPr lang="en" altLang="zh-CN" dirty="0"/>
              <a:t>N</a:t>
            </a:r>
            <a:r>
              <a:rPr lang="zh-CN" altLang="en-US" dirty="0"/>
              <a:t>的</a:t>
            </a:r>
            <a:r>
              <a:rPr lang="en" altLang="zh-CN" dirty="0"/>
              <a:t>N(1 &lt;= N &lt;= 10^6)</a:t>
            </a:r>
            <a:r>
              <a:rPr lang="zh-CN" altLang="en-US" dirty="0"/>
              <a:t>项工作中的任意一项工作来完成。 因为他在每个单位时间里只能做一个工作，而每项工作又有一个截止日期，所以他很难有时间完成所有</a:t>
            </a:r>
            <a:r>
              <a:rPr lang="en" altLang="zh-CN" dirty="0"/>
              <a:t>N</a:t>
            </a:r>
            <a:r>
              <a:rPr lang="zh-CN" altLang="en-US" dirty="0"/>
              <a:t>个工作，虽然还是有可能。 对于第</a:t>
            </a:r>
            <a:r>
              <a:rPr lang="en" altLang="zh-CN" dirty="0" err="1"/>
              <a:t>i</a:t>
            </a:r>
            <a:r>
              <a:rPr lang="zh-CN" altLang="en-US" dirty="0"/>
              <a:t>个工作，有一个截止时间</a:t>
            </a:r>
            <a:r>
              <a:rPr lang="en" altLang="zh-CN" dirty="0" err="1"/>
              <a:t>D_i</a:t>
            </a:r>
            <a:r>
              <a:rPr lang="en" altLang="zh-CN" dirty="0"/>
              <a:t>(1 &lt;= </a:t>
            </a:r>
            <a:r>
              <a:rPr lang="en" altLang="zh-CN" dirty="0" err="1"/>
              <a:t>D_i</a:t>
            </a:r>
            <a:r>
              <a:rPr lang="en" altLang="zh-CN" dirty="0"/>
              <a:t> &lt;= 10^9)</a:t>
            </a:r>
            <a:r>
              <a:rPr lang="zh-CN" altLang="en" dirty="0"/>
              <a:t>，</a:t>
            </a:r>
            <a:r>
              <a:rPr lang="zh-CN" altLang="en-US" dirty="0"/>
              <a:t>如果他可以完成这个工作，那么他可以获利</a:t>
            </a:r>
            <a:r>
              <a:rPr lang="en" altLang="zh-CN" dirty="0" err="1"/>
              <a:t>P_i</a:t>
            </a:r>
            <a:r>
              <a:rPr lang="en" altLang="zh-CN" dirty="0"/>
              <a:t>( 1&lt;=</a:t>
            </a:r>
            <a:r>
              <a:rPr lang="en" altLang="zh-CN" dirty="0" err="1"/>
              <a:t>P_i</a:t>
            </a:r>
            <a:r>
              <a:rPr lang="en" altLang="zh-CN" dirty="0"/>
              <a:t>&lt;=10^9 ). </a:t>
            </a:r>
            <a:r>
              <a:rPr lang="zh-CN" altLang="en-US" dirty="0"/>
              <a:t>在给定的工作利润和截止时间下，约翰能够获得的利润最大为多少</a:t>
            </a:r>
            <a:r>
              <a:rPr lang="zh-CN" altLang="en" dirty="0"/>
              <a:t>。</a:t>
            </a:r>
          </a:p>
          <a:p>
            <a:r>
              <a:rPr lang="zh-CN" altLang="en-US" b="1" dirty="0"/>
              <a:t>输入格式：</a:t>
            </a:r>
            <a:r>
              <a:rPr lang="zh-CN" altLang="en-US" dirty="0"/>
              <a:t>第一行一个</a:t>
            </a:r>
            <a:r>
              <a:rPr lang="en-US" altLang="zh-CN" dirty="0"/>
              <a:t>N</a:t>
            </a:r>
            <a:r>
              <a:rPr lang="zh-CN" altLang="en-US" dirty="0"/>
              <a:t>，接下来</a:t>
            </a:r>
            <a:r>
              <a:rPr lang="en-US" altLang="zh-CN" dirty="0"/>
              <a:t>N</a:t>
            </a:r>
            <a:r>
              <a:rPr lang="zh-CN" altLang="en-US" dirty="0"/>
              <a:t>行，每行有</a:t>
            </a:r>
            <a:r>
              <a:rPr lang="en-US" altLang="zh-CN" dirty="0" err="1"/>
              <a:t>D_i</a:t>
            </a:r>
            <a:r>
              <a:rPr lang="zh-CN" altLang="en-US" dirty="0"/>
              <a:t>和</a:t>
            </a:r>
            <a:r>
              <a:rPr lang="en-US" altLang="zh-CN" dirty="0" err="1"/>
              <a:t>P_i</a:t>
            </a:r>
            <a:r>
              <a:rPr lang="zh-CN" altLang="en-US" dirty="0"/>
              <a:t>。</a:t>
            </a:r>
            <a:endParaRPr lang="en-US" altLang="zh-CN" dirty="0"/>
          </a:p>
          <a:p>
            <a:r>
              <a:rPr kumimoji="1" lang="zh-CN" altLang="en-US" dirty="0"/>
              <a:t>输出格式：一个数字，表示最大利润。</a:t>
            </a:r>
          </a:p>
        </p:txBody>
      </p:sp>
    </p:spTree>
    <p:extLst>
      <p:ext uri="{BB962C8B-B14F-4D97-AF65-F5344CB8AC3E}">
        <p14:creationId xmlns:p14="http://schemas.microsoft.com/office/powerpoint/2010/main" val="35450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40798C7-4928-FD4D-B92E-C8B99AD6B767}"/>
              </a:ext>
            </a:extLst>
          </p:cNvPr>
          <p:cNvSpPr>
            <a:spLocks noGrp="1"/>
          </p:cNvSpPr>
          <p:nvPr>
            <p:ph type="body" sz="quarter" idx="10"/>
          </p:nvPr>
        </p:nvSpPr>
        <p:spPr/>
        <p:txBody>
          <a:bodyPr/>
          <a:lstStyle/>
          <a:p>
            <a:r>
              <a:rPr kumimoji="1" lang="zh-CN" altLang="en-US" dirty="0"/>
              <a:t>例</a:t>
            </a:r>
            <a:r>
              <a:rPr kumimoji="1" lang="en-US" altLang="zh-CN" dirty="0"/>
              <a:t>3</a:t>
            </a:r>
            <a:r>
              <a:rPr kumimoji="1" lang="zh-CN" altLang="en-US" dirty="0"/>
              <a:t>：工作调度</a:t>
            </a:r>
          </a:p>
        </p:txBody>
      </p:sp>
      <p:sp>
        <p:nvSpPr>
          <p:cNvPr id="3" name="文本占位符 2">
            <a:extLst>
              <a:ext uri="{FF2B5EF4-FFF2-40B4-BE49-F238E27FC236}">
                <a16:creationId xmlns:a16="http://schemas.microsoft.com/office/drawing/2014/main" id="{16F978BE-0CF9-0A49-8802-BB361C6506CD}"/>
              </a:ext>
            </a:extLst>
          </p:cNvPr>
          <p:cNvSpPr>
            <a:spLocks noGrp="1"/>
          </p:cNvSpPr>
          <p:nvPr>
            <p:ph type="body" sz="quarter" idx="11"/>
          </p:nvPr>
        </p:nvSpPr>
        <p:spPr/>
        <p:txBody>
          <a:bodyPr/>
          <a:lstStyle/>
          <a:p>
            <a:r>
              <a:rPr lang="zh-CN" altLang="en-US" dirty="0"/>
              <a:t>这题是一道带反悔的贪心</a:t>
            </a:r>
            <a:endParaRPr lang="en-US" altLang="zh-CN" dirty="0"/>
          </a:p>
          <a:p>
            <a:r>
              <a:rPr lang="zh-CN" altLang="en-US" dirty="0"/>
              <a:t>首先按截止日期排序，如果一个工作</a:t>
            </a:r>
            <a:r>
              <a:rPr lang="zh-CN" altLang="en-US" dirty="0">
                <a:solidFill>
                  <a:srgbClr val="FF0000"/>
                </a:solidFill>
              </a:rPr>
              <a:t>有时间</a:t>
            </a:r>
            <a:r>
              <a:rPr lang="zh-CN" altLang="en-US" dirty="0"/>
              <a:t>去做，就先做了它，</a:t>
            </a:r>
            <a:endParaRPr lang="en-US" altLang="zh-CN" dirty="0"/>
          </a:p>
          <a:p>
            <a:r>
              <a:rPr lang="zh-CN" altLang="en-US" dirty="0"/>
              <a:t>把它的价值压入一个</a:t>
            </a:r>
            <a:r>
              <a:rPr lang="zh-CN" altLang="en-US" dirty="0">
                <a:solidFill>
                  <a:srgbClr val="FF0000"/>
                </a:solidFill>
              </a:rPr>
              <a:t>小根堆</a:t>
            </a:r>
            <a:r>
              <a:rPr lang="zh-CN" altLang="en-US" dirty="0"/>
              <a:t>。</a:t>
            </a:r>
            <a:endParaRPr lang="en-US" altLang="zh-CN" dirty="0"/>
          </a:p>
          <a:p>
            <a:r>
              <a:rPr lang="zh-CN" altLang="en-US" i="1" dirty="0"/>
              <a:t>当发现一个没法做却价值比当前堆顶高的工作时，就放弃那个最小的工作，用做它的时间去做这个价值更高的工作</a:t>
            </a:r>
            <a:r>
              <a:rPr lang="zh-CN" altLang="en-US" dirty="0"/>
              <a:t>。</a:t>
            </a:r>
          </a:p>
        </p:txBody>
      </p:sp>
    </p:spTree>
    <p:extLst>
      <p:ext uri="{BB962C8B-B14F-4D97-AF65-F5344CB8AC3E}">
        <p14:creationId xmlns:p14="http://schemas.microsoft.com/office/powerpoint/2010/main" val="131159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3900A66-D8EB-9843-9D40-A5D9A8198F99}"/>
              </a:ext>
            </a:extLst>
          </p:cNvPr>
          <p:cNvSpPr>
            <a:spLocks noGrp="1"/>
          </p:cNvSpPr>
          <p:nvPr>
            <p:ph type="body" sz="quarter" idx="10"/>
          </p:nvPr>
        </p:nvSpPr>
        <p:spPr/>
        <p:txBody>
          <a:bodyPr/>
          <a:lstStyle/>
          <a:p>
            <a:r>
              <a:rPr kumimoji="1" lang="zh-CN" altLang="en-US" dirty="0"/>
              <a:t>例</a:t>
            </a:r>
            <a:r>
              <a:rPr kumimoji="1" lang="en-US" altLang="zh-CN" dirty="0"/>
              <a:t>3</a:t>
            </a:r>
            <a:r>
              <a:rPr kumimoji="1" lang="zh-CN" altLang="en-US" dirty="0"/>
              <a:t>：工作调度</a:t>
            </a:r>
          </a:p>
        </p:txBody>
      </p:sp>
      <p:sp>
        <p:nvSpPr>
          <p:cNvPr id="3" name="文本占位符 2">
            <a:extLst>
              <a:ext uri="{FF2B5EF4-FFF2-40B4-BE49-F238E27FC236}">
                <a16:creationId xmlns:a16="http://schemas.microsoft.com/office/drawing/2014/main" id="{A5F5E314-9C22-C84F-BA2D-A244AA8E5D70}"/>
              </a:ext>
            </a:extLst>
          </p:cNvPr>
          <p:cNvSpPr>
            <a:spLocks noGrp="1"/>
          </p:cNvSpPr>
          <p:nvPr>
            <p:ph type="body" sz="quarter" idx="11"/>
          </p:nvPr>
        </p:nvSpPr>
        <p:spPr/>
        <p:txBody>
          <a:bodyPr/>
          <a:lstStyle/>
          <a:p>
            <a:r>
              <a:rPr kumimoji="1" lang="zh-CN" altLang="en-US" dirty="0"/>
              <a:t>大根堆：</a:t>
            </a:r>
            <a:r>
              <a:rPr lang="en" altLang="zh-CN" dirty="0">
                <a:solidFill>
                  <a:srgbClr val="00B050"/>
                </a:solidFill>
              </a:rPr>
              <a:t>priority</a:t>
            </a:r>
            <a:r>
              <a:rPr lang="en-US" altLang="zh-CN" dirty="0">
                <a:solidFill>
                  <a:srgbClr val="00B050"/>
                </a:solidFill>
              </a:rPr>
              <a:t>_queue</a:t>
            </a:r>
            <a:r>
              <a:rPr lang="en" altLang="zh-CN" dirty="0">
                <a:solidFill>
                  <a:srgbClr val="00B050"/>
                </a:solidFill>
              </a:rPr>
              <a:t>&lt;</a:t>
            </a:r>
            <a:r>
              <a:rPr lang="en" altLang="zh-CN" b="1" dirty="0" err="1">
                <a:solidFill>
                  <a:srgbClr val="00B050"/>
                </a:solidFill>
              </a:rPr>
              <a:t>int</a:t>
            </a:r>
            <a:r>
              <a:rPr lang="en" altLang="zh-CN" dirty="0">
                <a:solidFill>
                  <a:srgbClr val="00B050"/>
                </a:solidFill>
              </a:rPr>
              <a:t>&gt; q</a:t>
            </a:r>
            <a:r>
              <a:rPr lang="en" altLang="zh-CN" dirty="0"/>
              <a:t>;</a:t>
            </a:r>
            <a:r>
              <a:rPr lang="zh-CN" altLang="en-US" dirty="0"/>
              <a:t>   名字叫：</a:t>
            </a:r>
            <a:r>
              <a:rPr lang="zh-CN" altLang="en-US" dirty="0">
                <a:solidFill>
                  <a:srgbClr val="FF0000"/>
                </a:solidFill>
              </a:rPr>
              <a:t>优先队列</a:t>
            </a:r>
            <a:endParaRPr lang="en" altLang="zh-CN" dirty="0">
              <a:solidFill>
                <a:srgbClr val="FF0000"/>
              </a:solidFill>
            </a:endParaRPr>
          </a:p>
          <a:p>
            <a:r>
              <a:rPr kumimoji="1" lang="zh-CN" altLang="en-US" dirty="0"/>
              <a:t>常用的操作</a:t>
            </a:r>
            <a:endParaRPr kumimoji="1" lang="en-US" altLang="zh-CN" dirty="0"/>
          </a:p>
          <a:p>
            <a:pPr lvl="1"/>
            <a:r>
              <a:rPr kumimoji="1" lang="en-US" altLang="zh-CN" dirty="0" err="1"/>
              <a:t>p.push</a:t>
            </a:r>
            <a:r>
              <a:rPr kumimoji="1" lang="en-US" altLang="zh-CN" dirty="0"/>
              <a:t>(x);</a:t>
            </a:r>
            <a:r>
              <a:rPr kumimoji="1" lang="zh-CN" altLang="en-US" dirty="0"/>
              <a:t> 将元素</a:t>
            </a:r>
            <a:r>
              <a:rPr kumimoji="1" lang="en-US" altLang="zh-CN" dirty="0"/>
              <a:t>x</a:t>
            </a:r>
            <a:r>
              <a:rPr kumimoji="1" lang="zh-CN" altLang="en-US" dirty="0"/>
              <a:t>压进队列</a:t>
            </a:r>
            <a:endParaRPr kumimoji="1" lang="en-US" altLang="zh-CN" dirty="0"/>
          </a:p>
          <a:p>
            <a:pPr lvl="1"/>
            <a:r>
              <a:rPr kumimoji="1" lang="en-US" altLang="zh-CN" dirty="0" err="1"/>
              <a:t>int</a:t>
            </a:r>
            <a:r>
              <a:rPr kumimoji="1" lang="zh-CN" altLang="en-US" dirty="0"/>
              <a:t> </a:t>
            </a:r>
            <a:r>
              <a:rPr kumimoji="1" lang="en-US" altLang="zh-CN" dirty="0"/>
              <a:t>t</a:t>
            </a:r>
            <a:r>
              <a:rPr kumimoji="1" lang="zh-CN" altLang="en-US" dirty="0"/>
              <a:t>  </a:t>
            </a:r>
            <a:r>
              <a:rPr kumimoji="1" lang="en-US" altLang="zh-CN" dirty="0"/>
              <a:t>=</a:t>
            </a:r>
            <a:r>
              <a:rPr kumimoji="1" lang="zh-CN" altLang="en-US" dirty="0"/>
              <a:t> </a:t>
            </a:r>
            <a:r>
              <a:rPr kumimoji="1" lang="en-US" altLang="zh-CN" dirty="0" err="1"/>
              <a:t>p.top</a:t>
            </a:r>
            <a:r>
              <a:rPr kumimoji="1" lang="en-US" altLang="zh-CN" dirty="0"/>
              <a:t>();</a:t>
            </a:r>
            <a:r>
              <a:rPr kumimoji="1" lang="zh-CN" altLang="en-US" dirty="0"/>
              <a:t> 堆顶元素的值</a:t>
            </a:r>
            <a:endParaRPr kumimoji="1" lang="en-US" altLang="zh-CN" dirty="0"/>
          </a:p>
          <a:p>
            <a:pPr lvl="1"/>
            <a:r>
              <a:rPr kumimoji="1" lang="en-US" altLang="zh-CN" dirty="0" err="1"/>
              <a:t>p.pop</a:t>
            </a:r>
            <a:r>
              <a:rPr kumimoji="1" lang="en-US" altLang="zh-CN" dirty="0"/>
              <a:t>();</a:t>
            </a:r>
            <a:r>
              <a:rPr kumimoji="1" lang="zh-CN" altLang="en-US" dirty="0"/>
              <a:t>  将堆顶元素清除出队列</a:t>
            </a:r>
            <a:endParaRPr kumimoji="1" lang="en-US" altLang="zh-CN" dirty="0"/>
          </a:p>
          <a:p>
            <a:r>
              <a:rPr kumimoji="1" lang="zh-CN" altLang="en-US" dirty="0"/>
              <a:t>小根堆：</a:t>
            </a:r>
            <a:r>
              <a:rPr lang="en" altLang="zh-CN" dirty="0"/>
              <a:t> </a:t>
            </a:r>
            <a:r>
              <a:rPr lang="en" altLang="zh-CN" dirty="0" err="1"/>
              <a:t>priority_queue</a:t>
            </a:r>
            <a:r>
              <a:rPr lang="en" altLang="zh-CN" dirty="0"/>
              <a:t>&lt;</a:t>
            </a:r>
            <a:r>
              <a:rPr lang="en" altLang="zh-CN" b="1" dirty="0" err="1"/>
              <a:t>int</a:t>
            </a:r>
            <a:r>
              <a:rPr lang="en" altLang="zh-CN" dirty="0" err="1"/>
              <a:t>,vector</a:t>
            </a:r>
            <a:r>
              <a:rPr lang="en" altLang="zh-CN" dirty="0"/>
              <a:t>&lt;</a:t>
            </a:r>
            <a:r>
              <a:rPr lang="en" altLang="zh-CN" b="1" dirty="0" err="1"/>
              <a:t>int</a:t>
            </a:r>
            <a:r>
              <a:rPr lang="en" altLang="zh-CN" dirty="0"/>
              <a:t>&gt;,greater&lt;</a:t>
            </a:r>
            <a:r>
              <a:rPr lang="en" altLang="zh-CN" b="1" dirty="0" err="1"/>
              <a:t>int</a:t>
            </a:r>
            <a:r>
              <a:rPr lang="en" altLang="zh-CN" dirty="0"/>
              <a:t>&gt; &gt; q;</a:t>
            </a:r>
          </a:p>
          <a:p>
            <a:r>
              <a:rPr kumimoji="1" lang="zh-CN" altLang="en" dirty="0"/>
              <a:t>操作</a:t>
            </a:r>
            <a:r>
              <a:rPr kumimoji="1" lang="zh-CN" altLang="en-US" dirty="0"/>
              <a:t>：和大根堆一样</a:t>
            </a:r>
          </a:p>
          <a:p>
            <a:endParaRPr kumimoji="1" lang="zh-CN" altLang="en-US" dirty="0"/>
          </a:p>
        </p:txBody>
      </p:sp>
    </p:spTree>
    <p:extLst>
      <p:ext uri="{BB962C8B-B14F-4D97-AF65-F5344CB8AC3E}">
        <p14:creationId xmlns:p14="http://schemas.microsoft.com/office/powerpoint/2010/main" val="251852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40798C7-4928-FD4D-B92E-C8B99AD6B767}"/>
              </a:ext>
            </a:extLst>
          </p:cNvPr>
          <p:cNvSpPr>
            <a:spLocks noGrp="1"/>
          </p:cNvSpPr>
          <p:nvPr>
            <p:ph type="body" sz="quarter" idx="10"/>
          </p:nvPr>
        </p:nvSpPr>
        <p:spPr/>
        <p:txBody>
          <a:bodyPr/>
          <a:lstStyle/>
          <a:p>
            <a:r>
              <a:rPr kumimoji="1" lang="zh-CN" altLang="en-US" dirty="0"/>
              <a:t>例</a:t>
            </a:r>
            <a:r>
              <a:rPr kumimoji="1" lang="en-US" altLang="zh-CN" dirty="0"/>
              <a:t>3</a:t>
            </a:r>
            <a:r>
              <a:rPr kumimoji="1" lang="zh-CN" altLang="en-US" dirty="0"/>
              <a:t>：工作调度</a:t>
            </a:r>
          </a:p>
        </p:txBody>
      </p:sp>
      <p:pic>
        <p:nvPicPr>
          <p:cNvPr id="7" name="图片 6">
            <a:extLst>
              <a:ext uri="{FF2B5EF4-FFF2-40B4-BE49-F238E27FC236}">
                <a16:creationId xmlns:a16="http://schemas.microsoft.com/office/drawing/2014/main" id="{CA0CF33C-56F6-F54F-946B-FC28AFCA0177}"/>
              </a:ext>
            </a:extLst>
          </p:cNvPr>
          <p:cNvPicPr>
            <a:picLocks noChangeAspect="1"/>
          </p:cNvPicPr>
          <p:nvPr/>
        </p:nvPicPr>
        <p:blipFill>
          <a:blip r:embed="rId2"/>
          <a:stretch>
            <a:fillRect/>
          </a:stretch>
        </p:blipFill>
        <p:spPr>
          <a:xfrm>
            <a:off x="1925657" y="1490722"/>
            <a:ext cx="7785100" cy="4991100"/>
          </a:xfrm>
          <a:prstGeom prst="rect">
            <a:avLst/>
          </a:prstGeom>
        </p:spPr>
      </p:pic>
    </p:spTree>
    <p:extLst>
      <p:ext uri="{BB962C8B-B14F-4D97-AF65-F5344CB8AC3E}">
        <p14:creationId xmlns:p14="http://schemas.microsoft.com/office/powerpoint/2010/main" val="383108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B1CBC7D-1367-5147-8338-E24847076A53}"/>
              </a:ext>
            </a:extLst>
          </p:cNvPr>
          <p:cNvSpPr>
            <a:spLocks noGrp="1"/>
          </p:cNvSpPr>
          <p:nvPr>
            <p:ph type="body" sz="quarter" idx="10"/>
          </p:nvPr>
        </p:nvSpPr>
        <p:spPr/>
        <p:txBody>
          <a:bodyPr/>
          <a:lstStyle/>
          <a:p>
            <a:r>
              <a:rPr kumimoji="1" lang="zh-CN" altLang="en-US" dirty="0"/>
              <a:t>总结</a:t>
            </a:r>
          </a:p>
        </p:txBody>
      </p:sp>
      <p:sp>
        <p:nvSpPr>
          <p:cNvPr id="3" name="文本占位符 2">
            <a:extLst>
              <a:ext uri="{FF2B5EF4-FFF2-40B4-BE49-F238E27FC236}">
                <a16:creationId xmlns:a16="http://schemas.microsoft.com/office/drawing/2014/main" id="{39AD1F1A-9746-E643-8395-0BB12A52EAC3}"/>
              </a:ext>
            </a:extLst>
          </p:cNvPr>
          <p:cNvSpPr>
            <a:spLocks noGrp="1"/>
          </p:cNvSpPr>
          <p:nvPr>
            <p:ph type="body" sz="quarter" idx="11"/>
          </p:nvPr>
        </p:nvSpPr>
        <p:spPr/>
        <p:txBody>
          <a:bodyPr/>
          <a:lstStyle/>
          <a:p>
            <a:r>
              <a:rPr kumimoji="1" lang="zh-CN" altLang="en-US" dirty="0"/>
              <a:t>排序类贪心</a:t>
            </a:r>
            <a:endParaRPr kumimoji="1" lang="en-US" altLang="zh-CN" dirty="0"/>
          </a:p>
          <a:p>
            <a:pPr lvl="1"/>
            <a:r>
              <a:rPr kumimoji="1" lang="zh-CN" altLang="en-US" dirty="0"/>
              <a:t>结构体排序：指定排序规则（定义小于号是什么）</a:t>
            </a:r>
          </a:p>
          <a:p>
            <a:r>
              <a:rPr kumimoji="1" lang="zh-CN" altLang="en-US" dirty="0"/>
              <a:t>反悔类贪心：</a:t>
            </a:r>
            <a:endParaRPr kumimoji="1" lang="en-US" altLang="zh-CN" dirty="0"/>
          </a:p>
          <a:p>
            <a:pPr lvl="1"/>
            <a:r>
              <a:rPr kumimoji="1" lang="zh-CN" altLang="en-US" dirty="0"/>
              <a:t>小根堆的使用</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01049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DE927D-9395-144C-8F68-E850D549AD80}"/>
              </a:ext>
            </a:extLst>
          </p:cNvPr>
          <p:cNvSpPr>
            <a:spLocks noGrp="1"/>
          </p:cNvSpPr>
          <p:nvPr>
            <p:ph type="body" sz="quarter" idx="10"/>
          </p:nvPr>
        </p:nvSpPr>
        <p:spPr/>
        <p:txBody>
          <a:bodyPr/>
          <a:lstStyle/>
          <a:p>
            <a:r>
              <a:rPr kumimoji="1" lang="zh-CN" altLang="en-US" dirty="0"/>
              <a:t>比赛选讲：</a:t>
            </a:r>
            <a:r>
              <a:rPr kumimoji="1" lang="en-US" altLang="zh-CN" dirty="0"/>
              <a:t>A</a:t>
            </a:r>
            <a:r>
              <a:rPr kumimoji="1" lang="zh-CN" altLang="en-US" dirty="0"/>
              <a:t> 闯关游戏</a:t>
            </a:r>
          </a:p>
        </p:txBody>
      </p:sp>
      <p:sp>
        <p:nvSpPr>
          <p:cNvPr id="3" name="文本占位符 2">
            <a:extLst>
              <a:ext uri="{FF2B5EF4-FFF2-40B4-BE49-F238E27FC236}">
                <a16:creationId xmlns:a16="http://schemas.microsoft.com/office/drawing/2014/main" id="{D3410EEE-C1E7-844E-80B1-E7BA966E2773}"/>
              </a:ext>
            </a:extLst>
          </p:cNvPr>
          <p:cNvSpPr>
            <a:spLocks noGrp="1"/>
          </p:cNvSpPr>
          <p:nvPr>
            <p:ph type="body" sz="quarter" idx="11"/>
          </p:nvPr>
        </p:nvSpPr>
        <p:spPr>
          <a:xfrm>
            <a:off x="569089" y="1620456"/>
            <a:ext cx="3991336" cy="4664597"/>
          </a:xfrm>
        </p:spPr>
        <p:txBody>
          <a:bodyPr/>
          <a:lstStyle/>
          <a:p>
            <a:r>
              <a:rPr kumimoji="1" lang="zh-CN" altLang="en-US" dirty="0"/>
              <a:t>贪心策略：有限杀死能让角色血量保持最大的角色</a:t>
            </a:r>
            <a:endParaRPr kumimoji="1" lang="en-US" altLang="zh-CN" dirty="0"/>
          </a:p>
          <a:p>
            <a:pPr lvl="1"/>
            <a:r>
              <a:rPr kumimoji="1" lang="zh-CN" altLang="en-US" dirty="0"/>
              <a:t>考虑血量的变化： </a:t>
            </a:r>
            <a:r>
              <a:rPr kumimoji="1" lang="en-US" altLang="zh-CN" dirty="0">
                <a:solidFill>
                  <a:srgbClr val="FF0000"/>
                </a:solidFill>
              </a:rPr>
              <a:t>y</a:t>
            </a: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r>
              <a:rPr kumimoji="1" lang="en-US" altLang="zh-CN" dirty="0">
                <a:solidFill>
                  <a:srgbClr val="FF0000"/>
                </a:solidFill>
              </a:rPr>
              <a:t>x</a:t>
            </a:r>
            <a:r>
              <a:rPr kumimoji="1" lang="zh-CN" altLang="en-US" dirty="0">
                <a:solidFill>
                  <a:srgbClr val="FF0000"/>
                </a:solidFill>
              </a:rPr>
              <a:t>   </a:t>
            </a:r>
            <a:r>
              <a:rPr kumimoji="1" lang="en-US" altLang="zh-CN" dirty="0"/>
              <a:t>(</a:t>
            </a:r>
            <a:r>
              <a:rPr kumimoji="1" lang="zh-CN" altLang="en-US" dirty="0"/>
              <a:t>按照这个排序）</a:t>
            </a:r>
            <a:endParaRPr kumimoji="1" lang="en-US" altLang="zh-CN" dirty="0"/>
          </a:p>
          <a:p>
            <a:pPr lvl="1"/>
            <a:r>
              <a:rPr kumimoji="1" lang="zh-CN" altLang="en-US" dirty="0"/>
              <a:t>接下来逐个检查看能否杀死怪兽</a:t>
            </a:r>
            <a:endParaRPr kumimoji="1" lang="en-US" altLang="zh-CN" dirty="0"/>
          </a:p>
        </p:txBody>
      </p:sp>
      <p:pic>
        <p:nvPicPr>
          <p:cNvPr id="6" name="图片 5">
            <a:extLst>
              <a:ext uri="{FF2B5EF4-FFF2-40B4-BE49-F238E27FC236}">
                <a16:creationId xmlns:a16="http://schemas.microsoft.com/office/drawing/2014/main" id="{DD7C1182-C945-724A-B617-A0E67EB20847}"/>
              </a:ext>
            </a:extLst>
          </p:cNvPr>
          <p:cNvPicPr>
            <a:picLocks noChangeAspect="1"/>
          </p:cNvPicPr>
          <p:nvPr/>
        </p:nvPicPr>
        <p:blipFill>
          <a:blip r:embed="rId3"/>
          <a:stretch>
            <a:fillRect/>
          </a:stretch>
        </p:blipFill>
        <p:spPr>
          <a:xfrm>
            <a:off x="4709813" y="0"/>
            <a:ext cx="6360528" cy="6858000"/>
          </a:xfrm>
          <a:prstGeom prst="rect">
            <a:avLst/>
          </a:prstGeom>
        </p:spPr>
      </p:pic>
    </p:spTree>
    <p:extLst>
      <p:ext uri="{BB962C8B-B14F-4D97-AF65-F5344CB8AC3E}">
        <p14:creationId xmlns:p14="http://schemas.microsoft.com/office/powerpoint/2010/main" val="3633236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DE927D-9395-144C-8F68-E850D549AD80}"/>
              </a:ext>
            </a:extLst>
          </p:cNvPr>
          <p:cNvSpPr>
            <a:spLocks noGrp="1"/>
          </p:cNvSpPr>
          <p:nvPr>
            <p:ph type="body" sz="quarter" idx="10"/>
          </p:nvPr>
        </p:nvSpPr>
        <p:spPr/>
        <p:txBody>
          <a:bodyPr/>
          <a:lstStyle/>
          <a:p>
            <a:r>
              <a:rPr kumimoji="1" lang="zh-CN" altLang="en-US" dirty="0"/>
              <a:t>比赛选讲：</a:t>
            </a:r>
            <a:r>
              <a:rPr kumimoji="1" lang="en-US" altLang="zh-CN" dirty="0"/>
              <a:t>A</a:t>
            </a:r>
            <a:r>
              <a:rPr kumimoji="1" lang="zh-CN" altLang="en-US" dirty="0"/>
              <a:t> 闯关游戏</a:t>
            </a:r>
          </a:p>
        </p:txBody>
      </p:sp>
      <p:sp>
        <p:nvSpPr>
          <p:cNvPr id="3" name="文本占位符 2">
            <a:extLst>
              <a:ext uri="{FF2B5EF4-FFF2-40B4-BE49-F238E27FC236}">
                <a16:creationId xmlns:a16="http://schemas.microsoft.com/office/drawing/2014/main" id="{D3410EEE-C1E7-844E-80B1-E7BA966E2773}"/>
              </a:ext>
            </a:extLst>
          </p:cNvPr>
          <p:cNvSpPr>
            <a:spLocks noGrp="1"/>
          </p:cNvSpPr>
          <p:nvPr>
            <p:ph type="body" sz="quarter" idx="11"/>
          </p:nvPr>
        </p:nvSpPr>
        <p:spPr>
          <a:xfrm>
            <a:off x="569089" y="1620456"/>
            <a:ext cx="3991336" cy="4664597"/>
          </a:xfrm>
        </p:spPr>
        <p:txBody>
          <a:bodyPr/>
          <a:lstStyle/>
          <a:p>
            <a:r>
              <a:rPr kumimoji="1" lang="zh-CN" altLang="en-US" dirty="0"/>
              <a:t>贪心策略：有限杀死能让角色血量保持最大的角色</a:t>
            </a:r>
            <a:endParaRPr kumimoji="1" lang="en-US" altLang="zh-CN" dirty="0"/>
          </a:p>
          <a:p>
            <a:pPr lvl="1"/>
            <a:r>
              <a:rPr kumimoji="1" lang="zh-CN" altLang="en-US" dirty="0"/>
              <a:t>考虑血量的变化： </a:t>
            </a:r>
            <a:r>
              <a:rPr kumimoji="1" lang="en-US" altLang="zh-CN" dirty="0">
                <a:solidFill>
                  <a:srgbClr val="FF0000"/>
                </a:solidFill>
              </a:rPr>
              <a:t>y</a:t>
            </a: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r>
              <a:rPr kumimoji="1" lang="en-US" altLang="zh-CN" dirty="0">
                <a:solidFill>
                  <a:srgbClr val="FF0000"/>
                </a:solidFill>
              </a:rPr>
              <a:t>x</a:t>
            </a:r>
            <a:r>
              <a:rPr kumimoji="1" lang="zh-CN" altLang="en-US" dirty="0">
                <a:solidFill>
                  <a:srgbClr val="FF0000"/>
                </a:solidFill>
              </a:rPr>
              <a:t>   </a:t>
            </a:r>
            <a:r>
              <a:rPr kumimoji="1" lang="en-US" altLang="zh-CN" dirty="0"/>
              <a:t>(</a:t>
            </a:r>
            <a:r>
              <a:rPr kumimoji="1" lang="zh-CN" altLang="en-US" dirty="0"/>
              <a:t>按照这个排序）</a:t>
            </a:r>
            <a:endParaRPr kumimoji="1" lang="en-US" altLang="zh-CN" dirty="0"/>
          </a:p>
          <a:p>
            <a:pPr lvl="1"/>
            <a:r>
              <a:rPr kumimoji="1" lang="zh-CN" altLang="en-US" dirty="0"/>
              <a:t>接下来逐个检查看能否杀死怪兽</a:t>
            </a:r>
            <a:endParaRPr kumimoji="1" lang="en-US" altLang="zh-CN" dirty="0"/>
          </a:p>
        </p:txBody>
      </p:sp>
      <p:pic>
        <p:nvPicPr>
          <p:cNvPr id="6" name="图片 5">
            <a:extLst>
              <a:ext uri="{FF2B5EF4-FFF2-40B4-BE49-F238E27FC236}">
                <a16:creationId xmlns:a16="http://schemas.microsoft.com/office/drawing/2014/main" id="{DD7C1182-C945-724A-B617-A0E67EB20847}"/>
              </a:ext>
            </a:extLst>
          </p:cNvPr>
          <p:cNvPicPr>
            <a:picLocks noChangeAspect="1"/>
          </p:cNvPicPr>
          <p:nvPr/>
        </p:nvPicPr>
        <p:blipFill>
          <a:blip r:embed="rId3"/>
          <a:stretch>
            <a:fillRect/>
          </a:stretch>
        </p:blipFill>
        <p:spPr>
          <a:xfrm>
            <a:off x="4709813" y="0"/>
            <a:ext cx="6360528" cy="6858000"/>
          </a:xfrm>
          <a:prstGeom prst="rect">
            <a:avLst/>
          </a:prstGeom>
        </p:spPr>
      </p:pic>
      <p:pic>
        <p:nvPicPr>
          <p:cNvPr id="5" name="图片 4">
            <a:extLst>
              <a:ext uri="{FF2B5EF4-FFF2-40B4-BE49-F238E27FC236}">
                <a16:creationId xmlns:a16="http://schemas.microsoft.com/office/drawing/2014/main" id="{F7FC2991-3DCC-8B42-9F46-54CD97D8EDF8}"/>
              </a:ext>
            </a:extLst>
          </p:cNvPr>
          <p:cNvPicPr>
            <a:picLocks noChangeAspect="1"/>
          </p:cNvPicPr>
          <p:nvPr/>
        </p:nvPicPr>
        <p:blipFill>
          <a:blip r:embed="rId4"/>
          <a:stretch>
            <a:fillRect/>
          </a:stretch>
        </p:blipFill>
        <p:spPr>
          <a:xfrm>
            <a:off x="842543" y="2854767"/>
            <a:ext cx="6629400" cy="1727200"/>
          </a:xfrm>
          <a:prstGeom prst="rect">
            <a:avLst/>
          </a:prstGeom>
        </p:spPr>
      </p:pic>
      <p:sp>
        <p:nvSpPr>
          <p:cNvPr id="4" name="文本框 3">
            <a:extLst>
              <a:ext uri="{FF2B5EF4-FFF2-40B4-BE49-F238E27FC236}">
                <a16:creationId xmlns:a16="http://schemas.microsoft.com/office/drawing/2014/main" id="{73E6F6AA-C6A6-C346-8B45-4E32AB17F7C2}"/>
              </a:ext>
            </a:extLst>
          </p:cNvPr>
          <p:cNvSpPr txBox="1"/>
          <p:nvPr/>
        </p:nvSpPr>
        <p:spPr>
          <a:xfrm>
            <a:off x="1232452" y="5208104"/>
            <a:ext cx="2610678" cy="461665"/>
          </a:xfrm>
          <a:prstGeom prst="rect">
            <a:avLst/>
          </a:prstGeom>
        </p:spPr>
        <p:txBody>
          <a:bodyPr wrap="square" rtlCol="0">
            <a:spAutoFit/>
          </a:bodyPr>
          <a:lstStyle/>
          <a:p>
            <a:r>
              <a:rPr kumimoji="1" lang="zh-CN" altLang="en-US" sz="2400" b="0" i="0" dirty="0">
                <a:solidFill>
                  <a:srgbClr val="FF0000"/>
                </a:solidFill>
                <a:latin typeface="Source Han Sans CN" charset="-122"/>
                <a:ea typeface="Source Han Sans CN" charset="-122"/>
                <a:cs typeface="Source Han Sans CN" charset="-122"/>
              </a:rPr>
              <a:t>正确的排序准则</a:t>
            </a:r>
          </a:p>
        </p:txBody>
      </p:sp>
    </p:spTree>
    <p:extLst>
      <p:ext uri="{BB962C8B-B14F-4D97-AF65-F5344CB8AC3E}">
        <p14:creationId xmlns:p14="http://schemas.microsoft.com/office/powerpoint/2010/main" val="3745935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DE927D-9395-144C-8F68-E850D549AD80}"/>
              </a:ext>
            </a:extLst>
          </p:cNvPr>
          <p:cNvSpPr>
            <a:spLocks noGrp="1"/>
          </p:cNvSpPr>
          <p:nvPr>
            <p:ph type="body" sz="quarter" idx="10"/>
          </p:nvPr>
        </p:nvSpPr>
        <p:spPr/>
        <p:txBody>
          <a:bodyPr/>
          <a:lstStyle/>
          <a:p>
            <a:r>
              <a:rPr kumimoji="1" lang="zh-CN" altLang="en-US" dirty="0"/>
              <a:t>比赛选讲：</a:t>
            </a:r>
            <a:r>
              <a:rPr kumimoji="1" lang="en-US" altLang="zh-CN" dirty="0"/>
              <a:t>B.</a:t>
            </a:r>
            <a:r>
              <a:rPr kumimoji="1" lang="zh-CN" altLang="en-US" dirty="0"/>
              <a:t> 键盘侠</a:t>
            </a:r>
          </a:p>
        </p:txBody>
      </p:sp>
      <p:sp>
        <p:nvSpPr>
          <p:cNvPr id="3" name="文本占位符 2">
            <a:extLst>
              <a:ext uri="{FF2B5EF4-FFF2-40B4-BE49-F238E27FC236}">
                <a16:creationId xmlns:a16="http://schemas.microsoft.com/office/drawing/2014/main" id="{D3410EEE-C1E7-844E-80B1-E7BA966E2773}"/>
              </a:ext>
            </a:extLst>
          </p:cNvPr>
          <p:cNvSpPr>
            <a:spLocks noGrp="1"/>
          </p:cNvSpPr>
          <p:nvPr>
            <p:ph type="body" sz="quarter" idx="11"/>
          </p:nvPr>
        </p:nvSpPr>
        <p:spPr>
          <a:xfrm>
            <a:off x="569089" y="1620456"/>
            <a:ext cx="2718121" cy="4664597"/>
          </a:xfrm>
        </p:spPr>
        <p:txBody>
          <a:bodyPr/>
          <a:lstStyle/>
          <a:p>
            <a:r>
              <a:rPr kumimoji="1" lang="zh-CN" altLang="en-US" dirty="0"/>
              <a:t>只需要考虑相邻两个字符之间的距离：横纵坐标轴之差的和</a:t>
            </a:r>
            <a:endParaRPr kumimoji="1" lang="en-US" altLang="zh-CN" dirty="0"/>
          </a:p>
          <a:p>
            <a:r>
              <a:rPr kumimoji="1" lang="zh-CN" altLang="en-US" dirty="0"/>
              <a:t>注意：只有一个字母的情况</a:t>
            </a:r>
            <a:endParaRPr kumimoji="1" lang="en-US" altLang="zh-CN" dirty="0"/>
          </a:p>
        </p:txBody>
      </p:sp>
      <p:pic>
        <p:nvPicPr>
          <p:cNvPr id="5" name="图片 4">
            <a:extLst>
              <a:ext uri="{FF2B5EF4-FFF2-40B4-BE49-F238E27FC236}">
                <a16:creationId xmlns:a16="http://schemas.microsoft.com/office/drawing/2014/main" id="{92E77647-954A-2A46-A35F-AAE36F83E04F}"/>
              </a:ext>
            </a:extLst>
          </p:cNvPr>
          <p:cNvPicPr>
            <a:picLocks noChangeAspect="1"/>
          </p:cNvPicPr>
          <p:nvPr/>
        </p:nvPicPr>
        <p:blipFill>
          <a:blip r:embed="rId2"/>
          <a:stretch>
            <a:fillRect/>
          </a:stretch>
        </p:blipFill>
        <p:spPr>
          <a:xfrm>
            <a:off x="3705970" y="1173585"/>
            <a:ext cx="8250680" cy="5684415"/>
          </a:xfrm>
          <a:prstGeom prst="rect">
            <a:avLst/>
          </a:prstGeom>
        </p:spPr>
      </p:pic>
    </p:spTree>
    <p:extLst>
      <p:ext uri="{BB962C8B-B14F-4D97-AF65-F5344CB8AC3E}">
        <p14:creationId xmlns:p14="http://schemas.microsoft.com/office/powerpoint/2010/main" val="15158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DE927D-9395-144C-8F68-E850D549AD80}"/>
              </a:ext>
            </a:extLst>
          </p:cNvPr>
          <p:cNvSpPr>
            <a:spLocks noGrp="1"/>
          </p:cNvSpPr>
          <p:nvPr>
            <p:ph type="body" sz="quarter" idx="10"/>
          </p:nvPr>
        </p:nvSpPr>
        <p:spPr/>
        <p:txBody>
          <a:bodyPr/>
          <a:lstStyle/>
          <a:p>
            <a:r>
              <a:rPr kumimoji="1" lang="zh-CN" altLang="en-US" dirty="0"/>
              <a:t>比赛选讲：</a:t>
            </a:r>
            <a:r>
              <a:rPr kumimoji="1" lang="en-US" altLang="zh-CN" dirty="0"/>
              <a:t>C.</a:t>
            </a:r>
            <a:r>
              <a:rPr kumimoji="1" lang="zh-CN" altLang="en-US" dirty="0"/>
              <a:t> </a:t>
            </a:r>
            <a:r>
              <a:rPr kumimoji="1" lang="en-US" altLang="zh-CN" dirty="0"/>
              <a:t>A</a:t>
            </a:r>
            <a:r>
              <a:rPr kumimoji="1" lang="zh-CN" altLang="en-US" dirty="0"/>
              <a:t> </a:t>
            </a:r>
            <a:r>
              <a:rPr kumimoji="1" lang="en-US" altLang="zh-CN" dirty="0"/>
              <a:t>Very</a:t>
            </a:r>
            <a:r>
              <a:rPr kumimoji="1" lang="zh-CN" altLang="en-US" dirty="0"/>
              <a:t> </a:t>
            </a:r>
            <a:r>
              <a:rPr kumimoji="1" lang="en-US" altLang="zh-CN" dirty="0"/>
              <a:t>Easy</a:t>
            </a:r>
            <a:r>
              <a:rPr kumimoji="1" lang="zh-CN" altLang="en-US" dirty="0"/>
              <a:t> </a:t>
            </a:r>
            <a:r>
              <a:rPr kumimoji="1" lang="en-US" altLang="zh-CN" dirty="0"/>
              <a:t>Problem</a:t>
            </a:r>
            <a:endParaRPr kumimoji="1" lang="zh-CN" altLang="en-US" dirty="0"/>
          </a:p>
        </p:txBody>
      </p:sp>
      <p:sp>
        <p:nvSpPr>
          <p:cNvPr id="3" name="文本占位符 2">
            <a:extLst>
              <a:ext uri="{FF2B5EF4-FFF2-40B4-BE49-F238E27FC236}">
                <a16:creationId xmlns:a16="http://schemas.microsoft.com/office/drawing/2014/main" id="{D3410EEE-C1E7-844E-80B1-E7BA966E2773}"/>
              </a:ext>
            </a:extLst>
          </p:cNvPr>
          <p:cNvSpPr>
            <a:spLocks noGrp="1"/>
          </p:cNvSpPr>
          <p:nvPr>
            <p:ph type="body" sz="quarter" idx="11"/>
          </p:nvPr>
        </p:nvSpPr>
        <p:spPr>
          <a:xfrm>
            <a:off x="569089" y="1620456"/>
            <a:ext cx="9234668" cy="4664597"/>
          </a:xfrm>
        </p:spPr>
        <p:txBody>
          <a:bodyPr/>
          <a:lstStyle/>
          <a:p>
            <a:r>
              <a:rPr kumimoji="1" lang="zh-CN" altLang="en-US" dirty="0"/>
              <a:t>和课上的例题类似</a:t>
            </a:r>
            <a:endParaRPr kumimoji="1" lang="en-US" altLang="zh-CN" dirty="0"/>
          </a:p>
          <a:p>
            <a:r>
              <a:rPr kumimoji="1" lang="zh-CN" altLang="en-US" dirty="0"/>
              <a:t>从低位到高位找第一个</a:t>
            </a:r>
            <a:r>
              <a:rPr kumimoji="1" lang="en-US" altLang="zh-CN" dirty="0"/>
              <a:t>digit[</a:t>
            </a:r>
            <a:r>
              <a:rPr kumimoji="1" lang="en-US" altLang="zh-CN" dirty="0" err="1"/>
              <a:t>i</a:t>
            </a:r>
            <a:r>
              <a:rPr kumimoji="1" lang="en-US" altLang="zh-CN" dirty="0"/>
              <a:t>]</a:t>
            </a:r>
            <a:r>
              <a:rPr kumimoji="1" lang="zh-CN" altLang="en-US" dirty="0"/>
              <a:t> </a:t>
            </a:r>
            <a:r>
              <a:rPr kumimoji="1" lang="en-US" altLang="zh-CN" dirty="0"/>
              <a:t>=</a:t>
            </a:r>
            <a:r>
              <a:rPr kumimoji="1" lang="zh-CN" altLang="en-US" dirty="0"/>
              <a:t> </a:t>
            </a:r>
            <a:r>
              <a:rPr kumimoji="1" lang="en-US" altLang="zh-CN" dirty="0"/>
              <a:t>0</a:t>
            </a:r>
            <a:r>
              <a:rPr kumimoji="1" lang="zh-CN" altLang="en-US" dirty="0"/>
              <a:t> 且 </a:t>
            </a:r>
            <a:r>
              <a:rPr kumimoji="1" lang="en-US" altLang="zh-CN" dirty="0"/>
              <a:t>digit[</a:t>
            </a:r>
            <a:r>
              <a:rPr kumimoji="1" lang="en-US" altLang="zh-CN" dirty="0" err="1"/>
              <a:t>i</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r>
              <a:rPr kumimoji="1" lang="zh-CN" altLang="en-US" dirty="0"/>
              <a:t> </a:t>
            </a:r>
            <a:r>
              <a:rPr kumimoji="1" lang="en-US" altLang="zh-CN" dirty="0"/>
              <a:t>1</a:t>
            </a:r>
            <a:r>
              <a:rPr kumimoji="1" lang="zh-CN" altLang="en-US" dirty="0"/>
              <a:t>的交换</a:t>
            </a:r>
            <a:endParaRPr kumimoji="1" lang="en-US" altLang="zh-CN" dirty="0"/>
          </a:p>
        </p:txBody>
      </p:sp>
    </p:spTree>
    <p:extLst>
      <p:ext uri="{BB962C8B-B14F-4D97-AF65-F5344CB8AC3E}">
        <p14:creationId xmlns:p14="http://schemas.microsoft.com/office/powerpoint/2010/main" val="32736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E138FC-947D-0240-B414-E0C2D9D85C70}"/>
              </a:ext>
            </a:extLst>
          </p:cNvPr>
          <p:cNvSpPr>
            <a:spLocks noGrp="1"/>
          </p:cNvSpPr>
          <p:nvPr>
            <p:ph type="body" sz="quarter" idx="11"/>
          </p:nvPr>
        </p:nvSpPr>
        <p:spPr/>
        <p:txBody>
          <a:bodyPr/>
          <a:lstStyle/>
          <a:p>
            <a:r>
              <a:rPr kumimoji="1" lang="zh-CN" altLang="en-US" dirty="0"/>
              <a:t>题目：排队接水（排序贪心）</a:t>
            </a:r>
            <a:endParaRPr kumimoji="1" lang="en-US" altLang="zh-CN" dirty="0"/>
          </a:p>
          <a:p>
            <a:r>
              <a:rPr kumimoji="1" lang="zh-CN" altLang="en-US" dirty="0"/>
              <a:t>题目：活动选择（排序贪心）</a:t>
            </a:r>
            <a:endParaRPr kumimoji="1" lang="en-US" altLang="zh-CN" dirty="0"/>
          </a:p>
          <a:p>
            <a:r>
              <a:rPr kumimoji="1" lang="zh-CN" altLang="en-US" dirty="0"/>
              <a:t>题目：工作调度（反悔贪心）</a:t>
            </a:r>
            <a:endParaRPr kumimoji="1" lang="en-US" altLang="zh-CN" dirty="0"/>
          </a:p>
          <a:p>
            <a:r>
              <a:rPr kumimoji="1" lang="zh-CN" altLang="en-US" dirty="0"/>
              <a:t>比赛选讲</a:t>
            </a:r>
            <a:endParaRPr kumimoji="1" lang="en-US" altLang="zh-CN" dirty="0"/>
          </a:p>
          <a:p>
            <a:r>
              <a:rPr kumimoji="1" lang="zh-CN" altLang="en-US" dirty="0"/>
              <a:t>作业选讲</a:t>
            </a:r>
            <a:endParaRPr kumimoji="1" lang="en-US" altLang="zh-CN" dirty="0"/>
          </a:p>
        </p:txBody>
      </p:sp>
    </p:spTree>
    <p:extLst>
      <p:ext uri="{BB962C8B-B14F-4D97-AF65-F5344CB8AC3E}">
        <p14:creationId xmlns:p14="http://schemas.microsoft.com/office/powerpoint/2010/main" val="2389138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DE927D-9395-144C-8F68-E850D549AD80}"/>
              </a:ext>
            </a:extLst>
          </p:cNvPr>
          <p:cNvSpPr>
            <a:spLocks noGrp="1"/>
          </p:cNvSpPr>
          <p:nvPr>
            <p:ph type="body" sz="quarter" idx="10"/>
          </p:nvPr>
        </p:nvSpPr>
        <p:spPr/>
        <p:txBody>
          <a:bodyPr/>
          <a:lstStyle/>
          <a:p>
            <a:r>
              <a:rPr kumimoji="1" lang="zh-CN" altLang="en-US" dirty="0"/>
              <a:t>比赛选讲：</a:t>
            </a:r>
            <a:r>
              <a:rPr kumimoji="1" lang="en-US" altLang="zh-CN" dirty="0"/>
              <a:t>D.</a:t>
            </a:r>
            <a:r>
              <a:rPr kumimoji="1" lang="zh-CN" altLang="en-US" dirty="0"/>
              <a:t> 积木游戏</a:t>
            </a:r>
          </a:p>
        </p:txBody>
      </p:sp>
      <p:sp>
        <p:nvSpPr>
          <p:cNvPr id="3" name="文本占位符 2">
            <a:extLst>
              <a:ext uri="{FF2B5EF4-FFF2-40B4-BE49-F238E27FC236}">
                <a16:creationId xmlns:a16="http://schemas.microsoft.com/office/drawing/2014/main" id="{D3410EEE-C1E7-844E-80B1-E7BA966E2773}"/>
              </a:ext>
            </a:extLst>
          </p:cNvPr>
          <p:cNvSpPr>
            <a:spLocks noGrp="1"/>
          </p:cNvSpPr>
          <p:nvPr>
            <p:ph type="body" sz="quarter" idx="11"/>
          </p:nvPr>
        </p:nvSpPr>
        <p:spPr>
          <a:xfrm>
            <a:off x="337594" y="1273216"/>
            <a:ext cx="10646779" cy="4664597"/>
          </a:xfrm>
        </p:spPr>
        <p:txBody>
          <a:bodyPr/>
          <a:lstStyle/>
          <a:p>
            <a:r>
              <a:rPr kumimoji="1" lang="zh-CN" altLang="en-US" dirty="0"/>
              <a:t>当第一排只有一种积木时，应该怎么做呢？</a:t>
            </a:r>
            <a:endParaRPr kumimoji="1" lang="en-US" altLang="zh-CN" dirty="0"/>
          </a:p>
          <a:p>
            <a:r>
              <a:rPr kumimoji="1" lang="zh-CN" altLang="en-US" dirty="0"/>
              <a:t>当第一排有两种积木时，考虑两种排列</a:t>
            </a:r>
            <a:endParaRPr kumimoji="1" lang="en-US" altLang="zh-CN" dirty="0"/>
          </a:p>
          <a:p>
            <a:pPr lvl="1"/>
            <a:r>
              <a:rPr kumimoji="1" lang="zh-CN" altLang="en-US" dirty="0"/>
              <a:t>先</a:t>
            </a:r>
            <a:r>
              <a:rPr kumimoji="1" lang="en-US" altLang="zh-CN" dirty="0"/>
              <a:t>1</a:t>
            </a:r>
            <a:r>
              <a:rPr kumimoji="1" lang="zh-CN" altLang="en-US" dirty="0"/>
              <a:t>后</a:t>
            </a:r>
            <a:r>
              <a:rPr kumimoji="1" lang="en-US" altLang="zh-CN" dirty="0"/>
              <a:t>2</a:t>
            </a:r>
            <a:r>
              <a:rPr kumimoji="1" lang="zh-CN" altLang="en-US" dirty="0"/>
              <a:t> 和 先</a:t>
            </a:r>
            <a:r>
              <a:rPr kumimoji="1" lang="en-US" altLang="zh-CN" dirty="0"/>
              <a:t>2</a:t>
            </a:r>
            <a:r>
              <a:rPr kumimoji="1" lang="zh-CN" altLang="en-US" dirty="0"/>
              <a:t>后</a:t>
            </a:r>
            <a:r>
              <a:rPr kumimoji="1" lang="en-US" altLang="zh-CN" dirty="0"/>
              <a:t>1</a:t>
            </a:r>
          </a:p>
          <a:p>
            <a:pPr lvl="1"/>
            <a:r>
              <a:rPr kumimoji="1" lang="zh-CN" altLang="en-US" dirty="0"/>
              <a:t>“物尽其用”：用一个数组记录第二排出现的每个高度的次数</a:t>
            </a:r>
            <a:endParaRPr kumimoji="1" lang="en-US" altLang="zh-CN" dirty="0"/>
          </a:p>
          <a:p>
            <a:endParaRPr kumimoji="1" lang="en-US" altLang="zh-CN" dirty="0"/>
          </a:p>
        </p:txBody>
      </p:sp>
      <p:pic>
        <p:nvPicPr>
          <p:cNvPr id="5" name="图片 4">
            <a:extLst>
              <a:ext uri="{FF2B5EF4-FFF2-40B4-BE49-F238E27FC236}">
                <a16:creationId xmlns:a16="http://schemas.microsoft.com/office/drawing/2014/main" id="{602FBE0E-D482-CB45-B26E-7FC60D4741DD}"/>
              </a:ext>
            </a:extLst>
          </p:cNvPr>
          <p:cNvPicPr>
            <a:picLocks noChangeAspect="1"/>
          </p:cNvPicPr>
          <p:nvPr/>
        </p:nvPicPr>
        <p:blipFill>
          <a:blip r:embed="rId2"/>
          <a:stretch>
            <a:fillRect/>
          </a:stretch>
        </p:blipFill>
        <p:spPr>
          <a:xfrm>
            <a:off x="3241876" y="3414530"/>
            <a:ext cx="6171145" cy="3195979"/>
          </a:xfrm>
          <a:prstGeom prst="rect">
            <a:avLst/>
          </a:prstGeom>
        </p:spPr>
      </p:pic>
    </p:spTree>
    <p:extLst>
      <p:ext uri="{BB962C8B-B14F-4D97-AF65-F5344CB8AC3E}">
        <p14:creationId xmlns:p14="http://schemas.microsoft.com/office/powerpoint/2010/main" val="19428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DE927D-9395-144C-8F68-E850D549AD80}"/>
              </a:ext>
            </a:extLst>
          </p:cNvPr>
          <p:cNvSpPr>
            <a:spLocks noGrp="1"/>
          </p:cNvSpPr>
          <p:nvPr>
            <p:ph type="body" sz="quarter" idx="10"/>
          </p:nvPr>
        </p:nvSpPr>
        <p:spPr/>
        <p:txBody>
          <a:bodyPr/>
          <a:lstStyle/>
          <a:p>
            <a:r>
              <a:rPr kumimoji="1" lang="zh-CN" altLang="en-US" dirty="0"/>
              <a:t>比赛选讲：</a:t>
            </a:r>
            <a:r>
              <a:rPr kumimoji="1" lang="en-US" altLang="zh-CN" dirty="0"/>
              <a:t>D.</a:t>
            </a:r>
            <a:r>
              <a:rPr kumimoji="1" lang="zh-CN" altLang="en-US" dirty="0"/>
              <a:t> 积木游戏</a:t>
            </a:r>
          </a:p>
        </p:txBody>
      </p:sp>
      <p:sp>
        <p:nvSpPr>
          <p:cNvPr id="3" name="文本占位符 2">
            <a:extLst>
              <a:ext uri="{FF2B5EF4-FFF2-40B4-BE49-F238E27FC236}">
                <a16:creationId xmlns:a16="http://schemas.microsoft.com/office/drawing/2014/main" id="{D3410EEE-C1E7-844E-80B1-E7BA966E2773}"/>
              </a:ext>
            </a:extLst>
          </p:cNvPr>
          <p:cNvSpPr>
            <a:spLocks noGrp="1"/>
          </p:cNvSpPr>
          <p:nvPr>
            <p:ph type="body" sz="quarter" idx="11"/>
          </p:nvPr>
        </p:nvSpPr>
        <p:spPr/>
        <p:txBody>
          <a:bodyPr/>
          <a:lstStyle/>
          <a:p>
            <a:r>
              <a:rPr kumimoji="1" lang="zh-CN" altLang="en-US" dirty="0"/>
              <a:t>实际上呢？</a:t>
            </a:r>
            <a:endParaRPr kumimoji="1" lang="en-US" altLang="zh-CN" dirty="0"/>
          </a:p>
          <a:p>
            <a:r>
              <a:rPr kumimoji="1" lang="zh-CN" altLang="en-US" dirty="0"/>
              <a:t>这是一道脑筋急转弯</a:t>
            </a:r>
            <a:endParaRPr kumimoji="1" lang="en-US" altLang="zh-CN" dirty="0"/>
          </a:p>
        </p:txBody>
      </p:sp>
      <p:pic>
        <p:nvPicPr>
          <p:cNvPr id="6" name="图片 5">
            <a:extLst>
              <a:ext uri="{FF2B5EF4-FFF2-40B4-BE49-F238E27FC236}">
                <a16:creationId xmlns:a16="http://schemas.microsoft.com/office/drawing/2014/main" id="{35C06FE7-3421-0746-83E3-9DD3CFF0F9C0}"/>
              </a:ext>
            </a:extLst>
          </p:cNvPr>
          <p:cNvPicPr>
            <a:picLocks noChangeAspect="1"/>
          </p:cNvPicPr>
          <p:nvPr/>
        </p:nvPicPr>
        <p:blipFill>
          <a:blip r:embed="rId2"/>
          <a:stretch>
            <a:fillRect/>
          </a:stretch>
        </p:blipFill>
        <p:spPr>
          <a:xfrm>
            <a:off x="5095062" y="1134319"/>
            <a:ext cx="5410200" cy="5575300"/>
          </a:xfrm>
          <a:prstGeom prst="rect">
            <a:avLst/>
          </a:prstGeom>
        </p:spPr>
      </p:pic>
    </p:spTree>
    <p:extLst>
      <p:ext uri="{BB962C8B-B14F-4D97-AF65-F5344CB8AC3E}">
        <p14:creationId xmlns:p14="http://schemas.microsoft.com/office/powerpoint/2010/main" val="1058628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DE927D-9395-144C-8F68-E850D549AD80}"/>
              </a:ext>
            </a:extLst>
          </p:cNvPr>
          <p:cNvSpPr>
            <a:spLocks noGrp="1"/>
          </p:cNvSpPr>
          <p:nvPr>
            <p:ph type="body" sz="quarter" idx="10"/>
          </p:nvPr>
        </p:nvSpPr>
        <p:spPr/>
        <p:txBody>
          <a:bodyPr/>
          <a:lstStyle/>
          <a:p>
            <a:r>
              <a:rPr kumimoji="1" lang="zh-CN" altLang="en-US" dirty="0"/>
              <a:t>作业选讲</a:t>
            </a:r>
          </a:p>
        </p:txBody>
      </p:sp>
      <p:sp>
        <p:nvSpPr>
          <p:cNvPr id="3" name="文本占位符 2">
            <a:extLst>
              <a:ext uri="{FF2B5EF4-FFF2-40B4-BE49-F238E27FC236}">
                <a16:creationId xmlns:a16="http://schemas.microsoft.com/office/drawing/2014/main" id="{D3410EEE-C1E7-844E-80B1-E7BA966E2773}"/>
              </a:ext>
            </a:extLst>
          </p:cNvPr>
          <p:cNvSpPr>
            <a:spLocks noGrp="1"/>
          </p:cNvSpPr>
          <p:nvPr>
            <p:ph type="body" sz="quarter" idx="11"/>
          </p:nvPr>
        </p:nvSpPr>
        <p:spPr/>
        <p:txBody>
          <a:bodyPr/>
          <a:lstStyle/>
          <a:p>
            <a:r>
              <a:rPr kumimoji="1" lang="en-US" altLang="zh-CN" dirty="0"/>
              <a:t>A.</a:t>
            </a:r>
            <a:r>
              <a:rPr kumimoji="1" lang="zh-CN" altLang="en-US" dirty="0"/>
              <a:t> 数列极差： </a:t>
            </a:r>
            <a:r>
              <a:rPr kumimoji="1" lang="en-US" altLang="zh-CN" dirty="0"/>
              <a:t>c</a:t>
            </a:r>
            <a:r>
              <a:rPr kumimoji="1" lang="zh-CN" altLang="en-US" dirty="0"/>
              <a:t> </a:t>
            </a:r>
            <a:r>
              <a:rPr kumimoji="1" lang="en-US" altLang="zh-CN" dirty="0"/>
              <a:t>=</a:t>
            </a:r>
            <a:r>
              <a:rPr kumimoji="1" lang="zh-CN" altLang="en-US" dirty="0"/>
              <a:t> </a:t>
            </a:r>
            <a:r>
              <a:rPr kumimoji="1" lang="en-US" altLang="zh-CN" dirty="0"/>
              <a:t>a</a:t>
            </a:r>
            <a:r>
              <a:rPr kumimoji="1" lang="zh-CN" altLang="en-US" dirty="0"/>
              <a:t> * </a:t>
            </a:r>
            <a:r>
              <a:rPr kumimoji="1" lang="en-US" altLang="zh-CN" dirty="0"/>
              <a:t>b</a:t>
            </a:r>
            <a:r>
              <a:rPr kumimoji="1" lang="zh-CN" altLang="en-US" dirty="0"/>
              <a:t> </a:t>
            </a:r>
            <a:r>
              <a:rPr kumimoji="1" lang="en-US" altLang="zh-CN" dirty="0"/>
              <a:t>+</a:t>
            </a:r>
            <a:r>
              <a:rPr kumimoji="1" lang="zh-CN" altLang="en-US" dirty="0"/>
              <a:t> </a:t>
            </a:r>
            <a:r>
              <a:rPr kumimoji="1" lang="en-US" altLang="zh-CN" dirty="0"/>
              <a:t>1</a:t>
            </a:r>
          </a:p>
          <a:p>
            <a:pPr lvl="1"/>
            <a:r>
              <a:rPr kumimoji="1" lang="zh-CN" altLang="en-US" dirty="0"/>
              <a:t>最小值：每次找剩下所有数中最大的两个数合成一个新的数字添加进数组</a:t>
            </a:r>
            <a:endParaRPr kumimoji="1" lang="en-US" altLang="zh-CN" dirty="0"/>
          </a:p>
          <a:p>
            <a:pPr lvl="1"/>
            <a:r>
              <a:rPr kumimoji="1" lang="zh-CN" altLang="en-US" dirty="0"/>
              <a:t>最小值：每次找剩下所有数中最小的两个数合成一个新的数字添加进数组</a:t>
            </a:r>
          </a:p>
          <a:p>
            <a:r>
              <a:rPr kumimoji="1" lang="en-US" altLang="zh-CN" dirty="0"/>
              <a:t>C.</a:t>
            </a:r>
            <a:r>
              <a:rPr kumimoji="1" lang="zh-CN" altLang="en-US" dirty="0"/>
              <a:t> 合并果子</a:t>
            </a:r>
            <a:endParaRPr kumimoji="1" lang="en-US" altLang="zh-CN" dirty="0"/>
          </a:p>
          <a:p>
            <a:pPr lvl="1"/>
            <a:r>
              <a:rPr kumimoji="1" lang="zh-CN" altLang="en-US" dirty="0"/>
              <a:t>和</a:t>
            </a:r>
            <a:r>
              <a:rPr kumimoji="1" lang="en-US" altLang="zh-CN" dirty="0"/>
              <a:t>A</a:t>
            </a:r>
            <a:r>
              <a:rPr kumimoji="1" lang="zh-CN" altLang="en-US" dirty="0"/>
              <a:t>类似，每次找重量最轻的两堆果子合并</a:t>
            </a:r>
            <a:endParaRPr kumimoji="1" lang="en-US" altLang="zh-CN" dirty="0"/>
          </a:p>
          <a:p>
            <a:r>
              <a:rPr kumimoji="1" lang="en-US" altLang="zh-CN" dirty="0"/>
              <a:t>E.</a:t>
            </a:r>
            <a:r>
              <a:rPr kumimoji="1" lang="zh-CN" altLang="en-US" dirty="0"/>
              <a:t> 纪念品分组</a:t>
            </a:r>
            <a:endParaRPr kumimoji="1" lang="en-US" altLang="zh-CN" dirty="0"/>
          </a:p>
          <a:p>
            <a:pPr lvl="1"/>
            <a:r>
              <a:rPr kumimoji="1" lang="zh-CN" altLang="en-US" dirty="0"/>
              <a:t>最大的和最小的匹配</a:t>
            </a:r>
            <a:r>
              <a:rPr kumimoji="1" lang="en-US" altLang="zh-CN" dirty="0"/>
              <a:t>(</a:t>
            </a:r>
            <a:r>
              <a:rPr kumimoji="1" lang="zh-CN" altLang="en-US" dirty="0"/>
              <a:t>尽量</a:t>
            </a:r>
            <a:r>
              <a:rPr kumimoji="1" lang="en-US" altLang="zh-CN" dirty="0"/>
              <a:t>)</a:t>
            </a:r>
          </a:p>
          <a:p>
            <a:r>
              <a:rPr kumimoji="1" lang="en-US" altLang="zh-CN" dirty="0"/>
              <a:t>F.</a:t>
            </a:r>
            <a:r>
              <a:rPr kumimoji="1" lang="zh-CN" altLang="en-US" dirty="0"/>
              <a:t> 最小新整数</a:t>
            </a:r>
            <a:endParaRPr kumimoji="1" lang="en-US" altLang="zh-CN" dirty="0"/>
          </a:p>
          <a:p>
            <a:pPr lvl="1"/>
            <a:r>
              <a:rPr kumimoji="1" lang="zh-CN" altLang="en-US" dirty="0"/>
              <a:t>和课上例题类似，还更简单了</a:t>
            </a:r>
            <a:endParaRPr kumimoji="1" lang="en-US" altLang="zh-CN" dirty="0"/>
          </a:p>
          <a:p>
            <a:endParaRPr kumimoji="1" lang="zh-CN" altLang="en-US" dirty="0"/>
          </a:p>
        </p:txBody>
      </p:sp>
    </p:spTree>
    <p:extLst>
      <p:ext uri="{BB962C8B-B14F-4D97-AF65-F5344CB8AC3E}">
        <p14:creationId xmlns:p14="http://schemas.microsoft.com/office/powerpoint/2010/main" val="315108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DE927D-9395-144C-8F68-E850D549AD80}"/>
              </a:ext>
            </a:extLst>
          </p:cNvPr>
          <p:cNvSpPr>
            <a:spLocks noGrp="1"/>
          </p:cNvSpPr>
          <p:nvPr>
            <p:ph type="body" sz="quarter" idx="10"/>
          </p:nvPr>
        </p:nvSpPr>
        <p:spPr/>
        <p:txBody>
          <a:bodyPr/>
          <a:lstStyle/>
          <a:p>
            <a:r>
              <a:rPr kumimoji="1" lang="zh-CN" altLang="en-US" dirty="0"/>
              <a:t>作业选讲</a:t>
            </a:r>
          </a:p>
        </p:txBody>
      </p:sp>
      <p:sp>
        <p:nvSpPr>
          <p:cNvPr id="3" name="文本占位符 2">
            <a:extLst>
              <a:ext uri="{FF2B5EF4-FFF2-40B4-BE49-F238E27FC236}">
                <a16:creationId xmlns:a16="http://schemas.microsoft.com/office/drawing/2014/main" id="{D3410EEE-C1E7-844E-80B1-E7BA966E2773}"/>
              </a:ext>
            </a:extLst>
          </p:cNvPr>
          <p:cNvSpPr>
            <a:spLocks noGrp="1"/>
          </p:cNvSpPr>
          <p:nvPr>
            <p:ph type="body" sz="quarter" idx="11"/>
          </p:nvPr>
        </p:nvSpPr>
        <p:spPr/>
        <p:txBody>
          <a:bodyPr/>
          <a:lstStyle/>
          <a:p>
            <a:r>
              <a:rPr kumimoji="1" lang="en-US" altLang="zh-CN" dirty="0"/>
              <a:t>D.</a:t>
            </a:r>
            <a:r>
              <a:rPr kumimoji="1" lang="zh-CN" altLang="en-US" dirty="0"/>
              <a:t> 装箱问题</a:t>
            </a:r>
            <a:endParaRPr kumimoji="1" lang="en-US" altLang="zh-CN" dirty="0"/>
          </a:p>
          <a:p>
            <a:pPr lvl="1"/>
            <a:r>
              <a:rPr kumimoji="1" lang="zh-CN" altLang="en-US" dirty="0"/>
              <a:t>尽量拼凑，例如</a:t>
            </a:r>
            <a:r>
              <a:rPr kumimoji="1" lang="en-US" altLang="zh-CN" dirty="0"/>
              <a:t>1</a:t>
            </a:r>
            <a:r>
              <a:rPr kumimoji="1" lang="zh-CN" altLang="en-US" dirty="0"/>
              <a:t>个</a:t>
            </a:r>
            <a:r>
              <a:rPr kumimoji="1" lang="en-US" altLang="zh-CN" dirty="0"/>
              <a:t>5</a:t>
            </a:r>
            <a:r>
              <a:rPr kumimoji="1" lang="zh-CN" altLang="en-US" dirty="0"/>
              <a:t>*</a:t>
            </a:r>
            <a:r>
              <a:rPr kumimoji="1" lang="en-US" altLang="zh-CN" dirty="0"/>
              <a:t>5+11</a:t>
            </a:r>
            <a:r>
              <a:rPr kumimoji="1" lang="zh-CN" altLang="en-US" dirty="0"/>
              <a:t>个</a:t>
            </a:r>
            <a:r>
              <a:rPr kumimoji="1" lang="en-US" altLang="zh-CN" dirty="0"/>
              <a:t>1</a:t>
            </a:r>
            <a:r>
              <a:rPr kumimoji="1" lang="zh-CN" altLang="en-US" dirty="0"/>
              <a:t>*</a:t>
            </a:r>
            <a:r>
              <a:rPr kumimoji="1" lang="en-US" altLang="zh-CN" dirty="0"/>
              <a:t>1</a:t>
            </a:r>
            <a:r>
              <a:rPr kumimoji="1" lang="zh-CN" altLang="en-US" dirty="0"/>
              <a:t>；</a:t>
            </a:r>
            <a:r>
              <a:rPr kumimoji="1" lang="en-US" altLang="zh-CN" dirty="0"/>
              <a:t>1</a:t>
            </a:r>
            <a:r>
              <a:rPr kumimoji="1" lang="zh-CN" altLang="en-US" dirty="0"/>
              <a:t>个</a:t>
            </a:r>
            <a:r>
              <a:rPr kumimoji="1" lang="en-US" altLang="zh-CN" dirty="0"/>
              <a:t>4</a:t>
            </a:r>
            <a:r>
              <a:rPr kumimoji="1" lang="zh-CN" altLang="en-US" dirty="0"/>
              <a:t>*</a:t>
            </a:r>
            <a:r>
              <a:rPr kumimoji="1" lang="en-US" altLang="zh-CN" dirty="0"/>
              <a:t>4+5</a:t>
            </a:r>
            <a:r>
              <a:rPr kumimoji="1" lang="zh-CN" altLang="en-US" dirty="0"/>
              <a:t>个</a:t>
            </a:r>
            <a:r>
              <a:rPr kumimoji="1" lang="en-US" altLang="zh-CN" dirty="0"/>
              <a:t>2</a:t>
            </a:r>
            <a:r>
              <a:rPr kumimoji="1" lang="zh-CN" altLang="en-US" dirty="0"/>
              <a:t>*</a:t>
            </a:r>
            <a:r>
              <a:rPr kumimoji="1" lang="en-US" altLang="zh-CN" dirty="0"/>
              <a:t>2</a:t>
            </a:r>
          </a:p>
          <a:p>
            <a:pPr lvl="1"/>
            <a:endParaRPr kumimoji="1" lang="en-US" altLang="zh-CN" dirty="0"/>
          </a:p>
          <a:p>
            <a:endParaRPr kumimoji="1" lang="zh-CN" altLang="en-US" dirty="0"/>
          </a:p>
        </p:txBody>
      </p:sp>
      <p:pic>
        <p:nvPicPr>
          <p:cNvPr id="5" name="图片 4">
            <a:extLst>
              <a:ext uri="{FF2B5EF4-FFF2-40B4-BE49-F238E27FC236}">
                <a16:creationId xmlns:a16="http://schemas.microsoft.com/office/drawing/2014/main" id="{D8FA8C42-5BBE-4143-85AD-1A43433B9F1F}"/>
              </a:ext>
            </a:extLst>
          </p:cNvPr>
          <p:cNvPicPr>
            <a:picLocks noChangeAspect="1"/>
          </p:cNvPicPr>
          <p:nvPr/>
        </p:nvPicPr>
        <p:blipFill>
          <a:blip r:embed="rId2"/>
          <a:stretch>
            <a:fillRect/>
          </a:stretch>
        </p:blipFill>
        <p:spPr>
          <a:xfrm>
            <a:off x="786355" y="3174116"/>
            <a:ext cx="10248900" cy="2552700"/>
          </a:xfrm>
          <a:prstGeom prst="rect">
            <a:avLst/>
          </a:prstGeom>
        </p:spPr>
      </p:pic>
    </p:spTree>
    <p:extLst>
      <p:ext uri="{BB962C8B-B14F-4D97-AF65-F5344CB8AC3E}">
        <p14:creationId xmlns:p14="http://schemas.microsoft.com/office/powerpoint/2010/main" val="4230757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DE927D-9395-144C-8F68-E850D549AD80}"/>
              </a:ext>
            </a:extLst>
          </p:cNvPr>
          <p:cNvSpPr>
            <a:spLocks noGrp="1"/>
          </p:cNvSpPr>
          <p:nvPr>
            <p:ph type="body" sz="quarter" idx="10"/>
          </p:nvPr>
        </p:nvSpPr>
        <p:spPr/>
        <p:txBody>
          <a:bodyPr/>
          <a:lstStyle/>
          <a:p>
            <a:r>
              <a:rPr kumimoji="1" lang="zh-CN" altLang="en-US" dirty="0"/>
              <a:t>作业选讲</a:t>
            </a:r>
          </a:p>
        </p:txBody>
      </p:sp>
      <p:sp>
        <p:nvSpPr>
          <p:cNvPr id="3" name="文本占位符 2">
            <a:extLst>
              <a:ext uri="{FF2B5EF4-FFF2-40B4-BE49-F238E27FC236}">
                <a16:creationId xmlns:a16="http://schemas.microsoft.com/office/drawing/2014/main" id="{D3410EEE-C1E7-844E-80B1-E7BA966E2773}"/>
              </a:ext>
            </a:extLst>
          </p:cNvPr>
          <p:cNvSpPr>
            <a:spLocks noGrp="1"/>
          </p:cNvSpPr>
          <p:nvPr>
            <p:ph type="body" sz="quarter" idx="11"/>
          </p:nvPr>
        </p:nvSpPr>
        <p:spPr/>
        <p:txBody>
          <a:bodyPr/>
          <a:lstStyle/>
          <a:p>
            <a:r>
              <a:rPr kumimoji="1" lang="en-US" altLang="zh-CN" dirty="0"/>
              <a:t>B.</a:t>
            </a:r>
            <a:r>
              <a:rPr kumimoji="1" lang="zh-CN" altLang="en-US" dirty="0"/>
              <a:t> </a:t>
            </a:r>
            <a:r>
              <a:rPr kumimoji="1" lang="en-US" altLang="zh-CN" dirty="0"/>
              <a:t>Ride</a:t>
            </a:r>
            <a:r>
              <a:rPr kumimoji="1" lang="zh-CN" altLang="en-US" dirty="0"/>
              <a:t> </a:t>
            </a:r>
            <a:r>
              <a:rPr kumimoji="1" lang="en-US" altLang="zh-CN" dirty="0"/>
              <a:t>to</a:t>
            </a:r>
            <a:r>
              <a:rPr kumimoji="1" lang="zh-CN" altLang="en-US" dirty="0"/>
              <a:t> </a:t>
            </a:r>
            <a:r>
              <a:rPr kumimoji="1" lang="en-US" altLang="zh-CN" dirty="0"/>
              <a:t>Office</a:t>
            </a:r>
          </a:p>
          <a:p>
            <a:pPr lvl="1"/>
            <a:r>
              <a:rPr kumimoji="1" lang="zh-CN" altLang="en-US" dirty="0"/>
              <a:t>这实际上是一道脑筋急转弯</a:t>
            </a:r>
            <a:endParaRPr kumimoji="1" lang="en-US" altLang="zh-CN" dirty="0"/>
          </a:p>
          <a:p>
            <a:endParaRPr kumimoji="1" lang="zh-CN" altLang="en-US" dirty="0"/>
          </a:p>
        </p:txBody>
      </p:sp>
      <p:pic>
        <p:nvPicPr>
          <p:cNvPr id="5" name="图片 4">
            <a:extLst>
              <a:ext uri="{FF2B5EF4-FFF2-40B4-BE49-F238E27FC236}">
                <a16:creationId xmlns:a16="http://schemas.microsoft.com/office/drawing/2014/main" id="{1C57A041-A7F3-C246-8B0E-3763E4B60E87}"/>
              </a:ext>
            </a:extLst>
          </p:cNvPr>
          <p:cNvPicPr>
            <a:picLocks noChangeAspect="1"/>
          </p:cNvPicPr>
          <p:nvPr/>
        </p:nvPicPr>
        <p:blipFill>
          <a:blip r:embed="rId2"/>
          <a:stretch>
            <a:fillRect/>
          </a:stretch>
        </p:blipFill>
        <p:spPr>
          <a:xfrm>
            <a:off x="1906527" y="3382298"/>
            <a:ext cx="6388100" cy="1968500"/>
          </a:xfrm>
          <a:prstGeom prst="rect">
            <a:avLst/>
          </a:prstGeom>
        </p:spPr>
      </p:pic>
    </p:spTree>
    <p:extLst>
      <p:ext uri="{BB962C8B-B14F-4D97-AF65-F5344CB8AC3E}">
        <p14:creationId xmlns:p14="http://schemas.microsoft.com/office/powerpoint/2010/main" val="3590043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4">
            <a:extLst>
              <a:ext uri="{FF2B5EF4-FFF2-40B4-BE49-F238E27FC236}">
                <a16:creationId xmlns:a16="http://schemas.microsoft.com/office/drawing/2014/main" id="{EE3CECB5-3F51-6D4D-9BF0-3DF675E636BB}"/>
              </a:ext>
            </a:extLst>
          </p:cNvPr>
          <p:cNvSpPr txBox="1">
            <a:spLocks/>
          </p:cNvSpPr>
          <p:nvPr/>
        </p:nvSpPr>
        <p:spPr>
          <a:xfrm>
            <a:off x="245328" y="5697499"/>
            <a:ext cx="11701346" cy="44682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kumimoji="1" lang="en-US" altLang="zh-CN" b="1">
                <a:solidFill>
                  <a:schemeClr val="bg1"/>
                </a:solidFill>
              </a:rPr>
              <a:t>2019/04/06</a:t>
            </a:r>
            <a:endParaRPr kumimoji="1" lang="zh-CN" altLang="en-US" b="1" dirty="0">
              <a:solidFill>
                <a:schemeClr val="bg1"/>
              </a:solidFill>
            </a:endParaRPr>
          </a:p>
        </p:txBody>
      </p:sp>
      <p:sp>
        <p:nvSpPr>
          <p:cNvPr id="3" name="文本占位符 4">
            <a:extLst>
              <a:ext uri="{FF2B5EF4-FFF2-40B4-BE49-F238E27FC236}">
                <a16:creationId xmlns:a16="http://schemas.microsoft.com/office/drawing/2014/main" id="{9E79DE5F-EC62-4D4D-B6A2-54282D4065EB}"/>
              </a:ext>
            </a:extLst>
          </p:cNvPr>
          <p:cNvSpPr txBox="1">
            <a:spLocks/>
          </p:cNvSpPr>
          <p:nvPr/>
        </p:nvSpPr>
        <p:spPr>
          <a:xfrm>
            <a:off x="245328" y="5084089"/>
            <a:ext cx="11701346" cy="44682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kumimoji="1" lang="zh-CN" altLang="en-US" b="1" dirty="0">
                <a:solidFill>
                  <a:schemeClr val="bg1"/>
                </a:solidFill>
              </a:rPr>
              <a:t>实验舱   南哥   </a:t>
            </a:r>
            <a:r>
              <a:rPr kumimoji="1" lang="en-US" altLang="zh-CN" b="1" dirty="0">
                <a:solidFill>
                  <a:schemeClr val="bg1"/>
                </a:solidFill>
              </a:rPr>
              <a:t>QQ:</a:t>
            </a:r>
            <a:r>
              <a:rPr kumimoji="1" lang="zh-CN" altLang="en-US" b="1" dirty="0">
                <a:solidFill>
                  <a:schemeClr val="bg1"/>
                </a:solidFill>
              </a:rPr>
              <a:t> </a:t>
            </a:r>
            <a:r>
              <a:rPr kumimoji="1" lang="en-US" altLang="zh-CN" b="1" dirty="0">
                <a:solidFill>
                  <a:schemeClr val="bg1"/>
                </a:solidFill>
              </a:rPr>
              <a:t>870169200</a:t>
            </a:r>
            <a:endParaRPr kumimoji="1" lang="zh-CN" altLang="en-US" b="1" dirty="0">
              <a:solidFill>
                <a:schemeClr val="bg1"/>
              </a:solidFill>
            </a:endParaRPr>
          </a:p>
        </p:txBody>
      </p:sp>
    </p:spTree>
    <p:extLst>
      <p:ext uri="{BB962C8B-B14F-4D97-AF65-F5344CB8AC3E}">
        <p14:creationId xmlns:p14="http://schemas.microsoft.com/office/powerpoint/2010/main" val="344962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02F192-4AE3-9847-B092-9D0538A2932A}"/>
              </a:ext>
            </a:extLst>
          </p:cNvPr>
          <p:cNvSpPr>
            <a:spLocks noGrp="1"/>
          </p:cNvSpPr>
          <p:nvPr>
            <p:ph type="body" sz="quarter" idx="10"/>
          </p:nvPr>
        </p:nvSpPr>
        <p:spPr/>
        <p:txBody>
          <a:bodyPr/>
          <a:lstStyle/>
          <a:p>
            <a:r>
              <a:rPr kumimoji="1" lang="zh-CN" altLang="en-US" dirty="0"/>
              <a:t>今天的内容</a:t>
            </a:r>
          </a:p>
        </p:txBody>
      </p:sp>
      <p:sp>
        <p:nvSpPr>
          <p:cNvPr id="3" name="文本占位符 2">
            <a:extLst>
              <a:ext uri="{FF2B5EF4-FFF2-40B4-BE49-F238E27FC236}">
                <a16:creationId xmlns:a16="http://schemas.microsoft.com/office/drawing/2014/main" id="{ACC94B37-9004-8243-AED2-7C9F905426D5}"/>
              </a:ext>
            </a:extLst>
          </p:cNvPr>
          <p:cNvSpPr>
            <a:spLocks noGrp="1"/>
          </p:cNvSpPr>
          <p:nvPr>
            <p:ph type="body" sz="quarter" idx="11"/>
          </p:nvPr>
        </p:nvSpPr>
        <p:spPr/>
        <p:txBody>
          <a:bodyPr/>
          <a:lstStyle/>
          <a:p>
            <a:r>
              <a:rPr kumimoji="1" lang="zh-CN" altLang="en-US" dirty="0"/>
              <a:t>排序类贪心</a:t>
            </a:r>
            <a:endParaRPr kumimoji="1" lang="en-US" altLang="zh-CN" dirty="0"/>
          </a:p>
          <a:p>
            <a:pPr lvl="1"/>
            <a:r>
              <a:rPr kumimoji="1" lang="zh-CN" altLang="en-US" dirty="0"/>
              <a:t>之前的作业题已经有涉及</a:t>
            </a:r>
            <a:endParaRPr kumimoji="1" lang="en-US" altLang="zh-CN" dirty="0"/>
          </a:p>
          <a:p>
            <a:pPr lvl="1"/>
            <a:r>
              <a:rPr kumimoji="1" lang="zh-CN" altLang="en-US" dirty="0"/>
              <a:t>利用相对大小关系来优化全局最优</a:t>
            </a:r>
          </a:p>
          <a:p>
            <a:r>
              <a:rPr kumimoji="1" lang="zh-CN" altLang="en-US" dirty="0"/>
              <a:t>反悔类贪心</a:t>
            </a:r>
            <a:endParaRPr kumimoji="1" lang="en-US" altLang="zh-CN" dirty="0"/>
          </a:p>
          <a:p>
            <a:pPr lvl="1"/>
            <a:r>
              <a:rPr kumimoji="1" lang="zh-CN" altLang="en-US" dirty="0"/>
              <a:t>先贪心的选择了一个方案，后面发现有更优的方案，就舍弃之前选择的方案</a:t>
            </a:r>
            <a:endParaRPr kumimoji="1" lang="en-US" altLang="zh-CN" dirty="0"/>
          </a:p>
          <a:p>
            <a:pPr lvl="1"/>
            <a:r>
              <a:rPr kumimoji="1" lang="zh-CN" altLang="en-US" dirty="0"/>
              <a:t>需要考虑两个方案之间的差别：收益的增减</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32426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02F192-4AE3-9847-B092-9D0538A2932A}"/>
              </a:ext>
            </a:extLst>
          </p:cNvPr>
          <p:cNvSpPr>
            <a:spLocks noGrp="1"/>
          </p:cNvSpPr>
          <p:nvPr>
            <p:ph type="body" sz="quarter" idx="10"/>
          </p:nvPr>
        </p:nvSpPr>
        <p:spPr/>
        <p:txBody>
          <a:bodyPr/>
          <a:lstStyle/>
          <a:p>
            <a:r>
              <a:rPr kumimoji="1" lang="zh-CN" altLang="en-US" dirty="0"/>
              <a:t>例</a:t>
            </a:r>
            <a:r>
              <a:rPr kumimoji="1" lang="en-US" altLang="zh-CN" dirty="0"/>
              <a:t>1</a:t>
            </a:r>
            <a:r>
              <a:rPr kumimoji="1" lang="zh-CN" altLang="en-US" dirty="0"/>
              <a:t>：排队接水</a:t>
            </a:r>
          </a:p>
        </p:txBody>
      </p:sp>
      <p:sp>
        <p:nvSpPr>
          <p:cNvPr id="3" name="文本占位符 2">
            <a:extLst>
              <a:ext uri="{FF2B5EF4-FFF2-40B4-BE49-F238E27FC236}">
                <a16:creationId xmlns:a16="http://schemas.microsoft.com/office/drawing/2014/main" id="{ACC94B37-9004-8243-AED2-7C9F905426D5}"/>
              </a:ext>
            </a:extLst>
          </p:cNvPr>
          <p:cNvSpPr>
            <a:spLocks noGrp="1"/>
          </p:cNvSpPr>
          <p:nvPr>
            <p:ph type="body" sz="quarter" idx="11"/>
          </p:nvPr>
        </p:nvSpPr>
        <p:spPr>
          <a:xfrm>
            <a:off x="569087" y="1261641"/>
            <a:ext cx="11053823" cy="4664597"/>
          </a:xfrm>
        </p:spPr>
        <p:txBody>
          <a:bodyPr/>
          <a:lstStyle/>
          <a:p>
            <a:r>
              <a:rPr lang="zh-CN" altLang="en-US" b="1" dirty="0"/>
              <a:t>题目描述</a:t>
            </a:r>
          </a:p>
          <a:p>
            <a:pPr lvl="1"/>
            <a:r>
              <a:rPr lang="zh-CN" altLang="en-US" dirty="0"/>
              <a:t>有</a:t>
            </a:r>
            <a:r>
              <a:rPr lang="en" altLang="zh-CN" dirty="0"/>
              <a:t>n</a:t>
            </a:r>
            <a:r>
              <a:rPr lang="zh-CN" altLang="en-US" dirty="0"/>
              <a:t>个人在一个水龙头前排队接水，假如每个人接水的时间为</a:t>
            </a:r>
            <a:r>
              <a:rPr lang="en" altLang="zh-CN" dirty="0" err="1"/>
              <a:t>Ti</a:t>
            </a:r>
            <a:r>
              <a:rPr lang="zh-CN" altLang="en" dirty="0"/>
              <a:t>，</a:t>
            </a:r>
            <a:r>
              <a:rPr lang="zh-CN" altLang="en-US" dirty="0"/>
              <a:t>请编程找出这</a:t>
            </a:r>
            <a:r>
              <a:rPr lang="en" altLang="zh-CN" dirty="0"/>
              <a:t>n</a:t>
            </a:r>
            <a:r>
              <a:rPr lang="zh-CN" altLang="en-US" dirty="0"/>
              <a:t>个人排队的一种顺序，使得</a:t>
            </a:r>
            <a:r>
              <a:rPr lang="en" altLang="zh-CN" dirty="0"/>
              <a:t>n</a:t>
            </a:r>
            <a:r>
              <a:rPr lang="zh-CN" altLang="en-US" dirty="0"/>
              <a:t>个人的平均等待时间最小。</a:t>
            </a:r>
          </a:p>
          <a:p>
            <a:r>
              <a:rPr lang="zh-CN" altLang="en-US" b="1" dirty="0"/>
              <a:t>输入格式：</a:t>
            </a:r>
            <a:endParaRPr lang="en-US" altLang="zh-CN" b="1" dirty="0"/>
          </a:p>
          <a:p>
            <a:pPr lvl="1"/>
            <a:r>
              <a:rPr lang="zh-CN" altLang="en-US" dirty="0"/>
              <a:t>输入文件共两行，第一行为</a:t>
            </a:r>
            <a:r>
              <a:rPr lang="en" altLang="zh-CN" dirty="0"/>
              <a:t>n</a:t>
            </a:r>
            <a:r>
              <a:rPr lang="zh-CN" altLang="en" dirty="0"/>
              <a:t>；</a:t>
            </a:r>
            <a:r>
              <a:rPr lang="zh-CN" altLang="en-US" dirty="0"/>
              <a:t>第二行分别表示第</a:t>
            </a:r>
            <a:r>
              <a:rPr lang="en-US" altLang="zh-CN" dirty="0"/>
              <a:t>1</a:t>
            </a:r>
            <a:r>
              <a:rPr lang="zh-CN" altLang="en-US" dirty="0"/>
              <a:t>个人到第</a:t>
            </a:r>
            <a:r>
              <a:rPr lang="en" altLang="zh-CN" dirty="0"/>
              <a:t>n</a:t>
            </a:r>
            <a:r>
              <a:rPr lang="zh-CN" altLang="en-US" dirty="0"/>
              <a:t>个人每人的接水时间</a:t>
            </a:r>
            <a:r>
              <a:rPr lang="en" altLang="zh-CN" dirty="0"/>
              <a:t>T1</a:t>
            </a:r>
            <a:r>
              <a:rPr lang="zh-CN" altLang="en" dirty="0"/>
              <a:t>，</a:t>
            </a:r>
            <a:r>
              <a:rPr lang="en" altLang="zh-CN" dirty="0"/>
              <a:t>T2</a:t>
            </a:r>
            <a:r>
              <a:rPr lang="zh-CN" altLang="en" dirty="0"/>
              <a:t>，</a:t>
            </a:r>
            <a:r>
              <a:rPr lang="en" altLang="zh-CN" dirty="0"/>
              <a:t>…</a:t>
            </a:r>
            <a:r>
              <a:rPr lang="zh-CN" altLang="en" dirty="0"/>
              <a:t>，</a:t>
            </a:r>
            <a:r>
              <a:rPr lang="en" altLang="zh-CN" dirty="0"/>
              <a:t>Tn</a:t>
            </a:r>
            <a:r>
              <a:rPr lang="zh-CN" altLang="en" dirty="0"/>
              <a:t>，</a:t>
            </a:r>
            <a:r>
              <a:rPr lang="zh-CN" altLang="en-US" dirty="0"/>
              <a:t>每个数据之间有</a:t>
            </a:r>
            <a:r>
              <a:rPr lang="en-US" altLang="zh-CN" dirty="0"/>
              <a:t>1</a:t>
            </a:r>
            <a:r>
              <a:rPr lang="zh-CN" altLang="en-US" dirty="0"/>
              <a:t>个空格。</a:t>
            </a:r>
          </a:p>
          <a:p>
            <a:r>
              <a:rPr lang="zh-CN" altLang="en-US" b="1" dirty="0"/>
              <a:t>输出格式：</a:t>
            </a:r>
            <a:endParaRPr lang="en-US" altLang="zh-CN" b="1" dirty="0"/>
          </a:p>
          <a:p>
            <a:pPr lvl="1"/>
            <a:r>
              <a:rPr lang="zh-CN" altLang="en-US" dirty="0"/>
              <a:t>输出文件有两行，第一行为一种排队顺序，即</a:t>
            </a:r>
            <a:r>
              <a:rPr lang="en-US" altLang="zh-CN" dirty="0"/>
              <a:t>1</a:t>
            </a:r>
            <a:r>
              <a:rPr lang="zh-CN" altLang="en-US" dirty="0"/>
              <a:t>到</a:t>
            </a:r>
            <a:r>
              <a:rPr lang="en" altLang="zh-CN" dirty="0"/>
              <a:t>n</a:t>
            </a:r>
            <a:r>
              <a:rPr lang="zh-CN" altLang="en-US" dirty="0"/>
              <a:t>的一种排列；第二行为这种排列方案下的平均等待时间</a:t>
            </a:r>
            <a:r>
              <a:rPr lang="en-US" altLang="zh-CN" dirty="0"/>
              <a:t>(</a:t>
            </a:r>
            <a:r>
              <a:rPr lang="zh-CN" altLang="en-US" dirty="0"/>
              <a:t>输出结果精确到小数点后两位</a:t>
            </a:r>
            <a:r>
              <a:rPr lang="en-US" altLang="zh-CN" dirty="0"/>
              <a:t>)</a:t>
            </a:r>
            <a:r>
              <a:rPr lang="zh-CN" altLang="en-US" dirty="0"/>
              <a:t>。</a:t>
            </a:r>
            <a:br>
              <a:rPr lang="zh-CN" altLang="en-US" dirty="0"/>
            </a:br>
            <a:endParaRPr kumimoji="1" lang="en-US" altLang="zh-CN" dirty="0"/>
          </a:p>
          <a:p>
            <a:endParaRPr kumimoji="1" lang="zh-CN" altLang="en-US" dirty="0"/>
          </a:p>
        </p:txBody>
      </p:sp>
    </p:spTree>
    <p:extLst>
      <p:ext uri="{BB962C8B-B14F-4D97-AF65-F5344CB8AC3E}">
        <p14:creationId xmlns:p14="http://schemas.microsoft.com/office/powerpoint/2010/main" val="106948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02F192-4AE3-9847-B092-9D0538A2932A}"/>
              </a:ext>
            </a:extLst>
          </p:cNvPr>
          <p:cNvSpPr>
            <a:spLocks noGrp="1"/>
          </p:cNvSpPr>
          <p:nvPr>
            <p:ph type="body" sz="quarter" idx="10"/>
          </p:nvPr>
        </p:nvSpPr>
        <p:spPr/>
        <p:txBody>
          <a:bodyPr/>
          <a:lstStyle/>
          <a:p>
            <a:r>
              <a:rPr kumimoji="1" lang="zh-CN" altLang="en-US" dirty="0"/>
              <a:t>例</a:t>
            </a:r>
            <a:r>
              <a:rPr kumimoji="1" lang="en-US" altLang="zh-CN" dirty="0"/>
              <a:t>1</a:t>
            </a:r>
            <a:r>
              <a:rPr kumimoji="1" lang="zh-CN" altLang="en-US" dirty="0"/>
              <a:t>：排队接水</a:t>
            </a:r>
          </a:p>
        </p:txBody>
      </p:sp>
      <p:pic>
        <p:nvPicPr>
          <p:cNvPr id="5" name="图片 4">
            <a:extLst>
              <a:ext uri="{FF2B5EF4-FFF2-40B4-BE49-F238E27FC236}">
                <a16:creationId xmlns:a16="http://schemas.microsoft.com/office/drawing/2014/main" id="{97F2F680-9DBA-E240-B202-ABE5DB5DEEF4}"/>
              </a:ext>
            </a:extLst>
          </p:cNvPr>
          <p:cNvPicPr>
            <a:picLocks noChangeAspect="1"/>
          </p:cNvPicPr>
          <p:nvPr/>
        </p:nvPicPr>
        <p:blipFill>
          <a:blip r:embed="rId2"/>
          <a:stretch>
            <a:fillRect/>
          </a:stretch>
        </p:blipFill>
        <p:spPr>
          <a:xfrm>
            <a:off x="2232066" y="1477541"/>
            <a:ext cx="8445500" cy="1397000"/>
          </a:xfrm>
          <a:prstGeom prst="rect">
            <a:avLst/>
          </a:prstGeom>
        </p:spPr>
      </p:pic>
      <p:sp>
        <p:nvSpPr>
          <p:cNvPr id="8" name="文本占位符 7">
            <a:extLst>
              <a:ext uri="{FF2B5EF4-FFF2-40B4-BE49-F238E27FC236}">
                <a16:creationId xmlns:a16="http://schemas.microsoft.com/office/drawing/2014/main" id="{56B83206-36FD-B14A-A397-D9760BB2F289}"/>
              </a:ext>
            </a:extLst>
          </p:cNvPr>
          <p:cNvSpPr>
            <a:spLocks noGrp="1"/>
          </p:cNvSpPr>
          <p:nvPr>
            <p:ph type="body" sz="quarter" idx="11"/>
          </p:nvPr>
        </p:nvSpPr>
        <p:spPr>
          <a:xfrm>
            <a:off x="569088" y="3217763"/>
            <a:ext cx="7384467" cy="3067290"/>
          </a:xfrm>
        </p:spPr>
        <p:txBody>
          <a:bodyPr/>
          <a:lstStyle/>
          <a:p>
            <a:r>
              <a:rPr lang="zh-CN" altLang="en-US" dirty="0"/>
              <a:t>先让接水时间短的人接水：因为他的累计影响最小</a:t>
            </a:r>
            <a:endParaRPr lang="en-US" altLang="zh-CN" dirty="0"/>
          </a:p>
          <a:p>
            <a:r>
              <a:rPr lang="zh-CN" altLang="en-US" dirty="0"/>
              <a:t>注意数据范围</a:t>
            </a:r>
            <a:endParaRPr lang="en-US" altLang="zh-CN" dirty="0"/>
          </a:p>
          <a:p>
            <a:r>
              <a:rPr lang="zh-CN" altLang="en-US" dirty="0"/>
              <a:t>注意输出格式</a:t>
            </a:r>
          </a:p>
        </p:txBody>
      </p:sp>
      <p:sp>
        <p:nvSpPr>
          <p:cNvPr id="11" name="文本框 10">
            <a:extLst>
              <a:ext uri="{FF2B5EF4-FFF2-40B4-BE49-F238E27FC236}">
                <a16:creationId xmlns:a16="http://schemas.microsoft.com/office/drawing/2014/main" id="{D921E181-D108-6B45-92F7-2CBED4970187}"/>
              </a:ext>
            </a:extLst>
          </p:cNvPr>
          <p:cNvSpPr txBox="1"/>
          <p:nvPr/>
        </p:nvSpPr>
        <p:spPr>
          <a:xfrm>
            <a:off x="7565220" y="4012744"/>
            <a:ext cx="3796496" cy="1938992"/>
          </a:xfrm>
          <a:prstGeom prst="rect">
            <a:avLst/>
          </a:prstGeom>
        </p:spPr>
        <p:txBody>
          <a:bodyPr wrap="square" rtlCol="0">
            <a:spAutoFit/>
          </a:bodyPr>
          <a:lstStyle/>
          <a:p>
            <a:r>
              <a:rPr kumimoji="1" lang="en-US" altLang="zh-CN" sz="2400" b="0" i="0" dirty="0">
                <a:latin typeface="Source Han Sans CN" charset="-122"/>
                <a:ea typeface="Source Han Sans CN" charset="-122"/>
                <a:cs typeface="Source Han Sans CN" charset="-122"/>
              </a:rPr>
              <a:t>1</a:t>
            </a:r>
            <a:r>
              <a:rPr kumimoji="1" lang="zh-CN" altLang="en-US" sz="2400" b="0" i="0" dirty="0">
                <a:latin typeface="Source Han Sans CN" charset="-122"/>
                <a:ea typeface="Source Han Sans CN" charset="-122"/>
                <a:cs typeface="Source Han Sans CN" charset="-122"/>
              </a:rPr>
              <a:t> </a:t>
            </a:r>
            <a:r>
              <a:rPr kumimoji="1" lang="zh-CN" altLang="en-US" sz="2400" dirty="0">
                <a:latin typeface="Source Han Sans CN" charset="-122"/>
                <a:ea typeface="Source Han Sans CN" charset="-122"/>
                <a:cs typeface="Source Han Sans CN" charset="-122"/>
              </a:rPr>
              <a:t>   </a:t>
            </a:r>
            <a:r>
              <a:rPr kumimoji="1" lang="en-US" altLang="zh-CN" sz="2400" dirty="0">
                <a:latin typeface="Source Han Sans CN" charset="-122"/>
                <a:ea typeface="Source Han Sans CN" charset="-122"/>
                <a:cs typeface="Source Han Sans CN" charset="-122"/>
              </a:rPr>
              <a:t>12</a:t>
            </a:r>
            <a:r>
              <a:rPr kumimoji="1" lang="zh-CN" altLang="en-US" sz="2400" dirty="0">
                <a:latin typeface="Source Han Sans CN" charset="-122"/>
                <a:ea typeface="Source Han Sans CN" charset="-122"/>
                <a:cs typeface="Source Han Sans CN" charset="-122"/>
              </a:rPr>
              <a:t>     </a:t>
            </a:r>
            <a:r>
              <a:rPr kumimoji="1" lang="en-US" altLang="zh-CN" sz="2400" dirty="0">
                <a:latin typeface="Source Han Sans CN" charset="-122"/>
                <a:ea typeface="Source Han Sans CN" charset="-122"/>
                <a:cs typeface="Source Han Sans CN" charset="-122"/>
              </a:rPr>
              <a:t>33</a:t>
            </a:r>
            <a:r>
              <a:rPr kumimoji="1" lang="zh-CN" altLang="en-US" sz="2400" dirty="0">
                <a:latin typeface="Source Han Sans CN" charset="-122"/>
                <a:ea typeface="Source Han Sans CN" charset="-122"/>
                <a:cs typeface="Source Han Sans CN" charset="-122"/>
              </a:rPr>
              <a:t>         </a:t>
            </a:r>
            <a:r>
              <a:rPr kumimoji="1" lang="en-US" altLang="zh-CN" sz="2400" dirty="0">
                <a:latin typeface="Source Han Sans CN" charset="-122"/>
                <a:ea typeface="Source Han Sans CN" charset="-122"/>
                <a:cs typeface="Source Han Sans CN" charset="-122"/>
              </a:rPr>
              <a:t>55</a:t>
            </a:r>
            <a:r>
              <a:rPr kumimoji="1" lang="zh-CN" altLang="en-US" sz="2400" dirty="0">
                <a:latin typeface="Source Han Sans CN" charset="-122"/>
                <a:ea typeface="Source Han Sans CN" charset="-122"/>
                <a:cs typeface="Source Han Sans CN" charset="-122"/>
              </a:rPr>
              <a:t>         </a:t>
            </a:r>
            <a:r>
              <a:rPr kumimoji="1" lang="en-US" altLang="zh-CN" sz="2400" dirty="0">
                <a:latin typeface="Source Han Sans CN" charset="-122"/>
                <a:ea typeface="Source Han Sans CN" charset="-122"/>
                <a:cs typeface="Source Han Sans CN" charset="-122"/>
              </a:rPr>
              <a:t>…</a:t>
            </a:r>
          </a:p>
          <a:p>
            <a:r>
              <a:rPr kumimoji="1" lang="en-US" altLang="zh-CN" sz="2400" dirty="0">
                <a:latin typeface="Source Han Sans CN" charset="-122"/>
                <a:ea typeface="Source Han Sans CN" charset="-122"/>
                <a:cs typeface="Source Han Sans CN" charset="-122"/>
              </a:rPr>
              <a:t>0</a:t>
            </a:r>
          </a:p>
          <a:p>
            <a:r>
              <a:rPr kumimoji="1" lang="zh-CN" altLang="en-US" sz="2400" b="0" i="0" dirty="0">
                <a:latin typeface="Source Han Sans CN" charset="-122"/>
                <a:ea typeface="Source Han Sans CN" charset="-122"/>
                <a:cs typeface="Source Han Sans CN" charset="-122"/>
              </a:rPr>
              <a:t>       </a:t>
            </a:r>
            <a:r>
              <a:rPr kumimoji="1" lang="en-US" altLang="zh-CN" sz="2400" b="0" i="0" dirty="0">
                <a:latin typeface="Source Han Sans CN" charset="-122"/>
                <a:ea typeface="Source Han Sans CN" charset="-122"/>
                <a:cs typeface="Source Han Sans CN" charset="-122"/>
              </a:rPr>
              <a:t>1</a:t>
            </a:r>
            <a:endParaRPr kumimoji="1" lang="en-US" altLang="zh-CN" sz="2400" dirty="0">
              <a:latin typeface="Source Han Sans CN" charset="-122"/>
              <a:ea typeface="Source Han Sans CN" charset="-122"/>
              <a:cs typeface="Source Han Sans CN" charset="-122"/>
            </a:endParaRPr>
          </a:p>
          <a:p>
            <a:r>
              <a:rPr kumimoji="1" lang="zh-CN" altLang="en-US" sz="2400" b="0" i="0" dirty="0">
                <a:latin typeface="Source Han Sans CN" charset="-122"/>
                <a:ea typeface="Source Han Sans CN" charset="-122"/>
                <a:cs typeface="Source Han Sans CN" charset="-122"/>
              </a:rPr>
              <a:t>             </a:t>
            </a:r>
            <a:r>
              <a:rPr kumimoji="1" lang="en-US" altLang="zh-CN" sz="2400" b="0" i="0" dirty="0">
                <a:latin typeface="Source Han Sans CN" charset="-122"/>
                <a:ea typeface="Source Han Sans CN" charset="-122"/>
                <a:cs typeface="Source Han Sans CN" charset="-122"/>
              </a:rPr>
              <a:t>1+12</a:t>
            </a:r>
          </a:p>
          <a:p>
            <a:r>
              <a:rPr kumimoji="1" lang="zh-CN" altLang="en-US" sz="2400" dirty="0">
                <a:latin typeface="Source Han Sans CN" charset="-122"/>
                <a:ea typeface="Source Han Sans CN" charset="-122"/>
                <a:cs typeface="Source Han Sans CN" charset="-122"/>
              </a:rPr>
              <a:t>                          </a:t>
            </a:r>
            <a:r>
              <a:rPr kumimoji="1" lang="en-US" altLang="zh-CN" sz="2400" dirty="0">
                <a:latin typeface="Source Han Sans CN" charset="-122"/>
                <a:ea typeface="Source Han Sans CN" charset="-122"/>
                <a:cs typeface="Source Han Sans CN" charset="-122"/>
              </a:rPr>
              <a:t>1+12+33</a:t>
            </a:r>
            <a:endParaRPr kumimoji="1" lang="en-US" altLang="zh-CN" sz="2400" b="0" i="0" dirty="0">
              <a:latin typeface="Source Han Sans CN" charset="-122"/>
              <a:ea typeface="Source Han Sans CN" charset="-122"/>
              <a:cs typeface="Source Han Sans CN" charset="-122"/>
            </a:endParaRPr>
          </a:p>
        </p:txBody>
      </p:sp>
      <p:sp>
        <p:nvSpPr>
          <p:cNvPr id="12" name="文本框 11">
            <a:extLst>
              <a:ext uri="{FF2B5EF4-FFF2-40B4-BE49-F238E27FC236}">
                <a16:creationId xmlns:a16="http://schemas.microsoft.com/office/drawing/2014/main" id="{E55EE3D4-5596-E447-BDFA-C7F09781D715}"/>
              </a:ext>
            </a:extLst>
          </p:cNvPr>
          <p:cNvSpPr txBox="1"/>
          <p:nvPr/>
        </p:nvSpPr>
        <p:spPr>
          <a:xfrm>
            <a:off x="6095999" y="4751408"/>
            <a:ext cx="837236" cy="461665"/>
          </a:xfrm>
          <a:prstGeom prst="rect">
            <a:avLst/>
          </a:prstGeom>
        </p:spPr>
        <p:txBody>
          <a:bodyPr wrap="square" rtlCol="0">
            <a:spAutoFit/>
          </a:bodyPr>
          <a:lstStyle/>
          <a:p>
            <a:pPr algn="ctr"/>
            <a:endParaRPr kumimoji="1" lang="zh-CN" altLang="en-US" sz="2400" b="0" i="0" dirty="0">
              <a:latin typeface="Source Han Sans CN" charset="-122"/>
              <a:ea typeface="Source Han Sans CN" charset="-122"/>
              <a:cs typeface="Source Han Sans CN" charset="-122"/>
            </a:endParaRPr>
          </a:p>
        </p:txBody>
      </p:sp>
      <p:sp>
        <p:nvSpPr>
          <p:cNvPr id="13" name="文本框 12">
            <a:extLst>
              <a:ext uri="{FF2B5EF4-FFF2-40B4-BE49-F238E27FC236}">
                <a16:creationId xmlns:a16="http://schemas.microsoft.com/office/drawing/2014/main" id="{C52797B7-49D1-C74D-92EB-53A33B0CE68C}"/>
              </a:ext>
            </a:extLst>
          </p:cNvPr>
          <p:cNvSpPr txBox="1"/>
          <p:nvPr/>
        </p:nvSpPr>
        <p:spPr>
          <a:xfrm>
            <a:off x="5814204" y="4382076"/>
            <a:ext cx="1751016" cy="1569660"/>
          </a:xfrm>
          <a:prstGeom prst="rect">
            <a:avLst/>
          </a:prstGeom>
        </p:spPr>
        <p:txBody>
          <a:bodyPr wrap="square" rtlCol="0">
            <a:spAutoFit/>
          </a:bodyPr>
          <a:lstStyle/>
          <a:p>
            <a:pPr algn="ctr"/>
            <a:r>
              <a:rPr kumimoji="1" lang="zh-CN" altLang="en-US" sz="2400" b="0" i="0" dirty="0">
                <a:latin typeface="Source Han Sans CN" charset="-122"/>
                <a:ea typeface="Source Han Sans CN" charset="-122"/>
                <a:cs typeface="Source Han Sans CN" charset="-122"/>
              </a:rPr>
              <a:t>等待时间：</a:t>
            </a:r>
            <a:endParaRPr kumimoji="1" lang="en-US" altLang="zh-CN" sz="2400" b="0" i="0" dirty="0">
              <a:latin typeface="Source Han Sans CN" charset="-122"/>
              <a:ea typeface="Source Han Sans CN" charset="-122"/>
              <a:cs typeface="Source Han Sans CN" charset="-122"/>
            </a:endParaRPr>
          </a:p>
          <a:p>
            <a:pPr algn="ctr"/>
            <a:r>
              <a:rPr kumimoji="1" lang="zh-CN" altLang="en-US" sz="2400" dirty="0">
                <a:latin typeface="Source Han Sans CN" charset="-122"/>
                <a:ea typeface="Source Han Sans CN" charset="-122"/>
                <a:cs typeface="Source Han Sans CN" charset="-122"/>
              </a:rPr>
              <a:t>等待时间：</a:t>
            </a:r>
          </a:p>
          <a:p>
            <a:pPr algn="ctr"/>
            <a:r>
              <a:rPr kumimoji="1" lang="zh-CN" altLang="en-US" sz="2400" dirty="0">
                <a:latin typeface="Source Han Sans CN" charset="-122"/>
                <a:ea typeface="Source Han Sans CN" charset="-122"/>
                <a:cs typeface="Source Han Sans CN" charset="-122"/>
              </a:rPr>
              <a:t>等待时间：</a:t>
            </a:r>
          </a:p>
          <a:p>
            <a:pPr algn="ctr"/>
            <a:r>
              <a:rPr kumimoji="1" lang="zh-CN" altLang="en-US" sz="2400" dirty="0">
                <a:latin typeface="Source Han Sans CN" charset="-122"/>
                <a:ea typeface="Source Han Sans CN" charset="-122"/>
                <a:cs typeface="Source Han Sans CN" charset="-122"/>
              </a:rPr>
              <a:t>等待时间：</a:t>
            </a:r>
          </a:p>
        </p:txBody>
      </p:sp>
    </p:spTree>
    <p:extLst>
      <p:ext uri="{BB962C8B-B14F-4D97-AF65-F5344CB8AC3E}">
        <p14:creationId xmlns:p14="http://schemas.microsoft.com/office/powerpoint/2010/main" val="306088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DD8D8A-6D0F-E048-9433-86677AB65972}"/>
              </a:ext>
            </a:extLst>
          </p:cNvPr>
          <p:cNvSpPr>
            <a:spLocks noGrp="1"/>
          </p:cNvSpPr>
          <p:nvPr>
            <p:ph type="body" sz="quarter" idx="10"/>
          </p:nvPr>
        </p:nvSpPr>
        <p:spPr/>
        <p:txBody>
          <a:bodyPr/>
          <a:lstStyle/>
          <a:p>
            <a:r>
              <a:rPr kumimoji="1" lang="zh-CN" altLang="en-US" dirty="0"/>
              <a:t>例</a:t>
            </a:r>
            <a:r>
              <a:rPr kumimoji="1" lang="en-US" altLang="zh-CN" dirty="0"/>
              <a:t>1</a:t>
            </a:r>
            <a:r>
              <a:rPr kumimoji="1" lang="zh-CN" altLang="en-US" dirty="0"/>
              <a:t>：排队接水</a:t>
            </a:r>
          </a:p>
          <a:p>
            <a:endParaRPr kumimoji="1" lang="zh-CN" altLang="en-US" dirty="0"/>
          </a:p>
        </p:txBody>
      </p:sp>
      <p:sp>
        <p:nvSpPr>
          <p:cNvPr id="3" name="文本占位符 2">
            <a:extLst>
              <a:ext uri="{FF2B5EF4-FFF2-40B4-BE49-F238E27FC236}">
                <a16:creationId xmlns:a16="http://schemas.microsoft.com/office/drawing/2014/main" id="{E668D452-D551-4243-AE4C-63465BBD9705}"/>
              </a:ext>
            </a:extLst>
          </p:cNvPr>
          <p:cNvSpPr>
            <a:spLocks noGrp="1"/>
          </p:cNvSpPr>
          <p:nvPr>
            <p:ph type="body" sz="quarter" idx="11"/>
          </p:nvPr>
        </p:nvSpPr>
        <p:spPr/>
        <p:txBody>
          <a:bodyPr/>
          <a:lstStyle/>
          <a:p>
            <a:r>
              <a:rPr kumimoji="1" lang="zh-CN" altLang="en-US" dirty="0"/>
              <a:t>关于结构体的排序问题</a:t>
            </a:r>
          </a:p>
        </p:txBody>
      </p:sp>
      <p:pic>
        <p:nvPicPr>
          <p:cNvPr id="5" name="图片 4">
            <a:extLst>
              <a:ext uri="{FF2B5EF4-FFF2-40B4-BE49-F238E27FC236}">
                <a16:creationId xmlns:a16="http://schemas.microsoft.com/office/drawing/2014/main" id="{0CF5D20F-DE61-D64C-8667-7D0B12C88F2A}"/>
              </a:ext>
            </a:extLst>
          </p:cNvPr>
          <p:cNvPicPr>
            <a:picLocks noChangeAspect="1"/>
          </p:cNvPicPr>
          <p:nvPr/>
        </p:nvPicPr>
        <p:blipFill>
          <a:blip r:embed="rId2"/>
          <a:stretch>
            <a:fillRect/>
          </a:stretch>
        </p:blipFill>
        <p:spPr>
          <a:xfrm>
            <a:off x="2529251" y="2355495"/>
            <a:ext cx="6680200" cy="1739900"/>
          </a:xfrm>
          <a:prstGeom prst="rect">
            <a:avLst/>
          </a:prstGeom>
        </p:spPr>
      </p:pic>
      <p:pic>
        <p:nvPicPr>
          <p:cNvPr id="7" name="图片 6">
            <a:extLst>
              <a:ext uri="{FF2B5EF4-FFF2-40B4-BE49-F238E27FC236}">
                <a16:creationId xmlns:a16="http://schemas.microsoft.com/office/drawing/2014/main" id="{A5BF703D-68D0-764A-98BF-541120FD7378}"/>
              </a:ext>
            </a:extLst>
          </p:cNvPr>
          <p:cNvPicPr>
            <a:picLocks noChangeAspect="1"/>
          </p:cNvPicPr>
          <p:nvPr/>
        </p:nvPicPr>
        <p:blipFill>
          <a:blip r:embed="rId3"/>
          <a:stretch>
            <a:fillRect/>
          </a:stretch>
        </p:blipFill>
        <p:spPr>
          <a:xfrm>
            <a:off x="3320498" y="4472674"/>
            <a:ext cx="4114800" cy="1435100"/>
          </a:xfrm>
          <a:prstGeom prst="rect">
            <a:avLst/>
          </a:prstGeom>
        </p:spPr>
      </p:pic>
    </p:spTree>
    <p:extLst>
      <p:ext uri="{BB962C8B-B14F-4D97-AF65-F5344CB8AC3E}">
        <p14:creationId xmlns:p14="http://schemas.microsoft.com/office/powerpoint/2010/main" val="346765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02F192-4AE3-9847-B092-9D0538A2932A}"/>
              </a:ext>
            </a:extLst>
          </p:cNvPr>
          <p:cNvSpPr>
            <a:spLocks noGrp="1"/>
          </p:cNvSpPr>
          <p:nvPr>
            <p:ph type="body" sz="quarter" idx="10"/>
          </p:nvPr>
        </p:nvSpPr>
        <p:spPr/>
        <p:txBody>
          <a:bodyPr/>
          <a:lstStyle/>
          <a:p>
            <a:r>
              <a:rPr kumimoji="1" lang="zh-CN" altLang="en-US" dirty="0"/>
              <a:t>例</a:t>
            </a:r>
            <a:r>
              <a:rPr kumimoji="1" lang="en-US" altLang="zh-CN" dirty="0"/>
              <a:t>2</a:t>
            </a:r>
            <a:r>
              <a:rPr kumimoji="1" lang="zh-CN" altLang="en-US" dirty="0"/>
              <a:t>：</a:t>
            </a:r>
            <a:r>
              <a:rPr lang="zh-CN" altLang="en-US" dirty="0"/>
              <a:t>活动选择</a:t>
            </a:r>
          </a:p>
          <a:p>
            <a:endParaRPr kumimoji="1" lang="zh-CN" altLang="en-US" dirty="0"/>
          </a:p>
        </p:txBody>
      </p:sp>
      <p:sp>
        <p:nvSpPr>
          <p:cNvPr id="3" name="文本占位符 2">
            <a:extLst>
              <a:ext uri="{FF2B5EF4-FFF2-40B4-BE49-F238E27FC236}">
                <a16:creationId xmlns:a16="http://schemas.microsoft.com/office/drawing/2014/main" id="{ACC94B37-9004-8243-AED2-7C9F905426D5}"/>
              </a:ext>
            </a:extLst>
          </p:cNvPr>
          <p:cNvSpPr>
            <a:spLocks noGrp="1"/>
          </p:cNvSpPr>
          <p:nvPr>
            <p:ph type="body" sz="quarter" idx="11"/>
          </p:nvPr>
        </p:nvSpPr>
        <p:spPr>
          <a:xfrm>
            <a:off x="327947" y="1597306"/>
            <a:ext cx="11294964" cy="4664597"/>
          </a:xfrm>
        </p:spPr>
        <p:txBody>
          <a:bodyPr/>
          <a:lstStyle/>
          <a:p>
            <a:r>
              <a:rPr lang="zh-CN" altLang="en-US" b="1" dirty="0"/>
              <a:t>题目描述</a:t>
            </a:r>
            <a:endParaRPr lang="en-US" altLang="zh-CN" b="1" dirty="0"/>
          </a:p>
          <a:p>
            <a:pPr lvl="1"/>
            <a:r>
              <a:rPr lang="zh-CN" altLang="en-US" dirty="0"/>
              <a:t>学校在最近几天有</a:t>
            </a:r>
            <a:r>
              <a:rPr lang="en" altLang="zh-CN" dirty="0"/>
              <a:t>n</a:t>
            </a:r>
            <a:r>
              <a:rPr lang="zh-CN" altLang="en-US" dirty="0"/>
              <a:t>个活动，这些活动都需要使用学校的大礼堂，在同一时间，礼堂只能被一个活动使用。由于有些活动时间上有冲突，学校办公室人员只好让一些活动放弃使用礼堂而使用其他教室。</a:t>
            </a:r>
            <a:endParaRPr lang="en-US" altLang="zh-CN" dirty="0"/>
          </a:p>
          <a:p>
            <a:pPr lvl="1"/>
            <a:r>
              <a:rPr lang="zh-CN" altLang="en-US" dirty="0"/>
              <a:t>现在给出</a:t>
            </a:r>
            <a:r>
              <a:rPr lang="en" altLang="zh-CN" dirty="0"/>
              <a:t>n</a:t>
            </a:r>
            <a:r>
              <a:rPr lang="zh-CN" altLang="en-US" dirty="0"/>
              <a:t>个活动使用礼堂的起始时间</a:t>
            </a:r>
            <a:r>
              <a:rPr lang="en" altLang="zh-CN" dirty="0"/>
              <a:t>begin</a:t>
            </a:r>
            <a:r>
              <a:rPr lang="en-US" altLang="zh-CN" dirty="0"/>
              <a:t>[</a:t>
            </a:r>
            <a:r>
              <a:rPr lang="en-US" altLang="zh-CN" dirty="0" err="1"/>
              <a:t>i</a:t>
            </a:r>
            <a:r>
              <a:rPr lang="en-US" altLang="zh-CN" dirty="0"/>
              <a:t>]</a:t>
            </a:r>
            <a:r>
              <a:rPr lang="zh-CN" altLang="en-US" dirty="0"/>
              <a:t>和结束时间</a:t>
            </a:r>
            <a:r>
              <a:rPr lang="en" altLang="zh-CN" dirty="0"/>
              <a:t>end</a:t>
            </a:r>
            <a:r>
              <a:rPr lang="en-US" altLang="zh-CN" dirty="0"/>
              <a:t>[</a:t>
            </a:r>
            <a:r>
              <a:rPr lang="en-US" altLang="zh-CN" dirty="0" err="1"/>
              <a:t>i</a:t>
            </a:r>
            <a:r>
              <a:rPr lang="en-US" altLang="zh-CN" dirty="0"/>
              <a:t>]</a:t>
            </a:r>
            <a:r>
              <a:rPr lang="en" altLang="zh-CN" dirty="0"/>
              <a:t>(begin</a:t>
            </a:r>
            <a:r>
              <a:rPr lang="en-US" altLang="zh-CN" dirty="0"/>
              <a:t>[</a:t>
            </a:r>
            <a:r>
              <a:rPr lang="en" altLang="zh-CN" dirty="0" err="1"/>
              <a:t>i</a:t>
            </a:r>
            <a:r>
              <a:rPr lang="en-US" altLang="zh-CN" dirty="0"/>
              <a:t>]</a:t>
            </a:r>
            <a:r>
              <a:rPr lang="en" altLang="zh-CN" dirty="0"/>
              <a:t>&lt;end</a:t>
            </a:r>
            <a:r>
              <a:rPr lang="en-US" altLang="zh-CN" dirty="0"/>
              <a:t>[</a:t>
            </a:r>
            <a:r>
              <a:rPr lang="en" altLang="zh-CN" dirty="0" err="1"/>
              <a:t>i</a:t>
            </a:r>
            <a:r>
              <a:rPr lang="en-US" altLang="zh-CN" dirty="0"/>
              <a:t>]</a:t>
            </a:r>
            <a:r>
              <a:rPr lang="en" altLang="zh-CN" dirty="0"/>
              <a:t>) </a:t>
            </a:r>
            <a:r>
              <a:rPr lang="zh-CN" altLang="en" dirty="0"/>
              <a:t>，</a:t>
            </a:r>
            <a:r>
              <a:rPr lang="zh-CN" altLang="en-US" dirty="0"/>
              <a:t>请你帮助办公室人员安排一些活动来使用礼堂，要求安排的活动尽量多。</a:t>
            </a:r>
          </a:p>
          <a:p>
            <a:r>
              <a:rPr lang="zh-CN" altLang="en-US" b="1" dirty="0"/>
              <a:t>输入格式：</a:t>
            </a:r>
            <a:endParaRPr lang="en-US" altLang="zh-CN" b="1" dirty="0"/>
          </a:p>
          <a:p>
            <a:pPr lvl="1"/>
            <a:r>
              <a:rPr lang="zh-CN" altLang="en-US" dirty="0"/>
              <a:t>第一行一个整数</a:t>
            </a:r>
            <a:r>
              <a:rPr lang="en" altLang="zh-CN" dirty="0"/>
              <a:t>n(n≤1000) </a:t>
            </a:r>
            <a:r>
              <a:rPr lang="zh-CN" altLang="en" dirty="0"/>
              <a:t>；</a:t>
            </a:r>
            <a:r>
              <a:rPr lang="zh-CN" altLang="en-US" dirty="0"/>
              <a:t>接下来的</a:t>
            </a:r>
            <a:r>
              <a:rPr lang="en" altLang="zh-CN" dirty="0"/>
              <a:t>n</a:t>
            </a:r>
            <a:r>
              <a:rPr lang="zh-CN" altLang="en-US" dirty="0"/>
              <a:t>行，每行两个整数，第一个</a:t>
            </a:r>
            <a:r>
              <a:rPr lang="en" altLang="zh-CN" dirty="0"/>
              <a:t>begin</a:t>
            </a:r>
            <a:r>
              <a:rPr lang="en-US" altLang="zh-CN" dirty="0"/>
              <a:t>[</a:t>
            </a:r>
            <a:r>
              <a:rPr lang="en" altLang="zh-CN" dirty="0" err="1"/>
              <a:t>i</a:t>
            </a:r>
            <a:r>
              <a:rPr lang="en-US" altLang="zh-CN" dirty="0"/>
              <a:t>]</a:t>
            </a:r>
            <a:r>
              <a:rPr lang="en" altLang="zh-CN" dirty="0"/>
              <a:t> </a:t>
            </a:r>
            <a:r>
              <a:rPr lang="zh-CN" altLang="en" dirty="0"/>
              <a:t>，</a:t>
            </a:r>
            <a:r>
              <a:rPr lang="zh-CN" altLang="en-US" dirty="0"/>
              <a:t>第二个是</a:t>
            </a:r>
            <a:r>
              <a:rPr lang="en" altLang="zh-CN" dirty="0"/>
              <a:t>end</a:t>
            </a:r>
            <a:r>
              <a:rPr lang="en-US" altLang="zh-CN" dirty="0"/>
              <a:t>[</a:t>
            </a:r>
            <a:r>
              <a:rPr lang="en" altLang="zh-CN" dirty="0" err="1"/>
              <a:t>i</a:t>
            </a:r>
            <a:r>
              <a:rPr lang="en-US" altLang="zh-CN" dirty="0"/>
              <a:t>]</a:t>
            </a:r>
            <a:r>
              <a:rPr lang="zh-CN" altLang="en-US" dirty="0"/>
              <a:t> </a:t>
            </a:r>
            <a:r>
              <a:rPr lang="en" altLang="zh-CN" dirty="0"/>
              <a:t>(begin</a:t>
            </a:r>
            <a:r>
              <a:rPr lang="en-US" altLang="zh-CN" dirty="0"/>
              <a:t>[</a:t>
            </a:r>
            <a:r>
              <a:rPr lang="en" altLang="zh-CN" dirty="0" err="1"/>
              <a:t>i</a:t>
            </a:r>
            <a:r>
              <a:rPr lang="en-US" altLang="zh-CN" dirty="0"/>
              <a:t>]</a:t>
            </a:r>
            <a:r>
              <a:rPr lang="zh-CN" altLang="en-US" dirty="0"/>
              <a:t> </a:t>
            </a:r>
            <a:r>
              <a:rPr lang="en" altLang="zh-CN" dirty="0"/>
              <a:t>&lt;</a:t>
            </a:r>
            <a:r>
              <a:rPr lang="zh-CN" altLang="en-US" dirty="0"/>
              <a:t> </a:t>
            </a:r>
            <a:r>
              <a:rPr lang="en" altLang="zh-CN" dirty="0"/>
              <a:t>end</a:t>
            </a:r>
            <a:r>
              <a:rPr lang="en-US" altLang="zh-CN" dirty="0"/>
              <a:t>[</a:t>
            </a:r>
            <a:r>
              <a:rPr lang="en" altLang="zh-CN" dirty="0" err="1"/>
              <a:t>i</a:t>
            </a:r>
            <a:r>
              <a:rPr lang="en-US" altLang="zh-CN" dirty="0"/>
              <a:t>]</a:t>
            </a:r>
            <a:r>
              <a:rPr lang="zh-CN" altLang="en-US" dirty="0"/>
              <a:t> </a:t>
            </a:r>
            <a:r>
              <a:rPr lang="en" altLang="zh-CN" dirty="0"/>
              <a:t>≤</a:t>
            </a:r>
            <a:r>
              <a:rPr lang="zh-CN" altLang="en-US" dirty="0"/>
              <a:t> </a:t>
            </a:r>
            <a:r>
              <a:rPr lang="en" altLang="zh-CN" dirty="0"/>
              <a:t>32767) </a:t>
            </a:r>
            <a:r>
              <a:rPr lang="zh-CN" altLang="en" dirty="0"/>
              <a:t>。</a:t>
            </a:r>
          </a:p>
          <a:p>
            <a:r>
              <a:rPr lang="zh-CN" altLang="en-US" b="1" dirty="0"/>
              <a:t>输出格式：</a:t>
            </a:r>
            <a:r>
              <a:rPr lang="zh-CN" altLang="en-US" dirty="0"/>
              <a:t>输出最多能安排的活动个数。</a:t>
            </a:r>
            <a:endParaRPr kumimoji="1" lang="zh-CN" altLang="en-US" dirty="0"/>
          </a:p>
        </p:txBody>
      </p:sp>
    </p:spTree>
    <p:extLst>
      <p:ext uri="{BB962C8B-B14F-4D97-AF65-F5344CB8AC3E}">
        <p14:creationId xmlns:p14="http://schemas.microsoft.com/office/powerpoint/2010/main" val="231195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02F192-4AE3-9847-B092-9D0538A2932A}"/>
              </a:ext>
            </a:extLst>
          </p:cNvPr>
          <p:cNvSpPr>
            <a:spLocks noGrp="1"/>
          </p:cNvSpPr>
          <p:nvPr>
            <p:ph type="body" sz="quarter" idx="10"/>
          </p:nvPr>
        </p:nvSpPr>
        <p:spPr/>
        <p:txBody>
          <a:bodyPr/>
          <a:lstStyle/>
          <a:p>
            <a:r>
              <a:rPr kumimoji="1" lang="zh-CN" altLang="en-US" dirty="0"/>
              <a:t>例</a:t>
            </a:r>
            <a:r>
              <a:rPr kumimoji="1" lang="en-US" altLang="zh-CN" dirty="0"/>
              <a:t>2</a:t>
            </a:r>
            <a:r>
              <a:rPr kumimoji="1" lang="zh-CN" altLang="en-US" dirty="0"/>
              <a:t>：</a:t>
            </a:r>
            <a:r>
              <a:rPr lang="zh-CN" altLang="en-US" dirty="0"/>
              <a:t>活动选择</a:t>
            </a:r>
          </a:p>
        </p:txBody>
      </p:sp>
      <p:sp>
        <p:nvSpPr>
          <p:cNvPr id="6" name="文本框 5">
            <a:extLst>
              <a:ext uri="{FF2B5EF4-FFF2-40B4-BE49-F238E27FC236}">
                <a16:creationId xmlns:a16="http://schemas.microsoft.com/office/drawing/2014/main" id="{CAA0CE41-F587-E94C-BFD2-2E8D7F26A9B3}"/>
              </a:ext>
            </a:extLst>
          </p:cNvPr>
          <p:cNvSpPr txBox="1"/>
          <p:nvPr/>
        </p:nvSpPr>
        <p:spPr>
          <a:xfrm>
            <a:off x="707984" y="1435261"/>
            <a:ext cx="1248137" cy="5262979"/>
          </a:xfrm>
          <a:prstGeom prst="rect">
            <a:avLst/>
          </a:prstGeom>
        </p:spPr>
        <p:txBody>
          <a:bodyPr wrap="square" rtlCol="0">
            <a:spAutoFit/>
          </a:bodyPr>
          <a:lstStyle/>
          <a:p>
            <a:r>
              <a:rPr lang="en-US" altLang="zh-CN" sz="2400" b="1" dirty="0"/>
              <a:t>11 </a:t>
            </a:r>
          </a:p>
          <a:p>
            <a:r>
              <a:rPr lang="en-US" altLang="zh-CN" sz="2400" b="1" dirty="0"/>
              <a:t>3 5 </a:t>
            </a:r>
          </a:p>
          <a:p>
            <a:r>
              <a:rPr lang="en-US" altLang="zh-CN" sz="2400" b="1" dirty="0"/>
              <a:t>1 4 </a:t>
            </a:r>
          </a:p>
          <a:p>
            <a:r>
              <a:rPr lang="en-US" altLang="zh-CN" sz="2400" b="1" dirty="0"/>
              <a:t>12 14 </a:t>
            </a:r>
          </a:p>
          <a:p>
            <a:r>
              <a:rPr lang="en-US" altLang="zh-CN" sz="2400" b="1" dirty="0"/>
              <a:t>8 12 </a:t>
            </a:r>
          </a:p>
          <a:p>
            <a:r>
              <a:rPr lang="en-US" altLang="zh-CN" sz="2400" b="1" dirty="0"/>
              <a:t>0 6 </a:t>
            </a:r>
          </a:p>
          <a:p>
            <a:r>
              <a:rPr lang="en-US" altLang="zh-CN" sz="2400" b="1" dirty="0"/>
              <a:t>8 11 </a:t>
            </a:r>
          </a:p>
          <a:p>
            <a:r>
              <a:rPr lang="en-US" altLang="zh-CN" sz="2400" b="1" dirty="0"/>
              <a:t>6 10 </a:t>
            </a:r>
          </a:p>
          <a:p>
            <a:r>
              <a:rPr lang="en-US" altLang="zh-CN" sz="2400" b="1" dirty="0"/>
              <a:t>5 7 </a:t>
            </a:r>
          </a:p>
          <a:p>
            <a:r>
              <a:rPr lang="en-US" altLang="zh-CN" sz="2400" b="1" dirty="0"/>
              <a:t>3 8 </a:t>
            </a:r>
          </a:p>
          <a:p>
            <a:r>
              <a:rPr lang="en-US" altLang="zh-CN" sz="2400" b="1" dirty="0"/>
              <a:t>5 9 </a:t>
            </a:r>
          </a:p>
          <a:p>
            <a:r>
              <a:rPr lang="en-US" altLang="zh-CN" sz="2400" b="1" dirty="0"/>
              <a:t>2 13</a:t>
            </a:r>
          </a:p>
          <a:p>
            <a:endParaRPr kumimoji="1" lang="en-US" altLang="zh-CN" sz="2400" b="1" i="0" dirty="0">
              <a:latin typeface="Source Han Sans CN" charset="-122"/>
              <a:ea typeface="Source Han Sans CN" charset="-122"/>
              <a:cs typeface="Source Han Sans CN" charset="-122"/>
            </a:endParaRPr>
          </a:p>
          <a:p>
            <a:r>
              <a:rPr kumimoji="1" lang="en-US" altLang="zh-CN" sz="2400" b="1" i="0" dirty="0">
                <a:latin typeface="Source Han Sans CN" charset="-122"/>
                <a:ea typeface="Source Han Sans CN" charset="-122"/>
                <a:cs typeface="Source Han Sans CN" charset="-122"/>
              </a:rPr>
              <a:t>4</a:t>
            </a:r>
            <a:endParaRPr kumimoji="1" lang="zh-CN" altLang="en-US" sz="2400" b="1" i="0" dirty="0">
              <a:latin typeface="Source Han Sans CN" charset="-122"/>
              <a:ea typeface="Source Han Sans CN" charset="-122"/>
              <a:cs typeface="Source Han Sans CN" charset="-122"/>
            </a:endParaRPr>
          </a:p>
        </p:txBody>
      </p:sp>
      <p:sp>
        <p:nvSpPr>
          <p:cNvPr id="7" name="文本框 6">
            <a:extLst>
              <a:ext uri="{FF2B5EF4-FFF2-40B4-BE49-F238E27FC236}">
                <a16:creationId xmlns:a16="http://schemas.microsoft.com/office/drawing/2014/main" id="{11122AA8-1FB0-BF4B-864D-1DB5DB1D9F8E}"/>
              </a:ext>
            </a:extLst>
          </p:cNvPr>
          <p:cNvSpPr txBox="1"/>
          <p:nvPr/>
        </p:nvSpPr>
        <p:spPr>
          <a:xfrm>
            <a:off x="3592009" y="1273215"/>
            <a:ext cx="1248137" cy="5262979"/>
          </a:xfrm>
          <a:prstGeom prst="rect">
            <a:avLst/>
          </a:prstGeom>
        </p:spPr>
        <p:txBody>
          <a:bodyPr wrap="square" rtlCol="0">
            <a:spAutoFit/>
          </a:bodyPr>
          <a:lstStyle/>
          <a:p>
            <a:r>
              <a:rPr lang="en-US" altLang="zh-CN" sz="2400" b="1" dirty="0"/>
              <a:t>11 </a:t>
            </a:r>
          </a:p>
          <a:p>
            <a:r>
              <a:rPr lang="en-US" altLang="zh-CN" sz="2400" b="1" dirty="0">
                <a:solidFill>
                  <a:srgbClr val="FF0000"/>
                </a:solidFill>
              </a:rPr>
              <a:t>1 4 </a:t>
            </a:r>
          </a:p>
          <a:p>
            <a:r>
              <a:rPr lang="en-US" altLang="zh-CN" sz="2400" b="1" dirty="0"/>
              <a:t>3 5 </a:t>
            </a:r>
          </a:p>
          <a:p>
            <a:r>
              <a:rPr lang="en-US" altLang="zh-CN" sz="2400" b="1" dirty="0"/>
              <a:t>0 6 </a:t>
            </a:r>
          </a:p>
          <a:p>
            <a:r>
              <a:rPr lang="en-US" altLang="zh-CN" sz="2400" b="1" dirty="0">
                <a:solidFill>
                  <a:srgbClr val="FF0000"/>
                </a:solidFill>
              </a:rPr>
              <a:t>5 7 </a:t>
            </a:r>
          </a:p>
          <a:p>
            <a:r>
              <a:rPr lang="en-US" altLang="zh-CN" sz="2400" b="1" dirty="0"/>
              <a:t>3 8 </a:t>
            </a:r>
          </a:p>
          <a:p>
            <a:r>
              <a:rPr lang="en-US" altLang="zh-CN" sz="2400" b="1" dirty="0"/>
              <a:t>5 9 </a:t>
            </a:r>
          </a:p>
          <a:p>
            <a:r>
              <a:rPr lang="en-US" altLang="zh-CN" sz="2400" b="1" dirty="0"/>
              <a:t>6 10 </a:t>
            </a:r>
          </a:p>
          <a:p>
            <a:r>
              <a:rPr lang="en-US" altLang="zh-CN" sz="2400" b="1" dirty="0">
                <a:solidFill>
                  <a:srgbClr val="FF0000"/>
                </a:solidFill>
              </a:rPr>
              <a:t>8 11 </a:t>
            </a:r>
          </a:p>
          <a:p>
            <a:r>
              <a:rPr lang="en-US" altLang="zh-CN" sz="2400" b="1" dirty="0"/>
              <a:t>8 12 </a:t>
            </a:r>
          </a:p>
          <a:p>
            <a:r>
              <a:rPr lang="en-US" altLang="zh-CN" sz="2400" b="1" dirty="0"/>
              <a:t>2 13</a:t>
            </a:r>
          </a:p>
          <a:p>
            <a:r>
              <a:rPr lang="en-US" altLang="zh-CN" sz="2400" b="1" dirty="0">
                <a:solidFill>
                  <a:srgbClr val="FF0000"/>
                </a:solidFill>
              </a:rPr>
              <a:t>12 14 </a:t>
            </a:r>
          </a:p>
          <a:p>
            <a:endParaRPr kumimoji="1" lang="en-US" altLang="zh-CN" sz="2400" b="1" i="0" dirty="0">
              <a:latin typeface="Source Han Sans CN" charset="-122"/>
              <a:ea typeface="Source Han Sans CN" charset="-122"/>
              <a:cs typeface="Source Han Sans CN" charset="-122"/>
            </a:endParaRPr>
          </a:p>
          <a:p>
            <a:r>
              <a:rPr kumimoji="1" lang="en-US" altLang="zh-CN" sz="2400" b="1" i="0" dirty="0">
                <a:latin typeface="Source Han Sans CN" charset="-122"/>
                <a:ea typeface="Source Han Sans CN" charset="-122"/>
                <a:cs typeface="Source Han Sans CN" charset="-122"/>
              </a:rPr>
              <a:t>4</a:t>
            </a:r>
            <a:endParaRPr kumimoji="1" lang="zh-CN" altLang="en-US" sz="2400" b="1" i="0" dirty="0">
              <a:latin typeface="Source Han Sans CN" charset="-122"/>
              <a:ea typeface="Source Han Sans CN" charset="-122"/>
              <a:cs typeface="Source Han Sans CN" charset="-122"/>
            </a:endParaRPr>
          </a:p>
        </p:txBody>
      </p:sp>
      <p:sp>
        <p:nvSpPr>
          <p:cNvPr id="8" name="文本框 7">
            <a:extLst>
              <a:ext uri="{FF2B5EF4-FFF2-40B4-BE49-F238E27FC236}">
                <a16:creationId xmlns:a16="http://schemas.microsoft.com/office/drawing/2014/main" id="{2A021A2A-F316-3E45-8A26-F93C1B88C4F6}"/>
              </a:ext>
            </a:extLst>
          </p:cNvPr>
          <p:cNvSpPr txBox="1"/>
          <p:nvPr/>
        </p:nvSpPr>
        <p:spPr>
          <a:xfrm>
            <a:off x="5314122" y="1678329"/>
            <a:ext cx="6135756" cy="830997"/>
          </a:xfrm>
          <a:prstGeom prst="rect">
            <a:avLst/>
          </a:prstGeom>
        </p:spPr>
        <p:txBody>
          <a:bodyPr wrap="square" rtlCol="0">
            <a:spAutoFit/>
          </a:bodyPr>
          <a:lstStyle/>
          <a:p>
            <a:r>
              <a:rPr kumimoji="1" lang="zh-CN" altLang="en-US" sz="2400" b="0" i="0" dirty="0">
                <a:latin typeface="Source Han Sans CN" charset="-122"/>
                <a:ea typeface="Source Han Sans CN" charset="-122"/>
                <a:cs typeface="Source Han Sans CN" charset="-122"/>
              </a:rPr>
              <a:t>有没有发现什么规律？</a:t>
            </a:r>
            <a:endParaRPr kumimoji="1" lang="en-US" altLang="zh-CN" sz="2400" b="0" i="0" dirty="0">
              <a:latin typeface="Source Han Sans CN" charset="-122"/>
              <a:ea typeface="Source Han Sans CN" charset="-122"/>
              <a:cs typeface="Source Han Sans CN" charset="-122"/>
            </a:endParaRPr>
          </a:p>
          <a:p>
            <a:endParaRPr kumimoji="1" lang="en-US" altLang="zh-CN" sz="2400" dirty="0">
              <a:latin typeface="Source Han Sans CN" charset="-122"/>
              <a:ea typeface="Source Han Sans CN" charset="-122"/>
              <a:cs typeface="Source Han Sans CN" charset="-122"/>
            </a:endParaRPr>
          </a:p>
        </p:txBody>
      </p:sp>
    </p:spTree>
    <p:extLst>
      <p:ext uri="{BB962C8B-B14F-4D97-AF65-F5344CB8AC3E}">
        <p14:creationId xmlns:p14="http://schemas.microsoft.com/office/powerpoint/2010/main" val="185401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02F192-4AE3-9847-B092-9D0538A2932A}"/>
              </a:ext>
            </a:extLst>
          </p:cNvPr>
          <p:cNvSpPr>
            <a:spLocks noGrp="1"/>
          </p:cNvSpPr>
          <p:nvPr>
            <p:ph type="body" sz="quarter" idx="10"/>
          </p:nvPr>
        </p:nvSpPr>
        <p:spPr/>
        <p:txBody>
          <a:bodyPr/>
          <a:lstStyle/>
          <a:p>
            <a:r>
              <a:rPr kumimoji="1" lang="zh-CN" altLang="en-US" dirty="0"/>
              <a:t>例</a:t>
            </a:r>
            <a:r>
              <a:rPr kumimoji="1" lang="en-US" altLang="zh-CN" dirty="0"/>
              <a:t>2</a:t>
            </a:r>
            <a:r>
              <a:rPr kumimoji="1" lang="zh-CN" altLang="en-US" dirty="0"/>
              <a:t>：</a:t>
            </a:r>
            <a:r>
              <a:rPr lang="zh-CN" altLang="en-US" dirty="0"/>
              <a:t>活动选择</a:t>
            </a:r>
          </a:p>
        </p:txBody>
      </p:sp>
      <p:sp>
        <p:nvSpPr>
          <p:cNvPr id="6" name="文本框 5">
            <a:extLst>
              <a:ext uri="{FF2B5EF4-FFF2-40B4-BE49-F238E27FC236}">
                <a16:creationId xmlns:a16="http://schemas.microsoft.com/office/drawing/2014/main" id="{CAA0CE41-F587-E94C-BFD2-2E8D7F26A9B3}"/>
              </a:ext>
            </a:extLst>
          </p:cNvPr>
          <p:cNvSpPr txBox="1"/>
          <p:nvPr/>
        </p:nvSpPr>
        <p:spPr>
          <a:xfrm>
            <a:off x="707984" y="1435261"/>
            <a:ext cx="1248137" cy="5262979"/>
          </a:xfrm>
          <a:prstGeom prst="rect">
            <a:avLst/>
          </a:prstGeom>
        </p:spPr>
        <p:txBody>
          <a:bodyPr wrap="square" rtlCol="0">
            <a:spAutoFit/>
          </a:bodyPr>
          <a:lstStyle/>
          <a:p>
            <a:r>
              <a:rPr lang="en-US" altLang="zh-CN" sz="2400" b="1" dirty="0"/>
              <a:t>11 </a:t>
            </a:r>
          </a:p>
          <a:p>
            <a:r>
              <a:rPr lang="en-US" altLang="zh-CN" sz="2400" b="1" dirty="0"/>
              <a:t>3 5 </a:t>
            </a:r>
          </a:p>
          <a:p>
            <a:r>
              <a:rPr lang="en-US" altLang="zh-CN" sz="2400" b="1" dirty="0"/>
              <a:t>1 4 </a:t>
            </a:r>
          </a:p>
          <a:p>
            <a:r>
              <a:rPr lang="en-US" altLang="zh-CN" sz="2400" b="1" dirty="0"/>
              <a:t>12 14 </a:t>
            </a:r>
          </a:p>
          <a:p>
            <a:r>
              <a:rPr lang="en-US" altLang="zh-CN" sz="2400" b="1" dirty="0"/>
              <a:t>8 12 </a:t>
            </a:r>
          </a:p>
          <a:p>
            <a:r>
              <a:rPr lang="en-US" altLang="zh-CN" sz="2400" b="1" dirty="0"/>
              <a:t>0 6 </a:t>
            </a:r>
          </a:p>
          <a:p>
            <a:r>
              <a:rPr lang="en-US" altLang="zh-CN" sz="2400" b="1" dirty="0"/>
              <a:t>8 11 </a:t>
            </a:r>
          </a:p>
          <a:p>
            <a:r>
              <a:rPr lang="en-US" altLang="zh-CN" sz="2400" b="1" dirty="0"/>
              <a:t>6 10 </a:t>
            </a:r>
          </a:p>
          <a:p>
            <a:r>
              <a:rPr lang="en-US" altLang="zh-CN" sz="2400" b="1" dirty="0"/>
              <a:t>5 7 </a:t>
            </a:r>
          </a:p>
          <a:p>
            <a:r>
              <a:rPr lang="en-US" altLang="zh-CN" sz="2400" b="1" dirty="0"/>
              <a:t>3 8 </a:t>
            </a:r>
          </a:p>
          <a:p>
            <a:r>
              <a:rPr lang="en-US" altLang="zh-CN" sz="2400" b="1" dirty="0"/>
              <a:t>5 9 </a:t>
            </a:r>
          </a:p>
          <a:p>
            <a:r>
              <a:rPr lang="en-US" altLang="zh-CN" sz="2400" b="1" dirty="0"/>
              <a:t>2 13</a:t>
            </a:r>
          </a:p>
          <a:p>
            <a:endParaRPr kumimoji="1" lang="en-US" altLang="zh-CN" sz="2400" b="1" i="0" dirty="0">
              <a:latin typeface="Source Han Sans CN" charset="-122"/>
              <a:ea typeface="Source Han Sans CN" charset="-122"/>
              <a:cs typeface="Source Han Sans CN" charset="-122"/>
            </a:endParaRPr>
          </a:p>
          <a:p>
            <a:r>
              <a:rPr kumimoji="1" lang="en-US" altLang="zh-CN" sz="2400" b="1" i="0" dirty="0">
                <a:latin typeface="Source Han Sans CN" charset="-122"/>
                <a:ea typeface="Source Han Sans CN" charset="-122"/>
                <a:cs typeface="Source Han Sans CN" charset="-122"/>
              </a:rPr>
              <a:t>4</a:t>
            </a:r>
            <a:endParaRPr kumimoji="1" lang="zh-CN" altLang="en-US" sz="2400" b="1" i="0" dirty="0">
              <a:latin typeface="Source Han Sans CN" charset="-122"/>
              <a:ea typeface="Source Han Sans CN" charset="-122"/>
              <a:cs typeface="Source Han Sans CN" charset="-122"/>
            </a:endParaRPr>
          </a:p>
        </p:txBody>
      </p:sp>
      <p:sp>
        <p:nvSpPr>
          <p:cNvPr id="7" name="文本框 6">
            <a:extLst>
              <a:ext uri="{FF2B5EF4-FFF2-40B4-BE49-F238E27FC236}">
                <a16:creationId xmlns:a16="http://schemas.microsoft.com/office/drawing/2014/main" id="{11122AA8-1FB0-BF4B-864D-1DB5DB1D9F8E}"/>
              </a:ext>
            </a:extLst>
          </p:cNvPr>
          <p:cNvSpPr txBox="1"/>
          <p:nvPr/>
        </p:nvSpPr>
        <p:spPr>
          <a:xfrm>
            <a:off x="3592009" y="1273215"/>
            <a:ext cx="1248137" cy="5262979"/>
          </a:xfrm>
          <a:prstGeom prst="rect">
            <a:avLst/>
          </a:prstGeom>
        </p:spPr>
        <p:txBody>
          <a:bodyPr wrap="square" rtlCol="0">
            <a:spAutoFit/>
          </a:bodyPr>
          <a:lstStyle/>
          <a:p>
            <a:r>
              <a:rPr lang="en-US" altLang="zh-CN" sz="2400" b="1" dirty="0"/>
              <a:t>11 </a:t>
            </a:r>
          </a:p>
          <a:p>
            <a:r>
              <a:rPr lang="en-US" altLang="zh-CN" sz="2400" b="1" dirty="0">
                <a:solidFill>
                  <a:srgbClr val="FF0000"/>
                </a:solidFill>
              </a:rPr>
              <a:t>1 4 </a:t>
            </a:r>
          </a:p>
          <a:p>
            <a:r>
              <a:rPr lang="en-US" altLang="zh-CN" sz="2400" b="1" dirty="0"/>
              <a:t>3 5 </a:t>
            </a:r>
          </a:p>
          <a:p>
            <a:r>
              <a:rPr lang="en-US" altLang="zh-CN" sz="2400" b="1" dirty="0"/>
              <a:t>0 6 </a:t>
            </a:r>
          </a:p>
          <a:p>
            <a:r>
              <a:rPr lang="en-US" altLang="zh-CN" sz="2400" b="1" dirty="0">
                <a:solidFill>
                  <a:srgbClr val="FF0000"/>
                </a:solidFill>
              </a:rPr>
              <a:t>5 7 </a:t>
            </a:r>
          </a:p>
          <a:p>
            <a:r>
              <a:rPr lang="en-US" altLang="zh-CN" sz="2400" b="1" dirty="0"/>
              <a:t>3 8 </a:t>
            </a:r>
          </a:p>
          <a:p>
            <a:r>
              <a:rPr lang="en-US" altLang="zh-CN" sz="2400" b="1" dirty="0"/>
              <a:t>5 9 </a:t>
            </a:r>
          </a:p>
          <a:p>
            <a:r>
              <a:rPr lang="en-US" altLang="zh-CN" sz="2400" b="1" dirty="0"/>
              <a:t>6 10 </a:t>
            </a:r>
          </a:p>
          <a:p>
            <a:r>
              <a:rPr lang="en-US" altLang="zh-CN" sz="2400" b="1" dirty="0">
                <a:solidFill>
                  <a:srgbClr val="FF0000"/>
                </a:solidFill>
              </a:rPr>
              <a:t>8 11 </a:t>
            </a:r>
          </a:p>
          <a:p>
            <a:r>
              <a:rPr lang="en-US" altLang="zh-CN" sz="2400" b="1" dirty="0"/>
              <a:t>8 12 </a:t>
            </a:r>
          </a:p>
          <a:p>
            <a:r>
              <a:rPr lang="en-US" altLang="zh-CN" sz="2400" b="1" dirty="0"/>
              <a:t>2 13</a:t>
            </a:r>
          </a:p>
          <a:p>
            <a:r>
              <a:rPr lang="en-US" altLang="zh-CN" sz="2400" b="1" dirty="0">
                <a:solidFill>
                  <a:srgbClr val="FF0000"/>
                </a:solidFill>
              </a:rPr>
              <a:t>12 14 </a:t>
            </a:r>
          </a:p>
          <a:p>
            <a:endParaRPr kumimoji="1" lang="en-US" altLang="zh-CN" sz="2400" b="1" i="0" dirty="0">
              <a:latin typeface="Source Han Sans CN" charset="-122"/>
              <a:ea typeface="Source Han Sans CN" charset="-122"/>
              <a:cs typeface="Source Han Sans CN" charset="-122"/>
            </a:endParaRPr>
          </a:p>
          <a:p>
            <a:r>
              <a:rPr kumimoji="1" lang="en-US" altLang="zh-CN" sz="2400" b="1" i="0" dirty="0">
                <a:latin typeface="Source Han Sans CN" charset="-122"/>
                <a:ea typeface="Source Han Sans CN" charset="-122"/>
                <a:cs typeface="Source Han Sans CN" charset="-122"/>
              </a:rPr>
              <a:t>4</a:t>
            </a:r>
            <a:endParaRPr kumimoji="1" lang="zh-CN" altLang="en-US" sz="2400" b="1" i="0" dirty="0">
              <a:latin typeface="Source Han Sans CN" charset="-122"/>
              <a:ea typeface="Source Han Sans CN" charset="-122"/>
              <a:cs typeface="Source Han Sans CN" charset="-122"/>
            </a:endParaRPr>
          </a:p>
        </p:txBody>
      </p:sp>
      <p:sp>
        <p:nvSpPr>
          <p:cNvPr id="8" name="文本框 7">
            <a:extLst>
              <a:ext uri="{FF2B5EF4-FFF2-40B4-BE49-F238E27FC236}">
                <a16:creationId xmlns:a16="http://schemas.microsoft.com/office/drawing/2014/main" id="{2A021A2A-F316-3E45-8A26-F93C1B88C4F6}"/>
              </a:ext>
            </a:extLst>
          </p:cNvPr>
          <p:cNvSpPr txBox="1"/>
          <p:nvPr/>
        </p:nvSpPr>
        <p:spPr>
          <a:xfrm>
            <a:off x="5314122" y="1678329"/>
            <a:ext cx="6135756" cy="830997"/>
          </a:xfrm>
          <a:prstGeom prst="rect">
            <a:avLst/>
          </a:prstGeom>
        </p:spPr>
        <p:txBody>
          <a:bodyPr wrap="square" rtlCol="0">
            <a:spAutoFit/>
          </a:bodyPr>
          <a:lstStyle/>
          <a:p>
            <a:r>
              <a:rPr kumimoji="1" lang="zh-CN" altLang="en-US" sz="2400" b="0" i="0" dirty="0">
                <a:latin typeface="Source Han Sans CN" charset="-122"/>
                <a:ea typeface="Source Han Sans CN" charset="-122"/>
                <a:cs typeface="Source Han Sans CN" charset="-122"/>
              </a:rPr>
              <a:t>有没有发现什么规律？</a:t>
            </a:r>
            <a:endParaRPr kumimoji="1" lang="en-US" altLang="zh-CN" sz="2400" b="0" i="0" dirty="0">
              <a:latin typeface="Source Han Sans CN" charset="-122"/>
              <a:ea typeface="Source Han Sans CN" charset="-122"/>
              <a:cs typeface="Source Han Sans CN" charset="-122"/>
            </a:endParaRPr>
          </a:p>
          <a:p>
            <a:endParaRPr kumimoji="1" lang="en-US" altLang="zh-CN" sz="2400" dirty="0">
              <a:latin typeface="Source Han Sans CN" charset="-122"/>
              <a:ea typeface="Source Han Sans CN" charset="-122"/>
              <a:cs typeface="Source Han Sans CN" charset="-122"/>
            </a:endParaRPr>
          </a:p>
        </p:txBody>
      </p:sp>
      <p:sp>
        <p:nvSpPr>
          <p:cNvPr id="10" name="文本框 9">
            <a:extLst>
              <a:ext uri="{FF2B5EF4-FFF2-40B4-BE49-F238E27FC236}">
                <a16:creationId xmlns:a16="http://schemas.microsoft.com/office/drawing/2014/main" id="{95308368-62CB-3E41-9772-C2CA1B219ECC}"/>
              </a:ext>
            </a:extLst>
          </p:cNvPr>
          <p:cNvSpPr txBox="1"/>
          <p:nvPr/>
        </p:nvSpPr>
        <p:spPr>
          <a:xfrm>
            <a:off x="5857461" y="3127513"/>
            <a:ext cx="5765450" cy="1938992"/>
          </a:xfrm>
          <a:prstGeom prst="rect">
            <a:avLst/>
          </a:prstGeom>
        </p:spPr>
        <p:txBody>
          <a:bodyPr wrap="square" rtlCol="0">
            <a:spAutoFit/>
          </a:bodyPr>
          <a:lstStyle/>
          <a:p>
            <a:pPr marL="457200" indent="-457200">
              <a:buAutoNum type="arabicPeriod"/>
            </a:pPr>
            <a:r>
              <a:rPr kumimoji="1" lang="zh-CN" altLang="en-US" sz="2400" dirty="0">
                <a:latin typeface="Source Han Sans CN" charset="-122"/>
                <a:ea typeface="Source Han Sans CN" charset="-122"/>
                <a:cs typeface="Source Han Sans CN" charset="-122"/>
              </a:rPr>
              <a:t>先按照</a:t>
            </a:r>
            <a:r>
              <a:rPr kumimoji="1" lang="zh-CN" altLang="en-US" sz="2400" dirty="0">
                <a:solidFill>
                  <a:srgbClr val="00B050"/>
                </a:solidFill>
                <a:latin typeface="Source Han Sans CN" charset="-122"/>
                <a:ea typeface="Source Han Sans CN" charset="-122"/>
                <a:cs typeface="Source Han Sans CN" charset="-122"/>
              </a:rPr>
              <a:t>结束时间排序</a:t>
            </a:r>
            <a:endParaRPr kumimoji="1" lang="en-US" altLang="zh-CN" sz="2400" dirty="0">
              <a:solidFill>
                <a:srgbClr val="00B050"/>
              </a:solidFill>
              <a:latin typeface="Source Han Sans CN" charset="-122"/>
              <a:ea typeface="Source Han Sans CN" charset="-122"/>
              <a:cs typeface="Source Han Sans CN" charset="-122"/>
            </a:endParaRPr>
          </a:p>
          <a:p>
            <a:pPr marL="914400" lvl="1" indent="-457200">
              <a:buFont typeface="Arial" panose="020B0604020202020204" pitchFamily="34" charset="0"/>
              <a:buChar char="•"/>
            </a:pPr>
            <a:r>
              <a:rPr kumimoji="1" lang="zh-CN" altLang="en-US" sz="2400" dirty="0">
                <a:latin typeface="Source Han Sans CN" charset="-122"/>
                <a:ea typeface="Source Han Sans CN" charset="-122"/>
                <a:cs typeface="Source Han Sans CN" charset="-122"/>
              </a:rPr>
              <a:t>这样留有的余地更多</a:t>
            </a:r>
            <a:endParaRPr kumimoji="1" lang="en-US" altLang="zh-CN" sz="2400" dirty="0">
              <a:latin typeface="Source Han Sans CN" charset="-122"/>
              <a:ea typeface="Source Han Sans CN" charset="-122"/>
              <a:cs typeface="Source Han Sans CN" charset="-122"/>
            </a:endParaRPr>
          </a:p>
          <a:p>
            <a:pPr marL="457200" indent="-457200">
              <a:buAutoNum type="arabicPeriod" startAt="2"/>
            </a:pPr>
            <a:r>
              <a:rPr kumimoji="1" lang="zh-CN" altLang="en-US" sz="2400" dirty="0">
                <a:latin typeface="Source Han Sans CN" charset="-122"/>
                <a:ea typeface="Source Han Sans CN" charset="-122"/>
                <a:cs typeface="Source Han Sans CN" charset="-122"/>
              </a:rPr>
              <a:t>按照排序顺序找下一个活动的开始时间大于等于当前活动结束时间的活动</a:t>
            </a:r>
            <a:endParaRPr kumimoji="1" lang="en-US" altLang="zh-CN" sz="2400" dirty="0">
              <a:latin typeface="Source Han Sans CN" charset="-122"/>
              <a:ea typeface="Source Han Sans CN" charset="-122"/>
              <a:cs typeface="Source Han Sans CN" charset="-122"/>
            </a:endParaRPr>
          </a:p>
          <a:p>
            <a:pPr marL="914400" lvl="1" indent="-457200">
              <a:buFont typeface="Arial" panose="020B0604020202020204" pitchFamily="34" charset="0"/>
              <a:buChar char="•"/>
            </a:pPr>
            <a:r>
              <a:rPr kumimoji="1" lang="zh-CN" altLang="en-US" sz="2400" dirty="0">
                <a:latin typeface="Source Han Sans CN" charset="-122"/>
                <a:ea typeface="Source Han Sans CN" charset="-122"/>
                <a:cs typeface="Source Han Sans CN" charset="-122"/>
              </a:rPr>
              <a:t>符合活动不冲突条件</a:t>
            </a:r>
          </a:p>
        </p:txBody>
      </p:sp>
    </p:spTree>
    <p:extLst>
      <p:ext uri="{BB962C8B-B14F-4D97-AF65-F5344CB8AC3E}">
        <p14:creationId xmlns:p14="http://schemas.microsoft.com/office/powerpoint/2010/main" val="2104517139"/>
      </p:ext>
    </p:extLst>
  </p:cSld>
  <p:clrMapOvr>
    <a:masterClrMapping/>
  </p:clrMapOvr>
</p:sld>
</file>

<file path=ppt/theme/theme1.xml><?xml version="1.0" encoding="utf-8"?>
<a:theme xmlns:a="http://schemas.openxmlformats.org/drawingml/2006/main" name="课程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ctr">
          <a:defRPr kumimoji="1" sz="2400" b="0" i="0" smtClean="0">
            <a:solidFill>
              <a:schemeClr val="bg1"/>
            </a:solidFill>
            <a:latin typeface="Source Han Sans CN" charset="-122"/>
            <a:ea typeface="Source Han Sans CN" charset="-122"/>
            <a:cs typeface="Source Han Sans CN"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4169</TotalTime>
  <Words>1490</Words>
  <Application>Microsoft Macintosh PowerPoint</Application>
  <PresentationFormat>宽屏</PresentationFormat>
  <Paragraphs>177</Paragraphs>
  <Slides>25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DengXian</vt:lpstr>
      <vt:lpstr>AliHYAiHei-Beta</vt:lpstr>
      <vt:lpstr>Source Han Sans CN</vt:lpstr>
      <vt:lpstr>Source Han Sans CN Medium</vt:lpstr>
      <vt:lpstr>Arial</vt:lpstr>
      <vt:lpstr>课程模版</vt:lpstr>
      <vt:lpstr>2019NOIP系统训练营   普及组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庄杰</dc:creator>
  <cp:lastModifiedBy>瀚 清</cp:lastModifiedBy>
  <cp:revision>269</cp:revision>
  <dcterms:created xsi:type="dcterms:W3CDTF">2018-01-26T10:42:19Z</dcterms:created>
  <dcterms:modified xsi:type="dcterms:W3CDTF">2019-06-08T06:26:01Z</dcterms:modified>
</cp:coreProperties>
</file>