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7" r:id="rId2"/>
    <p:sldId id="268" r:id="rId3"/>
    <p:sldId id="269" r:id="rId4"/>
    <p:sldId id="274" r:id="rId5"/>
    <p:sldId id="270" r:id="rId6"/>
    <p:sldId id="275" r:id="rId7"/>
    <p:sldId id="271" r:id="rId8"/>
    <p:sldId id="272" r:id="rId9"/>
    <p:sldId id="273" r:id="rId10"/>
    <p:sldId id="276" r:id="rId11"/>
    <p:sldId id="258" r:id="rId12"/>
    <p:sldId id="259" r:id="rId13"/>
    <p:sldId id="294" r:id="rId14"/>
    <p:sldId id="318" r:id="rId15"/>
    <p:sldId id="277" r:id="rId16"/>
    <p:sldId id="295" r:id="rId17"/>
    <p:sldId id="320" r:id="rId18"/>
    <p:sldId id="321" r:id="rId19"/>
    <p:sldId id="322" r:id="rId20"/>
    <p:sldId id="319" r:id="rId21"/>
    <p:sldId id="296" r:id="rId22"/>
    <p:sldId id="297" r:id="rId23"/>
    <p:sldId id="328" r:id="rId24"/>
    <p:sldId id="323" r:id="rId25"/>
    <p:sldId id="325" r:id="rId26"/>
    <p:sldId id="330" r:id="rId27"/>
    <p:sldId id="329" r:id="rId28"/>
    <p:sldId id="327" r:id="rId29"/>
    <p:sldId id="26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/>
    <p:restoredTop sz="94591"/>
  </p:normalViewPr>
  <p:slideViewPr>
    <p:cSldViewPr snapToGrid="0" snapToObjects="1">
      <p:cViewPr varScale="1">
        <p:scale>
          <a:sx n="103" d="100"/>
          <a:sy n="10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1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0w walker" userId="ef3e09a72fbd8c99" providerId="LiveId" clId="{A8974922-C049-C841-A666-D94F21866B94}"/>
    <pc:docChg chg="modSld">
      <pc:chgData name="shad0w walker" userId="ef3e09a72fbd8c99" providerId="LiveId" clId="{A8974922-C049-C841-A666-D94F21866B94}" dt="2019-04-20T07:44:45.274" v="79" actId="20577"/>
      <pc:docMkLst>
        <pc:docMk/>
      </pc:docMkLst>
      <pc:sldChg chg="modSp">
        <pc:chgData name="shad0w walker" userId="ef3e09a72fbd8c99" providerId="LiveId" clId="{A8974922-C049-C841-A666-D94F21866B94}" dt="2019-04-20T07:44:45.274" v="79" actId="20577"/>
        <pc:sldMkLst>
          <pc:docMk/>
          <pc:sldMk cId="660666594" sldId="268"/>
        </pc:sldMkLst>
        <pc:spChg chg="mod">
          <ac:chgData name="shad0w walker" userId="ef3e09a72fbd8c99" providerId="LiveId" clId="{A8974922-C049-C841-A666-D94F21866B94}" dt="2019-04-20T07:44:45.274" v="79" actId="20577"/>
          <ac:spMkLst>
            <pc:docMk/>
            <pc:sldMk cId="660666594" sldId="268"/>
            <ac:spMk id="3" creationId="{00000000-0000-0000-0000-000000000000}"/>
          </ac:spMkLst>
        </pc:spChg>
      </pc:sldChg>
    </pc:docChg>
  </pc:docChgLst>
  <pc:docChgLst>
    <pc:chgData name="shad0w walker" userId="ef3e09a72fbd8c99" providerId="LiveId" clId="{0C00B84A-854F-A74D-B8BC-F75F2AD40A6D}"/>
    <pc:docChg chg="undo modSld">
      <pc:chgData name="shad0w walker" userId="ef3e09a72fbd8c99" providerId="LiveId" clId="{0C00B84A-854F-A74D-B8BC-F75F2AD40A6D}" dt="2019-04-20T13:12:12.333" v="2" actId="18331"/>
      <pc:docMkLst>
        <pc:docMk/>
      </pc:docMkLst>
      <pc:sldChg chg="modSp">
        <pc:chgData name="shad0w walker" userId="ef3e09a72fbd8c99" providerId="LiveId" clId="{0C00B84A-854F-A74D-B8BC-F75F2AD40A6D}" dt="2019-04-20T13:12:12.333" v="2" actId="18331"/>
        <pc:sldMkLst>
          <pc:docMk/>
          <pc:sldMk cId="1384246927" sldId="327"/>
        </pc:sldMkLst>
        <pc:picChg chg="mod">
          <ac:chgData name="shad0w walker" userId="ef3e09a72fbd8c99" providerId="LiveId" clId="{0C00B84A-854F-A74D-B8BC-F75F2AD40A6D}" dt="2019-04-20T13:12:12.333" v="2" actId="18331"/>
          <ac:picMkLst>
            <pc:docMk/>
            <pc:sldMk cId="1384246927" sldId="327"/>
            <ac:picMk id="5" creationId="{A1C5963E-200A-E14B-B2AF-E834102AC6BB}"/>
          </ac:picMkLst>
        </pc:picChg>
      </pc:sldChg>
    </pc:docChg>
  </pc:docChgLst>
  <pc:docChgLst>
    <pc:chgData name="shad0w walker" userId="ef3e09a72fbd8c99" providerId="LiveId" clId="{B34EDA1D-E9DE-EB42-9010-A4B8D909923D}"/>
    <pc:docChg chg="undo addSld delSld modSld modMainMaster">
      <pc:chgData name="shad0w walker" userId="ef3e09a72fbd8c99" providerId="LiveId" clId="{B34EDA1D-E9DE-EB42-9010-A4B8D909923D}" dt="2019-03-23T07:35:03.627" v="36" actId="14100"/>
      <pc:docMkLst>
        <pc:docMk/>
      </pc:docMkLst>
      <pc:sldChg chg="modSp">
        <pc:chgData name="shad0w walker" userId="ef3e09a72fbd8c99" providerId="LiveId" clId="{B34EDA1D-E9DE-EB42-9010-A4B8D909923D}" dt="2019-03-09T07:59:59.158" v="30" actId="20577"/>
        <pc:sldMkLst>
          <pc:docMk/>
          <pc:sldMk cId="1260955960" sldId="257"/>
        </pc:sldMkLst>
        <pc:spChg chg="mod">
          <ac:chgData name="shad0w walker" userId="ef3e09a72fbd8c99" providerId="LiveId" clId="{B34EDA1D-E9DE-EB42-9010-A4B8D909923D}" dt="2019-03-09T07:59:51.498" v="25" actId="20577"/>
          <ac:spMkLst>
            <pc:docMk/>
            <pc:sldMk cId="1260955960" sldId="257"/>
            <ac:spMk id="2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6.345" v="26" actId="20577"/>
          <ac:spMkLst>
            <pc:docMk/>
            <pc:sldMk cId="1260955960" sldId="257"/>
            <ac:spMk id="3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7.495" v="27" actId="20577"/>
          <ac:spMkLst>
            <pc:docMk/>
            <pc:sldMk cId="1260955960" sldId="257"/>
            <ac:spMk id="4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9.158" v="30" actId="20577"/>
          <ac:spMkLst>
            <pc:docMk/>
            <pc:sldMk cId="1260955960" sldId="257"/>
            <ac:spMk id="5" creationId="{00000000-0000-0000-0000-000000000000}"/>
          </ac:spMkLst>
        </pc:spChg>
      </pc:sldChg>
      <pc:sldChg chg="add del">
        <pc:chgData name="shad0w walker" userId="ef3e09a72fbd8c99" providerId="LiveId" clId="{B34EDA1D-E9DE-EB42-9010-A4B8D909923D}" dt="2019-03-09T08:00:15.418" v="32" actId="2696"/>
        <pc:sldMkLst>
          <pc:docMk/>
          <pc:sldMk cId="660666594" sldId="268"/>
        </pc:sldMkLst>
      </pc:sldChg>
      <pc:sldMasterChg chg="modSldLayout">
        <pc:chgData name="shad0w walker" userId="ef3e09a72fbd8c99" providerId="LiveId" clId="{B34EDA1D-E9DE-EB42-9010-A4B8D909923D}" dt="2019-03-23T07:35:03.627" v="36" actId="14100"/>
        <pc:sldMasterMkLst>
          <pc:docMk/>
          <pc:sldMasterMk cId="18364349" sldId="2147483651"/>
        </pc:sldMasterMkLst>
        <pc:sldLayoutChg chg="modSp">
          <pc:chgData name="shad0w walker" userId="ef3e09a72fbd8c99" providerId="LiveId" clId="{B34EDA1D-E9DE-EB42-9010-A4B8D909923D}" dt="2019-03-23T07:35:03.627" v="36" actId="14100"/>
          <pc:sldLayoutMkLst>
            <pc:docMk/>
            <pc:sldMasterMk cId="18364349" sldId="2147483651"/>
            <pc:sldLayoutMk cId="1925681291" sldId="2147483660"/>
          </pc:sldLayoutMkLst>
          <pc:spChg chg="mod">
            <ac:chgData name="shad0w walker" userId="ef3e09a72fbd8c99" providerId="LiveId" clId="{B34EDA1D-E9DE-EB42-9010-A4B8D909923D}" dt="2019-03-23T07:35:03.627" v="36" actId="14100"/>
            <ac:spMkLst>
              <pc:docMk/>
              <pc:sldMasterMk cId="18364349" sldId="2147483651"/>
              <pc:sldLayoutMk cId="1925681291" sldId="2147483660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2019/5/11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2019/5/11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 dirty="0"/>
              <a:t>实验舱普及组线上网课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13D280-D178-EB49-B10F-702F0D6C73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 dirty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5CE465-A3C9-C148-A043-A84AB68D93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8856265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33907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235B0C-A8F8-FF47-B741-1DE9B9CCF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1412975" y="1415629"/>
            <a:ext cx="5868367" cy="303710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039762" y="1"/>
            <a:ext cx="915223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9492" y="474562"/>
            <a:ext cx="2543481" cy="50241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3372062" y="474562"/>
            <a:ext cx="82508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69B52F-9D03-B04E-B38F-EA9E48952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8366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492861" y="1169223"/>
            <a:ext cx="5868367" cy="352991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66208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958649" y="474563"/>
            <a:ext cx="2664262" cy="503655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662858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72F5A1-A720-DA43-91EC-3BA74DD5A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1" y="5868366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noi.ac/problem/365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noi.ac/problem/364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NOIP2019</a:t>
            </a:r>
            <a:r>
              <a:rPr kumimoji="1" lang="zh-CN" altLang="en-US" dirty="0"/>
              <a:t> 普及组训练营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实验舱 攀哥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2019.4.20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A6497A7-D812-3746-912B-CB1413989D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日志分析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B19F3-2ABB-D540-B5D7-3B8A335AF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4872221" cy="4664597"/>
          </a:xfrm>
        </p:spPr>
        <p:txBody>
          <a:bodyPr/>
          <a:lstStyle/>
          <a:p>
            <a:r>
              <a:rPr kumimoji="1" lang="zh-CN" altLang="en-US" dirty="0"/>
              <a:t>注意</a:t>
            </a:r>
            <a:r>
              <a:rPr kumimoji="1" lang="en-US" altLang="zh-CN" dirty="0" err="1"/>
              <a:t>st_max</a:t>
            </a:r>
            <a:r>
              <a:rPr kumimoji="1" lang="zh-CN" altLang="en-US" dirty="0"/>
              <a:t>入栈操作时，入栈元素为 </a:t>
            </a:r>
            <a:r>
              <a:rPr kumimoji="1" lang="en-HK" altLang="zh-CN" dirty="0"/>
              <a:t>max(</a:t>
            </a:r>
            <a:r>
              <a:rPr kumimoji="1" lang="en-HK" altLang="zh-CN" dirty="0" err="1"/>
              <a:t>st_max.top</a:t>
            </a:r>
            <a:r>
              <a:rPr kumimoji="1" lang="en-HK" altLang="zh-CN" dirty="0"/>
              <a:t>(),x)</a:t>
            </a:r>
          </a:p>
          <a:p>
            <a:r>
              <a:rPr kumimoji="1" lang="zh-CN" altLang="en-US" dirty="0"/>
              <a:t>在入栈操作前的最大值</a:t>
            </a:r>
            <a:r>
              <a:rPr kumimoji="1" lang="en-HK" altLang="zh-CN" dirty="0" err="1"/>
              <a:t>t_max.top</a:t>
            </a:r>
            <a:r>
              <a:rPr kumimoji="1" lang="en-HK" altLang="zh-CN" dirty="0"/>
              <a:t>()</a:t>
            </a:r>
            <a:r>
              <a:rPr kumimoji="1" lang="zh-CN" altLang="en-US" dirty="0"/>
              <a:t>和当前入栈值</a:t>
            </a:r>
            <a:r>
              <a:rPr kumimoji="1" lang="en-US" altLang="zh-CN" dirty="0"/>
              <a:t>x</a:t>
            </a:r>
            <a:r>
              <a:rPr kumimoji="1" lang="zh-CN" altLang="en-US" dirty="0"/>
              <a:t>中取大的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16495B-7241-9349-AC47-A10AB647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09" y="0"/>
            <a:ext cx="6750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6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深度优先搜索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存在性与二进制枚举</a:t>
            </a:r>
          </a:p>
        </p:txBody>
      </p:sp>
    </p:spTree>
    <p:extLst>
      <p:ext uri="{BB962C8B-B14F-4D97-AF65-F5344CB8AC3E}">
        <p14:creationId xmlns:p14="http://schemas.microsoft.com/office/powerpoint/2010/main" val="192664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深度优先搜索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34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38ED52-5BBE-A14A-9632-D23AE7AFD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深度优先搜索框架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89355-79EF-3146-95BD-E71C94487B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递归跳出（结束）</a:t>
            </a:r>
            <a:endParaRPr kumimoji="1" lang="en-US" altLang="zh-CN" dirty="0"/>
          </a:p>
          <a:p>
            <a:r>
              <a:rPr kumimoji="1" lang="zh-CN" altLang="en-US" dirty="0"/>
              <a:t>搜索方法（搜索）</a:t>
            </a:r>
            <a:endParaRPr kumimoji="1" lang="en-US" altLang="zh-CN" dirty="0"/>
          </a:p>
          <a:p>
            <a:r>
              <a:rPr kumimoji="1" lang="zh-CN" altLang="en-US" dirty="0"/>
              <a:t>保存结果和回溯（回溯）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8E6D1-9694-294D-B58D-48ED6CCCE595}"/>
              </a:ext>
            </a:extLst>
          </p:cNvPr>
          <p:cNvSpPr/>
          <p:nvPr/>
        </p:nvSpPr>
        <p:spPr>
          <a:xfrm>
            <a:off x="5181601" y="1716525"/>
            <a:ext cx="64213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CN" sz="2000" b="1" dirty="0" err="1"/>
              <a:t>dfs</a:t>
            </a:r>
            <a:r>
              <a:rPr lang="en-HK" altLang="zh-CN" sz="2000" b="1" dirty="0"/>
              <a:t>(n</a:t>
            </a:r>
            <a:r>
              <a:rPr lang="en-US" altLang="zh-CN" sz="2000" b="1" dirty="0"/>
              <a:t>,...</a:t>
            </a:r>
            <a:r>
              <a:rPr lang="en-HK" altLang="zh-CN" sz="2000" b="1" dirty="0"/>
              <a:t>) {</a:t>
            </a:r>
          </a:p>
          <a:p>
            <a:r>
              <a:rPr lang="en-HK" altLang="zh-CN" sz="2000" b="1" dirty="0"/>
              <a:t>   if (</a:t>
            </a:r>
            <a:r>
              <a:rPr lang="zh-CN" altLang="en-US" sz="2000" b="1" dirty="0"/>
              <a:t>碰到边界</a:t>
            </a:r>
            <a:r>
              <a:rPr lang="en-US" altLang="zh-CN" sz="2000" b="1" dirty="0"/>
              <a:t>){</a:t>
            </a:r>
          </a:p>
          <a:p>
            <a:r>
              <a:rPr lang="zh-CN" altLang="en-US" sz="2000" b="1" dirty="0"/>
              <a:t>       记录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输出</a:t>
            </a:r>
          </a:p>
          <a:p>
            <a:r>
              <a:rPr lang="zh-CN" altLang="en-US" sz="2000" b="1" dirty="0"/>
              <a:t>  </a:t>
            </a:r>
            <a:r>
              <a:rPr lang="en-HK" altLang="zh-CN" sz="2000" b="1" dirty="0"/>
              <a:t>  </a:t>
            </a:r>
            <a:r>
              <a:rPr lang="zh-CN" altLang="en-US" sz="2000" b="1" dirty="0"/>
              <a:t>   </a:t>
            </a:r>
            <a:r>
              <a:rPr lang="en-US" altLang="zh-CN" sz="2000" b="1" dirty="0"/>
              <a:t>return;</a:t>
            </a:r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}</a:t>
            </a:r>
            <a:endParaRPr lang="zh-CN" altLang="en-US" sz="2000" b="1" dirty="0"/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</a:t>
            </a:r>
            <a:r>
              <a:rPr lang="zh-CN" altLang="en-US" sz="2000" b="1" dirty="0"/>
              <a:t> </a:t>
            </a:r>
            <a:r>
              <a:rPr lang="en-HK" altLang="zh-CN" sz="2000" b="1" dirty="0"/>
              <a:t>for </a:t>
            </a:r>
            <a:r>
              <a:rPr lang="en-HK" altLang="zh-CN" sz="2000" b="1" dirty="0" err="1"/>
              <a:t>i</a:t>
            </a:r>
            <a:r>
              <a:rPr lang="en-HK" altLang="zh-CN" sz="2000" b="1" dirty="0"/>
              <a:t>=</a:t>
            </a:r>
            <a:r>
              <a:rPr lang="zh-CN" altLang="en-US" sz="2000" b="1" dirty="0"/>
              <a:t>可以继续搜下去的情况</a:t>
            </a:r>
            <a:r>
              <a:rPr lang="en-US" altLang="zh-CN" sz="2000" b="1" dirty="0"/>
              <a:t>{</a:t>
            </a:r>
            <a:endParaRPr lang="zh-CN" altLang="en-US" sz="2000" b="1" dirty="0"/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 </a:t>
            </a:r>
            <a:r>
              <a:rPr lang="zh-CN" altLang="en-US" sz="2000" b="1" dirty="0"/>
              <a:t>   </a:t>
            </a:r>
            <a:r>
              <a:rPr lang="en-HK" altLang="zh-CN" sz="2000" b="1" dirty="0"/>
              <a:t>if(</a:t>
            </a:r>
            <a:r>
              <a:rPr lang="zh-CN" altLang="en-US" sz="2000" b="1" dirty="0"/>
              <a:t>可以</a:t>
            </a:r>
            <a:r>
              <a:rPr lang="en-US" altLang="zh-CN" sz="2000" b="1" dirty="0"/>
              <a:t>){</a:t>
            </a:r>
          </a:p>
          <a:p>
            <a:r>
              <a:rPr lang="en-US" altLang="zh-CN" sz="2000" b="1" dirty="0"/>
              <a:t> </a:t>
            </a:r>
            <a:r>
              <a:rPr lang="en-HK" altLang="zh-CN" sz="2000" b="1" dirty="0"/>
              <a:t>   </a:t>
            </a:r>
            <a:r>
              <a:rPr lang="en-US" altLang="zh-CN" sz="2000" b="1" dirty="0"/>
              <a:t>     </a:t>
            </a:r>
            <a:r>
              <a:rPr lang="zh-CN" altLang="en-US" sz="2000" b="1" dirty="0"/>
              <a:t>标记为不可以</a:t>
            </a:r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  </a:t>
            </a:r>
            <a:r>
              <a:rPr lang="zh-CN" altLang="en-US" sz="2000" b="1" dirty="0"/>
              <a:t>     </a:t>
            </a:r>
            <a:r>
              <a:rPr lang="en-HK" altLang="zh-CN" sz="2000" b="1" dirty="0" err="1"/>
              <a:t>dfs</a:t>
            </a:r>
            <a:r>
              <a:rPr lang="en-HK" altLang="zh-CN" sz="2000" b="1" dirty="0"/>
              <a:t>(</a:t>
            </a:r>
            <a:r>
              <a:rPr lang="en-HK" altLang="zh-CN" sz="2000" b="1" dirty="0" err="1"/>
              <a:t>i</a:t>
            </a:r>
            <a:r>
              <a:rPr lang="en-HK" altLang="zh-CN" sz="2000" b="1" dirty="0"/>
              <a:t>);</a:t>
            </a:r>
            <a:r>
              <a:rPr lang="zh-CN" altLang="en-US" sz="2000" b="1" dirty="0"/>
              <a:t> </a:t>
            </a:r>
            <a:r>
              <a:rPr lang="en-HK" altLang="zh-CN" sz="2000" b="1" dirty="0"/>
              <a:t>//</a:t>
            </a:r>
            <a:r>
              <a:rPr lang="zh-CN" altLang="en-US" sz="2000" b="1" dirty="0"/>
              <a:t>继续往下搜</a:t>
            </a:r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  </a:t>
            </a:r>
            <a:r>
              <a:rPr lang="zh-CN" altLang="en-US" sz="2000" b="1" dirty="0"/>
              <a:t>     标回可以</a:t>
            </a:r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 </a:t>
            </a:r>
            <a:r>
              <a:rPr lang="zh-CN" altLang="en-US" sz="2000" b="1" dirty="0"/>
              <a:t>   </a:t>
            </a:r>
            <a:r>
              <a:rPr lang="en-US" altLang="zh-CN" sz="2000" b="1" dirty="0"/>
              <a:t>}</a:t>
            </a:r>
          </a:p>
          <a:p>
            <a:r>
              <a:rPr lang="zh-CN" altLang="en-US" sz="2000" b="1" dirty="0"/>
              <a:t>   </a:t>
            </a:r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762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深度优先搜索</a:t>
            </a:r>
            <a:r>
              <a:rPr kumimoji="1" lang="en-US" altLang="zh-CN" dirty="0"/>
              <a:t>-</a:t>
            </a:r>
            <a:r>
              <a:rPr kumimoji="1" lang="zh-CN" altLang="en-US" dirty="0"/>
              <a:t>树形结构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965641" cy="4664597"/>
          </a:xfrm>
        </p:spPr>
        <p:txBody>
          <a:bodyPr/>
          <a:lstStyle/>
          <a:p>
            <a:r>
              <a:rPr lang="en-US" altLang="zh-CN" dirty="0"/>
              <a:t>DFS</a:t>
            </a:r>
            <a:r>
              <a:rPr lang="zh-CN" altLang="zh-CN" dirty="0"/>
              <a:t>一般实现方式是递归函数，用于对解或情况进行搜索。它的搜索是一个树形结构，每次搜索直到叶子才返回上一级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树、图的搜索或者迷宫的搜索是代表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29" y="1620456"/>
            <a:ext cx="3784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3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3FB32-F200-7A49-AE1B-36577774F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自然数的拆分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537C12-447B-554C-9498-F85C65423D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8171151" cy="4664597"/>
          </a:xfrm>
        </p:spPr>
        <p:txBody>
          <a:bodyPr/>
          <a:lstStyle/>
          <a:p>
            <a:r>
              <a:rPr lang="en-HK" altLang="zh-CN" dirty="0">
                <a:hlinkClick r:id="rId2"/>
              </a:rPr>
              <a:t>http://noi.ac/problem/365</a:t>
            </a:r>
            <a:endParaRPr lang="en-HK" altLang="zh-CN" dirty="0"/>
          </a:p>
          <a:p>
            <a:endParaRPr kumimoji="1" lang="en-HK" altLang="zh-CN" dirty="0"/>
          </a:p>
          <a:p>
            <a:r>
              <a:rPr kumimoji="1" lang="zh-CN" altLang="en-HK" dirty="0"/>
              <a:t>将</a:t>
            </a:r>
            <a:r>
              <a:rPr kumimoji="1" lang="en-US" altLang="zh-CN" dirty="0"/>
              <a:t>n</a:t>
            </a:r>
            <a:r>
              <a:rPr kumimoji="1" lang="zh-CN" altLang="en-US" dirty="0"/>
              <a:t>拆分成多个自然数的和，要求按字典序输出所有方案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C70A1D-9795-AE48-86A2-CCB62271C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546" y="1377538"/>
            <a:ext cx="2998194" cy="54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3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28225F-0EC3-E24E-8D70-74421BAC7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自然数的拆分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41CC2-1B76-754A-95C5-CF4F62105C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如果问题变简单一点：将</a:t>
            </a:r>
            <a:r>
              <a:rPr kumimoji="1" lang="en-US" altLang="zh-CN" dirty="0"/>
              <a:t>n</a:t>
            </a:r>
            <a:r>
              <a:rPr kumimoji="1" lang="zh-CN" altLang="en-US" dirty="0"/>
              <a:t>拆成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个数的和，排在后面的数必须大于等于前面的数，例如</a:t>
            </a:r>
            <a:r>
              <a:rPr kumimoji="1" lang="en-US" altLang="zh-CN" dirty="0"/>
              <a:t>6=1+2+3</a:t>
            </a:r>
            <a:r>
              <a:rPr kumimoji="1" lang="zh-CN" altLang="en-US" dirty="0"/>
              <a:t>，那么就可以写</a:t>
            </a:r>
            <a:r>
              <a:rPr kumimoji="1" lang="en-US" altLang="zh-CN" dirty="0"/>
              <a:t>3</a:t>
            </a:r>
            <a:r>
              <a:rPr kumimoji="1" lang="zh-CN" altLang="en-US" dirty="0"/>
              <a:t>重循环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如果将</a:t>
            </a:r>
            <a:r>
              <a:rPr kumimoji="1" lang="en-US" altLang="zh-CN" dirty="0"/>
              <a:t>n</a:t>
            </a:r>
            <a:r>
              <a:rPr kumimoji="1" lang="zh-CN" altLang="en-US" dirty="0"/>
              <a:t>拆成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个数的和呢？如果拆成任意个数的和呢？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59FB24-C98C-704F-BBE7-740ABFFA2068}"/>
              </a:ext>
            </a:extLst>
          </p:cNvPr>
          <p:cNvSpPr/>
          <p:nvPr/>
        </p:nvSpPr>
        <p:spPr>
          <a:xfrm>
            <a:off x="898566" y="2899640"/>
            <a:ext cx="71410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HK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=1..n</a:t>
            </a:r>
          </a:p>
          <a:p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for j=</a:t>
            </a:r>
            <a:r>
              <a:rPr lang="en-HK" altLang="zh-CN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..n</a:t>
            </a:r>
          </a:p>
          <a:p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for k=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..n</a:t>
            </a:r>
          </a:p>
          <a:p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HK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i+j+k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n)</a:t>
            </a:r>
          </a:p>
          <a:p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HK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("%d=%d+%d+%d",</a:t>
            </a:r>
            <a:r>
              <a:rPr lang="en-HK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n,i,j,k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4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D2D5BA-54A5-4D49-AF3C-151957BC4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自然数的拆分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73241-CE5D-C84C-8DEB-522A13D92F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假设将</a:t>
            </a:r>
            <a:r>
              <a:rPr kumimoji="1" lang="en-US" altLang="zh-CN" dirty="0"/>
              <a:t>n</a:t>
            </a:r>
            <a:r>
              <a:rPr kumimoji="1" lang="zh-CN" altLang="en-US" dirty="0"/>
              <a:t>拆成</a:t>
            </a:r>
            <a:r>
              <a:rPr kumimoji="1" lang="en-US" altLang="zh-CN" dirty="0"/>
              <a:t>n=a[1]+a[2]+a[3]</a:t>
            </a:r>
            <a:r>
              <a:rPr kumimoji="1" lang="zh-CN" altLang="en-US" dirty="0"/>
              <a:t>，这个</a:t>
            </a:r>
            <a:r>
              <a:rPr kumimoji="1" lang="en-US" altLang="zh-CN" dirty="0"/>
              <a:t>3</a:t>
            </a:r>
            <a:r>
              <a:rPr kumimoji="1" lang="zh-CN" altLang="en-US" dirty="0"/>
              <a:t>重循环每一层在做什么？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层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：枚举</a:t>
            </a:r>
            <a:r>
              <a:rPr kumimoji="1" lang="en-US" altLang="zh-CN" dirty="0"/>
              <a:t>a[1]=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，这样第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层实际上就是要拆分</a:t>
            </a:r>
            <a:r>
              <a:rPr kumimoji="1" lang="en-US" altLang="zh-CN" dirty="0"/>
              <a:t>n-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=a[2]+a[3]</a:t>
            </a:r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层</a:t>
            </a:r>
            <a:r>
              <a:rPr kumimoji="1" lang="en-US" altLang="zh-CN" dirty="0"/>
              <a:t>j</a:t>
            </a:r>
            <a:r>
              <a:rPr kumimoji="1" lang="zh-CN" altLang="en-US" dirty="0"/>
              <a:t>：枚举</a:t>
            </a:r>
            <a:r>
              <a:rPr kumimoji="1" lang="en-US" altLang="zh-CN" dirty="0"/>
              <a:t>a[2]=j</a:t>
            </a:r>
            <a:r>
              <a:rPr kumimoji="1" lang="zh-CN" altLang="en-US" dirty="0"/>
              <a:t>，这样第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层就是拆分</a:t>
            </a:r>
            <a:r>
              <a:rPr kumimoji="1" lang="en-US" altLang="zh-CN" dirty="0"/>
              <a:t>n-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-j=a[3]</a:t>
            </a:r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层</a:t>
            </a:r>
            <a:r>
              <a:rPr kumimoji="1" lang="en-US" altLang="zh-CN" dirty="0"/>
              <a:t>k</a:t>
            </a:r>
            <a:r>
              <a:rPr kumimoji="1" lang="zh-CN" altLang="en-US" dirty="0"/>
              <a:t>：枚举</a:t>
            </a:r>
            <a:r>
              <a:rPr kumimoji="1" lang="en-US" altLang="zh-CN" dirty="0"/>
              <a:t>a[3]=k</a:t>
            </a:r>
            <a:r>
              <a:rPr kumimoji="1" lang="zh-CN" altLang="en-US" dirty="0"/>
              <a:t>，判断</a:t>
            </a:r>
            <a:r>
              <a:rPr kumimoji="1" lang="en-US" altLang="zh-CN" dirty="0"/>
              <a:t>a[1]+a[2]+a[3]=n</a:t>
            </a:r>
            <a:r>
              <a:rPr kumimoji="1" lang="zh-CN" altLang="en-US" dirty="0"/>
              <a:t>是否成立，成立则输出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2C1E0-AA41-C04F-B116-4C36BD7225E2}"/>
              </a:ext>
            </a:extLst>
          </p:cNvPr>
          <p:cNvSpPr/>
          <p:nvPr/>
        </p:nvSpPr>
        <p:spPr>
          <a:xfrm>
            <a:off x="946067" y="2321538"/>
            <a:ext cx="71410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HK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=1..n</a:t>
            </a:r>
          </a:p>
          <a:p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for j=</a:t>
            </a:r>
            <a:r>
              <a:rPr lang="en-HK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..n</a:t>
            </a:r>
          </a:p>
          <a:p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for k=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..n</a:t>
            </a:r>
          </a:p>
          <a:p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HK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i+j+k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n)</a:t>
            </a:r>
          </a:p>
          <a:p>
            <a:r>
              <a:rPr lang="zh-CN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HK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("%d=%d+%d+%d",</a:t>
            </a:r>
            <a:r>
              <a:rPr lang="en-HK" altLang="zh-C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n,i,j,k</a:t>
            </a:r>
            <a:r>
              <a:rPr lang="en-HK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35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DF1BA2-2309-8D49-ABC9-796CC371A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自然数的拆分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C741B-1FBA-4540-868E-AAB7D0455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将循环改写成递归：</a:t>
            </a:r>
            <a:r>
              <a:rPr kumimoji="1" lang="en-US" altLang="zh-CN" dirty="0" err="1">
                <a:solidFill>
                  <a:srgbClr val="FF0000"/>
                </a:solidFill>
              </a:rPr>
              <a:t>dfs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</a:rPr>
              <a:t>s,t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表示当前要拆分</a:t>
            </a:r>
            <a:r>
              <a:rPr kumimoji="1" lang="en-US" altLang="zh-CN" dirty="0"/>
              <a:t>s</a:t>
            </a:r>
            <a:r>
              <a:rPr kumimoji="1" lang="zh-CN" altLang="en-US" dirty="0"/>
              <a:t>这个数，拆成</a:t>
            </a:r>
            <a:r>
              <a:rPr kumimoji="1" lang="en-US" altLang="zh-CN" dirty="0"/>
              <a:t>t</a:t>
            </a:r>
            <a:r>
              <a:rPr kumimoji="1" lang="zh-CN" altLang="en-US" dirty="0"/>
              <a:t>个数的和，</a:t>
            </a:r>
            <a:r>
              <a:rPr kumimoji="1" lang="en-US" altLang="zh-CN" dirty="0"/>
              <a:t>s=a[1]+a[2]+...+a[t]</a:t>
            </a:r>
          </a:p>
          <a:p>
            <a:r>
              <a:rPr kumimoji="1" lang="zh-CN" altLang="en-US" dirty="0"/>
              <a:t>在将</a:t>
            </a:r>
            <a:r>
              <a:rPr kumimoji="1" lang="en-US" altLang="zh-CN" dirty="0"/>
              <a:t>s</a:t>
            </a:r>
            <a:r>
              <a:rPr kumimoji="1" lang="zh-CN" altLang="en-US" dirty="0"/>
              <a:t>拆成</a:t>
            </a:r>
            <a:r>
              <a:rPr kumimoji="1" lang="en-US" altLang="zh-CN" dirty="0"/>
              <a:t>t</a:t>
            </a:r>
            <a:r>
              <a:rPr kumimoji="1" lang="zh-CN" altLang="en-US" dirty="0"/>
              <a:t>个数的和过程中，第一步是枚举</a:t>
            </a:r>
            <a:r>
              <a:rPr kumimoji="1" lang="en-US" altLang="zh-CN" dirty="0"/>
              <a:t>a[1]</a:t>
            </a:r>
            <a:r>
              <a:rPr kumimoji="1" lang="zh-CN" altLang="en-US" dirty="0"/>
              <a:t>的值，假设</a:t>
            </a:r>
            <a:r>
              <a:rPr kumimoji="1" lang="en-US" altLang="zh-CN" dirty="0"/>
              <a:t>a[1]=</a:t>
            </a:r>
            <a:r>
              <a:rPr kumimoji="1" lang="en-US" altLang="zh-CN" dirty="0" err="1"/>
              <a:t>i</a:t>
            </a:r>
            <a:endParaRPr kumimoji="1" lang="en-US" altLang="zh-CN" dirty="0"/>
          </a:p>
          <a:p>
            <a:r>
              <a:rPr kumimoji="1" lang="zh-CN" altLang="en-US" dirty="0"/>
              <a:t>确定了</a:t>
            </a:r>
            <a:r>
              <a:rPr kumimoji="1" lang="en-US" altLang="zh-CN" dirty="0"/>
              <a:t>a[1]</a:t>
            </a:r>
            <a:r>
              <a:rPr kumimoji="1" lang="zh-CN" altLang="en-US" dirty="0"/>
              <a:t>的值，问题就转化为将</a:t>
            </a:r>
            <a:r>
              <a:rPr kumimoji="1" lang="en-US" altLang="zh-CN" dirty="0"/>
              <a:t>s-a[1]</a:t>
            </a:r>
            <a:r>
              <a:rPr kumimoji="1" lang="zh-CN" altLang="en-US" dirty="0"/>
              <a:t>拆分成</a:t>
            </a:r>
            <a:r>
              <a:rPr kumimoji="1" lang="en-US" altLang="zh-CN" dirty="0"/>
              <a:t>t-1</a:t>
            </a:r>
            <a:r>
              <a:rPr kumimoji="1" lang="zh-CN" altLang="en-US" dirty="0"/>
              <a:t>个数的和</a:t>
            </a:r>
            <a:r>
              <a:rPr kumimoji="1" lang="en-US" altLang="zh-CN" dirty="0"/>
              <a:t>——</a:t>
            </a:r>
          </a:p>
          <a:p>
            <a:pPr marL="0" indent="0">
              <a:buNone/>
            </a:pPr>
            <a:r>
              <a:rPr kumimoji="1" lang="zh-CN" altLang="en-US" dirty="0"/>
              <a:t>    </a:t>
            </a:r>
            <a:r>
              <a:rPr kumimoji="1" lang="en-US" altLang="zh-CN" dirty="0"/>
              <a:t>s-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=a[2]+a[3]+...+a[t]</a:t>
            </a:r>
          </a:p>
          <a:p>
            <a:r>
              <a:rPr kumimoji="1" lang="zh-CN" altLang="en-US" dirty="0"/>
              <a:t>也就是</a:t>
            </a:r>
            <a:r>
              <a:rPr kumimoji="1" lang="en-US" altLang="zh-CN" dirty="0" err="1">
                <a:solidFill>
                  <a:srgbClr val="FF0000"/>
                </a:solidFill>
              </a:rPr>
              <a:t>dfs</a:t>
            </a:r>
            <a:r>
              <a:rPr kumimoji="1" lang="en-US" altLang="zh-CN" dirty="0">
                <a:solidFill>
                  <a:srgbClr val="FF0000"/>
                </a:solidFill>
              </a:rPr>
              <a:t>(s-i,t-1)</a:t>
            </a:r>
          </a:p>
        </p:txBody>
      </p:sp>
    </p:spTree>
    <p:extLst>
      <p:ext uri="{BB962C8B-B14F-4D97-AF65-F5344CB8AC3E}">
        <p14:creationId xmlns:p14="http://schemas.microsoft.com/office/powerpoint/2010/main" val="368778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B0545A-57CA-6D4D-B45B-B42C2B520A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自然数的拆分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690A0-7353-EA44-833F-894472D2E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err="1"/>
              <a:t>dfs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s,t</a:t>
            </a:r>
            <a:r>
              <a:rPr kumimoji="1" lang="en-US" altLang="zh-CN" dirty="0"/>
              <a:t>)</a:t>
            </a:r>
            <a:r>
              <a:rPr kumimoji="1" lang="zh-CN" altLang="en-US" dirty="0"/>
              <a:t>表示将</a:t>
            </a:r>
            <a:r>
              <a:rPr kumimoji="1" lang="en-US" altLang="zh-CN" dirty="0"/>
              <a:t>s</a:t>
            </a:r>
            <a:r>
              <a:rPr kumimoji="1" lang="zh-CN" altLang="en-US" dirty="0"/>
              <a:t>拆分成</a:t>
            </a:r>
            <a:r>
              <a:rPr kumimoji="1" lang="en-US" altLang="zh-CN" dirty="0"/>
              <a:t>t</a:t>
            </a:r>
            <a:r>
              <a:rPr kumimoji="1" lang="zh-CN" altLang="en-US" dirty="0"/>
              <a:t>个数的和，如何写呢？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结束：</a:t>
            </a:r>
            <a:r>
              <a:rPr kumimoji="1" lang="en-US" altLang="zh-CN" dirty="0">
                <a:solidFill>
                  <a:srgbClr val="FF0000"/>
                </a:solidFill>
              </a:rPr>
              <a:t>s==0</a:t>
            </a:r>
            <a:r>
              <a:rPr kumimoji="1" lang="zh-CN" altLang="en-US" dirty="0"/>
              <a:t>，表示已经拆分完</a:t>
            </a:r>
            <a:endParaRPr kumimoji="1" lang="en-US" altLang="zh-CN" dirty="0"/>
          </a:p>
          <a:p>
            <a:r>
              <a:rPr kumimoji="1" lang="zh-CN" altLang="en-US" dirty="0"/>
              <a:t>搜索：</a:t>
            </a:r>
            <a:r>
              <a:rPr kumimoji="1" lang="en-US" altLang="zh-CN" dirty="0"/>
              <a:t>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上一个数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&lt;=</a:t>
            </a:r>
            <a:r>
              <a:rPr kumimoji="1" lang="en-US" altLang="zh-CN" dirty="0" err="1"/>
              <a:t>s;i</a:t>
            </a:r>
            <a:r>
              <a:rPr kumimoji="1" lang="en-US" altLang="zh-CN" dirty="0"/>
              <a:t>++)</a:t>
            </a:r>
          </a:p>
          <a:p>
            <a:r>
              <a:rPr kumimoji="1" lang="zh-CN" altLang="en-US" dirty="0"/>
              <a:t>回溯：</a:t>
            </a:r>
            <a:r>
              <a:rPr kumimoji="1" lang="en-US" altLang="zh-CN" dirty="0"/>
              <a:t>s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;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s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CCE5E3-EBC0-BA47-A89D-FC218AD95E52}"/>
              </a:ext>
            </a:extLst>
          </p:cNvPr>
          <p:cNvSpPr/>
          <p:nvPr/>
        </p:nvSpPr>
        <p:spPr>
          <a:xfrm>
            <a:off x="8229600" y="2369985"/>
            <a:ext cx="34683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CN" sz="2000" b="1" dirty="0" err="1"/>
              <a:t>dfs</a:t>
            </a:r>
            <a:r>
              <a:rPr lang="en-HK" altLang="zh-CN" sz="2000" b="1" dirty="0"/>
              <a:t>(n</a:t>
            </a:r>
            <a:r>
              <a:rPr lang="en-US" altLang="zh-CN" sz="2000" b="1" dirty="0"/>
              <a:t>,...</a:t>
            </a:r>
            <a:r>
              <a:rPr lang="en-HK" altLang="zh-CN" sz="2000" b="1" dirty="0"/>
              <a:t>) {</a:t>
            </a:r>
          </a:p>
          <a:p>
            <a:r>
              <a:rPr lang="en-HK" altLang="zh-CN" sz="2000" b="1" dirty="0"/>
              <a:t>   if (</a:t>
            </a:r>
            <a:r>
              <a:rPr lang="zh-CN" altLang="en-US" sz="2000" b="1" dirty="0"/>
              <a:t>碰到边界</a:t>
            </a:r>
            <a:r>
              <a:rPr lang="en-US" altLang="zh-CN" sz="2000" b="1" dirty="0"/>
              <a:t>){</a:t>
            </a:r>
          </a:p>
          <a:p>
            <a:r>
              <a:rPr lang="zh-CN" altLang="en-US" sz="2000" b="1" dirty="0"/>
              <a:t>       记录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输出</a:t>
            </a:r>
          </a:p>
          <a:p>
            <a:r>
              <a:rPr lang="zh-CN" altLang="en-US" sz="2000" b="1" dirty="0"/>
              <a:t>  </a:t>
            </a:r>
            <a:r>
              <a:rPr lang="en-HK" altLang="zh-CN" sz="2000" b="1" dirty="0"/>
              <a:t>  </a:t>
            </a:r>
            <a:r>
              <a:rPr lang="zh-CN" altLang="en-US" sz="2000" b="1" dirty="0"/>
              <a:t>   </a:t>
            </a:r>
            <a:r>
              <a:rPr lang="en-US" altLang="zh-CN" sz="2000" b="1" dirty="0"/>
              <a:t>return;</a:t>
            </a:r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}</a:t>
            </a:r>
            <a:endParaRPr lang="zh-CN" altLang="en-US" sz="2000" b="1" dirty="0"/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</a:t>
            </a:r>
            <a:r>
              <a:rPr lang="zh-CN" altLang="en-US" sz="2000" b="1" dirty="0"/>
              <a:t> </a:t>
            </a:r>
            <a:r>
              <a:rPr lang="en-HK" altLang="zh-CN" sz="2000" b="1" dirty="0"/>
              <a:t>for </a:t>
            </a:r>
            <a:r>
              <a:rPr lang="en-HK" altLang="zh-CN" sz="2000" b="1" dirty="0" err="1"/>
              <a:t>i</a:t>
            </a:r>
            <a:r>
              <a:rPr lang="en-HK" altLang="zh-CN" sz="2000" b="1" dirty="0"/>
              <a:t>=</a:t>
            </a:r>
            <a:r>
              <a:rPr lang="zh-CN" altLang="en-US" sz="2000" b="1" dirty="0"/>
              <a:t>可以继续搜下去的情况</a:t>
            </a:r>
            <a:r>
              <a:rPr lang="en-US" altLang="zh-CN" sz="2000" b="1" dirty="0"/>
              <a:t>{</a:t>
            </a:r>
            <a:endParaRPr lang="zh-CN" altLang="en-US" sz="2000" b="1" dirty="0"/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 </a:t>
            </a:r>
            <a:r>
              <a:rPr lang="zh-CN" altLang="en-US" sz="2000" b="1" dirty="0"/>
              <a:t>   </a:t>
            </a:r>
            <a:r>
              <a:rPr lang="en-HK" altLang="zh-CN" sz="2000" b="1" dirty="0"/>
              <a:t>if(</a:t>
            </a:r>
            <a:r>
              <a:rPr lang="zh-CN" altLang="en-US" sz="2000" b="1" dirty="0"/>
              <a:t>可以</a:t>
            </a:r>
            <a:r>
              <a:rPr lang="en-US" altLang="zh-CN" sz="2000" b="1" dirty="0"/>
              <a:t>){</a:t>
            </a:r>
          </a:p>
          <a:p>
            <a:r>
              <a:rPr lang="en-US" altLang="zh-CN" sz="2000" b="1" dirty="0"/>
              <a:t> </a:t>
            </a:r>
            <a:r>
              <a:rPr lang="en-HK" altLang="zh-CN" sz="2000" b="1" dirty="0"/>
              <a:t>   </a:t>
            </a:r>
            <a:r>
              <a:rPr lang="en-US" altLang="zh-CN" sz="2000" b="1" dirty="0"/>
              <a:t>     </a:t>
            </a:r>
            <a:r>
              <a:rPr lang="zh-CN" altLang="en-US" sz="2000" b="1" dirty="0"/>
              <a:t>标记为不可以</a:t>
            </a:r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  </a:t>
            </a:r>
            <a:r>
              <a:rPr lang="zh-CN" altLang="en-US" sz="2000" b="1" dirty="0"/>
              <a:t>     </a:t>
            </a:r>
            <a:r>
              <a:rPr lang="en-HK" altLang="zh-CN" sz="2000" b="1" dirty="0" err="1"/>
              <a:t>dfs</a:t>
            </a:r>
            <a:r>
              <a:rPr lang="en-HK" altLang="zh-CN" sz="2000" b="1" dirty="0"/>
              <a:t>(</a:t>
            </a:r>
            <a:r>
              <a:rPr lang="en-HK" altLang="zh-CN" sz="2000" b="1" dirty="0" err="1"/>
              <a:t>i</a:t>
            </a:r>
            <a:r>
              <a:rPr lang="en-HK" altLang="zh-CN" sz="2000" b="1" dirty="0"/>
              <a:t>);</a:t>
            </a:r>
            <a:r>
              <a:rPr lang="zh-CN" altLang="en-US" sz="2000" b="1" dirty="0"/>
              <a:t> </a:t>
            </a:r>
            <a:r>
              <a:rPr lang="en-HK" altLang="zh-CN" sz="2000" b="1" dirty="0"/>
              <a:t>//</a:t>
            </a:r>
            <a:r>
              <a:rPr lang="zh-CN" altLang="en-US" sz="2000" b="1" dirty="0"/>
              <a:t>继续往下搜</a:t>
            </a:r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  </a:t>
            </a:r>
            <a:r>
              <a:rPr lang="zh-CN" altLang="en-US" sz="2000" b="1" dirty="0"/>
              <a:t>     标回可以</a:t>
            </a:r>
          </a:p>
          <a:p>
            <a:r>
              <a:rPr lang="zh-CN" altLang="en-US" sz="2000" b="1" dirty="0"/>
              <a:t> </a:t>
            </a:r>
            <a:r>
              <a:rPr lang="en-HK" altLang="zh-CN" sz="2000" b="1" dirty="0"/>
              <a:t>  </a:t>
            </a:r>
            <a:r>
              <a:rPr lang="zh-CN" altLang="en-US" sz="2000" b="1" dirty="0"/>
              <a:t>   </a:t>
            </a:r>
            <a:r>
              <a:rPr lang="en-US" altLang="zh-CN" sz="2000" b="1" dirty="0"/>
              <a:t>}</a:t>
            </a:r>
          </a:p>
          <a:p>
            <a:r>
              <a:rPr lang="zh-CN" altLang="en-US" sz="2000" b="1" dirty="0"/>
              <a:t>   </a:t>
            </a:r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1908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入栈、出栈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括号序列</a:t>
            </a:r>
            <a:endParaRPr kumimoji="1" lang="en-US" altLang="zh-CN" dirty="0"/>
          </a:p>
          <a:p>
            <a:pPr lvl="1"/>
            <a:r>
              <a:rPr kumimoji="1" lang="zh-CN" altLang="en-US"/>
              <a:t>后缀表达式</a:t>
            </a:r>
            <a:endParaRPr kumimoji="1" lang="en-US" altLang="zh-CN" dirty="0"/>
          </a:p>
          <a:p>
            <a:r>
              <a:rPr kumimoji="1" lang="zh-CN" altLang="en-US" dirty="0"/>
              <a:t>深度优先搜索 </a:t>
            </a:r>
            <a:r>
              <a:rPr kumimoji="1" lang="en-US" altLang="zh-CN" dirty="0"/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66066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59E675-50DD-1948-ABA7-9F35F5921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自然数的拆分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9B40A-2FD3-3B4F-BB21-5C2B072DC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结束：</a:t>
            </a:r>
            <a:r>
              <a:rPr kumimoji="1" lang="en-US" altLang="zh-CN" dirty="0">
                <a:solidFill>
                  <a:srgbClr val="FF0000"/>
                </a:solidFill>
              </a:rPr>
              <a:t>s==0</a:t>
            </a:r>
            <a:r>
              <a:rPr kumimoji="1" lang="zh-CN" altLang="en-US" dirty="0"/>
              <a:t>，表示已经拆分完</a:t>
            </a:r>
            <a:endParaRPr kumimoji="1" lang="en-US" altLang="zh-CN" dirty="0"/>
          </a:p>
          <a:p>
            <a:r>
              <a:rPr kumimoji="1" lang="zh-CN" altLang="en-US" dirty="0"/>
              <a:t>搜索：</a:t>
            </a:r>
            <a:r>
              <a:rPr kumimoji="1" lang="en-US" altLang="zh-CN" dirty="0"/>
              <a:t>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上一个数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&lt;=</a:t>
            </a:r>
            <a:r>
              <a:rPr kumimoji="1" lang="en-US" altLang="zh-CN" dirty="0" err="1"/>
              <a:t>s;i</a:t>
            </a:r>
            <a:r>
              <a:rPr kumimoji="1" lang="en-US" altLang="zh-CN" dirty="0"/>
              <a:t>++)</a:t>
            </a:r>
          </a:p>
          <a:p>
            <a:r>
              <a:rPr kumimoji="1" lang="zh-CN" altLang="en-US" dirty="0"/>
              <a:t>回溯：</a:t>
            </a:r>
            <a:r>
              <a:rPr kumimoji="1" lang="en-US" altLang="zh-CN" dirty="0"/>
              <a:t>s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;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s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i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A8BC93-0935-2949-BA61-3F9A2B24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57" y="3745512"/>
            <a:ext cx="4837133" cy="31059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2178C3-A126-4B4C-BB2C-FD7687CE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624" y="2173183"/>
            <a:ext cx="6365375" cy="467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4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A0E15-4350-9C45-9FC3-1E632DAF34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存在性与二进制枚举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B5EBD8-2D19-2340-9DD9-A64E65E7D6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232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C2F062-55B3-CC4A-860E-4C464DDC1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存在性枚举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42620C-6C25-FC44-97B5-06F2ECBA3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有 </a:t>
            </a:r>
            <a:r>
              <a:rPr kumimoji="1" lang="en-US" altLang="zh-CN" dirty="0"/>
              <a:t>n </a:t>
            </a:r>
            <a:r>
              <a:rPr kumimoji="1" lang="zh-CN" altLang="en-US" dirty="0"/>
              <a:t>个物品，我们需要从中取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个，有哪些可能的情况？</a:t>
            </a:r>
            <a:endParaRPr kumimoji="1" lang="en-US" altLang="zh-CN" dirty="0"/>
          </a:p>
          <a:p>
            <a:r>
              <a:rPr kumimoji="1" lang="zh-CN" altLang="en-US" dirty="0"/>
              <a:t>显然，每个物品有两种可能，取或不取，因此是物品</a:t>
            </a:r>
            <a:r>
              <a:rPr kumimoji="1" lang="zh-CN" altLang="en-US" b="1" dirty="0"/>
              <a:t>是否存在</a:t>
            </a:r>
            <a:r>
              <a:rPr kumimoji="1" lang="zh-CN" altLang="en-US" dirty="0"/>
              <a:t>的枚举。</a:t>
            </a:r>
            <a:endParaRPr kumimoji="1" lang="en-US" altLang="zh-CN" dirty="0"/>
          </a:p>
          <a:p>
            <a:r>
              <a:rPr kumimoji="1" lang="zh-CN" altLang="en-US" dirty="0"/>
              <a:t>这种枚举可以很容易转换为递归的形式，递归函数表示已经枚举完前</a:t>
            </a:r>
            <a:r>
              <a:rPr kumimoji="1" lang="en-US" altLang="zh-CN" dirty="0"/>
              <a:t>t</a:t>
            </a:r>
            <a:r>
              <a:rPr kumimoji="1" lang="zh-CN" altLang="en-US" dirty="0"/>
              <a:t>个物品，接下来要枚举剩余物品。</a:t>
            </a:r>
            <a:endParaRPr kumimoji="1" lang="en-US" altLang="zh-CN" dirty="0"/>
          </a:p>
          <a:p>
            <a:r>
              <a:rPr kumimoji="1" lang="zh-CN" altLang="en-US" dirty="0"/>
              <a:t>递归结束条件是</a:t>
            </a:r>
            <a:r>
              <a:rPr kumimoji="1" lang="en-US" altLang="zh-CN" dirty="0"/>
              <a:t>t == n</a:t>
            </a:r>
            <a:r>
              <a:rPr kumimoji="1" lang="zh-CN" altLang="en-US" dirty="0"/>
              <a:t>，即全部枚举完。要求此时输出所有取出物品的编号。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AA99FC-666C-4F47-9F0C-009304C0E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存在性枚举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077FE53-8EAC-0345-A711-5941EB869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9706" y="46689"/>
            <a:ext cx="8250850" cy="5879939"/>
          </a:xfrm>
        </p:spPr>
        <p:txBody>
          <a:bodyPr/>
          <a:lstStyle/>
          <a:p>
            <a:r>
              <a:rPr kumimoji="1" lang="zh-CN" altLang="en-US" dirty="0"/>
              <a:t>完成代码：从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个数中选择任意个数输出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EFC7A3-3DEE-064B-8DBB-AB64AB300858}"/>
              </a:ext>
            </a:extLst>
          </p:cNvPr>
          <p:cNvSpPr/>
          <p:nvPr/>
        </p:nvSpPr>
        <p:spPr>
          <a:xfrm>
            <a:off x="3815036" y="671691"/>
            <a:ext cx="75873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&lt;bits/stdc++.h&gt;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int 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vis[10];</a:t>
            </a:r>
          </a:p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dfs(int t){	// t 已考虑的个数，下一个从t+1开始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_______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for(int i = 1 ; i &lt;= n ; ++ i)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if(vis[i]) printf("%d ",i);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printf("\n");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___________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___________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main(){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n = 4;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memset(vis,0,sizeof(vis));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dfs(0);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16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0A1EC30-38B6-FD40-B113-A40F2BEB5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364. </a:t>
            </a:r>
            <a:r>
              <a:rPr lang="zh-CN" altLang="en-US" dirty="0"/>
              <a:t>选数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0DDA7-CB81-D242-AF5C-3378E37D5A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K" altLang="zh-CN" dirty="0">
                <a:hlinkClick r:id="rId2"/>
              </a:rPr>
              <a:t>http://noi.ac/problem/364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805A19-3FFF-7F46-BA82-387A78AA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639" y="1380983"/>
            <a:ext cx="6952196" cy="53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9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45F394-F9DC-1045-94C8-2B7E094A3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364. </a:t>
            </a:r>
            <a:r>
              <a:rPr lang="zh-CN" altLang="en-US" dirty="0"/>
              <a:t>选数</a:t>
            </a:r>
            <a:r>
              <a:rPr lang="en-US" altLang="zh-CN" dirty="0"/>
              <a:t>-DFS</a:t>
            </a:r>
            <a:r>
              <a:rPr lang="zh-CN" altLang="en-US" dirty="0"/>
              <a:t>做法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3B681-D09E-FC44-8628-3638D80799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当前枚举：第</a:t>
            </a:r>
            <a:r>
              <a:rPr kumimoji="1" lang="en-US" altLang="zh-CN" dirty="0"/>
              <a:t>t</a:t>
            </a:r>
            <a:r>
              <a:rPr kumimoji="1" lang="zh-CN" altLang="en-US" dirty="0"/>
              <a:t>个数选谁，从第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个数开始枚举</a:t>
            </a:r>
            <a:endParaRPr kumimoji="1" lang="en-US" altLang="zh-CN" dirty="0"/>
          </a:p>
          <a:p>
            <a:r>
              <a:rPr kumimoji="1" lang="zh-CN" altLang="en-US" dirty="0"/>
              <a:t>结束：</a:t>
            </a:r>
            <a:r>
              <a:rPr kumimoji="1" lang="en-US" altLang="zh-CN" dirty="0"/>
              <a:t>t&gt;k</a:t>
            </a:r>
          </a:p>
          <a:p>
            <a:r>
              <a:rPr kumimoji="1" lang="zh-CN" altLang="en-US" dirty="0"/>
              <a:t>搜索：</a:t>
            </a:r>
            <a:r>
              <a:rPr kumimoji="1" lang="en-US" altLang="zh-CN" dirty="0"/>
              <a:t>for(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=x;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&lt;=</a:t>
            </a:r>
            <a:r>
              <a:rPr kumimoji="1" lang="en-US" altLang="zh-CN" dirty="0" err="1"/>
              <a:t>n;i</a:t>
            </a:r>
            <a:r>
              <a:rPr kumimoji="1" lang="en-US" altLang="zh-CN" dirty="0"/>
              <a:t>++)</a:t>
            </a:r>
          </a:p>
          <a:p>
            <a:r>
              <a:rPr kumimoji="1" lang="zh-CN" altLang="en-US" dirty="0"/>
              <a:t>回溯：</a:t>
            </a:r>
            <a:r>
              <a:rPr kumimoji="1" lang="en-US" altLang="zh-CN" dirty="0"/>
              <a:t>sum+=a[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];</a:t>
            </a:r>
            <a:r>
              <a:rPr kumimoji="1" lang="zh-CN" altLang="en-US" dirty="0"/>
              <a:t> 和 </a:t>
            </a:r>
            <a:r>
              <a:rPr kumimoji="1" lang="en-US" altLang="zh-CN"/>
              <a:t>sum-=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FA8D66-F99D-4F42-BF42-E6572A55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28" y="4213654"/>
            <a:ext cx="3814794" cy="26443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BF850D-2DBA-D641-8030-32049151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522" y="477485"/>
            <a:ext cx="4821098" cy="63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78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45F394-F9DC-1045-94C8-2B7E094A3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364. </a:t>
            </a:r>
            <a:r>
              <a:rPr lang="zh-CN" altLang="en-US" dirty="0"/>
              <a:t>选数</a:t>
            </a:r>
            <a:r>
              <a:rPr lang="en-US" altLang="zh-CN" dirty="0"/>
              <a:t>-DFS</a:t>
            </a:r>
            <a:r>
              <a:rPr lang="zh-CN" altLang="en-US" dirty="0"/>
              <a:t>做法</a:t>
            </a:r>
            <a:r>
              <a:rPr lang="en-US" altLang="zh-CN" dirty="0"/>
              <a:t>2-</a:t>
            </a:r>
            <a:r>
              <a:rPr lang="zh-CN" altLang="en-US" dirty="0"/>
              <a:t>存在性枚举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3B681-D09E-FC44-8628-3638D80799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6829433" cy="4664597"/>
          </a:xfrm>
        </p:spPr>
        <p:txBody>
          <a:bodyPr/>
          <a:lstStyle/>
          <a:p>
            <a:r>
              <a:rPr kumimoji="1" lang="zh-CN" altLang="en-US" dirty="0"/>
              <a:t>这种</a:t>
            </a:r>
            <a:r>
              <a:rPr kumimoji="1" lang="en-US" altLang="zh-CN" dirty="0"/>
              <a:t>DFS</a:t>
            </a:r>
            <a:r>
              <a:rPr kumimoji="1" lang="zh-CN" altLang="en-US" dirty="0"/>
              <a:t>的本质是枚举</a:t>
            </a:r>
            <a:r>
              <a:rPr kumimoji="1" lang="en-US" altLang="zh-CN" dirty="0"/>
              <a:t>vis</a:t>
            </a:r>
            <a:r>
              <a:rPr kumimoji="1" lang="zh-CN" altLang="en-US" dirty="0"/>
              <a:t>数组的值</a:t>
            </a:r>
            <a:endParaRPr kumimoji="1" lang="en-US" altLang="zh-CN" dirty="0"/>
          </a:p>
          <a:p>
            <a:r>
              <a:rPr kumimoji="1" lang="en-US" altLang="zh-CN" dirty="0"/>
              <a:t>vis</a:t>
            </a:r>
            <a:r>
              <a:rPr kumimoji="1" lang="zh-CN" altLang="en-US" dirty="0"/>
              <a:t>数组是长为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0/1</a:t>
            </a:r>
            <a:r>
              <a:rPr kumimoji="1" lang="zh-CN" altLang="en-US" dirty="0"/>
              <a:t>数组，</a:t>
            </a:r>
            <a:r>
              <a:rPr kumimoji="1" lang="en-US" altLang="zh-CN" dirty="0"/>
              <a:t>DFS</a:t>
            </a:r>
            <a:r>
              <a:rPr kumimoji="1" lang="zh-CN" altLang="en-US" dirty="0"/>
              <a:t>每个位置为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28</a:t>
            </a:r>
            <a:r>
              <a:rPr kumimoji="1" lang="zh-CN" altLang="en-US" dirty="0"/>
              <a:t>行）还是为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30</a:t>
            </a:r>
            <a:r>
              <a:rPr kumimoji="1" lang="zh-CN" altLang="en-US" dirty="0"/>
              <a:t>行）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72A7C8-1DFE-FD47-AF60-53085499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22" y="427960"/>
            <a:ext cx="4793478" cy="64300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598921-3408-EA44-8B8A-3B14D212F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005" y="3954162"/>
            <a:ext cx="3987516" cy="29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82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79BE8E-18CD-4B4E-9087-67EEC86B13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二进制枚举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A7047E0-5956-C745-BDCC-2080B173211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存在性枚举还有另一个更加简单的实现方式：二进制枚举。</a:t>
                </a:r>
                <a:endParaRPr lang="en-US" altLang="zh-CN" dirty="0"/>
              </a:p>
              <a:p>
                <a:r>
                  <a:rPr lang="zh-CN" altLang="en-US" dirty="0"/>
                  <a:t>用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位二进制数中的每一位来表示一个物品，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表示不取，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表示取，那么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 (1&lt;&lt;n)-1 </a:t>
                </a:r>
                <a:r>
                  <a:rPr lang="zh-CN" altLang="en-US" dirty="0"/>
                  <a:t>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个数就分别代表了每个物品取或不取的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种情况。</a:t>
                </a:r>
                <a:endParaRPr lang="en-US" altLang="zh-CN" dirty="0"/>
              </a:p>
              <a:p>
                <a:r>
                  <a:rPr lang="zh-CN" altLang="en-US" dirty="0"/>
                  <a:t>对于每一种情况，即每一个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位二进制数，我们只需用类似整数的二进制拆分的方式，判断每一位上是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还是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，就能轻松地将它代表的情况拆分出来。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DA7047E0-5956-C745-BDCC-2080B1732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7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164580-E34C-F445-935F-0675B431B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364. </a:t>
            </a:r>
            <a:r>
              <a:rPr lang="zh-CN" altLang="en-US" dirty="0"/>
              <a:t>选数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A113D-8389-9845-9F33-E225D00E21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4361257" cy="4664597"/>
          </a:xfrm>
        </p:spPr>
        <p:txBody>
          <a:bodyPr/>
          <a:lstStyle/>
          <a:p>
            <a:r>
              <a:rPr kumimoji="1" lang="zh-CN" altLang="en-US" dirty="0"/>
              <a:t>二进制枚举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二进制操作：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1&lt;&lt;n=2</a:t>
            </a:r>
            <a:r>
              <a:rPr kumimoji="1" lang="en-US" altLang="zh-CN" baseline="30000" dirty="0"/>
              <a:t>n</a:t>
            </a:r>
          </a:p>
          <a:p>
            <a:pPr lvl="1"/>
            <a:r>
              <a:rPr kumimoji="1" lang="en-US" altLang="zh-CN" dirty="0"/>
              <a:t>x&amp;(1&lt;&lt;n)</a:t>
            </a:r>
            <a:r>
              <a:rPr kumimoji="1" lang="zh-CN" altLang="en-US" dirty="0"/>
              <a:t> 检查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的二进制表示第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位是否为</a:t>
            </a:r>
            <a:r>
              <a:rPr kumimoji="1" lang="en-US" altLang="zh-CN" dirty="0"/>
              <a:t>1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28</a:t>
            </a:r>
            <a:r>
              <a:rPr kumimoji="1" lang="zh-CN" altLang="en-US" dirty="0"/>
              <a:t>行判断当前的选数是否满足条件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C5963E-200A-E14B-B2AF-E834102AC6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7361" y="0"/>
            <a:ext cx="6984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46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76E73-6F1B-8F4B-9926-AD91C03C21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括弧匹配检验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95FDA-876B-8E4D-B367-0265FE57AE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有两种括号的括号匹配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在一种括号匹配的基础上加入一个新的要求，</a:t>
            </a:r>
            <a:r>
              <a:rPr kumimoji="1" lang="zh-CN" altLang="en-US" dirty="0">
                <a:solidFill>
                  <a:srgbClr val="FF0000"/>
                </a:solidFill>
              </a:rPr>
              <a:t>同种括号配对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给不同的括号不同的标记，例如将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看做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[</a:t>
            </a:r>
            <a:r>
              <a:rPr kumimoji="1" lang="zh-CN" altLang="en-US" dirty="0"/>
              <a:t> </a:t>
            </a:r>
            <a:r>
              <a:rPr kumimoji="1" lang="en-US" altLang="zh-CN" dirty="0"/>
              <a:t>]</a:t>
            </a:r>
            <a:r>
              <a:rPr kumimoji="1" lang="zh-CN" altLang="en-US" dirty="0"/>
              <a:t>看做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，入栈时将</a:t>
            </a:r>
            <a:r>
              <a:rPr kumimoji="1" lang="en-US" altLang="zh-CN" dirty="0"/>
              <a:t>0/1</a:t>
            </a:r>
            <a:r>
              <a:rPr kumimoji="1" lang="zh-CN" altLang="en-US" dirty="0"/>
              <a:t>入栈，出栈时检查当前出栈元素是否是</a:t>
            </a:r>
            <a:r>
              <a:rPr kumimoji="1" lang="en-US" altLang="zh-CN" dirty="0"/>
              <a:t>0/1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05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E6E1E-FB98-5247-B8D1-B81E453FCD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括弧匹配检验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DAC6F-49AF-2747-8B48-BE89CCFA81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7740491" cy="4664597"/>
          </a:xfrm>
        </p:spPr>
        <p:txBody>
          <a:bodyPr/>
          <a:lstStyle/>
          <a:p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看做</a:t>
            </a:r>
            <a:r>
              <a:rPr kumimoji="1" lang="en-US" altLang="zh-CN" dirty="0"/>
              <a:t>0</a:t>
            </a:r>
          </a:p>
          <a:p>
            <a:r>
              <a:rPr kumimoji="1" lang="en-US" altLang="zh-CN" dirty="0"/>
              <a:t>[</a:t>
            </a:r>
            <a:r>
              <a:rPr kumimoji="1" lang="zh-CN" altLang="en-US" dirty="0"/>
              <a:t> </a:t>
            </a:r>
            <a:r>
              <a:rPr kumimoji="1" lang="en-US" altLang="zh-CN" dirty="0"/>
              <a:t>]</a:t>
            </a:r>
            <a:r>
              <a:rPr kumimoji="1" lang="zh-CN" altLang="en-US" dirty="0"/>
              <a:t>看做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左括号：将对应的</a:t>
            </a:r>
            <a:r>
              <a:rPr kumimoji="1" lang="en-US" altLang="zh-CN" dirty="0"/>
              <a:t>0/1</a:t>
            </a:r>
            <a:r>
              <a:rPr kumimoji="1" lang="zh-CN" altLang="en-US" dirty="0"/>
              <a:t>入栈</a:t>
            </a:r>
            <a:endParaRPr kumimoji="1" lang="en-US" altLang="zh-CN" dirty="0"/>
          </a:p>
          <a:p>
            <a:r>
              <a:rPr kumimoji="1" lang="zh-CN" altLang="en-US" dirty="0"/>
              <a:t>右括号：检查栈顶元素是否为</a:t>
            </a:r>
            <a:r>
              <a:rPr kumimoji="1" lang="en-US" altLang="zh-CN" dirty="0"/>
              <a:t>0/1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6C4E45-888E-CE46-B748-3B01A60D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579" y="0"/>
            <a:ext cx="3882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4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D9FF10-E033-844F-82AF-CDC1E4696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字符串匹配问题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51FD3-4650-8247-889F-51ECF0DE2A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四种括号的括号匹配，和上一题一样，将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看做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看做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[</a:t>
            </a:r>
            <a:r>
              <a:rPr kumimoji="1" lang="zh-CN" altLang="en-US" dirty="0"/>
              <a:t> </a:t>
            </a:r>
            <a:r>
              <a:rPr kumimoji="1" lang="en-US" altLang="zh-CN" dirty="0"/>
              <a:t>]</a:t>
            </a:r>
            <a:r>
              <a:rPr kumimoji="1" lang="zh-CN" altLang="en-US" dirty="0"/>
              <a:t>看做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{</a:t>
            </a:r>
            <a:r>
              <a:rPr kumimoji="1" lang="zh-CN" altLang="en-US" dirty="0"/>
              <a:t> </a:t>
            </a:r>
            <a:r>
              <a:rPr kumimoji="1" lang="en-US" altLang="zh-CN" dirty="0"/>
              <a:t>}</a:t>
            </a:r>
            <a:r>
              <a:rPr kumimoji="1" lang="zh-CN" altLang="en-US" dirty="0"/>
              <a:t>看做</a:t>
            </a:r>
            <a:r>
              <a:rPr kumimoji="1" lang="en-US" altLang="zh-CN" dirty="0"/>
              <a:t>0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新的要求：</a:t>
            </a:r>
            <a:r>
              <a:rPr lang="zh-CN" altLang="en-US" dirty="0"/>
              <a:t>从内到外顺序必须是</a:t>
            </a:r>
            <a:r>
              <a:rPr lang="en-US" altLang="zh-CN" dirty="0"/>
              <a:t>&lt;&gt;,(),[],{}</a:t>
            </a:r>
          </a:p>
          <a:p>
            <a:r>
              <a:rPr kumimoji="1" lang="en-US" altLang="zh-CN" dirty="0"/>
              <a:t>{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]</a:t>
            </a:r>
            <a:r>
              <a:rPr kumimoji="1" lang="zh-CN" altLang="en-US" dirty="0"/>
              <a:t> </a:t>
            </a:r>
            <a:r>
              <a:rPr kumimoji="1" lang="en-US" altLang="zh-CN" dirty="0"/>
              <a:t>}</a:t>
            </a:r>
            <a:r>
              <a:rPr kumimoji="1" lang="zh-CN" altLang="en-US" dirty="0"/>
              <a:t>对应数字是：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  <a:p>
            <a:r>
              <a:rPr kumimoji="1" lang="zh-CN" altLang="en-US" dirty="0"/>
              <a:t>也就是说，进栈时，</a:t>
            </a:r>
            <a:r>
              <a:rPr kumimoji="1" lang="zh-CN" altLang="en-US" dirty="0">
                <a:solidFill>
                  <a:srgbClr val="FF0000"/>
                </a:solidFill>
              </a:rPr>
              <a:t>当前进栈的数不小于上一个</a:t>
            </a:r>
            <a:r>
              <a:rPr kumimoji="1" lang="zh-CN" altLang="en-US" dirty="0"/>
              <a:t>，出栈时，</a:t>
            </a:r>
            <a:r>
              <a:rPr kumimoji="1" lang="zh-CN" altLang="en-US" dirty="0">
                <a:solidFill>
                  <a:schemeClr val="accent1"/>
                </a:solidFill>
              </a:rPr>
              <a:t>当前出栈的数不大于上一个</a:t>
            </a:r>
            <a:r>
              <a:rPr kumimoji="1" lang="zh-CN" altLang="en-US" dirty="0"/>
              <a:t>，因为进出栈对称，只用考虑一边就行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14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C239DA-E56D-9C45-96D6-9804333275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字符串匹配问题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48FDB-BB8E-D54A-BE48-FAA98C30F2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059816" cy="4664597"/>
          </a:xfrm>
        </p:spPr>
        <p:txBody>
          <a:bodyPr/>
          <a:lstStyle/>
          <a:p>
            <a:r>
              <a:rPr kumimoji="1" lang="zh-CN" altLang="en-US" dirty="0"/>
              <a:t>注意处理多组输入时，清空栈内元素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概念：单调栈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栈内元素从低向上，永远保持单调的一种栈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7E3309-915B-324A-9A58-5B07BD14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04" y="1349486"/>
            <a:ext cx="6563096" cy="55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5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9D571C-0DB0-DF4E-AA2E-739FBA3C18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车厢调度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799D0-AD06-9942-B424-4D2FE3893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给定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个元素的入栈顺序</a:t>
            </a:r>
            <a:r>
              <a:rPr kumimoji="1" lang="en-US" altLang="zh-CN" dirty="0"/>
              <a:t>1,2,3,...,n</a:t>
            </a:r>
            <a:r>
              <a:rPr kumimoji="1" lang="zh-CN" altLang="en-US" dirty="0"/>
              <a:t>和出栈顺序，问是否对应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从前往后遍历出栈顺序，如果一个元素</a:t>
            </a:r>
            <a:r>
              <a:rPr kumimoji="1" lang="en-US" altLang="zh-CN" dirty="0"/>
              <a:t>x</a:t>
            </a:r>
            <a:r>
              <a:rPr kumimoji="1" lang="zh-CN" altLang="en-US" dirty="0"/>
              <a:t>被出栈了，说明入栈顺序中，</a:t>
            </a:r>
            <a:r>
              <a:rPr kumimoji="1" lang="en-US" altLang="zh-CN" dirty="0"/>
              <a:t>x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x</a:t>
            </a:r>
            <a:r>
              <a:rPr kumimoji="1" lang="zh-CN" altLang="en-US" dirty="0"/>
              <a:t>之前的元素都要进栈，那么就用一个栈来模拟这个操作：将</a:t>
            </a:r>
            <a:r>
              <a:rPr kumimoji="1" lang="en-US" altLang="zh-CN" dirty="0"/>
              <a:t>x</a:t>
            </a:r>
            <a:r>
              <a:rPr kumimoji="1" lang="zh-CN" altLang="en-US" dirty="0"/>
              <a:t>和</a:t>
            </a:r>
            <a:r>
              <a:rPr kumimoji="1" lang="en-US" altLang="zh-CN" dirty="0"/>
              <a:t>x</a:t>
            </a:r>
            <a:r>
              <a:rPr kumimoji="1" lang="zh-CN" altLang="en-US" dirty="0"/>
              <a:t>之前没进栈的元素进栈，然后将</a:t>
            </a:r>
            <a:r>
              <a:rPr kumimoji="1" lang="en-US" altLang="zh-CN" dirty="0"/>
              <a:t>x</a:t>
            </a:r>
            <a:r>
              <a:rPr kumimoji="1" lang="zh-CN" altLang="en-US" dirty="0"/>
              <a:t>出栈</a:t>
            </a:r>
            <a:endParaRPr kumimoji="1" lang="en-US" altLang="zh-CN" dirty="0"/>
          </a:p>
          <a:p>
            <a:r>
              <a:rPr kumimoji="1" lang="zh-CN" altLang="en-US" dirty="0"/>
              <a:t>如果遇到非栈顶元素要出栈的情况，说明出错了</a:t>
            </a:r>
          </a:p>
        </p:txBody>
      </p:sp>
    </p:spTree>
    <p:extLst>
      <p:ext uri="{BB962C8B-B14F-4D97-AF65-F5344CB8AC3E}">
        <p14:creationId xmlns:p14="http://schemas.microsoft.com/office/powerpoint/2010/main" val="40808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5708B4B-E79D-614A-A94B-5DEF5617D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表达式求值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BE32A-BBA8-584B-9165-7A0DDBE5D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利用栈将中缀表达式转后缀表达式的方法</a:t>
            </a:r>
            <a:endParaRPr kumimoji="1" lang="en-US" altLang="zh-CN" dirty="0"/>
          </a:p>
          <a:p>
            <a:pPr lvl="1"/>
            <a:r>
              <a:rPr lang="zh-CN" altLang="en-US" dirty="0"/>
              <a:t>中缀表达式</a:t>
            </a:r>
            <a:r>
              <a:rPr lang="en-HK" altLang="zh-CN" dirty="0"/>
              <a:t>a + b*c + (d * e + f) * g</a:t>
            </a:r>
            <a:r>
              <a:rPr lang="zh-CN" altLang="en-US" dirty="0"/>
              <a:t>，后缀表达式</a:t>
            </a:r>
            <a:r>
              <a:rPr lang="en-HK" altLang="zh-CN" dirty="0"/>
              <a:t>a b c * + d e * f  + g * +</a:t>
            </a:r>
            <a:endParaRPr lang="zh-CN" altLang="en-HK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）遇到数，我们就直接将其输出；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）遇到符号，将其放入到栈中，遇到左括号也将其放入栈中；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）遇到一个右括号，则将栈元素弹出，将弹出的符号输出直到遇到左括号为止。注意，</a:t>
            </a:r>
            <a:r>
              <a:rPr lang="en-US" altLang="zh-CN" dirty="0"/>
              <a:t>"("</a:t>
            </a:r>
            <a:r>
              <a:rPr lang="zh-CN" altLang="en-US" dirty="0"/>
              <a:t>只弹出并不输出；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）遇到任何其他的符号，如（“</a:t>
            </a:r>
            <a:r>
              <a:rPr lang="en-US" altLang="zh-CN" dirty="0"/>
              <a:t>+”</a:t>
            </a:r>
            <a:r>
              <a:rPr lang="zh-CN" altLang="en-US" dirty="0"/>
              <a:t>， “*”，“（”）等，从栈中弹出元素直到遇到发现更低优先级的元素</a:t>
            </a:r>
            <a:r>
              <a:rPr lang="en-US" altLang="zh-CN" dirty="0"/>
              <a:t>(</a:t>
            </a:r>
            <a:r>
              <a:rPr lang="zh-CN" altLang="en-US" dirty="0"/>
              <a:t>或者栈为空</a:t>
            </a:r>
            <a:r>
              <a:rPr lang="en-US" altLang="zh-CN" dirty="0"/>
              <a:t>)</a:t>
            </a:r>
            <a:r>
              <a:rPr lang="zh-CN" altLang="en-US" dirty="0"/>
              <a:t>为止。弹出完这些元素后，才将遇到的符号压入到栈中。有一点需要注意，只有在遇到</a:t>
            </a:r>
            <a:r>
              <a:rPr lang="en-US" altLang="zh-CN" dirty="0"/>
              <a:t>" ) "</a:t>
            </a:r>
            <a:r>
              <a:rPr lang="zh-CN" altLang="en-US" dirty="0"/>
              <a:t>的情况下我们才弹出</a:t>
            </a:r>
            <a:r>
              <a:rPr lang="en-US" altLang="zh-CN" dirty="0"/>
              <a:t>" ( "</a:t>
            </a:r>
            <a:r>
              <a:rPr lang="zh-CN" altLang="en-US" dirty="0"/>
              <a:t>，其他情况我们都不会弹出</a:t>
            </a:r>
            <a:r>
              <a:rPr lang="en-US" altLang="zh-CN" dirty="0"/>
              <a:t>" ( "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）读到了输入的末尾，则将栈中所有元素依次弹出。</a:t>
            </a:r>
          </a:p>
        </p:txBody>
      </p:sp>
    </p:spTree>
    <p:extLst>
      <p:ext uri="{BB962C8B-B14F-4D97-AF65-F5344CB8AC3E}">
        <p14:creationId xmlns:p14="http://schemas.microsoft.com/office/powerpoint/2010/main" val="153534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7F2862-B851-0F44-B1A4-83EF66597D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日志分析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50F1A-C49A-8541-8D02-77553A88B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在普通的栈操作上加入了询问操作，询问栈中元素的最大值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用两个栈，</a:t>
            </a:r>
            <a:r>
              <a:rPr kumimoji="1" lang="en-US" altLang="zh-CN" dirty="0" err="1"/>
              <a:t>st_w</a:t>
            </a:r>
            <a:r>
              <a:rPr kumimoji="1" lang="zh-CN" altLang="en-US" dirty="0"/>
              <a:t>正常存储入栈和出栈的元素</a:t>
            </a:r>
            <a:endParaRPr kumimoji="1" lang="en-US" altLang="zh-CN" dirty="0"/>
          </a:p>
          <a:p>
            <a:r>
              <a:rPr kumimoji="1" lang="en-US" altLang="zh-CN" dirty="0" err="1"/>
              <a:t>st_max</a:t>
            </a:r>
            <a:r>
              <a:rPr kumimoji="1" lang="zh-CN" altLang="en-US" dirty="0"/>
              <a:t>存储当前栈内的最大元素值，当一个元素入栈</a:t>
            </a:r>
            <a:r>
              <a:rPr kumimoji="1" lang="en-US" altLang="zh-CN" dirty="0" err="1"/>
              <a:t>st_w</a:t>
            </a:r>
            <a:r>
              <a:rPr kumimoji="1" lang="zh-CN" altLang="en-US" dirty="0"/>
              <a:t>时，计算新的最大值入栈</a:t>
            </a:r>
            <a:r>
              <a:rPr kumimoji="1" lang="en-US" altLang="zh-CN" dirty="0" err="1"/>
              <a:t>st_max</a:t>
            </a:r>
            <a:r>
              <a:rPr kumimoji="1" lang="zh-CN" altLang="en-US" dirty="0"/>
              <a:t>，当一个元素出栈</a:t>
            </a:r>
            <a:r>
              <a:rPr kumimoji="1" lang="en-US" altLang="zh-CN" dirty="0" err="1"/>
              <a:t>st_w</a:t>
            </a:r>
            <a:r>
              <a:rPr kumimoji="1" lang="zh-CN" altLang="en-US" dirty="0"/>
              <a:t>时，也将</a:t>
            </a:r>
            <a:r>
              <a:rPr kumimoji="1" lang="en-US" altLang="zh-CN" dirty="0" err="1"/>
              <a:t>st_max</a:t>
            </a:r>
            <a:r>
              <a:rPr kumimoji="1" lang="zh-CN" altLang="en-US" dirty="0"/>
              <a:t>栈顶元素出栈</a:t>
            </a:r>
          </a:p>
        </p:txBody>
      </p:sp>
    </p:spTree>
    <p:extLst>
      <p:ext uri="{BB962C8B-B14F-4D97-AF65-F5344CB8AC3E}">
        <p14:creationId xmlns:p14="http://schemas.microsoft.com/office/powerpoint/2010/main" val="192932189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1733</Words>
  <Application>Microsoft Macintosh PowerPoint</Application>
  <PresentationFormat>宽屏</PresentationFormat>
  <Paragraphs>188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DengXian</vt:lpstr>
      <vt:lpstr>AliHYAiHei-Beta</vt:lpstr>
      <vt:lpstr>Source Han Sans CN</vt:lpstr>
      <vt:lpstr>Source Han Sans CN Medium</vt:lpstr>
      <vt:lpstr>Arial</vt:lpstr>
      <vt:lpstr>Cambria Math</vt:lpstr>
      <vt:lpstr>Consolas</vt:lpstr>
      <vt:lpstr>课程模版</vt:lpstr>
      <vt:lpstr>NOIP2019 普及组训练营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shad0w walker</cp:lastModifiedBy>
  <cp:revision>91</cp:revision>
  <cp:lastPrinted>2019-04-20T10:55:23Z</cp:lastPrinted>
  <dcterms:created xsi:type="dcterms:W3CDTF">2018-01-26T10:42:19Z</dcterms:created>
  <dcterms:modified xsi:type="dcterms:W3CDTF">2019-05-11T07:02:19Z</dcterms:modified>
</cp:coreProperties>
</file>