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2"/>
  </p:notesMasterIdLst>
  <p:handoutMasterIdLst>
    <p:handoutMasterId r:id="rId53"/>
  </p:handoutMasterIdLst>
  <p:sldIdLst>
    <p:sldId id="494" r:id="rId2"/>
    <p:sldId id="474" r:id="rId3"/>
    <p:sldId id="615" r:id="rId4"/>
    <p:sldId id="617" r:id="rId5"/>
    <p:sldId id="616" r:id="rId6"/>
    <p:sldId id="614" r:id="rId7"/>
    <p:sldId id="618" r:id="rId8"/>
    <p:sldId id="619" r:id="rId9"/>
    <p:sldId id="620" r:id="rId10"/>
    <p:sldId id="621" r:id="rId11"/>
    <p:sldId id="520" r:id="rId12"/>
    <p:sldId id="563" r:id="rId13"/>
    <p:sldId id="564" r:id="rId14"/>
    <p:sldId id="562" r:id="rId15"/>
    <p:sldId id="557" r:id="rId16"/>
    <p:sldId id="555" r:id="rId17"/>
    <p:sldId id="558" r:id="rId18"/>
    <p:sldId id="559" r:id="rId19"/>
    <p:sldId id="560" r:id="rId20"/>
    <p:sldId id="556" r:id="rId21"/>
    <p:sldId id="622" r:id="rId22"/>
    <p:sldId id="623" r:id="rId23"/>
    <p:sldId id="624" r:id="rId24"/>
    <p:sldId id="625" r:id="rId25"/>
    <p:sldId id="626" r:id="rId26"/>
    <p:sldId id="627" r:id="rId27"/>
    <p:sldId id="628" r:id="rId28"/>
    <p:sldId id="629" r:id="rId29"/>
    <p:sldId id="630" r:id="rId30"/>
    <p:sldId id="631" r:id="rId31"/>
    <p:sldId id="632" r:id="rId32"/>
    <p:sldId id="633" r:id="rId33"/>
    <p:sldId id="634" r:id="rId34"/>
    <p:sldId id="635" r:id="rId35"/>
    <p:sldId id="636" r:id="rId36"/>
    <p:sldId id="637" r:id="rId37"/>
    <p:sldId id="638" r:id="rId38"/>
    <p:sldId id="639" r:id="rId39"/>
    <p:sldId id="640" r:id="rId40"/>
    <p:sldId id="649" r:id="rId41"/>
    <p:sldId id="641" r:id="rId42"/>
    <p:sldId id="642" r:id="rId43"/>
    <p:sldId id="643" r:id="rId44"/>
    <p:sldId id="644" r:id="rId45"/>
    <p:sldId id="650" r:id="rId46"/>
    <p:sldId id="645" r:id="rId47"/>
    <p:sldId id="648" r:id="rId48"/>
    <p:sldId id="651" r:id="rId49"/>
    <p:sldId id="646" r:id="rId50"/>
    <p:sldId id="647" r:id="rId51"/>
  </p:sldIdLst>
  <p:sldSz cx="9144000" cy="6858000" type="screen4x3"/>
  <p:notesSz cx="6797675" cy="9928225"/>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521415D9-36F7-43E2-AB2F-B90AF26B5E84}">
      <p14:sectionLst xmlns:p14="http://schemas.microsoft.com/office/powerpoint/2010/main">
        <p14:section name="預設章節" id="{84E05E33-C419-4F74-A62D-731FF86C48FE}">
          <p14:sldIdLst>
            <p14:sldId id="494"/>
            <p14:sldId id="474"/>
            <p14:sldId id="615"/>
            <p14:sldId id="617"/>
            <p14:sldId id="616"/>
            <p14:sldId id="614"/>
            <p14:sldId id="618"/>
            <p14:sldId id="619"/>
            <p14:sldId id="620"/>
            <p14:sldId id="621"/>
            <p14:sldId id="520"/>
            <p14:sldId id="563"/>
            <p14:sldId id="564"/>
            <p14:sldId id="562"/>
            <p14:sldId id="557"/>
            <p14:sldId id="555"/>
            <p14:sldId id="558"/>
            <p14:sldId id="559"/>
            <p14:sldId id="560"/>
            <p14:sldId id="556"/>
            <p14:sldId id="622"/>
            <p14:sldId id="623"/>
            <p14:sldId id="624"/>
            <p14:sldId id="625"/>
            <p14:sldId id="626"/>
            <p14:sldId id="627"/>
            <p14:sldId id="628"/>
            <p14:sldId id="629"/>
            <p14:sldId id="630"/>
            <p14:sldId id="631"/>
            <p14:sldId id="632"/>
            <p14:sldId id="633"/>
            <p14:sldId id="634"/>
            <p14:sldId id="635"/>
            <p14:sldId id="636"/>
            <p14:sldId id="637"/>
          </p14:sldIdLst>
        </p14:section>
        <p14:section name="未命名的章節" id="{166033D5-AB71-49E2-80D1-2D2D1EBA9A2C}">
          <p14:sldIdLst>
            <p14:sldId id="638"/>
            <p14:sldId id="639"/>
            <p14:sldId id="640"/>
            <p14:sldId id="649"/>
            <p14:sldId id="641"/>
            <p14:sldId id="642"/>
            <p14:sldId id="643"/>
            <p14:sldId id="644"/>
            <p14:sldId id="650"/>
            <p14:sldId id="645"/>
            <p14:sldId id="648"/>
            <p14:sldId id="651"/>
            <p14:sldId id="646"/>
            <p14:sldId id="647"/>
          </p14:sldIdLst>
        </p14:section>
      </p14:sectionLst>
    </p:ext>
    <p:ext uri="{EFAFB233-063F-42B5-8137-9DF3F51BA10A}">
      <p15:sldGuideLst xmlns:p15="http://schemas.microsoft.com/office/powerpoint/2012/main">
        <p15:guide id="1" orient="horz" pos="3960">
          <p15:clr>
            <a:srgbClr val="A4A3A4"/>
          </p15:clr>
        </p15:guide>
        <p15:guide id="2" pos="15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3366"/>
    <a:srgbClr val="65BDFF"/>
    <a:srgbClr val="0066FF"/>
    <a:srgbClr val="FF3399"/>
    <a:srgbClr val="006600"/>
    <a:srgbClr val="080808"/>
    <a:srgbClr val="37A9FF"/>
    <a:srgbClr val="D5FFD5"/>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93236" autoAdjust="0"/>
  </p:normalViewPr>
  <p:slideViewPr>
    <p:cSldViewPr snapToGrid="0">
      <p:cViewPr varScale="1">
        <p:scale>
          <a:sx n="64" d="100"/>
          <a:sy n="64" d="100"/>
        </p:scale>
        <p:origin x="1758" y="54"/>
      </p:cViewPr>
      <p:guideLst>
        <p:guide orient="horz" pos="3960"/>
        <p:guide pos="158"/>
      </p:guideLst>
    </p:cSldViewPr>
  </p:slideViewPr>
  <p:outlineViewPr>
    <p:cViewPr>
      <p:scale>
        <a:sx n="33" d="100"/>
        <a:sy n="33" d="100"/>
      </p:scale>
      <p:origin x="0" y="381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3030" y="-96"/>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40E511C-ABC1-4784-92A1-9B7838E5BF04}" type="datetimeFigureOut">
              <a:rPr lang="zh-TW" altLang="en-US" smtClean="0"/>
              <a:pPr/>
              <a:t>2020/7/31</a:t>
            </a:fld>
            <a:endParaRPr lang="zh-TW" altLang="en-US"/>
          </a:p>
        </p:txBody>
      </p:sp>
      <p:sp>
        <p:nvSpPr>
          <p:cNvPr id="4" name="頁尾版面配置區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A5FB5D5-2A6E-4890-BFD0-13F0E535EA6E}" type="slidenum">
              <a:rPr lang="zh-TW" altLang="en-US" smtClean="0"/>
              <a:pPr/>
              <a:t>‹#›</a:t>
            </a:fld>
            <a:endParaRPr lang="zh-TW" altLang="en-US"/>
          </a:p>
        </p:txBody>
      </p:sp>
    </p:spTree>
    <p:extLst>
      <p:ext uri="{BB962C8B-B14F-4D97-AF65-F5344CB8AC3E}">
        <p14:creationId xmlns:p14="http://schemas.microsoft.com/office/powerpoint/2010/main" val="2654754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TW" dirty="0"/>
          </a:p>
        </p:txBody>
      </p:sp>
      <p:sp>
        <p:nvSpPr>
          <p:cNvPr id="2048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TW" dirty="0"/>
          </a:p>
        </p:txBody>
      </p:sp>
      <p:sp>
        <p:nvSpPr>
          <p:cNvPr id="2048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0486"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TW" dirty="0"/>
          </a:p>
        </p:txBody>
      </p:sp>
      <p:sp>
        <p:nvSpPr>
          <p:cNvPr id="20487"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ECFA224-FE4F-433E-8C77-D7DAA90AA952}" type="slidenum">
              <a:rPr lang="en-US" altLang="zh-TW"/>
              <a:pPr/>
              <a:t>‹#›</a:t>
            </a:fld>
            <a:endParaRPr lang="en-US" altLang="zh-TW" dirty="0"/>
          </a:p>
        </p:txBody>
      </p:sp>
    </p:spTree>
    <p:extLst>
      <p:ext uri="{BB962C8B-B14F-4D97-AF65-F5344CB8AC3E}">
        <p14:creationId xmlns:p14="http://schemas.microsoft.com/office/powerpoint/2010/main" val="32487779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FD7E57F-B2B8-47B7-AB6C-D5B22DCAE196}" type="slidenum">
              <a:rPr lang="en-US" altLang="zh-TW"/>
              <a:pPr/>
              <a:t>0</a:t>
            </a:fld>
            <a:endParaRPr lang="en-US" altLang="zh-TW" dirty="0"/>
          </a:p>
        </p:txBody>
      </p:sp>
      <p:sp>
        <p:nvSpPr>
          <p:cNvPr id="249858" name="投影片圖像版面配置區 1"/>
          <p:cNvSpPr>
            <a:spLocks noGrp="1" noRot="1" noChangeAspect="1" noTextEdit="1"/>
          </p:cNvSpPr>
          <p:nvPr>
            <p:ph type="sldImg"/>
          </p:nvPr>
        </p:nvSpPr>
        <p:spPr>
          <a:xfrm>
            <a:off x="917575" y="744538"/>
            <a:ext cx="4964113" cy="3722687"/>
          </a:xfrm>
          <a:ln/>
        </p:spPr>
      </p:sp>
      <p:sp>
        <p:nvSpPr>
          <p:cNvPr id="249859" name="備忘稿版面配置區 2"/>
          <p:cNvSpPr>
            <a:spLocks noGrp="1"/>
          </p:cNvSpPr>
          <p:nvPr>
            <p:ph type="body" idx="1"/>
          </p:nvPr>
        </p:nvSpPr>
        <p:spPr/>
        <p:txBody>
          <a:bodyPr lIns="91427" tIns="45713" rIns="91427" bIns="45713"/>
          <a:lstStyle/>
          <a:p>
            <a:endParaRPr lang="zh-TW" altLang="zh-TW"/>
          </a:p>
        </p:txBody>
      </p:sp>
      <p:sp>
        <p:nvSpPr>
          <p:cNvPr id="249860" name="投影片編號版面配置區 3"/>
          <p:cNvSpPr txBox="1">
            <a:spLocks noGrp="1"/>
          </p:cNvSpPr>
          <p:nvPr/>
        </p:nvSpPr>
        <p:spPr bwMode="auto">
          <a:xfrm>
            <a:off x="3849688" y="9429750"/>
            <a:ext cx="2946400" cy="496888"/>
          </a:xfrm>
          <a:prstGeom prst="rect">
            <a:avLst/>
          </a:prstGeom>
          <a:noFill/>
          <a:ln w="9525">
            <a:noFill/>
            <a:miter lim="800000"/>
            <a:headEnd/>
            <a:tailEnd/>
          </a:ln>
        </p:spPr>
        <p:txBody>
          <a:bodyPr lIns="91427" tIns="45713" rIns="91427" bIns="45713" anchor="b"/>
          <a:lstStyle/>
          <a:p>
            <a:pPr algn="r"/>
            <a:fld id="{94C4804D-A71D-4E1D-9632-036FF66448A8}" type="slidenum">
              <a:rPr lang="en-US" altLang="zh-TW" sz="1200"/>
              <a:pPr algn="r"/>
              <a:t>0</a:t>
            </a:fld>
            <a:endParaRPr lang="en-US" altLang="zh-TW"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20</a:t>
            </a:fld>
            <a:endParaRPr lang="en-US" altLang="zh-TW" dirty="0"/>
          </a:p>
        </p:txBody>
      </p:sp>
    </p:spTree>
    <p:extLst>
      <p:ext uri="{BB962C8B-B14F-4D97-AF65-F5344CB8AC3E}">
        <p14:creationId xmlns:p14="http://schemas.microsoft.com/office/powerpoint/2010/main" val="1163308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21</a:t>
            </a:fld>
            <a:endParaRPr lang="en-US" altLang="zh-TW" dirty="0"/>
          </a:p>
        </p:txBody>
      </p:sp>
    </p:spTree>
    <p:extLst>
      <p:ext uri="{BB962C8B-B14F-4D97-AF65-F5344CB8AC3E}">
        <p14:creationId xmlns:p14="http://schemas.microsoft.com/office/powerpoint/2010/main" val="375914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3</a:t>
            </a:fld>
            <a:endParaRPr lang="en-US" altLang="zh-TW" dirty="0"/>
          </a:p>
        </p:txBody>
      </p:sp>
    </p:spTree>
    <p:extLst>
      <p:ext uri="{BB962C8B-B14F-4D97-AF65-F5344CB8AC3E}">
        <p14:creationId xmlns:p14="http://schemas.microsoft.com/office/powerpoint/2010/main" val="144918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5</a:t>
            </a:fld>
            <a:endParaRPr lang="en-US" altLang="zh-TW" dirty="0"/>
          </a:p>
        </p:txBody>
      </p:sp>
    </p:spTree>
    <p:extLst>
      <p:ext uri="{BB962C8B-B14F-4D97-AF65-F5344CB8AC3E}">
        <p14:creationId xmlns:p14="http://schemas.microsoft.com/office/powerpoint/2010/main" val="361506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6</a:t>
            </a:fld>
            <a:endParaRPr lang="en-US" altLang="zh-TW" dirty="0"/>
          </a:p>
        </p:txBody>
      </p:sp>
    </p:spTree>
    <p:extLst>
      <p:ext uri="{BB962C8B-B14F-4D97-AF65-F5344CB8AC3E}">
        <p14:creationId xmlns:p14="http://schemas.microsoft.com/office/powerpoint/2010/main" val="532596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11</a:t>
            </a:fld>
            <a:endParaRPr lang="en-US" altLang="zh-TW"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12</a:t>
            </a:fld>
            <a:endParaRPr lang="en-US" altLang="zh-TW"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14</a:t>
            </a:fld>
            <a:endParaRPr lang="en-US" altLang="zh-TW"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15</a:t>
            </a:fld>
            <a:endParaRPr lang="en-US" altLang="zh-TW"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7575" y="744538"/>
            <a:ext cx="4962525" cy="3722687"/>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8ECFA224-FE4F-433E-8C77-D7DAA90AA952}" type="slidenum">
              <a:rPr lang="en-US" altLang="zh-TW" smtClean="0"/>
              <a:pPr/>
              <a:t>19</a:t>
            </a:fld>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投影片編號版面配置區 3"/>
          <p:cNvSpPr>
            <a:spLocks noGrp="1"/>
          </p:cNvSpPr>
          <p:nvPr>
            <p:ph type="sldNum" sz="quarter" idx="10"/>
          </p:nvPr>
        </p:nvSpPr>
        <p:spPr>
          <a:xfrm>
            <a:off x="2527300" y="6246813"/>
            <a:ext cx="2133600" cy="476250"/>
          </a:xfrm>
          <a:prstGeom prst="rect">
            <a:avLst/>
          </a:prstGeom>
        </p:spPr>
        <p:txBody>
          <a:bodyPr/>
          <a:lstStyle>
            <a:lvl1pPr>
              <a:defRPr/>
            </a:lvl1pPr>
          </a:lstStyle>
          <a:p>
            <a:fld id="{2B873710-F738-4703-B2D7-57CE2D013DCA}" type="slidenum">
              <a:rPr lang="en-US" altLang="zh-TW"/>
              <a:pPr/>
              <a:t>‹#›</a:t>
            </a:fld>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投影片編號版面配置區 3"/>
          <p:cNvSpPr>
            <a:spLocks noGrp="1"/>
          </p:cNvSpPr>
          <p:nvPr>
            <p:ph type="sldNum" sz="quarter" idx="10"/>
          </p:nvPr>
        </p:nvSpPr>
        <p:spPr>
          <a:xfrm>
            <a:off x="2527300" y="6246813"/>
            <a:ext cx="2133600" cy="476250"/>
          </a:xfrm>
          <a:prstGeom prst="rect">
            <a:avLst/>
          </a:prstGeom>
        </p:spPr>
        <p:txBody>
          <a:bodyPr/>
          <a:lstStyle>
            <a:lvl1pPr>
              <a:defRPr/>
            </a:lvl1pPr>
          </a:lstStyle>
          <a:p>
            <a:fld id="{AABB407E-C1C0-4BF1-8703-E67B7A2A8260}" type="slidenum">
              <a:rPr lang="en-US" altLang="zh-TW"/>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投影片編號版面配置區 3"/>
          <p:cNvSpPr>
            <a:spLocks noGrp="1"/>
          </p:cNvSpPr>
          <p:nvPr>
            <p:ph type="sldNum" sz="quarter" idx="10"/>
          </p:nvPr>
        </p:nvSpPr>
        <p:spPr>
          <a:xfrm>
            <a:off x="2527300" y="6246813"/>
            <a:ext cx="2133600" cy="476250"/>
          </a:xfrm>
          <a:prstGeom prst="rect">
            <a:avLst/>
          </a:prstGeom>
        </p:spPr>
        <p:txBody>
          <a:bodyPr/>
          <a:lstStyle>
            <a:lvl1pPr>
              <a:defRPr/>
            </a:lvl1pPr>
          </a:lstStyle>
          <a:p>
            <a:fld id="{9D0A8675-F73B-48EC-9D4C-04530B8BDD9D}" type="slidenum">
              <a:rPr lang="en-US" altLang="zh-TW"/>
              <a:pPr/>
              <a:t>‹#›</a:t>
            </a:fld>
            <a:endParaRPr lang="en-US" alt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b="1">
                <a:latin typeface="微軟正黑體" pitchFamily="34" charset="-120"/>
                <a:ea typeface="微軟正黑體" pitchFamily="34" charset="-120"/>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200" y="1600200"/>
            <a:ext cx="8229600" cy="4525963"/>
          </a:xfrm>
          <a:prstGeom prst="rect">
            <a:avLst/>
          </a:prstGeom>
        </p:spPr>
        <p:txBody>
          <a:bodyPr/>
          <a:lstStyle>
            <a:lvl1pPr>
              <a:defRPr>
                <a:latin typeface="Calibri" pitchFamily="34" charset="0"/>
                <a:ea typeface="微軟正黑體" pitchFamily="34" charset="-120"/>
                <a:cs typeface="Calibri" pitchFamily="34" charset="0"/>
              </a:defRPr>
            </a:lvl1pPr>
            <a:lvl2pPr>
              <a:defRPr>
                <a:latin typeface="Calibri" pitchFamily="34" charset="0"/>
                <a:ea typeface="微軟正黑體" pitchFamily="34" charset="-120"/>
                <a:cs typeface="Calibri" pitchFamily="34" charset="0"/>
              </a:defRPr>
            </a:lvl2pPr>
            <a:lvl3pPr>
              <a:defRPr>
                <a:latin typeface="Calibri" pitchFamily="34" charset="0"/>
                <a:ea typeface="微軟正黑體" pitchFamily="34" charset="-120"/>
                <a:cs typeface="Calibri" pitchFamily="34" charset="0"/>
              </a:defRPr>
            </a:lvl3pPr>
            <a:lvl4pPr>
              <a:defRPr>
                <a:latin typeface="Calibri" pitchFamily="34" charset="0"/>
                <a:ea typeface="微軟正黑體" pitchFamily="34" charset="-120"/>
                <a:cs typeface="Calibri" pitchFamily="34" charset="0"/>
              </a:defRPr>
            </a:lvl4pPr>
            <a:lvl5pPr>
              <a:defRPr>
                <a:latin typeface="Calibri" pitchFamily="34" charset="0"/>
                <a:ea typeface="微軟正黑體" pitchFamily="34" charset="-120"/>
                <a:cs typeface="Calibri" pitchFamily="34" charset="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投影片編號版面配置區 3"/>
          <p:cNvSpPr>
            <a:spLocks noGrp="1"/>
          </p:cNvSpPr>
          <p:nvPr>
            <p:ph type="sldNum" sz="quarter" idx="10"/>
          </p:nvPr>
        </p:nvSpPr>
        <p:spPr>
          <a:xfrm>
            <a:off x="2527300" y="6246813"/>
            <a:ext cx="2133600" cy="476250"/>
          </a:xfrm>
          <a:prstGeom prst="rect">
            <a:avLst/>
          </a:prstGeom>
        </p:spPr>
        <p:txBody>
          <a:bodyPr/>
          <a:lstStyle>
            <a:lvl1pPr>
              <a:defRPr/>
            </a:lvl1pPr>
          </a:lstStyle>
          <a:p>
            <a:fld id="{5F91CAF2-1F6B-4AA8-BD7E-9374ED787930}" type="slidenum">
              <a:rPr lang="en-US" altLang="zh-TW"/>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投影片編號版面配置區 4"/>
          <p:cNvSpPr>
            <a:spLocks noGrp="1"/>
          </p:cNvSpPr>
          <p:nvPr>
            <p:ph type="sldNum" sz="quarter" idx="10"/>
          </p:nvPr>
        </p:nvSpPr>
        <p:spPr>
          <a:xfrm>
            <a:off x="2527300" y="6246813"/>
            <a:ext cx="2133600" cy="476250"/>
          </a:xfrm>
          <a:prstGeom prst="rect">
            <a:avLst/>
          </a:prstGeom>
        </p:spPr>
        <p:txBody>
          <a:bodyPr/>
          <a:lstStyle>
            <a:lvl1pPr>
              <a:defRPr/>
            </a:lvl1pPr>
          </a:lstStyle>
          <a:p>
            <a:fld id="{E278A18D-EA41-472A-8FD7-BF274E79E268}" type="slidenum">
              <a:rPr lang="en-US" altLang="zh-TW"/>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投影片編號版面配置區 6"/>
          <p:cNvSpPr>
            <a:spLocks noGrp="1"/>
          </p:cNvSpPr>
          <p:nvPr>
            <p:ph type="sldNum" sz="quarter" idx="10"/>
          </p:nvPr>
        </p:nvSpPr>
        <p:spPr>
          <a:xfrm>
            <a:off x="2527300" y="6246813"/>
            <a:ext cx="2133600" cy="476250"/>
          </a:xfrm>
          <a:prstGeom prst="rect">
            <a:avLst/>
          </a:prstGeom>
        </p:spPr>
        <p:txBody>
          <a:bodyPr/>
          <a:lstStyle>
            <a:lvl1pPr>
              <a:defRPr/>
            </a:lvl1pPr>
          </a:lstStyle>
          <a:p>
            <a:fld id="{A9E87F5E-D213-4E02-8E55-A0A3D508FF9A}" type="slidenum">
              <a:rPr lang="en-US" altLang="zh-TW"/>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atin typeface="Calibri" pitchFamily="34" charset="0"/>
                <a:cs typeface="Calibri" pitchFamily="34" charset="0"/>
              </a:defRPr>
            </a:lvl1pPr>
          </a:lstStyle>
          <a:p>
            <a:r>
              <a:rPr lang="zh-TW" altLang="en-US" dirty="0" smtClean="0"/>
              <a:t>按一下以編輯母片標題樣式</a:t>
            </a:r>
            <a:endParaRPr lang="zh-TW" altLang="en-US" dirty="0"/>
          </a:p>
        </p:txBody>
      </p:sp>
      <p:sp>
        <p:nvSpPr>
          <p:cNvPr id="3" name="投影片編號版面配置區 2"/>
          <p:cNvSpPr>
            <a:spLocks noGrp="1"/>
          </p:cNvSpPr>
          <p:nvPr>
            <p:ph type="sldNum" sz="quarter" idx="10"/>
          </p:nvPr>
        </p:nvSpPr>
        <p:spPr>
          <a:xfrm>
            <a:off x="2527300" y="6246813"/>
            <a:ext cx="2133600" cy="476250"/>
          </a:xfrm>
          <a:prstGeom prst="rect">
            <a:avLst/>
          </a:prstGeom>
        </p:spPr>
        <p:txBody>
          <a:bodyPr/>
          <a:lstStyle>
            <a:lvl1pPr>
              <a:defRPr/>
            </a:lvl1pPr>
          </a:lstStyle>
          <a:p>
            <a:fld id="{E261B9AB-1A61-4D2A-B681-3960A3FAC8CB}" type="slidenum">
              <a:rPr lang="en-US" altLang="zh-TW"/>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a:xfrm>
            <a:off x="2527300" y="6246813"/>
            <a:ext cx="2133600" cy="476250"/>
          </a:xfrm>
          <a:prstGeom prst="rect">
            <a:avLst/>
          </a:prstGeom>
        </p:spPr>
        <p:txBody>
          <a:bodyPr/>
          <a:lstStyle>
            <a:lvl1pPr>
              <a:defRPr/>
            </a:lvl1pPr>
          </a:lstStyle>
          <a:p>
            <a:fld id="{B5C34DFE-A888-4DB8-8FBE-778C7AC33A1F}" type="slidenum">
              <a:rPr lang="en-US" altLang="zh-TW"/>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投影片編號版面配置區 4"/>
          <p:cNvSpPr>
            <a:spLocks noGrp="1"/>
          </p:cNvSpPr>
          <p:nvPr>
            <p:ph type="sldNum" sz="quarter" idx="10"/>
          </p:nvPr>
        </p:nvSpPr>
        <p:spPr>
          <a:xfrm>
            <a:off x="2527300" y="6246813"/>
            <a:ext cx="2133600" cy="476250"/>
          </a:xfrm>
          <a:prstGeom prst="rect">
            <a:avLst/>
          </a:prstGeom>
        </p:spPr>
        <p:txBody>
          <a:bodyPr/>
          <a:lstStyle>
            <a:lvl1pPr>
              <a:defRPr/>
            </a:lvl1pPr>
          </a:lstStyle>
          <a:p>
            <a:fld id="{E11310BC-74C1-429E-90A5-AB48F8F496C7}" type="slidenum">
              <a:rPr lang="en-US" altLang="zh-TW"/>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投影片編號版面配置區 4"/>
          <p:cNvSpPr>
            <a:spLocks noGrp="1"/>
          </p:cNvSpPr>
          <p:nvPr>
            <p:ph type="sldNum" sz="quarter" idx="10"/>
          </p:nvPr>
        </p:nvSpPr>
        <p:spPr>
          <a:xfrm>
            <a:off x="2527300" y="6246813"/>
            <a:ext cx="2133600" cy="476250"/>
          </a:xfrm>
          <a:prstGeom prst="rect">
            <a:avLst/>
          </a:prstGeom>
        </p:spPr>
        <p:txBody>
          <a:bodyPr/>
          <a:lstStyle>
            <a:lvl1pPr>
              <a:defRPr/>
            </a:lvl1pPr>
          </a:lstStyle>
          <a:p>
            <a:fld id="{3093041C-295C-40E6-BCCA-39525D1C4C15}" type="slidenum">
              <a:rPr lang="en-US" altLang="zh-TW"/>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8" name="Line 74"/>
          <p:cNvSpPr>
            <a:spLocks noChangeShapeType="1"/>
          </p:cNvSpPr>
          <p:nvPr/>
        </p:nvSpPr>
        <p:spPr bwMode="auto">
          <a:xfrm>
            <a:off x="0" y="968375"/>
            <a:ext cx="9144000" cy="0"/>
          </a:xfrm>
          <a:prstGeom prst="line">
            <a:avLst/>
          </a:prstGeom>
          <a:noFill/>
          <a:ln w="9525">
            <a:solidFill>
              <a:schemeClr val="bg1"/>
            </a:solidFill>
            <a:round/>
            <a:headEnd/>
            <a:tailEnd/>
          </a:ln>
          <a:effectLst/>
        </p:spPr>
        <p:txBody>
          <a:bodyPr/>
          <a:lstStyle/>
          <a:p>
            <a:endParaRPr lang="zh-TW" altLang="en-US"/>
          </a:p>
        </p:txBody>
      </p:sp>
      <p:sp>
        <p:nvSpPr>
          <p:cNvPr id="1100" name="AutoShape 76"/>
          <p:cNvSpPr>
            <a:spLocks noChangeArrowheads="1"/>
          </p:cNvSpPr>
          <p:nvPr/>
        </p:nvSpPr>
        <p:spPr bwMode="auto">
          <a:xfrm>
            <a:off x="6575425" y="6083300"/>
            <a:ext cx="1195388" cy="311150"/>
          </a:xfrm>
          <a:prstGeom prst="roundRect">
            <a:avLst>
              <a:gd name="adj" fmla="val 50000"/>
            </a:avLst>
          </a:prstGeom>
          <a:solidFill>
            <a:schemeClr val="bg1"/>
          </a:solidFill>
          <a:ln w="9525" algn="ctr">
            <a:noFill/>
            <a:round/>
            <a:headEnd/>
            <a:tailEnd/>
          </a:ln>
          <a:effectLst/>
        </p:spPr>
        <p:txBody>
          <a:bodyPr wrap="none" anchor="ctr"/>
          <a:lstStyle/>
          <a:p>
            <a:endParaRPr lang="zh-TW" altLang="en-US"/>
          </a:p>
        </p:txBody>
      </p:sp>
      <p:sp>
        <p:nvSpPr>
          <p:cNvPr id="17" name="矩形 16"/>
          <p:cNvSpPr/>
          <p:nvPr/>
        </p:nvSpPr>
        <p:spPr bwMode="auto">
          <a:xfrm>
            <a:off x="0" y="0"/>
            <a:ext cx="9144000" cy="725488"/>
          </a:xfrm>
          <a:prstGeom prst="rect">
            <a:avLst/>
          </a:prstGeom>
          <a:gradFill>
            <a:gsLst>
              <a:gs pos="100000">
                <a:srgbClr val="00A8DA"/>
              </a:gs>
              <a:gs pos="50000">
                <a:schemeClr val="accent5">
                  <a:lumMod val="40000"/>
                  <a:lumOff val="60000"/>
                </a:schemeClr>
              </a:gs>
            </a:gsLst>
            <a:lin ang="0" scaled="1"/>
          </a:gradFill>
          <a:ln w="9525" cap="flat" cmpd="sng" algn="ctr">
            <a:noFill/>
            <a:prstDash val="solid"/>
            <a:round/>
            <a:headEnd type="none" w="med" len="med"/>
            <a:tailEnd type="none" w="med" len="med"/>
          </a:ln>
          <a:effectLst/>
        </p:spPr>
        <p:txBody>
          <a:bodyPr/>
          <a:lstStyle/>
          <a:p>
            <a:pPr>
              <a:defRPr/>
            </a:pPr>
            <a:endParaRPr lang="zh-TW" altLang="en-US"/>
          </a:p>
        </p:txBody>
      </p:sp>
      <p:pic>
        <p:nvPicPr>
          <p:cNvPr id="18" name="圖片 11" descr="whitelogo.gif"/>
          <p:cNvPicPr>
            <a:picLocks noChangeAspect="1"/>
          </p:cNvPicPr>
          <p:nvPr/>
        </p:nvPicPr>
        <p:blipFill>
          <a:blip r:embed="rId13" cstate="print"/>
          <a:srcRect/>
          <a:stretch>
            <a:fillRect/>
          </a:stretch>
        </p:blipFill>
        <p:spPr bwMode="auto">
          <a:xfrm>
            <a:off x="7842250" y="244475"/>
            <a:ext cx="1157288" cy="265113"/>
          </a:xfrm>
          <a:prstGeom prst="rect">
            <a:avLst/>
          </a:prstGeom>
          <a:noFill/>
          <a:ln w="9525">
            <a:noFill/>
            <a:miter lim="800000"/>
            <a:headEnd/>
            <a:tailEnd/>
          </a:ln>
        </p:spPr>
      </p:pic>
      <p:pic>
        <p:nvPicPr>
          <p:cNvPr id="19" name="圖片 18" descr="turnkey.png"/>
          <p:cNvPicPr>
            <a:picLocks noChangeAspect="1"/>
          </p:cNvPicPr>
          <p:nvPr/>
        </p:nvPicPr>
        <p:blipFill>
          <a:blip r:embed="rId14" cstate="print"/>
          <a:srcRect/>
          <a:stretch>
            <a:fillRect/>
          </a:stretch>
        </p:blipFill>
        <p:spPr bwMode="auto">
          <a:xfrm>
            <a:off x="65088" y="52388"/>
            <a:ext cx="627062" cy="615950"/>
          </a:xfrm>
          <a:prstGeom prst="rect">
            <a:avLst/>
          </a:prstGeom>
          <a:noFill/>
          <a:ln w="9525">
            <a:noFill/>
            <a:miter lim="800000"/>
            <a:headEnd/>
            <a:tailEnd/>
          </a:ln>
        </p:spPr>
      </p:pic>
      <p:sp>
        <p:nvSpPr>
          <p:cNvPr id="20" name="矩形 19"/>
          <p:cNvSpPr/>
          <p:nvPr/>
        </p:nvSpPr>
        <p:spPr bwMode="auto">
          <a:xfrm>
            <a:off x="0" y="6645275"/>
            <a:ext cx="9144000" cy="212725"/>
          </a:xfrm>
          <a:prstGeom prst="rect">
            <a:avLst/>
          </a:prstGeom>
          <a:gradFill flip="none" rotWithShape="1">
            <a:gsLst>
              <a:gs pos="0">
                <a:schemeClr val="accent5">
                  <a:lumMod val="50000"/>
                </a:schemeClr>
              </a:gs>
              <a:gs pos="50000">
                <a:srgbClr val="00CC66">
                  <a:alpha val="51000"/>
                </a:srgbClr>
              </a:gs>
            </a:gsLst>
            <a:lin ang="10800000" scaled="1"/>
            <a:tileRect/>
          </a:gradFill>
          <a:ln w="9525" cap="flat" cmpd="sng" algn="ctr">
            <a:noFill/>
            <a:prstDash val="solid"/>
            <a:round/>
            <a:headEnd type="none" w="med" len="med"/>
            <a:tailEnd type="none" w="med" len="med"/>
          </a:ln>
          <a:effectLst/>
        </p:spPr>
        <p:txBody>
          <a:bodyPr/>
          <a:lstStyle/>
          <a:p>
            <a:pPr>
              <a:defRPr/>
            </a:pPr>
            <a:endParaRPr lang="zh-TW" altLang="en-US"/>
          </a:p>
        </p:txBody>
      </p:sp>
      <p:sp>
        <p:nvSpPr>
          <p:cNvPr id="21" name="矩形 20"/>
          <p:cNvSpPr/>
          <p:nvPr/>
        </p:nvSpPr>
        <p:spPr bwMode="auto">
          <a:xfrm>
            <a:off x="8137525" y="6637338"/>
            <a:ext cx="1006475" cy="220662"/>
          </a:xfrm>
          <a:prstGeom prst="rect">
            <a:avLst/>
          </a:prstGeom>
          <a:noFill/>
          <a:ln w="9525" cap="flat" cmpd="sng" algn="ctr">
            <a:noFill/>
            <a:prstDash val="solid"/>
            <a:round/>
            <a:headEnd type="none" w="med" len="med"/>
            <a:tailEnd type="none" w="med" len="med"/>
          </a:ln>
          <a:effectLst/>
        </p:spPr>
        <p:txBody>
          <a:bodyPr anchor="ctr"/>
          <a:lstStyle/>
          <a:p>
            <a:pPr algn="ctr">
              <a:defRPr/>
            </a:pPr>
            <a:fld id="{2BA9709F-869B-4EFC-85A2-0140E7D280E5}" type="slidenum">
              <a:rPr lang="zh-TW" altLang="en-US" sz="1400">
                <a:solidFill>
                  <a:schemeClr val="bg1"/>
                </a:solidFill>
                <a:latin typeface="+mn-lt"/>
                <a:cs typeface="Arial" pitchFamily="34" charset="0"/>
              </a:rPr>
              <a:pPr algn="ctr">
                <a:defRPr/>
              </a:pPr>
              <a:t>‹#›</a:t>
            </a:fld>
            <a:endParaRPr lang="zh-TW" altLang="en-US" sz="1400" dirty="0">
              <a:solidFill>
                <a:schemeClr val="bg1"/>
              </a:solidFill>
              <a:latin typeface="+mn-lt"/>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新細明體" pitchFamily="18" charset="-120"/>
        </a:defRPr>
      </a:lvl2pPr>
      <a:lvl3pPr algn="ctr" rtl="0" fontAlgn="base">
        <a:spcBef>
          <a:spcPct val="0"/>
        </a:spcBef>
        <a:spcAft>
          <a:spcPct val="0"/>
        </a:spcAft>
        <a:defRPr kumimoji="1" sz="4400">
          <a:solidFill>
            <a:schemeClr val="tx2"/>
          </a:solidFill>
          <a:latin typeface="Arial" charset="0"/>
          <a:ea typeface="新細明體" pitchFamily="18" charset="-120"/>
        </a:defRPr>
      </a:lvl3pPr>
      <a:lvl4pPr algn="ctr" rtl="0" fontAlgn="base">
        <a:spcBef>
          <a:spcPct val="0"/>
        </a:spcBef>
        <a:spcAft>
          <a:spcPct val="0"/>
        </a:spcAft>
        <a:defRPr kumimoji="1" sz="4400">
          <a:solidFill>
            <a:schemeClr val="tx2"/>
          </a:solidFill>
          <a:latin typeface="Arial" charset="0"/>
          <a:ea typeface="新細明體" pitchFamily="18" charset="-120"/>
        </a:defRPr>
      </a:lvl4pPr>
      <a:lvl5pPr algn="ctr" rtl="0" fontAlgn="base">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cid:image001.png@01CDF7C6.532177E0"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cid:image004.png@01CDF7C5.E131AEC0"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6"/>
          <p:cNvGrpSpPr>
            <a:grpSpLocks/>
          </p:cNvGrpSpPr>
          <p:nvPr/>
        </p:nvGrpSpPr>
        <p:grpSpPr bwMode="auto">
          <a:xfrm>
            <a:off x="0" y="0"/>
            <a:ext cx="9144000" cy="6858000"/>
            <a:chOff x="0" y="-2"/>
            <a:chExt cx="9144000" cy="6858002"/>
          </a:xfrm>
        </p:grpSpPr>
        <p:sp>
          <p:nvSpPr>
            <p:cNvPr id="248835" name="矩形 11"/>
            <p:cNvSpPr>
              <a:spLocks noChangeArrowheads="1"/>
            </p:cNvSpPr>
            <p:nvPr/>
          </p:nvSpPr>
          <p:spPr bwMode="auto">
            <a:xfrm>
              <a:off x="0" y="0"/>
              <a:ext cx="9144000" cy="6858000"/>
            </a:xfrm>
            <a:prstGeom prst="rect">
              <a:avLst/>
            </a:prstGeom>
            <a:solidFill>
              <a:schemeClr val="bg1"/>
            </a:solidFill>
            <a:ln w="9525" algn="ctr">
              <a:noFill/>
              <a:round/>
              <a:headEnd/>
              <a:tailEnd/>
            </a:ln>
          </p:spPr>
          <p:txBody>
            <a:bodyPr/>
            <a:lstStyle/>
            <a:p>
              <a:endParaRPr lang="zh-TW" altLang="zh-TW"/>
            </a:p>
          </p:txBody>
        </p:sp>
        <p:sp>
          <p:nvSpPr>
            <p:cNvPr id="13" name="矩形 12"/>
            <p:cNvSpPr/>
            <p:nvPr/>
          </p:nvSpPr>
          <p:spPr bwMode="auto">
            <a:xfrm>
              <a:off x="5964238" y="-2"/>
              <a:ext cx="3179762" cy="6858002"/>
            </a:xfrm>
            <a:prstGeom prst="rect">
              <a:avLst/>
            </a:prstGeom>
            <a:gradFill>
              <a:gsLst>
                <a:gs pos="0">
                  <a:srgbClr val="009BD2"/>
                </a:gs>
                <a:gs pos="75000">
                  <a:schemeClr val="bg1"/>
                </a:gs>
              </a:gsLst>
              <a:lin ang="5400000" scaled="0"/>
            </a:gradFill>
            <a:ln w="9525" cap="flat" cmpd="sng" algn="ctr">
              <a:noFill/>
              <a:prstDash val="solid"/>
              <a:round/>
              <a:headEnd type="none" w="med" len="med"/>
              <a:tailEnd type="none" w="med" len="med"/>
            </a:ln>
            <a:effectLst>
              <a:outerShdw dist="50800" algn="ctr" rotWithShape="0">
                <a:srgbClr val="000000">
                  <a:alpha val="43137"/>
                </a:srgbClr>
              </a:outerShdw>
            </a:effectLst>
          </p:spPr>
          <p:txBody>
            <a:bodyPr/>
            <a:lstStyle/>
            <a:p>
              <a:pPr>
                <a:defRPr/>
              </a:pPr>
              <a:endParaRPr lang="zh-TW" altLang="en-US"/>
            </a:p>
          </p:txBody>
        </p:sp>
        <p:sp>
          <p:nvSpPr>
            <p:cNvPr id="14" name="矩形 13"/>
            <p:cNvSpPr/>
            <p:nvPr/>
          </p:nvSpPr>
          <p:spPr bwMode="auto">
            <a:xfrm>
              <a:off x="0" y="2544416"/>
              <a:ext cx="9144000" cy="132523"/>
            </a:xfrm>
            <a:prstGeom prst="rect">
              <a:avLst/>
            </a:prstGeom>
            <a:gradFill flip="none" rotWithShape="1">
              <a:gsLst>
                <a:gs pos="100000">
                  <a:schemeClr val="accent5">
                    <a:lumMod val="50000"/>
                  </a:schemeClr>
                </a:gs>
                <a:gs pos="50000">
                  <a:schemeClr val="accent5">
                    <a:lumMod val="40000"/>
                    <a:lumOff val="60000"/>
                  </a:schemeClr>
                </a:gs>
                <a:gs pos="100000">
                  <a:schemeClr val="bg1"/>
                </a:gs>
              </a:gsLst>
              <a:lin ang="0" scaled="1"/>
              <a:tileRect/>
            </a:gradFill>
            <a:ln w="9525" cap="flat" cmpd="sng" algn="ctr">
              <a:noFill/>
              <a:prstDash val="solid"/>
              <a:round/>
              <a:headEnd type="none" w="med" len="med"/>
              <a:tailEnd type="none" w="med" len="med"/>
            </a:ln>
            <a:effectLst>
              <a:softEdge rad="31750"/>
            </a:effectLst>
          </p:spPr>
          <p:txBody>
            <a:bodyPr/>
            <a:lstStyle/>
            <a:p>
              <a:pPr>
                <a:defRPr/>
              </a:pPr>
              <a:endParaRPr lang="zh-TW" altLang="en-US"/>
            </a:p>
          </p:txBody>
        </p:sp>
        <p:sp>
          <p:nvSpPr>
            <p:cNvPr id="15" name="矩形 14"/>
            <p:cNvSpPr/>
            <p:nvPr/>
          </p:nvSpPr>
          <p:spPr bwMode="auto">
            <a:xfrm rot="16200000" flipV="1">
              <a:off x="2994990" y="2716694"/>
              <a:ext cx="5565914" cy="132522"/>
            </a:xfrm>
            <a:prstGeom prst="rect">
              <a:avLst/>
            </a:prstGeom>
            <a:gradFill flip="none" rotWithShape="1">
              <a:gsLst>
                <a:gs pos="100000">
                  <a:srgbClr val="00CC66"/>
                </a:gs>
                <a:gs pos="50000">
                  <a:srgbClr val="66FF66"/>
                </a:gs>
                <a:gs pos="8000">
                  <a:schemeClr val="bg1"/>
                </a:gs>
              </a:gsLst>
              <a:lin ang="0" scaled="1"/>
              <a:tileRect/>
            </a:gradFill>
            <a:ln w="9525" cap="flat" cmpd="sng" algn="ctr">
              <a:noFill/>
              <a:prstDash val="solid"/>
              <a:round/>
              <a:headEnd type="none" w="med" len="med"/>
              <a:tailEnd type="none" w="med" len="med"/>
            </a:ln>
            <a:effectLst>
              <a:softEdge rad="31750"/>
            </a:effectLst>
          </p:spPr>
          <p:txBody>
            <a:bodyPr/>
            <a:lstStyle/>
            <a:p>
              <a:pPr>
                <a:defRPr/>
              </a:pPr>
              <a:endParaRPr lang="zh-TW" altLang="en-US"/>
            </a:p>
          </p:txBody>
        </p:sp>
        <p:sp>
          <p:nvSpPr>
            <p:cNvPr id="16" name="矩形 15"/>
            <p:cNvSpPr/>
            <p:nvPr/>
          </p:nvSpPr>
          <p:spPr bwMode="auto">
            <a:xfrm>
              <a:off x="2756452" y="2802833"/>
              <a:ext cx="6387548" cy="125897"/>
            </a:xfrm>
            <a:prstGeom prst="rect">
              <a:avLst/>
            </a:prstGeom>
            <a:gradFill flip="none" rotWithShape="1">
              <a:gsLst>
                <a:gs pos="100000">
                  <a:schemeClr val="accent5">
                    <a:lumMod val="50000"/>
                    <a:alpha val="99000"/>
                  </a:schemeClr>
                </a:gs>
                <a:gs pos="28000">
                  <a:schemeClr val="accent5">
                    <a:lumMod val="20000"/>
                    <a:lumOff val="80000"/>
                  </a:schemeClr>
                </a:gs>
                <a:gs pos="0">
                  <a:schemeClr val="bg1"/>
                </a:gs>
              </a:gsLst>
              <a:lin ang="0" scaled="1"/>
              <a:tileRect/>
            </a:gradFill>
            <a:ln w="9525" cap="flat" cmpd="sng" algn="ctr">
              <a:noFill/>
              <a:prstDash val="solid"/>
              <a:round/>
              <a:headEnd type="none" w="med" len="med"/>
              <a:tailEnd type="none" w="med" len="med"/>
            </a:ln>
            <a:effectLst>
              <a:softEdge rad="31750"/>
            </a:effectLst>
          </p:spPr>
          <p:txBody>
            <a:bodyPr/>
            <a:lstStyle/>
            <a:p>
              <a:pPr>
                <a:defRPr/>
              </a:pPr>
              <a:endParaRPr lang="zh-TW" altLang="en-US"/>
            </a:p>
          </p:txBody>
        </p:sp>
      </p:grpSp>
      <p:sp>
        <p:nvSpPr>
          <p:cNvPr id="13354" name="Rectangle 42"/>
          <p:cNvSpPr>
            <a:spLocks noChangeArrowheads="1"/>
          </p:cNvSpPr>
          <p:nvPr/>
        </p:nvSpPr>
        <p:spPr bwMode="auto">
          <a:xfrm>
            <a:off x="451137" y="3197705"/>
            <a:ext cx="5338597" cy="941694"/>
          </a:xfrm>
          <a:prstGeom prst="rect">
            <a:avLst/>
          </a:prstGeom>
          <a:noFill/>
          <a:ln w="9525">
            <a:noFill/>
            <a:miter lim="800000"/>
            <a:headEnd/>
            <a:tailEnd/>
          </a:ln>
          <a:effectLst/>
        </p:spPr>
        <p:txBody>
          <a:bodyPr lIns="92075" tIns="46038" rIns="92075" bIns="46038" anchor="b"/>
          <a:lstStyle/>
          <a:p>
            <a:pPr algn="ctr"/>
            <a:endParaRPr lang="en-US" altLang="zh-TW" sz="3200" b="1" dirty="0" smtClean="0">
              <a:effectLst>
                <a:outerShdw blurRad="38100" dist="38100" dir="2700000" algn="tl">
                  <a:srgbClr val="C0C0C0"/>
                </a:outerShdw>
              </a:effectLst>
              <a:latin typeface="微軟正黑體" panose="020B0604030504040204" pitchFamily="34" charset="-120"/>
              <a:ea typeface="微軟正黑體" panose="020B0604030504040204" pitchFamily="34" charset="-120"/>
              <a:cs typeface="MV Boli" pitchFamily="2" charset="0"/>
            </a:endParaRPr>
          </a:p>
          <a:p>
            <a:r>
              <a:rPr lang="en-US" altLang="zh-TW" sz="3200" dirty="0">
                <a:latin typeface="微軟正黑體" panose="020B0604030504040204" pitchFamily="34" charset="-120"/>
                <a:ea typeface="微軟正黑體" panose="020B0604030504040204" pitchFamily="34" charset="-120"/>
              </a:rPr>
              <a:t>Oracle</a:t>
            </a:r>
            <a:r>
              <a:rPr lang="zh-TW" altLang="en-US" sz="3200" dirty="0">
                <a:latin typeface="微軟正黑體" panose="020B0604030504040204" pitchFamily="34" charset="-120"/>
                <a:ea typeface="微軟正黑體" panose="020B0604030504040204" pitchFamily="34" charset="-120"/>
              </a:rPr>
              <a:t>資料庫日常</a:t>
            </a:r>
            <a:r>
              <a:rPr lang="zh-TW" altLang="en-US" sz="3200" dirty="0" smtClean="0">
                <a:latin typeface="微軟正黑體" panose="020B0604030504040204" pitchFamily="34" charset="-120"/>
                <a:ea typeface="微軟正黑體" panose="020B0604030504040204" pitchFamily="34" charset="-120"/>
              </a:rPr>
              <a:t>維護文件</a:t>
            </a:r>
            <a:endParaRPr lang="zh-TW" altLang="en-US" sz="3200" dirty="0">
              <a:latin typeface="微軟正黑體" panose="020B0604030504040204" pitchFamily="34" charset="-120"/>
              <a:ea typeface="微軟正黑體" panose="020B0604030504040204" pitchFamily="34" charset="-120"/>
            </a:endParaRPr>
          </a:p>
        </p:txBody>
      </p:sp>
      <p:pic>
        <p:nvPicPr>
          <p:cNvPr id="248851" name="圖片 11" descr="whitelogo.gif"/>
          <p:cNvPicPr>
            <a:picLocks noChangeAspect="1"/>
          </p:cNvPicPr>
          <p:nvPr/>
        </p:nvPicPr>
        <p:blipFill>
          <a:blip r:embed="rId3" cstate="print"/>
          <a:srcRect/>
          <a:stretch>
            <a:fillRect/>
          </a:stretch>
        </p:blipFill>
        <p:spPr bwMode="auto">
          <a:xfrm>
            <a:off x="6753225" y="361950"/>
            <a:ext cx="1639888" cy="374650"/>
          </a:xfrm>
          <a:prstGeom prst="rect">
            <a:avLst/>
          </a:prstGeom>
          <a:noFill/>
          <a:ln w="9525">
            <a:noFill/>
            <a:miter lim="800000"/>
            <a:headEnd/>
            <a:tailEnd/>
          </a:ln>
        </p:spPr>
      </p:pic>
      <p:pic>
        <p:nvPicPr>
          <p:cNvPr id="248852" name="圖片 18" descr="turnkey.png"/>
          <p:cNvPicPr>
            <a:picLocks noChangeAspect="1"/>
          </p:cNvPicPr>
          <p:nvPr/>
        </p:nvPicPr>
        <p:blipFill>
          <a:blip r:embed="rId4" cstate="print"/>
          <a:srcRect/>
          <a:stretch>
            <a:fillRect/>
          </a:stretch>
        </p:blipFill>
        <p:spPr bwMode="auto">
          <a:xfrm>
            <a:off x="6499225" y="3854450"/>
            <a:ext cx="2146300" cy="2111375"/>
          </a:xfrm>
          <a:prstGeom prst="rect">
            <a:avLst/>
          </a:prstGeom>
          <a:noFill/>
          <a:ln w="9525">
            <a:noFill/>
            <a:miter lim="800000"/>
            <a:headEnd/>
            <a:tailEnd/>
          </a:ln>
        </p:spPr>
      </p:pic>
      <p:sp>
        <p:nvSpPr>
          <p:cNvPr id="11" name="Text Box 46"/>
          <p:cNvSpPr txBox="1">
            <a:spLocks noChangeArrowheads="1"/>
          </p:cNvSpPr>
          <p:nvPr/>
        </p:nvSpPr>
        <p:spPr bwMode="auto">
          <a:xfrm>
            <a:off x="4208224" y="1978354"/>
            <a:ext cx="1346413" cy="584775"/>
          </a:xfrm>
          <a:prstGeom prst="rect">
            <a:avLst/>
          </a:prstGeom>
          <a:noFill/>
          <a:ln w="12700">
            <a:noFill/>
            <a:miter lim="800000"/>
            <a:headEnd/>
            <a:tailEnd/>
          </a:ln>
          <a:effectLst/>
        </p:spPr>
        <p:txBody>
          <a:bodyPr wrap="square" anchor="ctr">
            <a:spAutoFit/>
          </a:bodyPr>
          <a:lstStyle/>
          <a:p>
            <a:pPr algn="r" defTabSz="762000"/>
            <a:r>
              <a:rPr lang="en-US" altLang="zh-TW" sz="3200" b="1" i="1" dirty="0" smtClean="0">
                <a:solidFill>
                  <a:srgbClr val="0070C0"/>
                </a:solidFill>
                <a:effectLst>
                  <a:outerShdw blurRad="38100" dist="38100" dir="2700000" algn="tl">
                    <a:srgbClr val="C0C0C0"/>
                  </a:outerShdw>
                </a:effectLst>
                <a:latin typeface="MV Boli" pitchFamily="2" charset="0"/>
                <a:ea typeface="華康中黑體"/>
                <a:cs typeface="MV Boli" pitchFamily="2" charset="0"/>
              </a:rPr>
              <a:t>2020</a:t>
            </a:r>
            <a:endParaRPr lang="en-US" altLang="zh-TW" sz="3200" b="1" i="1" dirty="0">
              <a:solidFill>
                <a:srgbClr val="0070C0"/>
              </a:solidFill>
              <a:effectLst>
                <a:outerShdw blurRad="38100" dist="38100" dir="2700000" algn="tl">
                  <a:srgbClr val="C0C0C0"/>
                </a:outerShdw>
              </a:effectLst>
              <a:latin typeface="MV Boli" pitchFamily="2" charset="0"/>
              <a:ea typeface="華康中黑體"/>
              <a:cs typeface="MV Boli" pitchFamily="2" charset="0"/>
            </a:endParaRPr>
          </a:p>
        </p:txBody>
      </p:sp>
      <p:sp>
        <p:nvSpPr>
          <p:cNvPr id="18" name="文字方塊 17"/>
          <p:cNvSpPr txBox="1"/>
          <p:nvPr/>
        </p:nvSpPr>
        <p:spPr>
          <a:xfrm>
            <a:off x="188913" y="2235200"/>
            <a:ext cx="2454275" cy="307975"/>
          </a:xfrm>
          <a:prstGeom prst="rect">
            <a:avLst/>
          </a:prstGeom>
          <a:noFill/>
        </p:spPr>
        <p:txBody>
          <a:bodyPr wrap="none">
            <a:spAutoFit/>
          </a:bodyPr>
          <a:lstStyle/>
          <a:p>
            <a:r>
              <a:rPr lang="en-US" altLang="zh-TW" sz="1400" i="1" dirty="0">
                <a:solidFill>
                  <a:srgbClr val="262626"/>
                </a:solidFill>
              </a:rPr>
              <a:t>Working on Better Solutions.</a:t>
            </a:r>
          </a:p>
        </p:txBody>
      </p:sp>
      <p:sp>
        <p:nvSpPr>
          <p:cNvPr id="17" name="Text Box 46"/>
          <p:cNvSpPr txBox="1">
            <a:spLocks noChangeArrowheads="1"/>
          </p:cNvSpPr>
          <p:nvPr/>
        </p:nvSpPr>
        <p:spPr bwMode="auto">
          <a:xfrm>
            <a:off x="1741652" y="5179486"/>
            <a:ext cx="3173816" cy="461665"/>
          </a:xfrm>
          <a:prstGeom prst="rect">
            <a:avLst/>
          </a:prstGeom>
          <a:noFill/>
          <a:ln w="12700">
            <a:noFill/>
            <a:miter lim="800000"/>
            <a:headEnd/>
            <a:tailEnd/>
          </a:ln>
          <a:effectLst/>
        </p:spPr>
        <p:txBody>
          <a:bodyPr wrap="square" anchor="ctr">
            <a:spAutoFit/>
          </a:bodyPr>
          <a:lstStyle/>
          <a:p>
            <a:pPr algn="ctr" defTabSz="762000"/>
            <a:r>
              <a:rPr lang="en-US" altLang="zh-TW" sz="2400" b="1" dirty="0" smtClean="0">
                <a:effectLst>
                  <a:outerShdw blurRad="38100" dist="38100" dir="2700000" algn="tl">
                    <a:srgbClr val="C0C0C0"/>
                  </a:outerShdw>
                </a:effectLst>
                <a:latin typeface="Arial Narrow" pitchFamily="34" charset="0"/>
                <a:ea typeface="Verdana" pitchFamily="34" charset="0"/>
                <a:cs typeface="Verdana" pitchFamily="34" charset="0"/>
              </a:rPr>
              <a:t>July 29,2020 </a:t>
            </a:r>
            <a:endParaRPr lang="en-US" altLang="zh-TW" sz="2400" b="1" dirty="0">
              <a:effectLst>
                <a:outerShdw blurRad="38100" dist="38100" dir="2700000" algn="tl">
                  <a:srgbClr val="C0C0C0"/>
                </a:outerShdw>
              </a:effectLst>
              <a:latin typeface="Arial Narrow"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677" y="1129997"/>
            <a:ext cx="8890782" cy="2308324"/>
          </a:xfrm>
          <a:prstGeom prst="rect">
            <a:avLst/>
          </a:prstGeom>
        </p:spPr>
        <p:txBody>
          <a:bodyPr wrap="square">
            <a:spAutoFit/>
          </a:bodyPr>
          <a:lstStyle/>
          <a:p>
            <a:pPr marL="76200">
              <a:spcAft>
                <a:spcPts val="0"/>
              </a:spcAft>
            </a:pPr>
            <a:r>
              <a:rPr lang="en-US" altLang="zh-TW" kern="100" dirty="0">
                <a:latin typeface="Times New Roman" panose="02020603050405020304" pitchFamily="18" charset="0"/>
              </a:rPr>
              <a:t>SQL&gt; set </a:t>
            </a:r>
            <a:r>
              <a:rPr lang="en-US" altLang="zh-TW" kern="100" dirty="0" err="1">
                <a:latin typeface="Times New Roman" panose="02020603050405020304" pitchFamily="18" charset="0"/>
              </a:rPr>
              <a:t>linesize</a:t>
            </a:r>
            <a:r>
              <a:rPr lang="en-US" altLang="zh-TW" kern="100" dirty="0">
                <a:latin typeface="Times New Roman" panose="02020603050405020304" pitchFamily="18" charset="0"/>
              </a:rPr>
              <a:t> </a:t>
            </a:r>
            <a:r>
              <a:rPr lang="en-US" altLang="zh-TW" kern="100" dirty="0" smtClean="0">
                <a:latin typeface="Times New Roman" panose="02020603050405020304" pitchFamily="18" charset="0"/>
              </a:rPr>
              <a:t>150</a:t>
            </a:r>
            <a:endParaRPr lang="zh-TW" altLang="zh-TW" kern="100" dirty="0">
              <a:latin typeface="Times New Roman" panose="02020603050405020304" pitchFamily="18" charset="0"/>
            </a:endParaRPr>
          </a:p>
          <a:p>
            <a:pPr marL="76200">
              <a:spcAft>
                <a:spcPts val="0"/>
              </a:spcAft>
            </a:pPr>
            <a:r>
              <a:rPr lang="en-US" altLang="zh-TW" kern="100" dirty="0">
                <a:latin typeface="Times New Roman" panose="02020603050405020304" pitchFamily="18" charset="0"/>
              </a:rPr>
              <a:t>SQL&gt; col </a:t>
            </a:r>
            <a:r>
              <a:rPr lang="en-US" altLang="zh-TW" kern="100" dirty="0" err="1">
                <a:latin typeface="Times New Roman" panose="02020603050405020304" pitchFamily="18" charset="0"/>
              </a:rPr>
              <a:t>table_name</a:t>
            </a:r>
            <a:r>
              <a:rPr lang="en-US" altLang="zh-TW" kern="100" dirty="0">
                <a:latin typeface="Times New Roman" panose="02020603050405020304" pitchFamily="18" charset="0"/>
              </a:rPr>
              <a:t> format a30;</a:t>
            </a:r>
            <a:endParaRPr lang="zh-TW" altLang="zh-TW" kern="100" dirty="0">
              <a:latin typeface="Times New Roman" panose="02020603050405020304" pitchFamily="18" charset="0"/>
            </a:endParaRPr>
          </a:p>
          <a:p>
            <a:pPr marL="76200">
              <a:spcAft>
                <a:spcPts val="0"/>
              </a:spcAft>
            </a:pPr>
            <a:r>
              <a:rPr lang="en-US" altLang="zh-TW" kern="100" dirty="0">
                <a:latin typeface="Times New Roman" panose="02020603050405020304" pitchFamily="18" charset="0"/>
              </a:rPr>
              <a:t>SQL&gt; col </a:t>
            </a:r>
            <a:r>
              <a:rPr lang="en-US" altLang="zh-TW" kern="100" dirty="0" err="1">
                <a:latin typeface="Times New Roman" panose="02020603050405020304" pitchFamily="18" charset="0"/>
              </a:rPr>
              <a:t>file_name</a:t>
            </a:r>
            <a:r>
              <a:rPr lang="en-US" altLang="zh-TW" kern="100" dirty="0">
                <a:latin typeface="Times New Roman" panose="02020603050405020304" pitchFamily="18" charset="0"/>
              </a:rPr>
              <a:t> format a40;</a:t>
            </a:r>
            <a:endParaRPr lang="zh-TW" altLang="zh-TW" kern="100" dirty="0">
              <a:latin typeface="Times New Roman" panose="02020603050405020304" pitchFamily="18" charset="0"/>
            </a:endParaRPr>
          </a:p>
          <a:p>
            <a:pPr marL="76200">
              <a:spcAft>
                <a:spcPts val="0"/>
              </a:spcAft>
            </a:pPr>
            <a:r>
              <a:rPr lang="en-US" altLang="zh-TW" kern="100" dirty="0">
                <a:latin typeface="Times New Roman" panose="02020603050405020304" pitchFamily="18" charset="0"/>
              </a:rPr>
              <a:t>SQL&gt; col </a:t>
            </a:r>
            <a:r>
              <a:rPr lang="en-US" altLang="zh-TW" kern="100" dirty="0" err="1">
                <a:latin typeface="Times New Roman" panose="02020603050405020304" pitchFamily="18" charset="0"/>
              </a:rPr>
              <a:t>tablespace_name</a:t>
            </a:r>
            <a:r>
              <a:rPr lang="en-US" altLang="zh-TW" kern="100" dirty="0">
                <a:latin typeface="Times New Roman" panose="02020603050405020304" pitchFamily="18" charset="0"/>
              </a:rPr>
              <a:t> format a20;</a:t>
            </a:r>
            <a:endParaRPr lang="zh-TW" altLang="zh-TW" kern="100" dirty="0">
              <a:latin typeface="Times New Roman" panose="02020603050405020304" pitchFamily="18" charset="0"/>
            </a:endParaRPr>
          </a:p>
          <a:p>
            <a:pPr marL="76200">
              <a:spcAft>
                <a:spcPts val="0"/>
              </a:spcAft>
            </a:pPr>
            <a:r>
              <a:rPr lang="en-US" altLang="zh-TW" kern="100" dirty="0">
                <a:latin typeface="Times New Roman" panose="02020603050405020304" pitchFamily="18" charset="0"/>
              </a:rPr>
              <a:t>SQL&gt; select </a:t>
            </a:r>
            <a:r>
              <a:rPr lang="en-US" altLang="zh-TW" kern="100" dirty="0" err="1">
                <a:latin typeface="Times New Roman" panose="02020603050405020304" pitchFamily="18" charset="0"/>
              </a:rPr>
              <a:t>b.FILE_ID,b.FILE_NAME,a.TABLESPACE_NAME,a.TABLE_NAME,a.owner</a:t>
            </a:r>
            <a:endParaRPr lang="en-US" altLang="zh-TW" kern="100" dirty="0">
              <a:latin typeface="Times New Roman" panose="02020603050405020304" pitchFamily="18" charset="0"/>
            </a:endParaRPr>
          </a:p>
          <a:p>
            <a:pPr marL="76200">
              <a:spcAft>
                <a:spcPts val="0"/>
              </a:spcAft>
            </a:pPr>
            <a:r>
              <a:rPr lang="en-US" altLang="zh-TW" kern="100" dirty="0">
                <a:latin typeface="Times New Roman" panose="02020603050405020304" pitchFamily="18" charset="0"/>
              </a:rPr>
              <a:t>     From </a:t>
            </a:r>
            <a:r>
              <a:rPr lang="en-US" altLang="zh-TW" kern="100" dirty="0" err="1">
                <a:latin typeface="Times New Roman" panose="02020603050405020304" pitchFamily="18" charset="0"/>
              </a:rPr>
              <a:t>dba_tables</a:t>
            </a:r>
            <a:r>
              <a:rPr lang="en-US" altLang="zh-TW" kern="100" dirty="0">
                <a:latin typeface="Times New Roman" panose="02020603050405020304" pitchFamily="18" charset="0"/>
              </a:rPr>
              <a:t> </a:t>
            </a:r>
            <a:r>
              <a:rPr lang="en-US" altLang="zh-TW" kern="100" dirty="0" err="1">
                <a:latin typeface="Times New Roman" panose="02020603050405020304" pitchFamily="18" charset="0"/>
              </a:rPr>
              <a:t>a,dba_data_files</a:t>
            </a:r>
            <a:r>
              <a:rPr lang="en-US" altLang="zh-TW" kern="100" dirty="0">
                <a:latin typeface="Times New Roman" panose="02020603050405020304" pitchFamily="18" charset="0"/>
              </a:rPr>
              <a:t> b</a:t>
            </a:r>
          </a:p>
          <a:p>
            <a:pPr marL="76200">
              <a:spcAft>
                <a:spcPts val="0"/>
              </a:spcAft>
            </a:pPr>
            <a:r>
              <a:rPr lang="en-US" altLang="zh-TW" kern="100" dirty="0">
                <a:latin typeface="Times New Roman" panose="02020603050405020304" pitchFamily="18" charset="0"/>
              </a:rPr>
              <a:t>     where </a:t>
            </a:r>
            <a:r>
              <a:rPr lang="en-US" altLang="zh-TW" kern="100" dirty="0" err="1">
                <a:latin typeface="Times New Roman" panose="02020603050405020304" pitchFamily="18" charset="0"/>
              </a:rPr>
              <a:t>a.TABLESPACE_NAME</a:t>
            </a:r>
            <a:r>
              <a:rPr lang="en-US" altLang="zh-TW" kern="100" dirty="0">
                <a:latin typeface="Times New Roman" panose="02020603050405020304" pitchFamily="18" charset="0"/>
              </a:rPr>
              <a:t>=</a:t>
            </a:r>
            <a:r>
              <a:rPr lang="en-US" altLang="zh-TW" kern="100" dirty="0" err="1">
                <a:latin typeface="Times New Roman" panose="02020603050405020304" pitchFamily="18" charset="0"/>
              </a:rPr>
              <a:t>b.TABLESPACE_NAME</a:t>
            </a:r>
            <a:endParaRPr lang="en-US" altLang="zh-TW" kern="100" dirty="0">
              <a:latin typeface="Times New Roman" panose="02020603050405020304" pitchFamily="18" charset="0"/>
            </a:endParaRPr>
          </a:p>
          <a:p>
            <a:pPr marL="76200">
              <a:spcAft>
                <a:spcPts val="0"/>
              </a:spcAft>
            </a:pPr>
            <a:r>
              <a:rPr lang="en-US" altLang="zh-TW" kern="100" dirty="0">
                <a:latin typeface="Times New Roman" panose="02020603050405020304" pitchFamily="18" charset="0"/>
              </a:rPr>
              <a:t>     AND A.TABLE_NAME='</a:t>
            </a:r>
            <a:r>
              <a:rPr lang="en-US" altLang="zh-TW" kern="100" dirty="0">
                <a:solidFill>
                  <a:srgbClr val="FF0000"/>
                </a:solidFill>
                <a:latin typeface="Times New Roman" panose="02020603050405020304" pitchFamily="18" charset="0"/>
              </a:rPr>
              <a:t>EMS_VENDOR</a:t>
            </a:r>
            <a:r>
              <a:rPr lang="en-US" altLang="zh-TW" kern="100" dirty="0">
                <a:latin typeface="Times New Roman" panose="02020603050405020304" pitchFamily="18" charset="0"/>
              </a:rPr>
              <a:t>';</a:t>
            </a:r>
            <a:endParaRPr lang="zh-TW" altLang="zh-TW" kern="100" dirty="0">
              <a:latin typeface="Times New Roman" panose="02020603050405020304" pitchFamily="18" charset="0"/>
            </a:endParaRPr>
          </a:p>
        </p:txBody>
      </p:sp>
      <p:pic>
        <p:nvPicPr>
          <p:cNvPr id="5" name="圖片 4"/>
          <p:cNvPicPr>
            <a:picLocks noChangeAspect="1"/>
          </p:cNvPicPr>
          <p:nvPr/>
        </p:nvPicPr>
        <p:blipFill>
          <a:blip r:embed="rId2"/>
          <a:stretch>
            <a:fillRect/>
          </a:stretch>
        </p:blipFill>
        <p:spPr>
          <a:xfrm>
            <a:off x="-3" y="4498738"/>
            <a:ext cx="9164338" cy="844639"/>
          </a:xfrm>
          <a:prstGeom prst="rect">
            <a:avLst/>
          </a:prstGeom>
          <a:ln w="19050">
            <a:solidFill>
              <a:schemeClr val="tx1">
                <a:lumMod val="50000"/>
                <a:lumOff val="50000"/>
              </a:schemeClr>
            </a:solidFill>
          </a:ln>
        </p:spPr>
      </p:pic>
      <p:sp>
        <p:nvSpPr>
          <p:cNvPr id="6" name="矩形 5"/>
          <p:cNvSpPr/>
          <p:nvPr/>
        </p:nvSpPr>
        <p:spPr>
          <a:xfrm>
            <a:off x="684036" y="-16823"/>
            <a:ext cx="6892336" cy="707886"/>
          </a:xfrm>
          <a:prstGeom prst="rect">
            <a:avLst/>
          </a:prstGeom>
        </p:spPr>
        <p:txBody>
          <a:bodyPr wrap="none">
            <a:spAutoFit/>
          </a:bodyPr>
          <a:lstStyle/>
          <a:p>
            <a:r>
              <a:rPr lang="zh-TW" altLang="en-US" sz="4000" dirty="0" smtClean="0">
                <a:latin typeface="微軟正黑體" pitchFamily="34" charset="-120"/>
                <a:ea typeface="微軟正黑體" pitchFamily="34" charset="-120"/>
              </a:rPr>
              <a:t>查詢</a:t>
            </a:r>
            <a:r>
              <a:rPr lang="en-US" altLang="zh-TW" sz="4000" dirty="0" smtClean="0">
                <a:latin typeface="微軟正黑體" pitchFamily="34" charset="-120"/>
                <a:ea typeface="微軟正黑體" pitchFamily="34" charset="-120"/>
              </a:rPr>
              <a:t>Table</a:t>
            </a:r>
            <a:r>
              <a:rPr lang="zh-TW" altLang="en-US" sz="4000" dirty="0" smtClean="0">
                <a:latin typeface="微軟正黑體" pitchFamily="34" charset="-120"/>
                <a:ea typeface="微軟正黑體" pitchFamily="34" charset="-120"/>
              </a:rPr>
              <a:t>存放在哪個</a:t>
            </a:r>
            <a:r>
              <a:rPr lang="en-US" altLang="zh-TW" sz="4000" dirty="0" err="1" smtClean="0">
                <a:latin typeface="微軟正黑體" pitchFamily="34" charset="-120"/>
                <a:ea typeface="微軟正黑體" pitchFamily="34" charset="-120"/>
              </a:rPr>
              <a:t>Datafile</a:t>
            </a:r>
            <a:endParaRPr lang="zh-TW" altLang="en-US" sz="4000" dirty="0">
              <a:latin typeface="微軟正黑體" pitchFamily="34" charset="-120"/>
              <a:ea typeface="微軟正黑體" pitchFamily="34" charset="-120"/>
            </a:endParaRPr>
          </a:p>
        </p:txBody>
      </p:sp>
    </p:spTree>
    <p:extLst>
      <p:ext uri="{BB962C8B-B14F-4D97-AF65-F5344CB8AC3E}">
        <p14:creationId xmlns:p14="http://schemas.microsoft.com/office/powerpoint/2010/main" val="1141559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648270" y="4627966"/>
            <a:ext cx="7772400" cy="926673"/>
          </a:xfrm>
          <a:prstGeom prst="rect">
            <a:avLst/>
          </a:prstGeom>
        </p:spPr>
        <p:txBody>
          <a:bodyPr/>
          <a:lstStyle/>
          <a:p>
            <a:pPr lvl="0" algn="ctr">
              <a:defRPr/>
            </a:pPr>
            <a:r>
              <a:rPr lang="en-US" altLang="zh-TW" sz="4400" kern="0" dirty="0" smtClean="0">
                <a:solidFill>
                  <a:srgbClr val="003366"/>
                </a:solidFill>
                <a:latin typeface="微軟正黑體" pitchFamily="34" charset="-120"/>
                <a:ea typeface="微軟正黑體" pitchFamily="34" charset="-120"/>
                <a:cs typeface="Calibri" pitchFamily="34" charset="0"/>
              </a:rPr>
              <a:t>Oracle DB</a:t>
            </a:r>
            <a:r>
              <a:rPr lang="zh-TW" altLang="en-US" sz="4400" kern="0" dirty="0" smtClean="0">
                <a:solidFill>
                  <a:srgbClr val="003366"/>
                </a:solidFill>
                <a:latin typeface="微軟正黑體" pitchFamily="34" charset="-120"/>
                <a:ea typeface="微軟正黑體" pitchFamily="34" charset="-120"/>
                <a:cs typeface="Calibri" pitchFamily="34" charset="0"/>
              </a:rPr>
              <a:t>問題查詢診斷</a:t>
            </a:r>
            <a:endParaRPr lang="en-US" altLang="zh-TW" sz="4400" kern="0" dirty="0" smtClean="0">
              <a:solidFill>
                <a:srgbClr val="003366"/>
              </a:solidFill>
              <a:latin typeface="微軟正黑體" pitchFamily="34" charset="-120"/>
              <a:ea typeface="微軟正黑體" pitchFamily="34" charset="-120"/>
              <a:cs typeface="Calibri" pitchFamily="34" charset="0"/>
            </a:endParaRPr>
          </a:p>
          <a:p>
            <a:pPr algn="ctr">
              <a:defRPr/>
            </a:pPr>
            <a:endParaRPr lang="en-US" altLang="zh-TW" sz="4400" kern="0" dirty="0" smtClean="0">
              <a:solidFill>
                <a:srgbClr val="003366"/>
              </a:solidFill>
              <a:latin typeface="微軟正黑體" pitchFamily="34" charset="-120"/>
              <a:ea typeface="微軟正黑體" pitchFamily="34" charset="-120"/>
              <a:cs typeface="Calibr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4400" b="1" i="0" u="none" strike="noStrike" kern="0" cap="none" spc="0" normalizeH="0" baseline="0" noProof="0" dirty="0">
              <a:ln>
                <a:noFill/>
              </a:ln>
              <a:solidFill>
                <a:srgbClr val="003366"/>
              </a:solidFill>
              <a:effectLst/>
              <a:uLnTx/>
              <a:uFillTx/>
              <a:latin typeface="MV Boli" pitchFamily="2" charset="0"/>
              <a:ea typeface="微軟正黑體" pitchFamily="34" charset="-120"/>
              <a:cs typeface="MV Boli" pitchFamily="2"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96" y="778679"/>
            <a:ext cx="6146491" cy="400110"/>
          </a:xfrm>
          <a:prstGeom prst="rect">
            <a:avLst/>
          </a:prstGeom>
        </p:spPr>
        <p:txBody>
          <a:bodyPr wrap="none">
            <a:spAutoFit/>
          </a:bodyPr>
          <a:lstStyle/>
          <a:p>
            <a:r>
              <a:rPr lang="en-US" altLang="zh-TW" sz="2000" b="1" dirty="0" smtClean="0">
                <a:solidFill>
                  <a:srgbClr val="FF0000"/>
                </a:solidFill>
                <a:latin typeface="微軟正黑體" pitchFamily="34" charset="-120"/>
                <a:ea typeface="微軟正黑體" pitchFamily="34" charset="-120"/>
              </a:rPr>
              <a:t> </a:t>
            </a:r>
            <a:r>
              <a:rPr lang="zh-TW" altLang="en-US" sz="2000" b="1" dirty="0" smtClean="0">
                <a:solidFill>
                  <a:srgbClr val="FF0000"/>
                </a:solidFill>
                <a:latin typeface="微軟正黑體" pitchFamily="34" charset="-120"/>
                <a:ea typeface="微軟正黑體" pitchFamily="34" charset="-120"/>
              </a:rPr>
              <a:t>查詢</a:t>
            </a:r>
            <a:r>
              <a:rPr lang="en-US" altLang="zh-TW" sz="2000" b="1" dirty="0" smtClean="0">
                <a:solidFill>
                  <a:srgbClr val="FF0000"/>
                </a:solidFill>
                <a:latin typeface="微軟正黑體" pitchFamily="34" charset="-120"/>
                <a:ea typeface="微軟正黑體" pitchFamily="34" charset="-120"/>
              </a:rPr>
              <a:t>DB_Lock</a:t>
            </a:r>
            <a:r>
              <a:rPr lang="zh-TW" altLang="en-US" sz="2000" b="1" dirty="0" smtClean="0">
                <a:solidFill>
                  <a:srgbClr val="FF0000"/>
                </a:solidFill>
                <a:latin typeface="微軟正黑體" pitchFamily="34" charset="-120"/>
                <a:ea typeface="微軟正黑體" pitchFamily="34" charset="-120"/>
              </a:rPr>
              <a:t>語法和抓取</a:t>
            </a:r>
            <a:r>
              <a:rPr lang="en-US" altLang="zh-TW" sz="2000" b="1" dirty="0" smtClean="0">
                <a:solidFill>
                  <a:srgbClr val="FF0000"/>
                </a:solidFill>
                <a:latin typeface="微軟正黑體" pitchFamily="34" charset="-120"/>
                <a:ea typeface="微軟正黑體" pitchFamily="34" charset="-120"/>
              </a:rPr>
              <a:t>SQL_ID</a:t>
            </a:r>
            <a:r>
              <a:rPr lang="zh-TW" altLang="en-US" sz="2000" b="1" dirty="0" smtClean="0">
                <a:solidFill>
                  <a:srgbClr val="FF0000"/>
                </a:solidFill>
                <a:latin typeface="微軟正黑體" pitchFamily="34" charset="-120"/>
                <a:ea typeface="微軟正黑體" pitchFamily="34" charset="-120"/>
              </a:rPr>
              <a:t>及</a:t>
            </a:r>
            <a:r>
              <a:rPr lang="en-US" altLang="zh-TW" sz="2000" b="1" dirty="0" smtClean="0">
                <a:solidFill>
                  <a:srgbClr val="FF0000"/>
                </a:solidFill>
                <a:latin typeface="微軟正黑體" pitchFamily="34" charset="-120"/>
                <a:ea typeface="微軟正黑體" pitchFamily="34" charset="-120"/>
              </a:rPr>
              <a:t>Relase DB_Lock</a:t>
            </a:r>
            <a:endParaRPr lang="zh-TW" altLang="en-US" sz="2000" b="1" dirty="0">
              <a:solidFill>
                <a:srgbClr val="FF0000"/>
              </a:solidFill>
              <a:latin typeface="微軟正黑體" pitchFamily="34" charset="-120"/>
              <a:ea typeface="微軟正黑體" pitchFamily="34" charset="-120"/>
            </a:endParaRPr>
          </a:p>
        </p:txBody>
      </p:sp>
      <p:sp>
        <p:nvSpPr>
          <p:cNvPr id="8" name="矩形 7"/>
          <p:cNvSpPr/>
          <p:nvPr/>
        </p:nvSpPr>
        <p:spPr>
          <a:xfrm>
            <a:off x="156950" y="1207787"/>
            <a:ext cx="8850576" cy="4909036"/>
          </a:xfrm>
          <a:prstGeom prst="rect">
            <a:avLst/>
          </a:prstGeom>
          <a:ln w="28575">
            <a:solidFill>
              <a:schemeClr val="bg2"/>
            </a:solidFill>
          </a:ln>
        </p:spPr>
        <p:txBody>
          <a:bodyPr wrap="square">
            <a:spAutoFit/>
          </a:bodyPr>
          <a:lstStyle/>
          <a:p>
            <a:r>
              <a:rPr lang="zh-TW" altLang="en-US" sz="1500" dirty="0" smtClean="0">
                <a:latin typeface="微軟正黑體" pitchFamily="34" charset="-120"/>
                <a:ea typeface="微軟正黑體" pitchFamily="34" charset="-120"/>
              </a:rPr>
              <a:t>抓</a:t>
            </a:r>
            <a:r>
              <a:rPr lang="en-US" altLang="zh-TW" sz="1500" dirty="0" smtClean="0">
                <a:latin typeface="微軟正黑體" pitchFamily="34" charset="-120"/>
                <a:ea typeface="微軟正黑體" pitchFamily="34" charset="-120"/>
              </a:rPr>
              <a:t>SQL_ID</a:t>
            </a:r>
          </a:p>
          <a:p>
            <a:r>
              <a:rPr lang="en-US" altLang="zh-TW" sz="1500" dirty="0" smtClean="0">
                <a:latin typeface="微軟正黑體" pitchFamily="34" charset="-120"/>
                <a:ea typeface="微軟正黑體" pitchFamily="34" charset="-120"/>
              </a:rPr>
              <a:t>SELECT se.sid,se.serial#,pr.SPID,se.username,se.status,se.terminal,se.program,se.MODULE,se.SQL_ID,se.sql_address,</a:t>
            </a:r>
            <a:r>
              <a:rPr lang="en-US" altLang="zh-TW" sz="1500" b="1" dirty="0" smtClean="0">
                <a:solidFill>
                  <a:srgbClr val="0066FF"/>
                </a:solidFill>
                <a:latin typeface="微軟正黑體" pitchFamily="34" charset="-120"/>
                <a:ea typeface="微軟正黑體" pitchFamily="34" charset="-120"/>
              </a:rPr>
              <a:t>st.event,</a:t>
            </a:r>
            <a:r>
              <a:rPr lang="en-US" altLang="zh-TW" sz="1500" dirty="0" smtClean="0">
                <a:latin typeface="微軟正黑體" pitchFamily="34" charset="-120"/>
                <a:ea typeface="微軟正黑體" pitchFamily="34" charset="-120"/>
              </a:rPr>
              <a:t>st.p1text,si.physical_reads,si.block_changes</a:t>
            </a:r>
          </a:p>
          <a:p>
            <a:r>
              <a:rPr lang="en-US" altLang="zh-TW" sz="1500" dirty="0" smtClean="0">
                <a:latin typeface="微軟正黑體" pitchFamily="34" charset="-120"/>
                <a:ea typeface="微軟正黑體" pitchFamily="34" charset="-120"/>
              </a:rPr>
              <a:t>FROM v$session se,v$session_wait st,v$sess_io si,v$process pr</a:t>
            </a:r>
          </a:p>
          <a:p>
            <a:r>
              <a:rPr lang="en-US" altLang="zh-TW" sz="1500" dirty="0" smtClean="0">
                <a:latin typeface="微軟正黑體" pitchFamily="34" charset="-120"/>
                <a:ea typeface="微軟正黑體" pitchFamily="34" charset="-120"/>
              </a:rPr>
              <a:t>WHERE st.sid=se.sid AND st.sid=si.sid AND se.PADDR=pr.ADDR  ORDER BY SID DESC;</a:t>
            </a:r>
          </a:p>
          <a:p>
            <a:endParaRPr lang="en-US" altLang="zh-TW" sz="1500" dirty="0" smtClean="0">
              <a:latin typeface="微軟正黑體" pitchFamily="34" charset="-120"/>
              <a:ea typeface="微軟正黑體" pitchFamily="34" charset="-120"/>
            </a:endParaRPr>
          </a:p>
          <a:p>
            <a:r>
              <a:rPr lang="en-US" altLang="zh-TW" sz="1500" dirty="0" smtClean="0">
                <a:latin typeface="微軟正黑體" pitchFamily="34" charset="-120"/>
                <a:ea typeface="微軟正黑體" pitchFamily="34" charset="-120"/>
              </a:rPr>
              <a:t>select sql_text from v$sql where address = '6875BABC';</a:t>
            </a:r>
          </a:p>
          <a:p>
            <a:endParaRPr lang="en-US" altLang="zh-TW" sz="1500" dirty="0" smtClean="0">
              <a:latin typeface="微軟正黑體" pitchFamily="34" charset="-120"/>
              <a:ea typeface="微軟正黑體" pitchFamily="34" charset="-120"/>
            </a:endParaRPr>
          </a:p>
          <a:p>
            <a:r>
              <a:rPr lang="en-US" altLang="zh-TW" sz="1500" dirty="0" smtClean="0">
                <a:latin typeface="微軟正黑體" pitchFamily="34" charset="-120"/>
                <a:ea typeface="微軟正黑體" pitchFamily="34" charset="-120"/>
              </a:rPr>
              <a:t>alter system kill session 'sid, serial#';</a:t>
            </a:r>
          </a:p>
          <a:p>
            <a:endParaRPr lang="en-US" altLang="zh-TW" sz="1400" dirty="0" smtClean="0">
              <a:latin typeface="微軟正黑體" pitchFamily="34" charset="-120"/>
              <a:ea typeface="微軟正黑體" pitchFamily="34" charset="-120"/>
            </a:endParaRPr>
          </a:p>
          <a:p>
            <a:endParaRPr lang="en-US" altLang="zh-TW" sz="1400" dirty="0" smtClean="0">
              <a:latin typeface="微軟正黑體" pitchFamily="34" charset="-120"/>
              <a:ea typeface="微軟正黑體" pitchFamily="34" charset="-120"/>
            </a:endParaRPr>
          </a:p>
          <a:p>
            <a:r>
              <a:rPr lang="zh-TW" altLang="en-US" sz="1500" dirty="0" smtClean="0">
                <a:latin typeface="微軟正黑體" pitchFamily="34" charset="-120"/>
                <a:ea typeface="微軟正黑體" pitchFamily="34" charset="-120"/>
              </a:rPr>
              <a:t>找出對應系統的</a:t>
            </a:r>
            <a:r>
              <a:rPr lang="en-US" altLang="zh-TW" sz="1500" dirty="0" smtClean="0">
                <a:latin typeface="微軟正黑體" pitchFamily="34" charset="-120"/>
                <a:ea typeface="微軟正黑體" pitchFamily="34" charset="-120"/>
              </a:rPr>
              <a:t>Process ID=spid</a:t>
            </a:r>
          </a:p>
          <a:p>
            <a:r>
              <a:rPr lang="en-US" altLang="zh-TW" sz="1500" dirty="0" smtClean="0">
                <a:latin typeface="微軟正黑體" pitchFamily="34" charset="-120"/>
                <a:ea typeface="微軟正黑體" pitchFamily="34" charset="-120"/>
              </a:rPr>
              <a:t>select spid from v$process where addr=(select paddr from v$session where sid=(select distinct sid from v$mystat)); </a:t>
            </a:r>
          </a:p>
          <a:p>
            <a:endParaRPr lang="en-US" altLang="zh-TW" sz="1500" dirty="0" smtClean="0">
              <a:latin typeface="微軟正黑體" pitchFamily="34" charset="-120"/>
              <a:ea typeface="微軟正黑體" pitchFamily="34" charset="-120"/>
            </a:endParaRPr>
          </a:p>
          <a:p>
            <a:r>
              <a:rPr lang="en-US" altLang="zh-TW" sz="1500" dirty="0" smtClean="0">
                <a:latin typeface="微軟正黑體" pitchFamily="34" charset="-120"/>
                <a:ea typeface="微軟正黑體" pitchFamily="34" charset="-120"/>
              </a:rPr>
              <a:t>Oracle </a:t>
            </a:r>
            <a:r>
              <a:rPr lang="zh-TW" altLang="zh-TW" sz="1500" dirty="0" smtClean="0">
                <a:latin typeface="微軟正黑體" pitchFamily="34" charset="-120"/>
                <a:ea typeface="微軟正黑體" pitchFamily="34" charset="-120"/>
              </a:rPr>
              <a:t>根據</a:t>
            </a:r>
            <a:r>
              <a:rPr lang="en-US" altLang="zh-TW" sz="1500" dirty="0" smtClean="0">
                <a:latin typeface="微軟正黑體" pitchFamily="34" charset="-120"/>
                <a:ea typeface="微軟正黑體" pitchFamily="34" charset="-120"/>
              </a:rPr>
              <a:t>sid</a:t>
            </a:r>
            <a:r>
              <a:rPr lang="zh-TW" altLang="zh-TW" sz="1500" dirty="0" smtClean="0">
                <a:latin typeface="微軟正黑體" pitchFamily="34" charset="-120"/>
                <a:ea typeface="微軟正黑體" pitchFamily="34" charset="-120"/>
              </a:rPr>
              <a:t>找出</a:t>
            </a:r>
            <a:r>
              <a:rPr lang="en-US" altLang="zh-TW" sz="1500" dirty="0" smtClean="0">
                <a:latin typeface="微軟正黑體" pitchFamily="34" charset="-120"/>
                <a:ea typeface="微軟正黑體" pitchFamily="34" charset="-120"/>
              </a:rPr>
              <a:t>spid </a:t>
            </a:r>
            <a:endParaRPr lang="zh-TW" altLang="zh-TW" sz="1500" dirty="0" smtClean="0">
              <a:latin typeface="微軟正黑體" pitchFamily="34" charset="-120"/>
              <a:ea typeface="微軟正黑體" pitchFamily="34" charset="-120"/>
            </a:endParaRPr>
          </a:p>
          <a:p>
            <a:r>
              <a:rPr lang="en-US" altLang="zh-TW" sz="1500" dirty="0" smtClean="0">
                <a:latin typeface="微軟正黑體" pitchFamily="34" charset="-120"/>
                <a:ea typeface="微軟正黑體" pitchFamily="34" charset="-120"/>
              </a:rPr>
              <a:t>select pro.spid from v$session ses,v$process pro where ses.sid=xxx and ses.paddr=pro.addr;</a:t>
            </a:r>
          </a:p>
          <a:p>
            <a:endParaRPr lang="en-US" altLang="zh-TW" sz="1500" dirty="0" smtClean="0">
              <a:latin typeface="微軟正黑體" pitchFamily="34" charset="-120"/>
              <a:ea typeface="微軟正黑體" pitchFamily="34" charset="-120"/>
            </a:endParaRPr>
          </a:p>
          <a:p>
            <a:r>
              <a:rPr lang="zh-TW" altLang="zh-TW" sz="1500" dirty="0" smtClean="0">
                <a:latin typeface="微軟正黑體" pitchFamily="34" charset="-120"/>
                <a:ea typeface="微軟正黑體" pitchFamily="34" charset="-120"/>
              </a:rPr>
              <a:t>根據</a:t>
            </a:r>
            <a:r>
              <a:rPr lang="en-US" altLang="zh-TW" sz="1500" dirty="0" smtClean="0">
                <a:latin typeface="微軟正黑體" pitchFamily="34" charset="-120"/>
                <a:ea typeface="微軟正黑體" pitchFamily="34" charset="-120"/>
              </a:rPr>
              <a:t>SPID</a:t>
            </a:r>
            <a:r>
              <a:rPr lang="zh-TW" altLang="zh-TW" sz="1500" dirty="0" smtClean="0">
                <a:latin typeface="微軟正黑體" pitchFamily="34" charset="-120"/>
                <a:ea typeface="微軟正黑體" pitchFamily="34" charset="-120"/>
              </a:rPr>
              <a:t>找</a:t>
            </a:r>
            <a:r>
              <a:rPr lang="zh-TW" altLang="en-US" sz="1500" dirty="0" smtClean="0">
                <a:latin typeface="微軟正黑體" pitchFamily="34" charset="-120"/>
                <a:ea typeface="微軟正黑體" pitchFamily="34" charset="-120"/>
              </a:rPr>
              <a:t>出</a:t>
            </a:r>
            <a:r>
              <a:rPr lang="en-US" altLang="zh-TW" sz="1500" dirty="0" smtClean="0">
                <a:latin typeface="微軟正黑體" pitchFamily="34" charset="-120"/>
                <a:ea typeface="微軟正黑體" pitchFamily="34" charset="-120"/>
              </a:rPr>
              <a:t>SID,SERIAL</a:t>
            </a:r>
            <a:endParaRPr lang="zh-TW" altLang="zh-TW" sz="1500" dirty="0" smtClean="0">
              <a:latin typeface="微軟正黑體" pitchFamily="34" charset="-120"/>
              <a:ea typeface="微軟正黑體" pitchFamily="34" charset="-120"/>
            </a:endParaRPr>
          </a:p>
          <a:p>
            <a:r>
              <a:rPr lang="en-US" altLang="zh-TW" sz="1500" dirty="0" smtClean="0">
                <a:latin typeface="微軟正黑體" pitchFamily="34" charset="-120"/>
                <a:ea typeface="微軟正黑體" pitchFamily="34" charset="-120"/>
              </a:rPr>
              <a:t>select s.sid,s.serial# from v$session s,v$process p where s.paddr=p.addr and p.spid='xxx'</a:t>
            </a:r>
            <a:endParaRPr lang="zh-TW" altLang="en-US" sz="1500" dirty="0" smtClean="0">
              <a:latin typeface="微軟正黑體" pitchFamily="34" charset="-120"/>
              <a:ea typeface="微軟正黑體" pitchFamily="34" charset="-120"/>
            </a:endParaRPr>
          </a:p>
        </p:txBody>
      </p:sp>
      <p:sp>
        <p:nvSpPr>
          <p:cNvPr id="4" name="矩形 3"/>
          <p:cNvSpPr/>
          <p:nvPr/>
        </p:nvSpPr>
        <p:spPr>
          <a:xfrm>
            <a:off x="1711047" y="160141"/>
            <a:ext cx="5658921"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Oracle DB</a:t>
            </a:r>
            <a:r>
              <a:rPr lang="zh-TW" altLang="en-US" sz="4000" kern="0" dirty="0" smtClean="0">
                <a:latin typeface="微軟正黑體" pitchFamily="34" charset="-120"/>
                <a:ea typeface="微軟正黑體" pitchFamily="34" charset="-120"/>
                <a:cs typeface="Calibri" pitchFamily="34" charset="0"/>
              </a:rPr>
              <a:t>問題查詢診斷</a:t>
            </a:r>
            <a:endParaRPr lang="en-US" altLang="zh-TW" sz="4000" kern="0" dirty="0" smtClean="0">
              <a:latin typeface="微軟正黑體" pitchFamily="34" charset="-120"/>
              <a:ea typeface="微軟正黑體" pitchFamily="34" charset="-120"/>
              <a:cs typeface="Calibri" pitchFamily="34" charset="0"/>
            </a:endParaRPr>
          </a:p>
        </p:txBody>
      </p:sp>
      <p:sp>
        <p:nvSpPr>
          <p:cNvPr id="7" name="矩形 6"/>
          <p:cNvSpPr>
            <a:spLocks noChangeArrowheads="1"/>
          </p:cNvSpPr>
          <p:nvPr/>
        </p:nvSpPr>
        <p:spPr bwMode="auto">
          <a:xfrm>
            <a:off x="204716" y="1896987"/>
            <a:ext cx="832517" cy="335175"/>
          </a:xfrm>
          <a:prstGeom prst="rect">
            <a:avLst/>
          </a:prstGeom>
          <a:noFill/>
          <a:ln w="28575" algn="ctr">
            <a:solidFill>
              <a:srgbClr val="FF0000"/>
            </a:solidFill>
            <a:prstDash val="solid"/>
            <a:round/>
            <a:headEnd/>
            <a:tailEnd/>
          </a:ln>
        </p:spPr>
        <p:txBody>
          <a:bodyPr/>
          <a:lstStyle/>
          <a:p>
            <a:endParaRPr lang="zh-TW" altLang="en-US"/>
          </a:p>
        </p:txBody>
      </p:sp>
      <p:cxnSp>
        <p:nvCxnSpPr>
          <p:cNvPr id="9" name="直線單箭頭接點 9"/>
          <p:cNvCxnSpPr>
            <a:cxnSpLocks noChangeShapeType="1"/>
          </p:cNvCxnSpPr>
          <p:nvPr/>
        </p:nvCxnSpPr>
        <p:spPr bwMode="auto">
          <a:xfrm flipH="1">
            <a:off x="4776716" y="1951630"/>
            <a:ext cx="3821374" cy="900752"/>
          </a:xfrm>
          <a:prstGeom prst="straightConnector1">
            <a:avLst/>
          </a:prstGeom>
          <a:noFill/>
          <a:ln w="19050" algn="ctr">
            <a:solidFill>
              <a:srgbClr val="FF0000"/>
            </a:solidFill>
            <a:round/>
            <a:headEnd/>
            <a:tailEnd type="arrow" w="med" len="med"/>
          </a:ln>
        </p:spPr>
      </p:cxnSp>
      <p:sp>
        <p:nvSpPr>
          <p:cNvPr id="11" name="矩形 10"/>
          <p:cNvSpPr>
            <a:spLocks noChangeArrowheads="1"/>
          </p:cNvSpPr>
          <p:nvPr/>
        </p:nvSpPr>
        <p:spPr bwMode="auto">
          <a:xfrm>
            <a:off x="3891885" y="2759072"/>
            <a:ext cx="1198732" cy="335175"/>
          </a:xfrm>
          <a:prstGeom prst="rect">
            <a:avLst/>
          </a:prstGeom>
          <a:noFill/>
          <a:ln w="28575" algn="ctr">
            <a:solidFill>
              <a:srgbClr val="FF0000"/>
            </a:solidFill>
            <a:prstDash val="solid"/>
            <a:round/>
            <a:headEnd/>
            <a:tailEnd/>
          </a:ln>
        </p:spPr>
        <p:txBody>
          <a:bodyPr/>
          <a:lstStyle/>
          <a:p>
            <a:endParaRPr lang="zh-TW" altLang="en-US"/>
          </a:p>
        </p:txBody>
      </p:sp>
      <p:sp>
        <p:nvSpPr>
          <p:cNvPr id="10" name="矩形 9"/>
          <p:cNvSpPr>
            <a:spLocks noChangeArrowheads="1"/>
          </p:cNvSpPr>
          <p:nvPr/>
        </p:nvSpPr>
        <p:spPr bwMode="auto">
          <a:xfrm>
            <a:off x="1639891" y="1694545"/>
            <a:ext cx="652935" cy="257086"/>
          </a:xfrm>
          <a:prstGeom prst="rect">
            <a:avLst/>
          </a:prstGeom>
          <a:noFill/>
          <a:ln w="28575" algn="ctr">
            <a:solidFill>
              <a:srgbClr val="FF0000"/>
            </a:solidFill>
            <a:prstDash val="solid"/>
            <a:round/>
            <a:headEnd/>
            <a:tailEnd/>
          </a:ln>
        </p:spPr>
        <p:txBody>
          <a:bodyPr/>
          <a:lstStyle/>
          <a:p>
            <a:endParaRPr lang="zh-TW"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96" y="628551"/>
            <a:ext cx="1787669" cy="400110"/>
          </a:xfrm>
          <a:prstGeom prst="rect">
            <a:avLst/>
          </a:prstGeom>
        </p:spPr>
        <p:txBody>
          <a:bodyPr wrap="none">
            <a:spAutoFit/>
          </a:bodyPr>
          <a:lstStyle/>
          <a:p>
            <a:r>
              <a:rPr lang="en-US" altLang="zh-TW" sz="2000" b="1" dirty="0" smtClean="0">
                <a:solidFill>
                  <a:srgbClr val="FF0000"/>
                </a:solidFill>
                <a:latin typeface="微軟正黑體" pitchFamily="34" charset="-120"/>
                <a:ea typeface="微軟正黑體" pitchFamily="34" charset="-120"/>
              </a:rPr>
              <a:t> </a:t>
            </a:r>
            <a:r>
              <a:rPr lang="zh-TW" altLang="en-US" sz="2000" b="1" dirty="0" smtClean="0">
                <a:solidFill>
                  <a:srgbClr val="FF0000"/>
                </a:solidFill>
                <a:latin typeface="微軟正黑體" pitchFamily="34" charset="-120"/>
                <a:ea typeface="微軟正黑體" pitchFamily="34" charset="-120"/>
              </a:rPr>
              <a:t>等待事件說明</a:t>
            </a:r>
            <a:endParaRPr lang="en-US" altLang="zh-TW" sz="2000" b="1" dirty="0" smtClean="0">
              <a:solidFill>
                <a:srgbClr val="FF0000"/>
              </a:solidFill>
              <a:latin typeface="微軟正黑體" pitchFamily="34" charset="-120"/>
              <a:ea typeface="微軟正黑體" pitchFamily="34" charset="-120"/>
            </a:endParaRPr>
          </a:p>
        </p:txBody>
      </p:sp>
      <p:sp>
        <p:nvSpPr>
          <p:cNvPr id="4" name="矩形 3"/>
          <p:cNvSpPr/>
          <p:nvPr/>
        </p:nvSpPr>
        <p:spPr>
          <a:xfrm>
            <a:off x="1711047" y="160141"/>
            <a:ext cx="5658921"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Oracle DB</a:t>
            </a:r>
            <a:r>
              <a:rPr lang="zh-TW" altLang="en-US" sz="4000" kern="0" dirty="0" smtClean="0">
                <a:latin typeface="微軟正黑體" pitchFamily="34" charset="-120"/>
                <a:ea typeface="微軟正黑體" pitchFamily="34" charset="-120"/>
                <a:cs typeface="Calibri" pitchFamily="34" charset="0"/>
              </a:rPr>
              <a:t>問題查詢診斷</a:t>
            </a:r>
            <a:endParaRPr lang="en-US" altLang="zh-TW" sz="4000" kern="0" dirty="0" smtClean="0">
              <a:latin typeface="微軟正黑體" pitchFamily="34" charset="-120"/>
              <a:ea typeface="微軟正黑體" pitchFamily="34" charset="-120"/>
              <a:cs typeface="Calibri" pitchFamily="34" charset="0"/>
            </a:endParaRPr>
          </a:p>
        </p:txBody>
      </p:sp>
      <p:graphicFrame>
        <p:nvGraphicFramePr>
          <p:cNvPr id="12" name="表格 11"/>
          <p:cNvGraphicFramePr>
            <a:graphicFrameLocks noGrp="1"/>
          </p:cNvGraphicFramePr>
          <p:nvPr/>
        </p:nvGraphicFramePr>
        <p:xfrm>
          <a:off x="81888" y="1001204"/>
          <a:ext cx="8980227" cy="5777216"/>
        </p:xfrm>
        <a:graphic>
          <a:graphicData uri="http://schemas.openxmlformats.org/drawingml/2006/table">
            <a:tbl>
              <a:tblPr firstRow="1" bandRow="1">
                <a:tableStyleId>{5C22544A-7EE6-4342-B048-85BDC9FD1C3A}</a:tableStyleId>
              </a:tblPr>
              <a:tblGrid>
                <a:gridCol w="2593073">
                  <a:extLst>
                    <a:ext uri="{9D8B030D-6E8A-4147-A177-3AD203B41FA5}">
                      <a16:colId xmlns:a16="http://schemas.microsoft.com/office/drawing/2014/main" val="20000"/>
                    </a:ext>
                  </a:extLst>
                </a:gridCol>
                <a:gridCol w="6387154">
                  <a:extLst>
                    <a:ext uri="{9D8B030D-6E8A-4147-A177-3AD203B41FA5}">
                      <a16:colId xmlns:a16="http://schemas.microsoft.com/office/drawing/2014/main" val="20001"/>
                    </a:ext>
                  </a:extLst>
                </a:gridCol>
              </a:tblGrid>
              <a:tr h="374008">
                <a:tc>
                  <a:txBody>
                    <a:bodyPr/>
                    <a:lstStyle/>
                    <a:p>
                      <a:r>
                        <a:rPr lang="zh-TW" altLang="en-US" dirty="0" smtClean="0">
                          <a:solidFill>
                            <a:srgbClr val="003366"/>
                          </a:solidFill>
                          <a:latin typeface="微軟正黑體" pitchFamily="34" charset="-120"/>
                          <a:ea typeface="微軟正黑體" pitchFamily="34" charset="-120"/>
                        </a:rPr>
                        <a:t>等待事件 </a:t>
                      </a:r>
                      <a:r>
                        <a:rPr lang="en-US" altLang="zh-TW" sz="1800" b="1" dirty="0" smtClean="0">
                          <a:solidFill>
                            <a:srgbClr val="0066FF"/>
                          </a:solidFill>
                          <a:latin typeface="微軟正黑體" pitchFamily="34" charset="-120"/>
                          <a:ea typeface="微軟正黑體" pitchFamily="34" charset="-120"/>
                        </a:rPr>
                        <a:t>event </a:t>
                      </a:r>
                    </a:p>
                    <a:p>
                      <a:r>
                        <a:rPr lang="en-US" altLang="zh-TW" sz="1800" dirty="0" smtClean="0">
                          <a:latin typeface="微軟正黑體" pitchFamily="34" charset="-120"/>
                          <a:ea typeface="微軟正黑體" pitchFamily="34" charset="-120"/>
                        </a:rPr>
                        <a:t>v$session_wait </a:t>
                      </a:r>
                      <a:endParaRPr lang="zh-TW" altLang="en-US" dirty="0">
                        <a:solidFill>
                          <a:srgbClr val="003366"/>
                        </a:solidFill>
                        <a:latin typeface="微軟正黑體" pitchFamily="34" charset="-120"/>
                        <a:ea typeface="微軟正黑體" pitchFamily="34" charset="-120"/>
                      </a:endParaRPr>
                    </a:p>
                  </a:txBody>
                  <a:tcPr/>
                </a:tc>
                <a:tc>
                  <a:txBody>
                    <a:bodyPr/>
                    <a:lstStyle/>
                    <a:p>
                      <a:r>
                        <a:rPr lang="zh-TW" altLang="en-US" dirty="0" smtClean="0">
                          <a:solidFill>
                            <a:srgbClr val="003366"/>
                          </a:solidFill>
                          <a:latin typeface="微軟正黑體" pitchFamily="34" charset="-120"/>
                          <a:ea typeface="微軟正黑體" pitchFamily="34" charset="-120"/>
                        </a:rPr>
                        <a:t>意義</a:t>
                      </a:r>
                      <a:r>
                        <a:rPr lang="en-US" altLang="zh-TW" dirty="0" smtClean="0">
                          <a:solidFill>
                            <a:srgbClr val="003366"/>
                          </a:solidFill>
                          <a:latin typeface="微軟正黑體" pitchFamily="34" charset="-120"/>
                          <a:ea typeface="微軟正黑體" pitchFamily="34" charset="-120"/>
                        </a:rPr>
                        <a:t>/</a:t>
                      </a:r>
                      <a:r>
                        <a:rPr lang="zh-TW" altLang="en-US" dirty="0" smtClean="0">
                          <a:solidFill>
                            <a:srgbClr val="003366"/>
                          </a:solidFill>
                          <a:latin typeface="微軟正黑體" pitchFamily="34" charset="-120"/>
                          <a:ea typeface="微軟正黑體" pitchFamily="34" charset="-120"/>
                        </a:rPr>
                        <a:t>說明</a:t>
                      </a:r>
                      <a:endParaRPr lang="zh-TW" altLang="en-US" dirty="0">
                        <a:solidFill>
                          <a:srgbClr val="003366"/>
                        </a:solidFill>
                        <a:latin typeface="微軟正黑體" pitchFamily="34" charset="-120"/>
                        <a:ea typeface="微軟正黑體" pitchFamily="34" charset="-120"/>
                      </a:endParaRPr>
                    </a:p>
                  </a:txBody>
                  <a:tcPr/>
                </a:tc>
                <a:extLst>
                  <a:ext uri="{0D108BD9-81ED-4DB2-BD59-A6C34878D82A}">
                    <a16:rowId xmlns:a16="http://schemas.microsoft.com/office/drawing/2014/main" val="10000"/>
                  </a:ext>
                </a:extLst>
              </a:tr>
              <a:tr h="374008">
                <a:tc>
                  <a:txBody>
                    <a:bodyPr/>
                    <a:lstStyle/>
                    <a:p>
                      <a:r>
                        <a:rPr lang="en-US" altLang="zh-TW" dirty="0" smtClean="0">
                          <a:latin typeface="微軟正黑體" pitchFamily="34" charset="-120"/>
                          <a:ea typeface="微軟正黑體" pitchFamily="34" charset="-120"/>
                        </a:rPr>
                        <a:t>Buffer busy wait</a:t>
                      </a:r>
                      <a:endParaRPr lang="zh-TW" altLang="en-US" dirty="0">
                        <a:latin typeface="微軟正黑體" pitchFamily="34" charset="-120"/>
                        <a:ea typeface="微軟正黑體" pitchFamily="34" charset="-120"/>
                      </a:endParaRPr>
                    </a:p>
                  </a:txBody>
                  <a:tcPr/>
                </a:tc>
                <a:tc>
                  <a:txBody>
                    <a:bodyPr/>
                    <a:lstStyle/>
                    <a:p>
                      <a:r>
                        <a:rPr lang="zh-TW" altLang="en-US" dirty="0" smtClean="0">
                          <a:latin typeface="微軟正黑體" pitchFamily="34" charset="-120"/>
                          <a:ea typeface="微軟正黑體" pitchFamily="34" charset="-120"/>
                        </a:rPr>
                        <a:t>等待事件常見於資料庫中存在的熱塊的時候，當多個用戶頻繁地讀取或者修改同樣的數據塊時，這個等待事件就會產生。</a:t>
                      </a:r>
                      <a:endParaRPr lang="zh-TW" altLang="en-US" dirty="0">
                        <a:latin typeface="微軟正黑體" pitchFamily="34" charset="-120"/>
                        <a:ea typeface="微軟正黑體" pitchFamily="34" charset="-120"/>
                      </a:endParaRPr>
                    </a:p>
                  </a:txBody>
                  <a:tcPr/>
                </a:tc>
                <a:extLst>
                  <a:ext uri="{0D108BD9-81ED-4DB2-BD59-A6C34878D82A}">
                    <a16:rowId xmlns:a16="http://schemas.microsoft.com/office/drawing/2014/main" val="10001"/>
                  </a:ext>
                </a:extLst>
              </a:tr>
              <a:tr h="374008">
                <a:tc>
                  <a:txBody>
                    <a:bodyPr/>
                    <a:lstStyle/>
                    <a:p>
                      <a:r>
                        <a:rPr lang="en-US" altLang="zh-TW" dirty="0" smtClean="0">
                          <a:latin typeface="微軟正黑體" pitchFamily="34" charset="-120"/>
                          <a:ea typeface="微軟正黑體" pitchFamily="34" charset="-120"/>
                        </a:rPr>
                        <a:t>db file scattered read </a:t>
                      </a:r>
                      <a:endParaRPr lang="zh-TW" altLang="en-US" dirty="0">
                        <a:latin typeface="微軟正黑體" pitchFamily="34" charset="-120"/>
                        <a:ea typeface="微軟正黑體" pitchFamily="34" charset="-120"/>
                      </a:endParaRPr>
                    </a:p>
                  </a:txBody>
                  <a:tcPr/>
                </a:tc>
                <a:tc>
                  <a:txBody>
                    <a:bodyPr/>
                    <a:lstStyle/>
                    <a:p>
                      <a:r>
                        <a:rPr lang="zh-TW" altLang="en-US" dirty="0" smtClean="0">
                          <a:latin typeface="微軟正黑體" pitchFamily="34" charset="-120"/>
                          <a:ea typeface="微軟正黑體" pitchFamily="34" charset="-120"/>
                        </a:rPr>
                        <a:t>與全表掃描</a:t>
                      </a:r>
                      <a:r>
                        <a:rPr lang="en-US" altLang="zh-TW" dirty="0" smtClean="0">
                          <a:latin typeface="微軟正黑體" pitchFamily="34" charset="-120"/>
                          <a:ea typeface="微軟正黑體" pitchFamily="34" charset="-120"/>
                        </a:rPr>
                        <a:t>(Full Table Scan)</a:t>
                      </a:r>
                      <a:r>
                        <a:rPr lang="zh-TW" altLang="en-US" dirty="0" smtClean="0">
                          <a:latin typeface="微軟正黑體" pitchFamily="34" charset="-120"/>
                          <a:ea typeface="微軟正黑體" pitchFamily="34" charset="-120"/>
                        </a:rPr>
                        <a:t>相關的等待。</a:t>
                      </a:r>
                      <a:endParaRPr lang="zh-TW" altLang="en-US" dirty="0">
                        <a:latin typeface="微軟正黑體" pitchFamily="34" charset="-120"/>
                        <a:ea typeface="微軟正黑體" pitchFamily="34" charset="-120"/>
                      </a:endParaRPr>
                    </a:p>
                  </a:txBody>
                  <a:tcPr/>
                </a:tc>
                <a:extLst>
                  <a:ext uri="{0D108BD9-81ED-4DB2-BD59-A6C34878D82A}">
                    <a16:rowId xmlns:a16="http://schemas.microsoft.com/office/drawing/2014/main" val="10002"/>
                  </a:ext>
                </a:extLst>
              </a:tr>
              <a:tr h="374008">
                <a:tc>
                  <a:txBody>
                    <a:bodyPr/>
                    <a:lstStyle/>
                    <a:p>
                      <a:r>
                        <a:rPr lang="en-US" altLang="zh-TW" dirty="0" smtClean="0">
                          <a:latin typeface="微軟正黑體" pitchFamily="34" charset="-120"/>
                          <a:ea typeface="微軟正黑體" pitchFamily="34" charset="-120"/>
                        </a:rPr>
                        <a:t>db file sequential read </a:t>
                      </a:r>
                      <a:endParaRPr lang="zh-TW" altLang="en-US" dirty="0">
                        <a:latin typeface="微軟正黑體" pitchFamily="34" charset="-120"/>
                        <a:ea typeface="微軟正黑體" pitchFamily="34" charset="-120"/>
                      </a:endParaRPr>
                    </a:p>
                  </a:txBody>
                  <a:tcPr/>
                </a:tc>
                <a:tc>
                  <a:txBody>
                    <a:bodyPr/>
                    <a:lstStyle/>
                    <a:p>
                      <a:r>
                        <a:rPr lang="zh-TW" altLang="en-US" dirty="0" smtClean="0">
                          <a:latin typeface="微軟正黑體" pitchFamily="34" charset="-120"/>
                          <a:ea typeface="微軟正黑體" pitchFamily="34" charset="-120"/>
                        </a:rPr>
                        <a:t>當</a:t>
                      </a:r>
                      <a:r>
                        <a:rPr lang="en-US" altLang="zh-TW" dirty="0" smtClean="0">
                          <a:latin typeface="微軟正黑體" pitchFamily="34" charset="-120"/>
                          <a:ea typeface="微軟正黑體" pitchFamily="34" charset="-120"/>
                        </a:rPr>
                        <a:t>Oracle </a:t>
                      </a:r>
                      <a:r>
                        <a:rPr lang="zh-TW" altLang="en-US" dirty="0" smtClean="0">
                          <a:latin typeface="微軟正黑體" pitchFamily="34" charset="-120"/>
                          <a:ea typeface="微軟正黑體" pitchFamily="34" charset="-120"/>
                        </a:rPr>
                        <a:t>需要每次</a:t>
                      </a:r>
                      <a:r>
                        <a:rPr lang="en-US" altLang="zh-TW" dirty="0" smtClean="0">
                          <a:latin typeface="微軟正黑體" pitchFamily="34" charset="-120"/>
                          <a:ea typeface="微軟正黑體" pitchFamily="34" charset="-120"/>
                        </a:rPr>
                        <a:t>I/O</a:t>
                      </a:r>
                      <a:r>
                        <a:rPr lang="zh-TW" altLang="en-US" dirty="0" smtClean="0">
                          <a:latin typeface="微軟正黑體" pitchFamily="34" charset="-120"/>
                          <a:ea typeface="微軟正黑體" pitchFamily="34" charset="-120"/>
                        </a:rPr>
                        <a:t>只讀取單個數據塊這樣的操作時，會產生這個等待事件。 最常見的情況有索引的訪問。</a:t>
                      </a:r>
                      <a:endParaRPr lang="zh-TW" altLang="en-US" dirty="0">
                        <a:latin typeface="微軟正黑體" pitchFamily="34" charset="-120"/>
                        <a:ea typeface="微軟正黑體" pitchFamily="34" charset="-120"/>
                      </a:endParaRPr>
                    </a:p>
                  </a:txBody>
                  <a:tcPr/>
                </a:tc>
                <a:extLst>
                  <a:ext uri="{0D108BD9-81ED-4DB2-BD59-A6C34878D82A}">
                    <a16:rowId xmlns:a16="http://schemas.microsoft.com/office/drawing/2014/main" val="10003"/>
                  </a:ext>
                </a:extLst>
              </a:tr>
              <a:tr h="374008">
                <a:tc>
                  <a:txBody>
                    <a:bodyPr/>
                    <a:lstStyle/>
                    <a:p>
                      <a:r>
                        <a:rPr lang="en-US" altLang="zh-TW" dirty="0" smtClean="0">
                          <a:latin typeface="微軟正黑體" pitchFamily="34" charset="-120"/>
                          <a:ea typeface="微軟正黑體" pitchFamily="34" charset="-120"/>
                        </a:rPr>
                        <a:t>Log Buffer Space</a:t>
                      </a:r>
                      <a:endParaRPr lang="zh-TW" altLang="en-US" dirty="0">
                        <a:latin typeface="微軟正黑體" pitchFamily="34" charset="-120"/>
                        <a:ea typeface="微軟正黑體" pitchFamily="34" charset="-120"/>
                      </a:endParaRPr>
                    </a:p>
                  </a:txBody>
                  <a:tcPr/>
                </a:tc>
                <a:tc>
                  <a:txBody>
                    <a:bodyPr/>
                    <a:lstStyle/>
                    <a:p>
                      <a:r>
                        <a:rPr lang="zh-TW" altLang="en-US" dirty="0" smtClean="0">
                          <a:latin typeface="微軟正黑體" pitchFamily="34" charset="-120"/>
                          <a:ea typeface="微軟正黑體" pitchFamily="34" charset="-120"/>
                        </a:rPr>
                        <a:t>通常是表示 </a:t>
                      </a:r>
                      <a:r>
                        <a:rPr lang="en-US" altLang="zh-TW" dirty="0" smtClean="0">
                          <a:latin typeface="微軟正黑體" pitchFamily="34" charset="-120"/>
                          <a:ea typeface="微軟正黑體" pitchFamily="34" charset="-120"/>
                        </a:rPr>
                        <a:t>Redo</a:t>
                      </a:r>
                      <a:r>
                        <a:rPr lang="en-US" altLang="zh-TW" baseline="0" dirty="0" smtClean="0">
                          <a:latin typeface="微軟正黑體" pitchFamily="34" charset="-120"/>
                          <a:ea typeface="微軟正黑體" pitchFamily="34" charset="-120"/>
                        </a:rPr>
                        <a:t> Log Buffer</a:t>
                      </a:r>
                      <a:r>
                        <a:rPr lang="zh-TW" altLang="en-US" baseline="0" dirty="0" smtClean="0">
                          <a:latin typeface="微軟正黑體" pitchFamily="34" charset="-120"/>
                          <a:ea typeface="微軟正黑體" pitchFamily="34" charset="-120"/>
                        </a:rPr>
                        <a:t>過小。</a:t>
                      </a:r>
                      <a:endParaRPr lang="zh-TW" altLang="en-US" dirty="0">
                        <a:latin typeface="微軟正黑體" pitchFamily="34" charset="-120"/>
                        <a:ea typeface="微軟正黑體" pitchFamily="34" charset="-120"/>
                      </a:endParaRPr>
                    </a:p>
                  </a:txBody>
                  <a:tcPr/>
                </a:tc>
                <a:extLst>
                  <a:ext uri="{0D108BD9-81ED-4DB2-BD59-A6C34878D82A}">
                    <a16:rowId xmlns:a16="http://schemas.microsoft.com/office/drawing/2014/main" val="10004"/>
                  </a:ext>
                </a:extLst>
              </a:tr>
              <a:tr h="374008">
                <a:tc>
                  <a:txBody>
                    <a:bodyPr/>
                    <a:lstStyle/>
                    <a:p>
                      <a:r>
                        <a:rPr lang="en-US" altLang="zh-TW" dirty="0" smtClean="0">
                          <a:latin typeface="微軟正黑體" pitchFamily="34" charset="-120"/>
                          <a:ea typeface="微軟正黑體" pitchFamily="34" charset="-120"/>
                        </a:rPr>
                        <a:t>Log File Switch</a:t>
                      </a:r>
                      <a:endParaRPr lang="zh-TW" altLang="en-US" dirty="0">
                        <a:latin typeface="微軟正黑體" pitchFamily="34" charset="-120"/>
                        <a:ea typeface="微軟正黑體" pitchFamily="34" charset="-120"/>
                      </a:endParaRPr>
                    </a:p>
                  </a:txBody>
                  <a:tcPr/>
                </a:tc>
                <a:tc>
                  <a:txBody>
                    <a:bodyPr/>
                    <a:lstStyle/>
                    <a:p>
                      <a:r>
                        <a:rPr lang="en-US" altLang="zh-TW" dirty="0" smtClean="0">
                          <a:latin typeface="微軟正黑體" pitchFamily="34" charset="-120"/>
                          <a:ea typeface="微軟正黑體" pitchFamily="34" charset="-120"/>
                        </a:rPr>
                        <a:t>Commit</a:t>
                      </a:r>
                      <a:r>
                        <a:rPr lang="zh-TW" altLang="en-US" dirty="0" smtClean="0">
                          <a:latin typeface="微軟正黑體" pitchFamily="34" charset="-120"/>
                          <a:ea typeface="微軟正黑體" pitchFamily="34" charset="-120"/>
                        </a:rPr>
                        <a:t>的請求都需要等待</a:t>
                      </a:r>
                      <a:r>
                        <a:rPr lang="en-US" altLang="zh-TW" dirty="0" smtClean="0">
                          <a:latin typeface="微軟正黑體" pitchFamily="34" charset="-120"/>
                          <a:ea typeface="微軟正黑體" pitchFamily="34" charset="-120"/>
                        </a:rPr>
                        <a:t>Redo Log File</a:t>
                      </a:r>
                      <a:r>
                        <a:rPr lang="zh-TW" altLang="en-US" dirty="0" smtClean="0">
                          <a:latin typeface="微軟正黑體" pitchFamily="34" charset="-120"/>
                          <a:ea typeface="微軟正黑體" pitchFamily="34" charset="-120"/>
                        </a:rPr>
                        <a:t>切換的完成。是因為日誌組循環寫滿以後第一個日誌檔尚未完成，出現該等待。</a:t>
                      </a:r>
                      <a:endParaRPr lang="zh-TW" altLang="en-US" dirty="0">
                        <a:latin typeface="微軟正黑體" pitchFamily="34" charset="-120"/>
                        <a:ea typeface="微軟正黑體" pitchFamily="34" charset="-120"/>
                      </a:endParaRPr>
                    </a:p>
                  </a:txBody>
                  <a:tcPr/>
                </a:tc>
                <a:extLst>
                  <a:ext uri="{0D108BD9-81ED-4DB2-BD59-A6C34878D82A}">
                    <a16:rowId xmlns:a16="http://schemas.microsoft.com/office/drawing/2014/main" val="10005"/>
                  </a:ext>
                </a:extLst>
              </a:tr>
              <a:tr h="374008">
                <a:tc>
                  <a:txBody>
                    <a:bodyPr/>
                    <a:lstStyle/>
                    <a:p>
                      <a:r>
                        <a:rPr lang="en-US" altLang="zh-TW" dirty="0" smtClean="0">
                          <a:latin typeface="微軟正黑體" pitchFamily="34" charset="-120"/>
                          <a:ea typeface="微軟正黑體" pitchFamily="34" charset="-120"/>
                        </a:rPr>
                        <a:t>Log File Sync</a:t>
                      </a:r>
                      <a:endParaRPr lang="zh-TW" altLang="en-US" dirty="0">
                        <a:latin typeface="微軟正黑體" pitchFamily="34" charset="-120"/>
                        <a:ea typeface="微軟正黑體" pitchFamily="34" charset="-120"/>
                      </a:endParaRPr>
                    </a:p>
                  </a:txBody>
                  <a:tcPr/>
                </a:tc>
                <a:tc>
                  <a:txBody>
                    <a:bodyPr/>
                    <a:lstStyle/>
                    <a:p>
                      <a:r>
                        <a:rPr lang="en-US" altLang="zh-TW" dirty="0" smtClean="0">
                          <a:latin typeface="微軟正黑體" pitchFamily="34" charset="-120"/>
                          <a:ea typeface="微軟正黑體" pitchFamily="34" charset="-120"/>
                        </a:rPr>
                        <a:t>Commit</a:t>
                      </a:r>
                      <a:r>
                        <a:rPr lang="zh-TW" altLang="en-US" dirty="0" smtClean="0">
                          <a:latin typeface="微軟正黑體" pitchFamily="34" charset="-120"/>
                          <a:ea typeface="微軟正黑體" pitchFamily="34" charset="-120"/>
                        </a:rPr>
                        <a:t>或</a:t>
                      </a:r>
                      <a:r>
                        <a:rPr lang="en-US" altLang="zh-TW" dirty="0" smtClean="0">
                          <a:latin typeface="微軟正黑體" pitchFamily="34" charset="-120"/>
                          <a:ea typeface="微軟正黑體" pitchFamily="34" charset="-120"/>
                        </a:rPr>
                        <a:t>RollBack</a:t>
                      </a:r>
                      <a:r>
                        <a:rPr lang="zh-TW" altLang="en-US" dirty="0" smtClean="0">
                          <a:latin typeface="微軟正黑體" pitchFamily="34" charset="-120"/>
                          <a:ea typeface="微軟正黑體" pitchFamily="34" charset="-120"/>
                        </a:rPr>
                        <a:t>資料庫時， </a:t>
                      </a:r>
                      <a:r>
                        <a:rPr lang="en-US" altLang="zh-TW" dirty="0" smtClean="0">
                          <a:latin typeface="微軟正黑體" pitchFamily="34" charset="-120"/>
                          <a:ea typeface="微軟正黑體" pitchFamily="34" charset="-120"/>
                        </a:rPr>
                        <a:t>LGWR</a:t>
                      </a:r>
                      <a:r>
                        <a:rPr lang="zh-TW" altLang="en-US" dirty="0" smtClean="0">
                          <a:latin typeface="微軟正黑體" pitchFamily="34" charset="-120"/>
                          <a:ea typeface="微軟正黑體" pitchFamily="34" charset="-120"/>
                        </a:rPr>
                        <a:t>將</a:t>
                      </a:r>
                      <a:r>
                        <a:rPr lang="en-US" altLang="zh-TW" dirty="0" smtClean="0">
                          <a:latin typeface="微軟正黑體" pitchFamily="34" charset="-120"/>
                          <a:ea typeface="微軟正黑體" pitchFamily="34" charset="-120"/>
                        </a:rPr>
                        <a:t>SESSION</a:t>
                      </a:r>
                      <a:r>
                        <a:rPr lang="zh-TW" altLang="en-US" dirty="0" smtClean="0">
                          <a:latin typeface="微軟正黑體" pitchFamily="34" charset="-120"/>
                          <a:ea typeface="微軟正黑體" pitchFamily="34" charset="-120"/>
                        </a:rPr>
                        <a:t>的重做由日誌緩衝寫入到重做日誌中。日誌檔案同步過程必須等待這一過程成功完成。</a:t>
                      </a:r>
                      <a:endParaRPr lang="zh-TW" altLang="en-US" dirty="0">
                        <a:latin typeface="微軟正黑體" pitchFamily="34" charset="-120"/>
                        <a:ea typeface="微軟正黑體" pitchFamily="34" charset="-120"/>
                      </a:endParaRPr>
                    </a:p>
                  </a:txBody>
                  <a:tcPr/>
                </a:tc>
                <a:extLst>
                  <a:ext uri="{0D108BD9-81ED-4DB2-BD59-A6C34878D82A}">
                    <a16:rowId xmlns:a16="http://schemas.microsoft.com/office/drawing/2014/main" val="10006"/>
                  </a:ext>
                </a:extLst>
              </a:tr>
              <a:tr h="374008">
                <a:tc>
                  <a:txBody>
                    <a:bodyPr/>
                    <a:lstStyle/>
                    <a:p>
                      <a:r>
                        <a:rPr lang="en-US" altLang="zh-TW" dirty="0" smtClean="0">
                          <a:latin typeface="微軟正黑體" pitchFamily="34" charset="-120"/>
                          <a:ea typeface="微軟正黑體" pitchFamily="34" charset="-120"/>
                        </a:rPr>
                        <a:t>Control</a:t>
                      </a:r>
                      <a:r>
                        <a:rPr lang="en-US" altLang="zh-TW" baseline="0" dirty="0" smtClean="0">
                          <a:latin typeface="微軟正黑體" pitchFamily="34" charset="-120"/>
                          <a:ea typeface="微軟正黑體" pitchFamily="34" charset="-120"/>
                        </a:rPr>
                        <a:t> File Parallel write</a:t>
                      </a:r>
                      <a:endParaRPr lang="zh-TW" altLang="en-US" dirty="0">
                        <a:latin typeface="微軟正黑體" pitchFamily="34" charset="-120"/>
                        <a:ea typeface="微軟正黑體" pitchFamily="34" charset="-120"/>
                      </a:endParaRPr>
                    </a:p>
                  </a:txBody>
                  <a:tcPr/>
                </a:tc>
                <a:tc>
                  <a:txBody>
                    <a:bodyPr/>
                    <a:lstStyle/>
                    <a:p>
                      <a:r>
                        <a:rPr lang="en-US" altLang="zh-TW" dirty="0" smtClean="0">
                          <a:latin typeface="微軟正黑體" pitchFamily="34" charset="-120"/>
                          <a:ea typeface="微軟正黑體" pitchFamily="34" charset="-120"/>
                        </a:rPr>
                        <a:t>Process</a:t>
                      </a:r>
                      <a:r>
                        <a:rPr lang="zh-TW" altLang="en-US" dirty="0" smtClean="0">
                          <a:latin typeface="微軟正黑體" pitchFamily="34" charset="-120"/>
                          <a:ea typeface="微軟正黑體" pitchFamily="34" charset="-120"/>
                        </a:rPr>
                        <a:t>更新所有控制檔案時，這個事件可能出現。</a:t>
                      </a:r>
                      <a:endParaRPr lang="zh-TW" altLang="en-US" dirty="0">
                        <a:latin typeface="微軟正黑體" pitchFamily="34" charset="-120"/>
                        <a:ea typeface="微軟正黑體" pitchFamily="34" charset="-120"/>
                      </a:endParaRPr>
                    </a:p>
                  </a:txBody>
                  <a:tcPr/>
                </a:tc>
                <a:extLst>
                  <a:ext uri="{0D108BD9-81ED-4DB2-BD59-A6C34878D82A}">
                    <a16:rowId xmlns:a16="http://schemas.microsoft.com/office/drawing/2014/main" val="10007"/>
                  </a:ext>
                </a:extLst>
              </a:tr>
              <a:tr h="374008">
                <a:tc>
                  <a:txBody>
                    <a:bodyPr/>
                    <a:lstStyle/>
                    <a:p>
                      <a:r>
                        <a:rPr lang="en-US" altLang="zh-TW" dirty="0" smtClean="0">
                          <a:latin typeface="微軟正黑體" pitchFamily="34" charset="-120"/>
                          <a:ea typeface="微軟正黑體" pitchFamily="34" charset="-120"/>
                        </a:rPr>
                        <a:t>Log file single write</a:t>
                      </a:r>
                      <a:endParaRPr lang="zh-TW" altLang="en-US" dirty="0">
                        <a:latin typeface="微軟正黑體" pitchFamily="34" charset="-120"/>
                        <a:ea typeface="微軟正黑體" pitchFamily="34" charset="-120"/>
                      </a:endParaRPr>
                    </a:p>
                  </a:txBody>
                  <a:tcPr/>
                </a:tc>
                <a:tc>
                  <a:txBody>
                    <a:bodyPr/>
                    <a:lstStyle/>
                    <a:p>
                      <a:r>
                        <a:rPr lang="zh-TW" altLang="en-US" dirty="0" smtClean="0">
                          <a:latin typeface="微軟正黑體" pitchFamily="34" charset="-120"/>
                          <a:ea typeface="微軟正黑體" pitchFamily="34" charset="-120"/>
                        </a:rPr>
                        <a:t>這個等待事件發生在更新</a:t>
                      </a:r>
                      <a:r>
                        <a:rPr lang="en-US" altLang="zh-TW" dirty="0" smtClean="0">
                          <a:latin typeface="微軟正黑體" pitchFamily="34" charset="-120"/>
                          <a:ea typeface="微軟正黑體" pitchFamily="34" charset="-120"/>
                        </a:rPr>
                        <a:t>Rdo log</a:t>
                      </a:r>
                      <a:r>
                        <a:rPr lang="zh-TW" altLang="en-US" dirty="0" smtClean="0">
                          <a:latin typeface="微軟正黑體" pitchFamily="34" charset="-120"/>
                          <a:ea typeface="微軟正黑體" pitchFamily="34" charset="-120"/>
                        </a:rPr>
                        <a:t>文件的文件</a:t>
                      </a:r>
                      <a:r>
                        <a:rPr lang="en-US" altLang="zh-TW" dirty="0" smtClean="0">
                          <a:latin typeface="微軟正黑體" pitchFamily="34" charset="-120"/>
                          <a:ea typeface="微軟正黑體" pitchFamily="34" charset="-120"/>
                        </a:rPr>
                        <a:t>Header</a:t>
                      </a:r>
                      <a:r>
                        <a:rPr lang="zh-TW" altLang="en-US" dirty="0" smtClean="0">
                          <a:latin typeface="微軟正黑體" pitchFamily="34" charset="-120"/>
                          <a:ea typeface="微軟正黑體" pitchFamily="34" charset="-120"/>
                        </a:rPr>
                        <a:t>時，當為日誌組增加新的日誌成員時或者</a:t>
                      </a:r>
                      <a:r>
                        <a:rPr lang="en-US" altLang="zh-TW" dirty="0" smtClean="0">
                          <a:latin typeface="微軟正黑體" pitchFamily="34" charset="-120"/>
                          <a:ea typeface="微軟正黑體" pitchFamily="34" charset="-120"/>
                        </a:rPr>
                        <a:t>Redo log</a:t>
                      </a:r>
                      <a:r>
                        <a:rPr lang="zh-TW" altLang="en-US" dirty="0" smtClean="0">
                          <a:latin typeface="微軟正黑體" pitchFamily="34" charset="-120"/>
                          <a:ea typeface="微軟正黑體" pitchFamily="34" charset="-120"/>
                        </a:rPr>
                        <a:t>的</a:t>
                      </a:r>
                      <a:r>
                        <a:rPr lang="en-US" altLang="zh-TW" dirty="0" smtClean="0">
                          <a:latin typeface="微軟正黑體" pitchFamily="34" charset="-120"/>
                          <a:ea typeface="微軟正黑體" pitchFamily="34" charset="-120"/>
                        </a:rPr>
                        <a:t>Sequence</a:t>
                      </a:r>
                      <a:r>
                        <a:rPr lang="zh-TW" altLang="en-US" dirty="0" smtClean="0">
                          <a:latin typeface="微軟正黑體" pitchFamily="34" charset="-120"/>
                          <a:ea typeface="微軟正黑體" pitchFamily="34" charset="-120"/>
                        </a:rPr>
                        <a:t>號改變時，</a:t>
                      </a:r>
                      <a:r>
                        <a:rPr lang="en-US" altLang="zh-TW" dirty="0" smtClean="0">
                          <a:latin typeface="微軟正黑體" pitchFamily="34" charset="-120"/>
                          <a:ea typeface="微軟正黑體" pitchFamily="34" charset="-120"/>
                        </a:rPr>
                        <a:t>LGWR </a:t>
                      </a:r>
                      <a:r>
                        <a:rPr lang="zh-TW" altLang="en-US" dirty="0" smtClean="0">
                          <a:latin typeface="微軟正黑體" pitchFamily="34" charset="-120"/>
                          <a:ea typeface="微軟正黑體" pitchFamily="34" charset="-120"/>
                        </a:rPr>
                        <a:t>都會更新</a:t>
                      </a:r>
                      <a:r>
                        <a:rPr lang="en-US" altLang="zh-TW" dirty="0" smtClean="0">
                          <a:latin typeface="微軟正黑體" pitchFamily="34" charset="-120"/>
                          <a:ea typeface="微軟正黑體" pitchFamily="34" charset="-120"/>
                        </a:rPr>
                        <a:t>Redo log</a:t>
                      </a:r>
                      <a:r>
                        <a:rPr lang="zh-TW" altLang="en-US" dirty="0" smtClean="0">
                          <a:latin typeface="微軟正黑體" pitchFamily="34" charset="-120"/>
                          <a:ea typeface="微軟正黑體" pitchFamily="34" charset="-120"/>
                        </a:rPr>
                        <a:t>文件</a:t>
                      </a:r>
                      <a:r>
                        <a:rPr lang="en-US" altLang="zh-TW" dirty="0" smtClean="0">
                          <a:latin typeface="微軟正黑體" pitchFamily="34" charset="-120"/>
                          <a:ea typeface="微軟正黑體" pitchFamily="34" charset="-120"/>
                        </a:rPr>
                        <a:t>Header</a:t>
                      </a:r>
                      <a:r>
                        <a:rPr lang="zh-TW" altLang="en-US" dirty="0" smtClean="0">
                          <a:latin typeface="微軟正黑體" pitchFamily="34" charset="-120"/>
                          <a:ea typeface="微軟正黑體" pitchFamily="34" charset="-120"/>
                        </a:rPr>
                        <a:t>信息。</a:t>
                      </a:r>
                    </a:p>
                  </a:txBody>
                  <a:tcPr/>
                </a:tc>
                <a:extLst>
                  <a:ext uri="{0D108BD9-81ED-4DB2-BD59-A6C34878D82A}">
                    <a16:rowId xmlns:a16="http://schemas.microsoft.com/office/drawing/2014/main" val="10008"/>
                  </a:ext>
                </a:extLst>
              </a:tr>
            </a:tbl>
          </a:graphicData>
        </a:graphic>
      </p:graphicFrame>
      <p:sp>
        <p:nvSpPr>
          <p:cNvPr id="5" name="文字方塊 28"/>
          <p:cNvSpPr txBox="1">
            <a:spLocks noChangeArrowheads="1"/>
          </p:cNvSpPr>
          <p:nvPr/>
        </p:nvSpPr>
        <p:spPr bwMode="auto">
          <a:xfrm>
            <a:off x="4353636" y="1105468"/>
            <a:ext cx="3548417" cy="369332"/>
          </a:xfrm>
          <a:prstGeom prst="rect">
            <a:avLst/>
          </a:prstGeom>
          <a:solidFill>
            <a:srgbClr val="FFFF99"/>
          </a:solidFill>
          <a:ln w="12700">
            <a:solidFill>
              <a:schemeClr val="tx1"/>
            </a:solidFill>
            <a:miter lim="800000"/>
            <a:headEnd/>
            <a:tailEnd/>
          </a:ln>
        </p:spPr>
        <p:txBody>
          <a:bodyPr wrap="square">
            <a:spAutoFit/>
          </a:bodyPr>
          <a:lstStyle/>
          <a:p>
            <a:r>
              <a:rPr lang="en-US" altLang="zh-TW" dirty="0" smtClean="0">
                <a:latin typeface="微軟正黑體" pitchFamily="34" charset="-120"/>
                <a:ea typeface="微軟正黑體" pitchFamily="34" charset="-120"/>
              </a:rPr>
              <a:t>Oracle </a:t>
            </a:r>
            <a:r>
              <a:rPr lang="zh-TW" altLang="en-US" dirty="0" smtClean="0">
                <a:latin typeface="微軟正黑體" pitchFamily="34" charset="-120"/>
                <a:ea typeface="微軟正黑體" pitchFamily="34" charset="-120"/>
              </a:rPr>
              <a:t>其餘等待事件請參考附件</a:t>
            </a:r>
            <a:r>
              <a:rPr lang="zh-TW" altLang="zh-TW" dirty="0" smtClean="0">
                <a:latin typeface="微軟正黑體" pitchFamily="34" charset="-120"/>
                <a:ea typeface="微軟正黑體" pitchFamily="34" charset="-120"/>
              </a:rPr>
              <a:t>。 </a:t>
            </a:r>
            <a:endParaRPr lang="zh-TW" altLang="zh-TW"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648270" y="4627966"/>
            <a:ext cx="7772400" cy="926673"/>
          </a:xfrm>
          <a:prstGeom prst="rect">
            <a:avLst/>
          </a:prstGeom>
        </p:spPr>
        <p:txBody>
          <a:bodyPr/>
          <a:lstStyle/>
          <a:p>
            <a:pPr algn="ctr">
              <a:defRPr/>
            </a:pPr>
            <a:r>
              <a:rPr lang="en-US" altLang="zh-TW" sz="4400" kern="0" dirty="0" smtClean="0">
                <a:solidFill>
                  <a:srgbClr val="003366"/>
                </a:solidFill>
                <a:latin typeface="微軟正黑體" pitchFamily="34" charset="-120"/>
                <a:ea typeface="微軟正黑體" pitchFamily="34" charset="-120"/>
                <a:cs typeface="Calibri" pitchFamily="34" charset="0"/>
              </a:rPr>
              <a:t>DB Lock</a:t>
            </a:r>
            <a:r>
              <a:rPr lang="zh-TW" altLang="en-US" sz="4400" kern="0" dirty="0" smtClean="0">
                <a:solidFill>
                  <a:srgbClr val="003366"/>
                </a:solidFill>
                <a:latin typeface="微軟正黑體" pitchFamily="34" charset="-120"/>
                <a:ea typeface="微軟正黑體" pitchFamily="34" charset="-120"/>
                <a:cs typeface="Calibri" pitchFamily="34" charset="0"/>
              </a:rPr>
              <a:t>問題查詢診斷及解除</a:t>
            </a:r>
            <a:endParaRPr lang="en-US" altLang="zh-TW" sz="4400" kern="0" dirty="0" smtClean="0">
              <a:solidFill>
                <a:srgbClr val="003366"/>
              </a:solidFill>
              <a:latin typeface="微軟正黑體" pitchFamily="34" charset="-120"/>
              <a:ea typeface="微軟正黑體" pitchFamily="34" charset="-120"/>
              <a:cs typeface="Calibr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4400" b="1" i="0" u="none" strike="noStrike" kern="0" cap="none" spc="0" normalizeH="0" baseline="0" noProof="0" dirty="0">
              <a:ln>
                <a:noFill/>
              </a:ln>
              <a:solidFill>
                <a:srgbClr val="002060"/>
              </a:solidFill>
              <a:effectLst/>
              <a:uLnTx/>
              <a:uFillTx/>
              <a:latin typeface="MV Boli" pitchFamily="2" charset="0"/>
              <a:ea typeface="微軟正黑體" pitchFamily="34" charset="-120"/>
              <a:cs typeface="MV Boli" pitchFamily="2"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0" y="1857375"/>
            <a:ext cx="9144000" cy="3905250"/>
          </a:xfrm>
          <a:prstGeom prst="rect">
            <a:avLst/>
          </a:prstGeom>
          <a:noFill/>
          <a:ln w="9525" algn="ctr">
            <a:noFill/>
            <a:miter lim="800000"/>
            <a:headEnd/>
            <a:tailEnd/>
          </a:ln>
        </p:spPr>
      </p:pic>
      <p:sp>
        <p:nvSpPr>
          <p:cNvPr id="5" name="矩形 5"/>
          <p:cNvSpPr>
            <a:spLocks noChangeArrowheads="1"/>
          </p:cNvSpPr>
          <p:nvPr/>
        </p:nvSpPr>
        <p:spPr bwMode="auto">
          <a:xfrm>
            <a:off x="0" y="1250928"/>
            <a:ext cx="8229600" cy="400050"/>
          </a:xfrm>
          <a:prstGeom prst="rect">
            <a:avLst/>
          </a:prstGeom>
          <a:noFill/>
          <a:ln w="9525">
            <a:noFill/>
            <a:miter lim="800000"/>
            <a:headEnd/>
            <a:tailEnd/>
          </a:ln>
        </p:spPr>
        <p:txBody>
          <a:bodyPr>
            <a:spAutoFit/>
          </a:bodyPr>
          <a:lstStyle/>
          <a:p>
            <a:r>
              <a:rPr lang="en-US" altLang="zh-TW" sz="2000" b="1" dirty="0">
                <a:solidFill>
                  <a:srgbClr val="FF0000"/>
                </a:solidFill>
                <a:latin typeface="微軟正黑體" pitchFamily="34" charset="-120"/>
                <a:ea typeface="微軟正黑體" pitchFamily="34" charset="-120"/>
              </a:rPr>
              <a:t>DB_Lock</a:t>
            </a:r>
            <a:r>
              <a:rPr lang="zh-TW" altLang="en-US" sz="2000" b="1" dirty="0">
                <a:solidFill>
                  <a:srgbClr val="FF0000"/>
                </a:solidFill>
                <a:latin typeface="微軟正黑體" pitchFamily="34" charset="-120"/>
                <a:ea typeface="微軟正黑體" pitchFamily="34" charset="-120"/>
                <a:sym typeface="Wingdings" pitchFamily="2" charset="2"/>
              </a:rPr>
              <a:t>鎖定情況</a:t>
            </a:r>
            <a:r>
              <a:rPr lang="en-US" altLang="zh-TW" sz="2000" b="1" dirty="0">
                <a:solidFill>
                  <a:srgbClr val="FF0000"/>
                </a:solidFill>
                <a:latin typeface="微軟正黑體" pitchFamily="34" charset="-120"/>
                <a:ea typeface="微軟正黑體" pitchFamily="34" charset="-120"/>
                <a:sym typeface="Wingdings" pitchFamily="2" charset="2"/>
              </a:rPr>
              <a:t>:Session1 &amp; Session2     </a:t>
            </a:r>
            <a:r>
              <a:rPr lang="en-US" altLang="zh-TW" sz="2000" b="1" dirty="0">
                <a:solidFill>
                  <a:srgbClr val="0070C0"/>
                </a:solidFill>
                <a:latin typeface="微軟正黑體" pitchFamily="34" charset="-120"/>
                <a:ea typeface="微軟正黑體" pitchFamily="34" charset="-120"/>
                <a:sym typeface="Wingdings" pitchFamily="2" charset="2"/>
              </a:rPr>
              <a:t>(Session</a:t>
            </a:r>
            <a:r>
              <a:rPr lang="zh-TW" altLang="en-US" sz="2000" b="1" dirty="0">
                <a:solidFill>
                  <a:srgbClr val="0070C0"/>
                </a:solidFill>
                <a:latin typeface="微軟正黑體" pitchFamily="34" charset="-120"/>
                <a:ea typeface="微軟正黑體" pitchFamily="34" charset="-120"/>
                <a:sym typeface="Wingdings" pitchFamily="2" charset="2"/>
              </a:rPr>
              <a:t>都尚未</a:t>
            </a:r>
            <a:r>
              <a:rPr lang="en-US" altLang="zh-TW" sz="2000" b="1" dirty="0">
                <a:solidFill>
                  <a:srgbClr val="0070C0"/>
                </a:solidFill>
                <a:latin typeface="微軟正黑體" pitchFamily="34" charset="-120"/>
                <a:ea typeface="微軟正黑體" pitchFamily="34" charset="-120"/>
                <a:sym typeface="Wingdings" pitchFamily="2" charset="2"/>
              </a:rPr>
              <a:t>Commit)</a:t>
            </a:r>
            <a:endParaRPr lang="en-US" altLang="zh-TW" sz="2000" b="1" dirty="0">
              <a:solidFill>
                <a:srgbClr val="0070C0"/>
              </a:solidFill>
              <a:latin typeface="微軟正黑體" pitchFamily="34" charset="-120"/>
              <a:ea typeface="微軟正黑體" pitchFamily="34" charset="-120"/>
            </a:endParaRPr>
          </a:p>
        </p:txBody>
      </p:sp>
      <p:sp>
        <p:nvSpPr>
          <p:cNvPr id="6" name="矩形 5"/>
          <p:cNvSpPr/>
          <p:nvPr/>
        </p:nvSpPr>
        <p:spPr>
          <a:xfrm>
            <a:off x="851223" y="160141"/>
            <a:ext cx="6744154"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DB Lock</a:t>
            </a:r>
            <a:r>
              <a:rPr lang="zh-TW" altLang="en-US" sz="4000" kern="0" dirty="0" smtClean="0">
                <a:latin typeface="微軟正黑體" pitchFamily="34" charset="-120"/>
                <a:ea typeface="微軟正黑體" pitchFamily="34" charset="-120"/>
                <a:cs typeface="Calibri" pitchFamily="34" charset="0"/>
              </a:rPr>
              <a:t>問題查詢診斷及解除</a:t>
            </a:r>
            <a:endParaRPr lang="en-US" altLang="zh-TW" sz="4000" kern="0" dirty="0" smtClean="0">
              <a:latin typeface="微軟正黑體" pitchFamily="34" charset="-120"/>
              <a:ea typeface="微軟正黑體" pitchFamily="34" charset="-12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print"/>
          <a:srcRect/>
          <a:stretch>
            <a:fillRect/>
          </a:stretch>
        </p:blipFill>
        <p:spPr bwMode="auto">
          <a:xfrm>
            <a:off x="0" y="1570038"/>
            <a:ext cx="9144000" cy="4594225"/>
          </a:xfrm>
          <a:prstGeom prst="rect">
            <a:avLst/>
          </a:prstGeom>
          <a:noFill/>
          <a:ln w="9525" algn="ctr">
            <a:noFill/>
            <a:miter lim="800000"/>
            <a:headEnd/>
            <a:tailEnd/>
          </a:ln>
        </p:spPr>
      </p:pic>
      <p:sp>
        <p:nvSpPr>
          <p:cNvPr id="11" name="矩形 5"/>
          <p:cNvSpPr>
            <a:spLocks noChangeArrowheads="1"/>
          </p:cNvSpPr>
          <p:nvPr/>
        </p:nvSpPr>
        <p:spPr bwMode="auto">
          <a:xfrm>
            <a:off x="0" y="1135063"/>
            <a:ext cx="8229600" cy="400050"/>
          </a:xfrm>
          <a:prstGeom prst="rect">
            <a:avLst/>
          </a:prstGeom>
          <a:noFill/>
          <a:ln w="9525">
            <a:noFill/>
            <a:miter lim="800000"/>
            <a:headEnd/>
            <a:tailEnd/>
          </a:ln>
        </p:spPr>
        <p:txBody>
          <a:bodyPr>
            <a:spAutoFit/>
          </a:bodyPr>
          <a:lstStyle/>
          <a:p>
            <a:r>
              <a:rPr lang="en-US" altLang="zh-TW" sz="2000" b="1" dirty="0">
                <a:solidFill>
                  <a:srgbClr val="FF0000"/>
                </a:solidFill>
                <a:latin typeface="微軟正黑體" pitchFamily="34" charset="-120"/>
                <a:ea typeface="微軟正黑體" pitchFamily="34" charset="-120"/>
              </a:rPr>
              <a:t>DB_Lock</a:t>
            </a:r>
            <a:r>
              <a:rPr lang="zh-TW" altLang="en-US" sz="2000" b="1" dirty="0">
                <a:solidFill>
                  <a:srgbClr val="FF0000"/>
                </a:solidFill>
                <a:latin typeface="微軟正黑體" pitchFamily="34" charset="-120"/>
                <a:ea typeface="微軟正黑體" pitchFamily="34" charset="-120"/>
                <a:sym typeface="Wingdings" pitchFamily="2" charset="2"/>
              </a:rPr>
              <a:t>鎖定情況</a:t>
            </a:r>
            <a:r>
              <a:rPr lang="en-US" altLang="zh-TW" sz="2000" b="1" dirty="0">
                <a:solidFill>
                  <a:srgbClr val="FF0000"/>
                </a:solidFill>
                <a:latin typeface="微軟正黑體" pitchFamily="34" charset="-120"/>
                <a:ea typeface="微軟正黑體" pitchFamily="34" charset="-120"/>
                <a:sym typeface="Wingdings" pitchFamily="2" charset="2"/>
              </a:rPr>
              <a:t>:Session1 &amp; Session2     </a:t>
            </a:r>
            <a:r>
              <a:rPr lang="en-US" altLang="zh-TW" sz="2000" b="1" dirty="0">
                <a:solidFill>
                  <a:srgbClr val="0070C0"/>
                </a:solidFill>
                <a:latin typeface="微軟正黑體" pitchFamily="34" charset="-120"/>
                <a:ea typeface="微軟正黑體" pitchFamily="34" charset="-120"/>
                <a:sym typeface="Wingdings" pitchFamily="2" charset="2"/>
              </a:rPr>
              <a:t>(Session1Commit)</a:t>
            </a:r>
            <a:endParaRPr lang="en-US" altLang="zh-TW" sz="2000" b="1" dirty="0">
              <a:solidFill>
                <a:srgbClr val="0070C0"/>
              </a:solidFill>
              <a:latin typeface="微軟正黑體" pitchFamily="34" charset="-120"/>
              <a:ea typeface="微軟正黑體" pitchFamily="34" charset="-120"/>
            </a:endParaRPr>
          </a:p>
        </p:txBody>
      </p:sp>
      <p:sp>
        <p:nvSpPr>
          <p:cNvPr id="12" name="矩形 11"/>
          <p:cNvSpPr/>
          <p:nvPr/>
        </p:nvSpPr>
        <p:spPr>
          <a:xfrm>
            <a:off x="851223" y="160141"/>
            <a:ext cx="6744154"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DB Lock</a:t>
            </a:r>
            <a:r>
              <a:rPr lang="zh-TW" altLang="en-US" sz="4000" kern="0" dirty="0" smtClean="0">
                <a:latin typeface="微軟正黑體" pitchFamily="34" charset="-120"/>
                <a:ea typeface="微軟正黑體" pitchFamily="34" charset="-120"/>
                <a:cs typeface="Calibri" pitchFamily="34" charset="0"/>
              </a:rPr>
              <a:t>問題查詢診斷及解除</a:t>
            </a:r>
            <a:endParaRPr lang="en-US" altLang="zh-TW" sz="4000" kern="0" dirty="0" smtClean="0">
              <a:latin typeface="微軟正黑體" pitchFamily="34" charset="-120"/>
              <a:ea typeface="微軟正黑體" pitchFamily="34" charset="-12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249238" y="1141413"/>
            <a:ext cx="8674100" cy="5383212"/>
          </a:xfrm>
          <a:prstGeom prst="rect">
            <a:avLst/>
          </a:prstGeom>
          <a:noFill/>
          <a:ln w="9525" algn="ctr">
            <a:noFill/>
            <a:miter lim="800000"/>
            <a:headEnd/>
            <a:tailEnd/>
          </a:ln>
        </p:spPr>
      </p:pic>
      <p:sp>
        <p:nvSpPr>
          <p:cNvPr id="5" name="矩形 4"/>
          <p:cNvSpPr/>
          <p:nvPr/>
        </p:nvSpPr>
        <p:spPr>
          <a:xfrm>
            <a:off x="851223" y="160141"/>
            <a:ext cx="6744154"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DB Lock</a:t>
            </a:r>
            <a:r>
              <a:rPr lang="zh-TW" altLang="en-US" sz="4000" kern="0" dirty="0" smtClean="0">
                <a:latin typeface="微軟正黑體" pitchFamily="34" charset="-120"/>
                <a:ea typeface="微軟正黑體" pitchFamily="34" charset="-120"/>
                <a:cs typeface="Calibri" pitchFamily="34" charset="0"/>
              </a:rPr>
              <a:t>問題查詢診斷及解除</a:t>
            </a:r>
            <a:endParaRPr lang="en-US" altLang="zh-TW" sz="4000" kern="0" dirty="0" smtClean="0">
              <a:latin typeface="微軟正黑體" pitchFamily="34" charset="-120"/>
              <a:ea typeface="微軟正黑體" pitchFamily="34" charset="-120"/>
              <a:cs typeface="Calibri" pitchFamily="34" charset="0"/>
            </a:endParaRPr>
          </a:p>
        </p:txBody>
      </p:sp>
      <p:sp>
        <p:nvSpPr>
          <p:cNvPr id="6" name="橢圓 7"/>
          <p:cNvSpPr>
            <a:spLocks noChangeArrowheads="1"/>
          </p:cNvSpPr>
          <p:nvPr/>
        </p:nvSpPr>
        <p:spPr bwMode="auto">
          <a:xfrm>
            <a:off x="1220788" y="1700213"/>
            <a:ext cx="1260475" cy="306387"/>
          </a:xfrm>
          <a:prstGeom prst="ellipse">
            <a:avLst/>
          </a:prstGeom>
          <a:noFill/>
          <a:ln w="19050" algn="ctr">
            <a:solidFill>
              <a:srgbClr val="FF0000"/>
            </a:solidFill>
            <a:prstDash val="sysDash"/>
            <a:round/>
            <a:headEnd/>
            <a:tailEnd/>
          </a:ln>
        </p:spPr>
        <p:txBody>
          <a:bodyPr/>
          <a:lstStyle/>
          <a:p>
            <a:endParaRPr lang="zh-TW" altLang="en-US"/>
          </a:p>
        </p:txBody>
      </p:sp>
      <p:sp>
        <p:nvSpPr>
          <p:cNvPr id="7" name="矩形 6"/>
          <p:cNvSpPr>
            <a:spLocks noChangeArrowheads="1"/>
          </p:cNvSpPr>
          <p:nvPr/>
        </p:nvSpPr>
        <p:spPr bwMode="auto">
          <a:xfrm>
            <a:off x="558800" y="2435225"/>
            <a:ext cx="3324225" cy="342900"/>
          </a:xfrm>
          <a:prstGeom prst="rect">
            <a:avLst/>
          </a:prstGeom>
          <a:noFill/>
          <a:ln w="28575" algn="ctr">
            <a:solidFill>
              <a:srgbClr val="FF3399"/>
            </a:solidFill>
            <a:prstDash val="sysDash"/>
            <a:round/>
            <a:headEnd/>
            <a:tailEnd/>
          </a:ln>
        </p:spPr>
        <p:txBody>
          <a:bodyPr/>
          <a:lstStyle/>
          <a:p>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1960563"/>
            <a:ext cx="9144000" cy="3101975"/>
          </a:xfrm>
          <a:prstGeom prst="rect">
            <a:avLst/>
          </a:prstGeom>
          <a:noFill/>
          <a:ln w="9525" algn="ctr">
            <a:noFill/>
            <a:miter lim="800000"/>
            <a:headEnd/>
            <a:tailEnd/>
          </a:ln>
        </p:spPr>
      </p:pic>
      <p:sp>
        <p:nvSpPr>
          <p:cNvPr id="5" name="矩形 5"/>
          <p:cNvSpPr>
            <a:spLocks noChangeArrowheads="1"/>
          </p:cNvSpPr>
          <p:nvPr/>
        </p:nvSpPr>
        <p:spPr bwMode="auto">
          <a:xfrm>
            <a:off x="0" y="1195388"/>
            <a:ext cx="8229600" cy="400050"/>
          </a:xfrm>
          <a:prstGeom prst="rect">
            <a:avLst/>
          </a:prstGeom>
          <a:noFill/>
          <a:ln w="9525">
            <a:noFill/>
            <a:miter lim="800000"/>
            <a:headEnd/>
            <a:tailEnd/>
          </a:ln>
        </p:spPr>
        <p:txBody>
          <a:bodyPr>
            <a:spAutoFit/>
          </a:bodyPr>
          <a:lstStyle/>
          <a:p>
            <a:r>
              <a:rPr lang="en-US" altLang="zh-TW" sz="2000" b="1" dirty="0">
                <a:solidFill>
                  <a:srgbClr val="FF0000"/>
                </a:solidFill>
                <a:latin typeface="微軟正黑體" pitchFamily="34" charset="-120"/>
                <a:ea typeface="微軟正黑體" pitchFamily="34" charset="-120"/>
              </a:rPr>
              <a:t>DB_Lock</a:t>
            </a:r>
            <a:r>
              <a:rPr lang="zh-TW" altLang="en-US" sz="2000" b="1" dirty="0">
                <a:solidFill>
                  <a:srgbClr val="FF0000"/>
                </a:solidFill>
                <a:latin typeface="微軟正黑體" pitchFamily="34" charset="-120"/>
                <a:ea typeface="微軟正黑體" pitchFamily="34" charset="-120"/>
                <a:sym typeface="Wingdings" pitchFamily="2" charset="2"/>
              </a:rPr>
              <a:t>鎖定情況</a:t>
            </a:r>
            <a:r>
              <a:rPr lang="en-US" altLang="zh-TW" sz="2000" b="1" dirty="0">
                <a:solidFill>
                  <a:srgbClr val="FF0000"/>
                </a:solidFill>
                <a:latin typeface="微軟正黑體" pitchFamily="34" charset="-120"/>
                <a:ea typeface="微軟正黑體" pitchFamily="34" charset="-120"/>
                <a:sym typeface="Wingdings" pitchFamily="2" charset="2"/>
              </a:rPr>
              <a:t>:Session1 Commit</a:t>
            </a:r>
            <a:r>
              <a:rPr lang="zh-TW" altLang="en-US" sz="2000" b="1" dirty="0">
                <a:solidFill>
                  <a:srgbClr val="FF0000"/>
                </a:solidFill>
                <a:latin typeface="微軟正黑體" pitchFamily="34" charset="-120"/>
                <a:ea typeface="微軟正黑體" pitchFamily="34" charset="-120"/>
                <a:sym typeface="Wingdings" pitchFamily="2" charset="2"/>
              </a:rPr>
              <a:t>後</a:t>
            </a:r>
            <a:r>
              <a:rPr lang="en-US" altLang="zh-TW" sz="2000" b="1" dirty="0">
                <a:solidFill>
                  <a:srgbClr val="0070C0"/>
                </a:solidFill>
                <a:latin typeface="微軟正黑體" pitchFamily="34" charset="-120"/>
                <a:ea typeface="微軟正黑體" pitchFamily="34" charset="-120"/>
                <a:sym typeface="Wingdings" pitchFamily="2" charset="2"/>
              </a:rPr>
              <a:t>Session2</a:t>
            </a:r>
            <a:r>
              <a:rPr lang="zh-TW" altLang="en-US" sz="2000" b="1" dirty="0">
                <a:solidFill>
                  <a:srgbClr val="0070C0"/>
                </a:solidFill>
                <a:latin typeface="微軟正黑體" pitchFamily="34" charset="-120"/>
                <a:ea typeface="微軟正黑體" pitchFamily="34" charset="-120"/>
                <a:sym typeface="Wingdings" pitchFamily="2" charset="2"/>
              </a:rPr>
              <a:t>情況</a:t>
            </a:r>
            <a:r>
              <a:rPr lang="en-US" altLang="zh-TW" sz="2000" b="1" dirty="0">
                <a:solidFill>
                  <a:srgbClr val="0070C0"/>
                </a:solidFill>
                <a:latin typeface="微軟正黑體" pitchFamily="34" charset="-120"/>
                <a:ea typeface="微軟正黑體" pitchFamily="34" charset="-120"/>
                <a:sym typeface="Wingdings" pitchFamily="2" charset="2"/>
              </a:rPr>
              <a:t>)</a:t>
            </a:r>
            <a:endParaRPr lang="en-US" altLang="zh-TW" sz="2000" b="1" dirty="0">
              <a:solidFill>
                <a:srgbClr val="0070C0"/>
              </a:solidFill>
              <a:latin typeface="微軟正黑體" pitchFamily="34" charset="-120"/>
              <a:ea typeface="微軟正黑體" pitchFamily="34" charset="-120"/>
            </a:endParaRPr>
          </a:p>
        </p:txBody>
      </p:sp>
      <p:sp>
        <p:nvSpPr>
          <p:cNvPr id="6" name="矩形 8"/>
          <p:cNvSpPr>
            <a:spLocks noChangeArrowheads="1"/>
          </p:cNvSpPr>
          <p:nvPr/>
        </p:nvSpPr>
        <p:spPr bwMode="auto">
          <a:xfrm>
            <a:off x="6376988" y="3575050"/>
            <a:ext cx="1163637" cy="1352550"/>
          </a:xfrm>
          <a:prstGeom prst="rect">
            <a:avLst/>
          </a:prstGeom>
          <a:noFill/>
          <a:ln w="57150" algn="ctr">
            <a:solidFill>
              <a:srgbClr val="FF3399"/>
            </a:solidFill>
            <a:prstDash val="sysDot"/>
            <a:round/>
            <a:headEnd/>
            <a:tailEnd/>
          </a:ln>
        </p:spPr>
        <p:txBody>
          <a:bodyPr/>
          <a:lstStyle/>
          <a:p>
            <a:endParaRPr lang="zh-TW" altLang="en-US"/>
          </a:p>
        </p:txBody>
      </p:sp>
      <p:sp>
        <p:nvSpPr>
          <p:cNvPr id="7" name="矩形 6"/>
          <p:cNvSpPr/>
          <p:nvPr/>
        </p:nvSpPr>
        <p:spPr>
          <a:xfrm>
            <a:off x="851223" y="160141"/>
            <a:ext cx="6744154"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DB Lock</a:t>
            </a:r>
            <a:r>
              <a:rPr lang="zh-TW" altLang="en-US" sz="4000" kern="0" dirty="0" smtClean="0">
                <a:latin typeface="微軟正黑體" pitchFamily="34" charset="-120"/>
                <a:ea typeface="微軟正黑體" pitchFamily="34" charset="-120"/>
                <a:cs typeface="Calibri" pitchFamily="34" charset="0"/>
              </a:rPr>
              <a:t>問題查詢診斷及解除</a:t>
            </a:r>
            <a:endParaRPr lang="en-US" altLang="zh-TW" sz="4000" kern="0" dirty="0" smtClean="0">
              <a:latin typeface="微軟正黑體" pitchFamily="34" charset="-120"/>
              <a:ea typeface="微軟正黑體" pitchFamily="34" charset="-12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31788" y="1758950"/>
            <a:ext cx="8420100" cy="4795838"/>
          </a:xfrm>
          <a:prstGeom prst="rect">
            <a:avLst/>
          </a:prstGeom>
          <a:noFill/>
          <a:ln w="9525" algn="ctr">
            <a:noFill/>
            <a:miter lim="800000"/>
            <a:headEnd/>
            <a:tailEnd/>
          </a:ln>
        </p:spPr>
      </p:pic>
      <p:sp>
        <p:nvSpPr>
          <p:cNvPr id="5" name="矩形 5"/>
          <p:cNvSpPr>
            <a:spLocks noChangeArrowheads="1"/>
          </p:cNvSpPr>
          <p:nvPr/>
        </p:nvSpPr>
        <p:spPr bwMode="auto">
          <a:xfrm>
            <a:off x="-92384" y="731838"/>
            <a:ext cx="9447213" cy="400050"/>
          </a:xfrm>
          <a:prstGeom prst="rect">
            <a:avLst/>
          </a:prstGeom>
          <a:noFill/>
          <a:ln w="9525">
            <a:noFill/>
            <a:miter lim="800000"/>
            <a:headEnd/>
            <a:tailEnd/>
          </a:ln>
        </p:spPr>
        <p:txBody>
          <a:bodyPr>
            <a:spAutoFit/>
          </a:bodyPr>
          <a:lstStyle/>
          <a:p>
            <a:r>
              <a:rPr lang="zh-TW" altLang="en-US" sz="2000" b="1" dirty="0">
                <a:solidFill>
                  <a:srgbClr val="FF0000"/>
                </a:solidFill>
                <a:latin typeface="微軟正黑體" pitchFamily="34" charset="-120"/>
                <a:ea typeface="微軟正黑體" pitchFamily="34" charset="-120"/>
              </a:rPr>
              <a:t>在</a:t>
            </a:r>
            <a:r>
              <a:rPr lang="en-US" altLang="zh-TW" sz="2000" b="1" dirty="0">
                <a:solidFill>
                  <a:srgbClr val="FF0000"/>
                </a:solidFill>
                <a:latin typeface="微軟正黑體" pitchFamily="34" charset="-120"/>
                <a:ea typeface="微軟正黑體" pitchFamily="34" charset="-120"/>
              </a:rPr>
              <a:t>Home</a:t>
            </a:r>
            <a:r>
              <a:rPr lang="zh-TW" altLang="en-US" sz="2000" b="1" dirty="0">
                <a:solidFill>
                  <a:srgbClr val="FF0000"/>
                </a:solidFill>
                <a:latin typeface="微軟正黑體" pitchFamily="34" charset="-120"/>
                <a:ea typeface="微軟正黑體" pitchFamily="34" charset="-120"/>
              </a:rPr>
              <a:t>頁面上點選</a:t>
            </a:r>
            <a:r>
              <a:rPr lang="en-US" altLang="zh-TW" sz="2000" b="1" dirty="0">
                <a:solidFill>
                  <a:srgbClr val="FF0000"/>
                </a:solidFill>
                <a:latin typeface="微軟正黑體" pitchFamily="34" charset="-120"/>
                <a:ea typeface="微軟正黑體" pitchFamily="34" charset="-120"/>
                <a:sym typeface="Wingdings" pitchFamily="2" charset="2"/>
              </a:rPr>
              <a:t></a:t>
            </a:r>
            <a:r>
              <a:rPr lang="zh-TW" altLang="en-US" sz="2000" b="1" dirty="0">
                <a:solidFill>
                  <a:srgbClr val="FF0000"/>
                </a:solidFill>
                <a:latin typeface="微軟正黑體" pitchFamily="34" charset="-120"/>
                <a:ea typeface="微軟正黑體" pitchFamily="34" charset="-120"/>
                <a:sym typeface="Wingdings" pitchFamily="2" charset="2"/>
              </a:rPr>
              <a:t>效能</a:t>
            </a:r>
            <a:r>
              <a:rPr lang="en-US" altLang="zh-TW" sz="2000" b="1" dirty="0">
                <a:solidFill>
                  <a:srgbClr val="FF0000"/>
                </a:solidFill>
                <a:latin typeface="微軟正黑體" pitchFamily="34" charset="-120"/>
                <a:ea typeface="微軟正黑體" pitchFamily="34" charset="-120"/>
                <a:sym typeface="Wingdings" pitchFamily="2" charset="2"/>
              </a:rPr>
              <a:t></a:t>
            </a:r>
            <a:r>
              <a:rPr lang="zh-TW" altLang="en-US" sz="2000" b="1" dirty="0">
                <a:solidFill>
                  <a:srgbClr val="FF0000"/>
                </a:solidFill>
                <a:latin typeface="微軟正黑體" pitchFamily="34" charset="-120"/>
                <a:ea typeface="微軟正黑體" pitchFamily="34" charset="-120"/>
                <a:sym typeface="Wingdings" pitchFamily="2" charset="2"/>
              </a:rPr>
              <a:t>其他監督連結</a:t>
            </a:r>
            <a:r>
              <a:rPr lang="en-US" altLang="zh-TW" sz="2000" b="1" dirty="0">
                <a:solidFill>
                  <a:srgbClr val="FF0000"/>
                </a:solidFill>
                <a:latin typeface="微軟正黑體" pitchFamily="34" charset="-120"/>
                <a:ea typeface="微軟正黑體" pitchFamily="34" charset="-120"/>
                <a:sym typeface="Wingdings" pitchFamily="2" charset="2"/>
              </a:rPr>
              <a:t></a:t>
            </a:r>
            <a:r>
              <a:rPr lang="zh-TW" altLang="en-US" sz="2000" b="1" dirty="0">
                <a:solidFill>
                  <a:srgbClr val="FF0000"/>
                </a:solidFill>
                <a:latin typeface="微軟正黑體" pitchFamily="34" charset="-120"/>
                <a:ea typeface="微軟正黑體" pitchFamily="34" charset="-120"/>
                <a:sym typeface="Wingdings" pitchFamily="2" charset="2"/>
              </a:rPr>
              <a:t>最常發生的活動</a:t>
            </a:r>
            <a:r>
              <a:rPr lang="en-US" altLang="zh-TW" sz="2000" b="1" dirty="0">
                <a:solidFill>
                  <a:srgbClr val="FF0000"/>
                </a:solidFill>
                <a:latin typeface="微軟正黑體" pitchFamily="34" charset="-120"/>
                <a:ea typeface="微軟正黑體" pitchFamily="34" charset="-120"/>
                <a:sym typeface="Wingdings" pitchFamily="2" charset="2"/>
              </a:rPr>
              <a:t></a:t>
            </a:r>
            <a:r>
              <a:rPr lang="zh-TW" altLang="en-US" sz="2000" b="1" dirty="0">
                <a:solidFill>
                  <a:srgbClr val="FF0000"/>
                </a:solidFill>
                <a:latin typeface="微軟正黑體" pitchFamily="34" charset="-120"/>
                <a:ea typeface="微軟正黑體" pitchFamily="34" charset="-120"/>
                <a:sym typeface="Wingdings" pitchFamily="2" charset="2"/>
              </a:rPr>
              <a:t>回朔</a:t>
            </a:r>
            <a:r>
              <a:rPr lang="en-US" altLang="zh-TW" sz="2000" b="1" dirty="0">
                <a:solidFill>
                  <a:srgbClr val="FF0000"/>
                </a:solidFill>
                <a:latin typeface="微軟正黑體" pitchFamily="34" charset="-120"/>
                <a:ea typeface="微軟正黑體" pitchFamily="34" charset="-120"/>
                <a:sym typeface="Wingdings" pitchFamily="2" charset="2"/>
              </a:rPr>
              <a:t>DB Lock</a:t>
            </a:r>
            <a:r>
              <a:rPr lang="zh-TW" altLang="en-US" sz="2000" b="1" dirty="0">
                <a:solidFill>
                  <a:srgbClr val="FF0000"/>
                </a:solidFill>
                <a:latin typeface="微軟正黑體" pitchFamily="34" charset="-120"/>
                <a:ea typeface="微軟正黑體" pitchFamily="34" charset="-120"/>
                <a:sym typeface="Wingdings" pitchFamily="2" charset="2"/>
              </a:rPr>
              <a:t>情況</a:t>
            </a:r>
            <a:endParaRPr lang="en-US" altLang="zh-TW" sz="2000" b="1" dirty="0">
              <a:solidFill>
                <a:srgbClr val="FF0000"/>
              </a:solidFill>
              <a:latin typeface="微軟正黑體" pitchFamily="34" charset="-120"/>
              <a:ea typeface="微軟正黑體" pitchFamily="34" charset="-120"/>
            </a:endParaRPr>
          </a:p>
        </p:txBody>
      </p:sp>
      <p:pic>
        <p:nvPicPr>
          <p:cNvPr id="6" name="Picture 2"/>
          <p:cNvPicPr>
            <a:picLocks noChangeAspect="1" noChangeArrowheads="1"/>
          </p:cNvPicPr>
          <p:nvPr/>
        </p:nvPicPr>
        <p:blipFill>
          <a:blip r:embed="rId3" cstate="print"/>
          <a:srcRect/>
          <a:stretch>
            <a:fillRect/>
          </a:stretch>
        </p:blipFill>
        <p:spPr bwMode="auto">
          <a:xfrm>
            <a:off x="0" y="1069975"/>
            <a:ext cx="4752975" cy="579438"/>
          </a:xfrm>
          <a:prstGeom prst="rect">
            <a:avLst/>
          </a:prstGeom>
          <a:noFill/>
          <a:ln w="9525" algn="ctr">
            <a:noFill/>
            <a:miter lim="800000"/>
            <a:headEnd/>
            <a:tailEnd/>
          </a:ln>
        </p:spPr>
      </p:pic>
      <p:sp>
        <p:nvSpPr>
          <p:cNvPr id="7" name="橢圓 7"/>
          <p:cNvSpPr>
            <a:spLocks noChangeArrowheads="1"/>
          </p:cNvSpPr>
          <p:nvPr/>
        </p:nvSpPr>
        <p:spPr bwMode="auto">
          <a:xfrm>
            <a:off x="757238" y="1355725"/>
            <a:ext cx="587375" cy="252413"/>
          </a:xfrm>
          <a:prstGeom prst="ellipse">
            <a:avLst/>
          </a:prstGeom>
          <a:noFill/>
          <a:ln w="19050" algn="ctr">
            <a:solidFill>
              <a:srgbClr val="FF0000"/>
            </a:solidFill>
            <a:prstDash val="sysDash"/>
            <a:round/>
            <a:headEnd/>
            <a:tailEnd/>
          </a:ln>
        </p:spPr>
        <p:txBody>
          <a:bodyPr/>
          <a:lstStyle/>
          <a:p>
            <a:endParaRPr lang="zh-TW" altLang="en-US"/>
          </a:p>
        </p:txBody>
      </p:sp>
      <p:pic>
        <p:nvPicPr>
          <p:cNvPr id="8" name="Picture 3"/>
          <p:cNvPicPr>
            <a:picLocks noChangeAspect="1" noChangeArrowheads="1"/>
          </p:cNvPicPr>
          <p:nvPr/>
        </p:nvPicPr>
        <p:blipFill>
          <a:blip r:embed="rId4" cstate="print"/>
          <a:srcRect/>
          <a:stretch>
            <a:fillRect/>
          </a:stretch>
        </p:blipFill>
        <p:spPr bwMode="auto">
          <a:xfrm>
            <a:off x="1712913" y="1087438"/>
            <a:ext cx="5622925" cy="1125537"/>
          </a:xfrm>
          <a:prstGeom prst="rect">
            <a:avLst/>
          </a:prstGeom>
          <a:noFill/>
          <a:ln w="9525" algn="ctr">
            <a:noFill/>
            <a:miter lim="800000"/>
            <a:headEnd/>
            <a:tailEnd/>
          </a:ln>
        </p:spPr>
      </p:pic>
      <p:sp>
        <p:nvSpPr>
          <p:cNvPr id="9" name="橢圓 9"/>
          <p:cNvSpPr>
            <a:spLocks noChangeArrowheads="1"/>
          </p:cNvSpPr>
          <p:nvPr/>
        </p:nvSpPr>
        <p:spPr bwMode="auto">
          <a:xfrm>
            <a:off x="1960563" y="1412875"/>
            <a:ext cx="823912" cy="258763"/>
          </a:xfrm>
          <a:prstGeom prst="ellipse">
            <a:avLst/>
          </a:prstGeom>
          <a:noFill/>
          <a:ln w="19050" algn="ctr">
            <a:solidFill>
              <a:srgbClr val="FF0000"/>
            </a:solidFill>
            <a:prstDash val="sysDash"/>
            <a:round/>
            <a:headEnd/>
            <a:tailEnd/>
          </a:ln>
        </p:spPr>
        <p:txBody>
          <a:bodyPr/>
          <a:lstStyle/>
          <a:p>
            <a:endParaRPr lang="zh-TW" altLang="en-US"/>
          </a:p>
        </p:txBody>
      </p:sp>
      <p:cxnSp>
        <p:nvCxnSpPr>
          <p:cNvPr id="10" name="直線單箭頭接點 9"/>
          <p:cNvCxnSpPr>
            <a:cxnSpLocks noChangeShapeType="1"/>
            <a:stCxn id="7" idx="6"/>
          </p:cNvCxnSpPr>
          <p:nvPr/>
        </p:nvCxnSpPr>
        <p:spPr bwMode="auto">
          <a:xfrm>
            <a:off x="1344613" y="1482725"/>
            <a:ext cx="600075" cy="114300"/>
          </a:xfrm>
          <a:prstGeom prst="straightConnector1">
            <a:avLst/>
          </a:prstGeom>
          <a:noFill/>
          <a:ln w="19050" algn="ctr">
            <a:solidFill>
              <a:srgbClr val="FF0000"/>
            </a:solidFill>
            <a:round/>
            <a:headEnd/>
            <a:tailEnd type="arrow" w="med" len="med"/>
          </a:ln>
        </p:spPr>
      </p:cxnSp>
      <p:cxnSp>
        <p:nvCxnSpPr>
          <p:cNvPr id="11" name="直線單箭頭接點 9"/>
          <p:cNvCxnSpPr>
            <a:cxnSpLocks noChangeShapeType="1"/>
          </p:cNvCxnSpPr>
          <p:nvPr/>
        </p:nvCxnSpPr>
        <p:spPr bwMode="auto">
          <a:xfrm flipH="1">
            <a:off x="1401763" y="1649413"/>
            <a:ext cx="574675" cy="677862"/>
          </a:xfrm>
          <a:prstGeom prst="straightConnector1">
            <a:avLst/>
          </a:prstGeom>
          <a:noFill/>
          <a:ln w="19050" algn="ctr">
            <a:solidFill>
              <a:srgbClr val="FF0000"/>
            </a:solidFill>
            <a:round/>
            <a:headEnd/>
            <a:tailEnd type="arrow" w="med" len="med"/>
          </a:ln>
        </p:spPr>
      </p:cxnSp>
      <p:sp>
        <p:nvSpPr>
          <p:cNvPr id="12" name="橢圓 7"/>
          <p:cNvSpPr>
            <a:spLocks noChangeArrowheads="1"/>
          </p:cNvSpPr>
          <p:nvPr/>
        </p:nvSpPr>
        <p:spPr bwMode="auto">
          <a:xfrm>
            <a:off x="220663" y="2244725"/>
            <a:ext cx="1287462" cy="287338"/>
          </a:xfrm>
          <a:prstGeom prst="ellipse">
            <a:avLst/>
          </a:prstGeom>
          <a:noFill/>
          <a:ln w="19050" algn="ctr">
            <a:solidFill>
              <a:srgbClr val="FF0000"/>
            </a:solidFill>
            <a:prstDash val="sysDash"/>
            <a:round/>
            <a:headEnd/>
            <a:tailEnd/>
          </a:ln>
        </p:spPr>
        <p:txBody>
          <a:bodyPr/>
          <a:lstStyle/>
          <a:p>
            <a:endParaRPr lang="zh-TW" altLang="en-US"/>
          </a:p>
        </p:txBody>
      </p:sp>
      <p:sp>
        <p:nvSpPr>
          <p:cNvPr id="13" name="矩形 12"/>
          <p:cNvSpPr/>
          <p:nvPr/>
        </p:nvSpPr>
        <p:spPr>
          <a:xfrm>
            <a:off x="851223" y="160141"/>
            <a:ext cx="6744154"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DB Lock</a:t>
            </a:r>
            <a:r>
              <a:rPr lang="zh-TW" altLang="en-US" sz="4000" kern="0" dirty="0" smtClean="0">
                <a:latin typeface="微軟正黑體" pitchFamily="34" charset="-120"/>
                <a:ea typeface="微軟正黑體" pitchFamily="34" charset="-120"/>
                <a:cs typeface="Calibri" pitchFamily="34" charset="0"/>
              </a:rPr>
              <a:t>問題查詢診斷及解除</a:t>
            </a:r>
            <a:endParaRPr lang="en-US" altLang="zh-TW" sz="4000" kern="0" dirty="0" smtClean="0">
              <a:latin typeface="微軟正黑體" pitchFamily="34" charset="-120"/>
              <a:ea typeface="微軟正黑體" pitchFamily="34" charset="-12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6" descr="CHROMABuildingA+B-1"/>
          <p:cNvPicPr>
            <a:picLocks noChangeAspect="1" noChangeArrowheads="1"/>
          </p:cNvPicPr>
          <p:nvPr/>
        </p:nvPicPr>
        <p:blipFill>
          <a:blip r:embed="rId2" cstate="print"/>
          <a:srcRect/>
          <a:stretch>
            <a:fillRect/>
          </a:stretch>
        </p:blipFill>
        <p:spPr bwMode="auto">
          <a:xfrm>
            <a:off x="4052410" y="3248167"/>
            <a:ext cx="5091590" cy="3417769"/>
          </a:xfrm>
          <a:prstGeom prst="rect">
            <a:avLst/>
          </a:prstGeom>
          <a:noFill/>
          <a:ln w="9525">
            <a:noFill/>
            <a:miter lim="800000"/>
            <a:headEnd/>
            <a:tailEnd/>
          </a:ln>
        </p:spPr>
      </p:pic>
      <p:sp>
        <p:nvSpPr>
          <p:cNvPr id="7" name="Rectangle 1027"/>
          <p:cNvSpPr txBox="1">
            <a:spLocks noChangeArrowheads="1"/>
          </p:cNvSpPr>
          <p:nvPr/>
        </p:nvSpPr>
        <p:spPr bwMode="auto">
          <a:xfrm>
            <a:off x="611474" y="772848"/>
            <a:ext cx="8235950" cy="589308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90000"/>
              </a:lnSpc>
              <a:spcBef>
                <a:spcPct val="20000"/>
              </a:spcBef>
              <a:buFontTx/>
              <a:buChar char="•"/>
            </a:pPr>
            <a:r>
              <a:rPr lang="en-US" altLang="zh-TW" sz="2800" kern="0" dirty="0" smtClean="0">
                <a:latin typeface="微軟正黑體" pitchFamily="34" charset="-120"/>
                <a:ea typeface="微軟正黑體" pitchFamily="34" charset="-120"/>
                <a:cs typeface="Calibri" pitchFamily="34" charset="0"/>
              </a:rPr>
              <a:t>Oracle </a:t>
            </a:r>
            <a:r>
              <a:rPr lang="zh-TW" altLang="en-US" sz="2800" kern="0" dirty="0" smtClean="0">
                <a:latin typeface="微軟正黑體" pitchFamily="34" charset="-120"/>
                <a:ea typeface="微軟正黑體" pitchFamily="34" charset="-120"/>
                <a:cs typeface="Calibri" pitchFamily="34" charset="0"/>
              </a:rPr>
              <a:t>警告日誌檔檢查</a:t>
            </a:r>
            <a:endParaRPr lang="en-US" altLang="zh-TW" sz="2800" kern="0" dirty="0" smtClean="0">
              <a:latin typeface="微軟正黑體" pitchFamily="34" charset="-120"/>
              <a:ea typeface="微軟正黑體" pitchFamily="34" charset="-120"/>
              <a:cs typeface="Calibri" pitchFamily="34" charset="0"/>
            </a:endParaRPr>
          </a:p>
          <a:p>
            <a:pPr marL="342900" lvl="0" indent="-342900">
              <a:lnSpc>
                <a:spcPct val="90000"/>
              </a:lnSpc>
              <a:spcBef>
                <a:spcPct val="20000"/>
              </a:spcBef>
              <a:buFontTx/>
              <a:buChar char="•"/>
            </a:pPr>
            <a:r>
              <a:rPr lang="zh-TW" altLang="en-US" sz="2800" kern="0" dirty="0" smtClean="0">
                <a:latin typeface="微軟正黑體" pitchFamily="34" charset="-120"/>
                <a:ea typeface="微軟正黑體" pitchFamily="34" charset="-120"/>
                <a:cs typeface="Calibri" pitchFamily="34" charset="0"/>
              </a:rPr>
              <a:t>資料庫表空間使用情況</a:t>
            </a:r>
            <a:endParaRPr lang="en-US" altLang="zh-TW" sz="2800" kern="0" dirty="0" smtClean="0">
              <a:latin typeface="微軟正黑體" pitchFamily="34" charset="-120"/>
              <a:ea typeface="微軟正黑體" pitchFamily="34" charset="-120"/>
              <a:cs typeface="Calibri" pitchFamily="34" charset="0"/>
            </a:endParaRPr>
          </a:p>
          <a:p>
            <a:pPr marL="342900" lvl="0" indent="-342900">
              <a:lnSpc>
                <a:spcPct val="90000"/>
              </a:lnSpc>
              <a:spcBef>
                <a:spcPct val="20000"/>
              </a:spcBef>
              <a:buFontTx/>
              <a:buChar char="•"/>
            </a:pPr>
            <a:r>
              <a:rPr lang="en-US" altLang="zh-TW" sz="2800" kern="0" dirty="0" smtClean="0">
                <a:latin typeface="微軟正黑體" pitchFamily="34" charset="-120"/>
                <a:ea typeface="微軟正黑體" pitchFamily="34" charset="-120"/>
                <a:cs typeface="Calibri" pitchFamily="34" charset="0"/>
              </a:rPr>
              <a:t>Oracle DB</a:t>
            </a:r>
            <a:r>
              <a:rPr lang="zh-TW" altLang="en-US" sz="2800" kern="0" dirty="0" smtClean="0">
                <a:latin typeface="微軟正黑體" pitchFamily="34" charset="-120"/>
                <a:ea typeface="微軟正黑體" pitchFamily="34" charset="-120"/>
                <a:cs typeface="Calibri" pitchFamily="34" charset="0"/>
              </a:rPr>
              <a:t>問題查詢診斷</a:t>
            </a:r>
            <a:endParaRPr lang="en-US" altLang="zh-TW" sz="2800" kern="0" dirty="0" smtClean="0">
              <a:latin typeface="微軟正黑體" pitchFamily="34" charset="-120"/>
              <a:ea typeface="微軟正黑體" pitchFamily="34" charset="-120"/>
              <a:cs typeface="Calibri" pitchFamily="34" charset="0"/>
            </a:endParaRPr>
          </a:p>
          <a:p>
            <a:pPr marL="342900" indent="-342900">
              <a:lnSpc>
                <a:spcPct val="90000"/>
              </a:lnSpc>
              <a:spcBef>
                <a:spcPct val="20000"/>
              </a:spcBef>
              <a:buFontTx/>
              <a:buChar char="•"/>
            </a:pPr>
            <a:r>
              <a:rPr lang="en-US" altLang="zh-TW" sz="2800" kern="0" dirty="0">
                <a:latin typeface="微軟正黑體" pitchFamily="34" charset="-120"/>
                <a:ea typeface="微軟正黑體" pitchFamily="34" charset="-120"/>
                <a:cs typeface="Calibri" pitchFamily="34" charset="0"/>
              </a:rPr>
              <a:t>DB Lock</a:t>
            </a:r>
            <a:r>
              <a:rPr lang="zh-TW" altLang="en-US" sz="2800" kern="0" dirty="0">
                <a:latin typeface="微軟正黑體" pitchFamily="34" charset="-120"/>
                <a:ea typeface="微軟正黑體" pitchFamily="34" charset="-120"/>
                <a:cs typeface="Calibri" pitchFamily="34" charset="0"/>
              </a:rPr>
              <a:t>問題查詢診斷及</a:t>
            </a:r>
            <a:r>
              <a:rPr lang="zh-TW" altLang="en-US" sz="2800" kern="0" dirty="0" smtClean="0">
                <a:latin typeface="微軟正黑體" pitchFamily="34" charset="-120"/>
                <a:ea typeface="微軟正黑體" pitchFamily="34" charset="-120"/>
                <a:cs typeface="Calibri" pitchFamily="34" charset="0"/>
              </a:rPr>
              <a:t>解除</a:t>
            </a:r>
            <a:endParaRPr lang="en-US" altLang="zh-TW" sz="2800" kern="0" dirty="0" smtClean="0">
              <a:latin typeface="微軟正黑體" pitchFamily="34" charset="-120"/>
              <a:ea typeface="微軟正黑體" pitchFamily="34" charset="-120"/>
              <a:cs typeface="Calibri" pitchFamily="34" charset="0"/>
            </a:endParaRPr>
          </a:p>
          <a:p>
            <a:pPr marL="342900" indent="-342900">
              <a:lnSpc>
                <a:spcPct val="90000"/>
              </a:lnSpc>
              <a:spcBef>
                <a:spcPct val="20000"/>
              </a:spcBef>
              <a:buFontTx/>
              <a:buChar char="•"/>
            </a:pPr>
            <a:r>
              <a:rPr lang="zh-TW" altLang="en-US" sz="2800" dirty="0">
                <a:latin typeface="微軟正黑體" pitchFamily="34" charset="-120"/>
                <a:ea typeface="微軟正黑體" pitchFamily="34" charset="-120"/>
              </a:rPr>
              <a:t>增加新的</a:t>
            </a:r>
            <a:r>
              <a:rPr lang="en-US" altLang="zh-TW" sz="2800" dirty="0" err="1">
                <a:latin typeface="微軟正黑體" pitchFamily="34" charset="-120"/>
                <a:ea typeface="微軟正黑體" pitchFamily="34" charset="-120"/>
              </a:rPr>
              <a:t>Datafile</a:t>
            </a:r>
            <a:r>
              <a:rPr lang="en-US" altLang="zh-TW" sz="2800" dirty="0">
                <a:latin typeface="微軟正黑體" pitchFamily="34" charset="-120"/>
                <a:ea typeface="微軟正黑體" pitchFamily="34" charset="-120"/>
              </a:rPr>
              <a:t> For </a:t>
            </a:r>
            <a:r>
              <a:rPr lang="en-US" altLang="zh-TW" sz="2800" dirty="0" err="1" smtClean="0">
                <a:latin typeface="微軟正黑體" pitchFamily="34" charset="-120"/>
                <a:ea typeface="微軟正黑體" pitchFamily="34" charset="-120"/>
              </a:rPr>
              <a:t>Tablespace</a:t>
            </a:r>
            <a:endParaRPr lang="en-US" altLang="zh-TW" sz="2800" kern="0" dirty="0">
              <a:latin typeface="微軟正黑體" pitchFamily="34" charset="-120"/>
              <a:ea typeface="微軟正黑體" pitchFamily="34" charset="-120"/>
              <a:cs typeface="Calibri" pitchFamily="34" charset="0"/>
            </a:endParaRPr>
          </a:p>
          <a:p>
            <a:pPr marL="342900" lvl="0" indent="-342900">
              <a:lnSpc>
                <a:spcPct val="90000"/>
              </a:lnSpc>
              <a:spcBef>
                <a:spcPct val="20000"/>
              </a:spcBef>
              <a:buFontTx/>
              <a:buChar char="•"/>
            </a:pPr>
            <a:r>
              <a:rPr lang="zh-TW" altLang="en-US" sz="2800" kern="0" dirty="0" smtClean="0">
                <a:latin typeface="微軟正黑體" pitchFamily="34" charset="-120"/>
                <a:ea typeface="微軟正黑體" pitchFamily="34" charset="-120"/>
                <a:cs typeface="Calibri" pitchFamily="34" charset="0"/>
              </a:rPr>
              <a:t>執行計畫解析</a:t>
            </a:r>
            <a:endParaRPr lang="en-US" altLang="zh-TW" sz="2800" kern="0" dirty="0" smtClean="0">
              <a:latin typeface="微軟正黑體" pitchFamily="34" charset="-120"/>
              <a:ea typeface="微軟正黑體" pitchFamily="34" charset="-120"/>
              <a:cs typeface="Calibri" pitchFamily="34" charset="0"/>
            </a:endParaRPr>
          </a:p>
          <a:p>
            <a:pPr marL="342900" lvl="0" indent="-342900">
              <a:lnSpc>
                <a:spcPct val="90000"/>
              </a:lnSpc>
              <a:spcBef>
                <a:spcPct val="20000"/>
              </a:spcBef>
              <a:buFontTx/>
              <a:buChar char="•"/>
            </a:pPr>
            <a:r>
              <a:rPr lang="en-US" altLang="zh-TW" sz="2800" kern="0" dirty="0" err="1">
                <a:latin typeface="微軟正黑體" pitchFamily="34" charset="-120"/>
                <a:ea typeface="微軟正黑體" pitchFamily="34" charset="-120"/>
                <a:cs typeface="Calibri" pitchFamily="34" charset="0"/>
              </a:rPr>
              <a:t>AWR&amp;ADDM&amp;awrsqrpt</a:t>
            </a:r>
            <a:r>
              <a:rPr lang="en-US" altLang="zh-TW" sz="2800" kern="0" dirty="0">
                <a:latin typeface="微軟正黑體" pitchFamily="34" charset="-120"/>
                <a:ea typeface="微軟正黑體" pitchFamily="34" charset="-120"/>
                <a:cs typeface="Calibri" pitchFamily="34" charset="0"/>
              </a:rPr>
              <a:t> Report</a:t>
            </a:r>
            <a:r>
              <a:rPr lang="zh-TW" altLang="en-US" sz="2800" kern="0" dirty="0" smtClean="0">
                <a:latin typeface="微軟正黑體" pitchFamily="34" charset="-120"/>
                <a:ea typeface="微軟正黑體" pitchFamily="34" charset="-120"/>
                <a:cs typeface="Calibri" pitchFamily="34" charset="0"/>
              </a:rPr>
              <a:t>使用</a:t>
            </a:r>
            <a:endParaRPr lang="en-US" altLang="zh-TW" sz="2800" kern="0" dirty="0" smtClean="0">
              <a:latin typeface="微軟正黑體" pitchFamily="34" charset="-120"/>
              <a:ea typeface="微軟正黑體" pitchFamily="34" charset="-120"/>
              <a:cs typeface="Calibri" pitchFamily="34" charset="0"/>
            </a:endParaRPr>
          </a:p>
          <a:p>
            <a:pPr marL="342900" indent="-342900">
              <a:lnSpc>
                <a:spcPct val="90000"/>
              </a:lnSpc>
              <a:spcBef>
                <a:spcPct val="20000"/>
              </a:spcBef>
              <a:buFontTx/>
              <a:buChar char="•"/>
            </a:pPr>
            <a:r>
              <a:rPr lang="en-US" altLang="zh-TW" sz="2800" kern="0" dirty="0">
                <a:latin typeface="微軟正黑體" pitchFamily="34" charset="-120"/>
                <a:ea typeface="微軟正黑體" pitchFamily="34" charset="-120"/>
                <a:cs typeface="Calibri" pitchFamily="34" charset="0"/>
              </a:rPr>
              <a:t>Linux </a:t>
            </a:r>
            <a:r>
              <a:rPr lang="zh-TW" altLang="zh-TW" sz="2800" kern="0" dirty="0" smtClean="0">
                <a:latin typeface="微軟正黑體" pitchFamily="34" charset="-120"/>
                <a:ea typeface="微軟正黑體" pitchFamily="34" charset="-120"/>
                <a:cs typeface="Calibri" pitchFamily="34" charset="0"/>
              </a:rPr>
              <a:t>日常維</a:t>
            </a:r>
            <a:r>
              <a:rPr lang="zh-TW" altLang="en-US" sz="2800" kern="0" dirty="0" smtClean="0">
                <a:latin typeface="微軟正黑體" pitchFamily="34" charset="-120"/>
                <a:ea typeface="微軟正黑體" pitchFamily="34" charset="-120"/>
                <a:cs typeface="Calibri" pitchFamily="34" charset="0"/>
              </a:rPr>
              <a:t>運</a:t>
            </a:r>
            <a:endParaRPr lang="en-US" altLang="zh-TW" sz="2800" kern="0" dirty="0" smtClean="0">
              <a:latin typeface="微軟正黑體" pitchFamily="34" charset="-120"/>
              <a:ea typeface="微軟正黑體" pitchFamily="34" charset="-120"/>
              <a:cs typeface="Calibri" pitchFamily="34" charset="0"/>
            </a:endParaRPr>
          </a:p>
          <a:p>
            <a:pPr marL="342900" indent="-342900">
              <a:lnSpc>
                <a:spcPct val="90000"/>
              </a:lnSpc>
              <a:spcBef>
                <a:spcPct val="20000"/>
              </a:spcBef>
              <a:buFontTx/>
              <a:buChar char="•"/>
            </a:pPr>
            <a:r>
              <a:rPr lang="en-US" altLang="zh-TW" sz="2800" kern="0" dirty="0">
                <a:latin typeface="微軟正黑體" pitchFamily="34" charset="-120"/>
                <a:ea typeface="微軟正黑體" pitchFamily="34" charset="-120"/>
                <a:cs typeface="Calibri" pitchFamily="34" charset="0"/>
              </a:rPr>
              <a:t>MESDB</a:t>
            </a:r>
            <a:r>
              <a:rPr lang="zh-TW" altLang="en-US" sz="2800" kern="0" dirty="0">
                <a:latin typeface="微軟正黑體" pitchFamily="34" charset="-120"/>
                <a:ea typeface="微軟正黑體" pitchFamily="34" charset="-120"/>
                <a:cs typeface="Calibri" pitchFamily="34" charset="0"/>
              </a:rPr>
              <a:t>日常點檢</a:t>
            </a:r>
            <a:r>
              <a:rPr lang="zh-TW" altLang="en-US" sz="2800" kern="0" dirty="0" smtClean="0">
                <a:latin typeface="微軟正黑體" pitchFamily="34" charset="-120"/>
                <a:ea typeface="微軟正黑體" pitchFamily="34" charset="-120"/>
                <a:cs typeface="Calibri" pitchFamily="34" charset="0"/>
              </a:rPr>
              <a:t>項目</a:t>
            </a:r>
            <a:endParaRPr lang="en-US" altLang="zh-TW" sz="2800" kern="0" dirty="0" smtClean="0">
              <a:latin typeface="微軟正黑體" pitchFamily="34" charset="-120"/>
              <a:ea typeface="微軟正黑體" pitchFamily="34" charset="-120"/>
              <a:cs typeface="Calibri" pitchFamily="34" charset="0"/>
            </a:endParaRPr>
          </a:p>
          <a:p>
            <a:pPr marL="342900" indent="-342900">
              <a:lnSpc>
                <a:spcPct val="90000"/>
              </a:lnSpc>
              <a:spcBef>
                <a:spcPct val="20000"/>
              </a:spcBef>
              <a:buFontTx/>
              <a:buChar char="•"/>
            </a:pPr>
            <a:r>
              <a:rPr lang="en-US" altLang="zh-TW" sz="2800" kern="0" dirty="0">
                <a:latin typeface="微軟正黑體" pitchFamily="34" charset="-120"/>
                <a:ea typeface="微軟正黑體" pitchFamily="34" charset="-120"/>
                <a:cs typeface="Calibri" pitchFamily="34" charset="0"/>
              </a:rPr>
              <a:t>Oracle RAC </a:t>
            </a:r>
            <a:r>
              <a:rPr lang="zh-TW" altLang="zh-TW" sz="2800" kern="0" dirty="0">
                <a:latin typeface="微軟正黑體" pitchFamily="34" charset="-120"/>
                <a:ea typeface="微軟正黑體" pitchFamily="34" charset="-120"/>
                <a:cs typeface="Calibri" pitchFamily="34" charset="0"/>
              </a:rPr>
              <a:t>日常運</a:t>
            </a:r>
            <a:r>
              <a:rPr lang="zh-TW" altLang="zh-TW" sz="2800" kern="0" dirty="0" smtClean="0">
                <a:latin typeface="微軟正黑體" pitchFamily="34" charset="-120"/>
                <a:ea typeface="微軟正黑體" pitchFamily="34" charset="-120"/>
                <a:cs typeface="Calibri" pitchFamily="34" charset="0"/>
              </a:rPr>
              <a:t>維</a:t>
            </a:r>
            <a:endParaRPr lang="en-US" altLang="zh-TW" sz="2800" kern="0" dirty="0" smtClean="0">
              <a:latin typeface="微軟正黑體" pitchFamily="34" charset="-120"/>
              <a:ea typeface="微軟正黑體" pitchFamily="34" charset="-120"/>
              <a:cs typeface="Calibri" pitchFamily="34" charset="0"/>
            </a:endParaRPr>
          </a:p>
          <a:p>
            <a:pPr marL="342900" indent="-342900">
              <a:lnSpc>
                <a:spcPct val="90000"/>
              </a:lnSpc>
              <a:spcBef>
                <a:spcPct val="20000"/>
              </a:spcBef>
              <a:buFontTx/>
              <a:buChar char="•"/>
            </a:pPr>
            <a:r>
              <a:rPr lang="en-US" altLang="zh-TW" sz="2800" kern="0" dirty="0" smtClean="0">
                <a:latin typeface="微軟正黑體" pitchFamily="34" charset="-120"/>
                <a:ea typeface="微軟正黑體" pitchFamily="34" charset="-120"/>
                <a:cs typeface="Calibri" pitchFamily="34" charset="0"/>
              </a:rPr>
              <a:t>MESDB </a:t>
            </a:r>
            <a:r>
              <a:rPr lang="en-US" altLang="zh-TW" sz="2800" kern="0" dirty="0" err="1" smtClean="0">
                <a:latin typeface="微軟正黑體" pitchFamily="34" charset="-120"/>
                <a:ea typeface="微軟正黑體" pitchFamily="34" charset="-120"/>
                <a:cs typeface="Calibri" pitchFamily="34" charset="0"/>
              </a:rPr>
              <a:t>Partiton</a:t>
            </a:r>
            <a:r>
              <a:rPr lang="en-US" altLang="zh-TW" sz="2800" kern="0" dirty="0" smtClean="0">
                <a:latin typeface="微軟正黑體" pitchFamily="34" charset="-120"/>
                <a:ea typeface="微軟正黑體" pitchFamily="34" charset="-120"/>
                <a:cs typeface="Calibri" pitchFamily="34" charset="0"/>
              </a:rPr>
              <a:t> Table</a:t>
            </a:r>
            <a:endParaRPr lang="zh-TW" altLang="en-US" sz="2800" kern="0" dirty="0">
              <a:latin typeface="微軟正黑體" pitchFamily="34" charset="-120"/>
              <a:ea typeface="微軟正黑體" pitchFamily="34" charset="-120"/>
              <a:cs typeface="Calibri" pitchFamily="34" charset="0"/>
            </a:endParaRPr>
          </a:p>
          <a:p>
            <a:pPr marL="342900" indent="-342900">
              <a:lnSpc>
                <a:spcPct val="90000"/>
              </a:lnSpc>
              <a:spcBef>
                <a:spcPct val="20000"/>
              </a:spcBef>
              <a:buFontTx/>
              <a:buChar char="•"/>
            </a:pPr>
            <a:endParaRPr lang="en-US" altLang="zh-TW" sz="2800" kern="0" dirty="0" smtClean="0">
              <a:latin typeface="微軟正黑體" pitchFamily="34" charset="-120"/>
              <a:ea typeface="微軟正黑體" pitchFamily="34" charset="-120"/>
              <a:cs typeface="Calibri" pitchFamily="34" charset="0"/>
            </a:endParaRPr>
          </a:p>
          <a:p>
            <a:pPr marL="342900" indent="-342900">
              <a:lnSpc>
                <a:spcPct val="90000"/>
              </a:lnSpc>
              <a:spcBef>
                <a:spcPct val="20000"/>
              </a:spcBef>
              <a:buFontTx/>
              <a:buChar char="•"/>
            </a:pPr>
            <a:endParaRPr lang="zh-TW" altLang="en-US" sz="2800" kern="0" dirty="0">
              <a:latin typeface="微軟正黑體" pitchFamily="34" charset="-120"/>
              <a:ea typeface="微軟正黑體" pitchFamily="34" charset="-120"/>
              <a:cs typeface="Calibri" pitchFamily="34" charset="0"/>
            </a:endParaRPr>
          </a:p>
          <a:p>
            <a:pPr marL="342900" lvl="0" indent="-342900">
              <a:lnSpc>
                <a:spcPct val="90000"/>
              </a:lnSpc>
              <a:spcBef>
                <a:spcPct val="20000"/>
              </a:spcBef>
              <a:buFontTx/>
              <a:buChar char="•"/>
            </a:pPr>
            <a:endParaRPr lang="en-US" altLang="zh-TW" sz="2800" kern="0" dirty="0" smtClean="0">
              <a:latin typeface="微軟正黑體" pitchFamily="34" charset="-120"/>
              <a:ea typeface="微軟正黑體" pitchFamily="34" charset="-120"/>
              <a:cs typeface="Calibri" pitchFamily="34" charset="0"/>
            </a:endParaRPr>
          </a:p>
          <a:p>
            <a:pPr marL="342900" lvl="0" indent="-342900">
              <a:lnSpc>
                <a:spcPct val="90000"/>
              </a:lnSpc>
              <a:spcBef>
                <a:spcPct val="20000"/>
              </a:spcBef>
              <a:buFontTx/>
              <a:buChar char="•"/>
            </a:pPr>
            <a:endParaRPr kumimoji="1" lang="en-US" altLang="zh-TW" sz="3200" b="0" i="0" u="none" strike="noStrike" kern="0" cap="none" spc="0" normalizeH="0" baseline="0" noProof="0" dirty="0" smtClean="0">
              <a:ln>
                <a:noFill/>
              </a:ln>
              <a:solidFill>
                <a:schemeClr val="tx1"/>
              </a:solidFill>
              <a:effectLst/>
              <a:uLnTx/>
              <a:uFillTx/>
              <a:latin typeface="微軟正黑體" pitchFamily="34" charset="-120"/>
              <a:ea typeface="微軟正黑體" pitchFamily="34" charset="-120"/>
              <a:cs typeface="Calibri" pitchFamily="34" charset="0"/>
            </a:endParaRPr>
          </a:p>
        </p:txBody>
      </p:sp>
      <p:sp>
        <p:nvSpPr>
          <p:cNvPr id="9" name="Rectangle 1029"/>
          <p:cNvSpPr>
            <a:spLocks noGrp="1" noChangeArrowheads="1"/>
          </p:cNvSpPr>
          <p:nvPr>
            <p:ph type="title"/>
          </p:nvPr>
        </p:nvSpPr>
        <p:spPr bwMode="auto">
          <a:xfrm>
            <a:off x="290227" y="24227"/>
            <a:ext cx="8229600" cy="736600"/>
          </a:xfrm>
          <a:noFill/>
          <a:ln>
            <a:miter lim="800000"/>
            <a:headEnd/>
            <a:tailEnd/>
          </a:ln>
        </p:spPr>
        <p:txBody>
          <a:bodyPr vert="horz" wrap="square" lIns="91440" tIns="45720" rIns="91440" bIns="45720" numCol="1" anchor="t" anchorCtr="0" compatLnSpc="1">
            <a:prstTxWarp prst="textNoShape">
              <a:avLst/>
            </a:prstTxWarp>
          </a:bodyPr>
          <a:lstStyle/>
          <a:p>
            <a:r>
              <a:rPr lang="en-US" altLang="zh-TW" sz="4000" b="0" dirty="0"/>
              <a:t>Oracle</a:t>
            </a:r>
            <a:r>
              <a:rPr lang="zh-TW" altLang="en-US" sz="4000" b="0" dirty="0"/>
              <a:t>資料庫日常維護手冊</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96" y="710439"/>
            <a:ext cx="6146491" cy="400110"/>
          </a:xfrm>
          <a:prstGeom prst="rect">
            <a:avLst/>
          </a:prstGeom>
        </p:spPr>
        <p:txBody>
          <a:bodyPr wrap="none">
            <a:spAutoFit/>
          </a:bodyPr>
          <a:lstStyle/>
          <a:p>
            <a:r>
              <a:rPr lang="en-US" altLang="zh-TW" sz="2000" b="1" dirty="0" smtClean="0">
                <a:solidFill>
                  <a:srgbClr val="FF0000"/>
                </a:solidFill>
                <a:latin typeface="微軟正黑體" pitchFamily="34" charset="-120"/>
                <a:ea typeface="微軟正黑體" pitchFamily="34" charset="-120"/>
              </a:rPr>
              <a:t> </a:t>
            </a:r>
            <a:r>
              <a:rPr lang="zh-TW" altLang="en-US" sz="2000" b="1" dirty="0" smtClean="0">
                <a:solidFill>
                  <a:srgbClr val="FF0000"/>
                </a:solidFill>
                <a:latin typeface="微軟正黑體" pitchFamily="34" charset="-120"/>
                <a:ea typeface="微軟正黑體" pitchFamily="34" charset="-120"/>
              </a:rPr>
              <a:t>查詢</a:t>
            </a:r>
            <a:r>
              <a:rPr lang="en-US" altLang="zh-TW" sz="2000" b="1" dirty="0" smtClean="0">
                <a:solidFill>
                  <a:srgbClr val="FF0000"/>
                </a:solidFill>
                <a:latin typeface="微軟正黑體" pitchFamily="34" charset="-120"/>
                <a:ea typeface="微軟正黑體" pitchFamily="34" charset="-120"/>
              </a:rPr>
              <a:t>DB_Lock</a:t>
            </a:r>
            <a:r>
              <a:rPr lang="zh-TW" altLang="en-US" sz="2000" b="1" dirty="0" smtClean="0">
                <a:solidFill>
                  <a:srgbClr val="FF0000"/>
                </a:solidFill>
                <a:latin typeface="微軟正黑體" pitchFamily="34" charset="-120"/>
                <a:ea typeface="微軟正黑體" pitchFamily="34" charset="-120"/>
              </a:rPr>
              <a:t>語法和抓取</a:t>
            </a:r>
            <a:r>
              <a:rPr lang="en-US" altLang="zh-TW" sz="2000" b="1" dirty="0" smtClean="0">
                <a:solidFill>
                  <a:srgbClr val="FF0000"/>
                </a:solidFill>
                <a:latin typeface="微軟正黑體" pitchFamily="34" charset="-120"/>
                <a:ea typeface="微軟正黑體" pitchFamily="34" charset="-120"/>
              </a:rPr>
              <a:t>SQL_ID</a:t>
            </a:r>
            <a:r>
              <a:rPr lang="zh-TW" altLang="en-US" sz="2000" b="1" dirty="0" smtClean="0">
                <a:solidFill>
                  <a:srgbClr val="FF0000"/>
                </a:solidFill>
                <a:latin typeface="微軟正黑體" pitchFamily="34" charset="-120"/>
                <a:ea typeface="微軟正黑體" pitchFamily="34" charset="-120"/>
              </a:rPr>
              <a:t>及</a:t>
            </a:r>
            <a:r>
              <a:rPr lang="en-US" altLang="zh-TW" sz="2000" b="1" dirty="0" smtClean="0">
                <a:solidFill>
                  <a:srgbClr val="FF0000"/>
                </a:solidFill>
                <a:latin typeface="微軟正黑體" pitchFamily="34" charset="-120"/>
                <a:ea typeface="微軟正黑體" pitchFamily="34" charset="-120"/>
              </a:rPr>
              <a:t>Relase DB_Lock</a:t>
            </a:r>
            <a:endParaRPr lang="zh-TW" altLang="en-US" sz="2000" b="1" dirty="0">
              <a:solidFill>
                <a:srgbClr val="FF0000"/>
              </a:solidFill>
              <a:latin typeface="微軟正黑體" pitchFamily="34" charset="-120"/>
              <a:ea typeface="微軟正黑體" pitchFamily="34" charset="-120"/>
            </a:endParaRPr>
          </a:p>
        </p:txBody>
      </p:sp>
      <p:sp>
        <p:nvSpPr>
          <p:cNvPr id="8" name="矩形 7"/>
          <p:cNvSpPr/>
          <p:nvPr/>
        </p:nvSpPr>
        <p:spPr>
          <a:xfrm>
            <a:off x="143302" y="1030363"/>
            <a:ext cx="8850576" cy="5616922"/>
          </a:xfrm>
          <a:prstGeom prst="rect">
            <a:avLst/>
          </a:prstGeom>
          <a:ln w="28575">
            <a:solidFill>
              <a:schemeClr val="bg2"/>
            </a:solidFill>
          </a:ln>
        </p:spPr>
        <p:txBody>
          <a:bodyPr wrap="square">
            <a:spAutoFit/>
          </a:bodyPr>
          <a:lstStyle/>
          <a:p>
            <a:r>
              <a:rPr lang="en-US" altLang="zh-TW" sz="1500" dirty="0" smtClean="0">
                <a:latin typeface="微軟正黑體" pitchFamily="34" charset="-120"/>
                <a:ea typeface="微軟正黑體" pitchFamily="34" charset="-120"/>
              </a:rPr>
              <a:t>SELECT SID, DECODE(BLOCK, 0, 'NO', 'YES' ) BLOCKER,</a:t>
            </a:r>
          </a:p>
          <a:p>
            <a:r>
              <a:rPr lang="en-US" altLang="zh-TW" sz="1500" dirty="0" smtClean="0">
                <a:latin typeface="微軟正黑體" pitchFamily="34" charset="-120"/>
                <a:ea typeface="微軟正黑體" pitchFamily="34" charset="-120"/>
              </a:rPr>
              <a:t>DECODE(REQUEST, 0, 'NO','YES' ) WAITER</a:t>
            </a:r>
          </a:p>
          <a:p>
            <a:r>
              <a:rPr lang="en-US" altLang="zh-TW" sz="1500" dirty="0" smtClean="0">
                <a:latin typeface="微軟正黑體" pitchFamily="34" charset="-120"/>
                <a:ea typeface="微軟正黑體" pitchFamily="34" charset="-120"/>
              </a:rPr>
              <a:t>FROM V$LOCK </a:t>
            </a:r>
          </a:p>
          <a:p>
            <a:r>
              <a:rPr lang="en-US" altLang="zh-TW" sz="1500" dirty="0" smtClean="0">
                <a:latin typeface="微軟正黑體" pitchFamily="34" charset="-120"/>
                <a:ea typeface="微軟正黑體" pitchFamily="34" charset="-120"/>
              </a:rPr>
              <a:t>WHERE REQUEST &gt; 0 OR BLOCK &gt; 0 </a:t>
            </a:r>
          </a:p>
          <a:p>
            <a:r>
              <a:rPr lang="en-US" altLang="zh-TW" sz="1500" dirty="0" smtClean="0">
                <a:latin typeface="微軟正黑體" pitchFamily="34" charset="-120"/>
                <a:ea typeface="微軟正黑體" pitchFamily="34" charset="-120"/>
              </a:rPr>
              <a:t>ORDER BY block DESC; </a:t>
            </a:r>
          </a:p>
          <a:p>
            <a:endParaRPr lang="en-US" altLang="zh-TW" sz="1500" dirty="0" smtClean="0">
              <a:latin typeface="微軟正黑體" pitchFamily="34" charset="-120"/>
              <a:ea typeface="微軟正黑體" pitchFamily="34" charset="-120"/>
            </a:endParaRPr>
          </a:p>
          <a:p>
            <a:r>
              <a:rPr lang="en-US" altLang="zh-TW" sz="1500" dirty="0" smtClean="0">
                <a:latin typeface="微軟正黑體" pitchFamily="34" charset="-120"/>
                <a:ea typeface="微軟正黑體" pitchFamily="34" charset="-120"/>
              </a:rPr>
              <a:t>select a.session_id as SID,</a:t>
            </a:r>
          </a:p>
          <a:p>
            <a:r>
              <a:rPr lang="en-US" altLang="zh-TW" sz="1500" dirty="0" smtClean="0">
                <a:latin typeface="微軟正黑體" pitchFamily="34" charset="-120"/>
                <a:ea typeface="微軟正黑體" pitchFamily="34" charset="-120"/>
              </a:rPr>
              <a:t>b.serial#,</a:t>
            </a:r>
          </a:p>
          <a:p>
            <a:r>
              <a:rPr lang="en-US" altLang="zh-TW" sz="1500" dirty="0" smtClean="0">
                <a:latin typeface="微軟正黑體" pitchFamily="34" charset="-120"/>
                <a:ea typeface="微軟正黑體" pitchFamily="34" charset="-120"/>
              </a:rPr>
              <a:t>a.owner,</a:t>
            </a:r>
          </a:p>
          <a:p>
            <a:r>
              <a:rPr lang="en-US" altLang="zh-TW" sz="1500" dirty="0" smtClean="0">
                <a:latin typeface="微軟正黑體" pitchFamily="34" charset="-120"/>
                <a:ea typeface="微軟正黑體" pitchFamily="34" charset="-120"/>
              </a:rPr>
              <a:t>a.name,</a:t>
            </a:r>
          </a:p>
          <a:p>
            <a:r>
              <a:rPr lang="en-US" altLang="zh-TW" sz="1500" dirty="0" smtClean="0">
                <a:latin typeface="微軟正黑體" pitchFamily="34" charset="-120"/>
                <a:ea typeface="微軟正黑體" pitchFamily="34" charset="-120"/>
              </a:rPr>
              <a:t>a.MODE_HELD </a:t>
            </a:r>
          </a:p>
          <a:p>
            <a:r>
              <a:rPr lang="en-US" altLang="zh-TW" sz="1500" dirty="0" smtClean="0">
                <a:latin typeface="微軟正黑體" pitchFamily="34" charset="-120"/>
                <a:ea typeface="微軟正黑體" pitchFamily="34" charset="-120"/>
              </a:rPr>
              <a:t>from dba_dml_locks a,v$session b </a:t>
            </a:r>
          </a:p>
          <a:p>
            <a:r>
              <a:rPr lang="en-US" altLang="zh-TW" sz="1500" dirty="0" smtClean="0">
                <a:latin typeface="微軟正黑體" pitchFamily="34" charset="-120"/>
                <a:ea typeface="微軟正黑體" pitchFamily="34" charset="-120"/>
              </a:rPr>
              <a:t>where a.session_id = b.sid and b.status = 'INACTIVE';</a:t>
            </a:r>
          </a:p>
          <a:p>
            <a:endParaRPr lang="en-US" altLang="zh-TW" sz="1400" dirty="0" smtClean="0">
              <a:latin typeface="微軟正黑體" pitchFamily="34" charset="-120"/>
              <a:ea typeface="微軟正黑體" pitchFamily="34" charset="-120"/>
            </a:endParaRPr>
          </a:p>
          <a:p>
            <a:r>
              <a:rPr lang="zh-TW" altLang="en-US" sz="1500" dirty="0" smtClean="0">
                <a:latin typeface="微軟正黑體" pitchFamily="34" charset="-120"/>
                <a:ea typeface="微軟正黑體" pitchFamily="34" charset="-120"/>
              </a:rPr>
              <a:t>抓</a:t>
            </a:r>
            <a:r>
              <a:rPr lang="en-US" altLang="zh-TW" sz="1500" dirty="0" smtClean="0">
                <a:latin typeface="微軟正黑體" pitchFamily="34" charset="-120"/>
                <a:ea typeface="微軟正黑體" pitchFamily="34" charset="-120"/>
              </a:rPr>
              <a:t>SQL_ID</a:t>
            </a:r>
          </a:p>
          <a:p>
            <a:r>
              <a:rPr lang="en-US" altLang="zh-TW" sz="1500" dirty="0" smtClean="0">
                <a:latin typeface="微軟正黑體" pitchFamily="34" charset="-120"/>
                <a:ea typeface="微軟正黑體" pitchFamily="34" charset="-120"/>
              </a:rPr>
              <a:t>SELECT se.sid,se.serial#,pr.SPID,se.username,se.status,se.terminal,se.program,se.MODULE,se.SQL_ID,se.sql_address,st.event,st.p1text,si.physical_reads,si.block_changes</a:t>
            </a:r>
          </a:p>
          <a:p>
            <a:r>
              <a:rPr lang="en-US" altLang="zh-TW" sz="1500" dirty="0" smtClean="0">
                <a:latin typeface="微軟正黑體" pitchFamily="34" charset="-120"/>
                <a:ea typeface="微軟正黑體" pitchFamily="34" charset="-120"/>
              </a:rPr>
              <a:t>FROM v$session se,v$session_wait st,v$sess_io si,v$process pr</a:t>
            </a:r>
          </a:p>
          <a:p>
            <a:r>
              <a:rPr lang="en-US" altLang="zh-TW" sz="1500" dirty="0" smtClean="0">
                <a:latin typeface="微軟正黑體" pitchFamily="34" charset="-120"/>
                <a:ea typeface="微軟正黑體" pitchFamily="34" charset="-120"/>
              </a:rPr>
              <a:t>WHERE st.sid=se.sid AND st.sid=si.sid AND se.PADDR=pr.ADDR  ORDER BY SID DESC;</a:t>
            </a:r>
          </a:p>
          <a:p>
            <a:endParaRPr lang="en-US" altLang="zh-TW" sz="1500" dirty="0" smtClean="0">
              <a:latin typeface="微軟正黑體" pitchFamily="34" charset="-120"/>
              <a:ea typeface="微軟正黑體" pitchFamily="34" charset="-120"/>
            </a:endParaRPr>
          </a:p>
          <a:p>
            <a:r>
              <a:rPr lang="en-US" altLang="zh-TW" sz="1500" dirty="0" smtClean="0">
                <a:latin typeface="微軟正黑體" pitchFamily="34" charset="-120"/>
                <a:ea typeface="微軟正黑體" pitchFamily="34" charset="-120"/>
              </a:rPr>
              <a:t>select sql_text from v$sql where address = '6875BABC';</a:t>
            </a:r>
          </a:p>
          <a:p>
            <a:endParaRPr lang="en-US" altLang="zh-TW" sz="1500" dirty="0" smtClean="0">
              <a:latin typeface="微軟正黑體" pitchFamily="34" charset="-120"/>
              <a:ea typeface="微軟正黑體" pitchFamily="34" charset="-120"/>
            </a:endParaRPr>
          </a:p>
          <a:p>
            <a:r>
              <a:rPr lang="en-US" altLang="zh-TW" sz="1500" dirty="0" smtClean="0">
                <a:latin typeface="微軟正黑體" pitchFamily="34" charset="-120"/>
                <a:ea typeface="微軟正黑體" pitchFamily="34" charset="-120"/>
              </a:rPr>
              <a:t>alter system kill session 'sid, serial#';</a:t>
            </a:r>
            <a:endParaRPr lang="zh-TW" altLang="en-US" sz="1500" dirty="0" smtClean="0">
              <a:latin typeface="微軟正黑體" pitchFamily="34" charset="-120"/>
              <a:ea typeface="微軟正黑體" pitchFamily="34" charset="-120"/>
            </a:endParaRPr>
          </a:p>
        </p:txBody>
      </p:sp>
      <p:sp>
        <p:nvSpPr>
          <p:cNvPr id="4" name="矩形 3"/>
          <p:cNvSpPr/>
          <p:nvPr/>
        </p:nvSpPr>
        <p:spPr>
          <a:xfrm>
            <a:off x="851223" y="160141"/>
            <a:ext cx="6744154"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DB Lock</a:t>
            </a:r>
            <a:r>
              <a:rPr lang="zh-TW" altLang="en-US" sz="4000" kern="0" dirty="0" smtClean="0">
                <a:latin typeface="微軟正黑體" pitchFamily="34" charset="-120"/>
                <a:ea typeface="微軟正黑體" pitchFamily="34" charset="-120"/>
                <a:cs typeface="Calibri" pitchFamily="34" charset="0"/>
              </a:rPr>
              <a:t>問題查詢診斷及解除</a:t>
            </a:r>
            <a:endParaRPr lang="en-US" altLang="zh-TW" sz="4000" kern="0" dirty="0" smtClean="0">
              <a:latin typeface="微軟正黑體" pitchFamily="34" charset="-120"/>
              <a:ea typeface="微軟正黑體" pitchFamily="34" charset="-120"/>
              <a:cs typeface="Calibri" pitchFamily="34" charset="0"/>
            </a:endParaRPr>
          </a:p>
        </p:txBody>
      </p:sp>
      <p:sp>
        <p:nvSpPr>
          <p:cNvPr id="7" name="矩形 6"/>
          <p:cNvSpPr>
            <a:spLocks noChangeArrowheads="1"/>
          </p:cNvSpPr>
          <p:nvPr/>
        </p:nvSpPr>
        <p:spPr bwMode="auto">
          <a:xfrm>
            <a:off x="143302" y="4478775"/>
            <a:ext cx="982114" cy="290173"/>
          </a:xfrm>
          <a:prstGeom prst="rect">
            <a:avLst/>
          </a:prstGeom>
          <a:noFill/>
          <a:ln w="28575" algn="ctr">
            <a:solidFill>
              <a:srgbClr val="FF0000"/>
            </a:solidFill>
            <a:prstDash val="solid"/>
            <a:round/>
            <a:headEnd/>
            <a:tailEnd/>
          </a:ln>
        </p:spPr>
        <p:txBody>
          <a:bodyPr/>
          <a:lstStyle/>
          <a:p>
            <a:endParaRPr lang="zh-TW" altLang="en-US"/>
          </a:p>
        </p:txBody>
      </p:sp>
      <p:cxnSp>
        <p:nvCxnSpPr>
          <p:cNvPr id="9" name="直線單箭頭接點 9"/>
          <p:cNvCxnSpPr>
            <a:cxnSpLocks noChangeShapeType="1"/>
          </p:cNvCxnSpPr>
          <p:nvPr/>
        </p:nvCxnSpPr>
        <p:spPr bwMode="auto">
          <a:xfrm flipH="1">
            <a:off x="4776716" y="4954137"/>
            <a:ext cx="3835021" cy="818866"/>
          </a:xfrm>
          <a:prstGeom prst="straightConnector1">
            <a:avLst/>
          </a:prstGeom>
          <a:noFill/>
          <a:ln w="19050" algn="ctr">
            <a:solidFill>
              <a:srgbClr val="FF0000"/>
            </a:solidFill>
            <a:round/>
            <a:headEnd/>
            <a:tailEnd type="arrow" w="med" len="med"/>
          </a:ln>
        </p:spPr>
      </p:cxnSp>
      <p:sp>
        <p:nvSpPr>
          <p:cNvPr id="11" name="矩形 10"/>
          <p:cNvSpPr>
            <a:spLocks noChangeArrowheads="1"/>
          </p:cNvSpPr>
          <p:nvPr/>
        </p:nvSpPr>
        <p:spPr bwMode="auto">
          <a:xfrm>
            <a:off x="3809996" y="5802576"/>
            <a:ext cx="1380981" cy="290351"/>
          </a:xfrm>
          <a:prstGeom prst="rect">
            <a:avLst/>
          </a:prstGeom>
          <a:noFill/>
          <a:ln w="28575" algn="ctr">
            <a:solidFill>
              <a:srgbClr val="FF0000"/>
            </a:solidFill>
            <a:prstDash val="solid"/>
            <a:round/>
            <a:headEnd/>
            <a:tailEnd/>
          </a:ln>
        </p:spPr>
        <p:txBody>
          <a:bodyPr/>
          <a:lstStyle/>
          <a:p>
            <a:endParaRPr lang="zh-TW"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96" y="710439"/>
            <a:ext cx="3225114" cy="400110"/>
          </a:xfrm>
          <a:prstGeom prst="rect">
            <a:avLst/>
          </a:prstGeom>
        </p:spPr>
        <p:txBody>
          <a:bodyPr wrap="none">
            <a:spAutoFit/>
          </a:bodyPr>
          <a:lstStyle/>
          <a:p>
            <a:r>
              <a:rPr lang="en-US" altLang="zh-TW" sz="2000" b="1" dirty="0" smtClean="0">
                <a:solidFill>
                  <a:srgbClr val="FF0000"/>
                </a:solidFill>
                <a:latin typeface="微軟正黑體" pitchFamily="34" charset="-120"/>
                <a:ea typeface="微軟正黑體" pitchFamily="34" charset="-120"/>
              </a:rPr>
              <a:t> RAC DB</a:t>
            </a:r>
            <a:r>
              <a:rPr lang="zh-TW" altLang="en-US" sz="2000" b="1" dirty="0" smtClean="0">
                <a:solidFill>
                  <a:srgbClr val="FF0000"/>
                </a:solidFill>
                <a:latin typeface="微軟正黑體" pitchFamily="34" charset="-120"/>
                <a:ea typeface="微軟正黑體" pitchFamily="34" charset="-120"/>
              </a:rPr>
              <a:t>查詢</a:t>
            </a:r>
            <a:r>
              <a:rPr lang="en-US" altLang="zh-TW" sz="2000" b="1" dirty="0" smtClean="0">
                <a:solidFill>
                  <a:srgbClr val="FF0000"/>
                </a:solidFill>
                <a:latin typeface="微軟正黑體" pitchFamily="34" charset="-120"/>
                <a:ea typeface="微軟正黑體" pitchFamily="34" charset="-120"/>
              </a:rPr>
              <a:t>DB Lock</a:t>
            </a:r>
            <a:r>
              <a:rPr lang="zh-TW" altLang="en-US" sz="2000" b="1" dirty="0" smtClean="0">
                <a:solidFill>
                  <a:srgbClr val="FF0000"/>
                </a:solidFill>
                <a:latin typeface="微軟正黑體" pitchFamily="34" charset="-120"/>
                <a:ea typeface="微軟正黑體" pitchFamily="34" charset="-120"/>
              </a:rPr>
              <a:t>方式</a:t>
            </a:r>
            <a:endParaRPr lang="zh-TW" altLang="en-US" sz="2000" b="1" dirty="0">
              <a:solidFill>
                <a:srgbClr val="FF0000"/>
              </a:solidFill>
              <a:latin typeface="微軟正黑體" pitchFamily="34" charset="-120"/>
              <a:ea typeface="微軟正黑體" pitchFamily="34" charset="-120"/>
            </a:endParaRPr>
          </a:p>
        </p:txBody>
      </p:sp>
      <p:sp>
        <p:nvSpPr>
          <p:cNvPr id="8" name="矩形 7"/>
          <p:cNvSpPr/>
          <p:nvPr/>
        </p:nvSpPr>
        <p:spPr>
          <a:xfrm>
            <a:off x="143302" y="1030363"/>
            <a:ext cx="8850576" cy="4478149"/>
          </a:xfrm>
          <a:prstGeom prst="rect">
            <a:avLst/>
          </a:prstGeom>
          <a:ln w="28575">
            <a:solidFill>
              <a:schemeClr val="bg2"/>
            </a:solidFill>
          </a:ln>
        </p:spPr>
        <p:txBody>
          <a:bodyPr wrap="square">
            <a:spAutoFit/>
          </a:bodyPr>
          <a:lstStyle/>
          <a:p>
            <a:r>
              <a:rPr lang="en-US" altLang="zh-TW" sz="1500" dirty="0">
                <a:latin typeface="微軟正黑體" pitchFamily="34" charset="-120"/>
                <a:ea typeface="微軟正黑體" pitchFamily="34" charset="-120"/>
              </a:rPr>
              <a:t>SELECT *</a:t>
            </a:r>
          </a:p>
          <a:p>
            <a:r>
              <a:rPr lang="en-US" altLang="zh-TW" sz="1500" dirty="0">
                <a:latin typeface="微軟正黑體" pitchFamily="34" charset="-120"/>
                <a:ea typeface="微軟正黑體" pitchFamily="34" charset="-120"/>
              </a:rPr>
              <a:t>FROM (SELECT 'Current Process: '||</a:t>
            </a:r>
            <a:r>
              <a:rPr lang="en-US" altLang="zh-TW" sz="1500" dirty="0" err="1">
                <a:latin typeface="微軟正黑體" pitchFamily="34" charset="-120"/>
                <a:ea typeface="微軟正黑體" pitchFamily="34" charset="-120"/>
              </a:rPr>
              <a:t>osid</a:t>
            </a:r>
            <a:r>
              <a:rPr lang="en-US" altLang="zh-TW" sz="1500" dirty="0">
                <a:latin typeface="微軟正黑體" pitchFamily="34" charset="-120"/>
                <a:ea typeface="微軟正黑體" pitchFamily="34" charset="-120"/>
              </a:rPr>
              <a:t> W_PROC, 'SID '||</a:t>
            </a:r>
            <a:r>
              <a:rPr lang="en-US" altLang="zh-TW" sz="1500" dirty="0" err="1">
                <a:latin typeface="微軟正黑體" pitchFamily="34" charset="-120"/>
                <a:ea typeface="微軟正黑體" pitchFamily="34" charset="-120"/>
              </a:rPr>
              <a:t>i.instance_name</a:t>
            </a:r>
            <a:r>
              <a:rPr lang="en-US" altLang="zh-TW" sz="1500" dirty="0">
                <a:latin typeface="微軟正黑體" pitchFamily="34" charset="-120"/>
                <a:ea typeface="微軟正黑體" pitchFamily="34" charset="-120"/>
              </a:rPr>
              <a:t> INSTANCE,</a:t>
            </a:r>
          </a:p>
          <a:p>
            <a:r>
              <a:rPr lang="en-US" altLang="zh-TW" sz="1500" dirty="0">
                <a:latin typeface="微軟正黑體" pitchFamily="34" charset="-120"/>
                <a:ea typeface="微軟正黑體" pitchFamily="34" charset="-120"/>
              </a:rPr>
              <a:t>'INST #: '||instance </a:t>
            </a:r>
            <a:r>
              <a:rPr lang="en-US" altLang="zh-TW" sz="1500" dirty="0" err="1">
                <a:latin typeface="微軟正黑體" pitchFamily="34" charset="-120"/>
                <a:ea typeface="微軟正黑體" pitchFamily="34" charset="-120"/>
              </a:rPr>
              <a:t>INST,'Blocking</a:t>
            </a:r>
            <a:r>
              <a:rPr lang="en-US" altLang="zh-TW" sz="1500" dirty="0">
                <a:latin typeface="微軟正黑體" pitchFamily="34" charset="-120"/>
                <a:ea typeface="微軟正黑體" pitchFamily="34" charset="-120"/>
              </a:rPr>
              <a:t> Process: '||decode(</a:t>
            </a:r>
            <a:r>
              <a:rPr lang="en-US" altLang="zh-TW" sz="1500" dirty="0" err="1">
                <a:latin typeface="微軟正黑體" pitchFamily="34" charset="-120"/>
                <a:ea typeface="微軟正黑體" pitchFamily="34" charset="-120"/>
              </a:rPr>
              <a:t>blocker_osid,null</a:t>
            </a:r>
            <a:r>
              <a:rPr lang="en-US" altLang="zh-TW" sz="1500" dirty="0">
                <a:latin typeface="微軟正黑體" pitchFamily="34" charset="-120"/>
                <a:ea typeface="微軟正黑體" pitchFamily="34" charset="-120"/>
              </a:rPr>
              <a:t>,'&lt;none&gt;',</a:t>
            </a:r>
            <a:r>
              <a:rPr lang="en-US" altLang="zh-TW" sz="1500" dirty="0" err="1">
                <a:latin typeface="微軟正黑體" pitchFamily="34" charset="-120"/>
                <a:ea typeface="微軟正黑體" pitchFamily="34" charset="-120"/>
              </a:rPr>
              <a:t>blocker_osid</a:t>
            </a:r>
            <a:r>
              <a:rPr lang="en-US" altLang="zh-TW" sz="1500" dirty="0">
                <a:latin typeface="微軟正黑體" pitchFamily="34" charset="-120"/>
                <a:ea typeface="微軟正黑體" pitchFamily="34" charset="-120"/>
              </a:rPr>
              <a:t>)||</a:t>
            </a:r>
          </a:p>
          <a:p>
            <a:r>
              <a:rPr lang="en-US" altLang="zh-TW" sz="1500" dirty="0">
                <a:latin typeface="微軟正黑體" pitchFamily="34" charset="-120"/>
                <a:ea typeface="微軟正黑體" pitchFamily="34" charset="-120"/>
              </a:rPr>
              <a:t>' from Instance '||</a:t>
            </a:r>
            <a:r>
              <a:rPr lang="en-US" altLang="zh-TW" sz="1500" dirty="0" err="1">
                <a:latin typeface="微軟正黑體" pitchFamily="34" charset="-120"/>
                <a:ea typeface="微軟正黑體" pitchFamily="34" charset="-120"/>
              </a:rPr>
              <a:t>blocker_instance</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BLOCKER_PROC,'Number</a:t>
            </a:r>
            <a:r>
              <a:rPr lang="en-US" altLang="zh-TW" sz="1500" dirty="0">
                <a:latin typeface="微軟正黑體" pitchFamily="34" charset="-120"/>
                <a:ea typeface="微軟正黑體" pitchFamily="34" charset="-120"/>
              </a:rPr>
              <a:t> of waiters: '||</a:t>
            </a:r>
            <a:r>
              <a:rPr lang="en-US" altLang="zh-TW" sz="1500" dirty="0" err="1">
                <a:latin typeface="微軟正黑體" pitchFamily="34" charset="-120"/>
                <a:ea typeface="微軟正黑體" pitchFamily="34" charset="-120"/>
              </a:rPr>
              <a:t>num_waiters</a:t>
            </a:r>
            <a:r>
              <a:rPr lang="en-US" altLang="zh-TW" sz="1500" dirty="0">
                <a:latin typeface="微軟正黑體" pitchFamily="34" charset="-120"/>
                <a:ea typeface="微軟正黑體" pitchFamily="34" charset="-120"/>
              </a:rPr>
              <a:t> waiters,</a:t>
            </a:r>
          </a:p>
          <a:p>
            <a:r>
              <a:rPr lang="en-US" altLang="zh-TW" sz="1500" dirty="0">
                <a:latin typeface="微軟正黑體" pitchFamily="34" charset="-120"/>
                <a:ea typeface="微軟正黑體" pitchFamily="34" charset="-120"/>
              </a:rPr>
              <a:t>'Wait Event: ' ||</a:t>
            </a:r>
            <a:r>
              <a:rPr lang="en-US" altLang="zh-TW" sz="1500" dirty="0" err="1">
                <a:latin typeface="微軟正黑體" pitchFamily="34" charset="-120"/>
                <a:ea typeface="微軟正黑體" pitchFamily="34" charset="-120"/>
              </a:rPr>
              <a:t>wait_event_text</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wait_event</a:t>
            </a:r>
            <a:r>
              <a:rPr lang="en-US" altLang="zh-TW" sz="1500" dirty="0">
                <a:latin typeface="微軟正黑體" pitchFamily="34" charset="-120"/>
                <a:ea typeface="微軟正黑體" pitchFamily="34" charset="-120"/>
              </a:rPr>
              <a:t>, 'P1: '||p1 </a:t>
            </a:r>
            <a:r>
              <a:rPr lang="en-US" altLang="zh-TW" sz="1500" dirty="0" err="1">
                <a:latin typeface="微軟正黑體" pitchFamily="34" charset="-120"/>
                <a:ea typeface="微軟正黑體" pitchFamily="34" charset="-120"/>
              </a:rPr>
              <a:t>p1</a:t>
            </a:r>
            <a:r>
              <a:rPr lang="en-US" altLang="zh-TW" sz="1500" dirty="0">
                <a:latin typeface="微軟正黑體" pitchFamily="34" charset="-120"/>
                <a:ea typeface="微軟正黑體" pitchFamily="34" charset="-120"/>
              </a:rPr>
              <a:t>, 'P2: '||p2 </a:t>
            </a:r>
            <a:r>
              <a:rPr lang="en-US" altLang="zh-TW" sz="1500" dirty="0" err="1">
                <a:latin typeface="微軟正黑體" pitchFamily="34" charset="-120"/>
                <a:ea typeface="微軟正黑體" pitchFamily="34" charset="-120"/>
              </a:rPr>
              <a:t>p2</a:t>
            </a:r>
            <a:r>
              <a:rPr lang="en-US" altLang="zh-TW" sz="1500" dirty="0">
                <a:latin typeface="微軟正黑體" pitchFamily="34" charset="-120"/>
                <a:ea typeface="微軟正黑體" pitchFamily="34" charset="-120"/>
              </a:rPr>
              <a:t>, 'P3: '||p3 </a:t>
            </a:r>
            <a:r>
              <a:rPr lang="en-US" altLang="zh-TW" sz="1500" dirty="0" err="1">
                <a:latin typeface="微軟正黑體" pitchFamily="34" charset="-120"/>
                <a:ea typeface="微軟正黑體" pitchFamily="34" charset="-120"/>
              </a:rPr>
              <a:t>p3</a:t>
            </a:r>
            <a:r>
              <a:rPr lang="en-US" altLang="zh-TW" sz="1500" dirty="0">
                <a:latin typeface="微軟正黑體" pitchFamily="34" charset="-120"/>
                <a:ea typeface="微軟正黑體" pitchFamily="34" charset="-120"/>
              </a:rPr>
              <a:t>,</a:t>
            </a:r>
          </a:p>
          <a:p>
            <a:r>
              <a:rPr lang="en-US" altLang="zh-TW" sz="1500" dirty="0">
                <a:latin typeface="微軟正黑體" pitchFamily="34" charset="-120"/>
                <a:ea typeface="微軟正黑體" pitchFamily="34" charset="-120"/>
              </a:rPr>
              <a:t>'Seconds in Wait: '||</a:t>
            </a:r>
            <a:r>
              <a:rPr lang="en-US" altLang="zh-TW" sz="1500" dirty="0" err="1">
                <a:latin typeface="微軟正黑體" pitchFamily="34" charset="-120"/>
                <a:ea typeface="微軟正黑體" pitchFamily="34" charset="-120"/>
              </a:rPr>
              <a:t>in_wait_secs</a:t>
            </a:r>
            <a:r>
              <a:rPr lang="en-US" altLang="zh-TW" sz="1500" dirty="0">
                <a:latin typeface="微軟正黑體" pitchFamily="34" charset="-120"/>
                <a:ea typeface="微軟正黑體" pitchFamily="34" charset="-120"/>
              </a:rPr>
              <a:t> Seconds, 'Seconds Since Last Wait: '||</a:t>
            </a:r>
            <a:r>
              <a:rPr lang="en-US" altLang="zh-TW" sz="1500" dirty="0" err="1">
                <a:latin typeface="微軟正黑體" pitchFamily="34" charset="-120"/>
                <a:ea typeface="微軟正黑體" pitchFamily="34" charset="-120"/>
              </a:rPr>
              <a:t>time_since_last_wait_secs</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sincelw</a:t>
            </a:r>
            <a:r>
              <a:rPr lang="en-US" altLang="zh-TW" sz="1500" dirty="0">
                <a:latin typeface="微軟正黑體" pitchFamily="34" charset="-120"/>
                <a:ea typeface="微軟正黑體" pitchFamily="34" charset="-120"/>
              </a:rPr>
              <a:t>,</a:t>
            </a:r>
          </a:p>
          <a:p>
            <a:r>
              <a:rPr lang="en-US" altLang="zh-TW" sz="1500" dirty="0">
                <a:latin typeface="微軟正黑體" pitchFamily="34" charset="-120"/>
                <a:ea typeface="微軟正黑體" pitchFamily="34" charset="-120"/>
              </a:rPr>
              <a:t>'Wait Chain: '||</a:t>
            </a:r>
            <a:r>
              <a:rPr lang="en-US" altLang="zh-TW" sz="1500" dirty="0" err="1">
                <a:latin typeface="微軟正黑體" pitchFamily="34" charset="-120"/>
                <a:ea typeface="微軟正黑體" pitchFamily="34" charset="-120"/>
              </a:rPr>
              <a:t>chain_id</a:t>
            </a:r>
            <a:r>
              <a:rPr lang="en-US" altLang="zh-TW" sz="1500" dirty="0">
                <a:latin typeface="微軟正黑體" pitchFamily="34" charset="-120"/>
                <a:ea typeface="微軟正黑體" pitchFamily="34" charset="-120"/>
              </a:rPr>
              <a:t> ||': '||</a:t>
            </a:r>
            <a:r>
              <a:rPr lang="en-US" altLang="zh-TW" sz="1500" dirty="0" err="1">
                <a:latin typeface="微軟正黑體" pitchFamily="34" charset="-120"/>
                <a:ea typeface="微軟正黑體" pitchFamily="34" charset="-120"/>
              </a:rPr>
              <a:t>chain_signature</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chain_signature,'Blocking</a:t>
            </a:r>
            <a:r>
              <a:rPr lang="en-US" altLang="zh-TW" sz="1500" dirty="0">
                <a:latin typeface="微軟正黑體" pitchFamily="34" charset="-120"/>
                <a:ea typeface="微軟正黑體" pitchFamily="34" charset="-120"/>
              </a:rPr>
              <a:t> Wait Chain: '||decode(</a:t>
            </a:r>
            <a:r>
              <a:rPr lang="en-US" altLang="zh-TW" sz="1500" dirty="0" err="1">
                <a:latin typeface="微軟正黑體" pitchFamily="34" charset="-120"/>
                <a:ea typeface="微軟正黑體" pitchFamily="34" charset="-120"/>
              </a:rPr>
              <a:t>blocker_chain_id,null</a:t>
            </a:r>
            <a:r>
              <a:rPr lang="en-US" altLang="zh-TW" sz="1500" dirty="0">
                <a:latin typeface="微軟正黑體" pitchFamily="34" charset="-120"/>
                <a:ea typeface="微軟正黑體" pitchFamily="34" charset="-120"/>
              </a:rPr>
              <a:t>,</a:t>
            </a:r>
          </a:p>
          <a:p>
            <a:r>
              <a:rPr lang="en-US" altLang="zh-TW" sz="1500" dirty="0">
                <a:latin typeface="微軟正黑體" pitchFamily="34" charset="-120"/>
                <a:ea typeface="微軟正黑體" pitchFamily="34" charset="-120"/>
              </a:rPr>
              <a:t>'&lt;none&gt;',</a:t>
            </a:r>
            <a:r>
              <a:rPr lang="en-US" altLang="zh-TW" sz="1500" dirty="0" err="1">
                <a:latin typeface="微軟正黑體" pitchFamily="34" charset="-120"/>
                <a:ea typeface="微軟正黑體" pitchFamily="34" charset="-120"/>
              </a:rPr>
              <a:t>blocker_chain_id</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blocker_chain</a:t>
            </a:r>
            <a:endParaRPr lang="en-US" altLang="zh-TW" sz="1500" dirty="0">
              <a:latin typeface="微軟正黑體" pitchFamily="34" charset="-120"/>
              <a:ea typeface="微軟正黑體" pitchFamily="34" charset="-120"/>
            </a:endParaRPr>
          </a:p>
          <a:p>
            <a:r>
              <a:rPr lang="en-US" altLang="zh-TW" sz="1500" dirty="0">
                <a:latin typeface="微軟正黑體" pitchFamily="34" charset="-120"/>
                <a:ea typeface="微軟正黑體" pitchFamily="34" charset="-120"/>
              </a:rPr>
              <a:t>FROM </a:t>
            </a:r>
            <a:r>
              <a:rPr lang="en-US" altLang="zh-TW" sz="1500" dirty="0" err="1">
                <a:latin typeface="微軟正黑體" pitchFamily="34" charset="-120"/>
                <a:ea typeface="微軟正黑體" pitchFamily="34" charset="-120"/>
              </a:rPr>
              <a:t>v$wait_chains</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wc</a:t>
            </a:r>
            <a:r>
              <a:rPr lang="en-US" altLang="zh-TW" sz="1500" dirty="0">
                <a:latin typeface="微軟正黑體" pitchFamily="34" charset="-120"/>
                <a:ea typeface="微軟正黑體" pitchFamily="34" charset="-120"/>
              </a:rPr>
              <a:t>,</a:t>
            </a:r>
          </a:p>
          <a:p>
            <a:r>
              <a:rPr lang="en-US" altLang="zh-TW" sz="1500" dirty="0" err="1">
                <a:latin typeface="微軟正黑體" pitchFamily="34" charset="-120"/>
                <a:ea typeface="微軟正黑體" pitchFamily="34" charset="-120"/>
              </a:rPr>
              <a:t>v$instance</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i</a:t>
            </a:r>
            <a:endParaRPr lang="en-US" altLang="zh-TW" sz="1500" dirty="0">
              <a:latin typeface="微軟正黑體" pitchFamily="34" charset="-120"/>
              <a:ea typeface="微軟正黑體" pitchFamily="34" charset="-120"/>
            </a:endParaRPr>
          </a:p>
          <a:p>
            <a:r>
              <a:rPr lang="en-US" altLang="zh-TW" sz="1500" dirty="0">
                <a:latin typeface="微軟正黑體" pitchFamily="34" charset="-120"/>
                <a:ea typeface="微軟正黑體" pitchFamily="34" charset="-120"/>
              </a:rPr>
              <a:t>WHERE </a:t>
            </a:r>
            <a:r>
              <a:rPr lang="en-US" altLang="zh-TW" sz="1500" dirty="0" err="1">
                <a:latin typeface="微軟正黑體" pitchFamily="34" charset="-120"/>
                <a:ea typeface="微軟正黑體" pitchFamily="34" charset="-120"/>
              </a:rPr>
              <a:t>wc.instance</a:t>
            </a:r>
            <a:r>
              <a:rPr lang="en-US" altLang="zh-TW" sz="1500" dirty="0">
                <a:latin typeface="微軟正黑體" pitchFamily="34" charset="-120"/>
                <a:ea typeface="微軟正黑體" pitchFamily="34" charset="-120"/>
              </a:rPr>
              <a:t> = </a:t>
            </a:r>
            <a:r>
              <a:rPr lang="en-US" altLang="zh-TW" sz="1500" dirty="0" err="1">
                <a:latin typeface="微軟正黑體" pitchFamily="34" charset="-120"/>
                <a:ea typeface="微軟正黑體" pitchFamily="34" charset="-120"/>
              </a:rPr>
              <a:t>i.instance_number</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AND ( </a:t>
            </a:r>
            <a:r>
              <a:rPr lang="en-US" altLang="zh-TW" sz="1500" dirty="0" err="1">
                <a:latin typeface="微軟正黑體" pitchFamily="34" charset="-120"/>
                <a:ea typeface="微軟正黑體" pitchFamily="34" charset="-120"/>
              </a:rPr>
              <a:t>num_waiters</a:t>
            </a:r>
            <a:r>
              <a:rPr lang="en-US" altLang="zh-TW" sz="1500" dirty="0">
                <a:latin typeface="微軟正黑體" pitchFamily="34" charset="-120"/>
                <a:ea typeface="微軟正黑體" pitchFamily="34" charset="-120"/>
              </a:rPr>
              <a:t> &gt; 0</a:t>
            </a:r>
          </a:p>
          <a:p>
            <a:r>
              <a:rPr lang="en-US" altLang="zh-TW" sz="1500" dirty="0">
                <a:latin typeface="微軟正黑體" pitchFamily="34" charset="-120"/>
                <a:ea typeface="微軟正黑體" pitchFamily="34" charset="-120"/>
              </a:rPr>
              <a:t>OR ( </a:t>
            </a:r>
            <a:r>
              <a:rPr lang="en-US" altLang="zh-TW" sz="1500" dirty="0" err="1">
                <a:latin typeface="微軟正黑體" pitchFamily="34" charset="-120"/>
                <a:ea typeface="微軟正黑體" pitchFamily="34" charset="-120"/>
              </a:rPr>
              <a:t>blocker_osid</a:t>
            </a:r>
            <a:r>
              <a:rPr lang="en-US" altLang="zh-TW" sz="1500" dirty="0">
                <a:latin typeface="微軟正黑體" pitchFamily="34" charset="-120"/>
                <a:ea typeface="微軟正黑體" pitchFamily="34" charset="-120"/>
              </a:rPr>
              <a:t> IS NOT NULL</a:t>
            </a:r>
          </a:p>
          <a:p>
            <a:r>
              <a:rPr lang="en-US" altLang="zh-TW" sz="1500" dirty="0">
                <a:latin typeface="微軟正黑體" pitchFamily="34" charset="-120"/>
                <a:ea typeface="微軟正黑體" pitchFamily="34" charset="-120"/>
              </a:rPr>
              <a:t>AND </a:t>
            </a:r>
            <a:r>
              <a:rPr lang="en-US" altLang="zh-TW" sz="1500" dirty="0" err="1">
                <a:latin typeface="微軟正黑體" pitchFamily="34" charset="-120"/>
                <a:ea typeface="微軟正黑體" pitchFamily="34" charset="-120"/>
              </a:rPr>
              <a:t>in_wait_secs</a:t>
            </a:r>
            <a:r>
              <a:rPr lang="en-US" altLang="zh-TW" sz="1500" dirty="0">
                <a:latin typeface="微軟正黑體" pitchFamily="34" charset="-120"/>
                <a:ea typeface="微軟正黑體" pitchFamily="34" charset="-120"/>
              </a:rPr>
              <a:t> &gt; 10 ) )</a:t>
            </a:r>
          </a:p>
          <a:p>
            <a:r>
              <a:rPr lang="en-US" altLang="zh-TW" sz="1500" dirty="0">
                <a:latin typeface="微軟正黑體" pitchFamily="34" charset="-120"/>
                <a:ea typeface="微軟正黑體" pitchFamily="34" charset="-120"/>
              </a:rPr>
              <a:t>ORDER BY </a:t>
            </a:r>
            <a:r>
              <a:rPr lang="en-US" altLang="zh-TW" sz="1500" dirty="0" err="1">
                <a:latin typeface="微軟正黑體" pitchFamily="34" charset="-120"/>
                <a:ea typeface="微軟正黑體" pitchFamily="34" charset="-120"/>
              </a:rPr>
              <a:t>chain_id</a:t>
            </a:r>
            <a:r>
              <a:rPr lang="en-US" altLang="zh-TW" sz="1500" dirty="0">
                <a:latin typeface="微軟正黑體" pitchFamily="34" charset="-120"/>
                <a:ea typeface="微軟正黑體" pitchFamily="34" charset="-120"/>
              </a:rPr>
              <a:t>,</a:t>
            </a:r>
          </a:p>
          <a:p>
            <a:r>
              <a:rPr lang="en-US" altLang="zh-TW" sz="1500" dirty="0" err="1">
                <a:latin typeface="微軟正黑體" pitchFamily="34" charset="-120"/>
                <a:ea typeface="微軟正黑體" pitchFamily="34" charset="-120"/>
              </a:rPr>
              <a:t>num_waiters</a:t>
            </a:r>
            <a:r>
              <a:rPr lang="en-US" altLang="zh-TW" sz="1500" dirty="0">
                <a:latin typeface="微軟正黑體" pitchFamily="34" charset="-120"/>
                <a:ea typeface="微軟正黑體" pitchFamily="34" charset="-120"/>
              </a:rPr>
              <a:t> DESC)</a:t>
            </a:r>
          </a:p>
          <a:p>
            <a:r>
              <a:rPr lang="en-US" altLang="zh-TW" sz="1500" dirty="0">
                <a:latin typeface="微軟正黑體" pitchFamily="34" charset="-120"/>
                <a:ea typeface="微軟正黑體" pitchFamily="34" charset="-120"/>
              </a:rPr>
              <a:t>WHERE ROWNUM &lt; 101;</a:t>
            </a:r>
            <a:endParaRPr lang="zh-TW" altLang="en-US" sz="1500" dirty="0" smtClean="0">
              <a:latin typeface="微軟正黑體" pitchFamily="34" charset="-120"/>
              <a:ea typeface="微軟正黑體" pitchFamily="34" charset="-120"/>
            </a:endParaRPr>
          </a:p>
        </p:txBody>
      </p:sp>
      <p:sp>
        <p:nvSpPr>
          <p:cNvPr id="4" name="矩形 3"/>
          <p:cNvSpPr/>
          <p:nvPr/>
        </p:nvSpPr>
        <p:spPr>
          <a:xfrm>
            <a:off x="851223" y="160141"/>
            <a:ext cx="6744154"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DB Lock</a:t>
            </a:r>
            <a:r>
              <a:rPr lang="zh-TW" altLang="en-US" sz="4000" kern="0" dirty="0" smtClean="0">
                <a:latin typeface="微軟正黑體" pitchFamily="34" charset="-120"/>
                <a:ea typeface="微軟正黑體" pitchFamily="34" charset="-120"/>
                <a:cs typeface="Calibri" pitchFamily="34" charset="0"/>
              </a:rPr>
              <a:t>問題查詢診斷及解除</a:t>
            </a:r>
            <a:endParaRPr lang="en-US" altLang="zh-TW" sz="4000" kern="0" dirty="0" smtClean="0">
              <a:latin typeface="微軟正黑體" pitchFamily="34" charset="-120"/>
              <a:ea typeface="微軟正黑體" pitchFamily="34" charset="-120"/>
              <a:cs typeface="Calibri" pitchFamily="34" charset="0"/>
            </a:endParaRPr>
          </a:p>
        </p:txBody>
      </p:sp>
      <p:pic>
        <p:nvPicPr>
          <p:cNvPr id="10" name="圖片 9"/>
          <p:cNvPicPr>
            <a:picLocks noChangeAspect="1"/>
          </p:cNvPicPr>
          <p:nvPr/>
        </p:nvPicPr>
        <p:blipFill>
          <a:blip r:embed="rId3"/>
          <a:stretch>
            <a:fillRect/>
          </a:stretch>
        </p:blipFill>
        <p:spPr>
          <a:xfrm>
            <a:off x="350160" y="5606988"/>
            <a:ext cx="8629650" cy="962025"/>
          </a:xfrm>
          <a:prstGeom prst="rect">
            <a:avLst/>
          </a:prstGeom>
        </p:spPr>
      </p:pic>
    </p:spTree>
    <p:extLst>
      <p:ext uri="{BB962C8B-B14F-4D97-AF65-F5344CB8AC3E}">
        <p14:creationId xmlns:p14="http://schemas.microsoft.com/office/powerpoint/2010/main" val="2453802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96" y="710439"/>
            <a:ext cx="3225114" cy="400110"/>
          </a:xfrm>
          <a:prstGeom prst="rect">
            <a:avLst/>
          </a:prstGeom>
        </p:spPr>
        <p:txBody>
          <a:bodyPr wrap="none">
            <a:spAutoFit/>
          </a:bodyPr>
          <a:lstStyle/>
          <a:p>
            <a:r>
              <a:rPr lang="en-US" altLang="zh-TW" sz="2000" b="1" dirty="0" smtClean="0">
                <a:solidFill>
                  <a:srgbClr val="FF0000"/>
                </a:solidFill>
                <a:latin typeface="微軟正黑體" pitchFamily="34" charset="-120"/>
                <a:ea typeface="微軟正黑體" pitchFamily="34" charset="-120"/>
              </a:rPr>
              <a:t> RAC DB</a:t>
            </a:r>
            <a:r>
              <a:rPr lang="zh-TW" altLang="en-US" sz="2000" b="1" dirty="0" smtClean="0">
                <a:solidFill>
                  <a:srgbClr val="FF0000"/>
                </a:solidFill>
                <a:latin typeface="微軟正黑體" pitchFamily="34" charset="-120"/>
                <a:ea typeface="微軟正黑體" pitchFamily="34" charset="-120"/>
              </a:rPr>
              <a:t>查詢</a:t>
            </a:r>
            <a:r>
              <a:rPr lang="en-US" altLang="zh-TW" sz="2000" b="1" dirty="0" smtClean="0">
                <a:solidFill>
                  <a:srgbClr val="FF0000"/>
                </a:solidFill>
                <a:latin typeface="微軟正黑體" pitchFamily="34" charset="-120"/>
                <a:ea typeface="微軟正黑體" pitchFamily="34" charset="-120"/>
              </a:rPr>
              <a:t>DB </a:t>
            </a:r>
            <a:r>
              <a:rPr lang="en-US" altLang="zh-TW" sz="2000" b="1" dirty="0">
                <a:solidFill>
                  <a:srgbClr val="FF0000"/>
                </a:solidFill>
                <a:latin typeface="微軟正黑體" pitchFamily="34" charset="-120"/>
                <a:ea typeface="微軟正黑體" pitchFamily="34" charset="-120"/>
              </a:rPr>
              <a:t>Lock</a:t>
            </a:r>
            <a:r>
              <a:rPr lang="zh-TW" altLang="en-US" sz="2000" b="1" dirty="0" smtClean="0">
                <a:solidFill>
                  <a:srgbClr val="FF0000"/>
                </a:solidFill>
                <a:latin typeface="微軟正黑體" pitchFamily="34" charset="-120"/>
                <a:ea typeface="微軟正黑體" pitchFamily="34" charset="-120"/>
              </a:rPr>
              <a:t>方式</a:t>
            </a:r>
            <a:endParaRPr lang="zh-TW" altLang="en-US" sz="2000" b="1" dirty="0">
              <a:solidFill>
                <a:srgbClr val="FF0000"/>
              </a:solidFill>
              <a:latin typeface="微軟正黑體" pitchFamily="34" charset="-120"/>
              <a:ea typeface="微軟正黑體" pitchFamily="34" charset="-120"/>
            </a:endParaRPr>
          </a:p>
        </p:txBody>
      </p:sp>
      <p:sp>
        <p:nvSpPr>
          <p:cNvPr id="8" name="矩形 7"/>
          <p:cNvSpPr/>
          <p:nvPr/>
        </p:nvSpPr>
        <p:spPr>
          <a:xfrm>
            <a:off x="143302" y="1030363"/>
            <a:ext cx="8850576" cy="3539430"/>
          </a:xfrm>
          <a:prstGeom prst="rect">
            <a:avLst/>
          </a:prstGeom>
          <a:ln w="28575">
            <a:solidFill>
              <a:schemeClr val="bg2"/>
            </a:solidFill>
          </a:ln>
        </p:spPr>
        <p:txBody>
          <a:bodyPr wrap="square">
            <a:spAutoFit/>
          </a:bodyPr>
          <a:lstStyle/>
          <a:p>
            <a:r>
              <a:rPr lang="en-US" altLang="zh-TW" sz="1600" dirty="0"/>
              <a:t>SELECT </a:t>
            </a:r>
            <a:r>
              <a:rPr lang="en-US" altLang="zh-TW" sz="1600" dirty="0" err="1"/>
              <a:t>b.inst_id,LPAD</a:t>
            </a:r>
            <a:r>
              <a:rPr lang="en-US" altLang="zh-TW" sz="1600" dirty="0"/>
              <a:t>('---&gt;',DECODE(A.request,0,0,5))||A.SID SID, a.id1, a.id2, </a:t>
            </a:r>
            <a:r>
              <a:rPr lang="en-US" altLang="zh-TW" sz="1600" dirty="0" err="1"/>
              <a:t>a.lmode</a:t>
            </a:r>
            <a:r>
              <a:rPr lang="en-US" altLang="zh-TW" sz="1600" dirty="0"/>
              <a:t>, </a:t>
            </a:r>
            <a:r>
              <a:rPr lang="en-US" altLang="zh-TW" sz="1600" dirty="0" err="1"/>
              <a:t>a.BLOCK</a:t>
            </a:r>
            <a:r>
              <a:rPr lang="en-US" altLang="zh-TW" sz="1600" dirty="0"/>
              <a:t>, </a:t>
            </a:r>
            <a:r>
              <a:rPr lang="en-US" altLang="zh-TW" sz="1600" dirty="0" err="1"/>
              <a:t>a.request</a:t>
            </a:r>
            <a:r>
              <a:rPr lang="en-US" altLang="zh-TW" sz="1600" dirty="0"/>
              <a:t>, DECODE(</a:t>
            </a:r>
            <a:r>
              <a:rPr lang="en-US" altLang="zh-TW" sz="1600" dirty="0" err="1"/>
              <a:t>a.TYPE</a:t>
            </a:r>
            <a:r>
              <a:rPr lang="en-US" altLang="zh-TW" sz="1600" dirty="0"/>
              <a:t>, 'MR', 'Media Recovery', 'RT', 'Redo Thread', 'UN', 'User Name', 'TX', 'Transaction', 'TM', 'DML', 'UL', 'PL/SQL User Lock', 'DX', 'Distributed </a:t>
            </a:r>
            <a:r>
              <a:rPr lang="en-US" altLang="zh-TW" sz="1600" dirty="0" err="1"/>
              <a:t>Xaction</a:t>
            </a:r>
            <a:r>
              <a:rPr lang="en-US" altLang="zh-TW" sz="1600" dirty="0"/>
              <a:t>', 'CF', 'Control File', 'IS', 'Instance State', 'FS', 'File Set', 'IR', 'Instance Recovery', 'ST', 'Disk Space Transaction', 'TS', 'Temp Segment', 'IV', 'Library Cache Invalidation', 'LS', 'Log Start or Switch', 'RW', 'Row Wait', 'SQ', 'Sequence Number', 'TE', 'Extend Table', 'TT', 'Temp Table', </a:t>
            </a:r>
            <a:r>
              <a:rPr lang="en-US" altLang="zh-TW" sz="1600" dirty="0" err="1"/>
              <a:t>a.TYPE</a:t>
            </a:r>
            <a:r>
              <a:rPr lang="en-US" altLang="zh-TW" sz="1600" dirty="0"/>
              <a:t>) </a:t>
            </a:r>
            <a:r>
              <a:rPr lang="en-US" altLang="zh-TW" sz="1600" dirty="0" err="1"/>
              <a:t>lock_type</a:t>
            </a:r>
            <a:r>
              <a:rPr lang="en-US" altLang="zh-TW" sz="1600" dirty="0"/>
              <a:t>, </a:t>
            </a:r>
            <a:r>
              <a:rPr lang="en-US" altLang="zh-TW" sz="1600" dirty="0" err="1"/>
              <a:t>b.PROGRAM,b.OSUSER</a:t>
            </a:r>
            <a:r>
              <a:rPr lang="en-US" altLang="zh-TW" sz="1600" dirty="0"/>
              <a:t> ,</a:t>
            </a:r>
            <a:r>
              <a:rPr lang="en-US" altLang="zh-TW" sz="1600" dirty="0" err="1"/>
              <a:t>b.USERNAME,b.status</a:t>
            </a:r>
            <a:r>
              <a:rPr lang="en-US" altLang="zh-TW" sz="1600" dirty="0"/>
              <a:t>, </a:t>
            </a:r>
            <a:r>
              <a:rPr lang="en-US" altLang="zh-TW" sz="1600" dirty="0" err="1"/>
              <a:t>b.module,b.action</a:t>
            </a:r>
            <a:r>
              <a:rPr lang="en-US" altLang="zh-TW" sz="1600" dirty="0"/>
              <a:t> ,</a:t>
            </a:r>
            <a:r>
              <a:rPr lang="en-US" altLang="zh-TW" sz="1600" dirty="0" err="1"/>
              <a:t>b.LOGON_TIME,b.LAST_CALL_ET</a:t>
            </a:r>
            <a:r>
              <a:rPr lang="en-US" altLang="zh-TW" sz="1600" dirty="0"/>
              <a:t>, 'alter system kill session ' || '''' || </a:t>
            </a:r>
            <a:r>
              <a:rPr lang="en-US" altLang="zh-TW" sz="1600" dirty="0" err="1"/>
              <a:t>a.SID</a:t>
            </a:r>
            <a:r>
              <a:rPr lang="en-US" altLang="zh-TW" sz="1600" dirty="0"/>
              <a:t> || ', ' || </a:t>
            </a:r>
            <a:r>
              <a:rPr lang="en-US" altLang="zh-TW" sz="1600" dirty="0" err="1"/>
              <a:t>b.serial</a:t>
            </a:r>
            <a:r>
              <a:rPr lang="en-US" altLang="zh-TW" sz="1600" dirty="0"/>
              <a:t># ||'''' || ' immediate;' </a:t>
            </a:r>
            <a:r>
              <a:rPr lang="en-US" altLang="zh-TW" sz="1600" dirty="0" err="1"/>
              <a:t>kill_session</a:t>
            </a:r>
            <a:r>
              <a:rPr lang="en-US" altLang="zh-TW" sz="1600" dirty="0"/>
              <a:t>, DECODE(</a:t>
            </a:r>
            <a:r>
              <a:rPr lang="en-US" altLang="zh-TW" sz="1600" dirty="0" err="1"/>
              <a:t>object_type</a:t>
            </a:r>
            <a:r>
              <a:rPr lang="en-US" altLang="zh-TW" sz="1600" dirty="0"/>
              <a:t>, NULL, NULL, '</a:t>
            </a:r>
            <a:r>
              <a:rPr lang="en-US" altLang="zh-TW" sz="1600" dirty="0" err="1"/>
              <a:t>Dbms_Rowid.rowid_create</a:t>
            </a:r>
            <a:r>
              <a:rPr lang="en-US" altLang="zh-TW" sz="1600" dirty="0"/>
              <a:t>(1, ' || </a:t>
            </a:r>
            <a:r>
              <a:rPr lang="en-US" altLang="zh-TW" sz="1600" dirty="0" err="1"/>
              <a:t>row_wait_obj</a:t>
            </a:r>
            <a:r>
              <a:rPr lang="en-US" altLang="zh-TW" sz="1600" dirty="0"/>
              <a:t># || ', ' || </a:t>
            </a:r>
            <a:r>
              <a:rPr lang="en-US" altLang="zh-TW" sz="1600" dirty="0" err="1"/>
              <a:t>row_wait_file</a:t>
            </a:r>
            <a:r>
              <a:rPr lang="en-US" altLang="zh-TW" sz="1600" dirty="0"/>
              <a:t># ||', ' || </a:t>
            </a:r>
            <a:r>
              <a:rPr lang="en-US" altLang="zh-TW" sz="1600" dirty="0" err="1"/>
              <a:t>row_wait_block</a:t>
            </a:r>
            <a:r>
              <a:rPr lang="en-US" altLang="zh-TW" sz="1600" dirty="0"/>
              <a:t>#||', ' || </a:t>
            </a:r>
            <a:r>
              <a:rPr lang="en-US" altLang="zh-TW" sz="1600" dirty="0" err="1"/>
              <a:t>row_wait_row</a:t>
            </a:r>
            <a:r>
              <a:rPr lang="en-US" altLang="zh-TW" sz="1600" dirty="0"/>
              <a:t># ||')') </a:t>
            </a:r>
            <a:r>
              <a:rPr lang="en-US" altLang="zh-TW" sz="1600" dirty="0" err="1"/>
              <a:t>row_id</a:t>
            </a:r>
            <a:r>
              <a:rPr lang="en-US" altLang="zh-TW" sz="1600" dirty="0"/>
              <a:t> FROM </a:t>
            </a:r>
            <a:r>
              <a:rPr lang="en-US" altLang="zh-TW" sz="1600" dirty="0" err="1"/>
              <a:t>gV$LOCK</a:t>
            </a:r>
            <a:r>
              <a:rPr lang="en-US" altLang="zh-TW" sz="1600" dirty="0"/>
              <a:t> a, </a:t>
            </a:r>
            <a:r>
              <a:rPr lang="en-US" altLang="zh-TW" sz="1600" dirty="0" err="1"/>
              <a:t>gv$session</a:t>
            </a:r>
            <a:r>
              <a:rPr lang="en-US" altLang="zh-TW" sz="1600" dirty="0"/>
              <a:t> b, </a:t>
            </a:r>
            <a:r>
              <a:rPr lang="en-US" altLang="zh-TW" sz="1600" dirty="0" err="1"/>
              <a:t>dba_objects</a:t>
            </a:r>
            <a:r>
              <a:rPr lang="en-US" altLang="zh-TW" sz="1600" dirty="0"/>
              <a:t> o WHERE (a.id1,a.id2) IN (SELECT id1,id2 FROM </a:t>
            </a:r>
            <a:r>
              <a:rPr lang="en-US" altLang="zh-TW" sz="1600" dirty="0" err="1"/>
              <a:t>gV$LOCK</a:t>
            </a:r>
            <a:r>
              <a:rPr lang="en-US" altLang="zh-TW" sz="1600" dirty="0"/>
              <a:t> WHERE </a:t>
            </a:r>
            <a:r>
              <a:rPr lang="en-US" altLang="zh-TW" sz="1600" dirty="0" err="1"/>
              <a:t>lmode</a:t>
            </a:r>
            <a:r>
              <a:rPr lang="en-US" altLang="zh-TW" sz="1600" dirty="0"/>
              <a:t>=0) AND </a:t>
            </a:r>
            <a:r>
              <a:rPr lang="en-US" altLang="zh-TW" sz="1600" dirty="0" err="1"/>
              <a:t>a.INST_ID</a:t>
            </a:r>
            <a:r>
              <a:rPr lang="en-US" altLang="zh-TW" sz="1600" dirty="0"/>
              <a:t>=</a:t>
            </a:r>
            <a:r>
              <a:rPr lang="en-US" altLang="zh-TW" sz="1600" dirty="0" err="1"/>
              <a:t>b.INST_ID</a:t>
            </a:r>
            <a:r>
              <a:rPr lang="en-US" altLang="zh-TW" sz="1600" dirty="0"/>
              <a:t> AND </a:t>
            </a:r>
            <a:r>
              <a:rPr lang="en-US" altLang="zh-TW" sz="1600" dirty="0" err="1"/>
              <a:t>a.SID</a:t>
            </a:r>
            <a:r>
              <a:rPr lang="en-US" altLang="zh-TW" sz="1600" dirty="0"/>
              <a:t>=</a:t>
            </a:r>
            <a:r>
              <a:rPr lang="en-US" altLang="zh-TW" sz="1600" dirty="0" err="1"/>
              <a:t>b.SID</a:t>
            </a:r>
            <a:r>
              <a:rPr lang="en-US" altLang="zh-TW" sz="1600" dirty="0"/>
              <a:t> AND </a:t>
            </a:r>
            <a:r>
              <a:rPr lang="en-US" altLang="zh-TW" sz="1600" dirty="0" err="1"/>
              <a:t>o.object_id</a:t>
            </a:r>
            <a:r>
              <a:rPr lang="en-US" altLang="zh-TW" sz="1600" dirty="0"/>
              <a:t> (+) = DECODE(</a:t>
            </a:r>
            <a:r>
              <a:rPr lang="en-US" altLang="zh-TW" sz="1600" dirty="0" err="1"/>
              <a:t>b.ROW_WAIT_OBJ</a:t>
            </a:r>
            <a:r>
              <a:rPr lang="en-US" altLang="zh-TW" sz="1600" dirty="0"/>
              <a:t>#, -1, NULL, </a:t>
            </a:r>
            <a:r>
              <a:rPr lang="en-US" altLang="zh-TW" sz="1600" dirty="0" err="1"/>
              <a:t>b.ROW_WAIT_OBJ</a:t>
            </a:r>
            <a:r>
              <a:rPr lang="en-US" altLang="zh-TW" sz="1600" dirty="0"/>
              <a:t>#) ORDER BY a.id1,a.id2,a.request; </a:t>
            </a:r>
            <a:endParaRPr lang="zh-TW" altLang="en-US" sz="1500" dirty="0" smtClean="0">
              <a:latin typeface="微軟正黑體" pitchFamily="34" charset="-120"/>
              <a:ea typeface="微軟正黑體" pitchFamily="34" charset="-120"/>
            </a:endParaRPr>
          </a:p>
        </p:txBody>
      </p:sp>
      <p:sp>
        <p:nvSpPr>
          <p:cNvPr id="4" name="矩形 3"/>
          <p:cNvSpPr/>
          <p:nvPr/>
        </p:nvSpPr>
        <p:spPr>
          <a:xfrm>
            <a:off x="851223" y="160141"/>
            <a:ext cx="6744154" cy="646331"/>
          </a:xfrm>
          <a:prstGeom prst="rect">
            <a:avLst/>
          </a:prstGeom>
        </p:spPr>
        <p:txBody>
          <a:bodyPr wrap="none">
            <a:spAutoFit/>
          </a:bodyPr>
          <a:lstStyle/>
          <a:p>
            <a:pPr marL="342900" lvl="0" indent="-342900">
              <a:lnSpc>
                <a:spcPct val="90000"/>
              </a:lnSpc>
              <a:spcBef>
                <a:spcPct val="20000"/>
              </a:spcBef>
            </a:pPr>
            <a:r>
              <a:rPr lang="en-US" altLang="zh-TW" sz="4000" kern="0" dirty="0" smtClean="0">
                <a:latin typeface="微軟正黑體" pitchFamily="34" charset="-120"/>
                <a:ea typeface="微軟正黑體" pitchFamily="34" charset="-120"/>
                <a:cs typeface="Calibri" pitchFamily="34" charset="0"/>
              </a:rPr>
              <a:t>DB Lock</a:t>
            </a:r>
            <a:r>
              <a:rPr lang="zh-TW" altLang="en-US" sz="4000" kern="0" dirty="0" smtClean="0">
                <a:latin typeface="微軟正黑體" pitchFamily="34" charset="-120"/>
                <a:ea typeface="微軟正黑體" pitchFamily="34" charset="-120"/>
                <a:cs typeface="Calibri" pitchFamily="34" charset="0"/>
              </a:rPr>
              <a:t>問題查詢診斷及解除</a:t>
            </a:r>
            <a:endParaRPr lang="en-US" altLang="zh-TW" sz="4000" kern="0" dirty="0" smtClean="0">
              <a:latin typeface="微軟正黑體" pitchFamily="34" charset="-120"/>
              <a:ea typeface="微軟正黑體" pitchFamily="34" charset="-120"/>
              <a:cs typeface="Calibri" pitchFamily="34" charset="0"/>
            </a:endParaRPr>
          </a:p>
        </p:txBody>
      </p:sp>
      <p:pic>
        <p:nvPicPr>
          <p:cNvPr id="3" name="圖片 2"/>
          <p:cNvPicPr>
            <a:picLocks noChangeAspect="1"/>
          </p:cNvPicPr>
          <p:nvPr/>
        </p:nvPicPr>
        <p:blipFill>
          <a:blip r:embed="rId3"/>
          <a:stretch>
            <a:fillRect/>
          </a:stretch>
        </p:blipFill>
        <p:spPr>
          <a:xfrm>
            <a:off x="1" y="5200255"/>
            <a:ext cx="9144000" cy="510299"/>
          </a:xfrm>
          <a:prstGeom prst="rect">
            <a:avLst/>
          </a:prstGeom>
        </p:spPr>
      </p:pic>
    </p:spTree>
    <p:extLst>
      <p:ext uri="{BB962C8B-B14F-4D97-AF65-F5344CB8AC3E}">
        <p14:creationId xmlns:p14="http://schemas.microsoft.com/office/powerpoint/2010/main" val="664159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
        <p:nvSpPr>
          <p:cNvPr id="6" name="標題 3"/>
          <p:cNvSpPr txBox="1">
            <a:spLocks/>
          </p:cNvSpPr>
          <p:nvPr/>
        </p:nvSpPr>
        <p:spPr>
          <a:xfrm>
            <a:off x="1241936" y="4667538"/>
            <a:ext cx="6905777" cy="777921"/>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TW" altLang="en-US"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追蹤應用程式的</a:t>
            </a:r>
            <a:r>
              <a:rPr kumimoji="1" lang="en-US" altLang="zh-TW"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SQL</a:t>
            </a:r>
            <a:r>
              <a:rPr kumimoji="1" lang="zh-TW" altLang="en-US"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敘述句</a:t>
            </a:r>
            <a:endParaRPr kumimoji="1" lang="en-US" altLang="zh-TW"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4400" b="1" i="0" u="none" strike="noStrike" kern="0" cap="none" spc="0" normalizeH="0" baseline="0" noProof="0" dirty="0">
              <a:ln>
                <a:noFill/>
              </a:ln>
              <a:solidFill>
                <a:srgbClr val="003366"/>
              </a:solidFill>
              <a:effectLst/>
              <a:uLnTx/>
              <a:uFillTx/>
              <a:latin typeface="MV Boli" pitchFamily="2" charset="0"/>
              <a:ea typeface="微軟正黑體" pitchFamily="34" charset="-120"/>
              <a:cs typeface="MV Boli" pitchFamily="2" charset="0"/>
            </a:endParaRPr>
          </a:p>
        </p:txBody>
      </p:sp>
    </p:spTree>
    <p:extLst>
      <p:ext uri="{BB962C8B-B14F-4D97-AF65-F5344CB8AC3E}">
        <p14:creationId xmlns:p14="http://schemas.microsoft.com/office/powerpoint/2010/main" val="1671574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302" y="825643"/>
            <a:ext cx="8850576" cy="5647700"/>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select spid from v$process where addr=(select paddr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from v$session where sid=(select distinct sid from v$mystat));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SPID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24763</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SELECT </a:t>
            </a:r>
            <a:r>
              <a:rPr kumimoji="1" lang="en-US" altLang="zh-TW" sz="1600" b="1" i="1" u="none" strike="noStrike" kern="1200" cap="none" spc="0" normalizeH="0" baseline="0" noProof="0" dirty="0" smtClean="0">
                <a:ln>
                  <a:noFill/>
                </a:ln>
                <a:solidFill>
                  <a:srgbClr val="0070C0"/>
                </a:solidFill>
                <a:effectLst/>
                <a:uLnTx/>
                <a:uFillTx/>
                <a:latin typeface="微軟正黑體" pitchFamily="34" charset="-120"/>
                <a:ea typeface="微軟正黑體" pitchFamily="34" charset="-120"/>
                <a:cs typeface="+mn-cs"/>
              </a:rPr>
              <a:t>se.sid,se.serial#</a:t>
            </a:r>
            <a:r>
              <a:rPr kumimoji="1" lang="en-US" altLang="zh-TW" sz="16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pr.SPID,se.username,se.status,se.terminal,se.program,se.MODULE,se.sql_address,st.event,st.p1text,si.physical_reads,si.block_changes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FROM v$session se,</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v$session_wait st,v$sess_io si,v$process pr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WHERE st.sid=se.sid </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AND st.sid=si.sid AND se.PADDR=pr.ADDR  and spid=</a:t>
            </a: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24763</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SQL&gt;  </a:t>
            </a: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alter session set sql_trace=true;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a:t>
            </a:r>
            <a:r>
              <a:rPr kumimoji="1" lang="en-US" altLang="zh-TW" sz="1500" b="1" i="0" u="none" strike="noStrike" kern="1200" cap="none" spc="0" normalizeH="0" baseline="0" noProof="0" dirty="0" smtClean="0">
                <a:ln>
                  <a:noFill/>
                </a:ln>
                <a:solidFill>
                  <a:srgbClr val="0070C0"/>
                </a:solidFill>
                <a:effectLst/>
                <a:uLnTx/>
                <a:uFillTx/>
                <a:latin typeface="微軟正黑體" pitchFamily="34" charset="-120"/>
                <a:ea typeface="微軟正黑體" pitchFamily="34" charset="-120"/>
                <a:cs typeface="+mn-cs"/>
              </a:rPr>
              <a:t>&gt;  alter session set sql_trace=false;</a:t>
            </a:r>
            <a:endParaRPr kumimoji="1" lang="zh-TW" altLang="en-US" sz="1500" b="1" i="0" u="none" strike="noStrike" kern="1200" cap="none" spc="0" normalizeH="0" baseline="0" noProof="0" dirty="0" smtClean="0">
              <a:ln>
                <a:noFill/>
              </a:ln>
              <a:solidFill>
                <a:srgbClr val="0070C0"/>
              </a:solidFill>
              <a:effectLst/>
              <a:uLnTx/>
              <a:uFillTx/>
              <a:latin typeface="微軟正黑體" pitchFamily="34" charset="-120"/>
              <a:ea typeface="微軟正黑體" pitchFamily="34" charset="-120"/>
              <a:cs typeface="+mn-cs"/>
            </a:endParaRPr>
          </a:p>
        </p:txBody>
      </p:sp>
      <p:sp>
        <p:nvSpPr>
          <p:cNvPr id="5" name="矩形 4"/>
          <p:cNvSpPr/>
          <p:nvPr/>
        </p:nvSpPr>
        <p:spPr>
          <a:xfrm>
            <a:off x="1492679" y="160141"/>
            <a:ext cx="6284093"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追蹤應用程式的</a:t>
            </a: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SQL</a:t>
            </a: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敘述句</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pic>
        <p:nvPicPr>
          <p:cNvPr id="7" name="圖片 6" descr="cid:image001.png@01CDF7C6.532177E0"/>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798749" y="4146004"/>
            <a:ext cx="4510230" cy="1790772"/>
          </a:xfrm>
          <a:prstGeom prst="rect">
            <a:avLst/>
          </a:prstGeom>
          <a:noFill/>
          <a:ln>
            <a:noFill/>
          </a:ln>
        </p:spPr>
      </p:pic>
    </p:spTree>
    <p:extLst>
      <p:ext uri="{BB962C8B-B14F-4D97-AF65-F5344CB8AC3E}">
        <p14:creationId xmlns:p14="http://schemas.microsoft.com/office/powerpoint/2010/main" val="652805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302" y="811995"/>
            <a:ext cx="8850576" cy="5786199"/>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select spid from v$process where addr=(select paddr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from v$session where sid=(select distinct sid from v$mystat));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SPID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24763                                                      </a:t>
            </a:r>
            <a:r>
              <a:rPr kumimoji="1" lang="zh-TW" altLang="en-US"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找出</a:t>
            </a: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spid=24763</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600" b="0" i="0" u="none" strike="noStrike" kern="1200" cap="none" spc="0" normalizeH="0" baseline="0" noProof="0" dirty="0" smtClean="0">
              <a:ln>
                <a:noFill/>
              </a:ln>
              <a:solidFill>
                <a:srgbClr val="000000"/>
              </a:solidFill>
              <a:effectLst/>
              <a:uLnTx/>
              <a:uFillTx/>
              <a:latin typeface="Arial" charset="0"/>
              <a:ea typeface="新細明體" pitchFamily="18"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600" b="0" i="0" u="none" strike="noStrike" kern="1200" cap="none" spc="0" normalizeH="0" baseline="0" noProof="0" dirty="0" smtClean="0">
                <a:ln>
                  <a:noFill/>
                </a:ln>
                <a:solidFill>
                  <a:srgbClr val="000000"/>
                </a:solidFill>
                <a:effectLst/>
                <a:uLnTx/>
                <a:uFillTx/>
                <a:latin typeface="Arial" charset="0"/>
                <a:ea typeface="新細明體" pitchFamily="18" charset="-120"/>
                <a:cs typeface="+mn-cs"/>
              </a:rPr>
              <a:t>[oracle@szs-db udump]$ </a:t>
            </a:r>
            <a:r>
              <a:rPr kumimoji="1" lang="en-US" altLang="zh-TW" sz="1800" b="1" i="0" u="none" strike="noStrike" kern="1200" cap="none" spc="0" normalizeH="0" baseline="0" noProof="0" dirty="0" smtClean="0">
                <a:ln>
                  <a:noFill/>
                </a:ln>
                <a:solidFill>
                  <a:srgbClr val="0070C0"/>
                </a:solidFill>
                <a:effectLst/>
                <a:uLnTx/>
                <a:uFillTx/>
                <a:latin typeface="Arial" charset="0"/>
                <a:ea typeface="新細明體" pitchFamily="18" charset="-120"/>
                <a:cs typeface="+mn-cs"/>
              </a:rPr>
              <a:t>tkprof</a:t>
            </a:r>
            <a:r>
              <a:rPr kumimoji="1" lang="en-US" altLang="zh-TW" sz="1800" b="1" i="0" u="none" strike="noStrike" kern="1200" cap="none" spc="0" normalizeH="0" baseline="0" noProof="0" dirty="0" smtClean="0">
                <a:ln>
                  <a:noFill/>
                </a:ln>
                <a:solidFill>
                  <a:srgbClr val="FF0000"/>
                </a:solidFill>
                <a:effectLst/>
                <a:uLnTx/>
                <a:uFillTx/>
                <a:latin typeface="Arial" charset="0"/>
                <a:ea typeface="新細明體" pitchFamily="18" charset="-120"/>
                <a:cs typeface="+mn-cs"/>
              </a:rPr>
              <a:t> </a:t>
            </a:r>
            <a:r>
              <a:rPr kumimoji="1" lang="en-US" altLang="zh-TW" sz="1800" b="1" i="0" u="none" strike="noStrike" kern="1200" cap="none" spc="0" normalizeH="0" baseline="0" noProof="0" dirty="0" smtClean="0">
                <a:ln>
                  <a:noFill/>
                </a:ln>
                <a:solidFill>
                  <a:srgbClr val="FFC000"/>
                </a:solidFill>
                <a:effectLst/>
                <a:uLnTx/>
                <a:uFillTx/>
                <a:latin typeface="Arial" charset="0"/>
                <a:ea typeface="新細明體" pitchFamily="18" charset="-120"/>
                <a:cs typeface="+mn-cs"/>
              </a:rPr>
              <a:t>jsdb_ora_24763.trc jsdb_ora_24763.txt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1200" cap="none" spc="0" normalizeH="0" baseline="0" noProof="0" dirty="0" smtClean="0">
                <a:ln>
                  <a:noFill/>
                </a:ln>
                <a:solidFill>
                  <a:srgbClr val="FFC000"/>
                </a:solidFill>
                <a:effectLst/>
                <a:uLnTx/>
                <a:uFillTx/>
                <a:latin typeface="Arial" charset="0"/>
                <a:ea typeface="新細明體" pitchFamily="18" charset="-120"/>
                <a:cs typeface="+mn-cs"/>
              </a:rPr>
              <a:t>                                         explain=sys/becarefuldba table=sys.plan_table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zh-TW" sz="1800" b="1" i="0" u="none" strike="noStrike" kern="1200" cap="none" spc="0" normalizeH="0" baseline="0" noProof="0" dirty="0" smtClean="0">
              <a:ln>
                <a:noFill/>
              </a:ln>
              <a:solidFill>
                <a:srgbClr val="FF0000"/>
              </a:solidFill>
              <a:effectLst/>
              <a:uLnTx/>
              <a:uFillTx/>
              <a:latin typeface="Arial" charset="0"/>
              <a:ea typeface="新細明體" pitchFamily="18"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sp>
        <p:nvSpPr>
          <p:cNvPr id="5" name="矩形 4"/>
          <p:cNvSpPr/>
          <p:nvPr/>
        </p:nvSpPr>
        <p:spPr>
          <a:xfrm>
            <a:off x="1492679" y="160141"/>
            <a:ext cx="6284093"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追蹤應用程式的</a:t>
            </a: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SQL</a:t>
            </a: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敘述句</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pic>
        <p:nvPicPr>
          <p:cNvPr id="9" name="圖片 8" descr="cid:image004.png@01CDF7C5.E131AEC0"/>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208840" y="2088119"/>
            <a:ext cx="8716796" cy="1743359"/>
          </a:xfrm>
          <a:prstGeom prst="rect">
            <a:avLst/>
          </a:prstGeom>
          <a:noFill/>
          <a:ln>
            <a:noFill/>
          </a:ln>
        </p:spPr>
      </p:pic>
      <p:pic>
        <p:nvPicPr>
          <p:cNvPr id="10" name="圖片 9"/>
          <p:cNvPicPr/>
          <p:nvPr/>
        </p:nvPicPr>
        <p:blipFill>
          <a:blip r:embed="rId4" cstate="print"/>
          <a:stretch>
            <a:fillRect/>
          </a:stretch>
        </p:blipFill>
        <p:spPr>
          <a:xfrm>
            <a:off x="874192" y="4640239"/>
            <a:ext cx="7232580" cy="1897039"/>
          </a:xfrm>
          <a:prstGeom prst="rect">
            <a:avLst/>
          </a:prstGeom>
        </p:spPr>
      </p:pic>
      <p:sp>
        <p:nvSpPr>
          <p:cNvPr id="6" name="矩形 5"/>
          <p:cNvSpPr>
            <a:spLocks noChangeArrowheads="1"/>
          </p:cNvSpPr>
          <p:nvPr/>
        </p:nvSpPr>
        <p:spPr bwMode="auto">
          <a:xfrm>
            <a:off x="1665027" y="3057100"/>
            <a:ext cx="2756848" cy="218364"/>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Tree>
    <p:extLst>
      <p:ext uri="{BB962C8B-B14F-4D97-AF65-F5344CB8AC3E}">
        <p14:creationId xmlns:p14="http://schemas.microsoft.com/office/powerpoint/2010/main" val="3135957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
        <p:nvSpPr>
          <p:cNvPr id="6" name="標題 3"/>
          <p:cNvSpPr txBox="1">
            <a:spLocks/>
          </p:cNvSpPr>
          <p:nvPr/>
        </p:nvSpPr>
        <p:spPr>
          <a:xfrm>
            <a:off x="1241936" y="4667538"/>
            <a:ext cx="7342496" cy="777921"/>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TW" altLang="en-US"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執行計畫解析</a:t>
            </a:r>
            <a:r>
              <a:rPr kumimoji="1" lang="en-US" altLang="zh-TW"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-Explain Plan</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4400" b="1" i="0" u="none" strike="noStrike" kern="0" cap="none" spc="0" normalizeH="0" baseline="0" noProof="0" dirty="0">
              <a:ln>
                <a:noFill/>
              </a:ln>
              <a:solidFill>
                <a:srgbClr val="003366"/>
              </a:solidFill>
              <a:effectLst/>
              <a:uLnTx/>
              <a:uFillTx/>
              <a:latin typeface="MV Boli" pitchFamily="2" charset="0"/>
              <a:ea typeface="微軟正黑體" pitchFamily="34" charset="-120"/>
              <a:cs typeface="MV Boli" pitchFamily="2" charset="0"/>
            </a:endParaRPr>
          </a:p>
        </p:txBody>
      </p:sp>
    </p:spTree>
    <p:extLst>
      <p:ext uri="{BB962C8B-B14F-4D97-AF65-F5344CB8AC3E}">
        <p14:creationId xmlns:p14="http://schemas.microsoft.com/office/powerpoint/2010/main" val="3266196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02" y="798347"/>
            <a:ext cx="8850576" cy="5632311"/>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variable B3 varchar2(25);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exec :B3:=</a:t>
            </a:r>
            <a:r>
              <a:rPr kumimoji="1" lang="en-US" altLang="zh-TW" sz="1500" b="0" i="0" u="none" strike="noStrike" kern="1200" cap="none" spc="0" normalizeH="0" baseline="0" noProof="0" dirty="0" smtClean="0">
                <a:ln>
                  <a:noFill/>
                </a:ln>
                <a:solidFill>
                  <a:srgbClr val="000000"/>
                </a:solidFill>
                <a:effectLst/>
                <a:uLnTx/>
                <a:uFillTx/>
                <a:latin typeface="Arial"/>
                <a:ea typeface="微軟正黑體" pitchFamily="34" charset="-120"/>
                <a:cs typeface="+mn-cs"/>
              </a:rPr>
              <a:t>'X512-15060035‘</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已順利完成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PL/SQL </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程序</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variable B1 number;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exec :B1:= 200060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已順利完成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PL/SQL </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程序</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variable B2 varchar2(40);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exec :B2:= </a:t>
            </a:r>
            <a:r>
              <a:rPr kumimoji="1" lang="en-US" altLang="zh-TW" sz="1500" b="0" i="0" u="none" strike="noStrike" kern="1200" cap="none" spc="0" normalizeH="0" baseline="0" noProof="0" dirty="0" smtClean="0">
                <a:ln>
                  <a:noFill/>
                </a:ln>
                <a:solidFill>
                  <a:srgbClr val="000000"/>
                </a:solidFill>
                <a:effectLst/>
                <a:uLnTx/>
                <a:uFillTx/>
                <a:latin typeface="Arial"/>
                <a:ea typeface="微軟正黑體" pitchFamily="34" charset="-120"/>
                <a:cs typeface="+mn-cs"/>
              </a:rPr>
              <a:t>'15282376‘</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已順利完成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PL/SQL </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程序</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SELECT ROWID FROM SAJET.G_SN_TRAVEL WHERE WORK_ORDER = :B3 AND SERIAL_NUMBER = :B2 AND PROCESS_ID = :B1 AND ROWNUM = 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ROWID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AAAFIHAAMAABQaOAAb</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500" b="1" i="0" u="none" strike="noStrike" kern="1200" cap="none" spc="0" normalizeH="0" baseline="0" noProof="0" dirty="0" smtClean="0">
              <a:ln>
                <a:noFill/>
              </a:ln>
              <a:solidFill>
                <a:srgbClr val="0070C0"/>
              </a:solidFill>
              <a:effectLst/>
              <a:uLnTx/>
              <a:uFillTx/>
              <a:latin typeface="微軟正黑體" pitchFamily="34" charset="-120"/>
              <a:ea typeface="微軟正黑體" pitchFamily="34" charset="-120"/>
              <a:cs typeface="+mn-cs"/>
            </a:endParaRPr>
          </a:p>
        </p:txBody>
      </p:sp>
      <p:sp>
        <p:nvSpPr>
          <p:cNvPr id="3" name="矩形 2"/>
          <p:cNvSpPr/>
          <p:nvPr/>
        </p:nvSpPr>
        <p:spPr>
          <a:xfrm>
            <a:off x="1492679" y="160141"/>
            <a:ext cx="6359433"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TW" altLang="en-US" sz="40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執行計畫解析</a:t>
            </a:r>
            <a:r>
              <a:rPr kumimoji="1" lang="en-US" altLang="zh-TW" sz="40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-Explain Plan</a:t>
            </a:r>
          </a:p>
        </p:txBody>
      </p:sp>
      <p:sp>
        <p:nvSpPr>
          <p:cNvPr id="5" name="文字方塊 28"/>
          <p:cNvSpPr txBox="1">
            <a:spLocks noChangeArrowheads="1"/>
          </p:cNvSpPr>
          <p:nvPr/>
        </p:nvSpPr>
        <p:spPr bwMode="auto">
          <a:xfrm>
            <a:off x="3671247" y="2347416"/>
            <a:ext cx="5008728" cy="369332"/>
          </a:xfrm>
          <a:prstGeom prst="rect">
            <a:avLst/>
          </a:prstGeom>
          <a:solidFill>
            <a:srgbClr val="FFFF99"/>
          </a:solidFill>
          <a:ln w="12700">
            <a:solidFill>
              <a:schemeClr val="tx1"/>
            </a:solid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使用綁定變數</a:t>
            </a:r>
            <a:r>
              <a:rPr kumimoji="1" lang="en-US" altLang="zh-TW"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(Bind Variable)</a:t>
            </a:r>
            <a:r>
              <a:rPr kumimoji="1" lang="zh-TW" altLang="en-US"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方式執行</a:t>
            </a:r>
            <a:r>
              <a:rPr kumimoji="1" lang="en-US" altLang="zh-TW"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a:t>
            </a:r>
            <a:r>
              <a:rPr kumimoji="1" lang="zh-TW" altLang="en-US"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語句</a:t>
            </a:r>
            <a:r>
              <a:rPr kumimoji="1" lang="zh-TW" altLang="zh-TW" sz="18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t>
            </a:r>
            <a:endParaRPr kumimoji="1" lang="zh-TW" altLang="zh-TW" sz="18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endParaRPr>
          </a:p>
        </p:txBody>
      </p:sp>
    </p:spTree>
    <p:extLst>
      <p:ext uri="{BB962C8B-B14F-4D97-AF65-F5344CB8AC3E}">
        <p14:creationId xmlns:p14="http://schemas.microsoft.com/office/powerpoint/2010/main" val="1895806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02" y="1016715"/>
            <a:ext cx="8850576" cy="5186035"/>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select </a:t>
            </a:r>
            <a:r>
              <a:rPr kumimoji="1" lang="en-US" altLang="zh-TW" sz="1600" b="0" i="1" u="none" strike="noStrike" kern="1200" cap="none" spc="0" normalizeH="0" baseline="0" noProof="0" dirty="0" smtClean="0">
                <a:ln>
                  <a:noFill/>
                </a:ln>
                <a:solidFill>
                  <a:srgbClr val="0066FF"/>
                </a:solidFill>
                <a:effectLst/>
                <a:uLnTx/>
                <a:uFillTx/>
                <a:latin typeface="微軟正黑體" pitchFamily="34" charset="-120"/>
                <a:ea typeface="微軟正黑體" pitchFamily="34" charset="-120"/>
                <a:cs typeface="+mn-cs"/>
              </a:rPr>
              <a:t>sql_text,sql_id</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,version_count from v$sqlarea where sql_text like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'SELECT ROWID FROM SAJET.G_SN_TRAVEL WHERE WORK_ORDER = :B3 AND SERIAL_NUMBER = :B2 AND PROCESS_ID = :B1 AND ROWNUM = 1%';</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SQL_TEXT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1" i="1" u="none" strike="noStrike" kern="1200" cap="none" spc="0" normalizeH="0" baseline="0" noProof="0" dirty="0" smtClean="0">
                <a:ln>
                  <a:noFill/>
                </a:ln>
                <a:solidFill>
                  <a:srgbClr val="0066FF"/>
                </a:solidFill>
                <a:effectLst/>
                <a:uLnTx/>
                <a:uFillTx/>
                <a:latin typeface="微軟正黑體" pitchFamily="34" charset="-120"/>
                <a:ea typeface="微軟正黑體" pitchFamily="34" charset="-120"/>
                <a:cs typeface="+mn-cs"/>
              </a:rPr>
              <a:t>SQL_ID</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VERSION_COUNT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SELECT ROWID FROM SAJET.G_SN_TRAVEL WHERE WORK_ORDER = :B3 AND SERIAL_NUMBER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B2 AND PROCESS_ID = :B1 AND ROWNUM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a324mp0rxs36f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select * from table(dbms_xplan.display_cursor('</a:t>
            </a: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a324mp0rxs36f</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',0,'advanced'));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PLAN_TABLE_OUTPUT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SQL_ID  </a:t>
            </a:r>
            <a:r>
              <a:rPr kumimoji="1" lang="en-US" altLang="zh-TW" sz="15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a324mp0rxs36f</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child number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SELECT ROWID FROM SAJET.G_SN_TRAVEL WHERE WORK_ORDER = :B3 AND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SERIAL_NUMBER = :B2 AND PROCESS_ID = :B1 AND ROWNUM = 1</a:t>
            </a:r>
          </a:p>
        </p:txBody>
      </p:sp>
      <p:sp>
        <p:nvSpPr>
          <p:cNvPr id="3" name="矩形 2"/>
          <p:cNvSpPr/>
          <p:nvPr/>
        </p:nvSpPr>
        <p:spPr>
          <a:xfrm>
            <a:off x="1492679" y="160141"/>
            <a:ext cx="6359433"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TW" altLang="en-US" sz="40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執行計畫解析</a:t>
            </a:r>
            <a:r>
              <a:rPr kumimoji="1" lang="en-US" altLang="zh-TW" sz="40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-Explain Plan</a:t>
            </a:r>
          </a:p>
        </p:txBody>
      </p:sp>
      <p:sp>
        <p:nvSpPr>
          <p:cNvPr id="4" name="矩形 3"/>
          <p:cNvSpPr>
            <a:spLocks noChangeArrowheads="1"/>
          </p:cNvSpPr>
          <p:nvPr/>
        </p:nvSpPr>
        <p:spPr bwMode="auto">
          <a:xfrm>
            <a:off x="191068" y="4244454"/>
            <a:ext cx="7683689" cy="300249"/>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Tree>
    <p:extLst>
      <p:ext uri="{BB962C8B-B14F-4D97-AF65-F5344CB8AC3E}">
        <p14:creationId xmlns:p14="http://schemas.microsoft.com/office/powerpoint/2010/main" val="3117907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302" y="1016715"/>
            <a:ext cx="8850576" cy="5632311"/>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sp>
        <p:nvSpPr>
          <p:cNvPr id="3" name="矩形 2"/>
          <p:cNvSpPr/>
          <p:nvPr/>
        </p:nvSpPr>
        <p:spPr>
          <a:xfrm>
            <a:off x="1492679" y="160141"/>
            <a:ext cx="6359433"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TW" altLang="en-US" sz="40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執行計畫解析</a:t>
            </a:r>
            <a:r>
              <a:rPr kumimoji="1" lang="en-US" altLang="zh-TW" sz="40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-Explain Plan</a:t>
            </a:r>
          </a:p>
        </p:txBody>
      </p:sp>
      <p:pic>
        <p:nvPicPr>
          <p:cNvPr id="1026" name="Picture 2"/>
          <p:cNvPicPr>
            <a:picLocks noChangeAspect="1" noChangeArrowheads="1"/>
          </p:cNvPicPr>
          <p:nvPr/>
        </p:nvPicPr>
        <p:blipFill>
          <a:blip r:embed="rId2" cstate="print"/>
          <a:srcRect/>
          <a:stretch>
            <a:fillRect/>
          </a:stretch>
        </p:blipFill>
        <p:spPr bwMode="auto">
          <a:xfrm>
            <a:off x="925702" y="1033180"/>
            <a:ext cx="7535910" cy="5591159"/>
          </a:xfrm>
          <a:prstGeom prst="rect">
            <a:avLst/>
          </a:prstGeom>
          <a:noFill/>
          <a:ln w="9525">
            <a:noFill/>
            <a:miter lim="800000"/>
            <a:headEnd/>
            <a:tailEnd/>
          </a:ln>
        </p:spPr>
      </p:pic>
    </p:spTree>
    <p:extLst>
      <p:ext uri="{BB962C8B-B14F-4D97-AF65-F5344CB8AC3E}">
        <p14:creationId xmlns:p14="http://schemas.microsoft.com/office/powerpoint/2010/main" val="3555361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1745545" y="4627966"/>
            <a:ext cx="6090155" cy="926673"/>
          </a:xfrm>
          <a:prstGeom prst="rect">
            <a:avLst/>
          </a:prstGeom>
        </p:spPr>
        <p:txBody>
          <a:bodyPr/>
          <a:lstStyle/>
          <a:p>
            <a:r>
              <a:rPr lang="en-US" altLang="zh-TW" sz="4400" dirty="0">
                <a:solidFill>
                  <a:srgbClr val="003366"/>
                </a:solidFill>
                <a:latin typeface="微軟正黑體" panose="020B0604030504040204" pitchFamily="34" charset="-120"/>
                <a:ea typeface="微軟正黑體" panose="020B0604030504040204" pitchFamily="34" charset="-120"/>
              </a:rPr>
              <a:t>Oracle</a:t>
            </a:r>
            <a:r>
              <a:rPr lang="zh-TW" altLang="en-US" sz="4400" dirty="0">
                <a:solidFill>
                  <a:srgbClr val="003366"/>
                </a:solidFill>
                <a:latin typeface="微軟正黑體" panose="020B0604030504040204" pitchFamily="34" charset="-120"/>
                <a:ea typeface="微軟正黑體" panose="020B0604030504040204" pitchFamily="34" charset="-120"/>
              </a:rPr>
              <a:t>警告日誌檔檢查</a:t>
            </a:r>
          </a:p>
          <a:p>
            <a:pPr algn="ctr">
              <a:defRPr/>
            </a:pPr>
            <a:endParaRPr lang="en-US" altLang="zh-TW" sz="4400" kern="0" dirty="0" smtClean="0">
              <a:solidFill>
                <a:srgbClr val="003366"/>
              </a:solidFill>
              <a:latin typeface="微軟正黑體" pitchFamily="34" charset="-120"/>
              <a:ea typeface="微軟正黑體" pitchFamily="34" charset="-120"/>
              <a:cs typeface="Calibr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4400" b="1" i="0" u="none" strike="noStrike" kern="0" cap="none" spc="0" normalizeH="0" baseline="0" noProof="0" dirty="0">
              <a:ln>
                <a:noFill/>
              </a:ln>
              <a:solidFill>
                <a:srgbClr val="003366"/>
              </a:solidFill>
              <a:effectLst/>
              <a:uLnTx/>
              <a:uFillTx/>
              <a:latin typeface="MV Boli" pitchFamily="2" charset="0"/>
              <a:ea typeface="微軟正黑體" pitchFamily="34" charset="-120"/>
              <a:cs typeface="MV Boli" pitchFamily="2"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extLst>
      <p:ext uri="{BB962C8B-B14F-4D97-AF65-F5344CB8AC3E}">
        <p14:creationId xmlns:p14="http://schemas.microsoft.com/office/powerpoint/2010/main" val="3337334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1460310" y="4667538"/>
            <a:ext cx="6769290" cy="777921"/>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AWR&amp;ADDM&amp;</a:t>
            </a:r>
            <a:r>
              <a:rPr kumimoji="1" lang="en-US" altLang="zh-TW" sz="4400" b="0" i="0" u="none" strike="noStrike" kern="1200" cap="none" spc="0" normalizeH="0" baseline="0" noProof="0" dirty="0" smtClean="0">
                <a:ln>
                  <a:noFill/>
                </a:ln>
                <a:solidFill>
                  <a:srgbClr val="003366"/>
                </a:solidFill>
                <a:effectLst/>
                <a:uLnTx/>
                <a:uFillTx/>
                <a:latin typeface="微軟正黑體" pitchFamily="34" charset="-120"/>
                <a:ea typeface="微軟正黑體" pitchFamily="34" charset="-120"/>
                <a:cs typeface="+mn-cs"/>
              </a:rPr>
              <a:t>awrsqrpt</a:t>
            </a:r>
            <a:r>
              <a:rPr kumimoji="1" lang="en-US" altLang="zh-TW"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            Report</a:t>
            </a:r>
            <a:r>
              <a:rPr kumimoji="1" lang="zh-TW" altLang="en-US"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rPr>
              <a:t>使用</a:t>
            </a:r>
            <a:endParaRPr kumimoji="1" lang="en-US" altLang="zh-TW" sz="4400" b="0" i="0" u="none" strike="noStrike" kern="0" cap="none" spc="0" normalizeH="0" baseline="0" noProof="0" dirty="0" smtClean="0">
              <a:ln>
                <a:noFill/>
              </a:ln>
              <a:solidFill>
                <a:srgbClr val="003366"/>
              </a:solidFill>
              <a:effectLst/>
              <a:uLnTx/>
              <a:uFillTx/>
              <a:latin typeface="微軟正黑體" pitchFamily="34" charset="-120"/>
              <a:ea typeface="微軟正黑體" pitchFamily="34" charset="-120"/>
              <a:cs typeface="Calibr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4400" b="1" i="0" u="none" strike="noStrike" kern="0" cap="none" spc="0" normalizeH="0" baseline="0" noProof="0" dirty="0">
              <a:ln>
                <a:noFill/>
              </a:ln>
              <a:solidFill>
                <a:srgbClr val="003366"/>
              </a:solidFill>
              <a:effectLst/>
              <a:uLnTx/>
              <a:uFillTx/>
              <a:latin typeface="MV Boli" pitchFamily="2" charset="0"/>
              <a:ea typeface="微軟正黑體" pitchFamily="34" charset="-120"/>
              <a:cs typeface="MV Boli" pitchFamily="2"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extLst>
      <p:ext uri="{BB962C8B-B14F-4D97-AF65-F5344CB8AC3E}">
        <p14:creationId xmlns:p14="http://schemas.microsoft.com/office/powerpoint/2010/main" val="574634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3302" y="2053963"/>
            <a:ext cx="8850576" cy="4016484"/>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C:\Users\mesadmin&gt;sqlplus /nolog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SQL*Plus: Release 11.2.0.1.0 Production on </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星期一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7</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月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14 17:14:15 2014</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Copyright (c) 1982, 2010, Oracle.  All rights reserved.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conn sajet/XXXX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已連線</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@C:\app\Administrator\product\11.2.0\dbhome_1\RDBMS\ADMIN\</a:t>
            </a:r>
            <a:r>
              <a:rPr kumimoji="1" lang="en-US" altLang="zh-TW" sz="1500" b="0"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awrrpt.sql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@C:\app\Administrator\product\11.2.0\dbhome_1\RDBMS\ADMIN\</a:t>
            </a:r>
            <a:r>
              <a:rPr kumimoji="1" lang="en-US" altLang="zh-TW" sz="1500" b="0" i="0" u="none" strike="noStrike" kern="1200" cap="none" spc="0" normalizeH="0" baseline="0" noProof="0" dirty="0" smtClean="0">
                <a:ln>
                  <a:noFill/>
                </a:ln>
                <a:solidFill>
                  <a:srgbClr val="00B050"/>
                </a:solidFill>
                <a:effectLst/>
                <a:uLnTx/>
                <a:uFillTx/>
                <a:latin typeface="微軟正黑體" pitchFamily="34" charset="-120"/>
                <a:ea typeface="微軟正黑體" pitchFamily="34" charset="-120"/>
                <a:cs typeface="+mn-cs"/>
              </a:rPr>
              <a:t>addmrpt.sql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@C:\app\Administrator\product\11.2.0\dbhome_1\RDBMS\ADMIN\</a:t>
            </a:r>
            <a:r>
              <a:rPr kumimoji="1" lang="en-US" altLang="zh-TW" sz="1500" b="0" i="0" u="none" strike="noStrike" kern="1200" cap="none" spc="0" normalizeH="0" baseline="0" noProof="0" dirty="0" smtClean="0">
                <a:ln>
                  <a:noFill/>
                </a:ln>
                <a:solidFill>
                  <a:srgbClr val="0070C0"/>
                </a:solidFill>
                <a:effectLst/>
                <a:uLnTx/>
                <a:uFillTx/>
                <a:latin typeface="微軟正黑體" pitchFamily="34" charset="-120"/>
                <a:ea typeface="微軟正黑體" pitchFamily="34" charset="-120"/>
                <a:cs typeface="+mn-cs"/>
              </a:rPr>
              <a:t>awrsqrpt.sql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sp>
        <p:nvSpPr>
          <p:cNvPr id="5" name="矩形 4"/>
          <p:cNvSpPr/>
          <p:nvPr/>
        </p:nvSpPr>
        <p:spPr>
          <a:xfrm>
            <a:off x="1451735" y="-3635"/>
            <a:ext cx="6153223" cy="1323439"/>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AWR&amp;ADDM&amp;</a:t>
            </a: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awrsqrpt</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            Report</a:t>
            </a: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使用</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Tree>
    <p:extLst>
      <p:ext uri="{BB962C8B-B14F-4D97-AF65-F5344CB8AC3E}">
        <p14:creationId xmlns:p14="http://schemas.microsoft.com/office/powerpoint/2010/main" val="1366402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75335" y="160141"/>
            <a:ext cx="4179349"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AWR Report</a:t>
            </a: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使用</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170598" y="750619"/>
            <a:ext cx="8850576" cy="5863144"/>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Run AWR Report Script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@C:\app\Administrator\product\11.2.0\dbhome_1\RDBMS\ADMIN\</a:t>
            </a: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awrrpt.sql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Current Instance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DB Id    DB Name      Inst Num Instance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450737658 ADLINKME            1 adlinkmes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Specify the Report Type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Would you like an HTML report, or a plain text report?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Enter 'html' for an HTML report, or 'text' for plain text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Defaults to 'html'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輸入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report_type </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的值</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:html &lt;--</a:t>
            </a:r>
            <a:r>
              <a:rPr kumimoji="1" lang="zh-TW" altLang="en-US"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輸入</a:t>
            </a:r>
            <a:r>
              <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rPr>
              <a:t>html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Type Specified:                  html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Instances in this Workload Repository schema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DB Id     Inst Num DB Name      Instance     Host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 ------------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450737658         1 ADLINKME     adlinkmes    ADLINK-MES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Using  450737658 for database Id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Using          1 for instance number</a:t>
            </a:r>
          </a:p>
        </p:txBody>
      </p:sp>
      <p:sp>
        <p:nvSpPr>
          <p:cNvPr id="6" name="矩形 5"/>
          <p:cNvSpPr>
            <a:spLocks noChangeArrowheads="1"/>
          </p:cNvSpPr>
          <p:nvPr/>
        </p:nvSpPr>
        <p:spPr bwMode="auto">
          <a:xfrm>
            <a:off x="2174542" y="3916907"/>
            <a:ext cx="1769661" cy="336645"/>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Tree>
    <p:extLst>
      <p:ext uri="{BB962C8B-B14F-4D97-AF65-F5344CB8AC3E}">
        <p14:creationId xmlns:p14="http://schemas.microsoft.com/office/powerpoint/2010/main" val="505736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1559" y="160141"/>
            <a:ext cx="4179349"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AWR Report</a:t>
            </a: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使用</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170598" y="764267"/>
            <a:ext cx="8850576" cy="2169825"/>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Specify the number of days of snapshots to choose from</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Entering the number of days (n) will result in the most recent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(n) days of snapshots being listed.  Pressing &lt;return&gt; without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specifying a number lists all completed snapshots.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輸入 </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num_days </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的值</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1 &lt;--</a:t>
            </a:r>
            <a:r>
              <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輸入近幾天所要的報表</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Listing the last 1 days of Completed Snapshots</a:t>
            </a:r>
          </a:p>
        </p:txBody>
      </p:sp>
      <p:pic>
        <p:nvPicPr>
          <p:cNvPr id="2050" name="Picture 2"/>
          <p:cNvPicPr>
            <a:picLocks noChangeAspect="1" noChangeArrowheads="1"/>
          </p:cNvPicPr>
          <p:nvPr/>
        </p:nvPicPr>
        <p:blipFill>
          <a:blip r:embed="rId2" cstate="print"/>
          <a:srcRect/>
          <a:stretch>
            <a:fillRect/>
          </a:stretch>
        </p:blipFill>
        <p:spPr bwMode="auto">
          <a:xfrm>
            <a:off x="1551651" y="3020704"/>
            <a:ext cx="5876925" cy="3810000"/>
          </a:xfrm>
          <a:prstGeom prst="rect">
            <a:avLst/>
          </a:prstGeom>
          <a:noFill/>
          <a:ln w="19050">
            <a:solidFill>
              <a:schemeClr val="tx1"/>
            </a:solidFill>
            <a:miter lim="800000"/>
            <a:headEnd/>
            <a:tailEnd/>
          </a:ln>
        </p:spPr>
      </p:pic>
      <p:sp>
        <p:nvSpPr>
          <p:cNvPr id="6" name="矩形 5"/>
          <p:cNvSpPr>
            <a:spLocks noChangeArrowheads="1"/>
          </p:cNvSpPr>
          <p:nvPr/>
        </p:nvSpPr>
        <p:spPr bwMode="auto">
          <a:xfrm>
            <a:off x="3125336" y="5322627"/>
            <a:ext cx="1910687" cy="272955"/>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7" name="矩形 6"/>
          <p:cNvSpPr>
            <a:spLocks noChangeArrowheads="1"/>
          </p:cNvSpPr>
          <p:nvPr/>
        </p:nvSpPr>
        <p:spPr bwMode="auto">
          <a:xfrm>
            <a:off x="3728112" y="5022376"/>
            <a:ext cx="1910687" cy="228268"/>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8" name="矩形 7"/>
          <p:cNvSpPr>
            <a:spLocks noChangeArrowheads="1"/>
          </p:cNvSpPr>
          <p:nvPr/>
        </p:nvSpPr>
        <p:spPr bwMode="auto">
          <a:xfrm>
            <a:off x="3291384" y="6496333"/>
            <a:ext cx="3204950" cy="307075"/>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9" name="矩形 8"/>
          <p:cNvSpPr>
            <a:spLocks noChangeArrowheads="1"/>
          </p:cNvSpPr>
          <p:nvPr/>
        </p:nvSpPr>
        <p:spPr bwMode="auto">
          <a:xfrm>
            <a:off x="2092655" y="2142700"/>
            <a:ext cx="2520288" cy="322996"/>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Tree>
    <p:extLst>
      <p:ext uri="{BB962C8B-B14F-4D97-AF65-F5344CB8AC3E}">
        <p14:creationId xmlns:p14="http://schemas.microsoft.com/office/powerpoint/2010/main" val="1364159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47783" y="160141"/>
            <a:ext cx="5112875"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awrsqrpt</a:t>
            </a: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 Report</a:t>
            </a: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使用</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191068" y="736971"/>
            <a:ext cx="8830105" cy="5863144"/>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Run </a:t>
            </a:r>
            <a:r>
              <a:rPr kumimoji="1" lang="en-US" altLang="zh-TW" sz="1600" b="0" i="0" u="none" strike="noStrike" kern="1200" cap="none" spc="0" normalizeH="0" baseline="0" noProof="0" dirty="0" err="1">
                <a:ln>
                  <a:noFill/>
                </a:ln>
                <a:solidFill>
                  <a:srgbClr val="000000"/>
                </a:solidFill>
                <a:effectLst/>
                <a:uLnTx/>
                <a:uFillTx/>
                <a:latin typeface="微軟正黑體" pitchFamily="34" charset="-120"/>
                <a:ea typeface="微軟正黑體" pitchFamily="34" charset="-120"/>
                <a:cs typeface="+mn-cs"/>
              </a:rPr>
              <a:t>awrsqrpt</a:t>
            </a:r>
            <a:r>
              <a:rPr kumimoji="1" lang="en-US" altLang="zh-TW" sz="15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 Report Script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SQL&gt; @C:\app\Administrator\product\11.2.0\dbhome_1\RDBMS\ADMIN\</a:t>
            </a:r>
            <a:r>
              <a:rPr kumimoji="1" lang="en-US" altLang="zh-TW" sz="1500" b="0" i="0" u="none" strike="noStrike" kern="1200" cap="none" spc="0" normalizeH="0" baseline="0" noProof="0" dirty="0" err="1" smtClean="0">
                <a:ln>
                  <a:noFill/>
                </a:ln>
                <a:solidFill>
                  <a:srgbClr val="FF0000"/>
                </a:solidFill>
                <a:effectLst/>
                <a:uLnTx/>
                <a:uFillTx/>
                <a:latin typeface="微軟正黑體" pitchFamily="34" charset="-120"/>
                <a:ea typeface="微軟正黑體" pitchFamily="34" charset="-120"/>
                <a:cs typeface="+mn-cs"/>
              </a:rPr>
              <a:t>awrsqrpt.sql</a:t>
            </a:r>
            <a:endParaRPr kumimoji="1" lang="en-US" altLang="zh-TW" sz="1500" b="0" i="0" u="none" strike="noStrike" kern="1200" cap="none" spc="0" normalizeH="0" baseline="0" noProof="0" dirty="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05217" y="1319568"/>
            <a:ext cx="7724633" cy="5199272"/>
          </a:xfrm>
          <a:prstGeom prst="rect">
            <a:avLst/>
          </a:prstGeom>
          <a:noFill/>
          <a:ln w="9525">
            <a:noFill/>
            <a:miter lim="800000"/>
            <a:headEnd/>
            <a:tailEnd/>
          </a:ln>
        </p:spPr>
      </p:pic>
      <p:sp>
        <p:nvSpPr>
          <p:cNvPr id="8" name="矩形 7"/>
          <p:cNvSpPr>
            <a:spLocks noChangeArrowheads="1"/>
          </p:cNvSpPr>
          <p:nvPr/>
        </p:nvSpPr>
        <p:spPr bwMode="auto">
          <a:xfrm>
            <a:off x="4394580" y="4244454"/>
            <a:ext cx="791570" cy="282053"/>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Tree>
    <p:extLst>
      <p:ext uri="{BB962C8B-B14F-4D97-AF65-F5344CB8AC3E}">
        <p14:creationId xmlns:p14="http://schemas.microsoft.com/office/powerpoint/2010/main" val="1211667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16382" y="1075971"/>
            <a:ext cx="7495108" cy="5257762"/>
          </a:xfrm>
          <a:prstGeom prst="rect">
            <a:avLst/>
          </a:prstGeom>
          <a:noFill/>
          <a:ln w="9525">
            <a:noFill/>
            <a:miter lim="800000"/>
            <a:headEnd/>
            <a:tailEnd/>
          </a:ln>
        </p:spPr>
      </p:pic>
      <p:sp>
        <p:nvSpPr>
          <p:cNvPr id="4" name="矩形 3"/>
          <p:cNvSpPr/>
          <p:nvPr/>
        </p:nvSpPr>
        <p:spPr>
          <a:xfrm>
            <a:off x="2134135" y="160141"/>
            <a:ext cx="5112875"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awrsqrpt</a:t>
            </a: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 Report</a:t>
            </a: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使用</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191068" y="736971"/>
            <a:ext cx="8830105" cy="5647700"/>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Run </a:t>
            </a:r>
            <a:r>
              <a:rPr kumimoji="1" lang="en-US" altLang="zh-TW" sz="1600" b="0" i="0" u="none" strike="noStrike" kern="1200" cap="none" spc="0" normalizeH="0" baseline="0" noProof="0" dirty="0" err="1">
                <a:ln>
                  <a:noFill/>
                </a:ln>
                <a:solidFill>
                  <a:srgbClr val="000000"/>
                </a:solidFill>
                <a:effectLst/>
                <a:uLnTx/>
                <a:uFillTx/>
                <a:latin typeface="微軟正黑體" pitchFamily="34" charset="-120"/>
                <a:ea typeface="微軟正黑體" pitchFamily="34" charset="-120"/>
                <a:cs typeface="+mn-cs"/>
              </a:rPr>
              <a:t>awrsqrpt</a:t>
            </a:r>
            <a:r>
              <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Report Script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sp>
        <p:nvSpPr>
          <p:cNvPr id="8" name="矩形 7"/>
          <p:cNvSpPr>
            <a:spLocks noChangeArrowheads="1"/>
          </p:cNvSpPr>
          <p:nvPr/>
        </p:nvSpPr>
        <p:spPr bwMode="auto">
          <a:xfrm>
            <a:off x="900752" y="3452884"/>
            <a:ext cx="2879677" cy="282053"/>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Tree>
    <p:extLst>
      <p:ext uri="{BB962C8B-B14F-4D97-AF65-F5344CB8AC3E}">
        <p14:creationId xmlns:p14="http://schemas.microsoft.com/office/powerpoint/2010/main" val="3003668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5210" y="1251262"/>
            <a:ext cx="8211118" cy="5251033"/>
          </a:xfrm>
          <a:prstGeom prst="rect">
            <a:avLst/>
          </a:prstGeom>
          <a:noFill/>
          <a:ln w="9525">
            <a:noFill/>
            <a:miter lim="800000"/>
            <a:headEnd/>
            <a:tailEnd/>
          </a:ln>
        </p:spPr>
      </p:pic>
      <p:sp>
        <p:nvSpPr>
          <p:cNvPr id="4" name="矩形 3"/>
          <p:cNvSpPr/>
          <p:nvPr/>
        </p:nvSpPr>
        <p:spPr>
          <a:xfrm>
            <a:off x="2147783" y="160141"/>
            <a:ext cx="5112875"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awrsqrpt</a:t>
            </a:r>
            <a:r>
              <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 Report</a:t>
            </a:r>
            <a:r>
              <a:rPr kumimoji="1" lang="zh-TW" altLang="en-US"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rPr>
              <a:t>使用</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191068" y="955339"/>
            <a:ext cx="8830105" cy="5632311"/>
          </a:xfrm>
          <a:prstGeom prst="rect">
            <a:avLst/>
          </a:prstGeom>
          <a:ln w="28575">
            <a:solidFill>
              <a:schemeClr val="bg2"/>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500" b="0" i="0" u="none" strike="noStrike" kern="1200" cap="none" spc="0" normalizeH="0" baseline="0" noProof="0" dirty="0">
                <a:ln>
                  <a:noFill/>
                </a:ln>
                <a:solidFill>
                  <a:srgbClr val="000000"/>
                </a:solidFill>
                <a:effectLst/>
                <a:uLnTx/>
                <a:uFillTx/>
                <a:latin typeface="微軟正黑體" pitchFamily="34" charset="-120"/>
                <a:ea typeface="微軟正黑體" pitchFamily="34" charset="-120"/>
                <a:cs typeface="+mn-cs"/>
              </a:rPr>
              <a:t>Run </a:t>
            </a:r>
            <a:r>
              <a:rPr kumimoji="1" lang="en-US" altLang="zh-TW" sz="1600" b="0" i="0" u="none" strike="noStrike" kern="1200" cap="none" spc="0" normalizeH="0" baseline="0" noProof="0" dirty="0" err="1">
                <a:ln>
                  <a:noFill/>
                </a:ln>
                <a:solidFill>
                  <a:srgbClr val="000000"/>
                </a:solidFill>
                <a:effectLst/>
                <a:uLnTx/>
                <a:uFillTx/>
                <a:latin typeface="微軟正黑體" pitchFamily="34" charset="-120"/>
                <a:ea typeface="微軟正黑體" pitchFamily="34" charset="-120"/>
                <a:cs typeface="+mn-cs"/>
              </a:rPr>
              <a:t>awrsqrpt</a:t>
            </a:r>
            <a:r>
              <a:rPr kumimoji="1" lang="en-US" altLang="zh-TW" sz="1500" b="0" i="0" u="none" strike="noStrike" kern="1200" cap="none" spc="0" normalizeH="0" baseline="0" noProof="0">
                <a:ln>
                  <a:noFill/>
                </a:ln>
                <a:solidFill>
                  <a:srgbClr val="000000"/>
                </a:solidFill>
                <a:effectLst/>
                <a:uLnTx/>
                <a:uFillTx/>
                <a:latin typeface="微軟正黑體" pitchFamily="34" charset="-120"/>
                <a:ea typeface="微軟正黑體" pitchFamily="34" charset="-120"/>
                <a:cs typeface="+mn-cs"/>
              </a:rPr>
              <a:t> Report Script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1" i="0" u="none" strike="noStrike" kern="1200" cap="none" spc="0" normalizeH="0" baseline="0" noProof="0" dirty="0" smtClean="0">
              <a:ln>
                <a:noFill/>
              </a:ln>
              <a:solidFill>
                <a:srgbClr val="FF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5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endParaRPr>
          </a:p>
        </p:txBody>
      </p:sp>
      <p:sp>
        <p:nvSpPr>
          <p:cNvPr id="8" name="矩形 7"/>
          <p:cNvSpPr>
            <a:spLocks noChangeArrowheads="1"/>
          </p:cNvSpPr>
          <p:nvPr/>
        </p:nvSpPr>
        <p:spPr bwMode="auto">
          <a:xfrm>
            <a:off x="491320" y="1705973"/>
            <a:ext cx="3739486" cy="254758"/>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7" name="矩形 6"/>
          <p:cNvSpPr>
            <a:spLocks noChangeArrowheads="1"/>
          </p:cNvSpPr>
          <p:nvPr/>
        </p:nvSpPr>
        <p:spPr bwMode="auto">
          <a:xfrm>
            <a:off x="507242" y="2308749"/>
            <a:ext cx="3739486" cy="254758"/>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9" name="矩形 8"/>
          <p:cNvSpPr>
            <a:spLocks noChangeArrowheads="1"/>
          </p:cNvSpPr>
          <p:nvPr/>
        </p:nvSpPr>
        <p:spPr bwMode="auto">
          <a:xfrm>
            <a:off x="523165" y="3957854"/>
            <a:ext cx="4321790" cy="272954"/>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
        <p:nvSpPr>
          <p:cNvPr id="10" name="矩形 9"/>
          <p:cNvSpPr>
            <a:spLocks noChangeArrowheads="1"/>
          </p:cNvSpPr>
          <p:nvPr/>
        </p:nvSpPr>
        <p:spPr bwMode="auto">
          <a:xfrm>
            <a:off x="484495" y="6196087"/>
            <a:ext cx="5424985" cy="316172"/>
          </a:xfrm>
          <a:prstGeom prst="rect">
            <a:avLst/>
          </a:prstGeom>
          <a:noFill/>
          <a:ln w="28575" algn="ctr">
            <a:solidFill>
              <a:srgbClr val="FF0000"/>
            </a:solid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新細明體" pitchFamily="18" charset="-120"/>
              <a:cs typeface="+mn-cs"/>
            </a:endParaRPr>
          </a:p>
        </p:txBody>
      </p:sp>
    </p:spTree>
    <p:extLst>
      <p:ext uri="{BB962C8B-B14F-4D97-AF65-F5344CB8AC3E}">
        <p14:creationId xmlns:p14="http://schemas.microsoft.com/office/powerpoint/2010/main" val="27760947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2374710" y="4667538"/>
            <a:ext cx="5038964" cy="777921"/>
          </a:xfrm>
          <a:prstGeom prst="rect">
            <a:avLst/>
          </a:prstGeom>
        </p:spPr>
        <p:txBody>
          <a:bodyPr/>
          <a:lstStyle/>
          <a:p>
            <a:pPr marL="342900" lvl="0" indent="-342900">
              <a:lnSpc>
                <a:spcPct val="90000"/>
              </a:lnSpc>
              <a:spcBef>
                <a:spcPct val="20000"/>
              </a:spcBef>
              <a:defRPr/>
            </a:pPr>
            <a:r>
              <a:rPr lang="zh-TW" altLang="zh-TW" dirty="0"/>
              <a:t> </a:t>
            </a:r>
            <a:r>
              <a:rPr lang="en-US" altLang="zh-TW" dirty="0" smtClean="0"/>
              <a:t>     </a:t>
            </a:r>
            <a:r>
              <a:rPr lang="en-US" altLang="zh-TW" sz="4400" kern="0" dirty="0" smtClean="0">
                <a:solidFill>
                  <a:srgbClr val="003366"/>
                </a:solidFill>
                <a:latin typeface="微軟正黑體" pitchFamily="34" charset="-120"/>
                <a:ea typeface="微軟正黑體" pitchFamily="34" charset="-120"/>
                <a:cs typeface="Calibri" pitchFamily="34" charset="0"/>
              </a:rPr>
              <a:t>Linux </a:t>
            </a:r>
            <a:r>
              <a:rPr lang="zh-TW" altLang="zh-TW" sz="4400" kern="0" dirty="0" smtClean="0">
                <a:solidFill>
                  <a:srgbClr val="003366"/>
                </a:solidFill>
                <a:latin typeface="微軟正黑體" pitchFamily="34" charset="-120"/>
                <a:ea typeface="微軟正黑體" pitchFamily="34" charset="-120"/>
                <a:cs typeface="Calibri" pitchFamily="34" charset="0"/>
              </a:rPr>
              <a:t>日常維</a:t>
            </a:r>
            <a:r>
              <a:rPr lang="zh-TW" altLang="zh-TW" sz="4400" kern="0" dirty="0">
                <a:solidFill>
                  <a:srgbClr val="003366"/>
                </a:solidFill>
                <a:latin typeface="微軟正黑體" pitchFamily="34" charset="-120"/>
                <a:ea typeface="微軟正黑體" pitchFamily="34" charset="-120"/>
                <a:cs typeface="Calibri" pitchFamily="34" charset="0"/>
              </a:rPr>
              <a:t>運</a:t>
            </a:r>
            <a:endParaRPr lang="zh-TW" altLang="en-US" sz="4400" kern="0" dirty="0">
              <a:solidFill>
                <a:srgbClr val="003366"/>
              </a:solidFill>
              <a:latin typeface="微軟正黑體" pitchFamily="34" charset="-120"/>
              <a:ea typeface="微軟正黑體" pitchFamily="34" charset="-120"/>
              <a:cs typeface="Calibri" pitchFamily="34"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extLst>
      <p:ext uri="{BB962C8B-B14F-4D97-AF65-F5344CB8AC3E}">
        <p14:creationId xmlns:p14="http://schemas.microsoft.com/office/powerpoint/2010/main" val="2523869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5828" y="112541"/>
            <a:ext cx="3506088"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Linux</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日常維運</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146726" y="880963"/>
            <a:ext cx="2339102" cy="461665"/>
          </a:xfrm>
          <a:prstGeom prst="rect">
            <a:avLst/>
          </a:prstGeom>
        </p:spPr>
        <p:txBody>
          <a:bodyPr wrap="none">
            <a:spAutoFit/>
          </a:bodyPr>
          <a:lstStyle/>
          <a:p>
            <a:r>
              <a:rPr lang="zh-TW" altLang="en-US" sz="2400" b="1" dirty="0">
                <a:latin typeface="微軟正黑體" pitchFamily="34" charset="-120"/>
                <a:ea typeface="微軟正黑體" pitchFamily="34" charset="-120"/>
              </a:rPr>
              <a:t>檢查硬碟使用量</a:t>
            </a:r>
          </a:p>
        </p:txBody>
      </p:sp>
      <p:pic>
        <p:nvPicPr>
          <p:cNvPr id="7" name="圖片 6"/>
          <p:cNvPicPr>
            <a:picLocks noChangeAspect="1"/>
          </p:cNvPicPr>
          <p:nvPr/>
        </p:nvPicPr>
        <p:blipFill>
          <a:blip r:embed="rId2"/>
          <a:stretch>
            <a:fillRect/>
          </a:stretch>
        </p:blipFill>
        <p:spPr>
          <a:xfrm>
            <a:off x="146726" y="1957680"/>
            <a:ext cx="8845643" cy="3148892"/>
          </a:xfrm>
          <a:prstGeom prst="rect">
            <a:avLst/>
          </a:prstGeom>
          <a:ln>
            <a:solidFill>
              <a:schemeClr val="tx1">
                <a:lumMod val="50000"/>
                <a:lumOff val="50000"/>
              </a:schemeClr>
            </a:solidFill>
          </a:ln>
        </p:spPr>
      </p:pic>
    </p:spTree>
    <p:extLst>
      <p:ext uri="{BB962C8B-B14F-4D97-AF65-F5344CB8AC3E}">
        <p14:creationId xmlns:p14="http://schemas.microsoft.com/office/powerpoint/2010/main" val="2639256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5828" y="112541"/>
            <a:ext cx="3506088"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Linux</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日常維運</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146726" y="880963"/>
            <a:ext cx="5234703" cy="830997"/>
          </a:xfrm>
          <a:prstGeom prst="rect">
            <a:avLst/>
          </a:prstGeom>
        </p:spPr>
        <p:txBody>
          <a:bodyPr wrap="none">
            <a:spAutoFit/>
          </a:bodyPr>
          <a:lstStyle/>
          <a:p>
            <a:r>
              <a:rPr lang="zh-TW" altLang="en-US" sz="2400" b="1" dirty="0" smtClean="0">
                <a:latin typeface="微軟正黑體" pitchFamily="34" charset="-120"/>
                <a:ea typeface="微軟正黑體" pitchFamily="34" charset="-120"/>
              </a:rPr>
              <a:t>檢查</a:t>
            </a:r>
            <a:r>
              <a:rPr lang="en-US" altLang="zh-TW" sz="2400" b="1" dirty="0" smtClean="0">
                <a:latin typeface="微軟正黑體" pitchFamily="34" charset="-120"/>
                <a:ea typeface="微軟正黑體" pitchFamily="34" charset="-120"/>
              </a:rPr>
              <a:t>Linux OS –</a:t>
            </a:r>
            <a:r>
              <a:rPr lang="en-US" altLang="zh-TW" sz="2400" b="1" dirty="0" err="1" smtClean="0">
                <a:latin typeface="微軟正黑體" pitchFamily="34" charset="-120"/>
                <a:ea typeface="微軟正黑體" pitchFamily="34" charset="-120"/>
              </a:rPr>
              <a:t>cpu,memory</a:t>
            </a:r>
            <a:r>
              <a:rPr lang="en-US" altLang="zh-TW" sz="2400" b="1" dirty="0" smtClean="0">
                <a:latin typeface="微軟正黑體" pitchFamily="34" charset="-120"/>
                <a:ea typeface="微軟正黑體" pitchFamily="34" charset="-120"/>
              </a:rPr>
              <a:t> </a:t>
            </a:r>
            <a:r>
              <a:rPr lang="zh-TW" altLang="en-US" sz="2400" b="1" dirty="0" smtClean="0">
                <a:latin typeface="微軟正黑體" pitchFamily="34" charset="-120"/>
                <a:ea typeface="微軟正黑體" pitchFamily="34" charset="-120"/>
              </a:rPr>
              <a:t>使用量</a:t>
            </a:r>
            <a:endParaRPr lang="en-US" altLang="zh-TW" sz="2400" b="1" dirty="0" smtClean="0">
              <a:latin typeface="微軟正黑體" pitchFamily="34" charset="-120"/>
              <a:ea typeface="微軟正黑體" pitchFamily="34" charset="-120"/>
            </a:endParaRPr>
          </a:p>
          <a:p>
            <a:r>
              <a:rPr lang="en-US" altLang="zh-TW" sz="2400" b="1" dirty="0" smtClean="0">
                <a:latin typeface="微軟正黑體" pitchFamily="34" charset="-120"/>
                <a:ea typeface="微軟正黑體" pitchFamily="34" charset="-120"/>
              </a:rPr>
              <a:t>$ top</a:t>
            </a:r>
            <a:endParaRPr lang="zh-TW" altLang="en-US" sz="2400" b="1" dirty="0">
              <a:latin typeface="微軟正黑體" pitchFamily="34" charset="-120"/>
              <a:ea typeface="微軟正黑體" pitchFamily="34" charset="-120"/>
            </a:endParaRPr>
          </a:p>
        </p:txBody>
      </p:sp>
      <p:pic>
        <p:nvPicPr>
          <p:cNvPr id="2" name="圖片 1"/>
          <p:cNvPicPr>
            <a:picLocks noChangeAspect="1"/>
          </p:cNvPicPr>
          <p:nvPr/>
        </p:nvPicPr>
        <p:blipFill>
          <a:blip r:embed="rId2"/>
          <a:stretch>
            <a:fillRect/>
          </a:stretch>
        </p:blipFill>
        <p:spPr>
          <a:xfrm>
            <a:off x="660009" y="1629947"/>
            <a:ext cx="8077200" cy="4667250"/>
          </a:xfrm>
          <a:prstGeom prst="rect">
            <a:avLst/>
          </a:prstGeom>
        </p:spPr>
      </p:pic>
      <p:sp>
        <p:nvSpPr>
          <p:cNvPr id="3" name="矩形 2"/>
          <p:cNvSpPr/>
          <p:nvPr/>
        </p:nvSpPr>
        <p:spPr>
          <a:xfrm>
            <a:off x="377339" y="6297197"/>
            <a:ext cx="1146468" cy="369332"/>
          </a:xfrm>
          <a:prstGeom prst="rect">
            <a:avLst/>
          </a:prstGeom>
        </p:spPr>
        <p:txBody>
          <a:bodyPr wrap="none">
            <a:spAutoFit/>
          </a:bodyPr>
          <a:lstStyle/>
          <a:p>
            <a:r>
              <a:rPr lang="en-US" altLang="zh-TW" b="1" dirty="0">
                <a:latin typeface="微軟正黑體" pitchFamily="34" charset="-120"/>
                <a:ea typeface="微軟正黑體" pitchFamily="34" charset="-120"/>
              </a:rPr>
              <a:t>$ </a:t>
            </a:r>
            <a:r>
              <a:rPr lang="en-US" altLang="zh-TW" b="1" dirty="0" smtClean="0">
                <a:latin typeface="微軟正黑體" pitchFamily="34" charset="-120"/>
                <a:ea typeface="微軟正黑體" pitchFamily="34" charset="-120"/>
              </a:rPr>
              <a:t>ctrl + c</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2659311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296" y="694271"/>
            <a:ext cx="6527300" cy="400110"/>
          </a:xfrm>
          <a:prstGeom prst="rect">
            <a:avLst/>
          </a:prstGeom>
        </p:spPr>
        <p:txBody>
          <a:bodyPr wrap="none">
            <a:spAutoFit/>
          </a:bodyPr>
          <a:lstStyle/>
          <a:p>
            <a:r>
              <a:rPr lang="en-US" altLang="zh-TW" sz="2000" b="1" dirty="0" smtClean="0">
                <a:solidFill>
                  <a:srgbClr val="FF0000"/>
                </a:solidFill>
                <a:latin typeface="微軟正黑體" pitchFamily="34" charset="-120"/>
                <a:ea typeface="微軟正黑體" pitchFamily="34" charset="-120"/>
              </a:rPr>
              <a:t> </a:t>
            </a:r>
            <a:r>
              <a:rPr lang="en-US" altLang="zh-TW" sz="2000" dirty="0" smtClean="0">
                <a:latin typeface="微軟正黑體" panose="020B0604030504040204" pitchFamily="34" charset="-120"/>
                <a:ea typeface="微軟正黑體" panose="020B0604030504040204" pitchFamily="34" charset="-120"/>
              </a:rPr>
              <a:t>Oracle</a:t>
            </a:r>
            <a:r>
              <a:rPr lang="zh-TW" altLang="en-US" sz="2000" dirty="0" smtClean="0">
                <a:latin typeface="微軟正黑體" panose="020B0604030504040204" pitchFamily="34" charset="-120"/>
                <a:ea typeface="微軟正黑體" panose="020B0604030504040204" pitchFamily="34" charset="-120"/>
              </a:rPr>
              <a:t>警告日誌檔檢查</a:t>
            </a:r>
            <a:r>
              <a:rPr lang="en-US" altLang="zh-TW" sz="20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2000" dirty="0"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找</a:t>
            </a:r>
            <a:r>
              <a:rPr lang="en-US" altLang="zh-TW" sz="2000" dirty="0" err="1"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Alert_sid.Log</a:t>
            </a:r>
            <a:r>
              <a:rPr lang="zh-TW" altLang="en-US" sz="2000" dirty="0"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內 </a:t>
            </a:r>
            <a:r>
              <a:rPr lang="en-US" altLang="zh-TW" sz="2000" dirty="0" smtClean="0">
                <a:solidFill>
                  <a:srgbClr val="FF0000"/>
                </a:solidFill>
                <a:latin typeface="微軟正黑體" panose="020B0604030504040204" pitchFamily="34" charset="-120"/>
                <a:ea typeface="微軟正黑體" panose="020B0604030504040204" pitchFamily="34" charset="-120"/>
                <a:sym typeface="Wingdings" panose="05000000000000000000" pitchFamily="2" charset="2"/>
              </a:rPr>
              <a:t>ORA- Error</a:t>
            </a:r>
            <a:endParaRPr lang="zh-TW" altLang="en-US" sz="2000" dirty="0">
              <a:solidFill>
                <a:srgbClr val="FF0000"/>
              </a:solidFill>
              <a:latin typeface="微軟正黑體" pitchFamily="34" charset="-120"/>
              <a:ea typeface="微軟正黑體" pitchFamily="34" charset="-120"/>
            </a:endParaRPr>
          </a:p>
        </p:txBody>
      </p:sp>
      <p:sp>
        <p:nvSpPr>
          <p:cNvPr id="8" name="矩形 7"/>
          <p:cNvSpPr/>
          <p:nvPr/>
        </p:nvSpPr>
        <p:spPr>
          <a:xfrm>
            <a:off x="156950" y="1095243"/>
            <a:ext cx="8860441" cy="5632311"/>
          </a:xfrm>
          <a:prstGeom prst="rect">
            <a:avLst/>
          </a:prstGeom>
          <a:ln w="28575">
            <a:solidFill>
              <a:schemeClr val="bg2"/>
            </a:solidFill>
          </a:ln>
        </p:spPr>
        <p:txBody>
          <a:bodyPr wrap="square">
            <a:spAutoFit/>
          </a:bodyPr>
          <a:lstStyle/>
          <a:p>
            <a:r>
              <a:rPr lang="en-US" altLang="zh-TW" sz="1500" dirty="0">
                <a:latin typeface="微軟正黑體" pitchFamily="34" charset="-120"/>
                <a:ea typeface="微軟正黑體" pitchFamily="34" charset="-120"/>
              </a:rPr>
              <a:t>SQL&gt; set </a:t>
            </a:r>
            <a:r>
              <a:rPr lang="en-US" altLang="zh-TW" sz="1500" dirty="0" err="1">
                <a:latin typeface="微軟正黑體" pitchFamily="34" charset="-120"/>
                <a:ea typeface="微軟正黑體" pitchFamily="34" charset="-120"/>
              </a:rPr>
              <a:t>linesize</a:t>
            </a:r>
            <a:r>
              <a:rPr lang="en-US" altLang="zh-TW" sz="1500" dirty="0">
                <a:latin typeface="微軟正黑體" pitchFamily="34" charset="-120"/>
                <a:ea typeface="微軟正黑體" pitchFamily="34" charset="-120"/>
              </a:rPr>
              <a:t> 160</a:t>
            </a:r>
          </a:p>
          <a:p>
            <a:r>
              <a:rPr lang="en-US" altLang="zh-TW" sz="1500" dirty="0">
                <a:latin typeface="微軟正黑體" pitchFamily="34" charset="-120"/>
                <a:ea typeface="微軟正黑體" pitchFamily="34" charset="-120"/>
              </a:rPr>
              <a:t>SQL&gt; col value format a70</a:t>
            </a:r>
          </a:p>
          <a:p>
            <a:r>
              <a:rPr lang="en-US" altLang="zh-TW" sz="1500" dirty="0">
                <a:latin typeface="微軟正黑體" pitchFamily="34" charset="-120"/>
                <a:ea typeface="微軟正黑體" pitchFamily="34" charset="-120"/>
              </a:rPr>
              <a:t>SQL&gt; show parameter </a:t>
            </a:r>
            <a:r>
              <a:rPr lang="en-US" altLang="zh-TW" sz="1500" dirty="0" err="1">
                <a:latin typeface="微軟正黑體" pitchFamily="34" charset="-120"/>
                <a:ea typeface="微軟正黑體" pitchFamily="34" charset="-120"/>
              </a:rPr>
              <a:t>background_dump_dest</a:t>
            </a:r>
            <a:endParaRPr lang="en-US" altLang="zh-TW" sz="1500" dirty="0">
              <a:latin typeface="微軟正黑體" pitchFamily="34" charset="-120"/>
              <a:ea typeface="微軟正黑體" pitchFamily="34" charset="-120"/>
            </a:endParaRPr>
          </a:p>
          <a:p>
            <a:endParaRPr lang="en-US" altLang="zh-TW" sz="1500" dirty="0">
              <a:latin typeface="微軟正黑體" pitchFamily="34" charset="-120"/>
              <a:ea typeface="微軟正黑體" pitchFamily="34" charset="-120"/>
            </a:endParaRPr>
          </a:p>
          <a:p>
            <a:r>
              <a:rPr lang="en-US" altLang="zh-TW" sz="1500" dirty="0">
                <a:latin typeface="微軟正黑體" pitchFamily="34" charset="-120"/>
                <a:ea typeface="微軟正黑體" pitchFamily="34" charset="-120"/>
              </a:rPr>
              <a:t>NAME                                </a:t>
            </a:r>
            <a:r>
              <a:rPr lang="en-US" altLang="zh-TW" sz="1500" dirty="0" smtClean="0">
                <a:latin typeface="微軟正黑體" pitchFamily="34" charset="-120"/>
                <a:ea typeface="微軟正黑體" pitchFamily="34" charset="-120"/>
              </a:rPr>
              <a:t>             </a:t>
            </a:r>
            <a:r>
              <a:rPr lang="en-US" altLang="zh-TW" sz="1500" dirty="0">
                <a:latin typeface="微軟正黑體" pitchFamily="34" charset="-120"/>
                <a:ea typeface="微軟正黑體" pitchFamily="34" charset="-120"/>
              </a:rPr>
              <a:t>TYPE          </a:t>
            </a:r>
            <a:r>
              <a:rPr lang="en-US" altLang="zh-TW" sz="1500" dirty="0" smtClean="0">
                <a:latin typeface="微軟正黑體" pitchFamily="34" charset="-120"/>
                <a:ea typeface="微軟正黑體" pitchFamily="34" charset="-120"/>
              </a:rPr>
              <a:t>    VALUE</a:t>
            </a:r>
            <a:endParaRPr lang="en-US" altLang="zh-TW" sz="1500" dirty="0">
              <a:latin typeface="微軟正黑體" pitchFamily="34" charset="-120"/>
              <a:ea typeface="微軟正黑體" pitchFamily="34" charset="-120"/>
            </a:endParaRPr>
          </a:p>
          <a:p>
            <a:r>
              <a:rPr lang="en-US" altLang="zh-TW" sz="1500" dirty="0">
                <a:latin typeface="微軟正黑體" pitchFamily="34" charset="-120"/>
                <a:ea typeface="微軟正黑體" pitchFamily="34" charset="-120"/>
              </a:rPr>
              <a:t>------------------------------------ ---------------------- ------------------------------</a:t>
            </a:r>
          </a:p>
          <a:p>
            <a:r>
              <a:rPr lang="en-US" altLang="zh-TW" sz="1500" dirty="0" err="1">
                <a:latin typeface="微軟正黑體" pitchFamily="34" charset="-120"/>
                <a:ea typeface="微軟正黑體" pitchFamily="34" charset="-120"/>
              </a:rPr>
              <a:t>background_dump_dest</a:t>
            </a:r>
            <a:r>
              <a:rPr lang="en-US" altLang="zh-TW" sz="1500" dirty="0">
                <a:latin typeface="微軟正黑體" pitchFamily="34" charset="-120"/>
                <a:ea typeface="微軟正黑體" pitchFamily="34" charset="-120"/>
              </a:rPr>
              <a:t>           string       </a:t>
            </a:r>
            <a:r>
              <a:rPr lang="en-US" altLang="zh-TW" sz="1500" dirty="0" smtClean="0">
                <a:latin typeface="微軟正黑體" pitchFamily="34" charset="-120"/>
                <a:ea typeface="微軟正黑體" pitchFamily="34" charset="-120"/>
              </a:rPr>
              <a:t>     </a:t>
            </a:r>
            <a:r>
              <a:rPr lang="en-US" altLang="zh-TW" sz="1500" dirty="0">
                <a:latin typeface="微軟正黑體" pitchFamily="34" charset="-120"/>
                <a:ea typeface="微軟正黑體" pitchFamily="34" charset="-120"/>
              </a:rPr>
              <a:t>/</a:t>
            </a:r>
            <a:r>
              <a:rPr lang="en-US" altLang="zh-TW" sz="1500" dirty="0" smtClean="0">
                <a:latin typeface="微軟正黑體" pitchFamily="34" charset="-120"/>
                <a:ea typeface="微軟正黑體" pitchFamily="34" charset="-120"/>
              </a:rPr>
              <a:t>u01/app/oracle/</a:t>
            </a:r>
            <a:r>
              <a:rPr lang="en-US" altLang="zh-TW" sz="1500" dirty="0" err="1" smtClean="0">
                <a:latin typeface="微軟正黑體" pitchFamily="34" charset="-120"/>
                <a:ea typeface="微軟正黑體" pitchFamily="34" charset="-120"/>
              </a:rPr>
              <a:t>diag</a:t>
            </a:r>
            <a:r>
              <a:rPr lang="en-US" altLang="zh-TW" sz="1500" dirty="0" smtClean="0">
                <a:latin typeface="微軟正黑體" pitchFamily="34" charset="-120"/>
                <a:ea typeface="微軟正黑體" pitchFamily="34" charset="-120"/>
              </a:rPr>
              <a:t>/</a:t>
            </a:r>
            <a:r>
              <a:rPr lang="en-US" altLang="zh-TW" sz="1500" dirty="0" err="1" smtClean="0">
                <a:latin typeface="微軟正黑體" pitchFamily="34" charset="-120"/>
                <a:ea typeface="微軟正黑體" pitchFamily="34" charset="-120"/>
              </a:rPr>
              <a:t>rdbms</a:t>
            </a:r>
            <a:r>
              <a:rPr lang="en-US" altLang="zh-TW" sz="1500" dirty="0" smtClean="0">
                <a:latin typeface="微軟正黑體" pitchFamily="34" charset="-120"/>
                <a:ea typeface="微軟正黑體" pitchFamily="34" charset="-120"/>
              </a:rPr>
              <a:t>/</a:t>
            </a:r>
            <a:r>
              <a:rPr lang="en-US" altLang="zh-TW" sz="1500" dirty="0" smtClean="0">
                <a:solidFill>
                  <a:srgbClr val="FF0000"/>
                </a:solidFill>
                <a:latin typeface="微軟正黑體" pitchFamily="34" charset="-120"/>
                <a:ea typeface="微軟正黑體" pitchFamily="34" charset="-120"/>
              </a:rPr>
              <a:t>DB</a:t>
            </a:r>
            <a:r>
              <a:rPr lang="zh-TW" altLang="en-US" sz="1500" dirty="0" smtClean="0">
                <a:solidFill>
                  <a:srgbClr val="FF0000"/>
                </a:solidFill>
                <a:latin typeface="微軟正黑體" pitchFamily="34" charset="-120"/>
                <a:ea typeface="微軟正黑體" pitchFamily="34" charset="-120"/>
              </a:rPr>
              <a:t>名</a:t>
            </a:r>
            <a:r>
              <a:rPr lang="en-US" altLang="zh-TW" sz="1500" dirty="0" smtClean="0">
                <a:latin typeface="微軟正黑體" pitchFamily="34" charset="-120"/>
                <a:ea typeface="微軟正黑體" pitchFamily="34" charset="-120"/>
              </a:rPr>
              <a:t>/</a:t>
            </a:r>
            <a:r>
              <a:rPr lang="en-US" altLang="zh-TW" sz="1500" dirty="0" smtClean="0">
                <a:solidFill>
                  <a:srgbClr val="FF0000"/>
                </a:solidFill>
                <a:latin typeface="微軟正黑體" pitchFamily="34" charset="-120"/>
                <a:ea typeface="微軟正黑體" pitchFamily="34" charset="-120"/>
              </a:rPr>
              <a:t>Instance</a:t>
            </a:r>
            <a:r>
              <a:rPr lang="zh-TW" altLang="en-US" sz="1500" dirty="0" smtClean="0">
                <a:solidFill>
                  <a:srgbClr val="FF0000"/>
                </a:solidFill>
                <a:latin typeface="微軟正黑體" pitchFamily="34" charset="-120"/>
                <a:ea typeface="微軟正黑體" pitchFamily="34" charset="-120"/>
              </a:rPr>
              <a:t>名</a:t>
            </a:r>
            <a:r>
              <a:rPr lang="en-US" altLang="zh-TW" sz="1500" dirty="0" smtClean="0">
                <a:latin typeface="微軟正黑體" pitchFamily="34" charset="-120"/>
                <a:ea typeface="微軟正黑體" pitchFamily="34" charset="-120"/>
              </a:rPr>
              <a:t>/trace</a:t>
            </a:r>
          </a:p>
          <a:p>
            <a:endParaRPr lang="en-US" altLang="zh-TW" sz="1500" dirty="0">
              <a:latin typeface="微軟正黑體" pitchFamily="34" charset="-120"/>
              <a:ea typeface="微軟正黑體" pitchFamily="34" charset="-120"/>
            </a:endParaRPr>
          </a:p>
          <a:p>
            <a:endParaRPr lang="en-US" altLang="zh-TW" sz="1500" dirty="0" smtClean="0">
              <a:latin typeface="微軟正黑體" pitchFamily="34" charset="-120"/>
              <a:ea typeface="微軟正黑體" pitchFamily="34" charset="-120"/>
            </a:endParaRPr>
          </a:p>
          <a:p>
            <a:r>
              <a:rPr lang="zh-TW" altLang="en-US" sz="1500" dirty="0" smtClean="0">
                <a:latin typeface="微軟正黑體" pitchFamily="34" charset="-120"/>
                <a:ea typeface="微軟正黑體" pitchFamily="34" charset="-120"/>
              </a:rPr>
              <a:t>找出</a:t>
            </a:r>
            <a:r>
              <a:rPr lang="en-US" altLang="zh-TW" sz="1500" dirty="0" smtClean="0">
                <a:latin typeface="微軟正黑體" pitchFamily="34" charset="-120"/>
                <a:ea typeface="微軟正黑體" pitchFamily="34" charset="-120"/>
              </a:rPr>
              <a:t>Alert.log</a:t>
            </a:r>
            <a:r>
              <a:rPr lang="zh-TW" altLang="en-US" sz="1500" dirty="0" smtClean="0">
                <a:latin typeface="微軟正黑體" pitchFamily="34" charset="-120"/>
                <a:ea typeface="微軟正黑體" pitchFamily="34" charset="-120"/>
              </a:rPr>
              <a:t>所在路徑 </a:t>
            </a:r>
            <a:r>
              <a:rPr lang="en-US" altLang="zh-TW" sz="1500" dirty="0" smtClean="0">
                <a:latin typeface="微軟正黑體" pitchFamily="34" charset="-120"/>
                <a:ea typeface="微軟正黑體" pitchFamily="34" charset="-120"/>
                <a:sym typeface="Wingdings" panose="05000000000000000000" pitchFamily="2" charset="2"/>
              </a:rPr>
              <a:t> </a:t>
            </a:r>
            <a:r>
              <a:rPr lang="en-US" altLang="zh-TW" sz="1500" dirty="0">
                <a:latin typeface="微軟正黑體" pitchFamily="34" charset="-120"/>
                <a:ea typeface="微軟正黑體" pitchFamily="34" charset="-120"/>
              </a:rPr>
              <a:t>/u01/app/oracle/</a:t>
            </a:r>
            <a:r>
              <a:rPr lang="en-US" altLang="zh-TW" sz="1500" dirty="0" err="1">
                <a:latin typeface="微軟正黑體" pitchFamily="34" charset="-120"/>
                <a:ea typeface="微軟正黑體" pitchFamily="34" charset="-120"/>
              </a:rPr>
              <a:t>diag</a:t>
            </a:r>
            <a:r>
              <a:rPr lang="en-US" altLang="zh-TW" sz="1500" dirty="0">
                <a:latin typeface="微軟正黑體" pitchFamily="34" charset="-120"/>
                <a:ea typeface="微軟正黑體" pitchFamily="34" charset="-120"/>
              </a:rPr>
              <a:t>/</a:t>
            </a:r>
            <a:r>
              <a:rPr lang="en-US" altLang="zh-TW" sz="1500" dirty="0" err="1">
                <a:latin typeface="微軟正黑體" pitchFamily="34" charset="-120"/>
                <a:ea typeface="微軟正黑體" pitchFamily="34" charset="-120"/>
              </a:rPr>
              <a:t>rdbms</a:t>
            </a:r>
            <a:r>
              <a:rPr lang="en-US" altLang="zh-TW" sz="1500" dirty="0">
                <a:latin typeface="微軟正黑體" pitchFamily="34" charset="-120"/>
                <a:ea typeface="微軟正黑體" pitchFamily="34" charset="-120"/>
              </a:rPr>
              <a:t>/</a:t>
            </a:r>
            <a:r>
              <a:rPr lang="en-US" altLang="zh-TW" sz="1500" dirty="0" err="1">
                <a:latin typeface="微軟正黑體" pitchFamily="34" charset="-120"/>
                <a:ea typeface="微軟正黑體" pitchFamily="34" charset="-120"/>
              </a:rPr>
              <a:t>mesdb</a:t>
            </a:r>
            <a:r>
              <a:rPr lang="en-US" altLang="zh-TW" sz="1500" dirty="0">
                <a:latin typeface="微軟正黑體" pitchFamily="34" charset="-120"/>
                <a:ea typeface="微軟正黑體" pitchFamily="34" charset="-120"/>
              </a:rPr>
              <a:t>/mesdb1/trace</a:t>
            </a:r>
          </a:p>
          <a:p>
            <a:endParaRPr lang="en-US" altLang="zh-TW" sz="1500" dirty="0" smtClean="0">
              <a:latin typeface="微軟正黑體" pitchFamily="34" charset="-120"/>
              <a:ea typeface="微軟正黑體" pitchFamily="34" charset="-120"/>
            </a:endParaRPr>
          </a:p>
          <a:p>
            <a:r>
              <a:rPr lang="zh-TW" altLang="en-US" sz="1500" dirty="0" smtClean="0">
                <a:latin typeface="微軟正黑體" pitchFamily="34" charset="-120"/>
                <a:ea typeface="微軟正黑體" pitchFamily="34" charset="-120"/>
              </a:rPr>
              <a:t>檔名</a:t>
            </a:r>
            <a:r>
              <a:rPr lang="en-US" altLang="zh-TW" sz="1500" dirty="0">
                <a:latin typeface="微軟正黑體" pitchFamily="34" charset="-120"/>
                <a:ea typeface="微軟正黑體" pitchFamily="34" charset="-120"/>
              </a:rPr>
              <a:t>: </a:t>
            </a:r>
            <a:r>
              <a:rPr lang="en-US" altLang="zh-TW" sz="1500" dirty="0" smtClean="0">
                <a:latin typeface="微軟正黑體" pitchFamily="34" charset="-120"/>
                <a:ea typeface="微軟正黑體" pitchFamily="34" charset="-120"/>
              </a:rPr>
              <a:t>alert</a:t>
            </a:r>
            <a:r>
              <a:rPr lang="en-US" altLang="zh-TW" sz="1500" dirty="0" smtClean="0">
                <a:solidFill>
                  <a:srgbClr val="FF0000"/>
                </a:solidFill>
                <a:latin typeface="微軟正黑體" pitchFamily="34" charset="-120"/>
                <a:ea typeface="微軟正黑體" pitchFamily="34" charset="-120"/>
              </a:rPr>
              <a:t>_SID</a:t>
            </a:r>
            <a:r>
              <a:rPr lang="en-US" altLang="zh-TW" sz="1500" dirty="0" smtClean="0">
                <a:latin typeface="微軟正黑體" pitchFamily="34" charset="-120"/>
                <a:ea typeface="微軟正黑體" pitchFamily="34" charset="-120"/>
              </a:rPr>
              <a:t>.log    </a:t>
            </a:r>
            <a:r>
              <a:rPr lang="en-US" altLang="zh-TW" sz="1500" dirty="0" smtClean="0">
                <a:solidFill>
                  <a:srgbClr val="FF0000"/>
                </a:solidFill>
                <a:latin typeface="微軟正黑體" pitchFamily="34" charset="-120"/>
                <a:ea typeface="微軟正黑體" pitchFamily="34" charset="-120"/>
              </a:rPr>
              <a:t>SID</a:t>
            </a:r>
            <a:r>
              <a:rPr lang="en-US" altLang="zh-TW" sz="1500" dirty="0" smtClean="0">
                <a:latin typeface="微軟正黑體" pitchFamily="34" charset="-120"/>
                <a:ea typeface="微軟正黑體" pitchFamily="34" charset="-120"/>
              </a:rPr>
              <a:t>=DB_SID</a:t>
            </a:r>
            <a:r>
              <a:rPr lang="zh-TW" altLang="en-US" sz="1500" dirty="0" smtClean="0">
                <a:latin typeface="微軟正黑體" pitchFamily="34" charset="-120"/>
                <a:ea typeface="微軟正黑體" pitchFamily="34" charset="-120"/>
              </a:rPr>
              <a:t>名字</a:t>
            </a:r>
            <a:endParaRPr lang="en-US" altLang="zh-TW" sz="1500" dirty="0" smtClean="0">
              <a:latin typeface="微軟正黑體" pitchFamily="34" charset="-120"/>
              <a:ea typeface="微軟正黑體" pitchFamily="34" charset="-120"/>
            </a:endParaRPr>
          </a:p>
          <a:p>
            <a:endParaRPr lang="en-US" altLang="zh-TW" sz="1500" dirty="0" smtClean="0">
              <a:latin typeface="微軟正黑體" pitchFamily="34" charset="-120"/>
              <a:ea typeface="微軟正黑體" pitchFamily="34" charset="-120"/>
            </a:endParaRPr>
          </a:p>
          <a:p>
            <a:r>
              <a:rPr lang="en-US" altLang="zh-TW" sz="1500" dirty="0">
                <a:latin typeface="微軟正黑體" pitchFamily="34" charset="-120"/>
                <a:ea typeface="微軟正黑體" pitchFamily="34" charset="-120"/>
              </a:rPr>
              <a:t>SQL&gt; select </a:t>
            </a:r>
            <a:r>
              <a:rPr lang="en-US" altLang="zh-TW" sz="1500" dirty="0" err="1">
                <a:latin typeface="微軟正黑體" pitchFamily="34" charset="-120"/>
                <a:ea typeface="微軟正黑體" pitchFamily="34" charset="-120"/>
              </a:rPr>
              <a:t>instance_name,status</a:t>
            </a:r>
            <a:r>
              <a:rPr lang="en-US" altLang="zh-TW" sz="1500" dirty="0">
                <a:latin typeface="微軟正黑體" pitchFamily="34" charset="-120"/>
                <a:ea typeface="微軟正黑體" pitchFamily="34" charset="-120"/>
              </a:rPr>
              <a:t> from </a:t>
            </a:r>
            <a:r>
              <a:rPr lang="en-US" altLang="zh-TW" sz="1500" dirty="0" err="1">
                <a:latin typeface="微軟正黑體" pitchFamily="34" charset="-120"/>
                <a:ea typeface="微軟正黑體" pitchFamily="34" charset="-120"/>
              </a:rPr>
              <a:t>v$instance</a:t>
            </a:r>
            <a:r>
              <a:rPr lang="en-US" altLang="zh-TW" sz="1500" dirty="0">
                <a:latin typeface="微軟正黑體" pitchFamily="34" charset="-120"/>
                <a:ea typeface="微軟正黑體" pitchFamily="34" charset="-120"/>
              </a:rPr>
              <a:t>;</a:t>
            </a:r>
          </a:p>
          <a:p>
            <a:endParaRPr lang="en-US" altLang="zh-TW" sz="1500" dirty="0">
              <a:latin typeface="微軟正黑體" pitchFamily="34" charset="-120"/>
              <a:ea typeface="微軟正黑體" pitchFamily="34" charset="-120"/>
            </a:endParaRPr>
          </a:p>
          <a:p>
            <a:r>
              <a:rPr lang="en-US" altLang="zh-TW" sz="1500" dirty="0">
                <a:latin typeface="微軟正黑體" pitchFamily="34" charset="-120"/>
                <a:ea typeface="微軟正黑體" pitchFamily="34" charset="-120"/>
              </a:rPr>
              <a:t>INSTANCE_NAME	 STATUS</a:t>
            </a:r>
          </a:p>
          <a:p>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mesdb1		 OPEN</a:t>
            </a:r>
          </a:p>
          <a:p>
            <a:endParaRPr lang="en-US" altLang="zh-TW" sz="1500" dirty="0">
              <a:latin typeface="微軟正黑體" pitchFamily="34" charset="-120"/>
              <a:ea typeface="微軟正黑體" pitchFamily="34" charset="-120"/>
            </a:endParaRPr>
          </a:p>
          <a:p>
            <a:r>
              <a:rPr lang="en-US" altLang="zh-TW" sz="1500" dirty="0">
                <a:latin typeface="微軟正黑體" pitchFamily="34" charset="-120"/>
                <a:ea typeface="微軟正黑體" pitchFamily="34" charset="-120"/>
              </a:rPr>
              <a:t>SQL&gt; select name from </a:t>
            </a:r>
            <a:r>
              <a:rPr lang="en-US" altLang="zh-TW" sz="1500" dirty="0" err="1">
                <a:latin typeface="微軟正黑體" pitchFamily="34" charset="-120"/>
                <a:ea typeface="微軟正黑體" pitchFamily="34" charset="-120"/>
              </a:rPr>
              <a:t>v$database</a:t>
            </a:r>
            <a:r>
              <a:rPr lang="en-US" altLang="zh-TW" sz="1500" dirty="0">
                <a:latin typeface="微軟正黑體" pitchFamily="34" charset="-120"/>
                <a:ea typeface="微軟正黑體" pitchFamily="34" charset="-120"/>
              </a:rPr>
              <a:t>;</a:t>
            </a:r>
          </a:p>
          <a:p>
            <a:endParaRPr lang="en-US" altLang="zh-TW" sz="1500" dirty="0">
              <a:latin typeface="微軟正黑體" pitchFamily="34" charset="-120"/>
              <a:ea typeface="微軟正黑體" pitchFamily="34" charset="-120"/>
            </a:endParaRPr>
          </a:p>
          <a:p>
            <a:r>
              <a:rPr lang="en-US" altLang="zh-TW" sz="1500" dirty="0">
                <a:latin typeface="微軟正黑體" pitchFamily="34" charset="-120"/>
                <a:ea typeface="微軟正黑體" pitchFamily="34" charset="-120"/>
              </a:rPr>
              <a:t>NAME</a:t>
            </a:r>
          </a:p>
          <a:p>
            <a:r>
              <a:rPr lang="en-US" altLang="zh-TW" sz="1500" dirty="0">
                <a:latin typeface="微軟正黑體" pitchFamily="34" charset="-120"/>
                <a:ea typeface="微軟正黑體" pitchFamily="34" charset="-120"/>
              </a:rPr>
              <a:t>--------------------</a:t>
            </a:r>
          </a:p>
          <a:p>
            <a:r>
              <a:rPr lang="en-US" altLang="zh-TW" sz="1500" dirty="0" smtClean="0">
                <a:latin typeface="微軟正黑體" pitchFamily="34" charset="-120"/>
                <a:ea typeface="微軟正黑體" pitchFamily="34" charset="-120"/>
              </a:rPr>
              <a:t>MESDB</a:t>
            </a:r>
            <a:endParaRPr lang="en-US" altLang="zh-TW" sz="1500" dirty="0">
              <a:latin typeface="微軟正黑體" pitchFamily="34" charset="-120"/>
              <a:ea typeface="微軟正黑體" pitchFamily="34" charset="-120"/>
            </a:endParaRPr>
          </a:p>
        </p:txBody>
      </p:sp>
      <p:sp>
        <p:nvSpPr>
          <p:cNvPr id="7" name="矩形 6"/>
          <p:cNvSpPr>
            <a:spLocks noChangeArrowheads="1"/>
          </p:cNvSpPr>
          <p:nvPr/>
        </p:nvSpPr>
        <p:spPr bwMode="auto">
          <a:xfrm>
            <a:off x="156950" y="2485292"/>
            <a:ext cx="2375235" cy="268616"/>
          </a:xfrm>
          <a:prstGeom prst="rect">
            <a:avLst/>
          </a:prstGeom>
          <a:noFill/>
          <a:ln w="28575" algn="ctr">
            <a:solidFill>
              <a:srgbClr val="FF0000"/>
            </a:solidFill>
            <a:prstDash val="solid"/>
            <a:round/>
            <a:headEnd/>
            <a:tailEnd/>
          </a:ln>
        </p:spPr>
        <p:txBody>
          <a:bodyPr/>
          <a:lstStyle/>
          <a:p>
            <a:endParaRPr lang="zh-TW" altLang="en-US"/>
          </a:p>
        </p:txBody>
      </p:sp>
      <p:sp>
        <p:nvSpPr>
          <p:cNvPr id="11" name="矩形 10"/>
          <p:cNvSpPr>
            <a:spLocks noChangeArrowheads="1"/>
          </p:cNvSpPr>
          <p:nvPr/>
        </p:nvSpPr>
        <p:spPr bwMode="auto">
          <a:xfrm>
            <a:off x="3756074" y="2485292"/>
            <a:ext cx="5036233" cy="301895"/>
          </a:xfrm>
          <a:prstGeom prst="rect">
            <a:avLst/>
          </a:prstGeom>
          <a:noFill/>
          <a:ln w="28575" algn="ctr">
            <a:solidFill>
              <a:srgbClr val="FF0000"/>
            </a:solidFill>
            <a:prstDash val="solid"/>
            <a:round/>
            <a:headEnd/>
            <a:tailEnd/>
          </a:ln>
        </p:spPr>
        <p:txBody>
          <a:bodyPr/>
          <a:lstStyle/>
          <a:p>
            <a:endParaRPr lang="zh-TW" altLang="en-US"/>
          </a:p>
        </p:txBody>
      </p:sp>
      <p:sp>
        <p:nvSpPr>
          <p:cNvPr id="9" name="矩形 8"/>
          <p:cNvSpPr/>
          <p:nvPr/>
        </p:nvSpPr>
        <p:spPr>
          <a:xfrm>
            <a:off x="1712412" y="32983"/>
            <a:ext cx="5468164" cy="707886"/>
          </a:xfrm>
          <a:prstGeom prst="rect">
            <a:avLst/>
          </a:prstGeom>
        </p:spPr>
        <p:txBody>
          <a:bodyPr wrap="none">
            <a:spAutoFit/>
          </a:bodyPr>
          <a:lstStyle/>
          <a:p>
            <a:r>
              <a:rPr lang="en-US" altLang="zh-TW" sz="4000" b="1" dirty="0">
                <a:solidFill>
                  <a:srgbClr val="FF0000"/>
                </a:solidFill>
                <a:latin typeface="微軟正黑體" pitchFamily="34" charset="-120"/>
                <a:ea typeface="微軟正黑體" pitchFamily="34" charset="-120"/>
              </a:rPr>
              <a:t> </a:t>
            </a:r>
            <a:r>
              <a:rPr lang="en-US" altLang="zh-TW" sz="4000" dirty="0">
                <a:latin typeface="微軟正黑體" panose="020B0604030504040204" pitchFamily="34" charset="-120"/>
                <a:ea typeface="微軟正黑體" panose="020B0604030504040204" pitchFamily="34" charset="-120"/>
              </a:rPr>
              <a:t>Oracle</a:t>
            </a:r>
            <a:r>
              <a:rPr lang="zh-TW" altLang="en-US" sz="4000" dirty="0">
                <a:latin typeface="微軟正黑體" panose="020B0604030504040204" pitchFamily="34" charset="-120"/>
                <a:ea typeface="微軟正黑體" panose="020B0604030504040204" pitchFamily="34" charset="-120"/>
              </a:rPr>
              <a:t>警告日誌檔檢查</a:t>
            </a:r>
            <a:endParaRPr lang="zh-TW" altLang="en-US" sz="4000" dirty="0">
              <a:solidFill>
                <a:srgbClr val="FF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1934652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5828" y="112541"/>
            <a:ext cx="3506088"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Linux</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日常維運</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42431" y="728892"/>
            <a:ext cx="8981433" cy="830997"/>
          </a:xfrm>
          <a:prstGeom prst="rect">
            <a:avLst/>
          </a:prstGeom>
        </p:spPr>
        <p:txBody>
          <a:bodyPr wrap="none">
            <a:spAutoFit/>
          </a:bodyPr>
          <a:lstStyle/>
          <a:p>
            <a:r>
              <a:rPr lang="zh-TW" altLang="en-US" sz="2400" b="1" dirty="0" smtClean="0">
                <a:latin typeface="微軟正黑體" pitchFamily="34" charset="-120"/>
                <a:ea typeface="微軟正黑體" pitchFamily="34" charset="-120"/>
              </a:rPr>
              <a:t>檢查</a:t>
            </a:r>
            <a:r>
              <a:rPr lang="en-US" altLang="zh-TW" sz="2400" b="1" dirty="0" smtClean="0">
                <a:latin typeface="微軟正黑體" pitchFamily="34" charset="-120"/>
                <a:ea typeface="微軟正黑體" pitchFamily="34" charset="-120"/>
              </a:rPr>
              <a:t>/ size &gt; 100m </a:t>
            </a:r>
            <a:r>
              <a:rPr lang="zh-TW" altLang="en-US" sz="2400" b="1" dirty="0" smtClean="0">
                <a:latin typeface="微軟正黑體" pitchFamily="34" charset="-120"/>
                <a:ea typeface="微軟正黑體" pitchFamily="34" charset="-120"/>
              </a:rPr>
              <a:t>的檔案和清</a:t>
            </a:r>
            <a:r>
              <a:rPr lang="en-US" altLang="zh-TW" sz="2400" b="1" dirty="0" smtClean="0">
                <a:latin typeface="微軟正黑體" pitchFamily="34" charset="-120"/>
                <a:ea typeface="微軟正黑體" pitchFamily="34" charset="-120"/>
              </a:rPr>
              <a:t>Log</a:t>
            </a:r>
          </a:p>
          <a:p>
            <a:r>
              <a:rPr lang="en-US" altLang="zh-TW" sz="2400" dirty="0">
                <a:latin typeface="微軟正黑體" pitchFamily="34" charset="-120"/>
                <a:ea typeface="微軟正黑體" pitchFamily="34" charset="-120"/>
              </a:rPr>
              <a:t>[</a:t>
            </a:r>
            <a:r>
              <a:rPr lang="en-US" altLang="zh-TW" sz="2400" dirty="0" smtClean="0">
                <a:latin typeface="微軟正黑體" pitchFamily="34" charset="-120"/>
                <a:ea typeface="微軟正黑體" pitchFamily="34" charset="-120"/>
              </a:rPr>
              <a:t>root@mesdb1 </a:t>
            </a:r>
            <a:r>
              <a:rPr lang="en-US" altLang="zh-TW" sz="2400" dirty="0">
                <a:latin typeface="微軟正黑體" pitchFamily="34" charset="-120"/>
                <a:ea typeface="微軟正黑體" pitchFamily="34" charset="-120"/>
              </a:rPr>
              <a:t>~]# </a:t>
            </a:r>
            <a:r>
              <a:rPr lang="en-US" altLang="zh-TW" sz="2400" dirty="0">
                <a:solidFill>
                  <a:srgbClr val="FF0000"/>
                </a:solidFill>
                <a:latin typeface="微軟正黑體" pitchFamily="34" charset="-120"/>
                <a:ea typeface="微軟正黑體" pitchFamily="34" charset="-120"/>
              </a:rPr>
              <a:t>find / -type f -size +100M -exec ls -l {} \;</a:t>
            </a:r>
            <a:endParaRPr lang="zh-TW" altLang="en-US" sz="2400" dirty="0">
              <a:solidFill>
                <a:srgbClr val="FF0000"/>
              </a:solidFill>
              <a:latin typeface="微軟正黑體" pitchFamily="34" charset="-120"/>
              <a:ea typeface="微軟正黑體" pitchFamily="34" charset="-120"/>
            </a:endParaRPr>
          </a:p>
        </p:txBody>
      </p:sp>
      <p:pic>
        <p:nvPicPr>
          <p:cNvPr id="6" name="圖片 5"/>
          <p:cNvPicPr>
            <a:picLocks noChangeAspect="1"/>
          </p:cNvPicPr>
          <p:nvPr/>
        </p:nvPicPr>
        <p:blipFill>
          <a:blip r:embed="rId2"/>
          <a:stretch>
            <a:fillRect/>
          </a:stretch>
        </p:blipFill>
        <p:spPr>
          <a:xfrm>
            <a:off x="72411" y="1531669"/>
            <a:ext cx="8975700" cy="3939747"/>
          </a:xfrm>
          <a:prstGeom prst="rect">
            <a:avLst/>
          </a:prstGeom>
          <a:ln w="12700">
            <a:solidFill>
              <a:schemeClr val="tx1"/>
            </a:solidFill>
          </a:ln>
        </p:spPr>
      </p:pic>
      <p:sp>
        <p:nvSpPr>
          <p:cNvPr id="8" name="文字方塊 7"/>
          <p:cNvSpPr txBox="1"/>
          <p:nvPr/>
        </p:nvSpPr>
        <p:spPr>
          <a:xfrm>
            <a:off x="779488" y="5488166"/>
            <a:ext cx="7779895" cy="1200329"/>
          </a:xfrm>
          <a:prstGeom prst="rect">
            <a:avLst/>
          </a:prstGeom>
          <a:noFill/>
        </p:spPr>
        <p:txBody>
          <a:bodyPr wrap="square" rtlCol="0">
            <a:spAutoFit/>
          </a:bodyPr>
          <a:lstStyle/>
          <a:p>
            <a:r>
              <a:rPr lang="en-US" altLang="zh-TW" dirty="0">
                <a:latin typeface="微軟正黑體" pitchFamily="34" charset="-120"/>
                <a:ea typeface="微軟正黑體" pitchFamily="34" charset="-120"/>
              </a:rPr>
              <a:t>[root@mesdb1 ~]# cd /u01/app/grid/</a:t>
            </a:r>
            <a:r>
              <a:rPr lang="en-US" altLang="zh-TW" dirty="0" err="1">
                <a:latin typeface="微軟正黑體" pitchFamily="34" charset="-120"/>
                <a:ea typeface="微軟正黑體" pitchFamily="34" charset="-120"/>
              </a:rPr>
              <a:t>diag</a:t>
            </a:r>
            <a:r>
              <a:rPr lang="en-US" altLang="zh-TW" dirty="0">
                <a:latin typeface="微軟正黑體" pitchFamily="34" charset="-120"/>
                <a:ea typeface="微軟正黑體" pitchFamily="34" charset="-120"/>
              </a:rPr>
              <a:t>/</a:t>
            </a:r>
            <a:r>
              <a:rPr lang="en-US" altLang="zh-TW" dirty="0" err="1">
                <a:latin typeface="微軟正黑體" pitchFamily="34" charset="-120"/>
                <a:ea typeface="微軟正黑體" pitchFamily="34" charset="-120"/>
              </a:rPr>
              <a:t>asm</a:t>
            </a:r>
            <a:r>
              <a:rPr lang="en-US" altLang="zh-TW" dirty="0">
                <a:latin typeface="微軟正黑體" pitchFamily="34" charset="-120"/>
                <a:ea typeface="微軟正黑體" pitchFamily="34" charset="-120"/>
              </a:rPr>
              <a:t>/+</a:t>
            </a:r>
            <a:r>
              <a:rPr lang="en-US" altLang="zh-TW" dirty="0" err="1">
                <a:latin typeface="微軟正黑體" pitchFamily="34" charset="-120"/>
                <a:ea typeface="微軟正黑體" pitchFamily="34" charset="-120"/>
              </a:rPr>
              <a:t>asm</a:t>
            </a:r>
            <a:r>
              <a:rPr lang="en-US" altLang="zh-TW" dirty="0">
                <a:latin typeface="微軟正黑體" pitchFamily="34" charset="-120"/>
                <a:ea typeface="微軟正黑體" pitchFamily="34" charset="-120"/>
              </a:rPr>
              <a:t>/+ASM1/trace/ </a:t>
            </a:r>
            <a:endParaRPr lang="en-US" altLang="zh-TW" dirty="0" smtClean="0">
              <a:latin typeface="微軟正黑體" pitchFamily="34" charset="-120"/>
              <a:ea typeface="微軟正黑體" pitchFamily="34" charset="-120"/>
            </a:endParaRPr>
          </a:p>
          <a:p>
            <a:r>
              <a:rPr lang="en-US" altLang="zh-TW" dirty="0">
                <a:latin typeface="微軟正黑體" pitchFamily="34" charset="-120"/>
                <a:ea typeface="微軟正黑體" pitchFamily="34" charset="-120"/>
              </a:rPr>
              <a:t>[root@mesdb1 </a:t>
            </a:r>
            <a:r>
              <a:rPr lang="en-US" altLang="zh-TW" dirty="0" smtClean="0">
                <a:latin typeface="微軟正黑體" pitchFamily="34" charset="-120"/>
                <a:ea typeface="微軟正黑體" pitchFamily="34" charset="-120"/>
              </a:rPr>
              <a:t>~]# </a:t>
            </a:r>
            <a:r>
              <a:rPr lang="en-US" altLang="zh-TW" dirty="0" err="1" smtClean="0">
                <a:latin typeface="微軟正黑體" pitchFamily="34" charset="-120"/>
                <a:ea typeface="微軟正黑體" pitchFamily="34" charset="-120"/>
              </a:rPr>
              <a:t>rm</a:t>
            </a:r>
            <a:r>
              <a:rPr lang="en-US" altLang="zh-TW" dirty="0" smtClean="0">
                <a:latin typeface="微軟正黑體" pitchFamily="34" charset="-120"/>
                <a:ea typeface="微軟正黑體" pitchFamily="34" charset="-120"/>
              </a:rPr>
              <a:t> *.</a:t>
            </a:r>
            <a:r>
              <a:rPr lang="en-US" altLang="zh-TW" dirty="0" err="1" smtClean="0">
                <a:latin typeface="微軟正黑體" pitchFamily="34" charset="-120"/>
                <a:ea typeface="微軟正黑體" pitchFamily="34" charset="-120"/>
              </a:rPr>
              <a:t>trc</a:t>
            </a:r>
            <a:endParaRPr lang="en-US" altLang="zh-TW" dirty="0" smtClean="0">
              <a:latin typeface="微軟正黑體" pitchFamily="34" charset="-120"/>
              <a:ea typeface="微軟正黑體" pitchFamily="34" charset="-120"/>
            </a:endParaRPr>
          </a:p>
          <a:p>
            <a:r>
              <a:rPr lang="en-US" altLang="zh-TW" dirty="0">
                <a:latin typeface="微軟正黑體" pitchFamily="34" charset="-120"/>
                <a:ea typeface="微軟正黑體" pitchFamily="34" charset="-120"/>
              </a:rPr>
              <a:t>[root@mesdb1 </a:t>
            </a:r>
            <a:r>
              <a:rPr lang="en-US" altLang="zh-TW" dirty="0" smtClean="0">
                <a:latin typeface="微軟正黑體" pitchFamily="34" charset="-120"/>
                <a:ea typeface="微軟正黑體" pitchFamily="34" charset="-120"/>
              </a:rPr>
              <a:t>~]# </a:t>
            </a:r>
            <a:r>
              <a:rPr lang="en-US" altLang="zh-TW" dirty="0" err="1" smtClean="0">
                <a:latin typeface="微軟正黑體" pitchFamily="34" charset="-120"/>
                <a:ea typeface="微軟正黑體" pitchFamily="34" charset="-120"/>
              </a:rPr>
              <a:t>mkdir</a:t>
            </a:r>
            <a:r>
              <a:rPr lang="en-US" altLang="zh-TW" dirty="0" smtClean="0">
                <a:latin typeface="微軟正黑體" pitchFamily="34" charset="-120"/>
                <a:ea typeface="微軟正黑體" pitchFamily="34" charset="-120"/>
              </a:rPr>
              <a:t> </a:t>
            </a:r>
            <a:r>
              <a:rPr lang="en-US" altLang="zh-TW" dirty="0" err="1" smtClean="0">
                <a:latin typeface="微軟正黑體" pitchFamily="34" charset="-120"/>
                <a:ea typeface="微軟正黑體" pitchFamily="34" charset="-120"/>
              </a:rPr>
              <a:t>oracle_soft</a:t>
            </a:r>
            <a:endParaRPr lang="en-US" altLang="zh-TW" dirty="0">
              <a:latin typeface="微軟正黑體" pitchFamily="34" charset="-120"/>
              <a:ea typeface="微軟正黑體" pitchFamily="34" charset="-120"/>
            </a:endParaRPr>
          </a:p>
          <a:p>
            <a:r>
              <a:rPr lang="en-US" altLang="zh-TW" dirty="0">
                <a:latin typeface="微軟正黑體" pitchFamily="34" charset="-120"/>
                <a:ea typeface="微軟正黑體" pitchFamily="34" charset="-120"/>
              </a:rPr>
              <a:t>[root@mesdb1 </a:t>
            </a:r>
            <a:r>
              <a:rPr lang="en-US" altLang="zh-TW" dirty="0" smtClean="0">
                <a:latin typeface="微軟正黑體" pitchFamily="34" charset="-120"/>
                <a:ea typeface="微軟正黑體" pitchFamily="34" charset="-120"/>
              </a:rPr>
              <a:t>~]# </a:t>
            </a:r>
            <a:r>
              <a:rPr lang="en-US" altLang="zh-TW" dirty="0" err="1" smtClean="0">
                <a:latin typeface="微軟正黑體" pitchFamily="34" charset="-120"/>
                <a:ea typeface="微軟正黑體" pitchFamily="34" charset="-120"/>
              </a:rPr>
              <a:t>rm</a:t>
            </a:r>
            <a:r>
              <a:rPr lang="en-US" altLang="zh-TW" dirty="0" smtClean="0">
                <a:latin typeface="微軟正黑體" pitchFamily="34" charset="-120"/>
                <a:ea typeface="微軟正黑體" pitchFamily="34" charset="-120"/>
              </a:rPr>
              <a:t> -</a:t>
            </a:r>
            <a:r>
              <a:rPr lang="en-US" altLang="zh-TW" dirty="0" err="1" smtClean="0">
                <a:latin typeface="微軟正黑體" pitchFamily="34" charset="-120"/>
                <a:ea typeface="微軟正黑體" pitchFamily="34" charset="-120"/>
              </a:rPr>
              <a:t>rf</a:t>
            </a:r>
            <a:r>
              <a:rPr lang="en-US" altLang="zh-TW" dirty="0" smtClean="0">
                <a:latin typeface="微軟正黑體" pitchFamily="34" charset="-120"/>
                <a:ea typeface="微軟正黑體" pitchFamily="34" charset="-120"/>
              </a:rPr>
              <a:t> </a:t>
            </a:r>
            <a:r>
              <a:rPr lang="en-US" altLang="zh-TW" dirty="0" err="1" smtClean="0">
                <a:latin typeface="微軟正黑體" pitchFamily="34" charset="-120"/>
                <a:ea typeface="微軟正黑體" pitchFamily="34" charset="-120"/>
              </a:rPr>
              <a:t>oracle_soft</a:t>
            </a:r>
            <a:r>
              <a:rPr lang="en-US" altLang="zh-TW" dirty="0" smtClean="0">
                <a:latin typeface="微軟正黑體" pitchFamily="34" charset="-120"/>
                <a:ea typeface="微軟正黑體" pitchFamily="34" charset="-120"/>
              </a:rPr>
              <a:t>  </a:t>
            </a:r>
            <a:r>
              <a:rPr lang="en-US" altLang="zh-TW" dirty="0" smtClean="0">
                <a:solidFill>
                  <a:srgbClr val="FF0000"/>
                </a:solidFill>
                <a:latin typeface="微軟正黑體" pitchFamily="34" charset="-120"/>
                <a:ea typeface="微軟正黑體" pitchFamily="34" charset="-120"/>
              </a:rPr>
              <a:t>(</a:t>
            </a:r>
            <a:r>
              <a:rPr lang="zh-TW" altLang="en-US" dirty="0" smtClean="0">
                <a:solidFill>
                  <a:srgbClr val="FF0000"/>
                </a:solidFill>
                <a:latin typeface="微軟正黑體" pitchFamily="34" charset="-120"/>
                <a:ea typeface="微軟正黑體" pitchFamily="34" charset="-120"/>
              </a:rPr>
              <a:t>清除目錄</a:t>
            </a:r>
            <a:r>
              <a:rPr lang="en-US" altLang="zh-TW" dirty="0" smtClean="0">
                <a:solidFill>
                  <a:srgbClr val="FF0000"/>
                </a:solidFill>
                <a:latin typeface="微軟正黑體" pitchFamily="34" charset="-120"/>
                <a:ea typeface="微軟正黑體" pitchFamily="34" charset="-120"/>
              </a:rPr>
              <a:t>)</a:t>
            </a:r>
            <a:endParaRPr lang="zh-TW" altLang="en-US" dirty="0">
              <a:solidFill>
                <a:srgbClr val="FF0000"/>
              </a:solidFill>
            </a:endParaRPr>
          </a:p>
        </p:txBody>
      </p:sp>
    </p:spTree>
    <p:extLst>
      <p:ext uri="{BB962C8B-B14F-4D97-AF65-F5344CB8AC3E}">
        <p14:creationId xmlns:p14="http://schemas.microsoft.com/office/powerpoint/2010/main" val="3486165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1741664" y="4737877"/>
            <a:ext cx="6037770" cy="777921"/>
          </a:xfrm>
          <a:prstGeom prst="rect">
            <a:avLst/>
          </a:prstGeom>
        </p:spPr>
        <p:txBody>
          <a:bodyPr/>
          <a:lstStyle/>
          <a:p>
            <a:pPr marL="342900" lvl="0" indent="-342900">
              <a:lnSpc>
                <a:spcPct val="90000"/>
              </a:lnSpc>
              <a:spcBef>
                <a:spcPct val="20000"/>
              </a:spcBef>
              <a:defRPr/>
            </a:pPr>
            <a:r>
              <a:rPr lang="zh-TW" altLang="zh-TW" dirty="0"/>
              <a:t> </a:t>
            </a:r>
            <a:r>
              <a:rPr lang="en-US" altLang="zh-TW" dirty="0" smtClean="0"/>
              <a:t>     </a:t>
            </a:r>
            <a:r>
              <a:rPr lang="en-US" altLang="zh-TW" sz="4400" kern="0" dirty="0" smtClean="0">
                <a:solidFill>
                  <a:srgbClr val="003366"/>
                </a:solidFill>
                <a:latin typeface="微軟正黑體" pitchFamily="34" charset="-120"/>
                <a:ea typeface="微軟正黑體" pitchFamily="34" charset="-120"/>
                <a:cs typeface="Calibri" pitchFamily="34" charset="0"/>
              </a:rPr>
              <a:t>MESDB</a:t>
            </a:r>
            <a:r>
              <a:rPr lang="zh-TW" altLang="en-US" sz="4400" kern="0" dirty="0" smtClean="0">
                <a:solidFill>
                  <a:srgbClr val="003366"/>
                </a:solidFill>
                <a:latin typeface="微軟正黑體" pitchFamily="34" charset="-120"/>
                <a:ea typeface="微軟正黑體" pitchFamily="34" charset="-120"/>
                <a:cs typeface="Calibri" pitchFamily="34" charset="0"/>
              </a:rPr>
              <a:t>日常點檢項目</a:t>
            </a:r>
            <a:endParaRPr lang="zh-TW" altLang="en-US" sz="4400" kern="0" dirty="0">
              <a:solidFill>
                <a:srgbClr val="003366"/>
              </a:solidFill>
              <a:latin typeface="微軟正黑體" pitchFamily="34" charset="-120"/>
              <a:ea typeface="微軟正黑體" pitchFamily="34" charset="-120"/>
              <a:cs typeface="Calibri" pitchFamily="34"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extLst>
      <p:ext uri="{BB962C8B-B14F-4D97-AF65-F5344CB8AC3E}">
        <p14:creationId xmlns:p14="http://schemas.microsoft.com/office/powerpoint/2010/main" val="18751921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5828" y="112541"/>
            <a:ext cx="5033750"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MESDB</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日常點檢項目</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5" name="矩形 4"/>
          <p:cNvSpPr/>
          <p:nvPr/>
        </p:nvSpPr>
        <p:spPr>
          <a:xfrm>
            <a:off x="146726" y="880963"/>
            <a:ext cx="3201385" cy="424732"/>
          </a:xfrm>
          <a:prstGeom prst="rect">
            <a:avLst/>
          </a:prstGeom>
        </p:spPr>
        <p:txBody>
          <a:bodyPr wrap="square">
            <a:spAutoFit/>
          </a:bodyPr>
          <a:lstStyle/>
          <a:p>
            <a:pPr marL="342900" lvl="0" indent="-342900">
              <a:lnSpc>
                <a:spcPct val="90000"/>
              </a:lnSpc>
              <a:spcBef>
                <a:spcPct val="20000"/>
              </a:spcBef>
              <a:defRPr/>
            </a:pPr>
            <a:r>
              <a:rPr lang="en-US" altLang="zh-TW" sz="2400" kern="0" dirty="0">
                <a:solidFill>
                  <a:srgbClr val="003366"/>
                </a:solidFill>
                <a:latin typeface="微軟正黑體" pitchFamily="34" charset="-120"/>
                <a:ea typeface="微軟正黑體" pitchFamily="34" charset="-120"/>
                <a:cs typeface="Calibri" pitchFamily="34" charset="0"/>
              </a:rPr>
              <a:t>MESDB</a:t>
            </a:r>
            <a:r>
              <a:rPr lang="zh-TW" altLang="en-US" sz="2400" kern="0" dirty="0">
                <a:solidFill>
                  <a:srgbClr val="003366"/>
                </a:solidFill>
                <a:latin typeface="微軟正黑體" pitchFamily="34" charset="-120"/>
                <a:ea typeface="微軟正黑體" pitchFamily="34" charset="-120"/>
                <a:cs typeface="Calibri" pitchFamily="34" charset="0"/>
              </a:rPr>
              <a:t>日常點檢</a:t>
            </a:r>
            <a:r>
              <a:rPr lang="zh-TW" altLang="en-US" sz="2400" kern="0" dirty="0" smtClean="0">
                <a:solidFill>
                  <a:srgbClr val="003366"/>
                </a:solidFill>
                <a:latin typeface="微軟正黑體" pitchFamily="34" charset="-120"/>
                <a:ea typeface="微軟正黑體" pitchFamily="34" charset="-120"/>
                <a:cs typeface="Calibri" pitchFamily="34" charset="0"/>
              </a:rPr>
              <a:t>項目</a:t>
            </a:r>
            <a:endParaRPr lang="zh-TW" altLang="en-US" sz="2400" kern="0" dirty="0">
              <a:solidFill>
                <a:srgbClr val="003366"/>
              </a:solidFill>
              <a:latin typeface="微軟正黑體" pitchFamily="34" charset="-120"/>
              <a:ea typeface="微軟正黑體" pitchFamily="34" charset="-120"/>
              <a:cs typeface="Calibri" pitchFamily="34" charset="0"/>
            </a:endParaRPr>
          </a:p>
        </p:txBody>
      </p:sp>
      <p:sp>
        <p:nvSpPr>
          <p:cNvPr id="6" name="矩形 5"/>
          <p:cNvSpPr/>
          <p:nvPr/>
        </p:nvSpPr>
        <p:spPr>
          <a:xfrm>
            <a:off x="885135" y="1567934"/>
            <a:ext cx="6852096" cy="3674852"/>
          </a:xfrm>
          <a:prstGeom prst="rect">
            <a:avLst/>
          </a:prstGeom>
        </p:spPr>
        <p:txBody>
          <a:bodyPr wrap="square">
            <a:spAutoFit/>
          </a:bodyPr>
          <a:lstStyle/>
          <a:p>
            <a:pPr marL="342900" lvl="0" indent="-342900">
              <a:lnSpc>
                <a:spcPct val="90000"/>
              </a:lnSpc>
              <a:spcBef>
                <a:spcPct val="20000"/>
              </a:spcBef>
              <a:defRPr/>
            </a:pPr>
            <a:r>
              <a:rPr lang="en-US" altLang="zh-TW" sz="2400" kern="0" dirty="0" smtClean="0">
                <a:solidFill>
                  <a:srgbClr val="003366"/>
                </a:solidFill>
                <a:latin typeface="微軟正黑體" pitchFamily="34" charset="-120"/>
                <a:ea typeface="微軟正黑體" pitchFamily="34" charset="-120"/>
                <a:cs typeface="Calibri" pitchFamily="34" charset="0"/>
              </a:rPr>
              <a:t>1.</a:t>
            </a:r>
            <a:r>
              <a:rPr lang="zh-TW" altLang="en-US" sz="2400" kern="0" dirty="0" smtClean="0">
                <a:solidFill>
                  <a:srgbClr val="003366"/>
                </a:solidFill>
                <a:latin typeface="微軟正黑體" pitchFamily="34" charset="-120"/>
                <a:ea typeface="微軟正黑體" pitchFamily="34" charset="-120"/>
                <a:cs typeface="Calibri" pitchFamily="34" charset="0"/>
              </a:rPr>
              <a:t>檢查</a:t>
            </a:r>
            <a:r>
              <a:rPr lang="en-US" altLang="zh-TW" sz="2400" kern="0" dirty="0" smtClean="0">
                <a:solidFill>
                  <a:srgbClr val="003366"/>
                </a:solidFill>
                <a:latin typeface="微軟正黑體" pitchFamily="34" charset="-120"/>
                <a:ea typeface="微軟正黑體" pitchFamily="34" charset="-120"/>
                <a:cs typeface="Calibri" pitchFamily="34" charset="0"/>
              </a:rPr>
              <a:t>Alert.log</a:t>
            </a:r>
          </a:p>
          <a:p>
            <a:pPr marL="342900" indent="-342900">
              <a:lnSpc>
                <a:spcPct val="90000"/>
              </a:lnSpc>
              <a:spcBef>
                <a:spcPct val="20000"/>
              </a:spcBef>
              <a:defRPr/>
            </a:pPr>
            <a:r>
              <a:rPr lang="en-US" altLang="zh-TW" sz="2400" kern="0" dirty="0">
                <a:solidFill>
                  <a:srgbClr val="003366"/>
                </a:solidFill>
                <a:latin typeface="微軟正黑體" pitchFamily="34" charset="-120"/>
                <a:ea typeface="微軟正黑體" pitchFamily="34" charset="-120"/>
                <a:cs typeface="Calibri" pitchFamily="34" charset="0"/>
              </a:rPr>
              <a:t>2.</a:t>
            </a:r>
            <a:r>
              <a:rPr lang="zh-TW" altLang="en-US" sz="2400" kern="0" dirty="0">
                <a:solidFill>
                  <a:srgbClr val="003366"/>
                </a:solidFill>
                <a:latin typeface="微軟正黑體" pitchFamily="34" charset="-120"/>
                <a:ea typeface="微軟正黑體" pitchFamily="34" charset="-120"/>
                <a:cs typeface="Calibri" pitchFamily="34" charset="0"/>
              </a:rPr>
              <a:t>資料庫表空間使用情況</a:t>
            </a:r>
            <a:endParaRPr lang="en-US" altLang="zh-TW" sz="2400" kern="0" dirty="0">
              <a:solidFill>
                <a:srgbClr val="003366"/>
              </a:solidFill>
              <a:latin typeface="微軟正黑體" pitchFamily="34" charset="-120"/>
              <a:ea typeface="微軟正黑體" pitchFamily="34" charset="-120"/>
              <a:cs typeface="Calibri" pitchFamily="34" charset="0"/>
            </a:endParaRPr>
          </a:p>
          <a:p>
            <a:pPr marL="342900" indent="-342900">
              <a:lnSpc>
                <a:spcPct val="90000"/>
              </a:lnSpc>
              <a:spcBef>
                <a:spcPct val="20000"/>
              </a:spcBef>
              <a:defRPr/>
            </a:pPr>
            <a:r>
              <a:rPr lang="en-US" altLang="zh-TW" sz="2400" kern="0" dirty="0">
                <a:solidFill>
                  <a:srgbClr val="003366"/>
                </a:solidFill>
                <a:latin typeface="微軟正黑體" pitchFamily="34" charset="-120"/>
                <a:ea typeface="微軟正黑體" pitchFamily="34" charset="-120"/>
                <a:cs typeface="Calibri" pitchFamily="34" charset="0"/>
              </a:rPr>
              <a:t>3. Oracle DB</a:t>
            </a:r>
            <a:r>
              <a:rPr lang="zh-TW" altLang="en-US" sz="2400" kern="0" dirty="0">
                <a:solidFill>
                  <a:srgbClr val="003366"/>
                </a:solidFill>
                <a:latin typeface="微軟正黑體" pitchFamily="34" charset="-120"/>
                <a:ea typeface="微軟正黑體" pitchFamily="34" charset="-120"/>
                <a:cs typeface="Calibri" pitchFamily="34" charset="0"/>
              </a:rPr>
              <a:t>問題查詢診斷</a:t>
            </a:r>
            <a:r>
              <a:rPr lang="en-US" altLang="zh-TW" sz="2400" kern="0" dirty="0">
                <a:solidFill>
                  <a:srgbClr val="003366"/>
                </a:solidFill>
                <a:latin typeface="微軟正黑體" pitchFamily="34" charset="-120"/>
                <a:ea typeface="微軟正黑體" pitchFamily="34" charset="-120"/>
                <a:cs typeface="Calibri" pitchFamily="34" charset="0"/>
              </a:rPr>
              <a:t>-</a:t>
            </a:r>
            <a:r>
              <a:rPr lang="zh-TW" altLang="en-US" sz="2400" kern="0" dirty="0">
                <a:solidFill>
                  <a:srgbClr val="003366"/>
                </a:solidFill>
                <a:latin typeface="微軟正黑體" pitchFamily="34" charset="-120"/>
                <a:ea typeface="微軟正黑體" pitchFamily="34" charset="-120"/>
                <a:cs typeface="Calibri" pitchFamily="34" charset="0"/>
              </a:rPr>
              <a:t>查看</a:t>
            </a:r>
            <a:r>
              <a:rPr lang="en-US" altLang="zh-TW" sz="2400" kern="0" dirty="0">
                <a:solidFill>
                  <a:srgbClr val="003366"/>
                </a:solidFill>
                <a:latin typeface="微軟正黑體" pitchFamily="34" charset="-120"/>
                <a:ea typeface="微軟正黑體" pitchFamily="34" charset="-120"/>
                <a:cs typeface="Calibri" pitchFamily="34" charset="0"/>
              </a:rPr>
              <a:t>Wait </a:t>
            </a:r>
            <a:r>
              <a:rPr lang="en-US" altLang="zh-TW" sz="2400" kern="0" dirty="0" smtClean="0">
                <a:solidFill>
                  <a:srgbClr val="003366"/>
                </a:solidFill>
                <a:latin typeface="微軟正黑體" pitchFamily="34" charset="-120"/>
                <a:ea typeface="微軟正黑體" pitchFamily="34" charset="-120"/>
                <a:cs typeface="Calibri" pitchFamily="34" charset="0"/>
              </a:rPr>
              <a:t>Event</a:t>
            </a:r>
          </a:p>
          <a:p>
            <a:pPr marL="342900" indent="-342900">
              <a:lnSpc>
                <a:spcPct val="90000"/>
              </a:lnSpc>
              <a:spcBef>
                <a:spcPct val="20000"/>
              </a:spcBef>
              <a:defRPr/>
            </a:pPr>
            <a:r>
              <a:rPr lang="en-US" altLang="zh-TW" sz="2400" kern="0" dirty="0" smtClean="0">
                <a:solidFill>
                  <a:srgbClr val="003366"/>
                </a:solidFill>
                <a:latin typeface="微軟正黑體" pitchFamily="34" charset="-120"/>
                <a:ea typeface="微軟正黑體" pitchFamily="34" charset="-120"/>
                <a:cs typeface="Calibri" pitchFamily="34" charset="0"/>
              </a:rPr>
              <a:t>4.</a:t>
            </a:r>
            <a:r>
              <a:rPr lang="zh-TW" altLang="en-US" sz="2400" kern="0" dirty="0">
                <a:solidFill>
                  <a:srgbClr val="003366"/>
                </a:solidFill>
                <a:latin typeface="微軟正黑體" pitchFamily="34" charset="-120"/>
                <a:ea typeface="微軟正黑體" pitchFamily="34" charset="-120"/>
                <a:cs typeface="Calibri" pitchFamily="34" charset="0"/>
              </a:rPr>
              <a:t>查看</a:t>
            </a:r>
            <a:r>
              <a:rPr lang="en-US" altLang="zh-TW" sz="2400" kern="0" dirty="0">
                <a:solidFill>
                  <a:srgbClr val="003366"/>
                </a:solidFill>
                <a:latin typeface="微軟正黑體" pitchFamily="34" charset="-120"/>
                <a:ea typeface="微軟正黑體" pitchFamily="34" charset="-120"/>
                <a:cs typeface="Calibri" pitchFamily="34" charset="0"/>
              </a:rPr>
              <a:t>AWR&amp;ADDM</a:t>
            </a:r>
            <a:r>
              <a:rPr lang="zh-TW" altLang="en-US" sz="2400" kern="0" dirty="0" smtClean="0">
                <a:solidFill>
                  <a:srgbClr val="003366"/>
                </a:solidFill>
                <a:latin typeface="微軟正黑體" pitchFamily="34" charset="-120"/>
                <a:ea typeface="微軟正黑體" pitchFamily="34" charset="-120"/>
                <a:cs typeface="Calibri" pitchFamily="34" charset="0"/>
              </a:rPr>
              <a:t>報表</a:t>
            </a:r>
            <a:endParaRPr lang="en-US" altLang="zh-TW" sz="2400" kern="0" dirty="0" smtClean="0">
              <a:solidFill>
                <a:srgbClr val="003366"/>
              </a:solidFill>
              <a:latin typeface="微軟正黑體" pitchFamily="34" charset="-120"/>
              <a:ea typeface="微軟正黑體" pitchFamily="34" charset="-120"/>
              <a:cs typeface="Calibri" pitchFamily="34" charset="0"/>
            </a:endParaRPr>
          </a:p>
          <a:p>
            <a:pPr marL="342900" indent="-342900">
              <a:lnSpc>
                <a:spcPct val="90000"/>
              </a:lnSpc>
              <a:spcBef>
                <a:spcPct val="20000"/>
              </a:spcBef>
              <a:defRPr/>
            </a:pPr>
            <a:r>
              <a:rPr lang="en-US" altLang="zh-TW" sz="2400" kern="0" dirty="0" smtClean="0">
                <a:solidFill>
                  <a:srgbClr val="003366"/>
                </a:solidFill>
                <a:latin typeface="微軟正黑體" pitchFamily="34" charset="-120"/>
                <a:ea typeface="微軟正黑體" pitchFamily="34" charset="-120"/>
                <a:cs typeface="Calibri" pitchFamily="34" charset="0"/>
              </a:rPr>
              <a:t>5.</a:t>
            </a:r>
            <a:r>
              <a:rPr lang="zh-TW" altLang="en-US" sz="2400" kern="0" dirty="0" smtClean="0">
                <a:solidFill>
                  <a:srgbClr val="003366"/>
                </a:solidFill>
                <a:latin typeface="微軟正黑體" pitchFamily="34" charset="-120"/>
                <a:ea typeface="微軟正黑體" pitchFamily="34" charset="-120"/>
                <a:cs typeface="Calibri" pitchFamily="34" charset="0"/>
              </a:rPr>
              <a:t>檢查</a:t>
            </a:r>
            <a:r>
              <a:rPr lang="en-US" altLang="zh-TW" sz="2400" kern="0" dirty="0" err="1" smtClean="0">
                <a:solidFill>
                  <a:srgbClr val="003366"/>
                </a:solidFill>
                <a:latin typeface="微軟正黑體" pitchFamily="34" charset="-120"/>
                <a:ea typeface="微軟正黑體" pitchFamily="34" charset="-120"/>
                <a:cs typeface="Calibri" pitchFamily="34" charset="0"/>
              </a:rPr>
              <a:t>DataFiles</a:t>
            </a:r>
            <a:r>
              <a:rPr lang="zh-TW" altLang="en-US" sz="2400" kern="0" dirty="0" smtClean="0">
                <a:solidFill>
                  <a:srgbClr val="003366"/>
                </a:solidFill>
                <a:latin typeface="微軟正黑體" pitchFamily="34" charset="-120"/>
                <a:ea typeface="微軟正黑體" pitchFamily="34" charset="-120"/>
                <a:cs typeface="Calibri" pitchFamily="34" charset="0"/>
              </a:rPr>
              <a:t>使用數量</a:t>
            </a:r>
            <a:endParaRPr lang="en-US" altLang="zh-TW" sz="2400" kern="0" dirty="0" smtClean="0">
              <a:solidFill>
                <a:srgbClr val="003366"/>
              </a:solidFill>
              <a:latin typeface="微軟正黑體" pitchFamily="34" charset="-120"/>
              <a:ea typeface="微軟正黑體" pitchFamily="34" charset="-120"/>
              <a:cs typeface="Calibri" pitchFamily="34" charset="0"/>
            </a:endParaRPr>
          </a:p>
          <a:p>
            <a:pPr marL="342900" indent="-342900">
              <a:lnSpc>
                <a:spcPct val="90000"/>
              </a:lnSpc>
              <a:spcBef>
                <a:spcPct val="20000"/>
              </a:spcBef>
              <a:defRPr/>
            </a:pPr>
            <a:r>
              <a:rPr lang="en-US" altLang="zh-TW" sz="2400" kern="0" dirty="0" smtClean="0">
                <a:solidFill>
                  <a:srgbClr val="003366"/>
                </a:solidFill>
                <a:latin typeface="微軟正黑體" pitchFamily="34" charset="-120"/>
                <a:ea typeface="微軟正黑體" pitchFamily="34" charset="-120"/>
                <a:cs typeface="Calibri" pitchFamily="34" charset="0"/>
              </a:rPr>
              <a:t>6.</a:t>
            </a:r>
            <a:r>
              <a:rPr lang="zh-TW" altLang="en-US" sz="2400" kern="0" dirty="0" smtClean="0">
                <a:solidFill>
                  <a:srgbClr val="003366"/>
                </a:solidFill>
                <a:latin typeface="微軟正黑體" pitchFamily="34" charset="-120"/>
                <a:ea typeface="微軟正黑體" pitchFamily="34" charset="-120"/>
                <a:cs typeface="Calibri" pitchFamily="34" charset="0"/>
              </a:rPr>
              <a:t>檢查</a:t>
            </a:r>
            <a:r>
              <a:rPr lang="en-US" altLang="zh-TW" sz="2400" kern="0" dirty="0" smtClean="0">
                <a:solidFill>
                  <a:srgbClr val="003366"/>
                </a:solidFill>
                <a:latin typeface="微軟正黑體" pitchFamily="34" charset="-120"/>
                <a:ea typeface="微軟正黑體" pitchFamily="34" charset="-120"/>
                <a:cs typeface="Calibri" pitchFamily="34" charset="0"/>
              </a:rPr>
              <a:t>ASM</a:t>
            </a:r>
            <a:r>
              <a:rPr lang="zh-TW" altLang="en-US" sz="2400" kern="0" dirty="0" smtClean="0">
                <a:solidFill>
                  <a:srgbClr val="003366"/>
                </a:solidFill>
                <a:latin typeface="微軟正黑體" pitchFamily="34" charset="-120"/>
                <a:ea typeface="微軟正黑體" pitchFamily="34" charset="-120"/>
                <a:cs typeface="Calibri" pitchFamily="34" charset="0"/>
              </a:rPr>
              <a:t>磁碟連線是否</a:t>
            </a:r>
            <a:r>
              <a:rPr lang="en-US" altLang="zh-TW" sz="2400" kern="0" dirty="0" smtClean="0">
                <a:solidFill>
                  <a:srgbClr val="003366"/>
                </a:solidFill>
                <a:latin typeface="微軟正黑體" pitchFamily="34" charset="-120"/>
                <a:ea typeface="微軟正黑體" pitchFamily="34" charset="-120"/>
                <a:cs typeface="Calibri" pitchFamily="34" charset="0"/>
              </a:rPr>
              <a:t>Mount</a:t>
            </a:r>
            <a:r>
              <a:rPr lang="zh-TW" altLang="en-US" sz="2400" kern="0" dirty="0" smtClean="0">
                <a:solidFill>
                  <a:srgbClr val="003366"/>
                </a:solidFill>
                <a:latin typeface="微軟正黑體" pitchFamily="34" charset="-120"/>
                <a:ea typeface="微軟正黑體" pitchFamily="34" charset="-120"/>
                <a:cs typeface="Calibri" pitchFamily="34" charset="0"/>
              </a:rPr>
              <a:t>上</a:t>
            </a:r>
            <a:endParaRPr lang="en-US" altLang="zh-TW" sz="2400" kern="0" dirty="0" smtClean="0">
              <a:solidFill>
                <a:srgbClr val="003366"/>
              </a:solidFill>
              <a:latin typeface="微軟正黑體" pitchFamily="34" charset="-120"/>
              <a:ea typeface="微軟正黑體" pitchFamily="34" charset="-120"/>
              <a:cs typeface="Calibri" pitchFamily="34" charset="0"/>
            </a:endParaRPr>
          </a:p>
          <a:p>
            <a:pPr marL="342900" indent="-342900">
              <a:lnSpc>
                <a:spcPct val="90000"/>
              </a:lnSpc>
              <a:spcBef>
                <a:spcPct val="20000"/>
              </a:spcBef>
              <a:defRPr/>
            </a:pPr>
            <a:r>
              <a:rPr lang="en-US" altLang="zh-TW" sz="2400" kern="0" dirty="0" smtClean="0">
                <a:solidFill>
                  <a:srgbClr val="003366"/>
                </a:solidFill>
                <a:latin typeface="微軟正黑體" pitchFamily="34" charset="-120"/>
                <a:ea typeface="微軟正黑體" pitchFamily="34" charset="-120"/>
                <a:cs typeface="Calibri" pitchFamily="34" charset="0"/>
              </a:rPr>
              <a:t>7.</a:t>
            </a:r>
            <a:r>
              <a:rPr lang="zh-TW" altLang="en-US" sz="2400" kern="0" dirty="0" smtClean="0">
                <a:solidFill>
                  <a:srgbClr val="003366"/>
                </a:solidFill>
                <a:latin typeface="微軟正黑體" pitchFamily="34" charset="-120"/>
                <a:ea typeface="微軟正黑體" pitchFamily="34" charset="-120"/>
                <a:cs typeface="Calibri" pitchFamily="34" charset="0"/>
              </a:rPr>
              <a:t>檢查</a:t>
            </a:r>
            <a:r>
              <a:rPr lang="en-US" altLang="zh-TW" sz="2400" kern="0" dirty="0" smtClean="0">
                <a:solidFill>
                  <a:srgbClr val="003366"/>
                </a:solidFill>
                <a:latin typeface="微軟正黑體" pitchFamily="34" charset="-120"/>
                <a:ea typeface="微軟正黑體" pitchFamily="34" charset="-120"/>
                <a:cs typeface="Calibri" pitchFamily="34" charset="0"/>
              </a:rPr>
              <a:t>Oracle Cluster</a:t>
            </a:r>
            <a:r>
              <a:rPr lang="zh-TW" altLang="en-US" sz="2400" kern="0" dirty="0" smtClean="0">
                <a:solidFill>
                  <a:srgbClr val="003366"/>
                </a:solidFill>
                <a:latin typeface="微軟正黑體" pitchFamily="34" charset="-120"/>
                <a:ea typeface="微軟正黑體" pitchFamily="34" charset="-120"/>
                <a:cs typeface="Calibri" pitchFamily="34" charset="0"/>
              </a:rPr>
              <a:t>狀態</a:t>
            </a:r>
            <a:endParaRPr lang="en-US" altLang="zh-TW" sz="2400" kern="0" dirty="0">
              <a:latin typeface="微軟正黑體" pitchFamily="34" charset="-120"/>
              <a:ea typeface="微軟正黑體" pitchFamily="34" charset="-120"/>
              <a:cs typeface="Calibri" pitchFamily="34" charset="0"/>
            </a:endParaRPr>
          </a:p>
          <a:p>
            <a:pPr marL="342900" indent="-342900">
              <a:lnSpc>
                <a:spcPct val="90000"/>
              </a:lnSpc>
              <a:spcBef>
                <a:spcPct val="20000"/>
              </a:spcBef>
              <a:defRPr/>
            </a:pPr>
            <a:endParaRPr lang="en-US" altLang="zh-TW" sz="2400" kern="0" dirty="0">
              <a:latin typeface="微軟正黑體" pitchFamily="34" charset="-120"/>
              <a:ea typeface="微軟正黑體" pitchFamily="34" charset="-120"/>
              <a:cs typeface="Calibri" pitchFamily="34" charset="0"/>
            </a:endParaRPr>
          </a:p>
          <a:p>
            <a:pPr marL="342900" lvl="0" indent="-342900">
              <a:lnSpc>
                <a:spcPct val="90000"/>
              </a:lnSpc>
              <a:spcBef>
                <a:spcPct val="20000"/>
              </a:spcBef>
              <a:defRPr/>
            </a:pPr>
            <a:endParaRPr lang="zh-TW" altLang="en-US" sz="2400" kern="0" dirty="0">
              <a:solidFill>
                <a:srgbClr val="003366"/>
              </a:solidFill>
              <a:latin typeface="微軟正黑體" pitchFamily="34" charset="-120"/>
              <a:ea typeface="微軟正黑體" pitchFamily="34" charset="-120"/>
              <a:cs typeface="Calibri" pitchFamily="34" charset="0"/>
            </a:endParaRPr>
          </a:p>
        </p:txBody>
      </p:sp>
    </p:spTree>
    <p:extLst>
      <p:ext uri="{BB962C8B-B14F-4D97-AF65-F5344CB8AC3E}">
        <p14:creationId xmlns:p14="http://schemas.microsoft.com/office/powerpoint/2010/main" val="7750938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1741664" y="4737877"/>
            <a:ext cx="6037770" cy="777921"/>
          </a:xfrm>
          <a:prstGeom prst="rect">
            <a:avLst/>
          </a:prstGeom>
        </p:spPr>
        <p:txBody>
          <a:bodyPr/>
          <a:lstStyle/>
          <a:p>
            <a:pPr marL="342900" lvl="0" indent="-342900">
              <a:lnSpc>
                <a:spcPct val="90000"/>
              </a:lnSpc>
              <a:spcBef>
                <a:spcPct val="20000"/>
              </a:spcBef>
              <a:defRPr/>
            </a:pPr>
            <a:r>
              <a:rPr lang="zh-TW" altLang="zh-TW" dirty="0"/>
              <a:t> </a:t>
            </a:r>
            <a:r>
              <a:rPr lang="en-US" altLang="zh-TW" dirty="0" smtClean="0"/>
              <a:t>     </a:t>
            </a:r>
            <a:r>
              <a:rPr lang="en-US" altLang="zh-TW" sz="4400" kern="0" dirty="0">
                <a:solidFill>
                  <a:srgbClr val="003366"/>
                </a:solidFill>
                <a:latin typeface="微軟正黑體" pitchFamily="34" charset="-120"/>
                <a:ea typeface="微軟正黑體" pitchFamily="34" charset="-120"/>
                <a:cs typeface="Calibri" pitchFamily="34" charset="0"/>
              </a:rPr>
              <a:t>Oracle RAC </a:t>
            </a:r>
            <a:r>
              <a:rPr lang="zh-TW" altLang="zh-TW" sz="4400" kern="0" dirty="0">
                <a:solidFill>
                  <a:srgbClr val="003366"/>
                </a:solidFill>
                <a:latin typeface="微軟正黑體" pitchFamily="34" charset="-120"/>
                <a:ea typeface="微軟正黑體" pitchFamily="34" charset="-120"/>
                <a:cs typeface="Calibri" pitchFamily="34" charset="0"/>
              </a:rPr>
              <a:t>日常運維</a:t>
            </a:r>
            <a:endParaRPr lang="zh-TW" altLang="en-US" sz="4400" kern="0" dirty="0">
              <a:solidFill>
                <a:srgbClr val="003366"/>
              </a:solidFill>
              <a:latin typeface="微軟正黑體" pitchFamily="34" charset="-120"/>
              <a:ea typeface="微軟正黑體" pitchFamily="34" charset="-120"/>
              <a:cs typeface="Calibri" pitchFamily="34"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extLst>
      <p:ext uri="{BB962C8B-B14F-4D97-AF65-F5344CB8AC3E}">
        <p14:creationId xmlns:p14="http://schemas.microsoft.com/office/powerpoint/2010/main" val="33150271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6871" y="82561"/>
            <a:ext cx="6802631" cy="646331"/>
          </a:xfrm>
          <a:prstGeom prst="rect">
            <a:avLst/>
          </a:prstGeom>
        </p:spPr>
        <p:txBody>
          <a:bodyPr wrap="none">
            <a:spAutoFit/>
          </a:bodyPr>
          <a:lstStyle/>
          <a:p>
            <a:pPr marL="342900" lvl="0" indent="-342900">
              <a:lnSpc>
                <a:spcPct val="90000"/>
              </a:lnSpc>
              <a:spcBef>
                <a:spcPct val="20000"/>
              </a:spcBef>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RAC</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日常運維 </a:t>
            </a:r>
            <a:r>
              <a:rPr lang="en-US" altLang="zh-TW" sz="4000" dirty="0">
                <a:solidFill>
                  <a:srgbClr val="000000"/>
                </a:solidFill>
                <a:latin typeface="微軟正黑體" pitchFamily="34" charset="-120"/>
                <a:ea typeface="微軟正黑體" pitchFamily="34" charset="-120"/>
              </a:rPr>
              <a:t>-</a:t>
            </a:r>
            <a:r>
              <a:rPr lang="zh-TW" altLang="en-US" sz="4000" dirty="0">
                <a:solidFill>
                  <a:srgbClr val="000000"/>
                </a:solidFill>
                <a:latin typeface="微軟正黑體" pitchFamily="34" charset="-120"/>
                <a:ea typeface="微軟正黑體" pitchFamily="34" charset="-120"/>
              </a:rPr>
              <a:t>檢查</a:t>
            </a:r>
            <a:r>
              <a:rPr lang="en-US" altLang="zh-TW" sz="4000" dirty="0" smtClean="0">
                <a:solidFill>
                  <a:srgbClr val="000000"/>
                </a:solidFill>
                <a:latin typeface="微軟正黑體" pitchFamily="34" charset="-120"/>
                <a:ea typeface="微軟正黑體" pitchFamily="34" charset="-120"/>
              </a:rPr>
              <a:t>ASM</a:t>
            </a:r>
            <a:r>
              <a:rPr lang="zh-TW" altLang="en-US" sz="4000" dirty="0" smtClean="0">
                <a:solidFill>
                  <a:srgbClr val="000000"/>
                </a:solidFill>
                <a:latin typeface="微軟正黑體" pitchFamily="34" charset="-120"/>
                <a:ea typeface="微軟正黑體" pitchFamily="34" charset="-120"/>
              </a:rPr>
              <a:t>硬碟</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6" name="矩形 5"/>
          <p:cNvSpPr/>
          <p:nvPr/>
        </p:nvSpPr>
        <p:spPr>
          <a:xfrm>
            <a:off x="1988171" y="1559948"/>
            <a:ext cx="5270758" cy="3693319"/>
          </a:xfrm>
          <a:prstGeom prst="rect">
            <a:avLst/>
          </a:prstGeom>
          <a:ln>
            <a:solidFill>
              <a:schemeClr val="tx1">
                <a:lumMod val="50000"/>
                <a:lumOff val="50000"/>
              </a:schemeClr>
            </a:solidFill>
          </a:ln>
        </p:spPr>
        <p:txBody>
          <a:bodyPr wrap="square">
            <a:spAutoFit/>
          </a:bodyPr>
          <a:lstStyle/>
          <a:p>
            <a:r>
              <a:rPr lang="en-US" altLang="zh-TW" dirty="0"/>
              <a:t>[root@rac1 ~]# </a:t>
            </a:r>
            <a:r>
              <a:rPr lang="en-US" altLang="zh-TW" dirty="0" err="1"/>
              <a:t>su</a:t>
            </a:r>
            <a:r>
              <a:rPr lang="en-US" altLang="zh-TW" dirty="0"/>
              <a:t> - grid</a:t>
            </a:r>
          </a:p>
          <a:p>
            <a:endParaRPr lang="en-US" altLang="zh-TW" dirty="0" smtClean="0"/>
          </a:p>
          <a:p>
            <a:r>
              <a:rPr lang="en-US" altLang="zh-TW" dirty="0"/>
              <a:t>[root@rac1 ~]# </a:t>
            </a:r>
            <a:r>
              <a:rPr lang="en-US" altLang="zh-TW" dirty="0" err="1"/>
              <a:t>oracleasm</a:t>
            </a:r>
            <a:r>
              <a:rPr lang="en-US" altLang="zh-TW" dirty="0"/>
              <a:t> </a:t>
            </a:r>
            <a:r>
              <a:rPr lang="en-US" altLang="zh-TW" dirty="0" err="1"/>
              <a:t>listdisks</a:t>
            </a:r>
            <a:endParaRPr lang="en-US" altLang="zh-TW" dirty="0"/>
          </a:p>
          <a:p>
            <a:r>
              <a:rPr lang="en-US" altLang="zh-TW" dirty="0"/>
              <a:t>DATA</a:t>
            </a:r>
          </a:p>
          <a:p>
            <a:r>
              <a:rPr lang="en-US" altLang="zh-TW" dirty="0"/>
              <a:t>OCR1</a:t>
            </a:r>
          </a:p>
          <a:p>
            <a:r>
              <a:rPr lang="en-US" altLang="zh-TW" dirty="0"/>
              <a:t>OCR2</a:t>
            </a:r>
          </a:p>
          <a:p>
            <a:r>
              <a:rPr lang="en-US" altLang="zh-TW" dirty="0" smtClean="0"/>
              <a:t>OCR3</a:t>
            </a:r>
            <a:endParaRPr lang="en-US" altLang="zh-TW" dirty="0"/>
          </a:p>
          <a:p>
            <a:endParaRPr lang="en-US" altLang="zh-TW" dirty="0" smtClean="0"/>
          </a:p>
          <a:p>
            <a:endParaRPr lang="en-US" altLang="zh-TW" dirty="0"/>
          </a:p>
          <a:p>
            <a:r>
              <a:rPr lang="en-US" altLang="zh-TW" dirty="0" smtClean="0"/>
              <a:t>[</a:t>
            </a:r>
            <a:r>
              <a:rPr lang="en-US" altLang="zh-TW" dirty="0"/>
              <a:t>grid@rac1 ~]$ </a:t>
            </a:r>
            <a:r>
              <a:rPr lang="en-US" altLang="zh-TW" dirty="0" err="1"/>
              <a:t>asmcmd</a:t>
            </a:r>
            <a:endParaRPr lang="en-US" altLang="zh-TW" dirty="0"/>
          </a:p>
          <a:p>
            <a:r>
              <a:rPr lang="en-US" altLang="zh-TW" dirty="0"/>
              <a:t>ASMCMD&gt; ls</a:t>
            </a:r>
          </a:p>
          <a:p>
            <a:r>
              <a:rPr lang="en-US" altLang="zh-TW" dirty="0"/>
              <a:t>DATA/</a:t>
            </a:r>
          </a:p>
          <a:p>
            <a:r>
              <a:rPr lang="en-US" altLang="zh-TW" dirty="0"/>
              <a:t>OCR/</a:t>
            </a:r>
          </a:p>
        </p:txBody>
      </p:sp>
    </p:spTree>
    <p:extLst>
      <p:ext uri="{BB962C8B-B14F-4D97-AF65-F5344CB8AC3E}">
        <p14:creationId xmlns:p14="http://schemas.microsoft.com/office/powerpoint/2010/main" val="898658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6991" y="44970"/>
            <a:ext cx="7828553"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RAC</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日常運維</a:t>
            </a: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檢查</a:t>
            </a:r>
            <a:r>
              <a:rPr lang="en-US" altLang="zh-TW" sz="4000" dirty="0" smtClean="0">
                <a:solidFill>
                  <a:srgbClr val="000000"/>
                </a:solidFill>
                <a:latin typeface="微軟正黑體" pitchFamily="34" charset="-120"/>
                <a:ea typeface="微軟正黑體" pitchFamily="34" charset="-120"/>
              </a:rPr>
              <a:t>ASM</a:t>
            </a:r>
            <a:r>
              <a:rPr lang="zh-TW" altLang="en-US" sz="4000" dirty="0" smtClean="0">
                <a:solidFill>
                  <a:srgbClr val="000000"/>
                </a:solidFill>
                <a:latin typeface="微軟正黑體" pitchFamily="34" charset="-120"/>
                <a:ea typeface="微軟正黑體" pitchFamily="34" charset="-120"/>
              </a:rPr>
              <a:t>使用空間</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6" name="矩形 5"/>
          <p:cNvSpPr/>
          <p:nvPr/>
        </p:nvSpPr>
        <p:spPr>
          <a:xfrm>
            <a:off x="89248" y="901163"/>
            <a:ext cx="8934138" cy="4185761"/>
          </a:xfrm>
          <a:prstGeom prst="rect">
            <a:avLst/>
          </a:prstGeom>
          <a:ln>
            <a:solidFill>
              <a:schemeClr val="tx1">
                <a:lumMod val="50000"/>
                <a:lumOff val="50000"/>
              </a:schemeClr>
            </a:solidFill>
          </a:ln>
        </p:spPr>
        <p:txBody>
          <a:bodyPr wrap="square">
            <a:spAutoFit/>
          </a:bodyPr>
          <a:lstStyle/>
          <a:p>
            <a:r>
              <a:rPr lang="en-US" altLang="zh-TW" dirty="0"/>
              <a:t>How to monitor space usage on ASM </a:t>
            </a:r>
            <a:r>
              <a:rPr lang="en-US" altLang="zh-TW" dirty="0" err="1"/>
              <a:t>diskgroups</a:t>
            </a:r>
            <a:endParaRPr lang="en-US" altLang="zh-TW" dirty="0"/>
          </a:p>
          <a:p>
            <a:endParaRPr lang="en-US" altLang="zh-TW" dirty="0"/>
          </a:p>
          <a:p>
            <a:r>
              <a:rPr lang="en-US" altLang="zh-TW" sz="1400" dirty="0"/>
              <a:t>https://dba.stackexchange.com/questions/36160/how-to-monitor-space-usage-on-asm-diskgroups</a:t>
            </a:r>
          </a:p>
          <a:p>
            <a:endParaRPr lang="en-US" altLang="zh-TW" dirty="0"/>
          </a:p>
          <a:p>
            <a:r>
              <a:rPr lang="en-US" altLang="zh-TW" dirty="0"/>
              <a:t>root</a:t>
            </a:r>
            <a:r>
              <a:rPr lang="zh-TW" altLang="en-US" dirty="0"/>
              <a:t>登入後 </a:t>
            </a:r>
            <a:r>
              <a:rPr lang="en-US" altLang="zh-TW" dirty="0" err="1"/>
              <a:t>su</a:t>
            </a:r>
            <a:r>
              <a:rPr lang="en-US" altLang="zh-TW" dirty="0"/>
              <a:t> - grid</a:t>
            </a:r>
          </a:p>
          <a:p>
            <a:endParaRPr lang="en-US" altLang="zh-TW" dirty="0"/>
          </a:p>
          <a:p>
            <a:r>
              <a:rPr lang="en-US" altLang="zh-TW" dirty="0"/>
              <a:t>[oracle@oel61 ~]$ </a:t>
            </a:r>
            <a:r>
              <a:rPr lang="en-US" altLang="zh-TW" dirty="0" err="1"/>
              <a:t>sqlplus</a:t>
            </a:r>
            <a:r>
              <a:rPr lang="en-US" altLang="zh-TW" dirty="0"/>
              <a:t> / as </a:t>
            </a:r>
            <a:r>
              <a:rPr lang="en-US" altLang="zh-TW" dirty="0" err="1" smtClean="0"/>
              <a:t>sysdba</a:t>
            </a:r>
            <a:endParaRPr lang="en-US" altLang="zh-TW" dirty="0"/>
          </a:p>
          <a:p>
            <a:r>
              <a:rPr lang="en-US" altLang="zh-TW" dirty="0"/>
              <a:t>SQL*Plus: Release 11.2.0.2.0 Production on Thu Mar 7 10:44:44 </a:t>
            </a:r>
            <a:r>
              <a:rPr lang="en-US" altLang="zh-TW" dirty="0" smtClean="0"/>
              <a:t>2013</a:t>
            </a:r>
            <a:endParaRPr lang="en-US" altLang="zh-TW" dirty="0"/>
          </a:p>
          <a:p>
            <a:r>
              <a:rPr lang="en-US" altLang="zh-TW" dirty="0"/>
              <a:t>Copyright (c) 1982, 2010, Oracle.  All rights reserved</a:t>
            </a:r>
            <a:r>
              <a:rPr lang="en-US" altLang="zh-TW" dirty="0" smtClean="0"/>
              <a:t>.</a:t>
            </a:r>
            <a:endParaRPr lang="en-US" altLang="zh-TW" dirty="0"/>
          </a:p>
          <a:p>
            <a:r>
              <a:rPr lang="en-US" altLang="zh-TW" dirty="0"/>
              <a:t>Connected to:</a:t>
            </a:r>
          </a:p>
          <a:p>
            <a:r>
              <a:rPr lang="en-US" altLang="zh-TW" dirty="0"/>
              <a:t>Oracle Database 11g Enterprise Edition Release 11.2.0.2.0 - 64bit Production</a:t>
            </a:r>
          </a:p>
          <a:p>
            <a:r>
              <a:rPr lang="en-US" altLang="zh-TW" dirty="0"/>
              <a:t>With the Automatic Storage Management option</a:t>
            </a:r>
          </a:p>
          <a:p>
            <a:endParaRPr lang="en-US" altLang="zh-TW" dirty="0"/>
          </a:p>
          <a:p>
            <a:r>
              <a:rPr lang="en-US" altLang="zh-TW" dirty="0"/>
              <a:t>SQL&gt; SELECT name, </a:t>
            </a:r>
            <a:r>
              <a:rPr lang="en-US" altLang="zh-TW" dirty="0" err="1"/>
              <a:t>free_mb</a:t>
            </a:r>
            <a:r>
              <a:rPr lang="en-US" altLang="zh-TW" dirty="0"/>
              <a:t>, </a:t>
            </a:r>
            <a:r>
              <a:rPr lang="en-US" altLang="zh-TW" dirty="0" err="1"/>
              <a:t>total_mb</a:t>
            </a:r>
            <a:r>
              <a:rPr lang="en-US" altLang="zh-TW" dirty="0"/>
              <a:t>, </a:t>
            </a:r>
            <a:r>
              <a:rPr lang="en-US" altLang="zh-TW" dirty="0" err="1"/>
              <a:t>free_mb</a:t>
            </a:r>
            <a:r>
              <a:rPr lang="en-US" altLang="zh-TW" dirty="0"/>
              <a:t>/</a:t>
            </a:r>
            <a:r>
              <a:rPr lang="en-US" altLang="zh-TW" dirty="0" err="1"/>
              <a:t>total_mb</a:t>
            </a:r>
            <a:r>
              <a:rPr lang="en-US" altLang="zh-TW" dirty="0"/>
              <a:t>*100 as percentage </a:t>
            </a:r>
          </a:p>
          <a:p>
            <a:r>
              <a:rPr lang="en-US" altLang="zh-TW" dirty="0"/>
              <a:t>    </a:t>
            </a:r>
            <a:r>
              <a:rPr lang="en-US" altLang="zh-TW" dirty="0" smtClean="0"/>
              <a:t>      </a:t>
            </a:r>
            <a:r>
              <a:rPr lang="en-US" altLang="zh-TW" dirty="0"/>
              <a:t>FROM </a:t>
            </a:r>
            <a:r>
              <a:rPr lang="en-US" altLang="zh-TW" dirty="0" err="1"/>
              <a:t>v$asm_diskgroup</a:t>
            </a:r>
            <a:r>
              <a:rPr lang="en-US" altLang="zh-TW" dirty="0" smtClean="0"/>
              <a:t>;</a:t>
            </a:r>
            <a:endParaRPr lang="en-US" altLang="zh-TW" dirty="0"/>
          </a:p>
        </p:txBody>
      </p:sp>
      <p:pic>
        <p:nvPicPr>
          <p:cNvPr id="2" name="圖片 1"/>
          <p:cNvPicPr>
            <a:picLocks noChangeAspect="1"/>
          </p:cNvPicPr>
          <p:nvPr/>
        </p:nvPicPr>
        <p:blipFill>
          <a:blip r:embed="rId2"/>
          <a:stretch>
            <a:fillRect/>
          </a:stretch>
        </p:blipFill>
        <p:spPr>
          <a:xfrm>
            <a:off x="730269" y="5363924"/>
            <a:ext cx="7652096" cy="1081848"/>
          </a:xfrm>
          <a:prstGeom prst="rect">
            <a:avLst/>
          </a:prstGeom>
          <a:ln w="12700">
            <a:solidFill>
              <a:schemeClr val="tx1"/>
            </a:solidFill>
          </a:ln>
        </p:spPr>
      </p:pic>
    </p:spTree>
    <p:extLst>
      <p:ext uri="{BB962C8B-B14F-4D97-AF65-F5344CB8AC3E}">
        <p14:creationId xmlns:p14="http://schemas.microsoft.com/office/powerpoint/2010/main" val="3625211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5828" y="112541"/>
            <a:ext cx="5197000"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RAC Cluster</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日常</a:t>
            </a:r>
            <a:r>
              <a:rPr lang="zh-TW" altLang="en-US" sz="4000" dirty="0" smtClean="0">
                <a:solidFill>
                  <a:srgbClr val="000000"/>
                </a:solidFill>
                <a:latin typeface="微軟正黑體" pitchFamily="34" charset="-120"/>
                <a:ea typeface="微軟正黑體" pitchFamily="34" charset="-120"/>
              </a:rPr>
              <a:t>檢查</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pic>
        <p:nvPicPr>
          <p:cNvPr id="5" name="圖片 4"/>
          <p:cNvPicPr>
            <a:picLocks noChangeAspect="1"/>
          </p:cNvPicPr>
          <p:nvPr/>
        </p:nvPicPr>
        <p:blipFill>
          <a:blip r:embed="rId2"/>
          <a:stretch>
            <a:fillRect/>
          </a:stretch>
        </p:blipFill>
        <p:spPr>
          <a:xfrm>
            <a:off x="3474721" y="758872"/>
            <a:ext cx="5519590" cy="5819103"/>
          </a:xfrm>
          <a:prstGeom prst="rect">
            <a:avLst/>
          </a:prstGeom>
          <a:ln>
            <a:solidFill>
              <a:schemeClr val="tx1">
                <a:lumMod val="50000"/>
                <a:lumOff val="50000"/>
              </a:schemeClr>
            </a:solidFill>
          </a:ln>
        </p:spPr>
      </p:pic>
      <p:sp>
        <p:nvSpPr>
          <p:cNvPr id="6" name="矩形 5"/>
          <p:cNvSpPr/>
          <p:nvPr/>
        </p:nvSpPr>
        <p:spPr>
          <a:xfrm>
            <a:off x="14067" y="926901"/>
            <a:ext cx="3404383" cy="646331"/>
          </a:xfrm>
          <a:prstGeom prst="rect">
            <a:avLst/>
          </a:prstGeom>
          <a:ln>
            <a:solidFill>
              <a:schemeClr val="tx1">
                <a:lumMod val="50000"/>
                <a:lumOff val="50000"/>
              </a:schemeClr>
            </a:solidFill>
          </a:ln>
        </p:spPr>
        <p:txBody>
          <a:bodyPr wrap="square">
            <a:spAutoFit/>
          </a:bodyPr>
          <a:lstStyle/>
          <a:p>
            <a:r>
              <a:rPr lang="en-US" altLang="zh-TW" dirty="0"/>
              <a:t>[root@rac1 ~]# </a:t>
            </a:r>
            <a:r>
              <a:rPr lang="en-US" altLang="zh-TW" dirty="0" err="1"/>
              <a:t>su</a:t>
            </a:r>
            <a:r>
              <a:rPr lang="en-US" altLang="zh-TW" dirty="0"/>
              <a:t> - grid</a:t>
            </a:r>
          </a:p>
          <a:p>
            <a:r>
              <a:rPr lang="en-US" altLang="zh-TW" dirty="0" smtClean="0"/>
              <a:t>[</a:t>
            </a:r>
            <a:r>
              <a:rPr lang="en-US" altLang="zh-TW" dirty="0"/>
              <a:t>grid@rac1 ~]$ </a:t>
            </a:r>
            <a:r>
              <a:rPr lang="en-US" altLang="zh-TW" dirty="0" err="1">
                <a:solidFill>
                  <a:srgbClr val="FF0000"/>
                </a:solidFill>
              </a:rPr>
              <a:t>crsctl</a:t>
            </a:r>
            <a:r>
              <a:rPr lang="en-US" altLang="zh-TW" dirty="0">
                <a:solidFill>
                  <a:srgbClr val="FF0000"/>
                </a:solidFill>
              </a:rPr>
              <a:t> stat res -t</a:t>
            </a:r>
          </a:p>
        </p:txBody>
      </p:sp>
    </p:spTree>
    <p:extLst>
      <p:ext uri="{BB962C8B-B14F-4D97-AF65-F5344CB8AC3E}">
        <p14:creationId xmlns:p14="http://schemas.microsoft.com/office/powerpoint/2010/main" val="3430313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5927" y="112541"/>
            <a:ext cx="4410951"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RAC</a:t>
            </a:r>
            <a:r>
              <a:rPr lang="zh-TW" altLang="en-US" sz="4000" dirty="0" smtClean="0">
                <a:solidFill>
                  <a:srgbClr val="000000"/>
                </a:solidFill>
                <a:latin typeface="微軟正黑體" pitchFamily="34" charset="-120"/>
                <a:ea typeface="微軟正黑體" pitchFamily="34" charset="-120"/>
              </a:rPr>
              <a:t>關機和重開機</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 </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6" name="矩形 5"/>
          <p:cNvSpPr/>
          <p:nvPr/>
        </p:nvSpPr>
        <p:spPr>
          <a:xfrm>
            <a:off x="1093359" y="747022"/>
            <a:ext cx="7241172" cy="5355312"/>
          </a:xfrm>
          <a:prstGeom prst="rect">
            <a:avLst/>
          </a:prstGeom>
          <a:ln>
            <a:solidFill>
              <a:schemeClr val="tx1">
                <a:lumMod val="50000"/>
                <a:lumOff val="50000"/>
              </a:schemeClr>
            </a:solidFill>
          </a:ln>
        </p:spPr>
        <p:txBody>
          <a:bodyPr wrap="square">
            <a:spAutoFit/>
          </a:bodyPr>
          <a:lstStyle/>
          <a:p>
            <a:r>
              <a:rPr lang="en-US" altLang="zh-TW" b="1" dirty="0" smtClean="0">
                <a:solidFill>
                  <a:srgbClr val="00B050"/>
                </a:solidFill>
              </a:rPr>
              <a:t>1.mesdb1</a:t>
            </a:r>
            <a:r>
              <a:rPr lang="zh-TW" altLang="zh-TW" b="1" dirty="0" smtClean="0">
                <a:solidFill>
                  <a:srgbClr val="00B050"/>
                </a:solidFill>
              </a:rPr>
              <a:t>上</a:t>
            </a:r>
          </a:p>
          <a:p>
            <a:r>
              <a:rPr lang="en-US" altLang="zh-TW" dirty="0" smtClean="0"/>
              <a:t>[root@mesdb1 ~]#/</a:t>
            </a:r>
            <a:r>
              <a:rPr lang="en-US" altLang="zh-TW" dirty="0" err="1" smtClean="0"/>
              <a:t>etc</a:t>
            </a:r>
            <a:r>
              <a:rPr lang="en-US" altLang="zh-TW" dirty="0" smtClean="0"/>
              <a:t>/</a:t>
            </a:r>
            <a:r>
              <a:rPr lang="en-US" altLang="zh-TW" dirty="0" err="1" smtClean="0"/>
              <a:t>init.d</a:t>
            </a:r>
            <a:r>
              <a:rPr lang="en-US" altLang="zh-TW" dirty="0" smtClean="0"/>
              <a:t>/</a:t>
            </a:r>
            <a:r>
              <a:rPr lang="en-US" altLang="zh-TW" dirty="0" err="1" smtClean="0"/>
              <a:t>ohasd</a:t>
            </a:r>
            <a:r>
              <a:rPr lang="en-US" altLang="zh-TW" dirty="0" smtClean="0"/>
              <a:t> stop</a:t>
            </a:r>
            <a:endParaRPr lang="zh-TW" altLang="zh-TW" dirty="0" smtClean="0"/>
          </a:p>
          <a:p>
            <a:r>
              <a:rPr lang="en-US" altLang="zh-TW" dirty="0" smtClean="0"/>
              <a:t>………</a:t>
            </a:r>
            <a:endParaRPr lang="zh-TW" altLang="zh-TW" dirty="0" smtClean="0"/>
          </a:p>
          <a:p>
            <a:r>
              <a:rPr lang="zh-TW" altLang="zh-TW" dirty="0" smtClean="0"/>
              <a:t>等指令結束</a:t>
            </a:r>
            <a:r>
              <a:rPr lang="en-US" altLang="zh-TW" dirty="0" smtClean="0"/>
              <a:t>...</a:t>
            </a:r>
            <a:endParaRPr lang="zh-TW" altLang="zh-TW" dirty="0" smtClean="0"/>
          </a:p>
          <a:p>
            <a:r>
              <a:rPr lang="en-US" altLang="zh-TW" dirty="0" smtClean="0"/>
              <a:t>[root@</a:t>
            </a:r>
            <a:r>
              <a:rPr lang="en-US" altLang="zh-TW" dirty="0"/>
              <a:t>mesdb</a:t>
            </a:r>
            <a:r>
              <a:rPr lang="en-US" altLang="zh-TW" dirty="0" smtClean="0"/>
              <a:t>1 ~]# sync;</a:t>
            </a:r>
            <a:endParaRPr lang="zh-TW" altLang="zh-TW" dirty="0" smtClean="0"/>
          </a:p>
          <a:p>
            <a:r>
              <a:rPr lang="en-US" altLang="zh-TW" dirty="0" smtClean="0"/>
              <a:t>[root@</a:t>
            </a:r>
            <a:r>
              <a:rPr lang="en-US" altLang="zh-TW" dirty="0"/>
              <a:t>mesdb</a:t>
            </a:r>
            <a:r>
              <a:rPr lang="en-US" altLang="zh-TW" dirty="0" smtClean="0"/>
              <a:t>1 ~]# sync;</a:t>
            </a:r>
            <a:endParaRPr lang="zh-TW" altLang="zh-TW" dirty="0" smtClean="0"/>
          </a:p>
          <a:p>
            <a:r>
              <a:rPr lang="en-US" altLang="zh-TW" dirty="0" smtClean="0"/>
              <a:t>[root@</a:t>
            </a:r>
            <a:r>
              <a:rPr lang="en-US" altLang="zh-TW" dirty="0"/>
              <a:t>mesdb</a:t>
            </a:r>
            <a:r>
              <a:rPr lang="en-US" altLang="zh-TW" dirty="0" smtClean="0"/>
              <a:t>1 ~]# sync;</a:t>
            </a:r>
            <a:endParaRPr lang="zh-TW" altLang="zh-TW" dirty="0" smtClean="0"/>
          </a:p>
          <a:p>
            <a:r>
              <a:rPr lang="en-US" altLang="zh-TW" dirty="0" smtClean="0"/>
              <a:t>  </a:t>
            </a:r>
            <a:endParaRPr lang="zh-TW" altLang="zh-TW" dirty="0" smtClean="0"/>
          </a:p>
          <a:p>
            <a:r>
              <a:rPr lang="en-US" altLang="zh-TW" b="1" dirty="0" smtClean="0">
                <a:solidFill>
                  <a:srgbClr val="FF0000"/>
                </a:solidFill>
              </a:rPr>
              <a:t>2.mesdb2</a:t>
            </a:r>
            <a:r>
              <a:rPr lang="zh-TW" altLang="zh-TW" b="1" dirty="0" smtClean="0">
                <a:solidFill>
                  <a:srgbClr val="FF0000"/>
                </a:solidFill>
              </a:rPr>
              <a:t>上</a:t>
            </a:r>
          </a:p>
          <a:p>
            <a:r>
              <a:rPr lang="en-US" altLang="zh-TW" dirty="0"/>
              <a:t>[</a:t>
            </a:r>
            <a:r>
              <a:rPr lang="en-US" altLang="zh-TW" dirty="0" smtClean="0"/>
              <a:t>root@</a:t>
            </a:r>
            <a:r>
              <a:rPr lang="en-US" altLang="zh-TW" dirty="0"/>
              <a:t>mesdb</a:t>
            </a:r>
            <a:r>
              <a:rPr lang="en-US" altLang="zh-TW" dirty="0" smtClean="0"/>
              <a:t>2 </a:t>
            </a:r>
            <a:r>
              <a:rPr lang="en-US" altLang="zh-TW" dirty="0"/>
              <a:t>~]# </a:t>
            </a:r>
            <a:r>
              <a:rPr lang="en-US" altLang="zh-TW" dirty="0" smtClean="0"/>
              <a:t>/</a:t>
            </a:r>
            <a:r>
              <a:rPr lang="en-US" altLang="zh-TW" dirty="0" err="1" smtClean="0"/>
              <a:t>etc</a:t>
            </a:r>
            <a:r>
              <a:rPr lang="en-US" altLang="zh-TW" dirty="0" smtClean="0"/>
              <a:t>/</a:t>
            </a:r>
            <a:r>
              <a:rPr lang="en-US" altLang="zh-TW" dirty="0" err="1" smtClean="0"/>
              <a:t>init.d</a:t>
            </a:r>
            <a:r>
              <a:rPr lang="en-US" altLang="zh-TW" dirty="0" smtClean="0"/>
              <a:t>/</a:t>
            </a:r>
            <a:r>
              <a:rPr lang="en-US" altLang="zh-TW" dirty="0" err="1" smtClean="0"/>
              <a:t>ohasd</a:t>
            </a:r>
            <a:r>
              <a:rPr lang="en-US" altLang="zh-TW" dirty="0" smtClean="0"/>
              <a:t> stop</a:t>
            </a:r>
            <a:endParaRPr lang="zh-TW" altLang="zh-TW" dirty="0" smtClean="0"/>
          </a:p>
          <a:p>
            <a:r>
              <a:rPr lang="en-US" altLang="zh-TW" dirty="0" smtClean="0"/>
              <a:t>………</a:t>
            </a:r>
            <a:endParaRPr lang="zh-TW" altLang="zh-TW" dirty="0" smtClean="0"/>
          </a:p>
          <a:p>
            <a:r>
              <a:rPr lang="zh-TW" altLang="zh-TW" dirty="0" smtClean="0"/>
              <a:t>等指令結束</a:t>
            </a:r>
            <a:r>
              <a:rPr lang="en-US" altLang="zh-TW" dirty="0" smtClean="0"/>
              <a:t>...</a:t>
            </a:r>
            <a:endParaRPr lang="zh-TW" altLang="zh-TW" dirty="0" smtClean="0"/>
          </a:p>
          <a:p>
            <a:r>
              <a:rPr lang="en-US" altLang="zh-TW" dirty="0"/>
              <a:t>[root@mesdb2 ~]# </a:t>
            </a:r>
            <a:r>
              <a:rPr lang="en-US" altLang="zh-TW" dirty="0" smtClean="0"/>
              <a:t>sync;</a:t>
            </a:r>
            <a:endParaRPr lang="zh-TW" altLang="zh-TW" dirty="0" smtClean="0"/>
          </a:p>
          <a:p>
            <a:r>
              <a:rPr lang="en-US" altLang="zh-TW" dirty="0"/>
              <a:t>[root@mesdb2 ~]# </a:t>
            </a:r>
            <a:r>
              <a:rPr lang="en-US" altLang="zh-TW" dirty="0" smtClean="0"/>
              <a:t>sync;</a:t>
            </a:r>
            <a:endParaRPr lang="zh-TW" altLang="zh-TW" dirty="0" smtClean="0"/>
          </a:p>
          <a:p>
            <a:r>
              <a:rPr lang="en-US" altLang="zh-TW" dirty="0"/>
              <a:t>[root@mesdb2 ~]# </a:t>
            </a:r>
            <a:r>
              <a:rPr lang="en-US" altLang="zh-TW" dirty="0" smtClean="0"/>
              <a:t>sync;</a:t>
            </a:r>
            <a:endParaRPr lang="zh-TW" altLang="zh-TW" dirty="0" smtClean="0"/>
          </a:p>
          <a:p>
            <a:r>
              <a:rPr lang="en-US" altLang="zh-TW" dirty="0" smtClean="0"/>
              <a:t> </a:t>
            </a:r>
            <a:endParaRPr lang="en-US" altLang="zh-TW" dirty="0" smtClean="0"/>
          </a:p>
          <a:p>
            <a:r>
              <a:rPr lang="en-US" altLang="zh-TW" b="1" dirty="0" smtClean="0">
                <a:solidFill>
                  <a:srgbClr val="003399"/>
                </a:solidFill>
              </a:rPr>
              <a:t>3.mesdb1</a:t>
            </a:r>
            <a:r>
              <a:rPr lang="zh-TW" altLang="en-US" b="1" dirty="0" smtClean="0">
                <a:solidFill>
                  <a:srgbClr val="003399"/>
                </a:solidFill>
              </a:rPr>
              <a:t>和</a:t>
            </a:r>
            <a:r>
              <a:rPr lang="en-US" altLang="zh-TW" b="1" dirty="0" smtClean="0">
                <a:solidFill>
                  <a:srgbClr val="003399"/>
                </a:solidFill>
              </a:rPr>
              <a:t>mesdb2</a:t>
            </a:r>
            <a:r>
              <a:rPr lang="zh-TW" altLang="en-US" b="1" dirty="0" smtClean="0">
                <a:solidFill>
                  <a:srgbClr val="003399"/>
                </a:solidFill>
              </a:rPr>
              <a:t>上 執行重開機</a:t>
            </a:r>
            <a:endParaRPr lang="en-US" altLang="zh-TW" b="1" dirty="0" smtClean="0">
              <a:solidFill>
                <a:srgbClr val="003399"/>
              </a:solidFill>
            </a:endParaRPr>
          </a:p>
          <a:p>
            <a:r>
              <a:rPr lang="en-US" altLang="zh-TW" dirty="0"/>
              <a:t>[root@mesdb1 ~]# </a:t>
            </a:r>
            <a:r>
              <a:rPr lang="en-US" altLang="zh-TW" dirty="0" smtClean="0"/>
              <a:t>reboot  </a:t>
            </a:r>
            <a:r>
              <a:rPr lang="zh-TW" altLang="en-US" dirty="0" smtClean="0"/>
              <a:t>或 </a:t>
            </a:r>
            <a:r>
              <a:rPr lang="en-US" altLang="zh-TW" dirty="0"/>
              <a:t>shutdown –r </a:t>
            </a:r>
            <a:r>
              <a:rPr lang="en-US" altLang="zh-TW" dirty="0" smtClean="0"/>
              <a:t>now</a:t>
            </a:r>
            <a:endParaRPr lang="zh-TW" altLang="zh-TW" dirty="0" smtClean="0"/>
          </a:p>
          <a:p>
            <a:r>
              <a:rPr lang="en-US" altLang="zh-TW" dirty="0"/>
              <a:t>[root@mesdb2 ~]# </a:t>
            </a:r>
            <a:r>
              <a:rPr lang="en-US" altLang="zh-TW" dirty="0" smtClean="0"/>
              <a:t>reboot  </a:t>
            </a:r>
            <a:r>
              <a:rPr lang="zh-TW" altLang="en-US" dirty="0" smtClean="0"/>
              <a:t>或 </a:t>
            </a:r>
            <a:r>
              <a:rPr lang="en-US" altLang="zh-TW" dirty="0" smtClean="0"/>
              <a:t>shutdown –r now</a:t>
            </a:r>
            <a:endParaRPr lang="en-US" altLang="zh-TW" dirty="0" smtClean="0">
              <a:solidFill>
                <a:srgbClr val="FF0000"/>
              </a:solidFill>
            </a:endParaRPr>
          </a:p>
        </p:txBody>
      </p:sp>
      <p:sp>
        <p:nvSpPr>
          <p:cNvPr id="2" name="文字方塊 1"/>
          <p:cNvSpPr txBox="1"/>
          <p:nvPr/>
        </p:nvSpPr>
        <p:spPr>
          <a:xfrm>
            <a:off x="1873769" y="6233909"/>
            <a:ext cx="6190938" cy="369332"/>
          </a:xfrm>
          <a:prstGeom prst="rect">
            <a:avLst/>
          </a:prstGeom>
          <a:noFill/>
          <a:ln w="12700">
            <a:noFill/>
          </a:ln>
        </p:spPr>
        <p:txBody>
          <a:bodyPr wrap="square" rtlCol="0">
            <a:spAutoFit/>
          </a:bodyPr>
          <a:lstStyle/>
          <a:p>
            <a:r>
              <a:rPr lang="en-US" altLang="zh-TW" b="1" dirty="0">
                <a:solidFill>
                  <a:srgbClr val="FF0000"/>
                </a:solidFill>
              </a:rPr>
              <a:t>Linux</a:t>
            </a:r>
            <a:r>
              <a:rPr lang="zh-TW" altLang="en-US" b="1" dirty="0" smtClean="0">
                <a:solidFill>
                  <a:srgbClr val="FF0000"/>
                </a:solidFill>
              </a:rPr>
              <a:t>關機</a:t>
            </a:r>
            <a:r>
              <a:rPr lang="en-US" altLang="zh-TW" b="1" dirty="0" smtClean="0">
                <a:solidFill>
                  <a:srgbClr val="FF0000"/>
                </a:solidFill>
              </a:rPr>
              <a:t> </a:t>
            </a:r>
            <a:r>
              <a:rPr lang="zh-TW" altLang="en-US" b="1" dirty="0" smtClean="0">
                <a:solidFill>
                  <a:srgbClr val="FF0000"/>
                </a:solidFill>
              </a:rPr>
              <a:t>指令</a:t>
            </a:r>
            <a:r>
              <a:rPr lang="en-US" altLang="zh-TW" b="1" dirty="0" smtClean="0">
                <a:solidFill>
                  <a:srgbClr val="FF0000"/>
                </a:solidFill>
              </a:rPr>
              <a:t>: # </a:t>
            </a:r>
            <a:r>
              <a:rPr lang="en-US" altLang="zh-TW" b="1" dirty="0" err="1" smtClean="0">
                <a:solidFill>
                  <a:srgbClr val="FF0000"/>
                </a:solidFill>
              </a:rPr>
              <a:t>init</a:t>
            </a:r>
            <a:r>
              <a:rPr lang="en-US" altLang="zh-TW" b="1" dirty="0" smtClean="0">
                <a:solidFill>
                  <a:srgbClr val="FF0000"/>
                </a:solidFill>
              </a:rPr>
              <a:t> 0   </a:t>
            </a:r>
            <a:r>
              <a:rPr lang="zh-TW" altLang="en-US" b="1" dirty="0" smtClean="0">
                <a:solidFill>
                  <a:srgbClr val="FF0000"/>
                </a:solidFill>
              </a:rPr>
              <a:t>或   </a:t>
            </a:r>
            <a:r>
              <a:rPr lang="en-US" altLang="zh-TW" b="1" dirty="0" smtClean="0">
                <a:solidFill>
                  <a:srgbClr val="FF0000"/>
                </a:solidFill>
              </a:rPr>
              <a:t>#shutdown –h now </a:t>
            </a:r>
            <a:endParaRPr lang="zh-TW" altLang="en-US" b="1" dirty="0">
              <a:solidFill>
                <a:srgbClr val="FF0000"/>
              </a:solidFill>
            </a:endParaRPr>
          </a:p>
        </p:txBody>
      </p:sp>
    </p:spTree>
    <p:extLst>
      <p:ext uri="{BB962C8B-B14F-4D97-AF65-F5344CB8AC3E}">
        <p14:creationId xmlns:p14="http://schemas.microsoft.com/office/powerpoint/2010/main" val="6005391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5927" y="112541"/>
            <a:ext cx="3256789"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RAC</a:t>
            </a:r>
            <a:r>
              <a:rPr kumimoji="1" lang="zh-TW" altLang="en-US"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維護指令</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6" name="矩形 5"/>
          <p:cNvSpPr/>
          <p:nvPr/>
        </p:nvSpPr>
        <p:spPr>
          <a:xfrm>
            <a:off x="856876" y="725032"/>
            <a:ext cx="7940284" cy="5909310"/>
          </a:xfrm>
          <a:prstGeom prst="rect">
            <a:avLst/>
          </a:prstGeom>
          <a:ln>
            <a:solidFill>
              <a:schemeClr val="tx1">
                <a:lumMod val="50000"/>
                <a:lumOff val="50000"/>
              </a:schemeClr>
            </a:solidFill>
          </a:ln>
        </p:spPr>
        <p:txBody>
          <a:bodyPr wrap="square">
            <a:spAutoFit/>
          </a:bodyPr>
          <a:lstStyle/>
          <a:p>
            <a:r>
              <a:rPr lang="en-US" altLang="zh-TW" dirty="0"/>
              <a:t>1</a:t>
            </a:r>
            <a:r>
              <a:rPr lang="en-US" altLang="zh-TW" dirty="0" smtClean="0"/>
              <a:t>).# </a:t>
            </a:r>
            <a:r>
              <a:rPr lang="en-US" altLang="zh-TW" dirty="0" err="1" smtClean="0"/>
              <a:t>su</a:t>
            </a:r>
            <a:r>
              <a:rPr lang="en-US" altLang="zh-TW" dirty="0" smtClean="0"/>
              <a:t> </a:t>
            </a:r>
            <a:r>
              <a:rPr lang="en-US" altLang="zh-TW" dirty="0"/>
              <a:t>- root</a:t>
            </a:r>
            <a:endParaRPr lang="zh-TW" altLang="zh-TW" dirty="0"/>
          </a:p>
          <a:p>
            <a:r>
              <a:rPr lang="en-US" altLang="zh-TW" dirty="0"/>
              <a:t>  2</a:t>
            </a:r>
            <a:r>
              <a:rPr lang="en-US" altLang="zh-TW" dirty="0" smtClean="0"/>
              <a:t>)#cd </a:t>
            </a:r>
            <a:r>
              <a:rPr lang="en-US" altLang="zh-TW" dirty="0"/>
              <a:t>/u01/app/12.2.0/grid/bin</a:t>
            </a:r>
            <a:endParaRPr lang="zh-TW" altLang="zh-TW" dirty="0"/>
          </a:p>
          <a:p>
            <a:r>
              <a:rPr lang="en-US" altLang="zh-TW" dirty="0"/>
              <a:t>  3</a:t>
            </a:r>
            <a:r>
              <a:rPr lang="en-US" altLang="zh-TW" dirty="0" smtClean="0"/>
              <a:t>)#./</a:t>
            </a:r>
            <a:r>
              <a:rPr lang="en-US" altLang="zh-TW" dirty="0" err="1"/>
              <a:t>crsctl</a:t>
            </a:r>
            <a:r>
              <a:rPr lang="en-US" altLang="zh-TW" dirty="0"/>
              <a:t> start cluster</a:t>
            </a:r>
            <a:endParaRPr lang="zh-TW" altLang="zh-TW" dirty="0"/>
          </a:p>
          <a:p>
            <a:r>
              <a:rPr lang="en-US" altLang="zh-TW" dirty="0"/>
              <a:t>   </a:t>
            </a:r>
            <a:r>
              <a:rPr lang="zh-TW" altLang="zh-TW" dirty="0"/>
              <a:t>或</a:t>
            </a:r>
          </a:p>
          <a:p>
            <a:r>
              <a:rPr lang="en-US" altLang="zh-TW" dirty="0"/>
              <a:t>   </a:t>
            </a:r>
            <a:r>
              <a:rPr lang="en-US" altLang="zh-TW" dirty="0" smtClean="0"/>
              <a:t> #./</a:t>
            </a:r>
            <a:r>
              <a:rPr lang="en-US" altLang="zh-TW" dirty="0" err="1"/>
              <a:t>crsctl</a:t>
            </a:r>
            <a:r>
              <a:rPr lang="en-US" altLang="zh-TW" dirty="0"/>
              <a:t> start cluster -</a:t>
            </a:r>
            <a:r>
              <a:rPr lang="en-US" altLang="zh-TW" dirty="0" smtClean="0"/>
              <a:t>all</a:t>
            </a:r>
            <a:endParaRPr lang="zh-TW" altLang="zh-TW" dirty="0"/>
          </a:p>
          <a:p>
            <a:r>
              <a:rPr lang="en-US" altLang="zh-TW" dirty="0"/>
              <a:t>  4</a:t>
            </a:r>
            <a:r>
              <a:rPr lang="en-US" altLang="zh-TW" dirty="0" smtClean="0"/>
              <a:t>).#</a:t>
            </a:r>
            <a:r>
              <a:rPr lang="en-US" altLang="zh-TW" dirty="0" err="1" smtClean="0"/>
              <a:t>su</a:t>
            </a:r>
            <a:r>
              <a:rPr lang="en-US" altLang="zh-TW" dirty="0" smtClean="0"/>
              <a:t> </a:t>
            </a:r>
            <a:r>
              <a:rPr lang="en-US" altLang="zh-TW" dirty="0"/>
              <a:t>- oracle</a:t>
            </a:r>
            <a:endParaRPr lang="zh-TW" altLang="zh-TW" dirty="0"/>
          </a:p>
          <a:p>
            <a:r>
              <a:rPr lang="en-US" altLang="zh-TW" dirty="0"/>
              <a:t>  5</a:t>
            </a:r>
            <a:r>
              <a:rPr lang="en-US" altLang="zh-TW" dirty="0" smtClean="0"/>
              <a:t>).$</a:t>
            </a:r>
            <a:r>
              <a:rPr lang="en-US" altLang="zh-TW" dirty="0" err="1" smtClean="0"/>
              <a:t>srvctl</a:t>
            </a:r>
            <a:r>
              <a:rPr lang="en-US" altLang="zh-TW" dirty="0" smtClean="0"/>
              <a:t> </a:t>
            </a:r>
            <a:r>
              <a:rPr lang="en-US" altLang="zh-TW" dirty="0"/>
              <a:t>start database -d RAC (</a:t>
            </a:r>
            <a:r>
              <a:rPr lang="zh-TW" altLang="zh-TW" dirty="0"/>
              <a:t>啟動全部</a:t>
            </a:r>
            <a:r>
              <a:rPr lang="en-US" altLang="zh-TW" dirty="0"/>
              <a:t>Instance)</a:t>
            </a:r>
            <a:endParaRPr lang="zh-TW" altLang="zh-TW" dirty="0"/>
          </a:p>
          <a:p>
            <a:r>
              <a:rPr lang="en-US" altLang="zh-TW" dirty="0"/>
              <a:t>         </a:t>
            </a:r>
            <a:r>
              <a:rPr lang="zh-TW" altLang="zh-TW" dirty="0"/>
              <a:t>或</a:t>
            </a:r>
          </a:p>
          <a:p>
            <a:r>
              <a:rPr lang="en-US" altLang="zh-TW" dirty="0"/>
              <a:t>  6</a:t>
            </a:r>
            <a:r>
              <a:rPr lang="en-US" altLang="zh-TW" dirty="0" smtClean="0"/>
              <a:t>).$</a:t>
            </a:r>
            <a:r>
              <a:rPr lang="en-US" altLang="zh-TW" dirty="0" err="1" smtClean="0"/>
              <a:t>srvctl</a:t>
            </a:r>
            <a:r>
              <a:rPr lang="en-US" altLang="zh-TW" dirty="0" smtClean="0"/>
              <a:t> </a:t>
            </a:r>
            <a:r>
              <a:rPr lang="en-US" altLang="zh-TW" dirty="0"/>
              <a:t>start instance -d RAC -n rac1</a:t>
            </a:r>
            <a:endParaRPr lang="zh-TW" altLang="zh-TW" dirty="0"/>
          </a:p>
          <a:p>
            <a:r>
              <a:rPr lang="en-US" altLang="zh-TW" dirty="0"/>
              <a:t>  7</a:t>
            </a:r>
            <a:r>
              <a:rPr lang="en-US" altLang="zh-TW" dirty="0" smtClean="0"/>
              <a:t>).$</a:t>
            </a:r>
            <a:r>
              <a:rPr lang="en-US" altLang="zh-TW" dirty="0" err="1" smtClean="0"/>
              <a:t>srvctl</a:t>
            </a:r>
            <a:r>
              <a:rPr lang="en-US" altLang="zh-TW" dirty="0" smtClean="0"/>
              <a:t> </a:t>
            </a:r>
            <a:r>
              <a:rPr lang="en-US" altLang="zh-TW" dirty="0"/>
              <a:t>start instance -d RAC -n rac2</a:t>
            </a:r>
            <a:endParaRPr lang="zh-TW" altLang="zh-TW" dirty="0"/>
          </a:p>
          <a:p>
            <a:r>
              <a:rPr lang="en-US" altLang="zh-TW" dirty="0"/>
              <a:t> </a:t>
            </a:r>
            <a:endParaRPr lang="zh-TW" altLang="zh-TW" dirty="0"/>
          </a:p>
          <a:p>
            <a:r>
              <a:rPr lang="en-US" altLang="zh-TW" dirty="0"/>
              <a:t>8).</a:t>
            </a:r>
            <a:r>
              <a:rPr lang="zh-TW" altLang="zh-TW" dirty="0"/>
              <a:t>檢查</a:t>
            </a:r>
            <a:r>
              <a:rPr lang="en-US" altLang="zh-TW" dirty="0"/>
              <a:t>RAC DB</a:t>
            </a:r>
            <a:r>
              <a:rPr lang="zh-TW" altLang="zh-TW" dirty="0"/>
              <a:t>啟動狀態</a:t>
            </a:r>
          </a:p>
          <a:p>
            <a:r>
              <a:rPr lang="en-US" altLang="zh-TW" dirty="0"/>
              <a:t>[</a:t>
            </a:r>
            <a:r>
              <a:rPr lang="en-US" altLang="zh-TW" dirty="0" smtClean="0"/>
              <a:t>grid@mesdb1 </a:t>
            </a:r>
            <a:r>
              <a:rPr lang="en-US" altLang="zh-TW" dirty="0"/>
              <a:t>~]$ </a:t>
            </a:r>
            <a:r>
              <a:rPr lang="en-US" altLang="zh-TW" dirty="0" err="1"/>
              <a:t>crsctl</a:t>
            </a:r>
            <a:r>
              <a:rPr lang="en-US" altLang="zh-TW" dirty="0"/>
              <a:t> stat res -t </a:t>
            </a:r>
            <a:endParaRPr lang="zh-TW" altLang="zh-TW" dirty="0"/>
          </a:p>
          <a:p>
            <a:r>
              <a:rPr lang="en-US" altLang="zh-TW" dirty="0"/>
              <a:t>[</a:t>
            </a:r>
            <a:r>
              <a:rPr lang="en-US" altLang="zh-TW" dirty="0" smtClean="0"/>
              <a:t>grid@mesdb1 </a:t>
            </a:r>
            <a:r>
              <a:rPr lang="en-US" altLang="zh-TW" dirty="0"/>
              <a:t>~]$ </a:t>
            </a:r>
            <a:r>
              <a:rPr lang="en-US" altLang="zh-TW" dirty="0" err="1"/>
              <a:t>crs_stat</a:t>
            </a:r>
            <a:r>
              <a:rPr lang="en-US" altLang="zh-TW" dirty="0"/>
              <a:t> -t </a:t>
            </a:r>
            <a:endParaRPr lang="zh-TW" altLang="zh-TW" dirty="0"/>
          </a:p>
          <a:p>
            <a:r>
              <a:rPr lang="en-US" altLang="zh-TW" dirty="0"/>
              <a:t>  </a:t>
            </a:r>
            <a:endParaRPr lang="zh-TW" altLang="zh-TW" dirty="0"/>
          </a:p>
          <a:p>
            <a:r>
              <a:rPr lang="en-US" altLang="zh-TW" dirty="0"/>
              <a:t>9). </a:t>
            </a:r>
            <a:r>
              <a:rPr lang="en-US" altLang="zh-TW" dirty="0" err="1"/>
              <a:t>crsctl</a:t>
            </a:r>
            <a:r>
              <a:rPr lang="en-US" altLang="zh-TW" dirty="0"/>
              <a:t> stop</a:t>
            </a:r>
            <a:r>
              <a:rPr lang="zh-TW" altLang="zh-TW" dirty="0"/>
              <a:t>指令的差異</a:t>
            </a:r>
          </a:p>
          <a:p>
            <a:r>
              <a:rPr lang="en-US" altLang="zh-TW" dirty="0" smtClean="0"/>
              <a:t>#</a:t>
            </a:r>
            <a:r>
              <a:rPr lang="en-US" altLang="zh-TW" dirty="0" err="1" smtClean="0"/>
              <a:t>su</a:t>
            </a:r>
            <a:r>
              <a:rPr lang="en-US" altLang="zh-TW" dirty="0" smtClean="0"/>
              <a:t> </a:t>
            </a:r>
            <a:r>
              <a:rPr lang="en-US" altLang="zh-TW" dirty="0"/>
              <a:t>- root</a:t>
            </a:r>
            <a:endParaRPr lang="zh-TW" altLang="zh-TW" dirty="0"/>
          </a:p>
          <a:p>
            <a:r>
              <a:rPr lang="en-US" altLang="zh-TW" dirty="0" smtClean="0"/>
              <a:t>#cd </a:t>
            </a:r>
            <a:r>
              <a:rPr lang="en-US" altLang="zh-TW" dirty="0"/>
              <a:t>/u01/app/12.2.0/grid/bin (</a:t>
            </a:r>
            <a:r>
              <a:rPr lang="zh-TW" altLang="zh-TW" dirty="0"/>
              <a:t>分別在所有節點都要做</a:t>
            </a:r>
            <a:r>
              <a:rPr lang="en-US" altLang="zh-TW" dirty="0"/>
              <a:t>)</a:t>
            </a:r>
            <a:endParaRPr lang="zh-TW" altLang="zh-TW" dirty="0"/>
          </a:p>
          <a:p>
            <a:r>
              <a:rPr lang="en-US" altLang="zh-TW" dirty="0" smtClean="0"/>
              <a:t>#./</a:t>
            </a:r>
            <a:r>
              <a:rPr lang="en-US" altLang="zh-TW" dirty="0" err="1" smtClean="0"/>
              <a:t>crsctl</a:t>
            </a:r>
            <a:r>
              <a:rPr lang="en-US" altLang="zh-TW" dirty="0" smtClean="0"/>
              <a:t> </a:t>
            </a:r>
            <a:r>
              <a:rPr lang="en-US" altLang="zh-TW" dirty="0"/>
              <a:t>stop has - for a Single Instance </a:t>
            </a:r>
            <a:r>
              <a:rPr lang="en-US" altLang="zh-TW" dirty="0" err="1"/>
              <a:t>Wich</a:t>
            </a:r>
            <a:r>
              <a:rPr lang="en-US" altLang="zh-TW" dirty="0"/>
              <a:t> has ASM on GI </a:t>
            </a:r>
            <a:endParaRPr lang="zh-TW" altLang="zh-TW" dirty="0"/>
          </a:p>
          <a:p>
            <a:r>
              <a:rPr lang="en-US" altLang="zh-TW" dirty="0" smtClean="0"/>
              <a:t>#./</a:t>
            </a:r>
            <a:r>
              <a:rPr lang="en-US" altLang="zh-TW" dirty="0" err="1" smtClean="0"/>
              <a:t>crsctl</a:t>
            </a:r>
            <a:r>
              <a:rPr lang="en-US" altLang="zh-TW" dirty="0" smtClean="0"/>
              <a:t> </a:t>
            </a:r>
            <a:r>
              <a:rPr lang="en-US" altLang="zh-TW" dirty="0"/>
              <a:t>stop </a:t>
            </a:r>
            <a:r>
              <a:rPr lang="en-US" altLang="zh-TW" dirty="0" err="1"/>
              <a:t>crs</a:t>
            </a:r>
            <a:r>
              <a:rPr lang="en-US" altLang="zh-TW" dirty="0"/>
              <a:t> - for two node </a:t>
            </a:r>
            <a:r>
              <a:rPr lang="en-US" altLang="zh-TW" dirty="0" err="1"/>
              <a:t>rac</a:t>
            </a:r>
            <a:r>
              <a:rPr lang="en-US" altLang="zh-TW" dirty="0"/>
              <a:t> to stop </a:t>
            </a:r>
            <a:r>
              <a:rPr lang="en-US" altLang="zh-TW" dirty="0" err="1"/>
              <a:t>crs</a:t>
            </a:r>
            <a:r>
              <a:rPr lang="en-US" altLang="zh-TW" dirty="0"/>
              <a:t> services on each node</a:t>
            </a:r>
            <a:endParaRPr lang="zh-TW" altLang="zh-TW" dirty="0"/>
          </a:p>
          <a:p>
            <a:r>
              <a:rPr lang="en-US" altLang="zh-TW" smtClean="0"/>
              <a:t>#./crsctl</a:t>
            </a:r>
            <a:r>
              <a:rPr lang="en-US" altLang="zh-TW" dirty="0" smtClean="0"/>
              <a:t> </a:t>
            </a:r>
            <a:r>
              <a:rPr lang="en-US" altLang="zh-TW" dirty="0"/>
              <a:t>stop cluster -all - to stop </a:t>
            </a:r>
            <a:r>
              <a:rPr lang="en-US" altLang="zh-TW" dirty="0" err="1"/>
              <a:t>crs</a:t>
            </a:r>
            <a:r>
              <a:rPr lang="en-US" altLang="zh-TW" dirty="0"/>
              <a:t> on all nodes</a:t>
            </a:r>
            <a:endParaRPr lang="zh-TW" altLang="zh-TW" dirty="0"/>
          </a:p>
        </p:txBody>
      </p:sp>
    </p:spTree>
    <p:extLst>
      <p:ext uri="{BB962C8B-B14F-4D97-AF65-F5344CB8AC3E}">
        <p14:creationId xmlns:p14="http://schemas.microsoft.com/office/powerpoint/2010/main" val="16228428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1741664" y="4737877"/>
            <a:ext cx="7022508" cy="777921"/>
          </a:xfrm>
          <a:prstGeom prst="rect">
            <a:avLst/>
          </a:prstGeom>
        </p:spPr>
        <p:txBody>
          <a:bodyPr/>
          <a:lstStyle/>
          <a:p>
            <a:pPr marL="342900" lvl="0" indent="-342900">
              <a:lnSpc>
                <a:spcPct val="90000"/>
              </a:lnSpc>
              <a:spcBef>
                <a:spcPct val="20000"/>
              </a:spcBef>
              <a:defRPr/>
            </a:pPr>
            <a:r>
              <a:rPr lang="zh-TW" altLang="zh-TW" dirty="0"/>
              <a:t> </a:t>
            </a:r>
            <a:r>
              <a:rPr lang="en-US" altLang="zh-TW" dirty="0" smtClean="0"/>
              <a:t>     </a:t>
            </a:r>
            <a:r>
              <a:rPr lang="en-US" altLang="zh-TW" sz="4400" kern="0" dirty="0" smtClean="0">
                <a:solidFill>
                  <a:srgbClr val="003366"/>
                </a:solidFill>
                <a:latin typeface="微軟正黑體" pitchFamily="34" charset="-120"/>
                <a:ea typeface="微軟正黑體" pitchFamily="34" charset="-120"/>
                <a:cs typeface="Calibri" pitchFamily="34" charset="0"/>
              </a:rPr>
              <a:t>MESDB Partition Table</a:t>
            </a:r>
            <a:endParaRPr lang="zh-TW" altLang="en-US" sz="4400" kern="0" dirty="0">
              <a:solidFill>
                <a:srgbClr val="003366"/>
              </a:solidFill>
              <a:latin typeface="微軟正黑體" pitchFamily="34" charset="-120"/>
              <a:ea typeface="微軟正黑體" pitchFamily="34" charset="-120"/>
              <a:cs typeface="Calibri" pitchFamily="34"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extLst>
      <p:ext uri="{BB962C8B-B14F-4D97-AF65-F5344CB8AC3E}">
        <p14:creationId xmlns:p14="http://schemas.microsoft.com/office/powerpoint/2010/main" val="1275228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3"/>
          <p:cNvSpPr txBox="1">
            <a:spLocks/>
          </p:cNvSpPr>
          <p:nvPr/>
        </p:nvSpPr>
        <p:spPr>
          <a:xfrm>
            <a:off x="1745545" y="4627966"/>
            <a:ext cx="6090155" cy="926673"/>
          </a:xfrm>
          <a:prstGeom prst="rect">
            <a:avLst/>
          </a:prstGeom>
        </p:spPr>
        <p:txBody>
          <a:bodyPr/>
          <a:lstStyle/>
          <a:p>
            <a:pPr algn="ctr">
              <a:defRPr/>
            </a:pPr>
            <a:r>
              <a:rPr lang="zh-TW" altLang="en-US" sz="4400" kern="0" dirty="0" smtClean="0">
                <a:solidFill>
                  <a:srgbClr val="003366"/>
                </a:solidFill>
                <a:latin typeface="微軟正黑體" pitchFamily="34" charset="-120"/>
                <a:ea typeface="微軟正黑體" pitchFamily="34" charset="-120"/>
                <a:cs typeface="Calibri" pitchFamily="34" charset="0"/>
              </a:rPr>
              <a:t>資料庫表空間使用情況</a:t>
            </a:r>
            <a:endParaRPr lang="en-US" altLang="zh-TW" sz="4400" kern="0" dirty="0" smtClean="0">
              <a:solidFill>
                <a:srgbClr val="003366"/>
              </a:solidFill>
              <a:latin typeface="微軟正黑體" pitchFamily="34" charset="-120"/>
              <a:ea typeface="微軟正黑體" pitchFamily="34" charset="-120"/>
              <a:cs typeface="Calibr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TW" altLang="en-US" sz="4400" b="1" i="0" u="none" strike="noStrike" kern="0" cap="none" spc="0" normalizeH="0" baseline="0" noProof="0" dirty="0">
              <a:ln>
                <a:noFill/>
              </a:ln>
              <a:solidFill>
                <a:srgbClr val="003366"/>
              </a:solidFill>
              <a:effectLst/>
              <a:uLnTx/>
              <a:uFillTx/>
              <a:latin typeface="MV Boli" pitchFamily="2" charset="0"/>
              <a:ea typeface="微軟正黑體" pitchFamily="34" charset="-120"/>
              <a:cs typeface="MV Boli" pitchFamily="2" charset="0"/>
            </a:endParaRPr>
          </a:p>
        </p:txBody>
      </p:sp>
      <p:pic>
        <p:nvPicPr>
          <p:cNvPr id="4" name="Picture 2" descr="performance-tunning_0.jpg"/>
          <p:cNvPicPr>
            <a:picLocks noChangeAspect="1" noChangeArrowheads="1"/>
          </p:cNvPicPr>
          <p:nvPr/>
        </p:nvPicPr>
        <p:blipFill>
          <a:blip r:embed="rId2" cstate="print"/>
          <a:srcRect/>
          <a:stretch>
            <a:fillRect/>
          </a:stretch>
        </p:blipFill>
        <p:spPr bwMode="auto">
          <a:xfrm>
            <a:off x="2124051" y="846163"/>
            <a:ext cx="4809014" cy="3670882"/>
          </a:xfrm>
          <a:prstGeom prst="rect">
            <a:avLst/>
          </a:prstGeom>
          <a:noFill/>
        </p:spPr>
      </p:pic>
    </p:spTree>
    <p:extLst>
      <p:ext uri="{BB962C8B-B14F-4D97-AF65-F5344CB8AC3E}">
        <p14:creationId xmlns:p14="http://schemas.microsoft.com/office/powerpoint/2010/main" val="39262813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24647" y="112541"/>
            <a:ext cx="5520037" cy="646331"/>
          </a:xfrm>
          <a:prstGeom prst="rect">
            <a:avLst/>
          </a:prstGeom>
        </p:spPr>
        <p:txBody>
          <a:bodyPr wrap="none">
            <a:spAutoFit/>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TW" sz="4000" b="0" i="0" u="none" strike="noStrike" kern="1200" cap="none" spc="0" normalizeH="0" baseline="0" noProof="0" dirty="0" smtClean="0">
                <a:ln>
                  <a:noFill/>
                </a:ln>
                <a:solidFill>
                  <a:srgbClr val="000000"/>
                </a:solidFill>
                <a:effectLst/>
                <a:uLnTx/>
                <a:uFillTx/>
                <a:latin typeface="微軟正黑體" pitchFamily="34" charset="-120"/>
                <a:ea typeface="微軟正黑體" pitchFamily="34" charset="-120"/>
                <a:cs typeface="+mn-cs"/>
              </a:rPr>
              <a:t>MESDB Partition Table</a:t>
            </a:r>
            <a:endParaRPr kumimoji="1" lang="en-US" altLang="zh-TW" sz="4000" b="0" i="0" u="none" strike="noStrike" kern="0" cap="none" spc="0" normalizeH="0" baseline="0" noProof="0" dirty="0" smtClean="0">
              <a:ln>
                <a:noFill/>
              </a:ln>
              <a:solidFill>
                <a:srgbClr val="000000"/>
              </a:solidFill>
              <a:effectLst/>
              <a:uLnTx/>
              <a:uFillTx/>
              <a:latin typeface="微軟正黑體" pitchFamily="34" charset="-120"/>
              <a:ea typeface="微軟正黑體" pitchFamily="34" charset="-120"/>
              <a:cs typeface="Calibri" pitchFamily="34" charset="0"/>
            </a:endParaRPr>
          </a:p>
        </p:txBody>
      </p:sp>
      <p:sp>
        <p:nvSpPr>
          <p:cNvPr id="2" name="矩形 1"/>
          <p:cNvSpPr/>
          <p:nvPr/>
        </p:nvSpPr>
        <p:spPr>
          <a:xfrm>
            <a:off x="413593" y="683922"/>
            <a:ext cx="8475573" cy="6186309"/>
          </a:xfrm>
          <a:prstGeom prst="rect">
            <a:avLst/>
          </a:prstGeom>
          <a:ln>
            <a:solidFill>
              <a:schemeClr val="tx1">
                <a:lumMod val="50000"/>
                <a:lumOff val="50000"/>
              </a:schemeClr>
            </a:solidFill>
          </a:ln>
        </p:spPr>
        <p:txBody>
          <a:bodyPr wrap="square">
            <a:spAutoFit/>
          </a:bodyPr>
          <a:lstStyle/>
          <a:p>
            <a:r>
              <a:rPr lang="en-US" altLang="zh-TW" dirty="0"/>
              <a:t>SQL&gt; conn </a:t>
            </a:r>
            <a:r>
              <a:rPr lang="en-US" altLang="zh-TW" dirty="0" err="1" smtClean="0"/>
              <a:t>sajet</a:t>
            </a:r>
            <a:r>
              <a:rPr lang="en-US" altLang="zh-TW" dirty="0" smtClean="0"/>
              <a:t>/</a:t>
            </a:r>
            <a:r>
              <a:rPr lang="en-US" altLang="zh-TW" dirty="0" err="1" smtClean="0"/>
              <a:t>xxxx</a:t>
            </a:r>
            <a:endParaRPr lang="en-US" altLang="zh-TW" dirty="0"/>
          </a:p>
          <a:p>
            <a:r>
              <a:rPr lang="en-US" altLang="zh-TW" dirty="0"/>
              <a:t>SQL&gt; ALTER SESSION SET </a:t>
            </a:r>
            <a:r>
              <a:rPr lang="en-US" altLang="zh-TW" dirty="0" err="1"/>
              <a:t>nls_date_format</a:t>
            </a:r>
            <a:r>
              <a:rPr lang="en-US" altLang="zh-TW" dirty="0"/>
              <a:t>='YYYY-MM-DD HH24:MI:SS';</a:t>
            </a:r>
          </a:p>
          <a:p>
            <a:r>
              <a:rPr lang="en-US" altLang="zh-TW" dirty="0"/>
              <a:t>SQL&gt; select </a:t>
            </a:r>
            <a:r>
              <a:rPr lang="en-US" altLang="zh-TW" dirty="0" err="1"/>
              <a:t>sysdate</a:t>
            </a:r>
            <a:r>
              <a:rPr lang="en-US" altLang="zh-TW" dirty="0"/>
              <a:t> from dual;</a:t>
            </a:r>
          </a:p>
          <a:p>
            <a:r>
              <a:rPr lang="en-US" altLang="zh-TW" dirty="0" smtClean="0"/>
              <a:t>SQL&gt; set </a:t>
            </a:r>
            <a:r>
              <a:rPr lang="en-US" altLang="zh-TW" dirty="0" err="1" smtClean="0"/>
              <a:t>linesize</a:t>
            </a:r>
            <a:r>
              <a:rPr lang="en-US" altLang="zh-TW" dirty="0" smtClean="0"/>
              <a:t> 150</a:t>
            </a:r>
          </a:p>
          <a:p>
            <a:r>
              <a:rPr lang="en-US" altLang="zh-TW" dirty="0" smtClean="0"/>
              <a:t>SQL</a:t>
            </a:r>
            <a:r>
              <a:rPr lang="en-US" altLang="zh-TW" dirty="0"/>
              <a:t>&gt; </a:t>
            </a:r>
            <a:r>
              <a:rPr lang="en-US" altLang="zh-TW" dirty="0" smtClean="0"/>
              <a:t>select </a:t>
            </a:r>
            <a:r>
              <a:rPr lang="en-US" altLang="zh-TW" dirty="0" err="1" smtClean="0"/>
              <a:t>partition_name,tablespace_name</a:t>
            </a:r>
            <a:r>
              <a:rPr lang="en-US" altLang="zh-TW" dirty="0" smtClean="0"/>
              <a:t> from </a:t>
            </a:r>
            <a:r>
              <a:rPr lang="en-US" altLang="zh-TW" dirty="0" err="1" smtClean="0"/>
              <a:t>user_tab_partitions</a:t>
            </a:r>
            <a:r>
              <a:rPr lang="en-US" altLang="zh-TW" dirty="0" smtClean="0"/>
              <a:t>;</a:t>
            </a:r>
          </a:p>
          <a:p>
            <a:r>
              <a:rPr lang="en-US" altLang="zh-TW" dirty="0" smtClean="0"/>
              <a:t>PARTITION_NAME                                               TABLESPACE_NAME</a:t>
            </a:r>
          </a:p>
          <a:p>
            <a:r>
              <a:rPr lang="en-US" altLang="zh-TW" dirty="0" smtClean="0"/>
              <a:t>------------------------------------------------------------ </a:t>
            </a:r>
            <a:r>
              <a:rPr lang="en-US" altLang="zh-TW" dirty="0"/>
              <a:t>--------------------------</a:t>
            </a:r>
          </a:p>
          <a:p>
            <a:r>
              <a:rPr lang="en-US" altLang="zh-TW" dirty="0"/>
              <a:t>G_SN_TRAVEL_2017                                             TRAVEL2017</a:t>
            </a:r>
          </a:p>
          <a:p>
            <a:r>
              <a:rPr lang="en-US" altLang="zh-TW" dirty="0"/>
              <a:t>G_SN_TRAVEL_2020                                             TRAVEL2020</a:t>
            </a:r>
          </a:p>
          <a:p>
            <a:r>
              <a:rPr lang="en-US" altLang="zh-TW" dirty="0"/>
              <a:t>G_SN_TRAVEL_2021                                             TRAVEL2021</a:t>
            </a:r>
          </a:p>
          <a:p>
            <a:r>
              <a:rPr lang="en-US" altLang="zh-TW" dirty="0"/>
              <a:t>G_SN_TRAVEL_2018                                             TRAVEL2018</a:t>
            </a:r>
          </a:p>
          <a:p>
            <a:r>
              <a:rPr lang="en-US" altLang="zh-TW" dirty="0"/>
              <a:t>G_SN_TRAVEL_2019                                             </a:t>
            </a:r>
            <a:r>
              <a:rPr lang="en-US" altLang="zh-TW" dirty="0" smtClean="0"/>
              <a:t>TRAVEL2019</a:t>
            </a:r>
          </a:p>
          <a:p>
            <a:endParaRPr lang="en-US" altLang="zh-TW" dirty="0" smtClean="0"/>
          </a:p>
          <a:p>
            <a:r>
              <a:rPr lang="zh-TW" altLang="en-US" dirty="0" smtClean="0">
                <a:solidFill>
                  <a:srgbClr val="FF0000"/>
                </a:solidFill>
              </a:rPr>
              <a:t>加</a:t>
            </a:r>
            <a:r>
              <a:rPr lang="en-US" altLang="zh-TW" dirty="0" smtClean="0">
                <a:solidFill>
                  <a:srgbClr val="FF0000"/>
                </a:solidFill>
              </a:rPr>
              <a:t>Partition Table</a:t>
            </a:r>
            <a:endParaRPr lang="en-US" altLang="zh-TW" dirty="0">
              <a:solidFill>
                <a:srgbClr val="FF0000"/>
              </a:solidFill>
            </a:endParaRPr>
          </a:p>
          <a:p>
            <a:r>
              <a:rPr lang="en-US" altLang="zh-TW" dirty="0" smtClean="0"/>
              <a:t>SQL&gt; Alter </a:t>
            </a:r>
            <a:r>
              <a:rPr lang="en-US" altLang="zh-TW" dirty="0"/>
              <a:t>Table </a:t>
            </a:r>
            <a:r>
              <a:rPr lang="en-US" altLang="zh-TW" dirty="0" smtClean="0"/>
              <a:t>SAJET.G_SN_TRAVEL_2020 </a:t>
            </a:r>
            <a:r>
              <a:rPr lang="en-US" altLang="zh-TW" dirty="0"/>
              <a:t>add partition G_SN_TRAVEL_2020 VALUES less than (</a:t>
            </a:r>
            <a:r>
              <a:rPr lang="en-US" altLang="zh-TW" dirty="0" err="1"/>
              <a:t>to_date</a:t>
            </a:r>
            <a:r>
              <a:rPr lang="en-US" altLang="zh-TW" dirty="0"/>
              <a:t>('2020-12-31 23:59:59','yyyy-mm-dd hh24:mi:ss')) </a:t>
            </a:r>
            <a:r>
              <a:rPr lang="en-US" altLang="zh-TW" dirty="0" err="1"/>
              <a:t>Tablespace</a:t>
            </a:r>
            <a:r>
              <a:rPr lang="en-US" altLang="zh-TW" dirty="0"/>
              <a:t> </a:t>
            </a:r>
            <a:r>
              <a:rPr lang="en-US" altLang="zh-TW" dirty="0" smtClean="0"/>
              <a:t>SN_TRAVEL2020</a:t>
            </a:r>
          </a:p>
          <a:p>
            <a:endParaRPr lang="en-US" altLang="zh-TW" dirty="0"/>
          </a:p>
          <a:p>
            <a:r>
              <a:rPr lang="zh-TW" altLang="en-US" dirty="0" smtClean="0">
                <a:solidFill>
                  <a:srgbClr val="FF0000"/>
                </a:solidFill>
              </a:rPr>
              <a:t>刪除</a:t>
            </a:r>
            <a:r>
              <a:rPr lang="en-US" altLang="zh-TW" dirty="0" smtClean="0">
                <a:solidFill>
                  <a:srgbClr val="FF0000"/>
                </a:solidFill>
              </a:rPr>
              <a:t>Partition Table</a:t>
            </a:r>
          </a:p>
          <a:p>
            <a:r>
              <a:rPr lang="en-US" altLang="zh-TW" dirty="0"/>
              <a:t>SQL&gt; alter table G_BIS_DBF_SCHEDULE DROP PARTITION G_SN_TRAVEL_2017</a:t>
            </a:r>
            <a:r>
              <a:rPr lang="en-US" altLang="zh-TW" dirty="0" smtClean="0"/>
              <a:t>;</a:t>
            </a:r>
            <a:endParaRPr lang="en-US" altLang="zh-TW" dirty="0"/>
          </a:p>
          <a:p>
            <a:r>
              <a:rPr lang="en-US" altLang="zh-TW" dirty="0"/>
              <a:t>Table altered.</a:t>
            </a:r>
            <a:endParaRPr lang="zh-TW" altLang="en-US" dirty="0"/>
          </a:p>
        </p:txBody>
      </p:sp>
    </p:spTree>
    <p:extLst>
      <p:ext uri="{BB962C8B-B14F-4D97-AF65-F5344CB8AC3E}">
        <p14:creationId xmlns:p14="http://schemas.microsoft.com/office/powerpoint/2010/main" val="2720273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54956" y="797687"/>
            <a:ext cx="3262432" cy="400110"/>
          </a:xfrm>
          <a:prstGeom prst="rect">
            <a:avLst/>
          </a:prstGeom>
          <a:solidFill>
            <a:schemeClr val="bg1">
              <a:lumMod val="85000"/>
            </a:schemeClr>
          </a:solidFill>
        </p:spPr>
        <p:txBody>
          <a:bodyPr wrap="none">
            <a:spAutoFit/>
          </a:bodyPr>
          <a:lstStyle/>
          <a:p>
            <a:r>
              <a:rPr lang="zh-TW" altLang="en-US" sz="2000" dirty="0" smtClean="0">
                <a:latin typeface="微軟正黑體" pitchFamily="34" charset="-120"/>
                <a:ea typeface="微軟正黑體" pitchFamily="34" charset="-120"/>
              </a:rPr>
              <a:t>資料庫表空間使用情況檢查</a:t>
            </a:r>
            <a:endParaRPr lang="zh-TW" altLang="en-US" sz="2000" dirty="0">
              <a:solidFill>
                <a:srgbClr val="FF0000"/>
              </a:solidFill>
              <a:latin typeface="微軟正黑體" pitchFamily="34" charset="-120"/>
              <a:ea typeface="微軟正黑體" pitchFamily="34" charset="-120"/>
            </a:endParaRPr>
          </a:p>
        </p:txBody>
      </p:sp>
      <p:sp>
        <p:nvSpPr>
          <p:cNvPr id="8" name="矩形 7"/>
          <p:cNvSpPr/>
          <p:nvPr/>
        </p:nvSpPr>
        <p:spPr>
          <a:xfrm>
            <a:off x="142879" y="721820"/>
            <a:ext cx="8860441" cy="6093976"/>
          </a:xfrm>
          <a:prstGeom prst="rect">
            <a:avLst/>
          </a:prstGeom>
          <a:ln w="28575">
            <a:solidFill>
              <a:schemeClr val="bg2"/>
            </a:solidFill>
          </a:ln>
        </p:spPr>
        <p:txBody>
          <a:bodyPr wrap="square">
            <a:spAutoFit/>
          </a:bodyPr>
          <a:lstStyle/>
          <a:p>
            <a:r>
              <a:rPr lang="en-US" altLang="zh-TW" sz="1500" dirty="0">
                <a:latin typeface="微軟正黑體" pitchFamily="34" charset="-120"/>
                <a:ea typeface="微軟正黑體" pitchFamily="34" charset="-120"/>
              </a:rPr>
              <a:t>select </a:t>
            </a:r>
          </a:p>
          <a:p>
            <a:r>
              <a:rPr lang="en-US" altLang="zh-TW" sz="1500" dirty="0" err="1">
                <a:latin typeface="微軟正黑體" pitchFamily="34" charset="-120"/>
                <a:ea typeface="微軟正黑體" pitchFamily="34" charset="-120"/>
              </a:rPr>
              <a:t>a.tablespace_name</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SUM(</a:t>
            </a:r>
            <a:r>
              <a:rPr lang="en-US" altLang="zh-TW" sz="1500" dirty="0" err="1">
                <a:latin typeface="微軟正黑體" pitchFamily="34" charset="-120"/>
                <a:ea typeface="微軟正黑體" pitchFamily="34" charset="-120"/>
              </a:rPr>
              <a:t>a.bytes</a:t>
            </a:r>
            <a:r>
              <a:rPr lang="en-US" altLang="zh-TW" sz="1500" dirty="0">
                <a:latin typeface="微軟正黑體" pitchFamily="34" charset="-120"/>
                <a:ea typeface="微軟正黑體" pitchFamily="34" charset="-120"/>
              </a:rPr>
              <a:t>)/1024/1024 "</a:t>
            </a:r>
            <a:r>
              <a:rPr lang="en-US" altLang="zh-TW" sz="1500" dirty="0" err="1">
                <a:latin typeface="微軟正黑體" pitchFamily="34" charset="-120"/>
                <a:ea typeface="微軟正黑體" pitchFamily="34" charset="-120"/>
              </a:rPr>
              <a:t>CurMB</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SUM(decode(</a:t>
            </a:r>
            <a:r>
              <a:rPr lang="en-US" altLang="zh-TW" sz="1500" dirty="0" err="1">
                <a:latin typeface="微軟正黑體" pitchFamily="34" charset="-120"/>
                <a:ea typeface="微軟正黑體" pitchFamily="34" charset="-120"/>
              </a:rPr>
              <a:t>b.maxextend</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null, </a:t>
            </a:r>
          </a:p>
          <a:p>
            <a:r>
              <a:rPr lang="en-US" altLang="zh-TW" sz="1500" dirty="0">
                <a:latin typeface="微軟正黑體" pitchFamily="34" charset="-120"/>
                <a:ea typeface="微軟正黑體" pitchFamily="34" charset="-120"/>
              </a:rPr>
              <a:t>A.BYTES/1024/1024, </a:t>
            </a:r>
          </a:p>
          <a:p>
            <a:r>
              <a:rPr lang="en-US" altLang="zh-TW" sz="1500" dirty="0" err="1">
                <a:latin typeface="微軟正黑體" pitchFamily="34" charset="-120"/>
                <a:ea typeface="微軟正黑體" pitchFamily="34" charset="-120"/>
              </a:rPr>
              <a:t>b.maxextend</a:t>
            </a:r>
            <a:r>
              <a:rPr lang="en-US" altLang="zh-TW" sz="1500" dirty="0">
                <a:latin typeface="微軟正黑體" pitchFamily="34" charset="-120"/>
                <a:ea typeface="微軟正黑體" pitchFamily="34" charset="-120"/>
              </a:rPr>
              <a:t>*8192/1024/1024)) "</a:t>
            </a:r>
            <a:r>
              <a:rPr lang="en-US" altLang="zh-TW" sz="1500" dirty="0" err="1">
                <a:latin typeface="微軟正黑體" pitchFamily="34" charset="-120"/>
                <a:ea typeface="微軟正黑體" pitchFamily="34" charset="-120"/>
              </a:rPr>
              <a:t>MaxMB</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(SUM(</a:t>
            </a:r>
            <a:r>
              <a:rPr lang="en-US" altLang="zh-TW" sz="1500" dirty="0" err="1">
                <a:latin typeface="微軟正黑體" pitchFamily="34" charset="-120"/>
                <a:ea typeface="微軟正黑體" pitchFamily="34" charset="-120"/>
              </a:rPr>
              <a:t>a.bytes</a:t>
            </a:r>
            <a:r>
              <a:rPr lang="en-US" altLang="zh-TW" sz="1500" dirty="0">
                <a:latin typeface="微軟正黑體" pitchFamily="34" charset="-120"/>
                <a:ea typeface="微軟正黑體" pitchFamily="34" charset="-120"/>
              </a:rPr>
              <a:t>)/1024/1024 - (</a:t>
            </a:r>
            <a:r>
              <a:rPr lang="en-US" altLang="zh-TW" sz="1500" dirty="0" err="1">
                <a:latin typeface="微軟正黑體" pitchFamily="34" charset="-120"/>
                <a:ea typeface="微軟正黑體" pitchFamily="34" charset="-120"/>
              </a:rPr>
              <a:t>c."Free</a:t>
            </a:r>
            <a:r>
              <a:rPr lang="en-US" altLang="zh-TW" sz="1500" dirty="0">
                <a:latin typeface="微軟正黑體" pitchFamily="34" charset="-120"/>
                <a:ea typeface="微軟正黑體" pitchFamily="34" charset="-120"/>
              </a:rPr>
              <a:t>"/1024/1024)) "</a:t>
            </a:r>
            <a:r>
              <a:rPr lang="en-US" altLang="zh-TW" sz="1500" dirty="0" err="1">
                <a:latin typeface="微軟正黑體" pitchFamily="34" charset="-120"/>
                <a:ea typeface="微軟正黑體" pitchFamily="34" charset="-120"/>
              </a:rPr>
              <a:t>TotalUsed</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(SUM(decode(</a:t>
            </a:r>
            <a:r>
              <a:rPr lang="en-US" altLang="zh-TW" sz="1500" dirty="0" err="1">
                <a:latin typeface="微軟正黑體" pitchFamily="34" charset="-120"/>
                <a:ea typeface="微軟正黑體" pitchFamily="34" charset="-120"/>
              </a:rPr>
              <a:t>b.maxextend</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null, </a:t>
            </a:r>
          </a:p>
          <a:p>
            <a:r>
              <a:rPr lang="en-US" altLang="zh-TW" sz="1500" dirty="0">
                <a:latin typeface="微軟正黑體" pitchFamily="34" charset="-120"/>
                <a:ea typeface="微軟正黑體" pitchFamily="34" charset="-120"/>
              </a:rPr>
              <a:t>A.BYTES/1024/1024, </a:t>
            </a:r>
          </a:p>
          <a:p>
            <a:r>
              <a:rPr lang="en-US" altLang="zh-TW" sz="1500" dirty="0" err="1">
                <a:latin typeface="微軟正黑體" pitchFamily="34" charset="-120"/>
                <a:ea typeface="微軟正黑體" pitchFamily="34" charset="-120"/>
              </a:rPr>
              <a:t>b.maxextend</a:t>
            </a:r>
            <a:r>
              <a:rPr lang="en-US" altLang="zh-TW" sz="1500" dirty="0">
                <a:latin typeface="微軟正黑體" pitchFamily="34" charset="-120"/>
                <a:ea typeface="微軟正黑體" pitchFamily="34" charset="-120"/>
              </a:rPr>
              <a:t>*8192/1024/1024)) - (SUM(</a:t>
            </a:r>
            <a:r>
              <a:rPr lang="en-US" altLang="zh-TW" sz="1500" dirty="0" err="1">
                <a:latin typeface="微軟正黑體" pitchFamily="34" charset="-120"/>
                <a:ea typeface="微軟正黑體" pitchFamily="34" charset="-120"/>
              </a:rPr>
              <a:t>a.bytes</a:t>
            </a:r>
            <a:r>
              <a:rPr lang="en-US" altLang="zh-TW" sz="1500" dirty="0">
                <a:latin typeface="微軟正黑體" pitchFamily="34" charset="-120"/>
                <a:ea typeface="微軟正黑體" pitchFamily="34" charset="-120"/>
              </a:rPr>
              <a:t>)/1024/1024 - round(</a:t>
            </a:r>
            <a:r>
              <a:rPr lang="en-US" altLang="zh-TW" sz="1500" dirty="0" err="1">
                <a:latin typeface="微軟正黑體" pitchFamily="34" charset="-120"/>
                <a:ea typeface="微軟正黑體" pitchFamily="34" charset="-120"/>
              </a:rPr>
              <a:t>c."Free</a:t>
            </a:r>
            <a:r>
              <a:rPr lang="en-US" altLang="zh-TW" sz="1500" dirty="0">
                <a:latin typeface="微軟正黑體" pitchFamily="34" charset="-120"/>
                <a:ea typeface="微軟正黑體" pitchFamily="34" charset="-120"/>
              </a:rPr>
              <a:t>"/1024/1024))) "</a:t>
            </a:r>
            <a:r>
              <a:rPr lang="en-US" altLang="zh-TW" sz="1500" dirty="0" err="1">
                <a:latin typeface="微軟正黑體" pitchFamily="34" charset="-120"/>
                <a:ea typeface="微軟正黑體" pitchFamily="34" charset="-120"/>
              </a:rPr>
              <a:t>TotalFree</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round(100*(SUM(</a:t>
            </a:r>
            <a:r>
              <a:rPr lang="en-US" altLang="zh-TW" sz="1500" dirty="0" err="1">
                <a:latin typeface="微軟正黑體" pitchFamily="34" charset="-120"/>
                <a:ea typeface="微軟正黑體" pitchFamily="34" charset="-120"/>
              </a:rPr>
              <a:t>a.bytes</a:t>
            </a:r>
            <a:r>
              <a:rPr lang="en-US" altLang="zh-TW" sz="1500" dirty="0">
                <a:latin typeface="微軟正黑體" pitchFamily="34" charset="-120"/>
                <a:ea typeface="微軟正黑體" pitchFamily="34" charset="-120"/>
              </a:rPr>
              <a:t>)/1024/1024 - round(</a:t>
            </a:r>
            <a:r>
              <a:rPr lang="en-US" altLang="zh-TW" sz="1500" dirty="0" err="1">
                <a:latin typeface="微軟正黑體" pitchFamily="34" charset="-120"/>
                <a:ea typeface="微軟正黑體" pitchFamily="34" charset="-120"/>
              </a:rPr>
              <a:t>c."Free</a:t>
            </a:r>
            <a:r>
              <a:rPr lang="en-US" altLang="zh-TW" sz="1500" dirty="0">
                <a:latin typeface="微軟正黑體" pitchFamily="34" charset="-120"/>
                <a:ea typeface="微軟正黑體" pitchFamily="34" charset="-120"/>
              </a:rPr>
              <a:t>"/1024/1024))/(SUM(decode(</a:t>
            </a:r>
            <a:r>
              <a:rPr lang="en-US" altLang="zh-TW" sz="1500" dirty="0" err="1">
                <a:latin typeface="微軟正黑體" pitchFamily="34" charset="-120"/>
                <a:ea typeface="微軟正黑體" pitchFamily="34" charset="-120"/>
              </a:rPr>
              <a:t>b.maxextend</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null, </a:t>
            </a:r>
          </a:p>
          <a:p>
            <a:r>
              <a:rPr lang="en-US" altLang="zh-TW" sz="1500" dirty="0">
                <a:latin typeface="微軟正黑體" pitchFamily="34" charset="-120"/>
                <a:ea typeface="微軟正黑體" pitchFamily="34" charset="-120"/>
              </a:rPr>
              <a:t>A.BYTES/1024/1024, </a:t>
            </a:r>
          </a:p>
          <a:p>
            <a:r>
              <a:rPr lang="en-US" altLang="zh-TW" sz="1500" dirty="0" err="1">
                <a:latin typeface="微軟正黑體" pitchFamily="34" charset="-120"/>
                <a:ea typeface="微軟正黑體" pitchFamily="34" charset="-120"/>
              </a:rPr>
              <a:t>b.maxextend</a:t>
            </a:r>
            <a:r>
              <a:rPr lang="en-US" altLang="zh-TW" sz="1500" dirty="0">
                <a:latin typeface="微軟正黑體" pitchFamily="34" charset="-120"/>
                <a:ea typeface="微軟正黑體" pitchFamily="34" charset="-120"/>
              </a:rPr>
              <a:t>*8192/1024/1024)))) "</a:t>
            </a:r>
            <a:r>
              <a:rPr lang="en-US" altLang="zh-TW" sz="1500" dirty="0" err="1">
                <a:latin typeface="微軟正黑體" pitchFamily="34" charset="-120"/>
                <a:ea typeface="微軟正黑體" pitchFamily="34" charset="-120"/>
              </a:rPr>
              <a:t>UPercent</a:t>
            </a:r>
            <a:r>
              <a:rPr lang="en-US" altLang="zh-TW" sz="1500" dirty="0">
                <a:latin typeface="微軟正黑體" pitchFamily="34" charset="-120"/>
                <a:ea typeface="微軟正黑體" pitchFamily="34" charset="-120"/>
              </a:rPr>
              <a:t>" from </a:t>
            </a:r>
            <a:r>
              <a:rPr lang="en-US" altLang="zh-TW" sz="1500" dirty="0" err="1">
                <a:latin typeface="微軟正黑體" pitchFamily="34" charset="-120"/>
                <a:ea typeface="微軟正黑體" pitchFamily="34" charset="-120"/>
              </a:rPr>
              <a:t>dba_data_files</a:t>
            </a:r>
            <a:r>
              <a:rPr lang="en-US" altLang="zh-TW" sz="1500" dirty="0">
                <a:latin typeface="微軟正黑體" pitchFamily="34" charset="-120"/>
                <a:ea typeface="微軟正黑體" pitchFamily="34" charset="-120"/>
              </a:rPr>
              <a:t> a, </a:t>
            </a:r>
          </a:p>
          <a:p>
            <a:r>
              <a:rPr lang="en-US" altLang="zh-TW" sz="1500" dirty="0" err="1">
                <a:latin typeface="微軟正黑體" pitchFamily="34" charset="-120"/>
                <a:ea typeface="微軟正黑體" pitchFamily="34" charset="-120"/>
              </a:rPr>
              <a:t>sys.filext</a:t>
            </a:r>
            <a:r>
              <a:rPr lang="en-US" altLang="zh-TW" sz="1500" dirty="0">
                <a:latin typeface="微軟正黑體" pitchFamily="34" charset="-120"/>
                <a:ea typeface="微軟正黑體" pitchFamily="34" charset="-120"/>
              </a:rPr>
              <a:t>$ b, </a:t>
            </a:r>
          </a:p>
          <a:p>
            <a:r>
              <a:rPr lang="en-US" altLang="zh-TW" sz="1500" dirty="0">
                <a:latin typeface="微軟正黑體" pitchFamily="34" charset="-120"/>
                <a:ea typeface="微軟正黑體" pitchFamily="34" charset="-120"/>
              </a:rPr>
              <a:t>(SELECT </a:t>
            </a:r>
            <a:r>
              <a:rPr lang="en-US" altLang="zh-TW" sz="1500" dirty="0" err="1">
                <a:latin typeface="微軟正黑體" pitchFamily="34" charset="-120"/>
                <a:ea typeface="微軟正黑體" pitchFamily="34" charset="-120"/>
              </a:rPr>
              <a:t>d.tablespace_name</a:t>
            </a:r>
            <a:r>
              <a:rPr lang="en-US" altLang="zh-TW" sz="1500" dirty="0">
                <a:latin typeface="微軟正黑體" pitchFamily="34" charset="-120"/>
                <a:ea typeface="微軟正黑體" pitchFamily="34" charset="-120"/>
              </a:rPr>
              <a:t> ,  sum(</a:t>
            </a:r>
            <a:r>
              <a:rPr lang="en-US" altLang="zh-TW" sz="1500" dirty="0" err="1">
                <a:latin typeface="微軟正黑體" pitchFamily="34" charset="-120"/>
                <a:ea typeface="微軟正黑體" pitchFamily="34" charset="-120"/>
              </a:rPr>
              <a:t>nvl</a:t>
            </a:r>
            <a:r>
              <a:rPr lang="en-US" altLang="zh-TW" sz="1500" dirty="0">
                <a:latin typeface="微軟正黑體" pitchFamily="34" charset="-120"/>
                <a:ea typeface="微軟正黑體" pitchFamily="34" charset="-120"/>
              </a:rPr>
              <a:t>(c.bytes,0)) "Free" </a:t>
            </a:r>
          </a:p>
          <a:p>
            <a:r>
              <a:rPr lang="en-US" altLang="zh-TW" sz="1500" dirty="0">
                <a:latin typeface="微軟正黑體" pitchFamily="34" charset="-120"/>
                <a:ea typeface="微軟正黑體" pitchFamily="34" charset="-120"/>
              </a:rPr>
              <a:t>FROM </a:t>
            </a:r>
            <a:r>
              <a:rPr lang="en-US" altLang="zh-TW" sz="1500" dirty="0" err="1">
                <a:latin typeface="微軟正黑體" pitchFamily="34" charset="-120"/>
                <a:ea typeface="微軟正黑體" pitchFamily="34" charset="-120"/>
              </a:rPr>
              <a:t>dba_tablespaces</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d,DBA_FREE_SPACE</a:t>
            </a:r>
            <a:r>
              <a:rPr lang="en-US" altLang="zh-TW" sz="1500" dirty="0">
                <a:latin typeface="微軟正黑體" pitchFamily="34" charset="-120"/>
                <a:ea typeface="微軟正黑體" pitchFamily="34" charset="-120"/>
              </a:rPr>
              <a:t> c </a:t>
            </a:r>
          </a:p>
          <a:p>
            <a:r>
              <a:rPr lang="en-US" altLang="zh-TW" sz="1500" dirty="0">
                <a:latin typeface="微軟正黑體" pitchFamily="34" charset="-120"/>
                <a:ea typeface="微軟正黑體" pitchFamily="34" charset="-120"/>
              </a:rPr>
              <a:t>where </a:t>
            </a:r>
            <a:r>
              <a:rPr lang="en-US" altLang="zh-TW" sz="1500" dirty="0" err="1">
                <a:latin typeface="微軟正黑體" pitchFamily="34" charset="-120"/>
                <a:ea typeface="微軟正黑體" pitchFamily="34" charset="-120"/>
              </a:rPr>
              <a:t>d.tablespace_name</a:t>
            </a:r>
            <a:r>
              <a:rPr lang="en-US" altLang="zh-TW" sz="1500" dirty="0">
                <a:latin typeface="微軟正黑體" pitchFamily="34" charset="-120"/>
                <a:ea typeface="微軟正黑體" pitchFamily="34" charset="-120"/>
              </a:rPr>
              <a:t> = </a:t>
            </a:r>
            <a:r>
              <a:rPr lang="en-US" altLang="zh-TW" sz="1500" dirty="0" err="1">
                <a:latin typeface="微軟正黑體" pitchFamily="34" charset="-120"/>
                <a:ea typeface="微軟正黑體" pitchFamily="34" charset="-120"/>
              </a:rPr>
              <a:t>c.tablespace_name</a:t>
            </a:r>
            <a:r>
              <a:rPr lang="en-US" altLang="zh-TW" sz="1500" dirty="0">
                <a:latin typeface="微軟正黑體" pitchFamily="34" charset="-120"/>
                <a:ea typeface="微軟正黑體" pitchFamily="34" charset="-120"/>
              </a:rPr>
              <a:t>(+) group by </a:t>
            </a:r>
            <a:r>
              <a:rPr lang="en-US" altLang="zh-TW" sz="1500" dirty="0" err="1">
                <a:latin typeface="微軟正黑體" pitchFamily="34" charset="-120"/>
                <a:ea typeface="微軟正黑體" pitchFamily="34" charset="-120"/>
              </a:rPr>
              <a:t>d.tablespace_name</a:t>
            </a:r>
            <a:r>
              <a:rPr lang="en-US" altLang="zh-TW" sz="1500" dirty="0">
                <a:latin typeface="微軟正黑體" pitchFamily="34" charset="-120"/>
                <a:ea typeface="微軟正黑體" pitchFamily="34" charset="-120"/>
              </a:rPr>
              <a:t>) c </a:t>
            </a:r>
          </a:p>
          <a:p>
            <a:r>
              <a:rPr lang="en-US" altLang="zh-TW" sz="1500" dirty="0">
                <a:latin typeface="微軟正黑體" pitchFamily="34" charset="-120"/>
                <a:ea typeface="微軟正黑體" pitchFamily="34" charset="-120"/>
              </a:rPr>
              <a:t>where </a:t>
            </a:r>
            <a:r>
              <a:rPr lang="en-US" altLang="zh-TW" sz="1500" dirty="0" err="1">
                <a:latin typeface="微軟正黑體" pitchFamily="34" charset="-120"/>
                <a:ea typeface="微軟正黑體" pitchFamily="34" charset="-120"/>
              </a:rPr>
              <a:t>a.file_id</a:t>
            </a:r>
            <a:r>
              <a:rPr lang="en-US" altLang="zh-TW" sz="1500" dirty="0">
                <a:latin typeface="微軟正黑體" pitchFamily="34" charset="-120"/>
                <a:ea typeface="微軟正黑體" pitchFamily="34" charset="-120"/>
              </a:rPr>
              <a:t> = </a:t>
            </a:r>
            <a:r>
              <a:rPr lang="en-US" altLang="zh-TW" sz="1500" dirty="0" err="1">
                <a:latin typeface="微軟正黑體" pitchFamily="34" charset="-120"/>
                <a:ea typeface="微軟正黑體" pitchFamily="34" charset="-120"/>
              </a:rPr>
              <a:t>b.file</a:t>
            </a:r>
            <a:r>
              <a:rPr lang="en-US" altLang="zh-TW" sz="1500" dirty="0">
                <a:latin typeface="微軟正黑體" pitchFamily="34" charset="-120"/>
                <a:ea typeface="微軟正黑體" pitchFamily="34" charset="-120"/>
              </a:rPr>
              <a:t>#(+) and </a:t>
            </a:r>
            <a:r>
              <a:rPr lang="en-US" altLang="zh-TW" sz="1500" dirty="0" err="1">
                <a:latin typeface="微軟正黑體" pitchFamily="34" charset="-120"/>
                <a:ea typeface="微軟正黑體" pitchFamily="34" charset="-120"/>
              </a:rPr>
              <a:t>a.tablespace_name</a:t>
            </a:r>
            <a:r>
              <a:rPr lang="en-US" altLang="zh-TW" sz="1500" dirty="0">
                <a:latin typeface="微軟正黑體" pitchFamily="34" charset="-120"/>
                <a:ea typeface="微軟正黑體" pitchFamily="34" charset="-120"/>
              </a:rPr>
              <a:t> = </a:t>
            </a:r>
            <a:r>
              <a:rPr lang="en-US" altLang="zh-TW" sz="1500" dirty="0" err="1">
                <a:latin typeface="微軟正黑體" pitchFamily="34" charset="-120"/>
                <a:ea typeface="微軟正黑體" pitchFamily="34" charset="-120"/>
              </a:rPr>
              <a:t>c.tablespace_name</a:t>
            </a:r>
            <a:r>
              <a:rPr lang="en-US" altLang="zh-TW" sz="1500" dirty="0">
                <a:latin typeface="微軟正黑體" pitchFamily="34" charset="-120"/>
                <a:ea typeface="微軟正黑體" pitchFamily="34" charset="-120"/>
              </a:rPr>
              <a:t> </a:t>
            </a:r>
          </a:p>
          <a:p>
            <a:r>
              <a:rPr lang="en-US" altLang="zh-TW" sz="1500" dirty="0">
                <a:latin typeface="微軟正黑體" pitchFamily="34" charset="-120"/>
                <a:ea typeface="微軟正黑體" pitchFamily="34" charset="-120"/>
              </a:rPr>
              <a:t>GROUP by </a:t>
            </a:r>
            <a:r>
              <a:rPr lang="en-US" altLang="zh-TW" sz="1500" dirty="0" err="1">
                <a:latin typeface="微軟正黑體" pitchFamily="34" charset="-120"/>
                <a:ea typeface="微軟正黑體" pitchFamily="34" charset="-120"/>
              </a:rPr>
              <a:t>a.tablespace_name</a:t>
            </a:r>
            <a:r>
              <a:rPr lang="en-US" altLang="zh-TW" sz="1500" dirty="0">
                <a:latin typeface="微軟正黑體" pitchFamily="34" charset="-120"/>
                <a:ea typeface="微軟正黑體" pitchFamily="34" charset="-120"/>
              </a:rPr>
              <a:t>, </a:t>
            </a:r>
            <a:r>
              <a:rPr lang="en-US" altLang="zh-TW" sz="1500" dirty="0" err="1">
                <a:latin typeface="微軟正黑體" pitchFamily="34" charset="-120"/>
                <a:ea typeface="微軟正黑體" pitchFamily="34" charset="-120"/>
              </a:rPr>
              <a:t>c."Free</a:t>
            </a:r>
            <a:r>
              <a:rPr lang="en-US" altLang="zh-TW" sz="1500" dirty="0">
                <a:latin typeface="微軟正黑體" pitchFamily="34" charset="-120"/>
                <a:ea typeface="微軟正黑體" pitchFamily="34" charset="-120"/>
              </a:rPr>
              <a:t>"/1024 </a:t>
            </a:r>
          </a:p>
          <a:p>
            <a:r>
              <a:rPr lang="en-US" altLang="zh-TW" sz="1500" dirty="0">
                <a:latin typeface="微軟正黑體" pitchFamily="34" charset="-120"/>
                <a:ea typeface="微軟正黑體" pitchFamily="34" charset="-120"/>
              </a:rPr>
              <a:t>order by round(100*(SUM(</a:t>
            </a:r>
            <a:r>
              <a:rPr lang="en-US" altLang="zh-TW" sz="1500" dirty="0" err="1">
                <a:latin typeface="微軟正黑體" pitchFamily="34" charset="-120"/>
                <a:ea typeface="微軟正黑體" pitchFamily="34" charset="-120"/>
              </a:rPr>
              <a:t>a.bytes</a:t>
            </a:r>
            <a:r>
              <a:rPr lang="en-US" altLang="zh-TW" sz="1500" dirty="0">
                <a:latin typeface="微軟正黑體" pitchFamily="34" charset="-120"/>
                <a:ea typeface="微軟正黑體" pitchFamily="34" charset="-120"/>
              </a:rPr>
              <a:t>)/1024/1024 - round(</a:t>
            </a:r>
            <a:r>
              <a:rPr lang="en-US" altLang="zh-TW" sz="1500" dirty="0" err="1">
                <a:latin typeface="微軟正黑體" pitchFamily="34" charset="-120"/>
                <a:ea typeface="微軟正黑體" pitchFamily="34" charset="-120"/>
              </a:rPr>
              <a:t>c."Free</a:t>
            </a:r>
            <a:r>
              <a:rPr lang="en-US" altLang="zh-TW" sz="1500" dirty="0">
                <a:latin typeface="微軟正黑體" pitchFamily="34" charset="-120"/>
                <a:ea typeface="微軟正黑體" pitchFamily="34" charset="-120"/>
              </a:rPr>
              <a:t>"/1024/1024))/(SUM(decode(</a:t>
            </a:r>
            <a:r>
              <a:rPr lang="en-US" altLang="zh-TW" sz="1500" dirty="0" err="1">
                <a:latin typeface="微軟正黑體" pitchFamily="34" charset="-120"/>
                <a:ea typeface="微軟正黑體" pitchFamily="34" charset="-120"/>
              </a:rPr>
              <a:t>b.maxextend</a:t>
            </a:r>
            <a:r>
              <a:rPr lang="en-US" altLang="zh-TW" sz="1500" dirty="0">
                <a:latin typeface="微軟正黑體" pitchFamily="34" charset="-120"/>
                <a:ea typeface="微軟正黑體" pitchFamily="34" charset="-120"/>
              </a:rPr>
              <a:t>, null, A.BYTES/1024/1024, </a:t>
            </a:r>
            <a:r>
              <a:rPr lang="en-US" altLang="zh-TW" sz="1500" dirty="0" err="1">
                <a:latin typeface="微軟正黑體" pitchFamily="34" charset="-120"/>
                <a:ea typeface="微軟正黑體" pitchFamily="34" charset="-120"/>
              </a:rPr>
              <a:t>b.maxextend</a:t>
            </a:r>
            <a:r>
              <a:rPr lang="en-US" altLang="zh-TW" sz="1500" dirty="0">
                <a:latin typeface="微軟正黑體" pitchFamily="34" charset="-120"/>
                <a:ea typeface="微軟正黑體" pitchFamily="34" charset="-120"/>
              </a:rPr>
              <a:t>*8192/1024/1024)))) </a:t>
            </a:r>
            <a:r>
              <a:rPr lang="en-US" altLang="zh-TW" sz="1500" dirty="0" err="1">
                <a:latin typeface="微軟正黑體" pitchFamily="34" charset="-120"/>
                <a:ea typeface="微軟正黑體" pitchFamily="34" charset="-120"/>
              </a:rPr>
              <a:t>desc</a:t>
            </a:r>
            <a:r>
              <a:rPr lang="en-US" altLang="zh-TW" sz="1500" dirty="0">
                <a:latin typeface="微軟正黑體" pitchFamily="34" charset="-120"/>
                <a:ea typeface="微軟正黑體" pitchFamily="34" charset="-120"/>
              </a:rPr>
              <a:t>;</a:t>
            </a:r>
            <a:endParaRPr lang="en-US" altLang="zh-TW" sz="1500" dirty="0" smtClean="0">
              <a:latin typeface="微軟正黑體" pitchFamily="34" charset="-120"/>
              <a:ea typeface="微軟正黑體" pitchFamily="34" charset="-120"/>
            </a:endParaRPr>
          </a:p>
        </p:txBody>
      </p:sp>
      <p:sp>
        <p:nvSpPr>
          <p:cNvPr id="12" name="矩形 11"/>
          <p:cNvSpPr/>
          <p:nvPr/>
        </p:nvSpPr>
        <p:spPr>
          <a:xfrm>
            <a:off x="1711047" y="19461"/>
            <a:ext cx="5314275" cy="707886"/>
          </a:xfrm>
          <a:prstGeom prst="rect">
            <a:avLst/>
          </a:prstGeom>
        </p:spPr>
        <p:txBody>
          <a:bodyPr wrap="none">
            <a:spAutoFit/>
          </a:bodyPr>
          <a:lstStyle/>
          <a:p>
            <a:r>
              <a:rPr lang="zh-TW" altLang="en-US" sz="4000" dirty="0" smtClean="0">
                <a:latin typeface="微軟正黑體" pitchFamily="34" charset="-120"/>
                <a:ea typeface="微軟正黑體" pitchFamily="34" charset="-120"/>
              </a:rPr>
              <a:t>資料庫表空間使用情況</a:t>
            </a:r>
            <a:endParaRPr lang="zh-TW" altLang="en-US" sz="4000" dirty="0">
              <a:latin typeface="微軟正黑體" pitchFamily="34" charset="-120"/>
              <a:ea typeface="微軟正黑體" pitchFamily="34" charset="-120"/>
            </a:endParaRPr>
          </a:p>
        </p:txBody>
      </p:sp>
      <p:sp>
        <p:nvSpPr>
          <p:cNvPr id="2" name="矩形 1"/>
          <p:cNvSpPr/>
          <p:nvPr/>
        </p:nvSpPr>
        <p:spPr>
          <a:xfrm>
            <a:off x="5839365" y="1248695"/>
            <a:ext cx="3121757" cy="1384995"/>
          </a:xfrm>
          <a:prstGeom prst="rect">
            <a:avLst/>
          </a:prstGeom>
          <a:solidFill>
            <a:schemeClr val="bg1">
              <a:lumMod val="95000"/>
            </a:schemeClr>
          </a:solidFill>
          <a:ln w="28575">
            <a:solidFill>
              <a:schemeClr val="tx1">
                <a:lumMod val="50000"/>
                <a:lumOff val="50000"/>
              </a:schemeClr>
            </a:solidFill>
          </a:ln>
        </p:spPr>
        <p:txBody>
          <a:bodyPr wrap="square">
            <a:spAutoFit/>
          </a:bodyPr>
          <a:lstStyle/>
          <a:p>
            <a:r>
              <a:rPr lang="en-US" altLang="zh-TW" sz="1400" dirty="0"/>
              <a:t>SET LINES 700</a:t>
            </a:r>
          </a:p>
          <a:p>
            <a:r>
              <a:rPr lang="en-US" altLang="zh-TW" sz="1400" dirty="0"/>
              <a:t>SET PAGESIZE 100</a:t>
            </a:r>
          </a:p>
          <a:p>
            <a:r>
              <a:rPr lang="en-US" altLang="zh-TW" sz="1400" dirty="0"/>
              <a:t>SET FEEDBACK OFF</a:t>
            </a:r>
          </a:p>
          <a:p>
            <a:r>
              <a:rPr lang="en-US" altLang="zh-TW" sz="1400" dirty="0"/>
              <a:t>SET TRIMSPOOL ON</a:t>
            </a:r>
          </a:p>
          <a:p>
            <a:r>
              <a:rPr lang="en-US" altLang="zh-TW" sz="1400" dirty="0"/>
              <a:t>SET ECHO OFF</a:t>
            </a:r>
          </a:p>
          <a:p>
            <a:r>
              <a:rPr lang="en-US" altLang="zh-TW" sz="1400" dirty="0"/>
              <a:t>COL TABLESPACE_NAME FOR A30</a:t>
            </a:r>
            <a:endParaRPr lang="zh-TW" altLang="en-US" sz="1400" dirty="0"/>
          </a:p>
        </p:txBody>
      </p:sp>
    </p:spTree>
    <p:extLst>
      <p:ext uri="{BB962C8B-B14F-4D97-AF65-F5344CB8AC3E}">
        <p14:creationId xmlns:p14="http://schemas.microsoft.com/office/powerpoint/2010/main" val="264611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9831" y="989850"/>
            <a:ext cx="3262432" cy="400110"/>
          </a:xfrm>
          <a:prstGeom prst="rect">
            <a:avLst/>
          </a:prstGeom>
          <a:solidFill>
            <a:schemeClr val="bg1">
              <a:lumMod val="85000"/>
            </a:schemeClr>
          </a:solidFill>
        </p:spPr>
        <p:txBody>
          <a:bodyPr wrap="none">
            <a:spAutoFit/>
          </a:bodyPr>
          <a:lstStyle/>
          <a:p>
            <a:r>
              <a:rPr lang="zh-TW" altLang="en-US" sz="2000" dirty="0" smtClean="0">
                <a:latin typeface="微軟正黑體" pitchFamily="34" charset="-120"/>
                <a:ea typeface="微軟正黑體" pitchFamily="34" charset="-120"/>
              </a:rPr>
              <a:t>資料庫表空間使用情況檢查</a:t>
            </a:r>
            <a:endParaRPr lang="zh-TW" altLang="en-US" sz="2000" dirty="0">
              <a:solidFill>
                <a:srgbClr val="FF0000"/>
              </a:solidFill>
              <a:latin typeface="微軟正黑體" pitchFamily="34" charset="-120"/>
              <a:ea typeface="微軟正黑體" pitchFamily="34" charset="-120"/>
            </a:endParaRPr>
          </a:p>
        </p:txBody>
      </p:sp>
      <p:sp>
        <p:nvSpPr>
          <p:cNvPr id="12" name="矩形 11"/>
          <p:cNvSpPr/>
          <p:nvPr/>
        </p:nvSpPr>
        <p:spPr>
          <a:xfrm>
            <a:off x="1711047" y="89801"/>
            <a:ext cx="5314275" cy="707886"/>
          </a:xfrm>
          <a:prstGeom prst="rect">
            <a:avLst/>
          </a:prstGeom>
        </p:spPr>
        <p:txBody>
          <a:bodyPr wrap="none">
            <a:spAutoFit/>
          </a:bodyPr>
          <a:lstStyle/>
          <a:p>
            <a:r>
              <a:rPr lang="zh-TW" altLang="en-US" sz="4000" dirty="0" smtClean="0">
                <a:latin typeface="微軟正黑體" pitchFamily="34" charset="-120"/>
                <a:ea typeface="微軟正黑體" pitchFamily="34" charset="-120"/>
              </a:rPr>
              <a:t>資料庫表空間使用情況</a:t>
            </a:r>
            <a:endParaRPr lang="zh-TW" altLang="en-US" sz="4000" dirty="0">
              <a:latin typeface="微軟正黑體" pitchFamily="34" charset="-120"/>
              <a:ea typeface="微軟正黑體" pitchFamily="34" charset="-120"/>
            </a:endParaRPr>
          </a:p>
        </p:txBody>
      </p:sp>
      <p:pic>
        <p:nvPicPr>
          <p:cNvPr id="2" name="圖片 1"/>
          <p:cNvPicPr>
            <a:picLocks noChangeAspect="1"/>
          </p:cNvPicPr>
          <p:nvPr/>
        </p:nvPicPr>
        <p:blipFill>
          <a:blip r:embed="rId3"/>
          <a:stretch>
            <a:fillRect/>
          </a:stretch>
        </p:blipFill>
        <p:spPr>
          <a:xfrm>
            <a:off x="56272" y="1582124"/>
            <a:ext cx="9015754" cy="3721396"/>
          </a:xfrm>
          <a:prstGeom prst="rect">
            <a:avLst/>
          </a:prstGeom>
        </p:spPr>
      </p:pic>
      <p:sp>
        <p:nvSpPr>
          <p:cNvPr id="7" name="矩形 6"/>
          <p:cNvSpPr>
            <a:spLocks noChangeArrowheads="1"/>
          </p:cNvSpPr>
          <p:nvPr/>
        </p:nvSpPr>
        <p:spPr bwMode="auto">
          <a:xfrm>
            <a:off x="7962313" y="1582124"/>
            <a:ext cx="1109713" cy="3721395"/>
          </a:xfrm>
          <a:prstGeom prst="rect">
            <a:avLst/>
          </a:prstGeom>
          <a:noFill/>
          <a:ln w="28575" algn="ctr">
            <a:solidFill>
              <a:srgbClr val="FF0000"/>
            </a:solidFill>
            <a:prstDash val="solid"/>
            <a:round/>
            <a:headEnd/>
            <a:tailEnd/>
          </a:ln>
        </p:spPr>
        <p:txBody>
          <a:bodyPr/>
          <a:lstStyle/>
          <a:p>
            <a:endParaRPr lang="zh-TW" altLang="en-US"/>
          </a:p>
        </p:txBody>
      </p:sp>
    </p:spTree>
    <p:extLst>
      <p:ext uri="{BB962C8B-B14F-4D97-AF65-F5344CB8AC3E}">
        <p14:creationId xmlns:p14="http://schemas.microsoft.com/office/powerpoint/2010/main" val="1196396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62000" y="12510"/>
            <a:ext cx="748124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rgbClr val="96533A"/>
                </a:solidFill>
                <a:latin typeface="+mj-lt"/>
                <a:ea typeface="+mj-ea"/>
                <a:cs typeface="+mj-cs"/>
              </a:defRPr>
            </a:lvl1pPr>
            <a:lvl2pPr algn="ctr" rtl="0" eaLnBrk="0" fontAlgn="base" hangingPunct="0">
              <a:spcBef>
                <a:spcPct val="0"/>
              </a:spcBef>
              <a:spcAft>
                <a:spcPct val="0"/>
              </a:spcAft>
              <a:defRPr sz="4400" b="1">
                <a:solidFill>
                  <a:srgbClr val="96533A"/>
                </a:solidFill>
                <a:latin typeface="Arial" charset="0"/>
              </a:defRPr>
            </a:lvl2pPr>
            <a:lvl3pPr algn="ctr" rtl="0" eaLnBrk="0" fontAlgn="base" hangingPunct="0">
              <a:spcBef>
                <a:spcPct val="0"/>
              </a:spcBef>
              <a:spcAft>
                <a:spcPct val="0"/>
              </a:spcAft>
              <a:defRPr sz="4400" b="1">
                <a:solidFill>
                  <a:srgbClr val="96533A"/>
                </a:solidFill>
                <a:latin typeface="Arial" charset="0"/>
              </a:defRPr>
            </a:lvl3pPr>
            <a:lvl4pPr algn="ctr" rtl="0" eaLnBrk="0" fontAlgn="base" hangingPunct="0">
              <a:spcBef>
                <a:spcPct val="0"/>
              </a:spcBef>
              <a:spcAft>
                <a:spcPct val="0"/>
              </a:spcAft>
              <a:defRPr sz="4400" b="1">
                <a:solidFill>
                  <a:srgbClr val="96533A"/>
                </a:solidFill>
                <a:latin typeface="Arial" charset="0"/>
              </a:defRPr>
            </a:lvl4pPr>
            <a:lvl5pPr algn="ctr" rtl="0" eaLnBrk="0" fontAlgn="base" hangingPunct="0">
              <a:spcBef>
                <a:spcPct val="0"/>
              </a:spcBef>
              <a:spcAft>
                <a:spcPct val="0"/>
              </a:spcAft>
              <a:defRPr sz="4400" b="1">
                <a:solidFill>
                  <a:srgbClr val="96533A"/>
                </a:solidFill>
                <a:latin typeface="Arial" charset="0"/>
              </a:defRPr>
            </a:lvl5pPr>
            <a:lvl6pPr marL="457200" algn="ctr" rtl="0" fontAlgn="base">
              <a:spcBef>
                <a:spcPct val="0"/>
              </a:spcBef>
              <a:spcAft>
                <a:spcPct val="0"/>
              </a:spcAft>
              <a:defRPr sz="4400" b="1">
                <a:solidFill>
                  <a:srgbClr val="96533A"/>
                </a:solidFill>
                <a:latin typeface="Arial" charset="0"/>
              </a:defRPr>
            </a:lvl6pPr>
            <a:lvl7pPr marL="914400" algn="ctr" rtl="0" fontAlgn="base">
              <a:spcBef>
                <a:spcPct val="0"/>
              </a:spcBef>
              <a:spcAft>
                <a:spcPct val="0"/>
              </a:spcAft>
              <a:defRPr sz="4400" b="1">
                <a:solidFill>
                  <a:srgbClr val="96533A"/>
                </a:solidFill>
                <a:latin typeface="Arial" charset="0"/>
              </a:defRPr>
            </a:lvl7pPr>
            <a:lvl8pPr marL="1371600" algn="ctr" rtl="0" fontAlgn="base">
              <a:spcBef>
                <a:spcPct val="0"/>
              </a:spcBef>
              <a:spcAft>
                <a:spcPct val="0"/>
              </a:spcAft>
              <a:defRPr sz="4400" b="1">
                <a:solidFill>
                  <a:srgbClr val="96533A"/>
                </a:solidFill>
                <a:latin typeface="Arial" charset="0"/>
              </a:defRPr>
            </a:lvl8pPr>
            <a:lvl9pPr marL="1828800" algn="ctr" rtl="0" fontAlgn="base">
              <a:spcBef>
                <a:spcPct val="0"/>
              </a:spcBef>
              <a:spcAft>
                <a:spcPct val="0"/>
              </a:spcAft>
              <a:defRPr sz="4400" b="1">
                <a:solidFill>
                  <a:srgbClr val="96533A"/>
                </a:solidFill>
                <a:latin typeface="Arial" charset="0"/>
              </a:defRPr>
            </a:lvl9pPr>
          </a:lstStyle>
          <a:p>
            <a:pPr algn="l" eaLnBrk="1" hangingPunct="1"/>
            <a:r>
              <a:rPr kumimoji="0" lang="en-US" altLang="zh-TW" sz="3600" b="0" kern="0" dirty="0" smtClean="0">
                <a:solidFill>
                  <a:schemeClr val="tx2"/>
                </a:solidFill>
                <a:ea typeface="新細明體" charset="-120"/>
              </a:rPr>
              <a:t>Oracle Tablespace Architecture</a:t>
            </a:r>
          </a:p>
        </p:txBody>
      </p:sp>
      <p:sp>
        <p:nvSpPr>
          <p:cNvPr id="5" name="Oval 3"/>
          <p:cNvSpPr>
            <a:spLocks noChangeArrowheads="1"/>
          </p:cNvSpPr>
          <p:nvPr/>
        </p:nvSpPr>
        <p:spPr bwMode="auto">
          <a:xfrm>
            <a:off x="1600200" y="5176838"/>
            <a:ext cx="6007100" cy="1295400"/>
          </a:xfrm>
          <a:prstGeom prst="ellipse">
            <a:avLst/>
          </a:prstGeom>
          <a:solidFill>
            <a:srgbClr val="00CC99"/>
          </a:solidFill>
          <a:ln w="12700">
            <a:solidFill>
              <a:srgbClr val="000000"/>
            </a:solidFill>
            <a:round/>
            <a:headEnd/>
            <a:tailEnd/>
          </a:ln>
          <a:effectLst>
            <a:outerShdw dist="198786" dir="3806097" algn="ctr" rotWithShape="0">
              <a:srgbClr val="808080"/>
            </a:outerShdw>
          </a:effectLst>
        </p:spPr>
        <p:txBody>
          <a:bodyPr wrap="none"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新細明體" charset="-120"/>
            </a:endParaRPr>
          </a:p>
        </p:txBody>
      </p:sp>
      <p:sp>
        <p:nvSpPr>
          <p:cNvPr id="6" name="Rectangle 4"/>
          <p:cNvSpPr>
            <a:spLocks noChangeArrowheads="1"/>
          </p:cNvSpPr>
          <p:nvPr/>
        </p:nvSpPr>
        <p:spPr bwMode="auto">
          <a:xfrm>
            <a:off x="2590800" y="5405438"/>
            <a:ext cx="1143000" cy="3810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2400" b="0" i="0" u="none" strike="noStrike" kern="0" cap="none" spc="0" normalizeH="0" baseline="0" noProof="0" smtClean="0">
                <a:ln>
                  <a:noFill/>
                </a:ln>
                <a:solidFill>
                  <a:srgbClr val="000000"/>
                </a:solidFill>
                <a:effectLst/>
                <a:uLnTx/>
                <a:uFillTx/>
                <a:latin typeface="Times New Roman" charset="0"/>
                <a:ea typeface="新細明體" charset="-120"/>
              </a:rPr>
              <a:t>datafile 1</a:t>
            </a:r>
          </a:p>
        </p:txBody>
      </p:sp>
      <p:sp>
        <p:nvSpPr>
          <p:cNvPr id="7" name="Rectangle 5"/>
          <p:cNvSpPr>
            <a:spLocks noChangeArrowheads="1"/>
          </p:cNvSpPr>
          <p:nvPr/>
        </p:nvSpPr>
        <p:spPr bwMode="auto">
          <a:xfrm>
            <a:off x="3886200" y="5253038"/>
            <a:ext cx="1206500" cy="3810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2400" b="0" i="0" u="none" strike="noStrike" kern="0" cap="none" spc="0" normalizeH="0" baseline="0" noProof="0" smtClean="0">
                <a:ln>
                  <a:noFill/>
                </a:ln>
                <a:solidFill>
                  <a:srgbClr val="000000"/>
                </a:solidFill>
                <a:effectLst/>
                <a:uLnTx/>
                <a:uFillTx/>
                <a:latin typeface="Times New Roman" charset="0"/>
                <a:ea typeface="新細明體" charset="-120"/>
              </a:rPr>
              <a:t>datafile 2</a:t>
            </a:r>
          </a:p>
        </p:txBody>
      </p:sp>
      <p:sp>
        <p:nvSpPr>
          <p:cNvPr id="8" name="Rectangle 6"/>
          <p:cNvSpPr>
            <a:spLocks noChangeArrowheads="1"/>
          </p:cNvSpPr>
          <p:nvPr/>
        </p:nvSpPr>
        <p:spPr bwMode="auto">
          <a:xfrm>
            <a:off x="5638800" y="5405438"/>
            <a:ext cx="1130300" cy="3683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2400" b="0" i="0" u="none" strike="noStrike" kern="0" cap="none" spc="0" normalizeH="0" baseline="0" noProof="0" smtClean="0">
                <a:ln>
                  <a:noFill/>
                </a:ln>
                <a:solidFill>
                  <a:srgbClr val="000000"/>
                </a:solidFill>
                <a:effectLst/>
                <a:uLnTx/>
                <a:uFillTx/>
                <a:latin typeface="Times New Roman" charset="0"/>
                <a:ea typeface="新細明體" charset="-120"/>
              </a:rPr>
              <a:t>datafile 3</a:t>
            </a:r>
          </a:p>
        </p:txBody>
      </p:sp>
      <p:sp>
        <p:nvSpPr>
          <p:cNvPr id="9" name="Rectangle 7"/>
          <p:cNvSpPr>
            <a:spLocks noChangeArrowheads="1"/>
          </p:cNvSpPr>
          <p:nvPr/>
        </p:nvSpPr>
        <p:spPr bwMode="auto">
          <a:xfrm>
            <a:off x="3048000" y="5938838"/>
            <a:ext cx="1136650" cy="3683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2400" b="0" i="0" u="none" strike="noStrike" kern="0" cap="none" spc="0" normalizeH="0" baseline="0" noProof="0" dirty="0" err="1" smtClean="0">
                <a:ln>
                  <a:noFill/>
                </a:ln>
                <a:solidFill>
                  <a:srgbClr val="000000"/>
                </a:solidFill>
                <a:effectLst/>
                <a:uLnTx/>
                <a:uFillTx/>
                <a:latin typeface="Times New Roman" charset="0"/>
                <a:ea typeface="新細明體" charset="-120"/>
              </a:rPr>
              <a:t>datafile</a:t>
            </a:r>
            <a:r>
              <a:rPr kumimoji="0" lang="en-US" altLang="zh-TW" sz="2400" b="0" i="0" u="none" strike="noStrike" kern="0" cap="none" spc="0" normalizeH="0" baseline="0" noProof="0" dirty="0" smtClean="0">
                <a:ln>
                  <a:noFill/>
                </a:ln>
                <a:solidFill>
                  <a:srgbClr val="000000"/>
                </a:solidFill>
                <a:effectLst/>
                <a:uLnTx/>
                <a:uFillTx/>
                <a:latin typeface="Times New Roman" charset="0"/>
                <a:ea typeface="新細明體" charset="-120"/>
              </a:rPr>
              <a:t> 4</a:t>
            </a:r>
          </a:p>
        </p:txBody>
      </p:sp>
      <p:sp>
        <p:nvSpPr>
          <p:cNvPr id="10" name="Rectangle 8"/>
          <p:cNvSpPr>
            <a:spLocks noChangeArrowheads="1"/>
          </p:cNvSpPr>
          <p:nvPr/>
        </p:nvSpPr>
        <p:spPr bwMode="auto">
          <a:xfrm>
            <a:off x="5257800" y="5938838"/>
            <a:ext cx="1206500" cy="3683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2400" b="0" i="0" u="none" strike="noStrike" kern="0" cap="none" spc="0" normalizeH="0" baseline="0" noProof="0" smtClean="0">
                <a:ln>
                  <a:noFill/>
                </a:ln>
                <a:solidFill>
                  <a:srgbClr val="000000"/>
                </a:solidFill>
                <a:effectLst/>
                <a:uLnTx/>
                <a:uFillTx/>
                <a:latin typeface="Times New Roman" charset="0"/>
                <a:ea typeface="新細明體" charset="-120"/>
              </a:rPr>
              <a:t>datafile 5</a:t>
            </a:r>
          </a:p>
        </p:txBody>
      </p:sp>
      <p:sp>
        <p:nvSpPr>
          <p:cNvPr id="11" name="Rectangle 9"/>
          <p:cNvSpPr>
            <a:spLocks noChangeArrowheads="1"/>
          </p:cNvSpPr>
          <p:nvPr/>
        </p:nvSpPr>
        <p:spPr bwMode="auto">
          <a:xfrm>
            <a:off x="457200" y="1366838"/>
            <a:ext cx="8305800" cy="3352800"/>
          </a:xfrm>
          <a:prstGeom prst="rect">
            <a:avLst/>
          </a:prstGeom>
          <a:solidFill>
            <a:srgbClr val="CC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新細明體" charset="-120"/>
            </a:endParaRPr>
          </a:p>
        </p:txBody>
      </p:sp>
      <p:sp>
        <p:nvSpPr>
          <p:cNvPr id="12" name="Rectangle 10"/>
          <p:cNvSpPr>
            <a:spLocks noChangeArrowheads="1"/>
          </p:cNvSpPr>
          <p:nvPr/>
        </p:nvSpPr>
        <p:spPr bwMode="auto">
          <a:xfrm>
            <a:off x="3429000" y="3125788"/>
            <a:ext cx="673100" cy="1511300"/>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新細明體" charset="-120"/>
            </a:endParaRPr>
          </a:p>
        </p:txBody>
      </p:sp>
      <p:sp>
        <p:nvSpPr>
          <p:cNvPr id="13" name="Line 11"/>
          <p:cNvSpPr>
            <a:spLocks noChangeShapeType="1"/>
          </p:cNvSpPr>
          <p:nvPr/>
        </p:nvSpPr>
        <p:spPr bwMode="auto">
          <a:xfrm>
            <a:off x="3422650" y="32718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14" name="Line 12"/>
          <p:cNvSpPr>
            <a:spLocks noChangeShapeType="1"/>
          </p:cNvSpPr>
          <p:nvPr/>
        </p:nvSpPr>
        <p:spPr bwMode="auto">
          <a:xfrm>
            <a:off x="3422650" y="34242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15" name="Line 13"/>
          <p:cNvSpPr>
            <a:spLocks noChangeShapeType="1"/>
          </p:cNvSpPr>
          <p:nvPr/>
        </p:nvSpPr>
        <p:spPr bwMode="auto">
          <a:xfrm>
            <a:off x="3422650" y="35766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16" name="Line 14"/>
          <p:cNvSpPr>
            <a:spLocks noChangeShapeType="1"/>
          </p:cNvSpPr>
          <p:nvPr/>
        </p:nvSpPr>
        <p:spPr bwMode="auto">
          <a:xfrm>
            <a:off x="3422650" y="37290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17" name="Line 15"/>
          <p:cNvSpPr>
            <a:spLocks noChangeShapeType="1"/>
          </p:cNvSpPr>
          <p:nvPr/>
        </p:nvSpPr>
        <p:spPr bwMode="auto">
          <a:xfrm>
            <a:off x="3422650" y="38814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18" name="Line 16"/>
          <p:cNvSpPr>
            <a:spLocks noChangeShapeType="1"/>
          </p:cNvSpPr>
          <p:nvPr/>
        </p:nvSpPr>
        <p:spPr bwMode="auto">
          <a:xfrm>
            <a:off x="3422650" y="40338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19" name="Line 17"/>
          <p:cNvSpPr>
            <a:spLocks noChangeShapeType="1"/>
          </p:cNvSpPr>
          <p:nvPr/>
        </p:nvSpPr>
        <p:spPr bwMode="auto">
          <a:xfrm>
            <a:off x="3422650" y="41862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0" name="Line 18"/>
          <p:cNvSpPr>
            <a:spLocks noChangeShapeType="1"/>
          </p:cNvSpPr>
          <p:nvPr/>
        </p:nvSpPr>
        <p:spPr bwMode="auto">
          <a:xfrm>
            <a:off x="3422650" y="43386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1" name="Line 19"/>
          <p:cNvSpPr>
            <a:spLocks noChangeShapeType="1"/>
          </p:cNvSpPr>
          <p:nvPr/>
        </p:nvSpPr>
        <p:spPr bwMode="auto">
          <a:xfrm>
            <a:off x="3422650" y="44910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2" name="Rectangle 20"/>
          <p:cNvSpPr>
            <a:spLocks noChangeArrowheads="1"/>
          </p:cNvSpPr>
          <p:nvPr/>
        </p:nvSpPr>
        <p:spPr bwMode="auto">
          <a:xfrm>
            <a:off x="4419600" y="3125788"/>
            <a:ext cx="673100" cy="1511300"/>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新細明體" charset="-120"/>
            </a:endParaRPr>
          </a:p>
        </p:txBody>
      </p:sp>
      <p:sp>
        <p:nvSpPr>
          <p:cNvPr id="23" name="Line 21"/>
          <p:cNvSpPr>
            <a:spLocks noChangeShapeType="1"/>
          </p:cNvSpPr>
          <p:nvPr/>
        </p:nvSpPr>
        <p:spPr bwMode="auto">
          <a:xfrm>
            <a:off x="4413250" y="32718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4" name="Line 22"/>
          <p:cNvSpPr>
            <a:spLocks noChangeShapeType="1"/>
          </p:cNvSpPr>
          <p:nvPr/>
        </p:nvSpPr>
        <p:spPr bwMode="auto">
          <a:xfrm>
            <a:off x="4413250" y="34242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5" name="Line 23"/>
          <p:cNvSpPr>
            <a:spLocks noChangeShapeType="1"/>
          </p:cNvSpPr>
          <p:nvPr/>
        </p:nvSpPr>
        <p:spPr bwMode="auto">
          <a:xfrm>
            <a:off x="4413250" y="35766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6" name="Line 24"/>
          <p:cNvSpPr>
            <a:spLocks noChangeShapeType="1"/>
          </p:cNvSpPr>
          <p:nvPr/>
        </p:nvSpPr>
        <p:spPr bwMode="auto">
          <a:xfrm>
            <a:off x="4413250" y="37290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7" name="Line 25"/>
          <p:cNvSpPr>
            <a:spLocks noChangeShapeType="1"/>
          </p:cNvSpPr>
          <p:nvPr/>
        </p:nvSpPr>
        <p:spPr bwMode="auto">
          <a:xfrm>
            <a:off x="4413250" y="38814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8" name="Line 26"/>
          <p:cNvSpPr>
            <a:spLocks noChangeShapeType="1"/>
          </p:cNvSpPr>
          <p:nvPr/>
        </p:nvSpPr>
        <p:spPr bwMode="auto">
          <a:xfrm>
            <a:off x="4413250" y="40338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29" name="Line 27"/>
          <p:cNvSpPr>
            <a:spLocks noChangeShapeType="1"/>
          </p:cNvSpPr>
          <p:nvPr/>
        </p:nvSpPr>
        <p:spPr bwMode="auto">
          <a:xfrm>
            <a:off x="4413250" y="41862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0" name="Line 28"/>
          <p:cNvSpPr>
            <a:spLocks noChangeShapeType="1"/>
          </p:cNvSpPr>
          <p:nvPr/>
        </p:nvSpPr>
        <p:spPr bwMode="auto">
          <a:xfrm>
            <a:off x="4413250" y="43386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1" name="Line 29"/>
          <p:cNvSpPr>
            <a:spLocks noChangeShapeType="1"/>
          </p:cNvSpPr>
          <p:nvPr/>
        </p:nvSpPr>
        <p:spPr bwMode="auto">
          <a:xfrm>
            <a:off x="4413250" y="44910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2" name="Rectangle 30"/>
          <p:cNvSpPr>
            <a:spLocks noChangeArrowheads="1"/>
          </p:cNvSpPr>
          <p:nvPr/>
        </p:nvSpPr>
        <p:spPr bwMode="auto">
          <a:xfrm>
            <a:off x="5105400" y="3125788"/>
            <a:ext cx="673100" cy="1511300"/>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新細明體" charset="-120"/>
            </a:endParaRPr>
          </a:p>
        </p:txBody>
      </p:sp>
      <p:sp>
        <p:nvSpPr>
          <p:cNvPr id="33" name="Line 31"/>
          <p:cNvSpPr>
            <a:spLocks noChangeShapeType="1"/>
          </p:cNvSpPr>
          <p:nvPr/>
        </p:nvSpPr>
        <p:spPr bwMode="auto">
          <a:xfrm>
            <a:off x="5099050" y="32718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4" name="Line 32"/>
          <p:cNvSpPr>
            <a:spLocks noChangeShapeType="1"/>
          </p:cNvSpPr>
          <p:nvPr/>
        </p:nvSpPr>
        <p:spPr bwMode="auto">
          <a:xfrm>
            <a:off x="5099050" y="34242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5" name="Line 33"/>
          <p:cNvSpPr>
            <a:spLocks noChangeShapeType="1"/>
          </p:cNvSpPr>
          <p:nvPr/>
        </p:nvSpPr>
        <p:spPr bwMode="auto">
          <a:xfrm>
            <a:off x="5099050" y="35766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6" name="Line 34"/>
          <p:cNvSpPr>
            <a:spLocks noChangeShapeType="1"/>
          </p:cNvSpPr>
          <p:nvPr/>
        </p:nvSpPr>
        <p:spPr bwMode="auto">
          <a:xfrm>
            <a:off x="5099050" y="37290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7" name="Line 35"/>
          <p:cNvSpPr>
            <a:spLocks noChangeShapeType="1"/>
          </p:cNvSpPr>
          <p:nvPr/>
        </p:nvSpPr>
        <p:spPr bwMode="auto">
          <a:xfrm>
            <a:off x="5099050" y="38814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8" name="Line 36"/>
          <p:cNvSpPr>
            <a:spLocks noChangeShapeType="1"/>
          </p:cNvSpPr>
          <p:nvPr/>
        </p:nvSpPr>
        <p:spPr bwMode="auto">
          <a:xfrm>
            <a:off x="5099050" y="40338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39" name="Line 37"/>
          <p:cNvSpPr>
            <a:spLocks noChangeShapeType="1"/>
          </p:cNvSpPr>
          <p:nvPr/>
        </p:nvSpPr>
        <p:spPr bwMode="auto">
          <a:xfrm>
            <a:off x="5099050" y="41862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0" name="Line 38"/>
          <p:cNvSpPr>
            <a:spLocks noChangeShapeType="1"/>
          </p:cNvSpPr>
          <p:nvPr/>
        </p:nvSpPr>
        <p:spPr bwMode="auto">
          <a:xfrm>
            <a:off x="5099050" y="43386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1" name="Line 39"/>
          <p:cNvSpPr>
            <a:spLocks noChangeShapeType="1"/>
          </p:cNvSpPr>
          <p:nvPr/>
        </p:nvSpPr>
        <p:spPr bwMode="auto">
          <a:xfrm>
            <a:off x="5099050" y="44910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2" name="Rectangle 40"/>
          <p:cNvSpPr>
            <a:spLocks noChangeArrowheads="1"/>
          </p:cNvSpPr>
          <p:nvPr/>
        </p:nvSpPr>
        <p:spPr bwMode="auto">
          <a:xfrm>
            <a:off x="5791200" y="3125788"/>
            <a:ext cx="673100" cy="1511300"/>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新細明體" charset="-120"/>
            </a:endParaRPr>
          </a:p>
        </p:txBody>
      </p:sp>
      <p:sp>
        <p:nvSpPr>
          <p:cNvPr id="43" name="Line 41"/>
          <p:cNvSpPr>
            <a:spLocks noChangeShapeType="1"/>
          </p:cNvSpPr>
          <p:nvPr/>
        </p:nvSpPr>
        <p:spPr bwMode="auto">
          <a:xfrm>
            <a:off x="5784850" y="32718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4" name="Line 42"/>
          <p:cNvSpPr>
            <a:spLocks noChangeShapeType="1"/>
          </p:cNvSpPr>
          <p:nvPr/>
        </p:nvSpPr>
        <p:spPr bwMode="auto">
          <a:xfrm>
            <a:off x="5784850" y="34242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5" name="Line 43"/>
          <p:cNvSpPr>
            <a:spLocks noChangeShapeType="1"/>
          </p:cNvSpPr>
          <p:nvPr/>
        </p:nvSpPr>
        <p:spPr bwMode="auto">
          <a:xfrm>
            <a:off x="5784850" y="35766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6" name="Line 44"/>
          <p:cNvSpPr>
            <a:spLocks noChangeShapeType="1"/>
          </p:cNvSpPr>
          <p:nvPr/>
        </p:nvSpPr>
        <p:spPr bwMode="auto">
          <a:xfrm>
            <a:off x="5784850" y="37290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7" name="Line 45"/>
          <p:cNvSpPr>
            <a:spLocks noChangeShapeType="1"/>
          </p:cNvSpPr>
          <p:nvPr/>
        </p:nvSpPr>
        <p:spPr bwMode="auto">
          <a:xfrm>
            <a:off x="5784850" y="38814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8" name="Line 46"/>
          <p:cNvSpPr>
            <a:spLocks noChangeShapeType="1"/>
          </p:cNvSpPr>
          <p:nvPr/>
        </p:nvSpPr>
        <p:spPr bwMode="auto">
          <a:xfrm>
            <a:off x="5784850" y="40338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49" name="Line 47"/>
          <p:cNvSpPr>
            <a:spLocks noChangeShapeType="1"/>
          </p:cNvSpPr>
          <p:nvPr/>
        </p:nvSpPr>
        <p:spPr bwMode="auto">
          <a:xfrm>
            <a:off x="5784850" y="41862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50" name="Line 48"/>
          <p:cNvSpPr>
            <a:spLocks noChangeShapeType="1"/>
          </p:cNvSpPr>
          <p:nvPr/>
        </p:nvSpPr>
        <p:spPr bwMode="auto">
          <a:xfrm>
            <a:off x="5784850" y="43386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51" name="Line 49"/>
          <p:cNvSpPr>
            <a:spLocks noChangeShapeType="1"/>
          </p:cNvSpPr>
          <p:nvPr/>
        </p:nvSpPr>
        <p:spPr bwMode="auto">
          <a:xfrm>
            <a:off x="5784850" y="4491038"/>
            <a:ext cx="685800" cy="15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52" name="Rectangle 50"/>
          <p:cNvSpPr>
            <a:spLocks noChangeArrowheads="1"/>
          </p:cNvSpPr>
          <p:nvPr/>
        </p:nvSpPr>
        <p:spPr bwMode="auto">
          <a:xfrm>
            <a:off x="6470650" y="3805238"/>
            <a:ext cx="137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kumimoji="0" lang="en-US" altLang="zh-TW" sz="2400" smtClean="0">
                <a:solidFill>
                  <a:srgbClr val="A50021"/>
                </a:solidFill>
                <a:ea typeface="新細明體" charset="-120"/>
              </a:rPr>
              <a:t>Database Blocks</a:t>
            </a:r>
          </a:p>
        </p:txBody>
      </p:sp>
      <p:sp>
        <p:nvSpPr>
          <p:cNvPr id="53" name="Rectangle 51"/>
          <p:cNvSpPr>
            <a:spLocks noChangeArrowheads="1"/>
          </p:cNvSpPr>
          <p:nvPr/>
        </p:nvSpPr>
        <p:spPr bwMode="auto">
          <a:xfrm>
            <a:off x="3048000" y="2287588"/>
            <a:ext cx="673100" cy="15113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新細明體" charset="-120"/>
            </a:endParaRPr>
          </a:p>
        </p:txBody>
      </p:sp>
      <p:sp>
        <p:nvSpPr>
          <p:cNvPr id="54" name="Rectangle 52"/>
          <p:cNvSpPr>
            <a:spLocks noChangeArrowheads="1"/>
          </p:cNvSpPr>
          <p:nvPr/>
        </p:nvSpPr>
        <p:spPr bwMode="auto">
          <a:xfrm>
            <a:off x="3962400" y="2287588"/>
            <a:ext cx="2120900" cy="1511300"/>
          </a:xfrm>
          <a:prstGeom prst="rect">
            <a:avLst/>
          </a:prstGeom>
          <a:solidFill>
            <a:srgbClr val="FFFF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新細明體" charset="-120"/>
            </a:endParaRPr>
          </a:p>
        </p:txBody>
      </p:sp>
      <p:sp>
        <p:nvSpPr>
          <p:cNvPr id="55" name="Rectangle 53"/>
          <p:cNvSpPr>
            <a:spLocks noChangeArrowheads="1"/>
          </p:cNvSpPr>
          <p:nvPr/>
        </p:nvSpPr>
        <p:spPr bwMode="auto">
          <a:xfrm>
            <a:off x="3025775" y="2943225"/>
            <a:ext cx="78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kumimoji="0" lang="en-US" altLang="zh-TW" sz="1800" smtClean="0">
                <a:solidFill>
                  <a:srgbClr val="A50021"/>
                </a:solidFill>
                <a:ea typeface="新細明體" charset="-120"/>
              </a:rPr>
              <a:t>Extent</a:t>
            </a:r>
          </a:p>
          <a:p>
            <a:r>
              <a:rPr kumimoji="0" lang="en-US" altLang="zh-TW" sz="1800" smtClean="0">
                <a:solidFill>
                  <a:srgbClr val="A50021"/>
                </a:solidFill>
                <a:ea typeface="新細明體" charset="-120"/>
              </a:rPr>
              <a:t>28K</a:t>
            </a:r>
          </a:p>
        </p:txBody>
      </p:sp>
      <p:sp>
        <p:nvSpPr>
          <p:cNvPr id="56" name="Rectangle 54"/>
          <p:cNvSpPr>
            <a:spLocks noChangeArrowheads="1"/>
          </p:cNvSpPr>
          <p:nvPr/>
        </p:nvSpPr>
        <p:spPr bwMode="auto">
          <a:xfrm>
            <a:off x="4625975" y="2943225"/>
            <a:ext cx="78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kumimoji="0" lang="en-US" altLang="zh-TW" sz="1800" smtClean="0">
                <a:solidFill>
                  <a:srgbClr val="A50021"/>
                </a:solidFill>
                <a:ea typeface="新細明體" charset="-120"/>
              </a:rPr>
              <a:t>Extent</a:t>
            </a:r>
          </a:p>
          <a:p>
            <a:r>
              <a:rPr kumimoji="0" lang="en-US" altLang="zh-TW" sz="1800" smtClean="0">
                <a:solidFill>
                  <a:srgbClr val="A50021"/>
                </a:solidFill>
                <a:ea typeface="新細明體" charset="-120"/>
              </a:rPr>
              <a:t>84K</a:t>
            </a:r>
          </a:p>
        </p:txBody>
      </p:sp>
      <p:sp>
        <p:nvSpPr>
          <p:cNvPr id="57" name="Rectangle 55"/>
          <p:cNvSpPr>
            <a:spLocks noChangeArrowheads="1"/>
          </p:cNvSpPr>
          <p:nvPr/>
        </p:nvSpPr>
        <p:spPr bwMode="auto">
          <a:xfrm>
            <a:off x="1447800" y="1443038"/>
            <a:ext cx="2806700" cy="1206500"/>
          </a:xfrm>
          <a:prstGeom prst="rect">
            <a:avLst/>
          </a:prstGeom>
          <a:solidFill>
            <a:srgbClr val="B07E6B"/>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2400" b="1" i="0" u="none" strike="noStrike" kern="0" cap="none" spc="0" normalizeH="0" baseline="0" noProof="0" smtClean="0">
                <a:ln>
                  <a:noFill/>
                </a:ln>
                <a:solidFill>
                  <a:srgbClr val="FF0000"/>
                </a:solidFill>
                <a:effectLst/>
                <a:uLnTx/>
                <a:uFillTx/>
                <a:latin typeface="Times New Roman" charset="0"/>
                <a:ea typeface="新細明體" charset="-120"/>
              </a:rPr>
              <a:t>Segment</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2400" b="1" i="0" u="none" strike="noStrike" kern="0" cap="none" spc="0" normalizeH="0" baseline="0" noProof="0" smtClean="0">
                <a:ln>
                  <a:noFill/>
                </a:ln>
                <a:solidFill>
                  <a:srgbClr val="FF0000"/>
                </a:solidFill>
                <a:effectLst/>
                <a:uLnTx/>
                <a:uFillTx/>
                <a:latin typeface="Times New Roman" charset="0"/>
                <a:ea typeface="新細明體" charset="-120"/>
              </a:rPr>
              <a:t>112K</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TW" sz="2400" b="1" i="0" u="none" strike="noStrike" kern="0" cap="none" spc="0" normalizeH="0" baseline="0" noProof="0" smtClean="0">
                <a:ln>
                  <a:noFill/>
                </a:ln>
                <a:solidFill>
                  <a:srgbClr val="FF0000"/>
                </a:solidFill>
                <a:effectLst/>
                <a:uLnTx/>
                <a:uFillTx/>
                <a:latin typeface="Times New Roman" charset="0"/>
                <a:ea typeface="新細明體" charset="-120"/>
              </a:rPr>
              <a:t>(Table, Index, etc.)</a:t>
            </a:r>
          </a:p>
        </p:txBody>
      </p:sp>
      <p:sp>
        <p:nvSpPr>
          <p:cNvPr id="58" name="Line 56"/>
          <p:cNvSpPr>
            <a:spLocks noChangeShapeType="1"/>
          </p:cNvSpPr>
          <p:nvPr/>
        </p:nvSpPr>
        <p:spPr bwMode="auto">
          <a:xfrm>
            <a:off x="1447800" y="2662238"/>
            <a:ext cx="1593850" cy="11430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59" name="Line 57"/>
          <p:cNvSpPr>
            <a:spLocks noChangeShapeType="1"/>
          </p:cNvSpPr>
          <p:nvPr/>
        </p:nvSpPr>
        <p:spPr bwMode="auto">
          <a:xfrm>
            <a:off x="3041650" y="3805238"/>
            <a:ext cx="381000" cy="8382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60" name="Line 58"/>
          <p:cNvSpPr>
            <a:spLocks noChangeShapeType="1"/>
          </p:cNvSpPr>
          <p:nvPr/>
        </p:nvSpPr>
        <p:spPr bwMode="auto">
          <a:xfrm>
            <a:off x="3727450" y="3805238"/>
            <a:ext cx="381000" cy="8382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61" name="Line 59"/>
          <p:cNvSpPr>
            <a:spLocks noChangeShapeType="1"/>
          </p:cNvSpPr>
          <p:nvPr/>
        </p:nvSpPr>
        <p:spPr bwMode="auto">
          <a:xfrm>
            <a:off x="3956050" y="3805238"/>
            <a:ext cx="457200" cy="8382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62" name="Line 60"/>
          <p:cNvSpPr>
            <a:spLocks noChangeShapeType="1"/>
          </p:cNvSpPr>
          <p:nvPr/>
        </p:nvSpPr>
        <p:spPr bwMode="auto">
          <a:xfrm>
            <a:off x="6089650" y="3805238"/>
            <a:ext cx="381000" cy="8382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63" name="Line 61"/>
          <p:cNvSpPr>
            <a:spLocks noChangeShapeType="1"/>
          </p:cNvSpPr>
          <p:nvPr/>
        </p:nvSpPr>
        <p:spPr bwMode="auto">
          <a:xfrm>
            <a:off x="6089650" y="2281238"/>
            <a:ext cx="381000" cy="8382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64" name="Line 62"/>
          <p:cNvSpPr>
            <a:spLocks noChangeShapeType="1"/>
          </p:cNvSpPr>
          <p:nvPr/>
        </p:nvSpPr>
        <p:spPr bwMode="auto">
          <a:xfrm>
            <a:off x="4267200" y="1443038"/>
            <a:ext cx="1898650" cy="9144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65" name="Line 63"/>
          <p:cNvSpPr>
            <a:spLocks noChangeShapeType="1"/>
          </p:cNvSpPr>
          <p:nvPr/>
        </p:nvSpPr>
        <p:spPr bwMode="auto">
          <a:xfrm>
            <a:off x="4267200" y="2662238"/>
            <a:ext cx="1822450" cy="11430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2000" b="0" i="0" u="none" strike="noStrike" kern="0" cap="none" spc="0" normalizeH="0" baseline="0" noProof="0" smtClean="0">
              <a:ln>
                <a:noFill/>
              </a:ln>
              <a:solidFill>
                <a:srgbClr val="000000"/>
              </a:solidFill>
              <a:effectLst/>
              <a:uLnTx/>
              <a:uFillTx/>
              <a:latin typeface="Times New Roman" charset="0"/>
              <a:ea typeface="+mn-ea"/>
            </a:endParaRPr>
          </a:p>
        </p:txBody>
      </p:sp>
      <p:sp>
        <p:nvSpPr>
          <p:cNvPr id="66" name="Rectangle 64"/>
          <p:cNvSpPr>
            <a:spLocks noChangeArrowheads="1"/>
          </p:cNvSpPr>
          <p:nvPr/>
        </p:nvSpPr>
        <p:spPr bwMode="auto">
          <a:xfrm>
            <a:off x="5486400" y="1366838"/>
            <a:ext cx="31067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sz="2000">
                <a:solidFill>
                  <a:schemeClr val="tx1"/>
                </a:solidFill>
                <a:latin typeface="Times New Roman" charset="0"/>
              </a:defRPr>
            </a:lvl1pPr>
            <a:lvl2pPr marL="742950" indent="-285750" eaLnBrk="0" hangingPunct="0">
              <a:defRPr sz="2000">
                <a:solidFill>
                  <a:schemeClr val="tx1"/>
                </a:solidFill>
                <a:latin typeface="Times New Roman" charset="0"/>
              </a:defRPr>
            </a:lvl2pPr>
            <a:lvl3pPr marL="1143000" indent="-228600" eaLnBrk="0" hangingPunct="0">
              <a:defRPr sz="2000">
                <a:solidFill>
                  <a:schemeClr val="tx1"/>
                </a:solidFill>
                <a:latin typeface="Times New Roman" charset="0"/>
              </a:defRPr>
            </a:lvl3pPr>
            <a:lvl4pPr marL="1600200" indent="-228600" eaLnBrk="0" hangingPunct="0">
              <a:defRPr sz="2000">
                <a:solidFill>
                  <a:schemeClr val="tx1"/>
                </a:solidFill>
                <a:latin typeface="Times New Roman" charset="0"/>
              </a:defRPr>
            </a:lvl4pPr>
            <a:lvl5pPr marL="2057400" indent="-228600" eaLnBrk="0" hangingPunct="0">
              <a:defRPr sz="2000">
                <a:solidFill>
                  <a:schemeClr val="tx1"/>
                </a:solidFill>
                <a:latin typeface="Times New Roman" charset="0"/>
              </a:defRPr>
            </a:lvl5pPr>
            <a:lvl6pPr marL="2514600" indent="-228600" eaLnBrk="0" fontAlgn="base" hangingPunct="0">
              <a:spcBef>
                <a:spcPct val="0"/>
              </a:spcBef>
              <a:spcAft>
                <a:spcPct val="0"/>
              </a:spcAft>
              <a:defRPr sz="2000">
                <a:solidFill>
                  <a:schemeClr val="tx1"/>
                </a:solidFill>
                <a:latin typeface="Times New Roman" charset="0"/>
              </a:defRPr>
            </a:lvl6pPr>
            <a:lvl7pPr marL="2971800" indent="-228600" eaLnBrk="0" fontAlgn="base" hangingPunct="0">
              <a:spcBef>
                <a:spcPct val="0"/>
              </a:spcBef>
              <a:spcAft>
                <a:spcPct val="0"/>
              </a:spcAft>
              <a:defRPr sz="2000">
                <a:solidFill>
                  <a:schemeClr val="tx1"/>
                </a:solidFill>
                <a:latin typeface="Times New Roman" charset="0"/>
              </a:defRPr>
            </a:lvl7pPr>
            <a:lvl8pPr marL="3429000" indent="-228600" eaLnBrk="0" fontAlgn="base" hangingPunct="0">
              <a:spcBef>
                <a:spcPct val="0"/>
              </a:spcBef>
              <a:spcAft>
                <a:spcPct val="0"/>
              </a:spcAft>
              <a:defRPr sz="2000">
                <a:solidFill>
                  <a:schemeClr val="tx1"/>
                </a:solidFill>
                <a:latin typeface="Times New Roman" charset="0"/>
              </a:defRPr>
            </a:lvl8pPr>
            <a:lvl9pPr marL="3886200" indent="-228600" eaLnBrk="0" fontAlgn="base" hangingPunct="0">
              <a:spcBef>
                <a:spcPct val="0"/>
              </a:spcBef>
              <a:spcAft>
                <a:spcPct val="0"/>
              </a:spcAft>
              <a:defRPr sz="2000">
                <a:solidFill>
                  <a:schemeClr val="tx1"/>
                </a:solidFill>
                <a:latin typeface="Times New Roman" charset="0"/>
              </a:defRPr>
            </a:lvl9pPr>
          </a:lstStyle>
          <a:p>
            <a:r>
              <a:rPr kumimoji="0" lang="en-US" altLang="zh-TW" sz="3600" b="1" i="1" u="sng" smtClean="0">
                <a:solidFill>
                  <a:srgbClr val="000000"/>
                </a:solidFill>
                <a:ea typeface="新細明體" charset="-120"/>
              </a:rPr>
              <a:t>TABLESPACE</a:t>
            </a:r>
          </a:p>
        </p:txBody>
      </p:sp>
      <p:sp>
        <p:nvSpPr>
          <p:cNvPr id="67" name="Line 65"/>
          <p:cNvSpPr>
            <a:spLocks noChangeShapeType="1"/>
          </p:cNvSpPr>
          <p:nvPr/>
        </p:nvSpPr>
        <p:spPr bwMode="auto">
          <a:xfrm>
            <a:off x="3124200" y="4719638"/>
            <a:ext cx="0" cy="685800"/>
          </a:xfrm>
          <a:prstGeom prst="line">
            <a:avLst/>
          </a:prstGeom>
          <a:noFill/>
          <a:ln w="76200">
            <a:solidFill>
              <a:srgbClr val="A5002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TW" altLang="en-US" sz="2000" smtClean="0">
              <a:solidFill>
                <a:srgbClr val="000000"/>
              </a:solidFill>
              <a:latin typeface="Times New Roman" charset="0"/>
              <a:ea typeface="+mn-ea"/>
            </a:endParaRPr>
          </a:p>
        </p:txBody>
      </p:sp>
      <p:sp>
        <p:nvSpPr>
          <p:cNvPr id="68" name="Line 66"/>
          <p:cNvSpPr>
            <a:spLocks noChangeShapeType="1"/>
          </p:cNvSpPr>
          <p:nvPr/>
        </p:nvSpPr>
        <p:spPr bwMode="auto">
          <a:xfrm>
            <a:off x="5562600" y="4719638"/>
            <a:ext cx="0" cy="1219200"/>
          </a:xfrm>
          <a:prstGeom prst="line">
            <a:avLst/>
          </a:prstGeom>
          <a:noFill/>
          <a:ln w="76200">
            <a:solidFill>
              <a:srgbClr val="A5002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TW" altLang="en-US" sz="2000" smtClean="0">
              <a:solidFill>
                <a:srgbClr val="000000"/>
              </a:solidFill>
              <a:latin typeface="Times New Roman" charset="0"/>
              <a:ea typeface="+mn-ea"/>
            </a:endParaRPr>
          </a:p>
        </p:txBody>
      </p:sp>
      <p:sp>
        <p:nvSpPr>
          <p:cNvPr id="69" name="Line 67"/>
          <p:cNvSpPr>
            <a:spLocks noChangeShapeType="1"/>
          </p:cNvSpPr>
          <p:nvPr/>
        </p:nvSpPr>
        <p:spPr bwMode="auto">
          <a:xfrm>
            <a:off x="6324600" y="4719638"/>
            <a:ext cx="0" cy="685800"/>
          </a:xfrm>
          <a:prstGeom prst="line">
            <a:avLst/>
          </a:prstGeom>
          <a:noFill/>
          <a:ln w="76200">
            <a:solidFill>
              <a:srgbClr val="A5002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TW" altLang="en-US" sz="2000" smtClean="0">
              <a:solidFill>
                <a:srgbClr val="000000"/>
              </a:solidFill>
              <a:latin typeface="Times New Roman" charset="0"/>
              <a:ea typeface="+mn-ea"/>
            </a:endParaRPr>
          </a:p>
        </p:txBody>
      </p:sp>
    </p:spTree>
    <p:extLst>
      <p:ext uri="{BB962C8B-B14F-4D97-AF65-F5344CB8AC3E}">
        <p14:creationId xmlns:p14="http://schemas.microsoft.com/office/powerpoint/2010/main" val="1044028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3383" y="5442248"/>
            <a:ext cx="7835706" cy="1169551"/>
          </a:xfrm>
          <a:prstGeom prst="rect">
            <a:avLst/>
          </a:prstGeom>
          <a:ln w="19050">
            <a:solidFill>
              <a:schemeClr val="tx1">
                <a:lumMod val="50000"/>
                <a:lumOff val="50000"/>
              </a:schemeClr>
            </a:solidFill>
          </a:ln>
        </p:spPr>
        <p:txBody>
          <a:bodyPr wrap="square">
            <a:spAutoFit/>
          </a:bodyPr>
          <a:lstStyle/>
          <a:p>
            <a:r>
              <a:rPr lang="en-US" altLang="zh-TW" sz="1400" dirty="0" smtClean="0"/>
              <a:t>add  New </a:t>
            </a:r>
            <a:r>
              <a:rPr lang="en-US" altLang="zh-TW" sz="1400" dirty="0" err="1" smtClean="0"/>
              <a:t>Datafile</a:t>
            </a:r>
            <a:r>
              <a:rPr lang="en-US" altLang="zh-TW" sz="1400" dirty="0" smtClean="0"/>
              <a:t> for SYSBS </a:t>
            </a:r>
            <a:r>
              <a:rPr lang="en-US" altLang="zh-TW" sz="1400" dirty="0" err="1" smtClean="0"/>
              <a:t>Tablespace</a:t>
            </a:r>
            <a:endParaRPr lang="en-US" altLang="zh-TW" sz="1400" dirty="0"/>
          </a:p>
          <a:p>
            <a:endParaRPr lang="en-US" altLang="zh-TW" sz="1400" dirty="0"/>
          </a:p>
          <a:p>
            <a:r>
              <a:rPr lang="en-US" altLang="zh-TW" sz="1400" dirty="0"/>
              <a:t>alter </a:t>
            </a:r>
            <a:r>
              <a:rPr lang="en-US" altLang="zh-TW" sz="1400" dirty="0" err="1"/>
              <a:t>tablespace</a:t>
            </a:r>
            <a:r>
              <a:rPr lang="en-US" altLang="zh-TW" sz="1400" dirty="0"/>
              <a:t> SYSBS add </a:t>
            </a:r>
            <a:r>
              <a:rPr lang="en-US" altLang="zh-TW" sz="1400" dirty="0" err="1"/>
              <a:t>datafile</a:t>
            </a:r>
            <a:r>
              <a:rPr lang="en-US" altLang="zh-TW" sz="1400" dirty="0"/>
              <a:t> </a:t>
            </a:r>
            <a:r>
              <a:rPr lang="en-US" altLang="zh-TW" sz="1400" dirty="0" smtClean="0"/>
              <a:t>'+DATA/</a:t>
            </a:r>
            <a:r>
              <a:rPr lang="en-US" altLang="zh-TW" sz="1400" dirty="0" err="1" smtClean="0"/>
              <a:t>tfwmesdb</a:t>
            </a:r>
            <a:r>
              <a:rPr lang="en-US" altLang="zh-TW" sz="1400" dirty="0" smtClean="0"/>
              <a:t>/</a:t>
            </a:r>
            <a:r>
              <a:rPr lang="en-US" altLang="zh-TW" sz="1400" dirty="0" err="1" smtClean="0"/>
              <a:t>datafile</a:t>
            </a:r>
            <a:r>
              <a:rPr lang="en-US" altLang="zh-TW" sz="1400" dirty="0" smtClean="0"/>
              <a:t>/itapp01.dbf' </a:t>
            </a:r>
            <a:r>
              <a:rPr lang="en-US" altLang="zh-TW" sz="1400" dirty="0"/>
              <a:t>size 8192M;</a:t>
            </a:r>
          </a:p>
          <a:p>
            <a:endParaRPr lang="en-US" altLang="zh-TW" sz="1400" dirty="0"/>
          </a:p>
          <a:p>
            <a:r>
              <a:rPr lang="en-US" altLang="zh-TW" sz="1400" dirty="0"/>
              <a:t>alter database </a:t>
            </a:r>
            <a:r>
              <a:rPr lang="en-US" altLang="zh-TW" sz="1400" dirty="0" err="1"/>
              <a:t>datafile</a:t>
            </a:r>
            <a:r>
              <a:rPr lang="en-US" altLang="zh-TW" sz="1400" dirty="0"/>
              <a:t> </a:t>
            </a:r>
            <a:r>
              <a:rPr lang="en-US" altLang="zh-TW" sz="1400" dirty="0" smtClean="0"/>
              <a:t>'</a:t>
            </a:r>
            <a:r>
              <a:rPr lang="en-US" altLang="zh-TW" sz="1400" dirty="0"/>
              <a:t>+</a:t>
            </a:r>
            <a:r>
              <a:rPr lang="en-US" altLang="zh-TW" sz="1400" dirty="0" smtClean="0"/>
              <a:t>DATA/</a:t>
            </a:r>
            <a:r>
              <a:rPr lang="en-US" altLang="zh-TW" sz="1400" dirty="0" err="1" smtClean="0"/>
              <a:t>tfwmesdb</a:t>
            </a:r>
            <a:r>
              <a:rPr lang="en-US" altLang="zh-TW" sz="1400" dirty="0" smtClean="0"/>
              <a:t>/</a:t>
            </a:r>
            <a:r>
              <a:rPr lang="en-US" altLang="zh-TW" sz="1400" dirty="0" err="1" smtClean="0"/>
              <a:t>datafile</a:t>
            </a:r>
            <a:r>
              <a:rPr lang="en-US" altLang="zh-TW" sz="1400" dirty="0" smtClean="0"/>
              <a:t>/itapp01.dbf' </a:t>
            </a:r>
            <a:r>
              <a:rPr lang="en-US" altLang="zh-TW" sz="1400" dirty="0" err="1"/>
              <a:t>autoextend</a:t>
            </a:r>
            <a:r>
              <a:rPr lang="en-US" altLang="zh-TW" sz="1400" dirty="0"/>
              <a:t> on </a:t>
            </a:r>
            <a:r>
              <a:rPr lang="en-US" altLang="zh-TW" sz="1400" dirty="0" err="1"/>
              <a:t>maxsize</a:t>
            </a:r>
            <a:r>
              <a:rPr lang="en-US" altLang="zh-TW" sz="1400" dirty="0"/>
              <a:t> unlimited;</a:t>
            </a:r>
            <a:endParaRPr lang="zh-TW" altLang="en-US" sz="1400" dirty="0"/>
          </a:p>
        </p:txBody>
      </p:sp>
      <p:sp>
        <p:nvSpPr>
          <p:cNvPr id="5" name="矩形 4"/>
          <p:cNvSpPr/>
          <p:nvPr/>
        </p:nvSpPr>
        <p:spPr>
          <a:xfrm>
            <a:off x="1063871" y="705131"/>
            <a:ext cx="6673363" cy="4708981"/>
          </a:xfrm>
          <a:prstGeom prst="rect">
            <a:avLst/>
          </a:prstGeom>
          <a:ln>
            <a:solidFill>
              <a:schemeClr val="tx1">
                <a:lumMod val="50000"/>
                <a:lumOff val="50000"/>
              </a:schemeClr>
            </a:solidFill>
          </a:ln>
        </p:spPr>
        <p:txBody>
          <a:bodyPr wrap="square">
            <a:spAutoFit/>
          </a:bodyPr>
          <a:lstStyle/>
          <a:p>
            <a:r>
              <a:rPr lang="en-US" altLang="zh-TW" sz="1200" dirty="0"/>
              <a:t>SQL&gt;  set </a:t>
            </a:r>
            <a:r>
              <a:rPr lang="en-US" altLang="zh-TW" sz="1200" dirty="0" err="1"/>
              <a:t>linesize</a:t>
            </a:r>
            <a:r>
              <a:rPr lang="en-US" altLang="zh-TW" sz="1200" dirty="0"/>
              <a:t> 160</a:t>
            </a:r>
          </a:p>
          <a:p>
            <a:r>
              <a:rPr lang="en-US" altLang="zh-TW" sz="1200" dirty="0"/>
              <a:t>col </a:t>
            </a:r>
            <a:r>
              <a:rPr lang="en-US" altLang="zh-TW" sz="1200" dirty="0" err="1"/>
              <a:t>file_name</a:t>
            </a:r>
            <a:r>
              <a:rPr lang="en-US" altLang="zh-TW" sz="1200" dirty="0"/>
              <a:t> format a65</a:t>
            </a:r>
          </a:p>
          <a:p>
            <a:r>
              <a:rPr lang="en-US" altLang="zh-TW" sz="1200" dirty="0"/>
              <a:t>select </a:t>
            </a:r>
            <a:r>
              <a:rPr lang="en-US" altLang="zh-TW" sz="1200" dirty="0" err="1"/>
              <a:t>file_id,file_name,tablespace_name</a:t>
            </a:r>
            <a:r>
              <a:rPr lang="en-US" altLang="zh-TW" sz="1200" dirty="0"/>
              <a:t> from </a:t>
            </a:r>
            <a:r>
              <a:rPr lang="en-US" altLang="zh-TW" sz="1200" dirty="0" err="1" smtClean="0"/>
              <a:t>dba_data_files</a:t>
            </a:r>
            <a:r>
              <a:rPr lang="en-US" altLang="zh-TW" sz="1200" dirty="0" smtClean="0"/>
              <a:t>;</a:t>
            </a:r>
            <a:endParaRPr lang="en-US" altLang="zh-TW" sz="1200" dirty="0"/>
          </a:p>
          <a:p>
            <a:endParaRPr lang="en-US" altLang="zh-TW" sz="1200" dirty="0"/>
          </a:p>
          <a:p>
            <a:r>
              <a:rPr lang="en-US" altLang="zh-TW" sz="1200" dirty="0"/>
              <a:t>   FILE_ID FILE_NAME                                                         TABLESPACE_NAME</a:t>
            </a:r>
          </a:p>
          <a:p>
            <a:r>
              <a:rPr lang="en-US" altLang="zh-TW" sz="1200" dirty="0"/>
              <a:t>---------- ----------------------------------------------------------------- ------------------------------</a:t>
            </a:r>
          </a:p>
          <a:p>
            <a:r>
              <a:rPr lang="en-US" altLang="zh-TW" sz="1200" dirty="0"/>
              <a:t>         4 +DATA/</a:t>
            </a:r>
            <a:r>
              <a:rPr lang="en-US" altLang="zh-TW" sz="1200" dirty="0" err="1"/>
              <a:t>tfwmesdb</a:t>
            </a:r>
            <a:r>
              <a:rPr lang="en-US" altLang="zh-TW" sz="1200" dirty="0"/>
              <a:t>/</a:t>
            </a:r>
            <a:r>
              <a:rPr lang="en-US" altLang="zh-TW" sz="1200" dirty="0" err="1"/>
              <a:t>datafile</a:t>
            </a:r>
            <a:r>
              <a:rPr lang="en-US" altLang="zh-TW" sz="1200" dirty="0"/>
              <a:t>/users.259.847038461                       USERS</a:t>
            </a:r>
          </a:p>
          <a:p>
            <a:r>
              <a:rPr lang="en-US" altLang="zh-TW" sz="1200" dirty="0"/>
              <a:t>         3 +DATA/</a:t>
            </a:r>
            <a:r>
              <a:rPr lang="en-US" altLang="zh-TW" sz="1200" dirty="0" err="1"/>
              <a:t>tfwmesdb</a:t>
            </a:r>
            <a:r>
              <a:rPr lang="en-US" altLang="zh-TW" sz="1200" dirty="0"/>
              <a:t>/</a:t>
            </a:r>
            <a:r>
              <a:rPr lang="en-US" altLang="zh-TW" sz="1200" dirty="0" err="1"/>
              <a:t>datafile</a:t>
            </a:r>
            <a:r>
              <a:rPr lang="en-US" altLang="zh-TW" sz="1200" dirty="0"/>
              <a:t>/undotbs1.258.847038461                    UNDOTBS1</a:t>
            </a:r>
          </a:p>
          <a:p>
            <a:r>
              <a:rPr lang="en-US" altLang="zh-TW" sz="1200" dirty="0"/>
              <a:t>         2 +DATA/</a:t>
            </a:r>
            <a:r>
              <a:rPr lang="en-US" altLang="zh-TW" sz="1200" dirty="0" err="1"/>
              <a:t>tfwmesdb</a:t>
            </a:r>
            <a:r>
              <a:rPr lang="en-US" altLang="zh-TW" sz="1200" dirty="0"/>
              <a:t>/</a:t>
            </a:r>
            <a:r>
              <a:rPr lang="en-US" altLang="zh-TW" sz="1200" dirty="0" err="1"/>
              <a:t>datafile</a:t>
            </a:r>
            <a:r>
              <a:rPr lang="en-US" altLang="zh-TW" sz="1200" dirty="0"/>
              <a:t>/sysaux.257.847038461                      SYSAUX</a:t>
            </a:r>
          </a:p>
          <a:p>
            <a:r>
              <a:rPr lang="en-US" altLang="zh-TW" sz="1200" dirty="0"/>
              <a:t>         1 +DATA/</a:t>
            </a:r>
            <a:r>
              <a:rPr lang="en-US" altLang="zh-TW" sz="1200" dirty="0" err="1"/>
              <a:t>tfwmesdb</a:t>
            </a:r>
            <a:r>
              <a:rPr lang="en-US" altLang="zh-TW" sz="1200" dirty="0"/>
              <a:t>/</a:t>
            </a:r>
            <a:r>
              <a:rPr lang="en-US" altLang="zh-TW" sz="1200" dirty="0" err="1"/>
              <a:t>datafile</a:t>
            </a:r>
            <a:r>
              <a:rPr lang="en-US" altLang="zh-TW" sz="1200" dirty="0"/>
              <a:t>/system.256.847038459                      SYSTEM</a:t>
            </a:r>
          </a:p>
          <a:p>
            <a:r>
              <a:rPr lang="en-US" altLang="zh-TW" sz="1200" dirty="0"/>
              <a:t>         5 +DATA/</a:t>
            </a:r>
            <a:r>
              <a:rPr lang="en-US" altLang="zh-TW" sz="1200" dirty="0" err="1"/>
              <a:t>tfwmesdb</a:t>
            </a:r>
            <a:r>
              <a:rPr lang="en-US" altLang="zh-TW" sz="1200" dirty="0"/>
              <a:t>/</a:t>
            </a:r>
            <a:r>
              <a:rPr lang="en-US" altLang="zh-TW" sz="1200" dirty="0" err="1"/>
              <a:t>datafile</a:t>
            </a:r>
            <a:r>
              <a:rPr lang="en-US" altLang="zh-TW" sz="1200" dirty="0"/>
              <a:t>/undotbs2.264.847038647                    UNDOTBS2</a:t>
            </a:r>
          </a:p>
          <a:p>
            <a:r>
              <a:rPr lang="en-US" altLang="zh-TW" sz="1200" dirty="0"/>
              <a:t>         6 +DATA/</a:t>
            </a:r>
            <a:r>
              <a:rPr lang="en-US" altLang="zh-TW" sz="1200" dirty="0" err="1"/>
              <a:t>tfwmesdb</a:t>
            </a:r>
            <a:r>
              <a:rPr lang="en-US" altLang="zh-TW" sz="1200" dirty="0"/>
              <a:t>/</a:t>
            </a:r>
            <a:r>
              <a:rPr lang="en-US" altLang="zh-TW" sz="1200" dirty="0" err="1"/>
              <a:t>datafile</a:t>
            </a:r>
            <a:r>
              <a:rPr lang="en-US" altLang="zh-TW" sz="1200" dirty="0"/>
              <a:t>/itapp.278.847121021                       ITAPP</a:t>
            </a:r>
          </a:p>
          <a:p>
            <a:r>
              <a:rPr lang="en-US" altLang="zh-TW" sz="1200" dirty="0"/>
              <a:t>         7 +DATA/</a:t>
            </a:r>
            <a:r>
              <a:rPr lang="en-US" altLang="zh-TW" sz="1200" dirty="0" err="1"/>
              <a:t>tfwmesdb</a:t>
            </a:r>
            <a:r>
              <a:rPr lang="en-US" altLang="zh-TW" sz="1200" dirty="0"/>
              <a:t>/</a:t>
            </a:r>
            <a:r>
              <a:rPr lang="en-US" altLang="zh-TW" sz="1200" dirty="0" err="1"/>
              <a:t>datafile</a:t>
            </a:r>
            <a:r>
              <a:rPr lang="en-US" altLang="zh-TW" sz="1200" dirty="0"/>
              <a:t>/itappidx.279.847121189                    ITAPPIDX</a:t>
            </a:r>
          </a:p>
          <a:p>
            <a:r>
              <a:rPr lang="en-US" altLang="zh-TW" sz="1200" dirty="0"/>
              <a:t>         8 +DATA/</a:t>
            </a:r>
            <a:r>
              <a:rPr lang="en-US" altLang="zh-TW" sz="1200" dirty="0" err="1"/>
              <a:t>tfwmesdb</a:t>
            </a:r>
            <a:r>
              <a:rPr lang="en-US" altLang="zh-TW" sz="1200" dirty="0"/>
              <a:t>/</a:t>
            </a:r>
            <a:r>
              <a:rPr lang="en-US" altLang="zh-TW" sz="1200" dirty="0" err="1"/>
              <a:t>datafile</a:t>
            </a:r>
            <a:r>
              <a:rPr lang="en-US" altLang="zh-TW" sz="1200" dirty="0"/>
              <a:t>/rma.280.847121311                         RMA</a:t>
            </a:r>
          </a:p>
          <a:p>
            <a:r>
              <a:rPr lang="en-US" altLang="zh-TW" sz="1200" dirty="0"/>
              <a:t>         9 +DATA/</a:t>
            </a:r>
            <a:r>
              <a:rPr lang="en-US" altLang="zh-TW" sz="1200" dirty="0" err="1"/>
              <a:t>tfwmesdb</a:t>
            </a:r>
            <a:r>
              <a:rPr lang="en-US" altLang="zh-TW" sz="1200" dirty="0"/>
              <a:t>/</a:t>
            </a:r>
            <a:r>
              <a:rPr lang="en-US" altLang="zh-TW" sz="1200" dirty="0" err="1"/>
              <a:t>datafile</a:t>
            </a:r>
            <a:r>
              <a:rPr lang="en-US" altLang="zh-TW" sz="1200" dirty="0"/>
              <a:t>/rmaidx.281.847121341                      RMAIDX</a:t>
            </a:r>
          </a:p>
          <a:p>
            <a:r>
              <a:rPr lang="en-US" altLang="zh-TW" sz="1200" dirty="0"/>
              <a:t>        10 +DATA/</a:t>
            </a:r>
            <a:r>
              <a:rPr lang="en-US" altLang="zh-TW" sz="1200" dirty="0" err="1"/>
              <a:t>tfwmesdb</a:t>
            </a:r>
            <a:r>
              <a:rPr lang="en-US" altLang="zh-TW" sz="1200" dirty="0"/>
              <a:t>/</a:t>
            </a:r>
            <a:r>
              <a:rPr lang="en-US" altLang="zh-TW" sz="1200" dirty="0" err="1"/>
              <a:t>datafile</a:t>
            </a:r>
            <a:r>
              <a:rPr lang="en-US" altLang="zh-TW" sz="1200" dirty="0"/>
              <a:t>/smt.282.847121409                         SMT</a:t>
            </a:r>
          </a:p>
          <a:p>
            <a:r>
              <a:rPr lang="en-US" altLang="zh-TW" sz="1200" dirty="0"/>
              <a:t>        11 +DATA/</a:t>
            </a:r>
            <a:r>
              <a:rPr lang="en-US" altLang="zh-TW" sz="1200" dirty="0" err="1"/>
              <a:t>tfwmesdb</a:t>
            </a:r>
            <a:r>
              <a:rPr lang="en-US" altLang="zh-TW" sz="1200" dirty="0"/>
              <a:t>/</a:t>
            </a:r>
            <a:r>
              <a:rPr lang="en-US" altLang="zh-TW" sz="1200" dirty="0" err="1"/>
              <a:t>datafile</a:t>
            </a:r>
            <a:r>
              <a:rPr lang="en-US" altLang="zh-TW" sz="1200" dirty="0"/>
              <a:t>/smtidx.283.847121447                      SMTIDX</a:t>
            </a:r>
          </a:p>
          <a:p>
            <a:r>
              <a:rPr lang="en-US" altLang="zh-TW" sz="1200" dirty="0"/>
              <a:t>        12 +DATA/</a:t>
            </a:r>
            <a:r>
              <a:rPr lang="en-US" altLang="zh-TW" sz="1200" dirty="0" err="1"/>
              <a:t>tfwmesdb</a:t>
            </a:r>
            <a:r>
              <a:rPr lang="en-US" altLang="zh-TW" sz="1200" dirty="0"/>
              <a:t>/</a:t>
            </a:r>
            <a:r>
              <a:rPr lang="en-US" altLang="zh-TW" sz="1200" dirty="0" err="1"/>
              <a:t>datafile</a:t>
            </a:r>
            <a:r>
              <a:rPr lang="en-US" altLang="zh-TW" sz="1200" dirty="0"/>
              <a:t>/sysbs.284.847121567                       SYSBS</a:t>
            </a:r>
          </a:p>
          <a:p>
            <a:r>
              <a:rPr lang="en-US" altLang="zh-TW" sz="1200" dirty="0"/>
              <a:t>        13 +DATA/</a:t>
            </a:r>
            <a:r>
              <a:rPr lang="en-US" altLang="zh-TW" sz="1200" dirty="0" err="1"/>
              <a:t>tfwmesdb</a:t>
            </a:r>
            <a:r>
              <a:rPr lang="en-US" altLang="zh-TW" sz="1200" dirty="0"/>
              <a:t>/</a:t>
            </a:r>
            <a:r>
              <a:rPr lang="en-US" altLang="zh-TW" sz="1200" dirty="0" err="1"/>
              <a:t>datafile</a:t>
            </a:r>
            <a:r>
              <a:rPr lang="en-US" altLang="zh-TW" sz="1200" dirty="0"/>
              <a:t>/sysbsidx.285.847121609                    SYSBSIDX</a:t>
            </a:r>
          </a:p>
          <a:p>
            <a:r>
              <a:rPr lang="en-US" altLang="zh-TW" sz="1200" dirty="0"/>
              <a:t>        14 +DATA/</a:t>
            </a:r>
            <a:r>
              <a:rPr lang="en-US" altLang="zh-TW" sz="1200" dirty="0" err="1"/>
              <a:t>tfwmesdb</a:t>
            </a:r>
            <a:r>
              <a:rPr lang="en-US" altLang="zh-TW" sz="1200" dirty="0"/>
              <a:t>/</a:t>
            </a:r>
            <a:r>
              <a:rPr lang="en-US" altLang="zh-TW" sz="1200" dirty="0" err="1"/>
              <a:t>datafile</a:t>
            </a:r>
            <a:r>
              <a:rPr lang="en-US" altLang="zh-TW" sz="1200" dirty="0"/>
              <a:t>/sysrt.286.847121765                       SYSRT</a:t>
            </a:r>
          </a:p>
          <a:p>
            <a:r>
              <a:rPr lang="en-US" altLang="zh-TW" sz="1200" dirty="0"/>
              <a:t>        15 +DATA/</a:t>
            </a:r>
            <a:r>
              <a:rPr lang="en-US" altLang="zh-TW" sz="1200" dirty="0" err="1"/>
              <a:t>tfwmesdb</a:t>
            </a:r>
            <a:r>
              <a:rPr lang="en-US" altLang="zh-TW" sz="1200" dirty="0"/>
              <a:t>/</a:t>
            </a:r>
            <a:r>
              <a:rPr lang="en-US" altLang="zh-TW" sz="1200" dirty="0" err="1"/>
              <a:t>datafile</a:t>
            </a:r>
            <a:r>
              <a:rPr lang="en-US" altLang="zh-TW" sz="1200" dirty="0"/>
              <a:t>/sysrtidx.287.847121807                    SYSRTIDX</a:t>
            </a:r>
          </a:p>
          <a:p>
            <a:r>
              <a:rPr lang="en-US" altLang="zh-TW" sz="1200" dirty="0"/>
              <a:t>        16 +DATA/</a:t>
            </a:r>
            <a:r>
              <a:rPr lang="en-US" altLang="zh-TW" sz="1200" dirty="0" err="1"/>
              <a:t>tfwmesdb</a:t>
            </a:r>
            <a:r>
              <a:rPr lang="en-US" altLang="zh-TW" sz="1200" dirty="0"/>
              <a:t>/</a:t>
            </a:r>
            <a:r>
              <a:rPr lang="en-US" altLang="zh-TW" sz="1200" dirty="0" err="1"/>
              <a:t>datafile</a:t>
            </a:r>
            <a:r>
              <a:rPr lang="en-US" altLang="zh-TW" sz="1200" dirty="0"/>
              <a:t>/sysrt.288.847380481                       SYSRT</a:t>
            </a:r>
          </a:p>
          <a:p>
            <a:r>
              <a:rPr lang="en-US" altLang="zh-TW" sz="1200" dirty="0"/>
              <a:t>        17 +DATA/</a:t>
            </a:r>
            <a:r>
              <a:rPr lang="en-US" altLang="zh-TW" sz="1200" dirty="0" err="1"/>
              <a:t>tfwmesdb</a:t>
            </a:r>
            <a:r>
              <a:rPr lang="en-US" altLang="zh-TW" sz="1200" dirty="0"/>
              <a:t>/</a:t>
            </a:r>
            <a:r>
              <a:rPr lang="en-US" altLang="zh-TW" sz="1200" dirty="0" err="1"/>
              <a:t>datafile</a:t>
            </a:r>
            <a:r>
              <a:rPr lang="en-US" altLang="zh-TW" sz="1200" dirty="0"/>
              <a:t>/sysrtidx.289.847381733                    SYSRTIDX</a:t>
            </a:r>
          </a:p>
          <a:p>
            <a:r>
              <a:rPr lang="en-US" altLang="zh-TW" sz="1200" dirty="0"/>
              <a:t>        18 +DATA/</a:t>
            </a:r>
            <a:r>
              <a:rPr lang="en-US" altLang="zh-TW" sz="1200" dirty="0" err="1"/>
              <a:t>tfwmesdb</a:t>
            </a:r>
            <a:r>
              <a:rPr lang="en-US" altLang="zh-TW" sz="1200" dirty="0"/>
              <a:t>/</a:t>
            </a:r>
            <a:r>
              <a:rPr lang="en-US" altLang="zh-TW" sz="1200" dirty="0" err="1"/>
              <a:t>datafile</a:t>
            </a:r>
            <a:r>
              <a:rPr lang="en-US" altLang="zh-TW" sz="1200" dirty="0"/>
              <a:t>/sysrt.290.847385271                       SYSRT</a:t>
            </a:r>
          </a:p>
          <a:p>
            <a:r>
              <a:rPr lang="en-US" altLang="zh-TW" sz="1200" dirty="0"/>
              <a:t>        19 +DATA/</a:t>
            </a:r>
            <a:r>
              <a:rPr lang="en-US" altLang="zh-TW" sz="1200" dirty="0" err="1"/>
              <a:t>tfwmesdb</a:t>
            </a:r>
            <a:r>
              <a:rPr lang="en-US" altLang="zh-TW" sz="1200" dirty="0"/>
              <a:t>/</a:t>
            </a:r>
            <a:r>
              <a:rPr lang="en-US" altLang="zh-TW" sz="1200" dirty="0" err="1"/>
              <a:t>datafile</a:t>
            </a:r>
            <a:r>
              <a:rPr lang="en-US" altLang="zh-TW" sz="1200" dirty="0"/>
              <a:t>/itapp.291.870032365                       </a:t>
            </a:r>
            <a:r>
              <a:rPr lang="en-US" altLang="zh-TW" sz="1200" dirty="0" smtClean="0"/>
              <a:t>ITAPP</a:t>
            </a:r>
            <a:endParaRPr lang="en-US" altLang="zh-TW" sz="1200" dirty="0"/>
          </a:p>
        </p:txBody>
      </p:sp>
      <p:sp>
        <p:nvSpPr>
          <p:cNvPr id="6" name="矩形 5"/>
          <p:cNvSpPr/>
          <p:nvPr/>
        </p:nvSpPr>
        <p:spPr>
          <a:xfrm>
            <a:off x="684036" y="-16823"/>
            <a:ext cx="7768345" cy="707886"/>
          </a:xfrm>
          <a:prstGeom prst="rect">
            <a:avLst/>
          </a:prstGeom>
        </p:spPr>
        <p:txBody>
          <a:bodyPr wrap="none">
            <a:spAutoFit/>
          </a:bodyPr>
          <a:lstStyle/>
          <a:p>
            <a:r>
              <a:rPr lang="zh-TW" altLang="en-US" sz="4000" dirty="0" smtClean="0">
                <a:latin typeface="微軟正黑體" pitchFamily="34" charset="-120"/>
                <a:ea typeface="微軟正黑體" pitchFamily="34" charset="-120"/>
              </a:rPr>
              <a:t>增加新的</a:t>
            </a:r>
            <a:r>
              <a:rPr lang="en-US" altLang="zh-TW" sz="4000" dirty="0" err="1" smtClean="0">
                <a:latin typeface="微軟正黑體" pitchFamily="34" charset="-120"/>
                <a:ea typeface="微軟正黑體" pitchFamily="34" charset="-120"/>
              </a:rPr>
              <a:t>Datafile</a:t>
            </a:r>
            <a:r>
              <a:rPr lang="en-US" altLang="zh-TW" sz="4000" dirty="0" smtClean="0">
                <a:latin typeface="微軟正黑體" pitchFamily="34" charset="-120"/>
                <a:ea typeface="微軟正黑體" pitchFamily="34" charset="-120"/>
              </a:rPr>
              <a:t> For </a:t>
            </a:r>
            <a:r>
              <a:rPr lang="en-US" altLang="zh-TW" sz="4000" dirty="0" err="1" smtClean="0">
                <a:latin typeface="微軟正黑體" pitchFamily="34" charset="-120"/>
                <a:ea typeface="微軟正黑體" pitchFamily="34" charset="-120"/>
              </a:rPr>
              <a:t>Tablespace</a:t>
            </a:r>
            <a:endParaRPr lang="zh-TW" altLang="en-US" sz="4000" dirty="0">
              <a:latin typeface="微軟正黑體" pitchFamily="34" charset="-120"/>
              <a:ea typeface="微軟正黑體" pitchFamily="34" charset="-120"/>
            </a:endParaRPr>
          </a:p>
        </p:txBody>
      </p:sp>
    </p:spTree>
    <p:extLst>
      <p:ext uri="{BB962C8B-B14F-4D97-AF65-F5344CB8AC3E}">
        <p14:creationId xmlns:p14="http://schemas.microsoft.com/office/powerpoint/2010/main" val="3791013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18049</TotalTime>
  <Words>2921</Words>
  <Application>Microsoft Office PowerPoint</Application>
  <PresentationFormat>如螢幕大小 (4:3)</PresentationFormat>
  <Paragraphs>609</Paragraphs>
  <Slides>50</Slides>
  <Notes>11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50</vt:i4>
      </vt:variant>
    </vt:vector>
  </HeadingPairs>
  <TitlesOfParts>
    <vt:vector size="61" baseType="lpstr">
      <vt:lpstr>華康中黑體</vt:lpstr>
      <vt:lpstr>微軟正黑體</vt:lpstr>
      <vt:lpstr>新細明體</vt:lpstr>
      <vt:lpstr>Arial</vt:lpstr>
      <vt:lpstr>Arial Narrow</vt:lpstr>
      <vt:lpstr>Calibri</vt:lpstr>
      <vt:lpstr>MV Boli</vt:lpstr>
      <vt:lpstr>Times New Roman</vt:lpstr>
      <vt:lpstr>Verdana</vt:lpstr>
      <vt:lpstr>Wingdings</vt:lpstr>
      <vt:lpstr>預設簡報設計</vt:lpstr>
      <vt:lpstr>PowerPoint 簡報</vt:lpstr>
      <vt:lpstr>Oracle資料庫日常維護手冊</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2250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2012工作概況</dc:title>
  <dc:creator>Sharon Lee</dc:creator>
  <cp:lastModifiedBy>tim.feng 馮鼎權</cp:lastModifiedBy>
  <cp:revision>2382</cp:revision>
  <dcterms:created xsi:type="dcterms:W3CDTF">2007-01-11T05:52:01Z</dcterms:created>
  <dcterms:modified xsi:type="dcterms:W3CDTF">2020-07-31T09:47:48Z</dcterms:modified>
</cp:coreProperties>
</file>