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30" r:id="rId2"/>
    <p:sldId id="465" r:id="rId3"/>
    <p:sldId id="497" r:id="rId4"/>
    <p:sldId id="470" r:id="rId5"/>
    <p:sldId id="491" r:id="rId6"/>
    <p:sldId id="482" r:id="rId7"/>
    <p:sldId id="471" r:id="rId8"/>
    <p:sldId id="475" r:id="rId9"/>
    <p:sldId id="476" r:id="rId10"/>
    <p:sldId id="477" r:id="rId11"/>
    <p:sldId id="478" r:id="rId12"/>
    <p:sldId id="480" r:id="rId13"/>
    <p:sldId id="481" r:id="rId14"/>
    <p:sldId id="479" r:id="rId15"/>
    <p:sldId id="495" r:id="rId16"/>
    <p:sldId id="466" r:id="rId17"/>
    <p:sldId id="498" r:id="rId18"/>
    <p:sldId id="499" r:id="rId19"/>
    <p:sldId id="500" r:id="rId20"/>
    <p:sldId id="502" r:id="rId21"/>
    <p:sldId id="501" r:id="rId22"/>
    <p:sldId id="503" r:id="rId23"/>
    <p:sldId id="492" r:id="rId24"/>
    <p:sldId id="496" r:id="rId25"/>
    <p:sldId id="469" r:id="rId26"/>
    <p:sldId id="483" r:id="rId27"/>
    <p:sldId id="484" r:id="rId28"/>
    <p:sldId id="488" r:id="rId29"/>
    <p:sldId id="489" r:id="rId30"/>
    <p:sldId id="490" r:id="rId31"/>
    <p:sldId id="494" r:id="rId32"/>
    <p:sldId id="472" r:id="rId33"/>
    <p:sldId id="473" r:id="rId34"/>
    <p:sldId id="474" r:id="rId35"/>
    <p:sldId id="493" r:id="rId36"/>
    <p:sldId id="468" r:id="rId37"/>
    <p:sldId id="487" r:id="rId38"/>
    <p:sldId id="485" r:id="rId39"/>
    <p:sldId id="486" r:id="rId40"/>
    <p:sldId id="455" r:id="rId41"/>
  </p:sldIdLst>
  <p:sldSz cx="9144000" cy="6858000" type="screen4x3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0">
          <p15:clr>
            <a:srgbClr val="A4A3A4"/>
          </p15:clr>
        </p15:guide>
        <p15:guide id="2" pos="2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333399"/>
    <a:srgbClr val="0000CC"/>
    <a:srgbClr val="0066FF"/>
    <a:srgbClr val="F6FB3B"/>
    <a:srgbClr val="003399"/>
    <a:srgbClr val="00CC66"/>
    <a:srgbClr val="00E668"/>
    <a:srgbClr val="FF660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89543" autoAdjust="0"/>
  </p:normalViewPr>
  <p:slideViewPr>
    <p:cSldViewPr snapToGrid="0">
      <p:cViewPr varScale="1">
        <p:scale>
          <a:sx n="73" d="100"/>
          <a:sy n="73" d="100"/>
        </p:scale>
        <p:origin x="1278" y="78"/>
      </p:cViewPr>
      <p:guideLst>
        <p:guide orient="horz" pos="3960"/>
        <p:guide pos="2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16980"/>
    </p:cViewPr>
  </p:sorterViewPr>
  <p:notesViewPr>
    <p:cSldViewPr snapToGrid="0">
      <p:cViewPr varScale="1">
        <p:scale>
          <a:sx n="63" d="100"/>
          <a:sy n="63" d="100"/>
        </p:scale>
        <p:origin x="-2982" y="-102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2013" tIns="46006" rIns="92013" bIns="46006" rtlCol="0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2013" tIns="46006" rIns="92013" bIns="46006" rtlCol="0"/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96B41CCE-1F52-4140-875A-D5687FE4CB6A}" type="datetimeFigureOut">
              <a:rPr lang="zh-TW" altLang="en-US"/>
              <a:pPr>
                <a:defRPr/>
              </a:pPr>
              <a:t>2020/5/6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5300"/>
          </a:xfrm>
          <a:prstGeom prst="rect">
            <a:avLst/>
          </a:prstGeom>
        </p:spPr>
        <p:txBody>
          <a:bodyPr vert="horz" lIns="92013" tIns="46006" rIns="92013" bIns="46006" rtlCol="0" anchor="b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5300"/>
          </a:xfrm>
          <a:prstGeom prst="rect">
            <a:avLst/>
          </a:prstGeom>
        </p:spPr>
        <p:txBody>
          <a:bodyPr vert="horz" lIns="92013" tIns="46006" rIns="92013" bIns="46006" rtlCol="0" anchor="b"/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F82ABAE6-B117-4F08-9E80-C65C909F88C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404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2" rIns="91425" bIns="45712" numCol="1" anchor="t" anchorCtr="0" compatLnSpc="1">
            <a:prstTxWarp prst="textNoShape">
              <a:avLst/>
            </a:prstTxWarp>
          </a:bodyPr>
          <a:lstStyle>
            <a:lvl1pPr defTabSz="913746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2" rIns="91425" bIns="45712" numCol="1" anchor="t" anchorCtr="0" compatLnSpc="1">
            <a:prstTxWarp prst="textNoShape">
              <a:avLst/>
            </a:prstTxWarp>
          </a:bodyPr>
          <a:lstStyle>
            <a:lvl1pPr algn="r" defTabSz="913746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2" rIns="91425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2" rIns="91425" bIns="45712" numCol="1" anchor="b" anchorCtr="0" compatLnSpc="1">
            <a:prstTxWarp prst="textNoShape">
              <a:avLst/>
            </a:prstTxWarp>
          </a:bodyPr>
          <a:lstStyle>
            <a:lvl1pPr defTabSz="913746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2" rIns="91425" bIns="45712" numCol="1" anchor="b" anchorCtr="0" compatLnSpc="1">
            <a:prstTxWarp prst="textNoShape">
              <a:avLst/>
            </a:prstTxWarp>
          </a:bodyPr>
          <a:lstStyle>
            <a:lvl1pPr algn="r" defTabSz="913746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4E180D79-1EE4-421A-B6EC-117594ADD79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84831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  <p:sp>
        <p:nvSpPr>
          <p:cNvPr id="3789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13"/>
            <a:fld id="{49C9D340-BB37-4CF8-B530-69111CE7D45D}" type="slidenum">
              <a:rPr lang="en-US" altLang="zh-TW" smtClean="0">
                <a:latin typeface="Arial" pitchFamily="34" charset="0"/>
              </a:rPr>
              <a:pPr defTabSz="912813"/>
              <a:t>1</a:t>
            </a:fld>
            <a:endParaRPr lang="en-US" altLang="zh-TW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2">
                    <a:lumMod val="75000"/>
                  </a:schemeClr>
                </a:solidFill>
                <a:latin typeface="Microsoft Sans Serif" pitchFamily="34" charset="0"/>
                <a:ea typeface="微軟正黑體" pitchFamily="34" charset="-120"/>
                <a:cs typeface="Microsoft Sans Serif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Microsoft Sans Serif" pitchFamily="34" charset="0"/>
                <a:ea typeface="微軟正黑體" pitchFamily="34" charset="-120"/>
                <a:cs typeface="Microsoft Sans Serif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2417" y="1"/>
            <a:ext cx="6907348" cy="574766"/>
          </a:xfrm>
          <a:prstGeom prst="rect">
            <a:avLst/>
          </a:prstGeom>
        </p:spPr>
        <p:txBody>
          <a:bodyPr anchor="ctr"/>
          <a:lstStyle>
            <a:lvl1pPr algn="l">
              <a:defRPr sz="2200" b="1">
                <a:solidFill>
                  <a:schemeClr val="tx2">
                    <a:lumMod val="75000"/>
                  </a:schemeClr>
                </a:solidFill>
                <a:latin typeface="Microsoft Sans Serif" pitchFamily="34" charset="0"/>
                <a:ea typeface="微軟正黑體" pitchFamily="34" charset="-120"/>
                <a:cs typeface="Microsoft Sans Serif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1083" y="753185"/>
            <a:ext cx="8229600" cy="5394960"/>
          </a:xfrm>
          <a:prstGeom prst="rect">
            <a:avLst/>
          </a:prstGeom>
        </p:spPr>
        <p:txBody>
          <a:bodyPr/>
          <a:lstStyle>
            <a:lvl1pPr>
              <a:defRPr sz="3000">
                <a:latin typeface="Microsoft Sans Serif" pitchFamily="34" charset="0"/>
                <a:ea typeface="微軟正黑體" pitchFamily="34" charset="-120"/>
                <a:cs typeface="Microsoft Sans Serif" pitchFamily="34" charset="0"/>
              </a:defRPr>
            </a:lvl1pPr>
            <a:lvl2pPr>
              <a:defRPr>
                <a:latin typeface="Microsoft Sans Serif" pitchFamily="34" charset="0"/>
                <a:ea typeface="微軟正黑體" pitchFamily="34" charset="-120"/>
                <a:cs typeface="Microsoft Sans Serif" pitchFamily="34" charset="0"/>
              </a:defRPr>
            </a:lvl2pPr>
            <a:lvl3pPr>
              <a:defRPr>
                <a:latin typeface="Microsoft Sans Serif" pitchFamily="34" charset="0"/>
                <a:ea typeface="微軟正黑體" pitchFamily="34" charset="-120"/>
                <a:cs typeface="Microsoft Sans Serif" pitchFamily="34" charset="0"/>
              </a:defRPr>
            </a:lvl3pPr>
            <a:lvl4pPr>
              <a:defRPr>
                <a:latin typeface="Microsoft Sans Serif" pitchFamily="34" charset="0"/>
                <a:ea typeface="微軟正黑體" pitchFamily="34" charset="-120"/>
                <a:cs typeface="Microsoft Sans Serif" pitchFamily="34" charset="0"/>
              </a:defRPr>
            </a:lvl4pPr>
            <a:lvl5pPr>
              <a:defRPr>
                <a:latin typeface="Microsoft Sans Serif" pitchFamily="34" charset="0"/>
                <a:ea typeface="微軟正黑體" pitchFamily="34" charset="-120"/>
                <a:cs typeface="Microsoft Sans Serif" pitchFamily="34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02417" y="1"/>
            <a:ext cx="6907348" cy="574766"/>
          </a:xfrm>
          <a:prstGeom prst="rect">
            <a:avLst/>
          </a:prstGeom>
        </p:spPr>
        <p:txBody>
          <a:bodyPr anchor="ctr"/>
          <a:lstStyle>
            <a:lvl1pPr algn="l">
              <a:defRPr sz="2200" b="1">
                <a:solidFill>
                  <a:schemeClr val="tx2">
                    <a:lumMod val="75000"/>
                  </a:schemeClr>
                </a:solidFill>
                <a:latin typeface="Microsoft Sans Serif" pitchFamily="34" charset="0"/>
                <a:ea typeface="微軟正黑體" pitchFamily="34" charset="-120"/>
                <a:cs typeface="Microsoft Sans Serif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11" descr="whitelogo.gif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42250" y="244475"/>
            <a:ext cx="1157288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 bwMode="auto">
          <a:xfrm>
            <a:off x="0" y="0"/>
            <a:ext cx="9144000" cy="587829"/>
          </a:xfrm>
          <a:prstGeom prst="rect">
            <a:avLst/>
          </a:prstGeom>
          <a:gradFill>
            <a:gsLst>
              <a:gs pos="81000">
                <a:srgbClr val="0099FF"/>
              </a:gs>
              <a:gs pos="13000">
                <a:srgbClr val="69E2FF"/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" name="矩形 9"/>
          <p:cNvSpPr/>
          <p:nvPr userDrawn="1"/>
        </p:nvSpPr>
        <p:spPr bwMode="auto">
          <a:xfrm>
            <a:off x="8801100" y="6545263"/>
            <a:ext cx="330200" cy="2476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fld id="{1DBB6B47-665C-4239-B99B-3EE3D70B1982}" type="slidenum">
              <a:rPr lang="zh-TW" altLang="en-US" sz="1100">
                <a:solidFill>
                  <a:srgbClr val="5F5F5F"/>
                </a:solidFill>
                <a:latin typeface="+mn-lt"/>
                <a:cs typeface="Arial" pitchFamily="34" charset="0"/>
              </a:rPr>
              <a:pPr algn="ctr">
                <a:defRPr/>
              </a:pPr>
              <a:t>‹#›</a:t>
            </a:fld>
            <a:endParaRPr lang="zh-TW" altLang="en-US" sz="1100" dirty="0">
              <a:solidFill>
                <a:srgbClr val="5F5F5F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030" name="圖片 11" descr="whitelogo.gif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54925" y="169819"/>
            <a:ext cx="1157288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219" r:id="rId1"/>
    <p:sldLayoutId id="2147485216" r:id="rId2"/>
    <p:sldLayoutId id="2147485220" r:id="rId3"/>
    <p:sldLayoutId id="2147485218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ppt_inde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pic>
        <p:nvPicPr>
          <p:cNvPr id="4099" name="Picture 2" descr="\\silver\市場企劃資源分享\Corporate Profile\Chroma Group CIS\致茂\logo-blue-250x60pxie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4305" y="385763"/>
            <a:ext cx="159702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2516775" y="3534146"/>
            <a:ext cx="5255625" cy="5355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3200" b="1" kern="0" dirty="0"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DB </a:t>
            </a:r>
            <a:r>
              <a:rPr lang="en-US" altLang="zh-TW" sz="3200" b="1" kern="0" dirty="0" smtClean="0"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Locked </a:t>
            </a:r>
            <a:r>
              <a:rPr lang="zh-TW" altLang="en-US" sz="3200" b="1" kern="0" dirty="0" smtClean="0"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問題診斷</a:t>
            </a:r>
            <a:r>
              <a:rPr lang="zh-TW" altLang="en-US" sz="3200" b="1" kern="0" dirty="0"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及解除</a:t>
            </a:r>
            <a:endParaRPr lang="en-US" altLang="zh-TW" sz="3200" b="1" kern="0" dirty="0">
              <a:latin typeface="微軟正黑體" pitchFamily="34" charset="-120"/>
              <a:ea typeface="微軟正黑體" pitchFamily="34" charset="-120"/>
              <a:cs typeface="Calibri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687200" y="4431133"/>
            <a:ext cx="236475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MV Boli" pitchFamily="2" charset="0"/>
              </a:rPr>
              <a:t>研發部 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MV Boli" pitchFamily="2" charset="0"/>
              </a:rPr>
              <a:t>H610 </a:t>
            </a:r>
          </a:p>
        </p:txBody>
      </p:sp>
      <p:pic>
        <p:nvPicPr>
          <p:cNvPr id="9" name="圖片 8" descr="TurnkeyPattern-flat-500x490pxi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8854" y="1534285"/>
            <a:ext cx="1649694" cy="1620000"/>
          </a:xfrm>
          <a:prstGeom prst="rect">
            <a:avLst/>
          </a:prstGeom>
        </p:spPr>
      </p:pic>
      <p:sp>
        <p:nvSpPr>
          <p:cNvPr id="10" name="Text Box 46"/>
          <p:cNvSpPr txBox="1">
            <a:spLocks noChangeArrowheads="1"/>
          </p:cNvSpPr>
          <p:nvPr/>
        </p:nvSpPr>
        <p:spPr bwMode="auto">
          <a:xfrm>
            <a:off x="3094665" y="5128672"/>
            <a:ext cx="3569602" cy="1015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zh-TW" altLang="en-US" sz="2800" b="1" dirty="0" smtClean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  <a:cs typeface="MV Boli" pitchFamily="2" charset="0"/>
              </a:rPr>
              <a:t>馮鼎權</a:t>
            </a:r>
            <a:endParaRPr lang="en-US" altLang="zh-TW" sz="2800" b="1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  <a:cs typeface="MV Boli" pitchFamily="2" charset="0"/>
            </a:endParaRPr>
          </a:p>
          <a:p>
            <a:pPr algn="ctr" defTabSz="762000"/>
            <a:r>
              <a:rPr lang="en-US" altLang="zh-TW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V Boli" pitchFamily="2" charset="0"/>
                <a:ea typeface="Verdana" pitchFamily="34" charset="0"/>
                <a:cs typeface="MV Boli" pitchFamily="2" charset="0"/>
              </a:rPr>
              <a:t>Tim Feng</a:t>
            </a:r>
            <a:endParaRPr lang="en-US" altLang="zh-TW" sz="3200" b="1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V Boli" pitchFamily="2" charset="0"/>
              <a:ea typeface="Verdana" pitchFamily="34" charset="0"/>
              <a:cs typeface="MV Boli" pitchFamily="2" charset="0"/>
            </a:endParaRPr>
          </a:p>
        </p:txBody>
      </p:sp>
      <p:sp>
        <p:nvSpPr>
          <p:cNvPr id="11" name="Text Box 46"/>
          <p:cNvSpPr txBox="1">
            <a:spLocks noChangeArrowheads="1"/>
          </p:cNvSpPr>
          <p:nvPr/>
        </p:nvSpPr>
        <p:spPr bwMode="auto">
          <a:xfrm>
            <a:off x="7542490" y="6457223"/>
            <a:ext cx="1612662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zh-TW" sz="2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Verdana" pitchFamily="34" charset="0"/>
                <a:cs typeface="Verdana" pitchFamily="34" charset="0"/>
              </a:rPr>
              <a:t>May  5,  2020 </a:t>
            </a:r>
            <a:endParaRPr lang="en-US" altLang="zh-TW" sz="2000" b="1" i="1" dirty="0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9006" y="1789612"/>
            <a:ext cx="8778240" cy="1815882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查詢該</a:t>
            </a:r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Session </a:t>
            </a:r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 Lock</a:t>
            </a:r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endParaRPr lang="en-US" altLang="zh-TW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S.SID, S.SERIAL#,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S.USERNAME,s.status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,S.OSUSER , S.MACHINE, S.PROGRAM , P.SPID</a:t>
            </a:r>
          </a:p>
          <a:p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 V$SESSION S ,  V$PROCESS P </a:t>
            </a:r>
          </a:p>
          <a:p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 S.PADDR = P.ADDR  AND S.TYPE !='BACKGROUND' AND S.USERNAME !='SYS' and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s.username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!='SYSTEM';</a:t>
            </a:r>
          </a:p>
        </p:txBody>
      </p:sp>
      <p:sp>
        <p:nvSpPr>
          <p:cNvPr id="10" name="矩形 5"/>
          <p:cNvSpPr>
            <a:spLocks noChangeArrowheads="1"/>
          </p:cNvSpPr>
          <p:nvPr/>
        </p:nvSpPr>
        <p:spPr bwMode="auto">
          <a:xfrm>
            <a:off x="0" y="1149863"/>
            <a:ext cx="822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DB_Lock</a:t>
            </a:r>
            <a:r>
              <a:rPr lang="zh-TW" altLang="en-US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鎖定情況</a:t>
            </a:r>
            <a:r>
              <a:rPr lang="en-US" altLang="zh-TW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:Session1 &amp; Session2     </a:t>
            </a:r>
            <a:r>
              <a:rPr lang="en-US" altLang="zh-TW" sz="20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(</a:t>
            </a:r>
            <a:r>
              <a:rPr lang="en-US" altLang="zh-TW" sz="2000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Session2Hang)</a:t>
            </a:r>
            <a:endParaRPr lang="en-US" altLang="zh-TW" sz="20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79" y="4291421"/>
            <a:ext cx="7854957" cy="10251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987729" y="1027"/>
            <a:ext cx="6784674" cy="678242"/>
          </a:xfrm>
        </p:spPr>
        <p:txBody>
          <a:bodyPr/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DB Locked 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在單機</a:t>
            </a:r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Windows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環境下</a:t>
            </a:r>
            <a:endParaRPr lang="zh-TW" altLang="en-US" sz="3200" dirty="0">
              <a:solidFill>
                <a:schemeClr val="tx2"/>
              </a:solidFill>
              <a:latin typeface="微軟正黑體" panose="020B0604030504040204" pitchFamily="34" charset="-12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37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-1" y="660311"/>
            <a:ext cx="79030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DB_Lock</a:t>
            </a:r>
            <a:r>
              <a:rPr lang="zh-TW" altLang="en-US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鎖定情況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:Kill Session &amp; Kill Process &amp; </a:t>
            </a:r>
            <a:r>
              <a:rPr lang="en-US" altLang="zh-TW" sz="2000" dirty="0">
                <a:solidFill>
                  <a:srgbClr val="FF0000"/>
                </a:solidFill>
              </a:rPr>
              <a:t>TASKKILL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 </a:t>
            </a:r>
            <a:endParaRPr lang="en-US" altLang="zh-TW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509" y="1132844"/>
            <a:ext cx="8446618" cy="175432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1).</a:t>
            </a:r>
            <a:r>
              <a:rPr lang="en-US" altLang="zh-TW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kill session </a:t>
            </a:r>
            <a:endParaRPr lang="en-US" altLang="zh-TW" b="1" dirty="0" smtClean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情況下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kill session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指令並不會真正的刪除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session,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而是要求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session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自行刪除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但在某些情況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session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並不會自行刪除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session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rollback transaction,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此時可以透過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immediate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參數來強制刪除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session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SQL&gt; ALTER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SYSTEM KILL SESSION '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sid,serial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#' IMMEDIATE;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3510" y="3111052"/>
            <a:ext cx="8446618" cy="3693319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2).Kill </a:t>
            </a:r>
            <a:r>
              <a:rPr lang="en-US" altLang="zh-TW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O.S. process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kill session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會殘留在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O.S.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此時就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需要透過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O.S.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的指令來刪除殘留的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porcess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C:&gt;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orakill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ORACLE_SID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spid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Unix/Linux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% kill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spid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% kill -9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spid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751" y="4070712"/>
            <a:ext cx="5048250" cy="571500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751" y="4744668"/>
            <a:ext cx="5048250" cy="203495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987729" y="1027"/>
            <a:ext cx="6784674" cy="678242"/>
          </a:xfrm>
        </p:spPr>
        <p:txBody>
          <a:bodyPr/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DB Locked 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在單機</a:t>
            </a:r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Windows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環境下</a:t>
            </a:r>
            <a:endParaRPr lang="zh-TW" altLang="en-US" sz="3200" dirty="0">
              <a:solidFill>
                <a:schemeClr val="tx2"/>
              </a:solidFill>
              <a:latin typeface="微軟正黑體" panose="020B0604030504040204" pitchFamily="34" charset="-12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04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0" y="621122"/>
            <a:ext cx="5551714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DB_Lock</a:t>
            </a:r>
            <a:r>
              <a:rPr lang="zh-TW" altLang="en-US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鎖定情況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: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使用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Dos Command</a:t>
            </a:r>
            <a:endParaRPr lang="en-US" altLang="zh-TW" sz="20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509" y="1093655"/>
            <a:ext cx="8446618" cy="141577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). </a:t>
            </a:r>
            <a:r>
              <a:rPr lang="zh-TW" altLang="en-US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TASKKILL PID</a:t>
            </a:r>
            <a:endParaRPr lang="en-US" altLang="zh-TW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 smtClean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select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b.sid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b.serial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#,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a.spid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processid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b.process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clientpid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from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v$process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a,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v$session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</a:t>
            </a:r>
          </a:p>
          <a:p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where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a.addr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b.paddr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b.username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='APP</a:t>
            </a:r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';</a:t>
            </a:r>
          </a:p>
          <a:p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79" y="2616242"/>
            <a:ext cx="7828103" cy="1354864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矩形 9"/>
          <p:cNvSpPr/>
          <p:nvPr/>
        </p:nvSpPr>
        <p:spPr>
          <a:xfrm>
            <a:off x="1788191" y="6159418"/>
            <a:ext cx="5065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:\Users\tim.feng&gt;TASKKILL /F /PID </a:t>
            </a:r>
            <a:r>
              <a:rPr lang="en-US" altLang="zh-TW" dirty="0" smtClean="0">
                <a:solidFill>
                  <a:srgbClr val="FF0000"/>
                </a:solidFill>
              </a:rPr>
              <a:t>11232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成功</a:t>
            </a:r>
            <a:r>
              <a:rPr lang="en-US" altLang="zh-TW" dirty="0"/>
              <a:t>: </a:t>
            </a:r>
            <a:r>
              <a:rPr lang="zh-TW" altLang="en-US" dirty="0"/>
              <a:t>處理程序 </a:t>
            </a:r>
            <a:r>
              <a:rPr lang="en-US" altLang="zh-TW" dirty="0"/>
              <a:t>PID </a:t>
            </a:r>
            <a:r>
              <a:rPr lang="en-US" altLang="zh-TW" dirty="0">
                <a:solidFill>
                  <a:srgbClr val="FF0000"/>
                </a:solidFill>
              </a:rPr>
              <a:t>11232</a:t>
            </a:r>
            <a:r>
              <a:rPr lang="en-US" altLang="zh-TW" dirty="0"/>
              <a:t> </a:t>
            </a:r>
            <a:r>
              <a:rPr lang="zh-TW" altLang="en-US" dirty="0"/>
              <a:t>已經終止了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285" y="5457019"/>
            <a:ext cx="5391150" cy="6762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2" name="矩形 11"/>
          <p:cNvSpPr/>
          <p:nvPr/>
        </p:nvSpPr>
        <p:spPr>
          <a:xfrm>
            <a:off x="39188" y="4245427"/>
            <a:ext cx="9052560" cy="1077218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SELECT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S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.SID,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S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.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SERIAL#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S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.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USERNAME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s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.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status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S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.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OSUSER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S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.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MACHINE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S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.PROGRAM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P.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SPID</a:t>
            </a:r>
          </a:p>
          <a:p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FROM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V$SESSION S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V$PROCESS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P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</a:p>
          <a:p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WHERE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S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.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PADDR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=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P.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ADDR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AND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S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.TYPE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!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=</a:t>
            </a:r>
            <a:r>
              <a:rPr lang="en-US" altLang="zh-TW" sz="160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'BACKGROUND'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AND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S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.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USERNAME !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=</a:t>
            </a:r>
            <a:r>
              <a:rPr lang="en-US" altLang="zh-TW" sz="160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'SYS'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987729" y="1027"/>
            <a:ext cx="6784674" cy="678242"/>
          </a:xfrm>
        </p:spPr>
        <p:txBody>
          <a:bodyPr/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DB Locked 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在單機</a:t>
            </a:r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Windows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環境下</a:t>
            </a:r>
            <a:endParaRPr lang="zh-TW" altLang="en-US" sz="3200" dirty="0">
              <a:solidFill>
                <a:schemeClr val="tx2"/>
              </a:solidFill>
              <a:latin typeface="微軟正黑體" panose="020B0604030504040204" pitchFamily="34" charset="-12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713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0" y="660311"/>
            <a:ext cx="5551714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DB_Lock</a:t>
            </a:r>
            <a:r>
              <a:rPr lang="zh-TW" altLang="en-US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鎖定情況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: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使用</a:t>
            </a:r>
            <a:r>
              <a:rPr lang="en-US" altLang="zh-TW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TASKKILL PID</a:t>
            </a:r>
            <a:r>
              <a:rPr lang="zh-TW" altLang="en-US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endParaRPr lang="en-US" altLang="zh-TW" sz="2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Picture 2" descr="C:\Users\tim.feng\Desktop\How to get current session id, process id, client process i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533" y="1176446"/>
            <a:ext cx="8966580" cy="25986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sp>
        <p:nvSpPr>
          <p:cNvPr id="13" name="矩形 12"/>
          <p:cNvSpPr/>
          <p:nvPr/>
        </p:nvSpPr>
        <p:spPr>
          <a:xfrm>
            <a:off x="382137" y="4048482"/>
            <a:ext cx="8529847" cy="2400657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i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How to get current session id, process id, client process id?</a:t>
            </a: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Posted by 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Amin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 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Jaffer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 on May 15, 2011</a:t>
            </a: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  <a:cs typeface="Calibri" pitchFamily="34" charset="0"/>
            </a:endParaRP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SQL&gt; set 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linesize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 120</a:t>
            </a: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SQL&gt; select b.sid, 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b.serial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#, 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a.spid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 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processid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, 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b.process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 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clientpid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 </a:t>
            </a: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           from 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v$process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 a, 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v$session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 b</a:t>
            </a: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           where 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a.addr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 = 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b.paddr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  <a:cs typeface="Calibri" pitchFamily="34" charset="0"/>
            </a:endParaRP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          and 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b.audsid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 = 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userenv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('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sessionid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');</a:t>
            </a: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987729" y="1027"/>
            <a:ext cx="6784674" cy="678242"/>
          </a:xfrm>
        </p:spPr>
        <p:txBody>
          <a:bodyPr/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DB Locked 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在單機</a:t>
            </a:r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Windows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環境下</a:t>
            </a:r>
            <a:endParaRPr lang="zh-TW" altLang="en-US" sz="3200" dirty="0">
              <a:solidFill>
                <a:schemeClr val="tx2"/>
              </a:solidFill>
              <a:latin typeface="微軟正黑體" panose="020B0604030504040204" pitchFamily="34" charset="-12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465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-1" y="660311"/>
            <a:ext cx="894805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DB_Lock</a:t>
            </a:r>
            <a:r>
              <a:rPr lang="zh-TW" altLang="en-US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鎖定情況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: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使用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Batch Script 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偵測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r>
              <a:rPr lang="zh-TW" altLang="en-US" sz="2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定期</a:t>
            </a:r>
            <a:r>
              <a:rPr lang="en-US" altLang="zh-TW" sz="2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20~30</a:t>
            </a:r>
            <a:r>
              <a:rPr lang="zh-TW" altLang="en-US" sz="2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分鐘執行</a:t>
            </a:r>
            <a:r>
              <a:rPr lang="en-US" altLang="zh-TW" sz="2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batch script ,</a:t>
            </a:r>
            <a:r>
              <a:rPr lang="zh-TW" altLang="en-US" sz="2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如果有</a:t>
            </a:r>
            <a:r>
              <a:rPr lang="en-US" altLang="zh-TW" sz="2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DB Locked</a:t>
            </a:r>
            <a:r>
              <a:rPr lang="zh-TW" altLang="en-US" sz="2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會產生</a:t>
            </a:r>
            <a:r>
              <a:rPr lang="en-US" altLang="zh-TW" sz="2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Log</a:t>
            </a:r>
            <a:r>
              <a:rPr lang="zh-TW" altLang="en-US" sz="2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並寄送</a:t>
            </a:r>
            <a:r>
              <a:rPr lang="en-US" altLang="zh-TW" sz="2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mail </a:t>
            </a:r>
            <a:endParaRPr lang="en-US" altLang="zh-TW" sz="20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98" y="3238909"/>
            <a:ext cx="8397480" cy="361909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748" y="1338553"/>
            <a:ext cx="4409801" cy="183495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987729" y="1027"/>
            <a:ext cx="6784674" cy="678242"/>
          </a:xfrm>
        </p:spPr>
        <p:txBody>
          <a:bodyPr/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DB Locked 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在單機</a:t>
            </a:r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Windows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環境下</a:t>
            </a:r>
            <a:endParaRPr lang="zh-TW" altLang="en-US" sz="3200" dirty="0">
              <a:solidFill>
                <a:schemeClr val="tx2"/>
              </a:solidFill>
              <a:latin typeface="微軟正黑體" panose="020B0604030504040204" pitchFamily="34" charset="-12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956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/>
          </p:cNvSpPr>
          <p:nvPr/>
        </p:nvSpPr>
        <p:spPr>
          <a:xfrm>
            <a:off x="308632" y="4627966"/>
            <a:ext cx="8652484" cy="926673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altLang="zh-TW" sz="44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Single DB </a:t>
            </a:r>
            <a:r>
              <a:rPr lang="en-US" altLang="zh-TW" sz="4400" dirty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Locked </a:t>
            </a:r>
            <a:r>
              <a:rPr lang="zh-TW" altLang="en-US" sz="4400" dirty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在</a:t>
            </a:r>
            <a:r>
              <a:rPr lang="en-US" altLang="zh-TW" sz="4400" dirty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Linux</a:t>
            </a:r>
            <a:r>
              <a:rPr lang="zh-TW" altLang="en-US" sz="4400" dirty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環境下</a:t>
            </a:r>
            <a:endParaRPr kumimoji="1" lang="zh-TW" altLang="en-US" sz="4400" b="1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MV Boli" pitchFamily="2" charset="0"/>
              <a:ea typeface="微軟正黑體" pitchFamily="34" charset="-120"/>
              <a:cs typeface="MV Boli" pitchFamily="2" charset="0"/>
            </a:endParaRPr>
          </a:p>
        </p:txBody>
      </p:sp>
      <p:pic>
        <p:nvPicPr>
          <p:cNvPr id="5" name="Picture 2" descr="performance-tunning_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051" y="846163"/>
            <a:ext cx="4809014" cy="36708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8129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3043" y="1027"/>
            <a:ext cx="6784674" cy="678242"/>
          </a:xfrm>
        </p:spPr>
        <p:txBody>
          <a:bodyPr/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Single DB Locked 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在</a:t>
            </a:r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Linux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環境下</a:t>
            </a:r>
            <a:endParaRPr lang="zh-TW" altLang="en-US" sz="3200" dirty="0">
              <a:solidFill>
                <a:schemeClr val="tx2"/>
              </a:solidFill>
              <a:latin typeface="微軟正黑體" panose="020B0604030504040204" pitchFamily="34" charset="-120"/>
              <a:cs typeface="MV Boli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9137" y="653143"/>
            <a:ext cx="8667661" cy="1077218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查詢該</a:t>
            </a:r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Session </a:t>
            </a:r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SPID</a:t>
            </a:r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endParaRPr lang="en-US" altLang="zh-TW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select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spid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from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v$process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addr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=(select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paddr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from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v$session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where </a:t>
            </a:r>
            <a:r>
              <a:rPr lang="en-US" altLang="zh-TW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sid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=(select distinct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sid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from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v$mystat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));</a:t>
            </a:r>
          </a:p>
        </p:txBody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91439" y="1806171"/>
            <a:ext cx="86084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DB_Lock</a:t>
            </a:r>
            <a:r>
              <a:rPr lang="zh-TW" altLang="en-US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鎖定情況</a:t>
            </a:r>
            <a:r>
              <a:rPr lang="en-US" altLang="zh-TW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:Session1 &amp; Session2     </a:t>
            </a:r>
            <a:r>
              <a:rPr lang="en-US" altLang="zh-TW" sz="20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(</a:t>
            </a:r>
            <a:r>
              <a:rPr lang="en-US" altLang="zh-TW" sz="2000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Session1,2</a:t>
            </a:r>
            <a:r>
              <a:rPr lang="zh-TW" altLang="en-US" sz="2000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都尚未</a:t>
            </a:r>
            <a:r>
              <a:rPr lang="en-US" altLang="zh-TW" sz="2000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Commit</a:t>
            </a:r>
            <a:r>
              <a:rPr lang="en-US" altLang="zh-TW" sz="20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)</a:t>
            </a:r>
            <a:endParaRPr lang="en-US" altLang="zh-TW" sz="20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75" y="2180154"/>
            <a:ext cx="7713610" cy="465171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9713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3043" y="1027"/>
            <a:ext cx="6784674" cy="678242"/>
          </a:xfrm>
        </p:spPr>
        <p:txBody>
          <a:bodyPr/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Single DB Locked 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在</a:t>
            </a:r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Linux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環境下</a:t>
            </a:r>
            <a:endParaRPr lang="zh-TW" altLang="en-US" sz="3200" dirty="0">
              <a:solidFill>
                <a:schemeClr val="tx2"/>
              </a:solidFill>
              <a:latin typeface="微軟正黑體" panose="020B0604030504040204" pitchFamily="34" charset="-120"/>
              <a:cs typeface="MV Boli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9137" y="653143"/>
            <a:ext cx="8667661" cy="1077218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查詢該</a:t>
            </a:r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Session </a:t>
            </a:r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SPID</a:t>
            </a:r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endParaRPr lang="en-US" altLang="zh-TW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select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spid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from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v$process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addr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=(select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paddr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from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v$session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where </a:t>
            </a:r>
            <a:r>
              <a:rPr lang="en-US" altLang="zh-TW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sid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=(select distinct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sid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from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v$mystat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));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30629" y="1768384"/>
            <a:ext cx="822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DB_Lock</a:t>
            </a:r>
            <a:r>
              <a:rPr lang="zh-TW" altLang="en-US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鎖定情況</a:t>
            </a:r>
            <a:r>
              <a:rPr lang="en-US" altLang="zh-TW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:Session1 &amp; Session2     </a:t>
            </a:r>
            <a:r>
              <a:rPr lang="en-US" altLang="zh-TW" sz="20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(</a:t>
            </a:r>
            <a:r>
              <a:rPr lang="en-US" altLang="zh-TW" sz="2000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Session2 Hang)</a:t>
            </a:r>
            <a:endParaRPr lang="en-US" altLang="zh-TW" sz="20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49" y="2206457"/>
            <a:ext cx="7855455" cy="457657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6263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3043" y="1027"/>
            <a:ext cx="6784674" cy="678242"/>
          </a:xfrm>
        </p:spPr>
        <p:txBody>
          <a:bodyPr/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Single DB Locked 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在</a:t>
            </a:r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Linux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環境下</a:t>
            </a:r>
            <a:endParaRPr lang="zh-TW" altLang="en-US" sz="3200" dirty="0">
              <a:solidFill>
                <a:schemeClr val="tx2"/>
              </a:solidFill>
              <a:latin typeface="微軟正黑體" panose="020B0604030504040204" pitchFamily="34" charset="-120"/>
              <a:cs typeface="MV Boli" pitchFamily="2" charset="0"/>
            </a:endParaRPr>
          </a:p>
        </p:txBody>
      </p:sp>
      <p:sp>
        <p:nvSpPr>
          <p:cNvPr id="7" name="矩形 5"/>
          <p:cNvSpPr>
            <a:spLocks noChangeArrowheads="1"/>
          </p:cNvSpPr>
          <p:nvPr/>
        </p:nvSpPr>
        <p:spPr bwMode="auto">
          <a:xfrm>
            <a:off x="0" y="618851"/>
            <a:ext cx="822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DB_Lock</a:t>
            </a:r>
            <a:r>
              <a:rPr lang="zh-TW" altLang="en-US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鎖定情況</a:t>
            </a:r>
            <a:r>
              <a:rPr lang="en-US" altLang="zh-TW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:Session1 &amp; Session2     </a:t>
            </a:r>
            <a:r>
              <a:rPr lang="en-US" altLang="zh-TW" sz="20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(</a:t>
            </a:r>
            <a:r>
              <a:rPr lang="en-US" altLang="zh-TW" sz="2000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Session2Hang)</a:t>
            </a:r>
            <a:endParaRPr lang="en-US" altLang="zh-TW" sz="20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755" y="1636725"/>
            <a:ext cx="8778240" cy="1815882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查詢該</a:t>
            </a:r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Session </a:t>
            </a:r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 Lock</a:t>
            </a:r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endParaRPr lang="en-US" altLang="zh-TW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se.sid,se.serial#,pr.SPID,se.username,se.status,se.terminal,se.program,se.MODULE,se.SQL_ID,se.sql_address,st.event,st.p1text,si.physical_reads,si.block_changes</a:t>
            </a:r>
          </a:p>
          <a:p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v$session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se,v$session_wait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st,v$sess_io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si,v$process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</a:t>
            </a:r>
            <a:endParaRPr lang="en-US" altLang="zh-TW" sz="16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st.sid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se.sid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AND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st.sid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si.sid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AND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se.PADDR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pr.ADDR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ORDER BY SID DESC;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3" y="4019060"/>
            <a:ext cx="9025889" cy="177499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4302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3043" y="1027"/>
            <a:ext cx="6784674" cy="678242"/>
          </a:xfrm>
        </p:spPr>
        <p:txBody>
          <a:bodyPr/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Single DB Locked 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在</a:t>
            </a:r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Linux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環境下</a:t>
            </a:r>
            <a:endParaRPr lang="zh-TW" altLang="en-US" sz="3200" dirty="0">
              <a:solidFill>
                <a:schemeClr val="tx2"/>
              </a:solidFill>
              <a:latin typeface="微軟正黑體" panose="020B0604030504040204" pitchFamily="34" charset="-120"/>
              <a:cs typeface="MV Boli" pitchFamily="2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9006" y="1789612"/>
            <a:ext cx="8778240" cy="1815882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查詢該</a:t>
            </a:r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Session </a:t>
            </a:r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 Lock</a:t>
            </a:r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endParaRPr lang="en-US" altLang="zh-TW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S.SID, S.SERIAL#,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S.USERNAME,s.status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,S.OSUSER , S.MACHINE, S.PROGRAM , P.SPID</a:t>
            </a:r>
          </a:p>
          <a:p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 V$SESSION S ,  V$PROCESS P </a:t>
            </a:r>
          </a:p>
          <a:p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 S.PADDR = P.ADDR  AND S.TYPE !='BACKGROUND' AND S.USERNAME !='SYS' and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s.username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!='SYSTEM';</a:t>
            </a:r>
          </a:p>
        </p:txBody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0" y="1149863"/>
            <a:ext cx="822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DB_Lock</a:t>
            </a:r>
            <a:r>
              <a:rPr lang="zh-TW" altLang="en-US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鎖定情況</a:t>
            </a:r>
            <a:r>
              <a:rPr lang="en-US" altLang="zh-TW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:Session1 &amp; Session2     </a:t>
            </a:r>
            <a:r>
              <a:rPr lang="en-US" altLang="zh-TW" sz="20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(</a:t>
            </a:r>
            <a:r>
              <a:rPr lang="en-US" altLang="zh-TW" sz="2000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Session2Hang)</a:t>
            </a:r>
            <a:endParaRPr lang="en-US" altLang="zh-TW" sz="20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75" y="4457701"/>
            <a:ext cx="7658551" cy="100257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179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3"/>
          <p:cNvSpPr txBox="1">
            <a:spLocks/>
          </p:cNvSpPr>
          <p:nvPr/>
        </p:nvSpPr>
        <p:spPr>
          <a:xfrm>
            <a:off x="744815" y="849604"/>
            <a:ext cx="7576225" cy="385302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Microsoft Sans Serif" pitchFamily="34" charset="0"/>
                <a:ea typeface="微軟正黑體" pitchFamily="34" charset="-120"/>
                <a:cs typeface="Microsoft Sans Serif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Microsoft Sans Serif" pitchFamily="34" charset="0"/>
                <a:ea typeface="微軟正黑體" pitchFamily="34" charset="-120"/>
                <a:cs typeface="Microsoft Sans Serif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Microsoft Sans Serif" pitchFamily="34" charset="0"/>
                <a:ea typeface="微軟正黑體" pitchFamily="34" charset="-120"/>
                <a:cs typeface="Microsoft Sans Serif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Microsoft Sans Serif" pitchFamily="34" charset="0"/>
                <a:ea typeface="微軟正黑體" pitchFamily="34" charset="-120"/>
                <a:cs typeface="Microsoft Sans Serif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icrosoft Sans Serif" pitchFamily="34" charset="0"/>
                <a:ea typeface="微軟正黑體" pitchFamily="34" charset="-120"/>
                <a:cs typeface="Microsoft Sans Serif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Char char="p"/>
            </a:pPr>
            <a:r>
              <a:rPr lang="zh-TW" altLang="en-US" sz="2800" kern="0" dirty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 </a:t>
            </a:r>
            <a:r>
              <a:rPr lang="en-US" altLang="zh-TW" sz="2800" kern="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DB Locked</a:t>
            </a:r>
            <a:r>
              <a:rPr lang="zh-TW" altLang="en-US" sz="2800" kern="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測試前置作業</a:t>
            </a:r>
            <a:endParaRPr lang="en-US" altLang="zh-TW" sz="2800" kern="0" dirty="0" smtClean="0">
              <a:solidFill>
                <a:srgbClr val="002060"/>
              </a:solidFill>
              <a:latin typeface="MV Boli" pitchFamily="2" charset="0"/>
              <a:cs typeface="MV Boli" pitchFamily="2" charset="0"/>
            </a:endParaRPr>
          </a:p>
          <a:p>
            <a:pPr>
              <a:buFont typeface="Wingdings" pitchFamily="2" charset="2"/>
              <a:buChar char="p"/>
            </a:pPr>
            <a:endParaRPr lang="en-US" altLang="zh-TW" sz="800" kern="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p"/>
            </a:pPr>
            <a:r>
              <a:rPr lang="zh-TW" altLang="en-US" sz="28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 </a:t>
            </a:r>
            <a:r>
              <a:rPr lang="en-US" altLang="zh-TW" sz="2800" kern="0" dirty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Single DB on Windows (</a:t>
            </a:r>
            <a:r>
              <a:rPr lang="zh-TW" altLang="en-US" sz="2800" kern="0" dirty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單機</a:t>
            </a:r>
            <a:r>
              <a:rPr lang="en-US" altLang="zh-TW" sz="2800" kern="0" dirty="0" err="1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Windeows</a:t>
            </a:r>
            <a:r>
              <a:rPr lang="en-US" altLang="zh-TW" sz="2800" kern="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)</a:t>
            </a:r>
            <a:endParaRPr lang="en-US" altLang="zh-TW" sz="2800" kern="0" dirty="0" smtClean="0">
              <a:solidFill>
                <a:srgbClr val="002060"/>
              </a:solidFill>
              <a:latin typeface="微軟正黑體" panose="020B0604030504040204" pitchFamily="34" charset="-120"/>
            </a:endParaRPr>
          </a:p>
          <a:p>
            <a:pPr>
              <a:buFont typeface="Wingdings" pitchFamily="2" charset="2"/>
              <a:buChar char="p"/>
            </a:pPr>
            <a:endParaRPr lang="en-US" altLang="zh-TW" sz="800" kern="0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p"/>
            </a:pPr>
            <a:r>
              <a:rPr lang="zh-TW" altLang="en-US" sz="28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 </a:t>
            </a:r>
            <a:r>
              <a:rPr lang="en-US" altLang="zh-TW" sz="28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Single DB on Linux (</a:t>
            </a:r>
            <a:r>
              <a:rPr lang="zh-TW" altLang="en-US" sz="28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單機</a:t>
            </a:r>
            <a:r>
              <a:rPr lang="en-US" altLang="zh-TW" sz="28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Linux)</a:t>
            </a:r>
          </a:p>
          <a:p>
            <a:pPr>
              <a:buFont typeface="Wingdings" pitchFamily="2" charset="2"/>
              <a:buChar char="p"/>
            </a:pPr>
            <a:endParaRPr lang="en-US" altLang="zh-TW" sz="800" kern="0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p"/>
            </a:pPr>
            <a:r>
              <a:rPr lang="zh-TW" altLang="en-US" sz="2800" b="1" kern="0" dirty="0" smtClean="0">
                <a:solidFill>
                  <a:srgbClr val="002060"/>
                </a:solidFill>
              </a:rPr>
              <a:t>  </a:t>
            </a:r>
            <a:r>
              <a:rPr lang="en-US" altLang="zh-TW" sz="2800" kern="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RAC DB on Linux (</a:t>
            </a:r>
            <a:r>
              <a:rPr lang="zh-TW" altLang="en-US" sz="2800" kern="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雙主機</a:t>
            </a:r>
            <a:r>
              <a:rPr lang="en-US" altLang="zh-TW" sz="2800" kern="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)</a:t>
            </a:r>
            <a:endParaRPr lang="en-US" altLang="zh-TW" sz="2800" kern="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TW" sz="800" kern="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p"/>
            </a:pPr>
            <a:r>
              <a:rPr lang="zh-TW" altLang="en-US" sz="2800" b="1" kern="0" dirty="0" smtClean="0">
                <a:solidFill>
                  <a:srgbClr val="002060"/>
                </a:solidFill>
              </a:rPr>
              <a:t>  </a:t>
            </a:r>
            <a:r>
              <a:rPr lang="zh-TW" altLang="en-US" sz="28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使用</a:t>
            </a:r>
            <a:r>
              <a:rPr lang="en-US" altLang="zh-TW" sz="2800" dirty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EM </a:t>
            </a:r>
            <a:r>
              <a:rPr lang="zh-TW" altLang="en-US" sz="2800" dirty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查看</a:t>
            </a:r>
            <a:r>
              <a:rPr lang="en-US" altLang="zh-TW" sz="2800" dirty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DB Locked</a:t>
            </a:r>
            <a:r>
              <a:rPr lang="zh-TW" altLang="en-US" sz="2800" dirty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情況</a:t>
            </a:r>
            <a:endParaRPr lang="en-US" altLang="zh-TW" sz="2800" dirty="0" smtClean="0">
              <a:solidFill>
                <a:srgbClr val="002060"/>
              </a:solidFill>
              <a:latin typeface="MV Boli" pitchFamily="2" charset="0"/>
              <a:cs typeface="MV Boli" pitchFamily="2" charset="0"/>
            </a:endParaRPr>
          </a:p>
          <a:p>
            <a:pPr>
              <a:buFont typeface="Wingdings" pitchFamily="2" charset="2"/>
              <a:buChar char="p"/>
            </a:pPr>
            <a:endParaRPr lang="en-US" altLang="zh-TW" sz="800" kern="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p"/>
            </a:pPr>
            <a:r>
              <a:rPr lang="zh-TW" altLang="en-US" sz="28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 </a:t>
            </a:r>
            <a:r>
              <a:rPr lang="en-US" altLang="zh-TW" sz="28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Kill Session</a:t>
            </a:r>
            <a:r>
              <a:rPr lang="zh-TW" altLang="en-US" sz="28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說明</a:t>
            </a:r>
            <a:endParaRPr lang="en-US" altLang="zh-TW" sz="2800" kern="0" dirty="0">
              <a:solidFill>
                <a:srgbClr val="002060"/>
              </a:solidFill>
              <a:latin typeface="微軟正黑體" panose="020B0604030504040204" pitchFamily="34" charset="-120"/>
            </a:endParaRPr>
          </a:p>
          <a:p>
            <a:pPr>
              <a:buFont typeface="Wingdings" pitchFamily="2" charset="2"/>
              <a:buChar char="p"/>
            </a:pPr>
            <a:endParaRPr lang="en-US" altLang="zh-TW" sz="2800" dirty="0" smtClean="0">
              <a:solidFill>
                <a:srgbClr val="002060"/>
              </a:solidFill>
              <a:latin typeface="MV Boli" pitchFamily="2" charset="0"/>
              <a:cs typeface="MV Boli" pitchFamily="2" charset="0"/>
            </a:endParaRPr>
          </a:p>
          <a:p>
            <a:pPr>
              <a:buFont typeface="Wingdings" pitchFamily="2" charset="2"/>
              <a:buChar char="p"/>
            </a:pPr>
            <a:endParaRPr lang="en-US" altLang="zh-TW" sz="800" dirty="0" smtClean="0">
              <a:solidFill>
                <a:srgbClr val="002060"/>
              </a:solidFill>
              <a:latin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800" kern="0" dirty="0">
              <a:solidFill>
                <a:srgbClr val="002060"/>
              </a:solidFill>
              <a:latin typeface="微軟正黑體" panose="020B0604030504040204" pitchFamily="34" charset="-120"/>
            </a:endParaRPr>
          </a:p>
          <a:p>
            <a:pPr>
              <a:buFont typeface="Wingdings" pitchFamily="2" charset="2"/>
              <a:buChar char="p"/>
            </a:pPr>
            <a:endParaRPr lang="en-US" altLang="zh-TW" sz="1200" dirty="0" smtClean="0">
              <a:solidFill>
                <a:srgbClr val="002060"/>
              </a:solidFill>
              <a:latin typeface="微軟正黑體" panose="020B0604030504040204" pitchFamily="34" charset="-120"/>
            </a:endParaRPr>
          </a:p>
          <a:p>
            <a:pPr>
              <a:buFont typeface="Wingdings" pitchFamily="2" charset="2"/>
              <a:buChar char="p"/>
            </a:pPr>
            <a:endParaRPr lang="en-US" altLang="zh-TW" sz="1200" dirty="0">
              <a:solidFill>
                <a:srgbClr val="002060"/>
              </a:solidFill>
              <a:latin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800" kern="0" dirty="0">
              <a:solidFill>
                <a:srgbClr val="002060"/>
              </a:solidFill>
              <a:latin typeface="微軟正黑體" panose="020B0604030504040204" pitchFamily="34" charset="-120"/>
              <a:cs typeface="MV Boli" pitchFamily="2" charset="0"/>
            </a:endParaRPr>
          </a:p>
          <a:p>
            <a:pPr marL="0" indent="0">
              <a:buNone/>
            </a:pPr>
            <a:endParaRPr lang="en-US" altLang="zh-TW" sz="2800" kern="0" dirty="0">
              <a:solidFill>
                <a:srgbClr val="002060"/>
              </a:solidFill>
              <a:latin typeface="微軟正黑體" panose="020B0604030504040204" pitchFamily="34" charset="-120"/>
              <a:cs typeface="MV Boli" pitchFamily="2" charset="0"/>
            </a:endParaRPr>
          </a:p>
          <a:p>
            <a:pPr>
              <a:buFont typeface="Wingdings" pitchFamily="2" charset="2"/>
              <a:buChar char="p"/>
            </a:pPr>
            <a:endParaRPr lang="en-US" altLang="zh-TW" sz="2800" kern="0" dirty="0">
              <a:solidFill>
                <a:srgbClr val="002060"/>
              </a:solidFill>
              <a:latin typeface="微軟正黑體" panose="020B0604030504040204" pitchFamily="34" charset="-120"/>
              <a:cs typeface="MV Boli" pitchFamily="2" charset="0"/>
            </a:endParaRPr>
          </a:p>
          <a:p>
            <a:pPr>
              <a:buFont typeface="Wingdings" pitchFamily="2" charset="2"/>
              <a:buChar char="p"/>
            </a:pPr>
            <a:endParaRPr lang="en-US" altLang="zh-TW" sz="1200" dirty="0">
              <a:solidFill>
                <a:srgbClr val="002060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6" name="標題 2"/>
          <p:cNvSpPr>
            <a:spLocks noGrp="1"/>
          </p:cNvSpPr>
          <p:nvPr>
            <p:ph type="title"/>
          </p:nvPr>
        </p:nvSpPr>
        <p:spPr>
          <a:xfrm>
            <a:off x="1437145" y="52252"/>
            <a:ext cx="5420855" cy="576873"/>
          </a:xfrm>
        </p:spPr>
        <p:txBody>
          <a:bodyPr/>
          <a:lstStyle/>
          <a:p>
            <a:pPr algn="l"/>
            <a:r>
              <a:rPr lang="en-US" altLang="zh-TW" sz="3200" kern="1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DB Locked </a:t>
            </a:r>
            <a:r>
              <a:rPr lang="zh-TW" altLang="en-US" sz="3200" kern="1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問題診斷及解除</a:t>
            </a:r>
            <a:endParaRPr lang="zh-TW" altLang="en-US" sz="3200" kern="1200" dirty="0">
              <a:solidFill>
                <a:schemeClr val="tx2"/>
              </a:solidFill>
              <a:latin typeface="微軟正黑體" panose="020B0604030504040204" pitchFamily="34" charset="-12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3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3043" y="1027"/>
            <a:ext cx="6784674" cy="678242"/>
          </a:xfrm>
        </p:spPr>
        <p:txBody>
          <a:bodyPr/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Single DB Locked 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在</a:t>
            </a:r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Linux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環境下</a:t>
            </a:r>
            <a:endParaRPr lang="zh-TW" altLang="en-US" sz="3200" dirty="0">
              <a:solidFill>
                <a:schemeClr val="tx2"/>
              </a:solidFill>
              <a:latin typeface="微軟正黑體" panose="020B0604030504040204" pitchFamily="34" charset="-120"/>
              <a:cs typeface="MV Boli" pitchFamily="2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5942" y="1104658"/>
            <a:ext cx="8778240" cy="3970318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*</a:t>
            </a:r>
          </a:p>
          <a:p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(SELECT 'Current Process: '||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osid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W_PROC, 'SID '||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i.instance_name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INSTANCE,</a:t>
            </a:r>
          </a:p>
          <a:p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'INST #: '||instance 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INST,'Blocking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Process: '||decode(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blocker_osid,null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,'&lt;none&gt;',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blocker_osid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)||</a:t>
            </a:r>
          </a:p>
          <a:p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 from Instance '||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blocker_instance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BLOCKER_PROC,'Number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of waiters: '||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num_waiters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waiters,</a:t>
            </a:r>
          </a:p>
          <a:p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'Wait Event: ' ||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wait_event_text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wait_event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'P1: '||p1 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p1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'P2: '||p2 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p2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'P3: '||p3 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p3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'Seconds in Wait: '||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in_wait_secs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Seconds, 'Seconds Since Last Wait: '||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time_since_last_wait_secs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sincelw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'Wait Chain: '||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chain_id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||': '||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chain_signature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chain_signature,'Blocking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Wait Chain: '||decode(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blocker_chain_id,null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'&lt;none&gt;',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blocker_chain_id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blocker_chain</a:t>
            </a:r>
            <a:endParaRPr lang="en-US" altLang="zh-TW" sz="14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v$wait_chains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wc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v$instance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endParaRPr lang="en-US" altLang="zh-TW" sz="14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 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wc.instance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i.instance_number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(+)</a:t>
            </a:r>
          </a:p>
          <a:p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 ( 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num_waiters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&gt; 0</a:t>
            </a:r>
          </a:p>
          <a:p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 ( 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blocker_osid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IS NOT NULL</a:t>
            </a:r>
          </a:p>
          <a:p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 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in_wait_secs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&gt; 10 ) )</a:t>
            </a:r>
          </a:p>
          <a:p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ORDER BY 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chain_id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num_waiters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DESC)</a:t>
            </a:r>
          </a:p>
          <a:p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 ROWNUM &lt; 101;</a:t>
            </a: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0" y="676065"/>
            <a:ext cx="822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DB_Lock</a:t>
            </a:r>
            <a:r>
              <a:rPr lang="zh-TW" altLang="en-US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鎖定情況</a:t>
            </a:r>
            <a:r>
              <a:rPr lang="en-US" altLang="zh-TW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:Session1 &amp; Session2     </a:t>
            </a:r>
            <a:r>
              <a:rPr lang="en-US" altLang="zh-TW" sz="20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(</a:t>
            </a:r>
            <a:r>
              <a:rPr lang="en-US" altLang="zh-TW" sz="2000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Session2Hang)</a:t>
            </a:r>
            <a:endParaRPr lang="en-US" altLang="zh-TW" sz="20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8" y="5425575"/>
            <a:ext cx="9091746" cy="70405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2450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3043" y="1027"/>
            <a:ext cx="6784674" cy="678242"/>
          </a:xfrm>
        </p:spPr>
        <p:txBody>
          <a:bodyPr/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Single DB Locked 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在</a:t>
            </a:r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Linux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環境下</a:t>
            </a:r>
            <a:endParaRPr lang="zh-TW" altLang="en-US" sz="3200" dirty="0">
              <a:solidFill>
                <a:schemeClr val="tx2"/>
              </a:solidFill>
              <a:latin typeface="微軟正黑體" panose="020B0604030504040204" pitchFamily="34" charset="-120"/>
              <a:cs typeface="MV Boli" pitchFamily="2" charset="0"/>
            </a:endParaRPr>
          </a:p>
        </p:txBody>
      </p:sp>
      <p:sp>
        <p:nvSpPr>
          <p:cNvPr id="12" name="矩形 5"/>
          <p:cNvSpPr>
            <a:spLocks noChangeArrowheads="1"/>
          </p:cNvSpPr>
          <p:nvPr/>
        </p:nvSpPr>
        <p:spPr bwMode="auto">
          <a:xfrm>
            <a:off x="0" y="594996"/>
            <a:ext cx="54994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DB_Lock</a:t>
            </a:r>
            <a:r>
              <a:rPr lang="zh-TW" altLang="en-US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鎖定情況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:Kill Session &amp; Kill Process</a:t>
            </a:r>
            <a:endParaRPr lang="en-US" altLang="zh-TW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1887" y="1064230"/>
            <a:ext cx="8360229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1.Kill Session Syntax</a:t>
            </a:r>
          </a:p>
          <a:p>
            <a:endParaRPr lang="en-US" altLang="zh-TW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一般環境下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kill session syntax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如下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SQL&gt; ALTER SYSTEM KILL SESSION 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sid,serial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#';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SQL&gt; ALTER SYSTEM KILL SESSION '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12,9';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System altered.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SQL&gt; select * from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book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* from book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ERROR at line 1: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ORA-00028: your session has been killed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的環境下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kill session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要加上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INST_ID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ALTER SYSTEM KILL SESSION 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sid,serial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#,@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inst_id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';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ALTER SYSTEM KILL SESSION '151,43,@1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';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2).Kill Process Syntax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oracle@repdb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~]$ kill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-9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3302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449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3043" y="1027"/>
            <a:ext cx="6784674" cy="678242"/>
          </a:xfrm>
        </p:spPr>
        <p:txBody>
          <a:bodyPr/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Single DB Locked 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在</a:t>
            </a:r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Linux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環境下</a:t>
            </a:r>
            <a:endParaRPr lang="zh-TW" altLang="en-US" sz="3200" dirty="0">
              <a:solidFill>
                <a:schemeClr val="tx2"/>
              </a:solidFill>
              <a:latin typeface="微軟正黑體" panose="020B0604030504040204" pitchFamily="34" charset="-120"/>
              <a:cs typeface="MV Boli" pitchFamily="2" charset="0"/>
            </a:endParaRPr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-1" y="660311"/>
            <a:ext cx="894805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DB_Lock</a:t>
            </a:r>
            <a:r>
              <a:rPr lang="zh-TW" altLang="en-US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鎖定情況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: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使用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Shell Script 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偵測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r>
              <a:rPr lang="zh-TW" altLang="en-US" sz="2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定期</a:t>
            </a:r>
            <a:r>
              <a:rPr lang="en-US" altLang="zh-TW" sz="2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20~30</a:t>
            </a:r>
            <a:r>
              <a:rPr lang="zh-TW" altLang="en-US" sz="2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分鐘執行</a:t>
            </a:r>
            <a:r>
              <a:rPr lang="en-US" altLang="zh-TW" sz="2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Shell script ,</a:t>
            </a:r>
            <a:r>
              <a:rPr lang="zh-TW" altLang="en-US" sz="2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如果有</a:t>
            </a:r>
            <a:r>
              <a:rPr lang="en-US" altLang="zh-TW" sz="2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DB Locked</a:t>
            </a:r>
            <a:r>
              <a:rPr lang="zh-TW" altLang="en-US" sz="2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會產生</a:t>
            </a:r>
            <a:r>
              <a:rPr lang="en-US" altLang="zh-TW" sz="2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Log</a:t>
            </a:r>
            <a:r>
              <a:rPr lang="zh-TW" altLang="en-US" sz="2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並寄送</a:t>
            </a:r>
            <a:r>
              <a:rPr lang="en-US" altLang="zh-TW" sz="2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mail </a:t>
            </a:r>
            <a:endParaRPr lang="en-US" altLang="zh-TW" sz="20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130" y="1638845"/>
            <a:ext cx="6038850" cy="1333500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7" y="3875757"/>
            <a:ext cx="9052149" cy="1380953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0063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/>
          </p:cNvSpPr>
          <p:nvPr/>
        </p:nvSpPr>
        <p:spPr>
          <a:xfrm>
            <a:off x="648269" y="4627966"/>
            <a:ext cx="7986279" cy="926673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altLang="zh-TW" sz="4400" kern="0" dirty="0" smtClean="0">
                <a:solidFill>
                  <a:srgbClr val="003366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RAC DB Locked</a:t>
            </a:r>
            <a:r>
              <a:rPr lang="zh-TW" altLang="en-US" sz="4400" kern="0" dirty="0" smtClean="0">
                <a:solidFill>
                  <a:srgbClr val="003366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在</a:t>
            </a:r>
            <a:r>
              <a:rPr lang="en-US" altLang="zh-TW" sz="4400" kern="0" dirty="0" smtClean="0">
                <a:solidFill>
                  <a:srgbClr val="003366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Linux</a:t>
            </a:r>
            <a:r>
              <a:rPr lang="zh-TW" altLang="en-US" sz="4400" kern="0" dirty="0" smtClean="0">
                <a:solidFill>
                  <a:srgbClr val="003366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環境下</a:t>
            </a:r>
            <a:endParaRPr lang="en-US" altLang="zh-TW" sz="4400" kern="0" dirty="0" smtClean="0">
              <a:solidFill>
                <a:srgbClr val="003366"/>
              </a:solidFill>
              <a:latin typeface="微軟正黑體" pitchFamily="34" charset="-120"/>
              <a:ea typeface="微軟正黑體" pitchFamily="34" charset="-120"/>
              <a:cs typeface="Calibri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4400" b="1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MV Boli" pitchFamily="2" charset="0"/>
              <a:ea typeface="微軟正黑體" pitchFamily="34" charset="-120"/>
              <a:cs typeface="MV Boli" pitchFamily="2" charset="0"/>
            </a:endParaRPr>
          </a:p>
        </p:txBody>
      </p:sp>
      <p:pic>
        <p:nvPicPr>
          <p:cNvPr id="5" name="Picture 2" descr="performance-tunning_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051" y="846163"/>
            <a:ext cx="4809014" cy="36708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0614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9137" y="653143"/>
            <a:ext cx="8667661" cy="1077218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查詢該</a:t>
            </a:r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Session </a:t>
            </a:r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SPID</a:t>
            </a:r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endParaRPr lang="en-US" altLang="zh-TW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select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spid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from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v$process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addr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=(select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paddr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from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v$session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where </a:t>
            </a:r>
            <a:r>
              <a:rPr lang="en-US" altLang="zh-TW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sid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=(select distinct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sid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from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v$mystat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));</a:t>
            </a:r>
          </a:p>
        </p:txBody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91439" y="1806171"/>
            <a:ext cx="86084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DB_Lock</a:t>
            </a:r>
            <a:r>
              <a:rPr lang="zh-TW" altLang="en-US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鎖定情況</a:t>
            </a:r>
            <a:r>
              <a:rPr lang="en-US" altLang="zh-TW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:Session1 &amp; Session2     </a:t>
            </a:r>
            <a:r>
              <a:rPr lang="en-US" altLang="zh-TW" sz="20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(</a:t>
            </a:r>
            <a:r>
              <a:rPr lang="en-US" altLang="zh-TW" sz="2000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Session1,2</a:t>
            </a:r>
            <a:r>
              <a:rPr lang="zh-TW" altLang="en-US" sz="2000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都尚未</a:t>
            </a:r>
            <a:r>
              <a:rPr lang="en-US" altLang="zh-TW" sz="2000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Commit</a:t>
            </a:r>
            <a:r>
              <a:rPr lang="en-US" altLang="zh-TW" sz="20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)</a:t>
            </a:r>
            <a:endParaRPr lang="en-US" altLang="zh-TW" sz="20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8" y="2236119"/>
            <a:ext cx="7317785" cy="459575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327367" y="1027"/>
            <a:ext cx="6784674" cy="678242"/>
          </a:xfrm>
        </p:spPr>
        <p:txBody>
          <a:bodyPr/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RAC DB Locked 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在</a:t>
            </a:r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Linux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環境下</a:t>
            </a:r>
            <a:endParaRPr lang="zh-TW" altLang="en-US" sz="3200" dirty="0">
              <a:solidFill>
                <a:schemeClr val="tx2"/>
              </a:solidFill>
              <a:latin typeface="微軟正黑體" panose="020B0604030504040204" pitchFamily="34" charset="-12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31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8326" y="640080"/>
            <a:ext cx="8686802" cy="1077218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查詢該</a:t>
            </a:r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Session </a:t>
            </a:r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SPID</a:t>
            </a:r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endParaRPr lang="en-US" altLang="zh-TW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select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spid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from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v$process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addr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=(select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paddr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from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v$session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where </a:t>
            </a:r>
            <a:r>
              <a:rPr lang="en-US" altLang="zh-TW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sid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=(select distinct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sid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from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v$mystat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));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30629" y="1768384"/>
            <a:ext cx="822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DB_Lock</a:t>
            </a:r>
            <a:r>
              <a:rPr lang="zh-TW" altLang="en-US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鎖定情況</a:t>
            </a:r>
            <a:r>
              <a:rPr lang="en-US" altLang="zh-TW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:Session1 &amp; Session2     </a:t>
            </a:r>
            <a:r>
              <a:rPr lang="en-US" altLang="zh-TW" sz="20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(</a:t>
            </a:r>
            <a:r>
              <a:rPr lang="en-US" altLang="zh-TW" sz="2000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Session2 Hang)</a:t>
            </a:r>
            <a:endParaRPr lang="en-US" altLang="zh-TW" sz="20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34" y="2155099"/>
            <a:ext cx="7458075" cy="46767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327367" y="1027"/>
            <a:ext cx="6784674" cy="678242"/>
          </a:xfrm>
        </p:spPr>
        <p:txBody>
          <a:bodyPr/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RAC DB Locked 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在</a:t>
            </a:r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Linux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環境下</a:t>
            </a:r>
            <a:endParaRPr lang="zh-TW" altLang="en-US" sz="3200" dirty="0">
              <a:solidFill>
                <a:schemeClr val="tx2"/>
              </a:solidFill>
              <a:latin typeface="微軟正黑體" panose="020B0604030504040204" pitchFamily="34" charset="-12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63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5942" y="1018901"/>
            <a:ext cx="8778240" cy="4524315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查詢該</a:t>
            </a:r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Session </a:t>
            </a:r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 Lock</a:t>
            </a:r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linesize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165</a:t>
            </a:r>
          </a:p>
          <a:p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spid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format a6</a:t>
            </a:r>
          </a:p>
          <a:p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 username format a8</a:t>
            </a:r>
          </a:p>
          <a:p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 status format a10</a:t>
            </a:r>
          </a:p>
          <a:p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 terminal format a10</a:t>
            </a:r>
          </a:p>
          <a:p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 program format a12</a:t>
            </a:r>
          </a:p>
          <a:p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 MODULE format a10</a:t>
            </a:r>
          </a:p>
          <a:p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 SQL_ID format a15</a:t>
            </a:r>
          </a:p>
          <a:p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 SQL_ADDRESS format a18</a:t>
            </a:r>
          </a:p>
          <a:p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 event format a30</a:t>
            </a:r>
          </a:p>
          <a:p>
            <a:endParaRPr lang="en-US" altLang="zh-TW" sz="16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se.sid,se.serial#,pr.SPID,se.username,se.status,se.terminal,se.program,se.MODULE,se.SQL_ID,se.sql_address,st.event</a:t>
            </a:r>
          </a:p>
          <a:p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gv$session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se,gv$session_wait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gv$process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</a:t>
            </a:r>
            <a:endParaRPr lang="en-US" altLang="zh-TW" sz="16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st.sid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se.sid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AND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se.PADDR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pr.ADDR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and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se.inst_id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pr.inst_id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and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se.USERNAME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!= 'SYS' ORDER BY SID DESC;</a:t>
            </a:r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0" y="618851"/>
            <a:ext cx="822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DB_Lock</a:t>
            </a:r>
            <a:r>
              <a:rPr lang="zh-TW" altLang="en-US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鎖定情況</a:t>
            </a:r>
            <a:r>
              <a:rPr lang="en-US" altLang="zh-TW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:Session1 &amp; Session2     </a:t>
            </a:r>
            <a:r>
              <a:rPr lang="en-US" altLang="zh-TW" sz="20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(</a:t>
            </a:r>
            <a:r>
              <a:rPr lang="en-US" altLang="zh-TW" sz="2000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Session1Hang)</a:t>
            </a:r>
            <a:endParaRPr lang="en-US" altLang="zh-TW" sz="20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5" y="5634649"/>
            <a:ext cx="9068345" cy="9167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327367" y="1027"/>
            <a:ext cx="6784674" cy="678242"/>
          </a:xfrm>
        </p:spPr>
        <p:txBody>
          <a:bodyPr/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RAC DB Locked 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在</a:t>
            </a:r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Linux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環境下</a:t>
            </a:r>
            <a:endParaRPr lang="zh-TW" altLang="en-US" sz="3200" dirty="0">
              <a:solidFill>
                <a:schemeClr val="tx2"/>
              </a:solidFill>
              <a:latin typeface="微軟正黑體" panose="020B0604030504040204" pitchFamily="34" charset="-12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205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5942" y="1248351"/>
            <a:ext cx="8778240" cy="3293209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查詢該</a:t>
            </a:r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Session </a:t>
            </a:r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 Lock</a:t>
            </a:r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endParaRPr lang="en-US" altLang="zh-TW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s.inst_id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s.sid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s.serial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#,</a:t>
            </a:r>
          </a:p>
          <a:p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--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s.sql_id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p.spid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s.status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s.username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s.program</a:t>
            </a:r>
            <a:endParaRPr lang="en-US" altLang="zh-TW" sz="16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 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gv$session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s</a:t>
            </a:r>
          </a:p>
          <a:p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JOIN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gv$process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 ON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p.addr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s.paddr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AND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p.inst_id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s.inst_id</a:t>
            </a:r>
            <a:endParaRPr lang="en-US" altLang="zh-TW" sz="16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 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s.type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!= 'BACKGROUND' and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s.USERNAME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!= 'SYS';</a:t>
            </a:r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0" y="767506"/>
            <a:ext cx="822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DB_Lock</a:t>
            </a:r>
            <a:r>
              <a:rPr lang="zh-TW" altLang="en-US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鎖定情況</a:t>
            </a:r>
            <a:r>
              <a:rPr lang="en-US" altLang="zh-TW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:Session1 &amp; Session2     </a:t>
            </a:r>
            <a:r>
              <a:rPr lang="en-US" altLang="zh-TW" sz="20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(</a:t>
            </a:r>
            <a:r>
              <a:rPr lang="en-US" altLang="zh-TW" sz="2000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Session1Hang)</a:t>
            </a:r>
            <a:endParaRPr lang="en-US" altLang="zh-TW" sz="20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5" y="5126083"/>
            <a:ext cx="8974182" cy="7332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327367" y="1027"/>
            <a:ext cx="6784674" cy="678242"/>
          </a:xfrm>
        </p:spPr>
        <p:txBody>
          <a:bodyPr/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RAC DB Locked 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在</a:t>
            </a:r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Linux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環境下</a:t>
            </a:r>
            <a:endParaRPr lang="zh-TW" altLang="en-US" sz="3200" dirty="0">
              <a:solidFill>
                <a:schemeClr val="tx2"/>
              </a:solidFill>
              <a:latin typeface="微軟正黑體" panose="020B0604030504040204" pitchFamily="34" charset="-12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556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5942" y="1104658"/>
            <a:ext cx="8778240" cy="3970318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*</a:t>
            </a:r>
          </a:p>
          <a:p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(SELECT 'Current Process: '||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osid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W_PROC, 'SID '||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i.instance_name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INSTANCE,</a:t>
            </a:r>
          </a:p>
          <a:p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'INST #: '||instance 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INST,'Blocking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Process: '||decode(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blocker_osid,null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,'&lt;none&gt;',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blocker_osid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)||</a:t>
            </a:r>
          </a:p>
          <a:p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 from Instance '||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blocker_instance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BLOCKER_PROC,'Number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of waiters: '||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num_waiters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waiters,</a:t>
            </a:r>
          </a:p>
          <a:p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'Wait Event: ' ||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wait_event_text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wait_event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'P1: '||p1 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p1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'P2: '||p2 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p2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'P3: '||p3 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p3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'Seconds in Wait: '||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in_wait_secs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Seconds, 'Seconds Since Last Wait: '||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time_since_last_wait_secs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sincelw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'Wait Chain: '||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chain_id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||': '||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chain_signature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chain_signature,'Blocking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Wait Chain: '||decode(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blocker_chain_id,null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'&lt;none&gt;',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blocker_chain_id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blocker_chain</a:t>
            </a:r>
            <a:endParaRPr lang="en-US" altLang="zh-TW" sz="14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v$wait_chains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wc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v$instance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endParaRPr lang="en-US" altLang="zh-TW" sz="14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 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wc.instance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i.instance_number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(+)</a:t>
            </a:r>
          </a:p>
          <a:p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 ( 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num_waiters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&gt; 0</a:t>
            </a:r>
          </a:p>
          <a:p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 ( 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blocker_osid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IS NOT NULL</a:t>
            </a:r>
          </a:p>
          <a:p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 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in_wait_secs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&gt; 10 ) )</a:t>
            </a:r>
          </a:p>
          <a:p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ORDER BY 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chain_id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num_waiters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DESC)</a:t>
            </a:r>
          </a:p>
          <a:p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 ROWNUM &lt; 101;</a:t>
            </a:r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0" y="676065"/>
            <a:ext cx="822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DB_Lock</a:t>
            </a:r>
            <a:r>
              <a:rPr lang="zh-TW" altLang="en-US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鎖定情況</a:t>
            </a:r>
            <a:r>
              <a:rPr lang="en-US" altLang="zh-TW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:Session1 &amp; Session2     </a:t>
            </a:r>
            <a:r>
              <a:rPr lang="en-US" altLang="zh-TW" sz="20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(</a:t>
            </a:r>
            <a:r>
              <a:rPr lang="en-US" altLang="zh-TW" sz="2000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Session1Hang)</a:t>
            </a:r>
            <a:endParaRPr lang="en-US" altLang="zh-TW" sz="20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4" y="5574750"/>
            <a:ext cx="9043348" cy="4602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327367" y="1027"/>
            <a:ext cx="6784674" cy="678242"/>
          </a:xfrm>
        </p:spPr>
        <p:txBody>
          <a:bodyPr/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RAC DB Locked 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在</a:t>
            </a:r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Linux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環境下</a:t>
            </a:r>
            <a:endParaRPr lang="zh-TW" altLang="en-US" sz="3200" dirty="0">
              <a:solidFill>
                <a:schemeClr val="tx2"/>
              </a:solidFill>
              <a:latin typeface="微軟正黑體" panose="020B0604030504040204" pitchFamily="34" charset="-12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683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0" y="634185"/>
            <a:ext cx="54994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DB_Lock</a:t>
            </a:r>
            <a:r>
              <a:rPr lang="zh-TW" altLang="en-US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鎖定情況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:Kill Session &amp; Kill Process</a:t>
            </a:r>
            <a:endParaRPr lang="en-US" altLang="zh-TW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1887" y="1064230"/>
            <a:ext cx="8360229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1.Kill Session Syntax</a:t>
            </a:r>
          </a:p>
          <a:p>
            <a:endParaRPr lang="en-US" altLang="zh-TW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一般環境下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kill session syntax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如下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SQL&gt; ALTER SYSTEM KILL SESSION 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sid,serial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#';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的環境下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kill session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要加上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INST_ID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ALTER SYSTEM KILL SESSION 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sid,serial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#,@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inst_id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';</a:t>
            </a:r>
          </a:p>
          <a:p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SQL&gt; ALTER SYSTEM KILL SESSION '151,43,@1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';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System altered.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SQL&gt; select * from book;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* from book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ERROR at line 1: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ORA-00028: your session has been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killed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2).Kill Process Syntax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[oracle@rac2 ~]$ kill -9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23258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327367" y="1027"/>
            <a:ext cx="6784674" cy="678242"/>
          </a:xfrm>
        </p:spPr>
        <p:txBody>
          <a:bodyPr/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RAC DB Locked 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在</a:t>
            </a:r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Linux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環境下</a:t>
            </a:r>
            <a:endParaRPr lang="zh-TW" altLang="en-US" sz="3200" dirty="0">
              <a:solidFill>
                <a:schemeClr val="tx2"/>
              </a:solidFill>
              <a:latin typeface="微軟正黑體" panose="020B0604030504040204" pitchFamily="34" charset="-12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37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/>
          </p:cNvSpPr>
          <p:nvPr/>
        </p:nvSpPr>
        <p:spPr>
          <a:xfrm>
            <a:off x="204132" y="4575714"/>
            <a:ext cx="8809239" cy="1420137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altLang="zh-TW" sz="4400" kern="0" dirty="0" smtClean="0">
                <a:solidFill>
                  <a:srgbClr val="003366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DB Locked</a:t>
            </a:r>
            <a:r>
              <a:rPr lang="zh-TW" altLang="en-US" sz="4400" kern="0" dirty="0" smtClean="0">
                <a:solidFill>
                  <a:srgbClr val="003366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前置作業</a:t>
            </a:r>
            <a:endParaRPr lang="en-US" altLang="zh-TW" sz="4400" kern="0" dirty="0" smtClean="0">
              <a:solidFill>
                <a:srgbClr val="003366"/>
              </a:solidFill>
              <a:latin typeface="微軟正黑體" pitchFamily="34" charset="-120"/>
              <a:ea typeface="微軟正黑體" pitchFamily="34" charset="-120"/>
              <a:cs typeface="Calibri" pitchFamily="34" charset="0"/>
            </a:endParaRPr>
          </a:p>
          <a:p>
            <a:pPr lvl="0" algn="ctr">
              <a:defRPr/>
            </a:pPr>
            <a:r>
              <a:rPr lang="en-US" altLang="zh-TW" sz="4400" kern="0" dirty="0" smtClean="0">
                <a:solidFill>
                  <a:srgbClr val="003366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-</a:t>
            </a:r>
            <a:r>
              <a:rPr lang="zh-TW" altLang="en-US" sz="4400" kern="0" dirty="0" smtClean="0">
                <a:solidFill>
                  <a:srgbClr val="003366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建</a:t>
            </a:r>
            <a:r>
              <a:rPr lang="en-US" altLang="zh-TW" sz="4400" kern="0" dirty="0" smtClean="0">
                <a:solidFill>
                  <a:srgbClr val="003366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Table&amp;</a:t>
            </a:r>
            <a:r>
              <a:rPr lang="zh-TW" altLang="en-US" sz="4400" kern="0" dirty="0" smtClean="0">
                <a:solidFill>
                  <a:srgbClr val="003366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塞資料</a:t>
            </a:r>
            <a:endParaRPr kumimoji="1" lang="zh-TW" altLang="en-US" sz="4400" b="1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MV Boli" pitchFamily="2" charset="0"/>
              <a:ea typeface="微軟正黑體" pitchFamily="34" charset="-120"/>
              <a:cs typeface="MV Boli" pitchFamily="2" charset="0"/>
            </a:endParaRPr>
          </a:p>
        </p:txBody>
      </p:sp>
      <p:pic>
        <p:nvPicPr>
          <p:cNvPr id="5" name="Picture 2" descr="performance-tunning_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051" y="846163"/>
            <a:ext cx="4809014" cy="36708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777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-1" y="660311"/>
            <a:ext cx="894805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DB_Lock</a:t>
            </a:r>
            <a:r>
              <a:rPr lang="zh-TW" altLang="en-US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鎖定情況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: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使用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Shell Script 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偵測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r>
              <a:rPr lang="zh-TW" altLang="en-US" sz="2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定期</a:t>
            </a:r>
            <a:r>
              <a:rPr lang="en-US" altLang="zh-TW" sz="2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20~30</a:t>
            </a:r>
            <a:r>
              <a:rPr lang="zh-TW" altLang="en-US" sz="2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分鐘執行</a:t>
            </a:r>
            <a:r>
              <a:rPr lang="en-US" altLang="zh-TW" sz="2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Shell script ,</a:t>
            </a:r>
            <a:r>
              <a:rPr lang="zh-TW" altLang="en-US" sz="2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如果有</a:t>
            </a:r>
            <a:r>
              <a:rPr lang="en-US" altLang="zh-TW" sz="2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DB Locked</a:t>
            </a:r>
            <a:r>
              <a:rPr lang="zh-TW" altLang="en-US" sz="2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會產生</a:t>
            </a:r>
            <a:r>
              <a:rPr lang="en-US" altLang="zh-TW" sz="2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Log</a:t>
            </a:r>
            <a:r>
              <a:rPr lang="zh-TW" altLang="en-US" sz="2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並寄送</a:t>
            </a:r>
            <a:r>
              <a:rPr lang="en-US" altLang="zh-TW" sz="2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mail </a:t>
            </a:r>
            <a:endParaRPr lang="en-US" altLang="zh-TW" sz="20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" y="3466825"/>
            <a:ext cx="9128625" cy="25091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45" y="1645033"/>
            <a:ext cx="7219950" cy="13620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327367" y="1027"/>
            <a:ext cx="6784674" cy="678242"/>
          </a:xfrm>
        </p:spPr>
        <p:txBody>
          <a:bodyPr/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RAC DB Locked 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在</a:t>
            </a:r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Linux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環境下</a:t>
            </a:r>
            <a:endParaRPr lang="zh-TW" altLang="en-US" sz="3200" dirty="0">
              <a:solidFill>
                <a:schemeClr val="tx2"/>
              </a:solidFill>
              <a:latin typeface="微軟正黑體" panose="020B0604030504040204" pitchFamily="34" charset="-12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038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/>
          </p:cNvSpPr>
          <p:nvPr/>
        </p:nvSpPr>
        <p:spPr>
          <a:xfrm>
            <a:off x="648270" y="4627966"/>
            <a:ext cx="7772400" cy="926673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altLang="zh-TW" sz="4400" kern="0" dirty="0" smtClean="0">
                <a:solidFill>
                  <a:srgbClr val="003366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DB Locked</a:t>
            </a:r>
            <a:r>
              <a:rPr lang="zh-TW" altLang="en-US" sz="4400" kern="0" dirty="0" smtClean="0">
                <a:solidFill>
                  <a:srgbClr val="003366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使用</a:t>
            </a:r>
            <a:r>
              <a:rPr lang="en-US" altLang="zh-TW" sz="4400" kern="0" dirty="0" smtClean="0">
                <a:solidFill>
                  <a:srgbClr val="003366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EM</a:t>
            </a:r>
            <a:r>
              <a:rPr lang="zh-TW" altLang="en-US" sz="4400" kern="0" dirty="0" smtClean="0">
                <a:solidFill>
                  <a:srgbClr val="003366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查看</a:t>
            </a:r>
            <a:endParaRPr lang="en-US" altLang="zh-TW" sz="4400" kern="0" dirty="0" smtClean="0">
              <a:solidFill>
                <a:srgbClr val="003366"/>
              </a:solidFill>
              <a:latin typeface="微軟正黑體" pitchFamily="34" charset="-120"/>
              <a:ea typeface="微軟正黑體" pitchFamily="34" charset="-120"/>
              <a:cs typeface="Calibri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4400" b="1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MV Boli" pitchFamily="2" charset="0"/>
              <a:ea typeface="微軟正黑體" pitchFamily="34" charset="-120"/>
              <a:cs typeface="MV Boli" pitchFamily="2" charset="0"/>
            </a:endParaRPr>
          </a:p>
        </p:txBody>
      </p:sp>
      <p:pic>
        <p:nvPicPr>
          <p:cNvPr id="5" name="Picture 2" descr="performance-tunning_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051" y="846163"/>
            <a:ext cx="4809014" cy="36708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71330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62048" y="1027"/>
            <a:ext cx="5961712" cy="678242"/>
          </a:xfrm>
        </p:spPr>
        <p:txBody>
          <a:bodyPr/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DB Locked 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使用</a:t>
            </a:r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EM 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方式查看</a:t>
            </a:r>
            <a:endParaRPr lang="zh-TW" altLang="en-US" sz="3200" dirty="0">
              <a:solidFill>
                <a:schemeClr val="tx2"/>
              </a:solidFill>
              <a:latin typeface="微軟正黑體" panose="020B0604030504040204" pitchFamily="34" charset="-120"/>
              <a:cs typeface="MV Boli" pitchFamily="2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238" y="1193665"/>
            <a:ext cx="8674100" cy="53832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144734" y="702174"/>
            <a:ext cx="75754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sz="2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Enterprise Management-EM</a:t>
            </a:r>
            <a:r>
              <a:rPr lang="zh-TW" altLang="en-US" sz="2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查看</a:t>
            </a:r>
            <a:r>
              <a:rPr lang="en-US" altLang="zh-TW" sz="2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DB Lock</a:t>
            </a:r>
            <a:r>
              <a:rPr lang="zh-TW" altLang="en-US" sz="2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情況</a:t>
            </a:r>
            <a:endParaRPr lang="en-US" altLang="zh-TW" sz="24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12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-25085" y="702174"/>
            <a:ext cx="75754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sz="2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Enterprise Management-EM</a:t>
            </a:r>
            <a:r>
              <a:rPr lang="zh-TW" altLang="en-US" sz="2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查看</a:t>
            </a:r>
            <a:r>
              <a:rPr lang="en-US" altLang="zh-TW" sz="2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DB Lock</a:t>
            </a:r>
            <a:r>
              <a:rPr lang="zh-TW" altLang="en-US" sz="2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情況</a:t>
            </a:r>
            <a:endParaRPr lang="en-US" altLang="zh-TW" sz="24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13262"/>
            <a:ext cx="9144000" cy="3101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6376988" y="3927749"/>
            <a:ext cx="1163637" cy="1352550"/>
          </a:xfrm>
          <a:prstGeom prst="rect">
            <a:avLst/>
          </a:prstGeom>
          <a:noFill/>
          <a:ln w="57150" algn="ctr">
            <a:solidFill>
              <a:srgbClr val="FF3399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0" y="1828692"/>
            <a:ext cx="822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DB_Lock</a:t>
            </a:r>
            <a:r>
              <a:rPr lang="zh-TW" altLang="en-US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鎖定情況</a:t>
            </a:r>
            <a:r>
              <a:rPr lang="en-US" altLang="zh-TW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:Session1 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&amp; </a:t>
            </a:r>
            <a:r>
              <a:rPr lang="en-US" altLang="zh-TW" sz="2000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Session2 Locked</a:t>
            </a:r>
            <a:r>
              <a:rPr lang="zh-TW" altLang="en-US" sz="2000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查看情況</a:t>
            </a:r>
            <a:r>
              <a:rPr lang="en-US" altLang="zh-TW" sz="20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)</a:t>
            </a:r>
            <a:endParaRPr lang="en-US" altLang="zh-TW" sz="20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1262048" y="1027"/>
            <a:ext cx="5961712" cy="678242"/>
          </a:xfrm>
        </p:spPr>
        <p:txBody>
          <a:bodyPr/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DB Locked 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使用</a:t>
            </a:r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EM 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方式查看</a:t>
            </a:r>
            <a:endParaRPr lang="zh-TW" altLang="en-US" sz="3200" dirty="0">
              <a:solidFill>
                <a:schemeClr val="tx2"/>
              </a:solidFill>
              <a:latin typeface="微軟正黑體" panose="020B0604030504040204" pitchFamily="34" charset="-12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92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-90400" y="584607"/>
            <a:ext cx="75754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sz="2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Enterprise Management-EM</a:t>
            </a:r>
            <a:r>
              <a:rPr lang="zh-TW" altLang="en-US" sz="2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查看</a:t>
            </a:r>
            <a:r>
              <a:rPr lang="en-US" altLang="zh-TW" sz="2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DB Lock</a:t>
            </a:r>
            <a:r>
              <a:rPr lang="zh-TW" altLang="en-US" sz="2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情況</a:t>
            </a:r>
            <a:endParaRPr lang="en-US" altLang="zh-TW" sz="24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788" y="2033273"/>
            <a:ext cx="8420100" cy="4795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1" name="矩形 5"/>
          <p:cNvSpPr>
            <a:spLocks noChangeArrowheads="1"/>
          </p:cNvSpPr>
          <p:nvPr/>
        </p:nvSpPr>
        <p:spPr bwMode="auto">
          <a:xfrm>
            <a:off x="-92384" y="1006161"/>
            <a:ext cx="9447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Home</a:t>
            </a:r>
            <a:r>
              <a:rPr lang="zh-TW" altLang="en-US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頁面上點選</a:t>
            </a:r>
            <a:r>
              <a:rPr lang="en-US" altLang="zh-TW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</a:t>
            </a:r>
            <a:r>
              <a:rPr lang="zh-TW" altLang="en-US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效能</a:t>
            </a:r>
            <a:r>
              <a:rPr lang="en-US" altLang="zh-TW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</a:t>
            </a:r>
            <a:r>
              <a:rPr lang="zh-TW" altLang="en-US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其他監督連結</a:t>
            </a:r>
            <a:r>
              <a:rPr lang="en-US" altLang="zh-TW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</a:t>
            </a:r>
            <a:r>
              <a:rPr lang="zh-TW" altLang="en-US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最常發生的活動</a:t>
            </a:r>
            <a:r>
              <a:rPr lang="en-US" altLang="zh-TW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</a:t>
            </a:r>
            <a:r>
              <a:rPr lang="zh-TW" altLang="en-US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回朔</a:t>
            </a:r>
            <a:r>
              <a:rPr lang="en-US" altLang="zh-TW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DB Lock</a:t>
            </a:r>
            <a:r>
              <a:rPr lang="zh-TW" altLang="en-US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情況</a:t>
            </a:r>
            <a:endParaRPr lang="en-US" altLang="zh-TW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44298"/>
            <a:ext cx="475297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3" name="橢圓 7"/>
          <p:cNvSpPr>
            <a:spLocks noChangeArrowheads="1"/>
          </p:cNvSpPr>
          <p:nvPr/>
        </p:nvSpPr>
        <p:spPr bwMode="auto">
          <a:xfrm>
            <a:off x="757238" y="1630048"/>
            <a:ext cx="587375" cy="252413"/>
          </a:xfrm>
          <a:prstGeom prst="ellipse">
            <a:avLst/>
          </a:prstGeom>
          <a:noFill/>
          <a:ln w="19050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2913" y="1361761"/>
            <a:ext cx="5622925" cy="112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5" name="橢圓 9"/>
          <p:cNvSpPr>
            <a:spLocks noChangeArrowheads="1"/>
          </p:cNvSpPr>
          <p:nvPr/>
        </p:nvSpPr>
        <p:spPr bwMode="auto">
          <a:xfrm>
            <a:off x="1960563" y="1687198"/>
            <a:ext cx="823912" cy="258763"/>
          </a:xfrm>
          <a:prstGeom prst="ellipse">
            <a:avLst/>
          </a:prstGeom>
          <a:noFill/>
          <a:ln w="19050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cxnSp>
        <p:nvCxnSpPr>
          <p:cNvPr id="16" name="直線單箭頭接點 15"/>
          <p:cNvCxnSpPr>
            <a:cxnSpLocks noChangeShapeType="1"/>
            <a:stCxn id="13" idx="6"/>
          </p:cNvCxnSpPr>
          <p:nvPr/>
        </p:nvCxnSpPr>
        <p:spPr bwMode="auto">
          <a:xfrm>
            <a:off x="1344613" y="1757048"/>
            <a:ext cx="600075" cy="1143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7" name="直線單箭頭接點 9"/>
          <p:cNvCxnSpPr>
            <a:cxnSpLocks noChangeShapeType="1"/>
          </p:cNvCxnSpPr>
          <p:nvPr/>
        </p:nvCxnSpPr>
        <p:spPr bwMode="auto">
          <a:xfrm flipH="1">
            <a:off x="1401763" y="1923736"/>
            <a:ext cx="574675" cy="67786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8" name="橢圓 7"/>
          <p:cNvSpPr>
            <a:spLocks noChangeArrowheads="1"/>
          </p:cNvSpPr>
          <p:nvPr/>
        </p:nvSpPr>
        <p:spPr bwMode="auto">
          <a:xfrm>
            <a:off x="220663" y="2519048"/>
            <a:ext cx="1287462" cy="287338"/>
          </a:xfrm>
          <a:prstGeom prst="ellipse">
            <a:avLst/>
          </a:prstGeom>
          <a:noFill/>
          <a:ln w="19050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9" name="標題 1"/>
          <p:cNvSpPr>
            <a:spLocks noGrp="1"/>
          </p:cNvSpPr>
          <p:nvPr>
            <p:ph type="title"/>
          </p:nvPr>
        </p:nvSpPr>
        <p:spPr>
          <a:xfrm>
            <a:off x="1262048" y="1027"/>
            <a:ext cx="5961712" cy="678242"/>
          </a:xfrm>
        </p:spPr>
        <p:txBody>
          <a:bodyPr/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DB Locked 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使用</a:t>
            </a:r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EM 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方式查看</a:t>
            </a:r>
            <a:endParaRPr lang="zh-TW" altLang="en-US" sz="3200" dirty="0">
              <a:solidFill>
                <a:schemeClr val="tx2"/>
              </a:solidFill>
              <a:latin typeface="微軟正黑體" panose="020B0604030504040204" pitchFamily="34" charset="-12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82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/>
          </p:cNvSpPr>
          <p:nvPr/>
        </p:nvSpPr>
        <p:spPr>
          <a:xfrm>
            <a:off x="648269" y="4627966"/>
            <a:ext cx="7986279" cy="926673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altLang="zh-TW" sz="4400" kern="0" dirty="0" smtClean="0">
                <a:solidFill>
                  <a:srgbClr val="003366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Oracle</a:t>
            </a:r>
            <a:r>
              <a:rPr lang="zh-TW" altLang="en-US" sz="4400" kern="0" dirty="0" smtClean="0">
                <a:solidFill>
                  <a:srgbClr val="003366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資料庫</a:t>
            </a:r>
            <a:r>
              <a:rPr lang="en-US" altLang="zh-TW" sz="4400" kern="0" dirty="0" smtClean="0">
                <a:solidFill>
                  <a:srgbClr val="003366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Kill Session</a:t>
            </a:r>
            <a:r>
              <a:rPr lang="zh-TW" altLang="en-US" sz="4400" kern="0" dirty="0" smtClean="0">
                <a:solidFill>
                  <a:srgbClr val="003366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說明</a:t>
            </a:r>
            <a:endParaRPr lang="en-US" altLang="zh-TW" sz="4400" kern="0" dirty="0" smtClean="0">
              <a:solidFill>
                <a:srgbClr val="003366"/>
              </a:solidFill>
              <a:latin typeface="微軟正黑體" pitchFamily="34" charset="-120"/>
              <a:ea typeface="微軟正黑體" pitchFamily="34" charset="-120"/>
              <a:cs typeface="Calibri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4400" b="1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MV Boli" pitchFamily="2" charset="0"/>
              <a:ea typeface="微軟正黑體" pitchFamily="34" charset="-120"/>
              <a:cs typeface="MV Boli" pitchFamily="2" charset="0"/>
            </a:endParaRPr>
          </a:p>
        </p:txBody>
      </p:sp>
      <p:pic>
        <p:nvPicPr>
          <p:cNvPr id="5" name="Picture 2" descr="performance-tunning_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051" y="846163"/>
            <a:ext cx="4809014" cy="36708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17931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8544" y="-8319"/>
            <a:ext cx="7144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Oracle</a:t>
            </a:r>
            <a:r>
              <a:rPr lang="zh-TW" altLang="en-US" sz="3200" b="1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資料庫</a:t>
            </a:r>
            <a:r>
              <a:rPr lang="en-US" altLang="zh-TW" sz="3200" b="1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Kill Session</a:t>
            </a:r>
            <a:r>
              <a:rPr lang="zh-TW" altLang="en-US" sz="3200" b="1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 說明 </a:t>
            </a:r>
            <a:endParaRPr lang="zh-TW" altLang="en-US" sz="3200" b="1" dirty="0"/>
          </a:p>
        </p:txBody>
      </p:sp>
      <p:sp>
        <p:nvSpPr>
          <p:cNvPr id="6" name="矩形 5"/>
          <p:cNvSpPr/>
          <p:nvPr/>
        </p:nvSpPr>
        <p:spPr>
          <a:xfrm>
            <a:off x="143694" y="817277"/>
            <a:ext cx="8830490" cy="4262705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altLang="zh-TW" sz="16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6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zh-TW" altLang="en-US" sz="16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6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RAC</a:t>
            </a:r>
            <a:r>
              <a:rPr lang="zh-TW" altLang="en-US" sz="16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的環境</a:t>
            </a:r>
            <a:r>
              <a:rPr lang="en-US" altLang="zh-TW" sz="16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6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需要改</a:t>
            </a:r>
            <a:r>
              <a:rPr lang="zh-TW" altLang="en-US" sz="16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 </a:t>
            </a:r>
            <a:r>
              <a:rPr lang="en-US" altLang="zh-TW" sz="1600" b="1" dirty="0" err="1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gv$session</a:t>
            </a:r>
            <a:endParaRPr lang="en-US" altLang="zh-TW" sz="1600" b="1" dirty="0" smtClean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 </a:t>
            </a:r>
            <a:r>
              <a:rPr lang="en-US" altLang="zh-TW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linesize</a:t>
            </a: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165</a:t>
            </a:r>
          </a:p>
          <a:p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 </a:t>
            </a:r>
            <a:r>
              <a:rPr lang="en-US" altLang="zh-TW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spid</a:t>
            </a: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format a6</a:t>
            </a:r>
          </a:p>
          <a:p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 username format a8</a:t>
            </a:r>
          </a:p>
          <a:p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 status format a10</a:t>
            </a:r>
          </a:p>
          <a:p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 terminal format a10</a:t>
            </a:r>
          </a:p>
          <a:p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 program format a12</a:t>
            </a:r>
          </a:p>
          <a:p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 MODULE format a10</a:t>
            </a:r>
          </a:p>
          <a:p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 SQL_ID format a15</a:t>
            </a:r>
          </a:p>
          <a:p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 SQL_ADDRESS format a18</a:t>
            </a:r>
          </a:p>
          <a:p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 event format a30</a:t>
            </a:r>
          </a:p>
          <a:p>
            <a:endParaRPr lang="en-US" altLang="zh-TW" sz="15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se.sid,se.serial#,pr.SPID,se.username,se.status,se.terminal,se.program,se.MODULE,se.SQL_ID,se.sql_address,st.event</a:t>
            </a:r>
          </a:p>
          <a:p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TW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gv$session</a:t>
            </a: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se,gv$session_wait</a:t>
            </a: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</a:t>
            </a: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gv$process</a:t>
            </a: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</a:t>
            </a:r>
            <a:endParaRPr lang="en-US" altLang="zh-TW" sz="15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 </a:t>
            </a:r>
            <a:r>
              <a:rPr lang="en-US" altLang="zh-TW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st.sid</a:t>
            </a: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se.sid</a:t>
            </a: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AND </a:t>
            </a:r>
            <a:r>
              <a:rPr lang="en-US" altLang="zh-TW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se.PADDR</a:t>
            </a: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pr.ADDR</a:t>
            </a: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and </a:t>
            </a:r>
            <a:r>
              <a:rPr lang="en-US" altLang="zh-TW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se.inst_id</a:t>
            </a: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pr.inst_id</a:t>
            </a: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and </a:t>
            </a:r>
            <a:r>
              <a:rPr lang="en-US" altLang="zh-TW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se.USERNAME</a:t>
            </a: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!= 'SYS' ORDER BY SID DESC;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5" y="5412578"/>
            <a:ext cx="9068345" cy="9167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565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8544" y="-8319"/>
            <a:ext cx="7144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Oracle</a:t>
            </a:r>
            <a:r>
              <a:rPr lang="zh-TW" altLang="en-US" sz="3200" b="1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資料庫</a:t>
            </a:r>
            <a:r>
              <a:rPr lang="en-US" altLang="zh-TW" sz="3200" b="1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Kill Session</a:t>
            </a:r>
            <a:r>
              <a:rPr lang="zh-TW" altLang="en-US" sz="3200" b="1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 說明 </a:t>
            </a:r>
            <a:endParaRPr lang="zh-TW" altLang="en-US" sz="3200" b="1" dirty="0"/>
          </a:p>
        </p:txBody>
      </p:sp>
      <p:sp>
        <p:nvSpPr>
          <p:cNvPr id="6" name="矩形 5"/>
          <p:cNvSpPr/>
          <p:nvPr/>
        </p:nvSpPr>
        <p:spPr>
          <a:xfrm>
            <a:off x="261261" y="634395"/>
            <a:ext cx="8608420" cy="4893647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altLang="zh-TW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 </a:t>
            </a:r>
            <a:r>
              <a:rPr lang="en-US" altLang="zh-TW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i.instance_name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instance_name</a:t>
            </a:r>
            <a:r>
              <a:rPr lang="en-US" altLang="zh-TW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RPAD(l.session_id,7)      </a:t>
            </a:r>
            <a:r>
              <a:rPr lang="en-US" altLang="zh-TW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sid</a:t>
            </a:r>
            <a:r>
              <a:rPr lang="en-US" altLang="zh-TW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RPAD(s.serial#,7)         </a:t>
            </a:r>
            <a:r>
              <a:rPr lang="en-US" altLang="zh-TW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serial_number</a:t>
            </a:r>
            <a:endParaRPr lang="en-US" altLang="zh-TW" sz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, </a:t>
            </a:r>
            <a:r>
              <a:rPr lang="en-US" altLang="zh-TW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s.status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</a:t>
            </a:r>
            <a:r>
              <a:rPr lang="en-US" altLang="zh-TW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session_status</a:t>
            </a:r>
            <a:r>
              <a:rPr lang="en-US" altLang="zh-TW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l.oracle_username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en-US" altLang="zh-TW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oracle_user</a:t>
            </a:r>
            <a:r>
              <a:rPr lang="en-US" altLang="zh-TW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l.os_user_name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os_username</a:t>
            </a:r>
            <a:endParaRPr lang="en-US" altLang="zh-TW" sz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, </a:t>
            </a:r>
            <a:r>
              <a:rPr lang="en-US" altLang="zh-TW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o.owner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</a:t>
            </a:r>
            <a:r>
              <a:rPr lang="en-US" altLang="zh-TW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object_owner</a:t>
            </a:r>
            <a:r>
              <a:rPr lang="en-US" altLang="zh-TW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o.object_name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</a:t>
            </a:r>
            <a:r>
              <a:rPr lang="en-US" altLang="zh-TW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object_name</a:t>
            </a:r>
            <a:r>
              <a:rPr lang="en-US" altLang="zh-TW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o.object_type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</a:t>
            </a:r>
            <a:r>
              <a:rPr lang="en-US" altLang="zh-TW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object_type</a:t>
            </a:r>
            <a:endParaRPr lang="en-US" altLang="zh-TW" sz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,DECODE(L.LOCKED_MODE,</a:t>
            </a:r>
          </a:p>
          <a:p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0, 'None',                /* Mon Lock equivalent */</a:t>
            </a:r>
          </a:p>
          <a:p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1, 'Null',                /* NOT */</a:t>
            </a:r>
          </a:p>
          <a:p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2, 'Row-SELECT (SS)',     /* LIKE */</a:t>
            </a:r>
          </a:p>
          <a:p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3, 'Row-X (SX)',          /* R */</a:t>
            </a:r>
          </a:p>
          <a:p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4, 'Share',               /* SELECT */</a:t>
            </a:r>
          </a:p>
          <a:p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5, 'SELECT/Row-X (SSX)',  /* C */</a:t>
            </a:r>
          </a:p>
          <a:p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6, 'Exclusive',           /* X */</a:t>
            </a:r>
          </a:p>
          <a:p>
            <a:r>
              <a:rPr lang="en-US" altLang="zh-TW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to_char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l.LOCKED_MODE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)) </a:t>
            </a:r>
            <a:r>
              <a:rPr lang="en-US" altLang="zh-TW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mode_held</a:t>
            </a:r>
            <a:endParaRPr lang="en-US" altLang="zh-TW" sz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</a:p>
          <a:p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dba_objects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o</a:t>
            </a:r>
          </a:p>
          <a:p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, </a:t>
            </a:r>
            <a:r>
              <a:rPr lang="en-US" altLang="zh-TW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gv$session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s</a:t>
            </a:r>
          </a:p>
          <a:p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, </a:t>
            </a:r>
            <a:r>
              <a:rPr lang="en-US" altLang="zh-TW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gv$locked_object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l</a:t>
            </a:r>
          </a:p>
          <a:p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, </a:t>
            </a:r>
            <a:r>
              <a:rPr lang="en-US" altLang="zh-TW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gv$instance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endParaRPr lang="en-US" altLang="zh-TW" sz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</a:p>
          <a:p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i.inst_id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= </a:t>
            </a:r>
            <a:r>
              <a:rPr lang="en-US" altLang="zh-TW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l.inst_id</a:t>
            </a:r>
            <a:endParaRPr lang="en-US" altLang="zh-TW" sz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AND </a:t>
            </a:r>
            <a:r>
              <a:rPr lang="en-US" altLang="zh-TW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l.inst_id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= </a:t>
            </a:r>
            <a:r>
              <a:rPr lang="en-US" altLang="zh-TW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s.inst_id</a:t>
            </a:r>
            <a:endParaRPr lang="en-US" altLang="zh-TW" sz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AND </a:t>
            </a:r>
            <a:r>
              <a:rPr lang="en-US" altLang="zh-TW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l.session_id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s.sid</a:t>
            </a:r>
            <a:endParaRPr lang="en-US" altLang="zh-TW" sz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AND </a:t>
            </a:r>
            <a:r>
              <a:rPr lang="en-US" altLang="zh-TW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o.object_id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= </a:t>
            </a:r>
            <a:r>
              <a:rPr lang="en-US" altLang="zh-TW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l.object_id</a:t>
            </a:r>
            <a:endParaRPr lang="en-US" altLang="zh-TW" sz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ORDER BY</a:t>
            </a:r>
          </a:p>
          <a:p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l.session_id</a:t>
            </a:r>
            <a:endParaRPr lang="en-US" altLang="zh-TW" sz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83" y="5756910"/>
            <a:ext cx="8791575" cy="6477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89749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8544" y="-8319"/>
            <a:ext cx="7144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Oracle</a:t>
            </a:r>
            <a:r>
              <a:rPr lang="zh-TW" altLang="en-US" sz="3200" b="1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資料庫</a:t>
            </a:r>
            <a:r>
              <a:rPr lang="en-US" altLang="zh-TW" sz="3200" b="1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Kill Session</a:t>
            </a:r>
            <a:r>
              <a:rPr lang="zh-TW" altLang="en-US" sz="3200" b="1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 說明 </a:t>
            </a:r>
            <a:endParaRPr lang="zh-TW" altLang="en-US" sz="3200" b="1" dirty="0"/>
          </a:p>
        </p:txBody>
      </p:sp>
      <p:sp>
        <p:nvSpPr>
          <p:cNvPr id="5" name="矩形 4"/>
          <p:cNvSpPr/>
          <p:nvPr/>
        </p:nvSpPr>
        <p:spPr>
          <a:xfrm>
            <a:off x="39191" y="712048"/>
            <a:ext cx="9039494" cy="600164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 Kill Session Syntax</a:t>
            </a: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一般環境下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kill session syntax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如下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SQL&gt; ALTER SYSTEM KILL SESSION '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sid,serial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#';</a:t>
            </a: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RAC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的環境下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kill session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要加上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INST_ID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ALTER SYSTEM KILL SESSION '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sid,serial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#,@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inst_id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';</a:t>
            </a: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一般情況下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kill session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指令並不會真正的刪除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session,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而是要求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session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自行刪除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但在某些情況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session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並不會自行刪除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session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正在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rollback transaction,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此時可以透過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immediate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參數來強制刪除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session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ALTER SYSTEM KILL SESSION '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sid,serial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#' IMMEDIATE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 DISCONNECT SESSION Syntax</a:t>
            </a: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Disconnect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session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kill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ssession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的作用很類似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不同在於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disconnect session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 process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ALTER SYSTEM DISCONNECT SESSION '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sid,serial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#' POST_TRANSACTION;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ALTER SYSTEM DISCONNECT SESSION '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sid,serial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#' IMMEDIATE;</a:t>
            </a: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POST_TRANSACTION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參數會等待正在執行的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transcation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完畢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IMMEDIATE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參數會強制結束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 process</a:t>
            </a:r>
          </a:p>
        </p:txBody>
      </p:sp>
    </p:spTree>
    <p:extLst>
      <p:ext uri="{BB962C8B-B14F-4D97-AF65-F5344CB8AC3E}">
        <p14:creationId xmlns:p14="http://schemas.microsoft.com/office/powerpoint/2010/main" val="4851031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8544" y="-8319"/>
            <a:ext cx="7144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Oracle</a:t>
            </a:r>
            <a:r>
              <a:rPr lang="zh-TW" altLang="en-US" sz="3200" b="1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資料庫</a:t>
            </a:r>
            <a:r>
              <a:rPr lang="en-US" altLang="zh-TW" sz="3200" b="1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Kill Session</a:t>
            </a:r>
            <a:r>
              <a:rPr lang="zh-TW" altLang="en-US" sz="3200" b="1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 說明 </a:t>
            </a:r>
            <a:endParaRPr lang="zh-TW" altLang="en-US" sz="3200" b="1" dirty="0"/>
          </a:p>
        </p:txBody>
      </p:sp>
      <p:sp>
        <p:nvSpPr>
          <p:cNvPr id="5" name="矩形 4"/>
          <p:cNvSpPr/>
          <p:nvPr/>
        </p:nvSpPr>
        <p:spPr>
          <a:xfrm>
            <a:off x="235136" y="738174"/>
            <a:ext cx="8712923" cy="452431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 Kill O.S. process</a:t>
            </a: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kill session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有時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會殘留在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O.S.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這個時候就需要透過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O.S.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的指令來刪除殘留的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porcess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C:&gt;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orakill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ORACLE_SID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spid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C&gt; </a:t>
            </a:r>
            <a:r>
              <a:rPr lang="en-US" altLang="zh-TW" sz="1600" dirty="0"/>
              <a:t>TASKKILL /F /PID </a:t>
            </a:r>
            <a:r>
              <a:rPr lang="en-US" altLang="zh-TW" sz="1600" dirty="0" smtClean="0">
                <a:solidFill>
                  <a:srgbClr val="FF0000"/>
                </a:solidFill>
              </a:rPr>
              <a:t>XXX</a:t>
            </a:r>
            <a:endParaRPr lang="en-US" altLang="zh-TW" sz="16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Unix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% kill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spid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% kill -9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spid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242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-54776" y="625055"/>
            <a:ext cx="86084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000" b="1" dirty="0" err="1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DB_Locked</a:t>
            </a:r>
            <a:r>
              <a:rPr lang="en-US" altLang="zh-TW" sz="2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測試前置作業</a:t>
            </a:r>
            <a:r>
              <a:rPr lang="en-US" altLang="zh-TW" sz="2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-Create User &amp; Create Table &amp;Insert Data</a:t>
            </a:r>
            <a:endParaRPr lang="en-US" altLang="zh-TW" sz="20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127" y="1049329"/>
            <a:ext cx="9078685" cy="5755422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altLang="zh-TW" sz="1600" dirty="0"/>
              <a:t>[oracle@rac1 ~]$ </a:t>
            </a:r>
            <a:r>
              <a:rPr lang="en-US" altLang="zh-TW" sz="1600" dirty="0" err="1"/>
              <a:t>sqlplus</a:t>
            </a:r>
            <a:r>
              <a:rPr lang="en-US" altLang="zh-TW" sz="1600" dirty="0"/>
              <a:t> / as </a:t>
            </a:r>
            <a:r>
              <a:rPr lang="en-US" altLang="zh-TW" sz="1600" dirty="0" err="1"/>
              <a:t>sysdba</a:t>
            </a:r>
            <a:r>
              <a:rPr lang="en-US" altLang="zh-TW" sz="1600" dirty="0"/>
              <a:t>;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SQL</a:t>
            </a:r>
            <a:r>
              <a:rPr lang="en-US" altLang="zh-TW" sz="1600" dirty="0"/>
              <a:t>&gt; CREATE user app identified by app default </a:t>
            </a:r>
            <a:r>
              <a:rPr lang="en-US" altLang="zh-TW" sz="1600" dirty="0" err="1"/>
              <a:t>tablespace</a:t>
            </a:r>
            <a:r>
              <a:rPr lang="en-US" altLang="zh-TW" sz="1600" dirty="0"/>
              <a:t> USERS temporary </a:t>
            </a:r>
            <a:r>
              <a:rPr lang="en-US" altLang="zh-TW" sz="1600" dirty="0" err="1"/>
              <a:t>tablespace</a:t>
            </a:r>
            <a:r>
              <a:rPr lang="en-US" altLang="zh-TW" sz="1600" dirty="0"/>
              <a:t> TEMP</a:t>
            </a:r>
            <a:r>
              <a:rPr lang="en-US" altLang="zh-TW" sz="1600" dirty="0" smtClean="0"/>
              <a:t>;</a:t>
            </a:r>
            <a:endParaRPr lang="en-US" altLang="zh-TW" sz="1600" dirty="0"/>
          </a:p>
          <a:p>
            <a:r>
              <a:rPr lang="en-US" altLang="zh-TW" sz="1600" dirty="0"/>
              <a:t>User created.</a:t>
            </a:r>
          </a:p>
          <a:p>
            <a:endParaRPr lang="en-US" altLang="zh-TW" sz="1600" dirty="0"/>
          </a:p>
          <a:p>
            <a:r>
              <a:rPr lang="en-US" altLang="zh-TW" sz="1600" dirty="0"/>
              <a:t>SQL&gt; GRANT CONNECT, RESOURCE,DBA,UNLIMITED TABLESPACE TO APP</a:t>
            </a:r>
            <a:r>
              <a:rPr lang="en-US" altLang="zh-TW" sz="1600" dirty="0" smtClean="0"/>
              <a:t>;</a:t>
            </a:r>
            <a:endParaRPr lang="en-US" altLang="zh-TW" sz="1600" dirty="0"/>
          </a:p>
          <a:p>
            <a:r>
              <a:rPr lang="en-US" altLang="zh-TW" sz="1600" dirty="0"/>
              <a:t>Grant succeeded.</a:t>
            </a:r>
          </a:p>
          <a:p>
            <a:endParaRPr lang="en-US" altLang="zh-TW" sz="1600" dirty="0"/>
          </a:p>
          <a:p>
            <a:r>
              <a:rPr lang="en-US" altLang="zh-TW" sz="1600" dirty="0"/>
              <a:t>SQL&gt; conn app/app</a:t>
            </a:r>
          </a:p>
          <a:p>
            <a:r>
              <a:rPr lang="en-US" altLang="zh-TW" sz="1600" dirty="0"/>
              <a:t>Connected.</a:t>
            </a:r>
          </a:p>
          <a:p>
            <a:r>
              <a:rPr lang="en-US" altLang="zh-TW" sz="1600" dirty="0"/>
              <a:t>SQL&gt; create table book (id number,</a:t>
            </a:r>
          </a:p>
          <a:p>
            <a:r>
              <a:rPr lang="en-US" altLang="zh-TW" sz="1600" dirty="0" smtClean="0"/>
              <a:t>          </a:t>
            </a:r>
            <a:r>
              <a:rPr lang="en-US" altLang="zh-TW" sz="1600" dirty="0" err="1" smtClean="0"/>
              <a:t>bookname</a:t>
            </a:r>
            <a:r>
              <a:rPr lang="en-US" altLang="zh-TW" sz="1600" dirty="0" smtClean="0"/>
              <a:t> </a:t>
            </a:r>
            <a:r>
              <a:rPr lang="en-US" altLang="zh-TW" sz="1600" dirty="0"/>
              <a:t>varchar2(30));  </a:t>
            </a:r>
          </a:p>
          <a:p>
            <a:endParaRPr lang="en-US" altLang="zh-TW" sz="1600" dirty="0"/>
          </a:p>
          <a:p>
            <a:r>
              <a:rPr lang="en-US" altLang="zh-TW" sz="1600" dirty="0"/>
              <a:t>Table created.</a:t>
            </a:r>
          </a:p>
          <a:p>
            <a:endParaRPr lang="en-US" altLang="zh-TW" sz="1600" dirty="0"/>
          </a:p>
          <a:p>
            <a:r>
              <a:rPr lang="en-US" altLang="zh-TW" sz="1600" dirty="0"/>
              <a:t>SQL&gt; insert into book values(1,'Linux</a:t>
            </a:r>
            <a:r>
              <a:rPr lang="en-US" altLang="zh-TW" sz="1600" dirty="0" smtClean="0"/>
              <a:t>');</a:t>
            </a:r>
            <a:endParaRPr lang="en-US" altLang="zh-TW" sz="1600" dirty="0"/>
          </a:p>
          <a:p>
            <a:r>
              <a:rPr lang="en-US" altLang="zh-TW" sz="1600" dirty="0"/>
              <a:t>1 row created.</a:t>
            </a:r>
          </a:p>
          <a:p>
            <a:endParaRPr lang="en-US" altLang="zh-TW" sz="1600" dirty="0"/>
          </a:p>
          <a:p>
            <a:r>
              <a:rPr lang="en-US" altLang="zh-TW" sz="1600" dirty="0"/>
              <a:t>SQL&gt; insert into book values(2,'Oracle</a:t>
            </a:r>
            <a:r>
              <a:rPr lang="en-US" altLang="zh-TW" sz="1600" dirty="0" smtClean="0"/>
              <a:t>');</a:t>
            </a:r>
            <a:endParaRPr lang="en-US" altLang="zh-TW" sz="1600" dirty="0"/>
          </a:p>
          <a:p>
            <a:r>
              <a:rPr lang="en-US" altLang="zh-TW" sz="1600" dirty="0"/>
              <a:t>1 row created.</a:t>
            </a:r>
          </a:p>
          <a:p>
            <a:endParaRPr lang="en-US" altLang="zh-TW" sz="1600" dirty="0"/>
          </a:p>
          <a:p>
            <a:r>
              <a:rPr lang="en-US" altLang="zh-TW" sz="1600" dirty="0"/>
              <a:t>SQL&gt; commit</a:t>
            </a:r>
            <a:r>
              <a:rPr lang="en-US" altLang="zh-TW" sz="1600" dirty="0" smtClean="0"/>
              <a:t>;</a:t>
            </a:r>
            <a:endParaRPr lang="en-US" altLang="zh-TW" sz="1600" dirty="0"/>
          </a:p>
          <a:p>
            <a:r>
              <a:rPr lang="en-US" altLang="zh-TW" sz="1600" dirty="0"/>
              <a:t>Commit complete.</a:t>
            </a: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82779" y="1027"/>
            <a:ext cx="7228810" cy="678242"/>
          </a:xfrm>
        </p:spPr>
        <p:txBody>
          <a:bodyPr/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DB Locked 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前置作業</a:t>
            </a:r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-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建</a:t>
            </a:r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user &amp;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塞資料</a:t>
            </a:r>
            <a:endParaRPr lang="zh-TW" altLang="en-US" sz="3200" dirty="0">
              <a:solidFill>
                <a:schemeClr val="tx2"/>
              </a:solidFill>
              <a:latin typeface="微軟正黑體" panose="020B0604030504040204" pitchFamily="34" charset="-12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2"/>
          <p:cNvSpPr txBox="1">
            <a:spLocks/>
          </p:cNvSpPr>
          <p:nvPr/>
        </p:nvSpPr>
        <p:spPr>
          <a:xfrm>
            <a:off x="250825" y="0"/>
            <a:ext cx="7097713" cy="569843"/>
          </a:xfrm>
          <a:prstGeom prst="rect">
            <a:avLst/>
          </a:prstGeom>
        </p:spPr>
        <p:txBody>
          <a:bodyPr anchor="ctr"/>
          <a:lstStyle/>
          <a:p>
            <a:pPr eaLnBrk="0" hangingPunct="0">
              <a:defRPr/>
            </a:pPr>
            <a:endParaRPr lang="zh-TW" altLang="en-US" sz="2600" b="1" kern="0" dirty="0">
              <a:solidFill>
                <a:schemeClr val="tx2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  <a:cs typeface="Calibri" pitchFamily="34" charset="0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smtClean="0"/>
              <a:t>www.chromaate.com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387969" y="6550223"/>
            <a:ext cx="2884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Copyright©201</a:t>
            </a:r>
            <a:r>
              <a:rPr lang="en-US" altLang="zh-TW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Chroma ATE Inc.</a:t>
            </a:r>
            <a:endParaRPr lang="zh-TW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2071688" y="5351463"/>
            <a:ext cx="5326062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684213">
              <a:defRPr/>
            </a:pP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  <a:cs typeface="Arial" pitchFamily="34" charset="0"/>
              </a:rPr>
              <a:t>let’s make a better world</a:t>
            </a:r>
          </a:p>
          <a:p>
            <a:pPr algn="ctr" defTabSz="684213">
              <a:defRPr/>
            </a:pP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Arial" pitchFamily="34" charset="0"/>
              </a:rPr>
              <a:t>Thank You!</a:t>
            </a:r>
          </a:p>
        </p:txBody>
      </p:sp>
      <p:pic>
        <p:nvPicPr>
          <p:cNvPr id="11" name="圖片 10" descr="ThankYo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0606" y="2185639"/>
            <a:ext cx="4672494" cy="33700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/>
          </p:cNvSpPr>
          <p:nvPr/>
        </p:nvSpPr>
        <p:spPr>
          <a:xfrm>
            <a:off x="204132" y="4627966"/>
            <a:ext cx="8809239" cy="926673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altLang="zh-TW" sz="4400" kern="0" dirty="0" smtClean="0">
                <a:solidFill>
                  <a:srgbClr val="003366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DB Locked</a:t>
            </a:r>
            <a:r>
              <a:rPr lang="zh-TW" altLang="en-US" sz="4400" kern="0" dirty="0" smtClean="0">
                <a:solidFill>
                  <a:srgbClr val="003366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在單機</a:t>
            </a:r>
            <a:r>
              <a:rPr lang="en-US" altLang="zh-TW" sz="4400" kern="0" dirty="0" smtClean="0">
                <a:solidFill>
                  <a:srgbClr val="003366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Windows</a:t>
            </a:r>
            <a:r>
              <a:rPr lang="zh-TW" altLang="en-US" sz="4400" kern="0" dirty="0" smtClean="0">
                <a:solidFill>
                  <a:srgbClr val="003366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環境下</a:t>
            </a:r>
            <a:endParaRPr kumimoji="1" lang="zh-TW" altLang="en-US" sz="4400" b="1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MV Boli" pitchFamily="2" charset="0"/>
              <a:ea typeface="微軟正黑體" pitchFamily="34" charset="-120"/>
              <a:cs typeface="MV Boli" pitchFamily="2" charset="0"/>
            </a:endParaRPr>
          </a:p>
        </p:txBody>
      </p:sp>
      <p:pic>
        <p:nvPicPr>
          <p:cNvPr id="5" name="Picture 2" descr="performance-tunning_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051" y="846163"/>
            <a:ext cx="4809014" cy="36708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497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4321" y="689764"/>
            <a:ext cx="8589284" cy="1077218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查詢該</a:t>
            </a:r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Session </a:t>
            </a:r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SPID</a:t>
            </a:r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endParaRPr lang="en-US" altLang="zh-TW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select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spid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from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v$process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addr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=(select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paddr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from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v$session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where </a:t>
            </a:r>
            <a:r>
              <a:rPr lang="en-US" altLang="zh-TW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sid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=(select distinct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sid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from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v$mystat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));</a:t>
            </a:r>
          </a:p>
        </p:txBody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13061" y="2145809"/>
            <a:ext cx="86084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DB_Lock</a:t>
            </a:r>
            <a:r>
              <a:rPr lang="zh-TW" altLang="en-US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鎖定情況</a:t>
            </a:r>
            <a:r>
              <a:rPr lang="en-US" altLang="zh-TW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:Session1 &amp; Session2     </a:t>
            </a:r>
            <a:r>
              <a:rPr lang="en-US" altLang="zh-TW" sz="20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(</a:t>
            </a:r>
            <a:r>
              <a:rPr lang="en-US" altLang="zh-TW" sz="2000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Session1,2</a:t>
            </a:r>
            <a:r>
              <a:rPr lang="zh-TW" altLang="en-US" sz="2000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都尚未</a:t>
            </a:r>
            <a:r>
              <a:rPr lang="en-US" altLang="zh-TW" sz="2000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Commit</a:t>
            </a:r>
            <a:r>
              <a:rPr lang="en-US" altLang="zh-TW" sz="20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)</a:t>
            </a:r>
            <a:endParaRPr lang="en-US" altLang="zh-TW" sz="20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1" y="2545919"/>
            <a:ext cx="9130000" cy="3757262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矩形 4"/>
          <p:cNvSpPr/>
          <p:nvPr/>
        </p:nvSpPr>
        <p:spPr>
          <a:xfrm>
            <a:off x="6418877" y="5726277"/>
            <a:ext cx="221567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(Session2 Hang)</a:t>
            </a:r>
            <a:endParaRPr lang="en-US" altLang="zh-TW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987729" y="1027"/>
            <a:ext cx="6784674" cy="678242"/>
          </a:xfrm>
        </p:spPr>
        <p:txBody>
          <a:bodyPr/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DB Locked 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在單機</a:t>
            </a:r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Windows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環境下</a:t>
            </a:r>
            <a:endParaRPr lang="zh-TW" altLang="en-US" sz="3200" dirty="0">
              <a:solidFill>
                <a:schemeClr val="tx2"/>
              </a:solidFill>
              <a:latin typeface="微軟正黑體" panose="020B0604030504040204" pitchFamily="34" charset="-12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22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8325" y="637512"/>
            <a:ext cx="8591353" cy="1077218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查詢該</a:t>
            </a:r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Session </a:t>
            </a:r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SPID</a:t>
            </a:r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endParaRPr lang="en-US" altLang="zh-TW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select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spid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from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v$process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addr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=(select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paddr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from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v$session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where </a:t>
            </a:r>
            <a:r>
              <a:rPr lang="en-US" altLang="zh-TW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sid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=(select distinct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sid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from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v$mystat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));</a:t>
            </a:r>
          </a:p>
        </p:txBody>
      </p:sp>
      <p:sp>
        <p:nvSpPr>
          <p:cNvPr id="10" name="矩形 5"/>
          <p:cNvSpPr>
            <a:spLocks noChangeArrowheads="1"/>
          </p:cNvSpPr>
          <p:nvPr/>
        </p:nvSpPr>
        <p:spPr bwMode="auto">
          <a:xfrm>
            <a:off x="-31970" y="2151190"/>
            <a:ext cx="822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DB_Lock</a:t>
            </a:r>
            <a:r>
              <a:rPr lang="zh-TW" altLang="en-US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鎖定情況</a:t>
            </a:r>
            <a:r>
              <a:rPr lang="en-US" altLang="zh-TW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:Session1 &amp; Session2     </a:t>
            </a:r>
            <a:r>
              <a:rPr lang="en-US" altLang="zh-TW" sz="20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(Session1Commit)</a:t>
            </a:r>
            <a:endParaRPr lang="en-US" altLang="zh-TW" sz="20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970" y="2677886"/>
            <a:ext cx="9175970" cy="3792636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987729" y="1027"/>
            <a:ext cx="6784674" cy="678242"/>
          </a:xfrm>
        </p:spPr>
        <p:txBody>
          <a:bodyPr/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DB Locked 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在單機</a:t>
            </a:r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Windows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環境下</a:t>
            </a:r>
            <a:endParaRPr lang="zh-TW" altLang="en-US" sz="3200" dirty="0">
              <a:solidFill>
                <a:schemeClr val="tx2"/>
              </a:solidFill>
              <a:latin typeface="微軟正黑體" panose="020B0604030504040204" pitchFamily="34" charset="-12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78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8325" y="637512"/>
            <a:ext cx="8591353" cy="1077218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查詢該</a:t>
            </a:r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Session </a:t>
            </a:r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SPID</a:t>
            </a:r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endParaRPr lang="en-US" altLang="zh-TW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select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spid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from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v$process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addr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=(select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paddr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from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v$session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where </a:t>
            </a:r>
            <a:r>
              <a:rPr lang="en-US" altLang="zh-TW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sid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=(select distinct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sid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from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v$mystat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));</a:t>
            </a:r>
          </a:p>
        </p:txBody>
      </p:sp>
      <p:sp>
        <p:nvSpPr>
          <p:cNvPr id="10" name="矩形 5"/>
          <p:cNvSpPr>
            <a:spLocks noChangeArrowheads="1"/>
          </p:cNvSpPr>
          <p:nvPr/>
        </p:nvSpPr>
        <p:spPr bwMode="auto">
          <a:xfrm>
            <a:off x="-31970" y="2033623"/>
            <a:ext cx="822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DB_Lock</a:t>
            </a:r>
            <a:r>
              <a:rPr lang="zh-TW" altLang="en-US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鎖定情況</a:t>
            </a:r>
            <a:r>
              <a:rPr lang="en-US" altLang="zh-TW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:Session1 &amp; Session2     </a:t>
            </a:r>
            <a:r>
              <a:rPr lang="en-US" altLang="zh-TW" sz="20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(</a:t>
            </a:r>
            <a:r>
              <a:rPr lang="en-US" altLang="zh-TW" sz="2000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Session2Hang)</a:t>
            </a:r>
            <a:endParaRPr lang="en-US" altLang="zh-TW" sz="20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2190"/>
            <a:ext cx="9144001" cy="4197113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987729" y="1027"/>
            <a:ext cx="6784674" cy="678242"/>
          </a:xfrm>
        </p:spPr>
        <p:txBody>
          <a:bodyPr/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DB Locked 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在單機</a:t>
            </a:r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Windows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環境下</a:t>
            </a:r>
            <a:endParaRPr lang="zh-TW" altLang="en-US" sz="3200" dirty="0">
              <a:solidFill>
                <a:schemeClr val="tx2"/>
              </a:solidFill>
              <a:latin typeface="微軟正黑體" panose="020B0604030504040204" pitchFamily="34" charset="-12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35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9006" y="1750423"/>
            <a:ext cx="8778240" cy="1815882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查詢該</a:t>
            </a:r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Session </a:t>
            </a:r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 Lock</a:t>
            </a:r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endParaRPr lang="en-US" altLang="zh-TW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se.sid,se.serial#,pr.SPID,se.username,se.status,se.terminal,se.program,se.MODULE,se.SQL_ID,se.sql_address,st.event,st.p1text,si.physical_reads,si.block_changes</a:t>
            </a:r>
          </a:p>
          <a:p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v$session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se,v$session_wait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st,v$sess_io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si,v$process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</a:t>
            </a:r>
            <a:endParaRPr lang="en-US" altLang="zh-TW" sz="16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st.sid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se.sid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AND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st.sid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si.sid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AND 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se.PADDR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pr.ADDR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ORDER BY SID DESC;</a:t>
            </a:r>
          </a:p>
        </p:txBody>
      </p:sp>
      <p:sp>
        <p:nvSpPr>
          <p:cNvPr id="10" name="矩形 5"/>
          <p:cNvSpPr>
            <a:spLocks noChangeArrowheads="1"/>
          </p:cNvSpPr>
          <p:nvPr/>
        </p:nvSpPr>
        <p:spPr bwMode="auto">
          <a:xfrm>
            <a:off x="0" y="1149863"/>
            <a:ext cx="822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DB_Lock</a:t>
            </a:r>
            <a:r>
              <a:rPr lang="zh-TW" altLang="en-US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鎖定情況</a:t>
            </a:r>
            <a:r>
              <a:rPr lang="en-US" altLang="zh-TW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:Session1 &amp; Session2     </a:t>
            </a:r>
            <a:r>
              <a:rPr lang="en-US" altLang="zh-TW" sz="20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(</a:t>
            </a:r>
            <a:r>
              <a:rPr lang="en-US" altLang="zh-TW" sz="2000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Session2Hang)</a:t>
            </a:r>
            <a:endParaRPr lang="en-US" altLang="zh-TW" sz="20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970" y="4305781"/>
            <a:ext cx="9175970" cy="1987249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987729" y="1027"/>
            <a:ext cx="6784674" cy="678242"/>
          </a:xfrm>
        </p:spPr>
        <p:txBody>
          <a:bodyPr/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DB Locked 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在單機</a:t>
            </a:r>
            <a:r>
              <a:rPr lang="en-US" altLang="zh-TW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Windows</a:t>
            </a:r>
            <a:r>
              <a:rPr lang="zh-TW" altLang="en-US" sz="32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環境下</a:t>
            </a:r>
            <a:endParaRPr lang="zh-TW" altLang="en-US" sz="3200" dirty="0">
              <a:solidFill>
                <a:schemeClr val="tx2"/>
              </a:solidFill>
              <a:latin typeface="微軟正黑體" panose="020B0604030504040204" pitchFamily="34" charset="-12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54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chemeClr val="accent1"/>
            </a:gs>
            <a:gs pos="100000">
              <a:schemeClr val="accent1">
                <a:gamma/>
                <a:tint val="0"/>
                <a:invGamma/>
              </a:schemeClr>
            </a:gs>
          </a:gsLst>
          <a:lin ang="0" scaled="1"/>
        </a:gradFill>
        <a:ln w="9525" algn="ctr">
          <a:noFill/>
          <a:miter lim="800000"/>
          <a:headEnd/>
          <a:tailEnd/>
        </a:ln>
        <a:effectLst/>
      </a:spPr>
      <a:bodyPr wrap="none" anchor="ctr"/>
      <a:lstStyle>
        <a:defPPr>
          <a:defRPr/>
        </a:defPPr>
      </a:lstStyle>
    </a:spDef>
    <a:lnDef>
      <a:spPr bwMode="auto">
        <a:ln>
          <a:prstDash val="sysDash"/>
          <a:headEnd type="none" w="med" len="med"/>
          <a:tailEnd type="none"/>
        </a:ln>
      </a:spPr>
      <a:bodyPr/>
      <a:lstStyle/>
      <a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a: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22271</TotalTime>
  <Words>2458</Words>
  <Application>Microsoft Office PowerPoint</Application>
  <PresentationFormat>如螢幕大小 (4:3)</PresentationFormat>
  <Paragraphs>384</Paragraphs>
  <Slides>40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51" baseType="lpstr">
      <vt:lpstr>Courier</vt:lpstr>
      <vt:lpstr>微軟正黑體</vt:lpstr>
      <vt:lpstr>新細明體</vt:lpstr>
      <vt:lpstr>Arial</vt:lpstr>
      <vt:lpstr>Arial Narrow</vt:lpstr>
      <vt:lpstr>Calibri</vt:lpstr>
      <vt:lpstr>Microsoft Sans Serif</vt:lpstr>
      <vt:lpstr>MV Boli</vt:lpstr>
      <vt:lpstr>Verdana</vt:lpstr>
      <vt:lpstr>Wingdings</vt:lpstr>
      <vt:lpstr>預設簡報設計</vt:lpstr>
      <vt:lpstr>PowerPoint 簡報</vt:lpstr>
      <vt:lpstr>DB Locked 問題診斷及解除</vt:lpstr>
      <vt:lpstr>PowerPoint 簡報</vt:lpstr>
      <vt:lpstr>DB Locked 前置作業-建user &amp;塞資料</vt:lpstr>
      <vt:lpstr>PowerPoint 簡報</vt:lpstr>
      <vt:lpstr>DB Locked 在單機Windows環境下</vt:lpstr>
      <vt:lpstr>DB Locked 在單機Windows環境下</vt:lpstr>
      <vt:lpstr>DB Locked 在單機Windows環境下</vt:lpstr>
      <vt:lpstr>DB Locked 在單機Windows環境下</vt:lpstr>
      <vt:lpstr>DB Locked 在單機Windows環境下</vt:lpstr>
      <vt:lpstr>DB Locked 在單機Windows環境下</vt:lpstr>
      <vt:lpstr>DB Locked 在單機Windows環境下</vt:lpstr>
      <vt:lpstr>DB Locked 在單機Windows環境下</vt:lpstr>
      <vt:lpstr>DB Locked 在單機Windows環境下</vt:lpstr>
      <vt:lpstr>PowerPoint 簡報</vt:lpstr>
      <vt:lpstr>Single DB Locked 在Linux環境下</vt:lpstr>
      <vt:lpstr>Single DB Locked 在Linux環境下</vt:lpstr>
      <vt:lpstr>Single DB Locked 在Linux環境下</vt:lpstr>
      <vt:lpstr>Single DB Locked 在Linux環境下</vt:lpstr>
      <vt:lpstr>Single DB Locked 在Linux環境下</vt:lpstr>
      <vt:lpstr>Single DB Locked 在Linux環境下</vt:lpstr>
      <vt:lpstr>Single DB Locked 在Linux環境下</vt:lpstr>
      <vt:lpstr>PowerPoint 簡報</vt:lpstr>
      <vt:lpstr>RAC DB Locked 在Linux環境下</vt:lpstr>
      <vt:lpstr>RAC DB Locked 在Linux環境下</vt:lpstr>
      <vt:lpstr>RAC DB Locked 在Linux環境下</vt:lpstr>
      <vt:lpstr>RAC DB Locked 在Linux環境下</vt:lpstr>
      <vt:lpstr>RAC DB Locked 在Linux環境下</vt:lpstr>
      <vt:lpstr>RAC DB Locked 在Linux環境下</vt:lpstr>
      <vt:lpstr>RAC DB Locked 在Linux環境下</vt:lpstr>
      <vt:lpstr>PowerPoint 簡報</vt:lpstr>
      <vt:lpstr>DB Locked 使用EM 方式查看</vt:lpstr>
      <vt:lpstr>DB Locked 使用EM 方式查看</vt:lpstr>
      <vt:lpstr>DB Locked 使用EM 方式查看</vt:lpstr>
      <vt:lpstr>PowerPoint 簡報</vt:lpstr>
      <vt:lpstr>PowerPoint 簡報</vt:lpstr>
      <vt:lpstr>PowerPoint 簡報</vt:lpstr>
      <vt:lpstr>PowerPoint 簡報</vt:lpstr>
      <vt:lpstr>PowerPoint 簡報</vt:lpstr>
      <vt:lpstr>www.chromaate.com</vt:lpstr>
    </vt:vector>
  </TitlesOfParts>
  <Company>2250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tim.feng 馮鼎權</cp:lastModifiedBy>
  <cp:revision>2658</cp:revision>
  <dcterms:created xsi:type="dcterms:W3CDTF">2007-01-11T05:52:01Z</dcterms:created>
  <dcterms:modified xsi:type="dcterms:W3CDTF">2020-05-06T03:23:15Z</dcterms:modified>
</cp:coreProperties>
</file>