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0" r:id="rId2"/>
    <p:sldId id="491" r:id="rId3"/>
    <p:sldId id="490" r:id="rId4"/>
    <p:sldId id="475" r:id="rId5"/>
    <p:sldId id="488" r:id="rId6"/>
    <p:sldId id="487" r:id="rId7"/>
    <p:sldId id="489" r:id="rId8"/>
    <p:sldId id="474" r:id="rId9"/>
    <p:sldId id="456" r:id="rId10"/>
    <p:sldId id="465" r:id="rId11"/>
    <p:sldId id="476" r:id="rId12"/>
    <p:sldId id="477" r:id="rId13"/>
    <p:sldId id="482" r:id="rId14"/>
    <p:sldId id="483" r:id="rId15"/>
    <p:sldId id="480" r:id="rId16"/>
    <p:sldId id="481" r:id="rId17"/>
    <p:sldId id="478" r:id="rId18"/>
    <p:sldId id="479" r:id="rId19"/>
    <p:sldId id="486" r:id="rId20"/>
    <p:sldId id="484" r:id="rId21"/>
    <p:sldId id="485" r:id="rId22"/>
    <p:sldId id="455" r:id="rId23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99"/>
    <a:srgbClr val="0000CC"/>
    <a:srgbClr val="0066FF"/>
    <a:srgbClr val="F6FB3B"/>
    <a:srgbClr val="003399"/>
    <a:srgbClr val="00CC66"/>
    <a:srgbClr val="00E668"/>
    <a:srgbClr val="FF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9543" autoAdjust="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>
        <p:guide orient="horz" pos="3960"/>
        <p:guide pos="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6980"/>
    </p:cViewPr>
  </p:sorterViewPr>
  <p:notesViewPr>
    <p:cSldViewPr snapToGrid="0">
      <p:cViewPr varScale="1">
        <p:scale>
          <a:sx n="63" d="100"/>
          <a:sy n="63" d="100"/>
        </p:scale>
        <p:origin x="-2982" y="-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6B41CCE-1F52-4140-875A-D5687FE4CB6A}" type="datetimeFigureOut">
              <a:rPr lang="zh-TW" altLang="en-US"/>
              <a:pPr>
                <a:defRPr/>
              </a:pPr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2013" tIns="46006" rIns="92013" bIns="46006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82ABAE6-B117-4F08-9E80-C65C909F8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0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defTabSz="913746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E180D79-1EE4-421A-B6EC-117594ADD7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4831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49C9D340-BB37-4CF8-B530-69111CE7D45D}" type="slidenum">
              <a:rPr lang="en-US" altLang="zh-TW" smtClean="0">
                <a:latin typeface="Arial" pitchFamily="34" charset="0"/>
              </a:rPr>
              <a:pPr defTabSz="912813"/>
              <a:t>1</a:t>
            </a:fld>
            <a:endParaRPr lang="en-US" altLang="zh-TW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417" y="1"/>
            <a:ext cx="6907348" cy="574766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083" y="753185"/>
            <a:ext cx="8229600" cy="5394960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2pPr>
            <a:lvl3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3pPr>
            <a:lvl4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4pPr>
            <a:lvl5pPr>
              <a:defRPr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02417" y="1"/>
            <a:ext cx="6907348" cy="574766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chemeClr val="tx2">
                    <a:lumMod val="75000"/>
                  </a:schemeClr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1" descr="white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2250" y="244475"/>
            <a:ext cx="1157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0" y="0"/>
            <a:ext cx="9144000" cy="587829"/>
          </a:xfrm>
          <a:prstGeom prst="rect">
            <a:avLst/>
          </a:prstGeom>
          <a:gradFill>
            <a:gsLst>
              <a:gs pos="81000">
                <a:srgbClr val="0099FF"/>
              </a:gs>
              <a:gs pos="13000">
                <a:srgbClr val="69E2FF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8801100" y="6545263"/>
            <a:ext cx="330200" cy="247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fld id="{1DBB6B47-665C-4239-B99B-3EE3D70B1982}" type="slidenum">
              <a:rPr lang="zh-TW" altLang="en-US" sz="1100">
                <a:solidFill>
                  <a:srgbClr val="5F5F5F"/>
                </a:solidFill>
                <a:latin typeface="+mn-lt"/>
                <a:cs typeface="Arial" pitchFamily="34" charset="0"/>
              </a:rPr>
              <a:pPr algn="ctr">
                <a:defRPr/>
              </a:pPr>
              <a:t>‹#›</a:t>
            </a:fld>
            <a:endParaRPr lang="zh-TW" altLang="en-US" sz="1100" dirty="0">
              <a:solidFill>
                <a:srgbClr val="5F5F5F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30" name="圖片 11" descr="whitelogo.gif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4925" y="169819"/>
            <a:ext cx="11572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216" r:id="rId2"/>
    <p:sldLayoutId id="2147485220" r:id="rId3"/>
    <p:sldLayoutId id="214748521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ppt_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4099" name="Picture 2" descr="\\silver\市場企劃資源分享\Corporate Profile\Chroma Group CIS\致茂\logo-blue-250x60pxi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305" y="385763"/>
            <a:ext cx="15970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446238" y="3682137"/>
            <a:ext cx="5096252" cy="12311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V Boli" pitchFamily="2" charset="0"/>
                <a:ea typeface="微軟正黑體" pitchFamily="34" charset="-120"/>
                <a:cs typeface="MV Boli" pitchFamily="2" charset="0"/>
              </a:rPr>
              <a:t>Oracle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V Boli" pitchFamily="2" charset="0"/>
                <a:ea typeface="微軟正黑體" pitchFamily="34" charset="-120"/>
                <a:cs typeface="MV Boli" pitchFamily="2" charset="0"/>
              </a:rPr>
              <a:t>資料庫系統架構報告</a:t>
            </a:r>
            <a:endParaRPr lang="zh-TW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zh-TW" sz="2800" b="1" dirty="0">
              <a:solidFill>
                <a:srgbClr val="0070C0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59096" y="4431133"/>
            <a:ext cx="16209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MV Boli" pitchFamily="2" charset="0"/>
              </a:rPr>
              <a:t>致茂電子</a:t>
            </a:r>
            <a:endParaRPr lang="en-US" altLang="zh-TW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MV Boli" pitchFamily="2" charset="0"/>
            </a:endParaRPr>
          </a:p>
        </p:txBody>
      </p:sp>
      <p:pic>
        <p:nvPicPr>
          <p:cNvPr id="9" name="圖片 8" descr="TurnkeyPattern-flat-500x490pxi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54" y="1534285"/>
            <a:ext cx="1649694" cy="1620000"/>
          </a:xfrm>
          <a:prstGeom prst="rect">
            <a:avLst/>
          </a:prstGeom>
        </p:spPr>
      </p:pic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3094665" y="5344116"/>
            <a:ext cx="356960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zh-TW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V Boli" pitchFamily="2" charset="0"/>
                <a:ea typeface="Verdana" pitchFamily="34" charset="0"/>
                <a:cs typeface="MV Boli" pitchFamily="2" charset="0"/>
              </a:rPr>
              <a:t>Tim Feng</a:t>
            </a:r>
            <a:endParaRPr lang="en-US" altLang="zh-TW" sz="32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V Boli" pitchFamily="2" charset="0"/>
              <a:ea typeface="Verdana" pitchFamily="34" charset="0"/>
              <a:cs typeface="MV Boli" pitchFamily="2" charset="0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542490" y="6457223"/>
            <a:ext cx="161266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zh-TW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Verdana" pitchFamily="34" charset="0"/>
                <a:cs typeface="Verdana" pitchFamily="34" charset="0"/>
              </a:rPr>
              <a:t>Dec  </a:t>
            </a:r>
            <a:r>
              <a:rPr lang="en-US" altLang="zh-TW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zh-TW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Verdana" pitchFamily="34" charset="0"/>
                <a:cs typeface="Verdana" pitchFamily="34" charset="0"/>
              </a:rPr>
              <a:t>,  2019 </a:t>
            </a:r>
            <a:endParaRPr lang="en-US" altLang="zh-TW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"/>
          <p:cNvSpPr txBox="1">
            <a:spLocks/>
          </p:cNvSpPr>
          <p:nvPr/>
        </p:nvSpPr>
        <p:spPr>
          <a:xfrm>
            <a:off x="376467" y="974035"/>
            <a:ext cx="8297270" cy="233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Why Oracle Database Runs Best on Oracle Linux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出自原廠官網</a:t>
            </a: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Database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原生版是開發在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Linux ,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然後再改成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Unix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高度整合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Database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提供高效能，高用度，適合在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Mission-Critical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的系統使用。目前致茂所有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RAC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皆執行在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Linux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Oracle Linux 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整合資料庫強合資安。</a:t>
            </a: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以下為化成系統之前所糟遇問題，原廠的回覆。另一個所提供的方案為，重新安裝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12cR2 RAC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環境下。</a:t>
            </a: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2"/>
          <p:cNvSpPr txBox="1">
            <a:spLocks/>
          </p:cNvSpPr>
          <p:nvPr/>
        </p:nvSpPr>
        <p:spPr>
          <a:xfrm>
            <a:off x="0" y="104504"/>
            <a:ext cx="6448690" cy="44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RAC Running On Linux </a:t>
            </a:r>
            <a:r>
              <a:rPr kumimoji="1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142875" y="6356350"/>
            <a:ext cx="325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0CA03-1400-4BF8-B9C0-0907B0ABC3E7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565674"/>
            <a:ext cx="8917136" cy="2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99497"/>
              </p:ext>
            </p:extLst>
          </p:nvPr>
        </p:nvGraphicFramePr>
        <p:xfrm>
          <a:off x="51074" y="831398"/>
          <a:ext cx="4403360" cy="1895475"/>
        </p:xfrm>
        <a:graphic>
          <a:graphicData uri="http://schemas.openxmlformats.org/drawingml/2006/table">
            <a:tbl>
              <a:tblPr/>
              <a:tblGrid>
                <a:gridCol w="1512490">
                  <a:extLst>
                    <a:ext uri="{9D8B030D-6E8A-4147-A177-3AD203B41FA5}">
                      <a16:colId xmlns:a16="http://schemas.microsoft.com/office/drawing/2014/main" val="1998227813"/>
                    </a:ext>
                  </a:extLst>
                </a:gridCol>
                <a:gridCol w="866127">
                  <a:extLst>
                    <a:ext uri="{9D8B030D-6E8A-4147-A177-3AD203B41FA5}">
                      <a16:colId xmlns:a16="http://schemas.microsoft.com/office/drawing/2014/main" val="2811790418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106274459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52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L17fmsdb01=Node1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Public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704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L17fmsdb01=Node2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Public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05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Private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10.10.1.11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Private IP=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777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Private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10.10.1.12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Private IP=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43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Virtual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331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Virtual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407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 Scan IP(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連線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966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 IP(For NAS)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0258"/>
                  </a:ext>
                </a:extLst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209006" y="2756263"/>
            <a:ext cx="8425543" cy="4101737"/>
            <a:chOff x="209643" y="2570117"/>
            <a:chExt cx="8424906" cy="42878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43" y="3932531"/>
              <a:ext cx="1291997" cy="129199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942" y="2570117"/>
              <a:ext cx="6211125" cy="4287883"/>
            </a:xfrm>
            <a:prstGeom prst="rect">
              <a:avLst/>
            </a:prstGeom>
          </p:spPr>
        </p:pic>
        <p:sp>
          <p:nvSpPr>
            <p:cNvPr id="10" name="左大括弧 9"/>
            <p:cNvSpPr/>
            <p:nvPr/>
          </p:nvSpPr>
          <p:spPr bwMode="auto">
            <a:xfrm>
              <a:off x="1501640" y="3135085"/>
              <a:ext cx="625839" cy="2886891"/>
            </a:xfrm>
            <a:prstGeom prst="leftBrac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429" y="5469354"/>
              <a:ext cx="1247296" cy="1247296"/>
            </a:xfrm>
            <a:prstGeom prst="rect">
              <a:avLst/>
            </a:prstGeom>
          </p:spPr>
        </p:pic>
        <p:sp>
          <p:nvSpPr>
            <p:cNvPr id="15" name="向下箭號 14"/>
            <p:cNvSpPr/>
            <p:nvPr/>
          </p:nvSpPr>
          <p:spPr bwMode="auto">
            <a:xfrm>
              <a:off x="7628708" y="4897957"/>
              <a:ext cx="274320" cy="649159"/>
            </a:xfrm>
            <a:prstGeom prst="downArrow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 bwMode="auto">
            <a:xfrm>
              <a:off x="7153429" y="5469354"/>
              <a:ext cx="1481120" cy="114045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auto">
            <a:xfrm flipH="1">
              <a:off x="7014754" y="5362510"/>
              <a:ext cx="1385971" cy="135414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97716"/>
              </p:ext>
            </p:extLst>
          </p:nvPr>
        </p:nvGraphicFramePr>
        <p:xfrm>
          <a:off x="4631783" y="1000047"/>
          <a:ext cx="4403360" cy="638175"/>
        </p:xfrm>
        <a:graphic>
          <a:graphicData uri="http://schemas.openxmlformats.org/drawingml/2006/table">
            <a:tbl>
              <a:tblPr/>
              <a:tblGrid>
                <a:gridCol w="1690640">
                  <a:extLst>
                    <a:ext uri="{9D8B030D-6E8A-4147-A177-3AD203B41FA5}">
                      <a16:colId xmlns:a16="http://schemas.microsoft.com/office/drawing/2014/main" val="1998227813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811790418"/>
                    </a:ext>
                  </a:extLst>
                </a:gridCol>
                <a:gridCol w="1772194">
                  <a:extLst>
                    <a:ext uri="{9D8B030D-6E8A-4147-A177-3AD203B41FA5}">
                      <a16:colId xmlns:a16="http://schemas.microsoft.com/office/drawing/2014/main" val="106274459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52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L17fmsdb03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Public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70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 IP(For NAS)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也可不購置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0258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349471" y="5241284"/>
            <a:ext cx="1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Storage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21718" y="6564246"/>
            <a:ext cx="1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Storage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-31283" y="516223"/>
            <a:ext cx="27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RAC DB(Primary Site)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31634" y="646732"/>
            <a:ext cx="24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單機</a:t>
            </a:r>
            <a:r>
              <a:rPr lang="en-US" altLang="zh-TW" dirty="0" smtClean="0">
                <a:solidFill>
                  <a:srgbClr val="FF0000"/>
                </a:solidFill>
              </a:rPr>
              <a:t>(Standby Site)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3063" y="37957"/>
            <a:ext cx="823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kern="0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Oracle </a:t>
            </a:r>
            <a:r>
              <a:rPr lang="en-US" altLang="zh-TW" sz="2800" b="1" kern="0" dirty="0" err="1" smtClean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DataGuard</a:t>
            </a:r>
            <a:r>
              <a:rPr lang="zh-TW" altLang="en-US" sz="2800" b="1" kern="0" dirty="0" smtClean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系統架構</a:t>
            </a:r>
            <a:r>
              <a:rPr lang="en-US" altLang="zh-TW" sz="2800" b="1" kern="0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-</a:t>
            </a:r>
            <a:r>
              <a:rPr lang="zh-TW" altLang="en-US" sz="2800" b="1" kern="0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保護</a:t>
            </a:r>
            <a:r>
              <a:rPr lang="en-US" altLang="zh-TW" sz="2800" b="1" kern="0" dirty="0" smtClean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itchFamily="34" charset="0"/>
              </a:rPr>
              <a:t>Storage=Data</a:t>
            </a:r>
            <a:endParaRPr lang="zh-TW" altLang="en-US" sz="2800" b="1" kern="0" dirty="0">
              <a:solidFill>
                <a:srgbClr val="1F497D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itchFamily="34" charset="0"/>
            </a:endParaRPr>
          </a:p>
        </p:txBody>
      </p:sp>
      <p:cxnSp>
        <p:nvCxnSpPr>
          <p:cNvPr id="29" name="直線接點 28"/>
          <p:cNvCxnSpPr/>
          <p:nvPr/>
        </p:nvCxnSpPr>
        <p:spPr bwMode="auto">
          <a:xfrm flipV="1">
            <a:off x="4531634" y="1489165"/>
            <a:ext cx="4612366" cy="261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1865" y="6052237"/>
            <a:ext cx="6691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異地備援：當現行資料庫</a:t>
            </a:r>
            <a:r>
              <a:rPr lang="en-US" altLang="zh-TW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或是遇到災難時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異地</a:t>
            </a:r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備援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DataGuard</a:t>
            </a:r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可立刻取代現行資料庫。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9189"/>
            <a:ext cx="7844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 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Guard-Standby 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Databases 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0" y="676441"/>
            <a:ext cx="6557556" cy="53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875582"/>
            <a:ext cx="7628707" cy="57789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63" y="39189"/>
            <a:ext cx="6271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 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Guard Usage Examples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06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64767" y="1027"/>
            <a:ext cx="7594570" cy="706890"/>
          </a:xfrm>
        </p:spPr>
        <p:txBody>
          <a:bodyPr/>
          <a:lstStyle/>
          <a:p>
            <a:r>
              <a:rPr lang="en-US" altLang="zh-TW" sz="3200" dirty="0" smtClean="0">
                <a:latin typeface="微軟正黑體" panose="020B0604030504040204" pitchFamily="34" charset="-120"/>
              </a:rPr>
              <a:t>ORACLE</a:t>
            </a:r>
            <a:r>
              <a:rPr lang="zh-TW" altLang="en-US" sz="3200" dirty="0" smtClean="0">
                <a:latin typeface="微軟正黑體" panose="020B0604030504040204" pitchFamily="34" charset="-120"/>
              </a:rPr>
              <a:t>異地備援解決方案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634" y="710440"/>
            <a:ext cx="864761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異地備援解決方案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-Data Guard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效益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建置成本</a:t>
            </a: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異地端需要主機硬體及資料庫軟體授權費用</a:t>
            </a: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可同時為本地或異地資料庫備援解決方案</a:t>
            </a: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網路中斷回復後自動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Re-Sync</a:t>
            </a: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具備雙向的異地備援機制 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主資料庫與備援資料庫角色可以互換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(Switch Over)</a:t>
            </a: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異地備援資料庫可做為 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資料庫備份伺服器</a:t>
            </a: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資料庫報表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;Active </a:t>
            </a:r>
            <a:r>
              <a:rPr lang="en-US" altLang="zh-TW" sz="2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DataGuard</a:t>
            </a:r>
            <a:r>
              <a:rPr lang="zh-TW" altLang="en-US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才有此功能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相對其他異地備援解決方案使用最少的網路頻寬</a:t>
            </a:r>
          </a:p>
        </p:txBody>
      </p:sp>
    </p:spTree>
    <p:extLst>
      <p:ext uri="{BB962C8B-B14F-4D97-AF65-F5344CB8AC3E}">
        <p14:creationId xmlns:p14="http://schemas.microsoft.com/office/powerpoint/2010/main" val="28034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4767" y="1027"/>
            <a:ext cx="7594570" cy="706890"/>
          </a:xfrm>
        </p:spPr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</a:rPr>
              <a:t>ORACLE OGG-Oracle GoldenGate</a:t>
            </a:r>
            <a:r>
              <a:rPr lang="zh-TW" altLang="zh-TW" sz="3200" dirty="0">
                <a:latin typeface="微軟正黑體" panose="020B0604030504040204" pitchFamily="34" charset="-120"/>
              </a:rPr>
              <a:t>簡介</a:t>
            </a:r>
            <a:endParaRPr lang="zh-TW" altLang="en-US" sz="3200" dirty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43868" y="773025"/>
            <a:ext cx="8486624" cy="22575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Oracle Golden Gate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軟體是一種基於日誌的結構化數據複製備份軟體，它通過解析源資料庫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(Source DB)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的在線日誌或歸檔日誌獲得數據的增量變化，再將這些變化應用到目標資料庫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(Target DB)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</a:rPr>
              <a:t>，從而實現源資料庫與目標資料庫</a:t>
            </a:r>
            <a:r>
              <a:rPr lang="zh-TW" altLang="zh-TW" sz="2800" dirty="0" smtClean="0">
                <a:solidFill>
                  <a:schemeClr val="tx2"/>
                </a:solidFill>
                <a:latin typeface="微軟正黑體" panose="020B0604030504040204" pitchFamily="34" charset="-120"/>
              </a:rPr>
              <a:t>同步</a:t>
            </a:r>
            <a:r>
              <a:rPr lang="zh-TW" altLang="zh-TW" dirty="0">
                <a:solidFill>
                  <a:schemeClr val="tx2"/>
                </a:solidFill>
              </a:rPr>
              <a:t>。</a:t>
            </a:r>
            <a:endParaRPr lang="en-US" altLang="zh-TW" sz="2800" dirty="0" smtClean="0">
              <a:solidFill>
                <a:schemeClr val="tx2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 lvl="1"/>
            <a:endParaRPr lang="en-US" altLang="zh-TW" sz="24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  <a:p>
            <a:pPr lvl="1">
              <a:buNone/>
            </a:pPr>
            <a:endParaRPr lang="en-US" altLang="zh-TW" sz="24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  <a:p>
            <a:endParaRPr lang="zh-TW" altLang="en-US" sz="28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3161005"/>
            <a:ext cx="6478439" cy="36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15718" y="53059"/>
            <a:ext cx="7629759" cy="55611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TW" sz="3200" b="1" kern="1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OGG </a:t>
            </a:r>
            <a:r>
              <a:rPr lang="zh-TW" altLang="zh-TW" sz="3200" b="1" kern="1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來源資料庫</a:t>
            </a:r>
            <a:r>
              <a:rPr lang="zh-TW" altLang="en-US" sz="3200" b="1" kern="1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及目標資料庫</a:t>
            </a:r>
            <a:r>
              <a:rPr lang="en-US" altLang="zh-TW" sz="3200" b="1" kern="1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endParaRPr kumimoji="1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pic>
        <p:nvPicPr>
          <p:cNvPr id="5" name="irc_mi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1" y="992768"/>
            <a:ext cx="5067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rc_mi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96" y="4175082"/>
            <a:ext cx="5543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91442" y="566532"/>
            <a:ext cx="7745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6200">
              <a:spcAft>
                <a:spcPts val="0"/>
              </a:spcAft>
            </a:pPr>
            <a:r>
              <a:rPr lang="zh-TW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來源資料庫</a:t>
            </a:r>
            <a:r>
              <a:rPr lang="en-US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Extract</a:t>
            </a:r>
            <a:r>
              <a:rPr lang="zh-TW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抽取</a:t>
            </a:r>
            <a:r>
              <a:rPr lang="en-US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Process</a:t>
            </a:r>
            <a:r>
              <a:rPr lang="zh-TW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DataPump Process</a:t>
            </a:r>
            <a:endParaRPr lang="zh-TW" altLang="zh-TW" sz="2400" kern="1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564" y="3756058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目標資料庫</a:t>
            </a:r>
            <a:r>
              <a:rPr lang="en-US" altLang="zh-TW" sz="2400" kern="1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Replicat Process</a:t>
            </a:r>
            <a:endParaRPr lang="zh-TW" altLang="en-US" sz="2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4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41038" y="13870"/>
            <a:ext cx="9080535" cy="556114"/>
          </a:xfrm>
          <a:prstGeom prst="rect">
            <a:avLst/>
          </a:prstGeom>
        </p:spPr>
        <p:txBody>
          <a:bodyPr/>
          <a:lstStyle/>
          <a:p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環境下配置</a:t>
            </a:r>
            <a:r>
              <a:rPr lang="en-US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OGG</a:t>
            </a:r>
            <a:r>
              <a:rPr lang="zh-TW" altLang="zh-TW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單向同步環境說明</a:t>
            </a:r>
          </a:p>
        </p:txBody>
      </p:sp>
      <p:sp>
        <p:nvSpPr>
          <p:cNvPr id="5" name="矩形 4"/>
          <p:cNvSpPr/>
          <p:nvPr/>
        </p:nvSpPr>
        <p:spPr>
          <a:xfrm>
            <a:off x="-1849" y="674488"/>
            <a:ext cx="7526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OGG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單向同步架構主機訊息一覽表</a:t>
            </a:r>
          </a:p>
        </p:txBody>
      </p:sp>
      <p:sp>
        <p:nvSpPr>
          <p:cNvPr id="6" name="矩形 5"/>
          <p:cNvSpPr/>
          <p:nvPr/>
        </p:nvSpPr>
        <p:spPr>
          <a:xfrm>
            <a:off x="1700438" y="2831355"/>
            <a:ext cx="5161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OGG</a:t>
            </a:r>
            <a:r>
              <a:rPr lang="zh-TW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單向同步架構</a:t>
            </a:r>
            <a:endParaRPr lang="zh-TW" altLang="zh-TW" sz="2800" kern="1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" y="1184645"/>
            <a:ext cx="9042764" cy="1437353"/>
          </a:xfrm>
          <a:prstGeom prst="rect">
            <a:avLst/>
          </a:prstGeom>
        </p:spPr>
      </p:pic>
      <p:pic>
        <p:nvPicPr>
          <p:cNvPr id="8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4" y="3354575"/>
            <a:ext cx="5470512" cy="35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1071152"/>
            <a:ext cx="8615681" cy="4846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-41038" y="13870"/>
            <a:ext cx="9080535" cy="556114"/>
          </a:xfrm>
          <a:prstGeom prst="rect">
            <a:avLst/>
          </a:prstGeom>
        </p:spPr>
        <p:txBody>
          <a:bodyPr/>
          <a:lstStyle/>
          <a:p>
            <a:r>
              <a:rPr lang="en-US" altLang="zh-TW" sz="28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SharePlex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Architecture</a:t>
            </a:r>
            <a:endParaRPr lang="zh-TW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382" y="952313"/>
            <a:ext cx="8582299" cy="535531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SharePlex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的主要進程和佇列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SharePlex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的佇列主要有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capture,export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，進程有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read, export, 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，這些佇列和進程在複製過程中的作用如下：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在源系統：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進程讀取分析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Redo 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，將複製資料送到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佇列；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佇列的內容，準備需要傳送的資料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包括資料、路由資訊、以及源端和目標端不同的表名等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佇列；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佇列中讀取資料，並傳送給對應的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進程，預設是一個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佇列對應的所有的 目標端，但對每一個目標端都會有單獨的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進程通過網路將複製資料傳送到目標系統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在目標系統：</a:t>
            </a:r>
            <a:endParaRPr lang="en-US" altLang="zh-TW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進程接收來自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的複製資料並傳送到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PostQueue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的數據，構建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語句，並在目標系統中執行。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1037" y="13870"/>
            <a:ext cx="5462124" cy="556114"/>
          </a:xfrm>
          <a:prstGeom prst="rect">
            <a:avLst/>
          </a:prstGeom>
        </p:spPr>
        <p:txBody>
          <a:bodyPr/>
          <a:lstStyle/>
          <a:p>
            <a:r>
              <a:rPr lang="en-US" altLang="zh-TW" sz="28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SharePlex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Process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和服務</a:t>
            </a:r>
            <a:endParaRPr lang="zh-TW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744815" y="0"/>
            <a:ext cx="3681566" cy="576873"/>
          </a:xfrm>
        </p:spPr>
        <p:txBody>
          <a:bodyPr/>
          <a:lstStyle/>
          <a:p>
            <a:pPr algn="l"/>
            <a:r>
              <a:rPr lang="en-US" altLang="zh-TW" sz="3200" kern="1200" dirty="0" smtClean="0">
                <a:solidFill>
                  <a:schemeClr val="bg1"/>
                </a:solidFill>
                <a:latin typeface="MV Boli" pitchFamily="2" charset="0"/>
                <a:ea typeface="新細明體" pitchFamily="18" charset="-120"/>
                <a:cs typeface="MV Boli" pitchFamily="2" charset="0"/>
              </a:rPr>
              <a:t>Outline</a:t>
            </a:r>
            <a:endParaRPr lang="zh-TW" altLang="en-US" sz="3200" kern="1200" dirty="0">
              <a:solidFill>
                <a:schemeClr val="bg1"/>
              </a:solidFill>
              <a:latin typeface="MV Boli" pitchFamily="2" charset="0"/>
              <a:ea typeface="新細明體" pitchFamily="18" charset="-120"/>
              <a:cs typeface="MV Boli" pitchFamily="2" charset="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744815" y="549159"/>
            <a:ext cx="7889734" cy="63219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icrosoft Sans Serif" pitchFamily="34" charset="0"/>
                <a:ea typeface="微軟正黑體" pitchFamily="34" charset="-120"/>
                <a:cs typeface="Microsoft Sans Serif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TW" altLang="en-US" sz="2800" kern="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</a:t>
            </a:r>
            <a:r>
              <a:rPr lang="zh-TW" altLang="en-US" sz="2800" kern="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資料庫</a:t>
            </a:r>
            <a:r>
              <a:rPr lang="zh-TW" altLang="en-US" sz="2800" kern="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系統架構及版本和安裝平台</a:t>
            </a:r>
            <a:endParaRPr lang="en-US" altLang="zh-TW" sz="2800" kern="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系統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架構</a:t>
            </a: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b="1" kern="0" dirty="0" smtClean="0">
                <a:solidFill>
                  <a:srgbClr val="002060"/>
                </a:solidFill>
              </a:rPr>
              <a:t> 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RAC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One Node</a:t>
            </a:r>
            <a:r>
              <a:rPr lang="zh-TW" altLang="en-US" sz="2800" kern="0" dirty="0" smtClean="0">
                <a:solidFill>
                  <a:srgbClr val="002060"/>
                </a:solidFill>
              </a:rPr>
              <a:t>系統架構</a:t>
            </a:r>
            <a:endParaRPr lang="en-US" altLang="zh-TW" sz="2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FailSafe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系統架構</a:t>
            </a:r>
            <a:endParaRPr lang="en-US" altLang="zh-TW" sz="2800" dirty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kern="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b="1" kern="0" dirty="0">
                <a:solidFill>
                  <a:srgbClr val="002060"/>
                </a:solidFill>
              </a:rPr>
              <a:t> </a:t>
            </a:r>
            <a:r>
              <a:rPr lang="zh-TW" altLang="en-US" sz="2800" b="1" kern="0" dirty="0" smtClean="0">
                <a:solidFill>
                  <a:srgbClr val="002060"/>
                </a:solidFill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FailSafe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和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RAC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差異</a:t>
            </a: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RAC Running On Linux 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說明</a:t>
            </a:r>
          </a:p>
          <a:p>
            <a:pPr>
              <a:buFont typeface="Wingdings" pitchFamily="2" charset="2"/>
              <a:buChar char="p"/>
            </a:pPr>
            <a:endParaRPr lang="en-US" altLang="zh-TW" sz="800" dirty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</a:t>
            </a:r>
            <a:r>
              <a:rPr lang="en-US" altLang="zh-TW" sz="2800" dirty="0" err="1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DataGuard</a:t>
            </a: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系統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架構</a:t>
            </a: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ORACLE OGG-Oracle </a:t>
            </a:r>
            <a:r>
              <a:rPr lang="en-US" altLang="zh-TW" sz="2800" dirty="0" err="1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GoldenGate</a:t>
            </a: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簡介</a:t>
            </a:r>
            <a:endParaRPr lang="en-US" altLang="zh-TW" sz="2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800" dirty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SharePlex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</a:p>
          <a:p>
            <a:pPr>
              <a:buFont typeface="Wingdings" pitchFamily="2" charset="2"/>
              <a:buChar char="p"/>
            </a:pPr>
            <a:endParaRPr lang="en-US" altLang="zh-TW" sz="800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DBVISIT</a:t>
            </a:r>
            <a:endParaRPr lang="en-US" altLang="zh-TW" sz="1200" dirty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 smtClean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 marL="0" indent="0">
              <a:buNone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2800" kern="0" dirty="0">
              <a:solidFill>
                <a:srgbClr val="002060"/>
              </a:solidFill>
              <a:latin typeface="微軟正黑體" panose="020B0604030504040204" pitchFamily="34" charset="-120"/>
              <a:cs typeface="MV Boli" pitchFamily="2" charset="0"/>
            </a:endParaRPr>
          </a:p>
          <a:p>
            <a:pPr>
              <a:buFont typeface="Wingdings" pitchFamily="2" charset="2"/>
              <a:buChar char="p"/>
            </a:pPr>
            <a:endParaRPr lang="en-US" altLang="zh-TW" sz="1200" dirty="0">
              <a:solidFill>
                <a:srgbClr val="00206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5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989342"/>
            <a:ext cx="8438605" cy="553997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 </a:t>
            </a:r>
            <a:r>
              <a:rPr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資料庫複製技術</a:t>
            </a:r>
          </a:p>
          <a:p>
            <a:r>
              <a:rPr lang="en-US" altLang="zh-TW" dirty="0" err="1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Standby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是透過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一對一的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data replication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 並且以獨有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【Oracle-aware】</a:t>
            </a:r>
            <a:r>
              <a:rPr lang="zh-TW" altLang="en-US" dirty="0" smtClean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，確保資料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簡單、直觀且完整。支援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資料庫包含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8i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以上的各種版本，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EE, </a:t>
            </a:r>
            <a:r>
              <a:rPr lang="en-US" altLang="zh-TW" dirty="0" smtClean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SE,SE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 and XE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，同時相容於多種平台包含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Linux, Oracle Solaris, Windows, AIX, HP-UX, VM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dirty="0" smtClean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rgbClr val="3F3B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3F3B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Standby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提供容易安裝、設定與使用管理的介面來建立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 Database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，並且同時支援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的架構，不同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版本以及多種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可全面使用，是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Standard Edition(one/2)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版本下最佳的資料庫備援選擇。</a:t>
            </a:r>
          </a:p>
          <a:p>
            <a:endParaRPr lang="en-US" altLang="zh-TW" dirty="0" smtClean="0">
              <a:solidFill>
                <a:srgbClr val="3F3B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3F3B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Standby</a:t>
            </a:r>
            <a:r>
              <a:rPr lang="zh-TW" altLang="en-US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  <a:p>
            <a:r>
              <a:rPr lang="en-US" altLang="zh-TW" dirty="0" err="1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Standby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是與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en-US" altLang="zh-TW" dirty="0" err="1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DataGurad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同等級的資料庫備援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solutions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想要使用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DataGurad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，則必需具備有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企業版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(Enterprise Edition)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license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。這對於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Edition)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用戶是一筆巨額且沉重的負擔。然而 </a:t>
            </a:r>
            <a:r>
              <a:rPr lang="en-US" altLang="zh-TW" dirty="0" err="1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Standby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版本上限制，用戶可以在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標準版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Edition)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環境下，打造與與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en-US" altLang="zh-TW" dirty="0" err="1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DataGurad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同等級的資料庫備援計劃，最多可省下 </a:t>
            </a:r>
            <a:r>
              <a:rPr lang="en-US" altLang="zh-TW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88% </a:t>
            </a:r>
            <a:r>
              <a:rPr lang="zh-TW" altLang="en-US" dirty="0">
                <a:solidFill>
                  <a:srgbClr val="3F3B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投資成本。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8780" y="13063"/>
            <a:ext cx="3816204" cy="556114"/>
          </a:xfrm>
          <a:prstGeom prst="rect">
            <a:avLst/>
          </a:prstGeom>
        </p:spPr>
        <p:txBody>
          <a:bodyPr/>
          <a:lstStyle/>
          <a:p>
            <a:r>
              <a:rPr lang="en-US" altLang="zh-TW" sz="28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endParaRPr lang="zh-TW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402" y="39189"/>
            <a:ext cx="3816204" cy="556114"/>
          </a:xfrm>
          <a:prstGeom prst="rect">
            <a:avLst/>
          </a:prstGeom>
        </p:spPr>
        <p:txBody>
          <a:bodyPr/>
          <a:lstStyle/>
          <a:p>
            <a:r>
              <a:rPr lang="en-US" altLang="zh-TW" sz="28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複製技術</a:t>
            </a:r>
            <a:endParaRPr lang="zh-TW" altLang="zh-TW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1336" y="4416065"/>
            <a:ext cx="7824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Standby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是一款專門針對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設計開發的資料庫備援軟體，其透過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一對一的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copy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，建立起線上資料庫完整的復原機制，最適用做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 Database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提供排程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(schedule)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的方式，將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端的資料定期同步至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 database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，並設計多種實用功能如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Time-delay / configurable lag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 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Archive log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自動管理機制、壓縮加密選項、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告警機制與比對機制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(checksum value)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確保資料的複製完整性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02" y="720345"/>
            <a:ext cx="6413861" cy="36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2"/>
          <p:cNvSpPr txBox="1">
            <a:spLocks/>
          </p:cNvSpPr>
          <p:nvPr/>
        </p:nvSpPr>
        <p:spPr>
          <a:xfrm>
            <a:off x="250825" y="0"/>
            <a:ext cx="7097713" cy="569843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defRPr/>
            </a:pPr>
            <a:endParaRPr lang="zh-TW" altLang="en-US" sz="2600" b="1" kern="0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www.chromaate.com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87969" y="6550223"/>
            <a:ext cx="288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</a:t>
            </a:r>
            <a:r>
              <a:rPr lang="en-US" altLang="zh-T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Chroma ATE Inc.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071688" y="5351463"/>
            <a:ext cx="5326062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4213">
              <a:defRPr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  <a:cs typeface="Arial" pitchFamily="34" charset="0"/>
              </a:rPr>
              <a:t>let’s make a better world</a:t>
            </a:r>
          </a:p>
          <a:p>
            <a:pPr algn="ctr" defTabSz="684213">
              <a:defRPr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Arial" pitchFamily="34" charset="0"/>
              </a:rPr>
              <a:t>Thank You!</a:t>
            </a:r>
          </a:p>
        </p:txBody>
      </p:sp>
      <p:pic>
        <p:nvPicPr>
          <p:cNvPr id="11" name="圖片 10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0606" y="2185639"/>
            <a:ext cx="4672494" cy="337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126"/>
            <a:ext cx="6692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Oracle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資料庫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系統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架構及版本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和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V Boli" pitchFamily="2" charset="0"/>
              </a:rPr>
              <a:t>安裝平台</a:t>
            </a:r>
            <a:endParaRPr lang="zh-TW" altLang="en-US" sz="28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1776"/>
              </p:ext>
            </p:extLst>
          </p:nvPr>
        </p:nvGraphicFramePr>
        <p:xfrm>
          <a:off x="52251" y="639350"/>
          <a:ext cx="90394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441375233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507508864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1270908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36984518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2147730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資料庫系統功能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Standard Edition2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Enterprise</a:t>
                      </a:r>
                    </a:p>
                    <a:p>
                      <a:r>
                        <a:rPr lang="en-US" altLang="zh-TW" dirty="0" smtClean="0"/>
                        <a:t>Edition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建置系統平台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  備             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Oracle RAC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     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Windows/Linux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建議</a:t>
                      </a:r>
                      <a:r>
                        <a:rPr lang="en-US" altLang="zh-TW" dirty="0" smtClean="0"/>
                        <a:t>Linux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Oracle RAC One 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N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Windows/Linux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建議</a:t>
                      </a:r>
                      <a:r>
                        <a:rPr lang="en-US" altLang="zh-TW" dirty="0" smtClean="0"/>
                        <a:t>Linux</a:t>
                      </a:r>
                      <a:endParaRPr lang="zh-TW" altLang="en-US" dirty="0" smtClean="0"/>
                    </a:p>
                    <a:p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cost option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2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Oracle</a:t>
                      </a:r>
                      <a:r>
                        <a:rPr lang="en-US" altLang="zh-TW" baseline="0" dirty="0" smtClean="0"/>
                        <a:t> FailSafe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      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Windows Only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0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Data Guard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zh-TW" dirty="0" smtClean="0"/>
                        <a:t>N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solidFill>
                          <a:srgbClr val="FF0000"/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       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Windows/Linux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SE2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需採購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DBvisit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Data Active Guard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       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Windows/Linux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cost option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Partitioning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       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7938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92418"/>
              </p:ext>
            </p:extLst>
          </p:nvPr>
        </p:nvGraphicFramePr>
        <p:xfrm>
          <a:off x="52251" y="4712518"/>
          <a:ext cx="90394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4082546076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824130457"/>
                    </a:ext>
                  </a:extLst>
                </a:gridCol>
                <a:gridCol w="1345474">
                  <a:extLst>
                    <a:ext uri="{9D8B030D-6E8A-4147-A177-3AD203B41FA5}">
                      <a16:colId xmlns:a16="http://schemas.microsoft.com/office/drawing/2014/main" val="27527652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0172385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263447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資料庫系統功能和用途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Standard Edition2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Enterprise</a:t>
                      </a:r>
                    </a:p>
                    <a:p>
                      <a:r>
                        <a:rPr lang="en-US" altLang="zh-TW" dirty="0" smtClean="0"/>
                        <a:t>Edition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建置系統平台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  備             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0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Oracle Golden</a:t>
                      </a:r>
                      <a:r>
                        <a:rPr lang="en-US" altLang="zh-TW" baseline="0" dirty="0" smtClean="0"/>
                        <a:t> Gate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可做報表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DB)</a:t>
                      </a:r>
                      <a:endParaRPr lang="zh-TW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       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Windows/Linux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Oracle</a:t>
                      </a:r>
                      <a:r>
                        <a:rPr lang="zh-TW" altLang="en-US" dirty="0" smtClean="0"/>
                        <a:t>軟件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價格較高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SharePlex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可做報表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DB)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     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Windows/Linux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第三方軟件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6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DBVisit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僅做備援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用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en-US" altLang="zh-TW" b="1" baseline="0" dirty="0" smtClean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 </a:t>
                      </a:r>
                      <a:r>
                        <a:rPr lang="en-US" altLang="zh-TW" b="1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b="1" dirty="0" smtClean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Windows/Linux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第三方軟件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030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61253" y="4056013"/>
            <a:ext cx="868680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;Oracle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標準版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DataGuard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是無法自動做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ArchiveLog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Copy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需採購第三方軟件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DBVisit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.Oracle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標準版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才能使用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DataGuard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5" y="-69041"/>
            <a:ext cx="7453740" cy="77814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</a:rPr>
              <a:t>Oracle RAC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系統架構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-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保護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Server</a:t>
            </a:r>
            <a:endParaRPr lang="zh-TW" altLang="en-US" sz="2800" b="1" dirty="0">
              <a:latin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5" y="2312126"/>
            <a:ext cx="5075096" cy="454587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0487"/>
              </p:ext>
            </p:extLst>
          </p:nvPr>
        </p:nvGraphicFramePr>
        <p:xfrm>
          <a:off x="1710058" y="638438"/>
          <a:ext cx="5187130" cy="1895475"/>
        </p:xfrm>
        <a:graphic>
          <a:graphicData uri="http://schemas.openxmlformats.org/drawingml/2006/table">
            <a:tbl>
              <a:tblPr/>
              <a:tblGrid>
                <a:gridCol w="1948837">
                  <a:extLst>
                    <a:ext uri="{9D8B030D-6E8A-4147-A177-3AD203B41FA5}">
                      <a16:colId xmlns:a16="http://schemas.microsoft.com/office/drawing/2014/main" val="1998227813"/>
                    </a:ext>
                  </a:extLst>
                </a:gridCol>
                <a:gridCol w="1377374">
                  <a:extLst>
                    <a:ext uri="{9D8B030D-6E8A-4147-A177-3AD203B41FA5}">
                      <a16:colId xmlns:a16="http://schemas.microsoft.com/office/drawing/2014/main" val="2811790418"/>
                    </a:ext>
                  </a:extLst>
                </a:gridCol>
                <a:gridCol w="1860919">
                  <a:extLst>
                    <a:ext uri="{9D8B030D-6E8A-4147-A177-3AD203B41FA5}">
                      <a16:colId xmlns:a16="http://schemas.microsoft.com/office/drawing/2014/main" val="106274459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52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L17fmsdb01=Node1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Public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704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L17fmsdb01=Node2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Public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05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Private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10.10.1.11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Private IP=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777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Private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10.10.1.12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Private IP=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43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Virtual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331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Virtual 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407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 Scan IP(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連線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966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 IP(For NAS)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10.1.1.17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025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405" y="3241392"/>
            <a:ext cx="212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Active-Active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0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" y="-89804"/>
            <a:ext cx="6649812" cy="795197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</a:rPr>
              <a:t>Oracle RAC One Node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系統</a:t>
            </a:r>
            <a:r>
              <a:rPr lang="zh-TW" altLang="en-US" sz="2800" dirty="0">
                <a:latin typeface="微軟正黑體" panose="020B0604030504040204" pitchFamily="34" charset="-120"/>
              </a:rPr>
              <a:t>架構</a:t>
            </a:r>
            <a:r>
              <a:rPr lang="en-US" altLang="zh-TW" sz="2800" dirty="0">
                <a:latin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</a:rPr>
              <a:t>保護</a:t>
            </a:r>
            <a:r>
              <a:rPr lang="en-US" altLang="zh-TW" sz="2800" dirty="0">
                <a:latin typeface="微軟正黑體" panose="020B0604030504040204" pitchFamily="34" charset="-120"/>
              </a:rPr>
              <a:t>Server</a:t>
            </a:r>
            <a:endParaRPr lang="zh-TW" altLang="en-US" sz="2800" b="1" dirty="0">
              <a:latin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09" y="2601568"/>
            <a:ext cx="5526960" cy="42475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1918" y="3180941"/>
            <a:ext cx="2350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Active-Standby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FailSafe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7301"/>
              </p:ext>
            </p:extLst>
          </p:nvPr>
        </p:nvGraphicFramePr>
        <p:xfrm>
          <a:off x="1327694" y="627204"/>
          <a:ext cx="6549211" cy="1952236"/>
        </p:xfrm>
        <a:graphic>
          <a:graphicData uri="http://schemas.openxmlformats.org/drawingml/2006/table">
            <a:tbl>
              <a:tblPr firstRow="1" firstCol="1" bandRow="1"/>
              <a:tblGrid>
                <a:gridCol w="2554567">
                  <a:extLst>
                    <a:ext uri="{9D8B030D-6E8A-4147-A177-3AD203B41FA5}">
                      <a16:colId xmlns:a16="http://schemas.microsoft.com/office/drawing/2014/main" val="3912441365"/>
                    </a:ext>
                  </a:extLst>
                </a:gridCol>
                <a:gridCol w="1997322">
                  <a:extLst>
                    <a:ext uri="{9D8B030D-6E8A-4147-A177-3AD203B41FA5}">
                      <a16:colId xmlns:a16="http://schemas.microsoft.com/office/drawing/2014/main" val="139973679"/>
                    </a:ext>
                  </a:extLst>
                </a:gridCol>
                <a:gridCol w="1997322">
                  <a:extLst>
                    <a:ext uri="{9D8B030D-6E8A-4147-A177-3AD203B41FA5}">
                      <a16:colId xmlns:a16="http://schemas.microsoft.com/office/drawing/2014/main" val="410865751"/>
                    </a:ext>
                  </a:extLst>
                </a:gridCol>
              </a:tblGrid>
              <a:tr h="161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主機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IP Address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6752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mesdb1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192.168.5.86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Public IP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035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mesdb2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192.168.5.88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Public IP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797738"/>
                  </a:ext>
                </a:extLst>
              </a:tr>
              <a:tr h="259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mesdb1-priv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192.168.90.1 (Private)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 Private IP=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43232"/>
                  </a:ext>
                </a:extLst>
              </a:tr>
              <a:tr h="259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Mesdb2-priv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192.168.90.2 (Private)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 Private IP=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對接線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4216"/>
                  </a:ext>
                </a:extLst>
              </a:tr>
              <a:tr h="259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mesdb1-vip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192.168.5.91 (Virtual)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65183"/>
                  </a:ext>
                </a:extLst>
              </a:tr>
              <a:tr h="259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mesdb2-vip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192.168.5.92 (Virtual)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61393"/>
                  </a:ext>
                </a:extLst>
              </a:tr>
              <a:tr h="2594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Grid Naming Service (GNS) VIP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192.168.5.82 = scanmes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連線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2165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97167" y="3254125"/>
            <a:ext cx="87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211" y="3254125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8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" y="-89803"/>
            <a:ext cx="4285434" cy="77814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</a:rPr>
              <a:t>Oracle RAC One Node</a:t>
            </a:r>
            <a:endParaRPr lang="zh-TW" altLang="en-US" sz="2800" b="1" dirty="0">
              <a:latin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508" y="779867"/>
            <a:ext cx="8500857" cy="55425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Real Application Clusters (RAC)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RAC One Node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使用共用磁片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 Node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的原理與以前的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資料庫不同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資料庫，並且通過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集群軟體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(Grid)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管理實現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只啟動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資料庫的一個實例，當運行實例的節點需要維護停機的情況下，可以通過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Database Relocation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的方式將資料庫實例切換到集群中的其他節點上運行</a:t>
            </a:r>
            <a:r>
              <a:rPr lang="zh-TW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可輕鬆升級為一個完全多實例的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Real Application Clusters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 Onde Node-</a:t>
            </a:r>
            <a:r>
              <a:rPr lang="en-US" altLang="zh-TW" b="1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FailOver</a:t>
            </a:r>
            <a:endParaRPr lang="zh-TW" altLang="zh-TW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漂移和</a:t>
            </a: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Failover</a:t>
            </a:r>
            <a:endParaRPr lang="zh-TW" altLang="zh-TW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服務宕機了，不管是軟硬體問題，還是人工維護。此時資料庫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會漂移到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Node2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上繼續運行。由於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是集成在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中，因此集群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會對資料庫健康進行監控，當發生問題時，其故障會被檢查到，或者重啟資料庫或者將其轉移到其他節點上。這就類似於主機廠商的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，雙機熱備模式了。另外當其中某個業務負載突然變大，我們可以立即切換成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Active-Active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的雙活模式），將業務負載擴展到其他集群機器。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待負載下降後，我們仍可以縮回原來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Active-Standby</a:t>
            </a:r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模式。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這個是所有傳統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所不具備的。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線上漂移預設時間視窗是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分鐘，也就是說，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會在這段時間內完成當前會話事務，然後在漂移到新的節點上。但如果長時間未成功，超時後任務也會被取消。這個時間我們也可以手工指定，最長可達到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2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" y="-89803"/>
            <a:ext cx="4703446" cy="77814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</a:rPr>
              <a:t>Oracle RAC One Node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特點</a:t>
            </a:r>
            <a:endParaRPr lang="zh-TW" altLang="en-US" sz="2800" b="1" dirty="0">
              <a:latin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508" y="779867"/>
            <a:ext cx="8500857" cy="56323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 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endParaRPr lang="zh-TW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RAC One Node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資料庫很容易轉變成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轉變過程是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的，不需要停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環境中可以創建多個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資料庫，分別運行在不同的節點上，增強了硬體的利用率。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RAC One Node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配置全部採用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產品，管理維護和故障排除也變的更加簡單。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如果當前運行節點需要維護（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Patch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等）或者伺服器資源不足等等，可以手動切換資料庫（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Relocate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）到備用伺服器，採用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Database Relocation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，可以減少業務中斷時間（應用需要配置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TAF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 One Node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資料庫在性能方面也有優勢，比如減少了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實例之間消息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資料請求傳輸的時間以及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等待時間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tx2"/>
                </a:solidFill>
              </a:rPr>
              <a:t>RAC Onde Node</a:t>
            </a:r>
            <a:r>
              <a:rPr lang="zh-TW" altLang="zh-TW" b="1" dirty="0">
                <a:solidFill>
                  <a:schemeClr val="tx2"/>
                </a:solidFill>
              </a:rPr>
              <a:t>功能</a:t>
            </a:r>
            <a:r>
              <a:rPr lang="en-US" altLang="zh-TW" b="1" dirty="0">
                <a:solidFill>
                  <a:schemeClr val="tx2"/>
                </a:solidFill>
              </a:rPr>
              <a:t>;</a:t>
            </a:r>
            <a:r>
              <a:rPr lang="en-US" altLang="zh-TW" b="1" dirty="0" smtClean="0">
                <a:solidFill>
                  <a:schemeClr val="tx2"/>
                </a:solidFill>
              </a:rPr>
              <a:t>1.FailOver (</a:t>
            </a:r>
            <a:r>
              <a:rPr lang="zh-TW" altLang="en-US" b="1" dirty="0" smtClean="0">
                <a:solidFill>
                  <a:schemeClr val="tx2"/>
                </a:solidFill>
              </a:rPr>
              <a:t>如上頁所述</a:t>
            </a:r>
            <a:r>
              <a:rPr lang="en-US" altLang="zh-TW" b="1" dirty="0" smtClean="0">
                <a:solidFill>
                  <a:schemeClr val="tx2"/>
                </a:solidFill>
              </a:rPr>
              <a:t>)</a:t>
            </a:r>
            <a:endParaRPr lang="zh-TW" altLang="zh-TW" dirty="0">
              <a:solidFill>
                <a:schemeClr val="tx2"/>
              </a:solidFill>
            </a:endParaRPr>
          </a:p>
          <a:p>
            <a:r>
              <a:rPr lang="en-US" altLang="zh-TW" b="1" dirty="0">
                <a:solidFill>
                  <a:schemeClr val="tx2"/>
                </a:solidFill>
              </a:rPr>
              <a:t>                  </a:t>
            </a:r>
            <a:r>
              <a:rPr lang="en-US" altLang="zh-TW" b="1" dirty="0" smtClean="0">
                <a:solidFill>
                  <a:schemeClr val="tx2"/>
                </a:solidFill>
              </a:rPr>
              <a:t>                   2.Relocate</a:t>
            </a:r>
          </a:p>
          <a:p>
            <a:endParaRPr lang="en-US" altLang="zh-TW" b="1" dirty="0"/>
          </a:p>
          <a:p>
            <a:endParaRPr lang="zh-TW" altLang="zh-TW" dirty="0"/>
          </a:p>
          <a:p>
            <a:r>
              <a:rPr lang="en-US" altLang="zh-TW" b="1" dirty="0">
                <a:solidFill>
                  <a:schemeClr val="tx2"/>
                </a:solidFill>
              </a:rPr>
              <a:t>Relocate</a:t>
            </a:r>
            <a:endParaRPr lang="zh-TW" altLang="zh-TW" dirty="0">
              <a:solidFill>
                <a:schemeClr val="tx2"/>
              </a:solidFill>
            </a:endParaRPr>
          </a:p>
          <a:p>
            <a:r>
              <a:rPr lang="zh-TW" altLang="zh-TW" dirty="0"/>
              <a:t>當運行節點需要維護，如</a:t>
            </a:r>
            <a:r>
              <a:rPr lang="en-US" altLang="zh-TW" dirty="0"/>
              <a:t>Apply Patch</a:t>
            </a:r>
            <a:r>
              <a:rPr lang="zh-TW" altLang="zh-TW" dirty="0"/>
              <a:t>，可以手動切換</a:t>
            </a:r>
            <a:r>
              <a:rPr lang="en-US" altLang="zh-TW" dirty="0"/>
              <a:t> Node(Relocate)</a:t>
            </a:r>
            <a:r>
              <a:rPr lang="zh-TW" altLang="zh-TW" dirty="0"/>
              <a:t>，使用</a:t>
            </a:r>
            <a:r>
              <a:rPr lang="en-US" altLang="zh-TW" dirty="0"/>
              <a:t>Online Database Relocate</a:t>
            </a:r>
            <a:r>
              <a:rPr lang="zh-TW" altLang="zh-TW" dirty="0"/>
              <a:t>，減少資料庫交易</a:t>
            </a:r>
            <a:r>
              <a:rPr lang="en-US" altLang="zh-TW" dirty="0"/>
              <a:t>(Transaction)</a:t>
            </a:r>
            <a:r>
              <a:rPr lang="zh-TW" altLang="zh-TW" dirty="0"/>
              <a:t>中斷時間。</a:t>
            </a:r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9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1" y="-55978"/>
            <a:ext cx="7453740" cy="77814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</a:rPr>
              <a:t>Oracle FailSafe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系統架構</a:t>
            </a:r>
            <a:r>
              <a:rPr lang="en-US" altLang="zh-TW" sz="2800" dirty="0">
                <a:latin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</a:rPr>
              <a:t>保護</a:t>
            </a:r>
            <a:r>
              <a:rPr lang="en-US" altLang="zh-TW" sz="2800" dirty="0">
                <a:latin typeface="微軟正黑體" panose="020B0604030504040204" pitchFamily="34" charset="-120"/>
              </a:rPr>
              <a:t>Server</a:t>
            </a:r>
            <a:endParaRPr lang="zh-TW" altLang="en-US" sz="2800" b="1" dirty="0">
              <a:latin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606729" y="2092049"/>
            <a:ext cx="6230983" cy="4687573"/>
            <a:chOff x="1059065" y="832991"/>
            <a:chExt cx="7457918" cy="5817178"/>
          </a:xfrm>
        </p:grpSpPr>
        <p:pic>
          <p:nvPicPr>
            <p:cNvPr id="8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065" y="832991"/>
              <a:ext cx="7457918" cy="581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5969" y="2631732"/>
              <a:ext cx="952074" cy="18838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5546" y="4881262"/>
              <a:ext cx="1348772" cy="26687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6240082" y="4795640"/>
              <a:ext cx="214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光籤 或</a:t>
              </a:r>
              <a:r>
                <a:rPr lang="en-US" altLang="zh-TW" dirty="0" smtClean="0"/>
                <a:t>Switch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755049" y="4791024"/>
              <a:ext cx="174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光籤 或</a:t>
              </a:r>
              <a:r>
                <a:rPr lang="en-US" altLang="zh-TW" dirty="0" smtClean="0"/>
                <a:t>Switch</a:t>
              </a:r>
              <a:endParaRPr lang="zh-TW" altLang="en-US" dirty="0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245" y="2581411"/>
              <a:ext cx="952074" cy="188381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730" y="4883358"/>
              <a:ext cx="1348772" cy="266870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92041"/>
              </p:ext>
            </p:extLst>
          </p:nvPr>
        </p:nvGraphicFramePr>
        <p:xfrm>
          <a:off x="2031961" y="628738"/>
          <a:ext cx="4943606" cy="1476375"/>
        </p:xfrm>
        <a:graphic>
          <a:graphicData uri="http://schemas.openxmlformats.org/drawingml/2006/table">
            <a:tbl>
              <a:tblPr/>
              <a:tblGrid>
                <a:gridCol w="1873218">
                  <a:extLst>
                    <a:ext uri="{9D8B030D-6E8A-4147-A177-3AD203B41FA5}">
                      <a16:colId xmlns:a16="http://schemas.microsoft.com/office/drawing/2014/main" val="146262996"/>
                    </a:ext>
                  </a:extLst>
                </a:gridCol>
                <a:gridCol w="1323928">
                  <a:extLst>
                    <a:ext uri="{9D8B030D-6E8A-4147-A177-3AD203B41FA5}">
                      <a16:colId xmlns:a16="http://schemas.microsoft.com/office/drawing/2014/main" val="3102819436"/>
                    </a:ext>
                  </a:extLst>
                </a:gridCol>
                <a:gridCol w="1746460">
                  <a:extLst>
                    <a:ext uri="{9D8B030D-6E8A-4147-A177-3AD203B41FA5}">
                      <a16:colId xmlns:a16="http://schemas.microsoft.com/office/drawing/2014/main" val="41420344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296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192.168.19.247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網域空制器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29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52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074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Cluster IP(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Node1+Node2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做成叢集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583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 Connection IP(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連線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565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 IP(For NAS)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192.168.19.2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25958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227073" y="5990618"/>
            <a:ext cx="1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Storage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501" y="4596684"/>
            <a:ext cx="235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Active-Standby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2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3">
            <a:extLst>
              <a:ext uri="{FF2B5EF4-FFF2-40B4-BE49-F238E27FC236}">
                <a16:creationId xmlns:a16="http://schemas.microsoft.com/office/drawing/2014/main" id="{76FC02D2-1C59-47F6-B0BE-8FB9B058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7" y="-89803"/>
            <a:ext cx="7453740" cy="77814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Oracle </a:t>
            </a:r>
            <a:r>
              <a:rPr lang="en-US" altLang="zh-TW" sz="2800" dirty="0" err="1"/>
              <a:t>FailSafe</a:t>
            </a:r>
            <a:r>
              <a:rPr lang="zh-TW" altLang="zh-TW" sz="2800" dirty="0" smtClean="0"/>
              <a:t>和</a:t>
            </a:r>
            <a:r>
              <a:rPr lang="en-US" altLang="zh-TW" sz="2800" dirty="0"/>
              <a:t>Oracle </a:t>
            </a:r>
            <a:r>
              <a:rPr lang="en-US" altLang="zh-TW" sz="2800" dirty="0" smtClean="0"/>
              <a:t>RAC</a:t>
            </a:r>
            <a:r>
              <a:rPr lang="zh-TW" altLang="zh-TW" sz="2800" dirty="0"/>
              <a:t>差異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84771"/>
              </p:ext>
            </p:extLst>
          </p:nvPr>
        </p:nvGraphicFramePr>
        <p:xfrm>
          <a:off x="142875" y="4263101"/>
          <a:ext cx="8816510" cy="2233687"/>
        </p:xfrm>
        <a:graphic>
          <a:graphicData uri="http://schemas.openxmlformats.org/drawingml/2006/table">
            <a:tbl>
              <a:tblPr/>
              <a:tblGrid>
                <a:gridCol w="1572207">
                  <a:extLst>
                    <a:ext uri="{9D8B030D-6E8A-4147-A177-3AD203B41FA5}">
                      <a16:colId xmlns:a16="http://schemas.microsoft.com/office/drawing/2014/main" val="3906030780"/>
                    </a:ext>
                  </a:extLst>
                </a:gridCol>
                <a:gridCol w="3382450">
                  <a:extLst>
                    <a:ext uri="{9D8B030D-6E8A-4147-A177-3AD203B41FA5}">
                      <a16:colId xmlns:a16="http://schemas.microsoft.com/office/drawing/2014/main" val="890157771"/>
                    </a:ext>
                  </a:extLst>
                </a:gridCol>
                <a:gridCol w="3861853">
                  <a:extLst>
                    <a:ext uri="{9D8B030D-6E8A-4147-A177-3AD203B41FA5}">
                      <a16:colId xmlns:a16="http://schemas.microsoft.com/office/drawing/2014/main" val="956933923"/>
                    </a:ext>
                  </a:extLst>
                </a:gridCol>
              </a:tblGrid>
              <a:tr h="3694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FailSafe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RAC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896215"/>
                  </a:ext>
                </a:extLst>
              </a:tr>
              <a:tr h="3694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WINDOWS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Linux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71779"/>
                  </a:ext>
                </a:extLst>
              </a:tr>
              <a:tr h="3694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 Disk</a:t>
                      </a:r>
                      <a:r>
                        <a:rPr lang="zh-TW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連接方式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Share Nothing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Share Everything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82014"/>
                  </a:ext>
                </a:extLst>
              </a:tr>
              <a:tr h="3694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運行機理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兩個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 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就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會有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87999"/>
                  </a:ext>
                </a:extLst>
              </a:tr>
              <a:tr h="3694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集群容量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FailSafe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架構通常為兩台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RAC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架構在一些平臺上能擴展至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56008"/>
                  </a:ext>
                </a:extLst>
              </a:tr>
              <a:tr h="38627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檔案格式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磁碟必須是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NTFS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通常要求是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RAW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ACFS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90192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04" y="867630"/>
            <a:ext cx="2664296" cy="31622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4" y="925484"/>
            <a:ext cx="3956311" cy="316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accent1"/>
            </a:gs>
            <a:gs pos="100000">
              <a:schemeClr val="accent1">
                <a:gamma/>
                <a:tint val="0"/>
                <a:invGamma/>
              </a:schemeClr>
            </a:gs>
          </a:gsLst>
          <a:lin ang="0" scaled="1"/>
        </a:gradFill>
        <a:ln w="9525" algn="ctr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ln>
          <a:prstDash val="sysDash"/>
          <a:headEnd type="none" w="med" len="med"/>
          <a:tailEnd type="non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21348</TotalTime>
  <Words>2085</Words>
  <Application>Microsoft Office PowerPoint</Application>
  <PresentationFormat>如螢幕大小 (4:3)</PresentationFormat>
  <Paragraphs>322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微软雅黑</vt:lpstr>
      <vt:lpstr>微軟正黑體</vt:lpstr>
      <vt:lpstr>新細明體</vt:lpstr>
      <vt:lpstr>標楷體</vt:lpstr>
      <vt:lpstr>Arial</vt:lpstr>
      <vt:lpstr>Arial Narrow</vt:lpstr>
      <vt:lpstr>Calibri</vt:lpstr>
      <vt:lpstr>Microsoft Sans Serif</vt:lpstr>
      <vt:lpstr>MV Boli</vt:lpstr>
      <vt:lpstr>Times New Roman</vt:lpstr>
      <vt:lpstr>Verdana</vt:lpstr>
      <vt:lpstr>Wingdings</vt:lpstr>
      <vt:lpstr>Wingdings 2</vt:lpstr>
      <vt:lpstr>預設簡報設計</vt:lpstr>
      <vt:lpstr>PowerPoint 簡報</vt:lpstr>
      <vt:lpstr>Outline</vt:lpstr>
      <vt:lpstr>PowerPoint 簡報</vt:lpstr>
      <vt:lpstr>Oracle RAC系統架構-保護Server</vt:lpstr>
      <vt:lpstr>Oracle RAC One Node系統架構-保護Server</vt:lpstr>
      <vt:lpstr>Oracle RAC One Node</vt:lpstr>
      <vt:lpstr>Oracle RAC One Node特點</vt:lpstr>
      <vt:lpstr>Oracle FailSafe系統架構-保護Server</vt:lpstr>
      <vt:lpstr>Oracle FailSafe和Oracle RAC差異</vt:lpstr>
      <vt:lpstr>PowerPoint 簡報</vt:lpstr>
      <vt:lpstr>PowerPoint 簡報</vt:lpstr>
      <vt:lpstr>PowerPoint 簡報</vt:lpstr>
      <vt:lpstr>PowerPoint 簡報</vt:lpstr>
      <vt:lpstr>ORACLE異地備援解決方案</vt:lpstr>
      <vt:lpstr>ORACLE OGG-Oracle GoldenGate簡介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www.chromaate.com</vt:lpstr>
    </vt:vector>
  </TitlesOfParts>
  <Company>2250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tim.feng 馮鼎權</cp:lastModifiedBy>
  <cp:revision>2540</cp:revision>
  <dcterms:created xsi:type="dcterms:W3CDTF">2007-01-11T05:52:01Z</dcterms:created>
  <dcterms:modified xsi:type="dcterms:W3CDTF">2019-12-13T03:53:45Z</dcterms:modified>
</cp:coreProperties>
</file>