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38D13-85AD-4ED9-BED0-134B22431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2E1006-5989-4009-A8B8-A988435D8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EBCD4-DBC3-4C10-9500-4B15670F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A8D8-37C2-4F65-9ED4-61C62E9ADA68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C8C7D-2FBC-404F-BB35-B7C919E5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B3CD2-B19E-4F92-AAF3-BD858881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39CE-E5FA-40B2-A326-1B1D0F9A6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00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B9407-ADEE-4904-94DB-B05EFC56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6DEC98-1B87-4E60-9001-0CA3B95B0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41344-256E-42BC-9C75-5A815C03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A8D8-37C2-4F65-9ED4-61C62E9ADA68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19C47-8126-4E01-823B-80A89D02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F0DD4-3893-4AE4-9AC2-4962A741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39CE-E5FA-40B2-A326-1B1D0F9A6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98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F623DB-A200-4360-A03F-57D1AB068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98D781-487F-43AD-9A95-7512D35C9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89CCC-8ADC-4F96-8FFF-E1FD118C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A8D8-37C2-4F65-9ED4-61C62E9ADA68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EB9CC-5BCC-4CBD-8B4F-B0F8302F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5C976-B505-44BE-9E7F-C9FC1BC7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39CE-E5FA-40B2-A326-1B1D0F9A6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4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C207A-5A8E-4C4B-91D0-6C93D6FE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4848F-C674-4C79-805B-31DB34F1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1171B-C260-4155-B4CE-310B7265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A8D8-37C2-4F65-9ED4-61C62E9ADA68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0A748-A4D1-4162-BED2-A555F3A8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239BC-E7F2-479D-A68B-30A8D0AA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39CE-E5FA-40B2-A326-1B1D0F9A6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7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437A0-F37C-4C59-A42D-F53EB86E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8486C-2CC0-4CDA-87D0-25B3CFAAE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D3C13-7F8B-41E4-BBA8-37D1CC2B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A8D8-37C2-4F65-9ED4-61C62E9ADA68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86E21-6DB8-4A5E-9EBE-FB0E53D0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C9E7D-162D-46C0-B294-BA384A36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39CE-E5FA-40B2-A326-1B1D0F9A6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8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AD513-DF5B-4E2A-99FF-836FBB3C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C6780-B92D-4882-8A33-8E47CB86C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FCB1D7-161D-4D85-A219-4CD293F18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38618C-1F23-4504-BE3D-22B69E49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A8D8-37C2-4F65-9ED4-61C62E9ADA68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E1FC9-C282-4B3D-BDE4-AF5B0F2B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8E2C5-A324-43EE-90DB-A15BB40D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39CE-E5FA-40B2-A326-1B1D0F9A6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1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302D8-91DA-4221-8CF1-719CB6B8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BDCEE3-2FBA-4F72-B992-2EC2C6AE0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3F5FB6-44CF-4BAA-A8EE-E913E59DA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D40C4E-9BDF-4771-A54F-A33251D70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831770-69C8-4ACC-8976-3553C61B3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24AC88-6460-4474-9038-E7B474FA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A8D8-37C2-4F65-9ED4-61C62E9ADA68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321BB6-2AA6-44CB-9E45-E91D9F93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976FBE-9A46-4BBC-B378-0F538672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39CE-E5FA-40B2-A326-1B1D0F9A6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0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A9538-37F8-43FE-BC2C-E9D09A93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96D506-7CAD-471F-A8EB-FFC22891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A8D8-37C2-4F65-9ED4-61C62E9ADA68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8BED44-99BD-47AB-B8A1-CD658CB5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175574-17F4-4706-AC3D-E954D7B7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39CE-E5FA-40B2-A326-1B1D0F9A6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2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F6C2F0-2E0F-4399-9635-7C03969C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A8D8-37C2-4F65-9ED4-61C62E9ADA68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836AE6-4565-4FA5-A48B-B3E84702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15FA46-269D-4DEF-831F-970A7B84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39CE-E5FA-40B2-A326-1B1D0F9A6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5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59A60-F090-4CD8-A9F2-A80D15BD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BB7B2-9E2F-4BB6-9E93-C6707929D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B41A17-5EBC-4E43-97CF-5C0A44754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E9CBB-0EC2-4508-AA0A-62E7E048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A8D8-37C2-4F65-9ED4-61C62E9ADA68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C47C3-5946-44A7-8A09-5A1A52EA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CB4B5B-65CC-4BEF-8845-3D078BA3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39CE-E5FA-40B2-A326-1B1D0F9A6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52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0AB75-11C4-4C67-A41D-E3C2A447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FA90E6-A5C4-468A-987F-8F201C9B1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4135ED-CE5B-4A8A-AB4D-25EB82DDF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B2E98-E784-43F6-8155-0D055B6C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A8D8-37C2-4F65-9ED4-61C62E9ADA68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768A40-EBC2-4BC1-A3FC-6D4CDC0E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C1B67-3195-4F4A-BFD7-F1905E66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39CE-E5FA-40B2-A326-1B1D0F9A6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7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E3E870-9179-4D45-B222-39E69817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88CCC5-D479-46FC-A8BD-CDF69E64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4AA54-AF77-4B20-9225-476C2DECA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A8D8-37C2-4F65-9ED4-61C62E9ADA68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5A43B-5AF1-402A-B519-911DAB4B8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0A3F8-FC3A-43A1-8D4F-7F00B7235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639CE-E5FA-40B2-A326-1B1D0F9A6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3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E33733F-9DC1-44B6-8275-636C8C02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3"/>
            <a:ext cx="1997206" cy="10185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2F346C3-B1C2-458B-BA44-0B24D8010DE1}"/>
              </a:ext>
            </a:extLst>
          </p:cNvPr>
          <p:cNvSpPr/>
          <p:nvPr/>
        </p:nvSpPr>
        <p:spPr>
          <a:xfrm>
            <a:off x="4918094" y="197834"/>
            <a:ext cx="2141932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Flask</a:t>
            </a:r>
            <a:r>
              <a:rPr lang="zh-CN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分享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101B132-2AD2-48D2-8552-0EF802BF7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0" y="1311992"/>
            <a:ext cx="10821138" cy="53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7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E33733F-9DC1-44B6-8275-636C8C02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3"/>
            <a:ext cx="1997206" cy="10185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82657B7-BC17-4218-9C7F-6A1C0BA04ABC}"/>
              </a:ext>
            </a:extLst>
          </p:cNvPr>
          <p:cNvSpPr txBox="1"/>
          <p:nvPr/>
        </p:nvSpPr>
        <p:spPr>
          <a:xfrm>
            <a:off x="761966" y="203619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一、</a:t>
            </a:r>
            <a:r>
              <a:rPr lang="en-US" altLang="zh-CN" dirty="0"/>
              <a:t>Python</a:t>
            </a:r>
            <a:r>
              <a:rPr lang="zh-CN" altLang="en-US" dirty="0"/>
              <a:t>优缺点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F0E8AD-8986-43CF-AEA5-E16FE08D2243}"/>
              </a:ext>
            </a:extLst>
          </p:cNvPr>
          <p:cNvSpPr txBox="1"/>
          <p:nvPr/>
        </p:nvSpPr>
        <p:spPr>
          <a:xfrm>
            <a:off x="763570" y="26693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二、主要目录介绍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163F96-3A4A-445E-9ECE-7A47EEC6DDC5}"/>
              </a:ext>
            </a:extLst>
          </p:cNvPr>
          <p:cNvSpPr txBox="1"/>
          <p:nvPr/>
        </p:nvSpPr>
        <p:spPr>
          <a:xfrm>
            <a:off x="763570" y="324433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三、蓝图、拦截器、</a:t>
            </a:r>
            <a:r>
              <a:rPr lang="en-US" altLang="zh-CN" dirty="0" err="1"/>
              <a:t>SQLAlchemy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9156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E33733F-9DC1-44B6-8275-636C8C02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3"/>
            <a:ext cx="1997206" cy="10185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82657B7-BC17-4218-9C7F-6A1C0BA04ABC}"/>
              </a:ext>
            </a:extLst>
          </p:cNvPr>
          <p:cNvSpPr txBox="1"/>
          <p:nvPr/>
        </p:nvSpPr>
        <p:spPr>
          <a:xfrm>
            <a:off x="763571" y="2036190"/>
            <a:ext cx="75994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易学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免费、开源、可移植性、解释性、面向对象、可扩展性、丰富的库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缺点：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运行速度、国内市场较小、构架选择太多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目前来说，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Python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主要是在数据分析、深度学习和爬虫方面比较有优势，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在网络服务和高性能计算方面则不太擅长。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9AC0B9-C4AC-4339-BBEC-5D6259DE03F5}"/>
              </a:ext>
            </a:extLst>
          </p:cNvPr>
          <p:cNvSpPr txBox="1"/>
          <p:nvPr/>
        </p:nvSpPr>
        <p:spPr>
          <a:xfrm>
            <a:off x="4924846" y="340716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优缺点</a:t>
            </a:r>
          </a:p>
        </p:txBody>
      </p:sp>
    </p:spTree>
    <p:extLst>
      <p:ext uri="{BB962C8B-B14F-4D97-AF65-F5344CB8AC3E}">
        <p14:creationId xmlns:p14="http://schemas.microsoft.com/office/powerpoint/2010/main" val="106825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E33733F-9DC1-44B6-8275-636C8C02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3"/>
            <a:ext cx="1997206" cy="10185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73A462D-DCE1-414E-8B5C-ADB267E7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76" y="1030288"/>
            <a:ext cx="4894189" cy="5529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FCC84A7-AE99-46E6-A26A-9C181F0DF1D0}"/>
              </a:ext>
            </a:extLst>
          </p:cNvPr>
          <p:cNvSpPr txBox="1"/>
          <p:nvPr/>
        </p:nvSpPr>
        <p:spPr>
          <a:xfrm>
            <a:off x="5332430" y="848413"/>
            <a:ext cx="6647974" cy="5867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requirements.txt</a:t>
            </a: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项目的依赖包及其对应版本号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manage.py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运行项目的入口文件，在这里面配置数据库、注册蓝图、拦截器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constants.py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自定义的一个静态资源文件夹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models.py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数据库表的设计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utils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第三方模块的处理，比如说：</a:t>
            </a:r>
            <a:r>
              <a:rPr lang="en-US" altLang="zh-CN" dirty="0" err="1"/>
              <a:t>oss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Templates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apis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蓝图使用、接口定义与操作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E43A6E-FB1D-4CB4-844E-02E760290610}"/>
              </a:ext>
            </a:extLst>
          </p:cNvPr>
          <p:cNvSpPr txBox="1"/>
          <p:nvPr/>
        </p:nvSpPr>
        <p:spPr>
          <a:xfrm>
            <a:off x="4651468" y="252731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57020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E33733F-9DC1-44B6-8275-636C8C02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3"/>
            <a:ext cx="1997206" cy="10185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9AC0B9-C4AC-4339-BBEC-5D6259DE03F5}"/>
              </a:ext>
            </a:extLst>
          </p:cNvPr>
          <p:cNvSpPr txBox="1"/>
          <p:nvPr/>
        </p:nvSpPr>
        <p:spPr>
          <a:xfrm>
            <a:off x="5490454" y="2593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蓝图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5F25D54-F06F-4D4F-B2D0-9F7A6AB77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74" y="1776294"/>
            <a:ext cx="3005951" cy="24622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>
                <a:solidFill>
                  <a:srgbClr val="9BC28E"/>
                </a:solidFill>
                <a:latin typeface="Consolas" panose="020B0609020204030204" pitchFamily="49" charset="0"/>
              </a:rPr>
              <a:t>user_blue</a:t>
            </a:r>
            <a:r>
              <a:rPr lang="en-US" altLang="zh-CN" sz="1000" dirty="0">
                <a:solidFill>
                  <a:srgbClr val="9BC28E"/>
                </a:solidFill>
                <a:latin typeface="Consolas" panose="020B0609020204030204" pitchFamily="49" charset="0"/>
              </a:rPr>
              <a:t> = Blueprint('users', __name__)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64C11C1-E2D2-48E0-AA93-79F98B60A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74" y="2153787"/>
            <a:ext cx="7731604" cy="301621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solidFill>
                  <a:srgbClr val="6699FF"/>
                </a:solidFill>
                <a:latin typeface="Consolas" panose="020B0609020204030204" pitchFamily="49" charset="0"/>
              </a:rPr>
              <a:t>@user_blue.route('/logout', methods=['POST'])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solidFill>
                  <a:srgbClr val="6699FF"/>
                </a:solidFill>
                <a:latin typeface="Consolas" panose="020B0609020204030204" pitchFamily="49" charset="0"/>
              </a:rPr>
              <a:t>@log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solidFill>
                  <a:srgbClr val="6699FF"/>
                </a:solidFill>
                <a:latin typeface="Consolas" panose="020B0609020204030204" pitchFamily="49" charset="0"/>
              </a:rPr>
              <a:t>def logout():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solidFill>
                  <a:srgbClr val="6699FF"/>
                </a:solidFill>
                <a:latin typeface="Consolas" panose="020B0609020204030204" pitchFamily="49" charset="0"/>
              </a:rPr>
              <a:t>    mobile = request.values.get('mobile', None)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solidFill>
                  <a:srgbClr val="6699FF"/>
                </a:solidFill>
                <a:latin typeface="Consolas" panose="020B0609020204030204" pitchFamily="49" charset="0"/>
              </a:rPr>
              <a:t>    if not all([mobile, session.sid]):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solidFill>
                  <a:srgbClr val="6699FF"/>
                </a:solidFill>
                <a:latin typeface="Consolas" panose="020B0609020204030204" pitchFamily="49" charset="0"/>
              </a:rPr>
              <a:t>        return resp_factory('AS0217')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solidFill>
                  <a:srgbClr val="6699FF"/>
                </a:solidFill>
                <a:latin typeface="Consolas" panose="020B0609020204030204" pitchFamily="49" charset="0"/>
              </a:rPr>
              <a:t>    user_info = TThingsUser.query.filter_by(session_id=session.sid).filter_by(mobile=mobile).filter_by(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solidFill>
                  <a:srgbClr val="6699FF"/>
                </a:solidFill>
                <a:latin typeface="Consolas" panose="020B0609020204030204" pitchFamily="49" charset="0"/>
              </a:rPr>
              <a:t>        delete=0).one_or_none()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solidFill>
                  <a:srgbClr val="6699FF"/>
                </a:solidFill>
                <a:latin typeface="Consolas" panose="020B0609020204030204" pitchFamily="49" charset="0"/>
              </a:rPr>
              <a:t>    if not user_info: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solidFill>
                  <a:srgbClr val="6699FF"/>
                </a:solidFill>
                <a:latin typeface="Consolas" panose="020B0609020204030204" pitchFamily="49" charset="0"/>
              </a:rPr>
              <a:t>        return resp_factory('AS0236')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b="1">
              <a:solidFill>
                <a:srgbClr val="6699F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solidFill>
                  <a:srgbClr val="6699FF"/>
                </a:solidFill>
                <a:latin typeface="Consolas" panose="020B0609020204030204" pitchFamily="49" charset="0"/>
              </a:rPr>
              <a:t>    # </a:t>
            </a:r>
            <a:r>
              <a:rPr lang="zh-CN" altLang="en-US" sz="1000" b="1">
                <a:solidFill>
                  <a:srgbClr val="6699FF"/>
                </a:solidFill>
                <a:latin typeface="Consolas" panose="020B0609020204030204" pitchFamily="49" charset="0"/>
              </a:rPr>
              <a:t>解绑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>
                <a:solidFill>
                  <a:srgbClr val="6699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>
                <a:solidFill>
                  <a:srgbClr val="6699FF"/>
                </a:solidFill>
                <a:latin typeface="Consolas" panose="020B0609020204030204" pitchFamily="49" charset="0"/>
              </a:rPr>
              <a:t>unbind_user = TThingsDeviceUser.query.filter_by(user_id=user_info.id).filter_by(delete=0).one_or_none()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solidFill>
                  <a:srgbClr val="6699FF"/>
                </a:solidFill>
                <a:latin typeface="Consolas" panose="020B0609020204030204" pitchFamily="49" charset="0"/>
              </a:rPr>
              <a:t>    if unbind_user: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solidFill>
                  <a:srgbClr val="6699FF"/>
                </a:solidFill>
                <a:latin typeface="Consolas" panose="020B0609020204030204" pitchFamily="49" charset="0"/>
              </a:rPr>
              <a:t>        unbind_user.delete =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solidFill>
                  <a:srgbClr val="6699FF"/>
                </a:solidFill>
                <a:latin typeface="Consolas" panose="020B0609020204030204" pitchFamily="49" charset="0"/>
              </a:rPr>
              <a:t>    user_info.session_id = None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solidFill>
                  <a:srgbClr val="6699FF"/>
                </a:solidFill>
                <a:latin typeface="Consolas" panose="020B0609020204030204" pitchFamily="49" charset="0"/>
              </a:rPr>
              <a:t>    user_info.update()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solidFill>
                  <a:srgbClr val="6699FF"/>
                </a:solidFill>
                <a:latin typeface="Consolas" panose="020B0609020204030204" pitchFamily="49" charset="0"/>
              </a:rPr>
              <a:t>    session.clear()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solidFill>
                  <a:srgbClr val="6699FF"/>
                </a:solidFill>
                <a:latin typeface="Consolas" panose="020B0609020204030204" pitchFamily="49" charset="0"/>
              </a:rPr>
              <a:t>    return resp_factory('AS0100')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FE841A1E-98AB-419C-81E3-E85E3DF279FC}"/>
              </a:ext>
            </a:extLst>
          </p:cNvPr>
          <p:cNvSpPr/>
          <p:nvPr/>
        </p:nvSpPr>
        <p:spPr>
          <a:xfrm>
            <a:off x="6951947" y="1320279"/>
            <a:ext cx="2130458" cy="644762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apis</a:t>
            </a:r>
            <a:endParaRPr lang="zh-CN" alt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A826FEE-1EBA-4076-B700-7D8580896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782" y="5167635"/>
            <a:ext cx="2794355" cy="24622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>
                <a:solidFill>
                  <a:srgbClr val="CC9900"/>
                </a:solidFill>
                <a:latin typeface="Consolas" panose="020B0609020204030204" pitchFamily="49" charset="0"/>
              </a:rPr>
              <a:t>from apis.user_views import user_blue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47052CA5-609C-443E-B415-5D0F4CD1D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947" y="5547490"/>
            <a:ext cx="4628190" cy="40011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>
                <a:solidFill>
                  <a:srgbClr val="FF6666"/>
                </a:solidFill>
                <a:latin typeface="Consolas" panose="020B0609020204030204" pitchFamily="49" charset="0"/>
              </a:rPr>
              <a:t># Blueprint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>
                <a:solidFill>
                  <a:srgbClr val="FF6666"/>
                </a:solidFill>
                <a:latin typeface="Consolas" panose="020B0609020204030204" pitchFamily="49" charset="0"/>
              </a:rPr>
              <a:t>app.register_blueprint(blueprint=user_blue, url_prefix='/user')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214945F2-C5AB-4131-A97F-C8635FB58C85}"/>
              </a:ext>
            </a:extLst>
          </p:cNvPr>
          <p:cNvSpPr/>
          <p:nvPr/>
        </p:nvSpPr>
        <p:spPr>
          <a:xfrm>
            <a:off x="9569777" y="4391601"/>
            <a:ext cx="2010360" cy="644762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manage.py</a:t>
            </a:r>
          </a:p>
        </p:txBody>
      </p:sp>
    </p:spTree>
    <p:extLst>
      <p:ext uri="{BB962C8B-B14F-4D97-AF65-F5344CB8AC3E}">
        <p14:creationId xmlns:p14="http://schemas.microsoft.com/office/powerpoint/2010/main" val="162366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E33733F-9DC1-44B6-8275-636C8C02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3"/>
            <a:ext cx="1997206" cy="10185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9AC0B9-C4AC-4339-BBEC-5D6259DE03F5}"/>
              </a:ext>
            </a:extLst>
          </p:cNvPr>
          <p:cNvSpPr txBox="1"/>
          <p:nvPr/>
        </p:nvSpPr>
        <p:spPr>
          <a:xfrm>
            <a:off x="5490454" y="25939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拦截器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ADD569-7EF9-4551-9847-70933B4D52A7}"/>
              </a:ext>
            </a:extLst>
          </p:cNvPr>
          <p:cNvSpPr txBox="1"/>
          <p:nvPr/>
        </p:nvSpPr>
        <p:spPr>
          <a:xfrm>
            <a:off x="518474" y="1282045"/>
            <a:ext cx="7771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a)</a:t>
            </a:r>
            <a:r>
              <a:rPr lang="zh-CN" altLang="en-US" dirty="0"/>
              <a:t>全局拦截器，要设置好白名单，让无需检验的接口正常访问 </a:t>
            </a:r>
            <a:endParaRPr lang="en-US" altLang="zh-CN" dirty="0"/>
          </a:p>
          <a:p>
            <a:r>
              <a:rPr lang="en-US" altLang="zh-CN" dirty="0"/>
              <a:t>b)</a:t>
            </a:r>
            <a:r>
              <a:rPr lang="zh-CN" altLang="en-US" dirty="0"/>
              <a:t>全局拦截器，由于会检查每一个请求，所以会导致性能的下降，尽量少用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455F8D1-976A-438C-98C6-5660F4775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8" y="2180133"/>
            <a:ext cx="7108723" cy="41857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nsolas" panose="020B0609020204030204" pitchFamily="49" charset="0"/>
              </a:rPr>
              <a:t>全局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拦截器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99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99FF"/>
                </a:solidFill>
                <a:effectLst/>
                <a:latin typeface="Consolas" panose="020B0609020204030204" pitchFamily="49" charset="0"/>
              </a:rPr>
              <a:t>app.before_request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99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request.path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nsolas" panose="020B0609020204030204" pitchFamily="49" charset="0"/>
              </a:rPr>
              <a:t>'/sess'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pass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nsolas" panose="020B0609020204030204" pitchFamily="49" charset="0"/>
              </a:rPr>
              <a:t>#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如果用户登陆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nsolas" panose="020B0609020204030204" pitchFamily="49" charset="0"/>
              </a:rPr>
              <a:t>session['islogin'] = 'true'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，不拦截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session.get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nsolas" panose="020B0609020204030204" pitchFamily="49" charset="0"/>
              </a:rPr>
              <a:t>'islogin'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nsolas" panose="020B0609020204030204" pitchFamily="49" charset="0"/>
              </a:rPr>
              <a:t>'true'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没有登陆无法访问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pass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拦截器可以搞一个白名单，就是可以不用验证就通过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pass_list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nsolas" panose="020B0609020204030204" pitchFamily="49" charset="0"/>
              </a:rPr>
              <a:t>'/reg'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nsolas" panose="020B0609020204030204" pitchFamily="49" charset="0"/>
              </a:rPr>
              <a:t>'/login'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nsolas" panose="020B0609020204030204" pitchFamily="49" charset="0"/>
              </a:rPr>
              <a:t>'/vcode'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nsolas" panose="020B0609020204030204" pitchFamily="49" charset="0"/>
              </a:rPr>
              <a:t>'/sess'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url.endswith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nsolas" panose="020B0609020204030204" pitchFamily="49" charset="0"/>
              </a:rPr>
              <a:t>'.png'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url.endswith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nsolas" panose="020B0609020204030204" pitchFamily="49" charset="0"/>
              </a:rPr>
              <a:t>'.jpg'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url.endswith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nsolas" panose="020B0609020204030204" pitchFamily="49" charset="0"/>
              </a:rPr>
              <a:t>'.css'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url.endswith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nsolas" panose="020B0609020204030204" pitchFamily="49" charset="0"/>
              </a:rPr>
              <a:t>'.js'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pass_list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pass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开始实现拦截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B3695052-3BEB-4537-AFC2-73A3D111B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310" y="2267757"/>
            <a:ext cx="3762568" cy="375487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from flask import Blueprint, request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CC99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demo=Blueprint('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demo',__name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__)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定义一个模块拦截器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@demo.before_request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demo_before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():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request.path</a:t>
            </a:r>
            <a:endParaRPr lang="en-US" altLang="zh-CN" sz="1400" b="1" dirty="0">
              <a:solidFill>
                <a:srgbClr val="CC99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   if 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== '/demo1':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       return "</a:t>
            </a:r>
            <a:r>
              <a:rPr lang="zh-CN" altLang="en-US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无法访问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CC99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@demo.route('/demo1')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def onedemo1():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   return "</a:t>
            </a:r>
            <a:r>
              <a:rPr lang="zh-CN" altLang="en-US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蓝图设置模块化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1"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CC99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@demo.route('/demo2')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def onedemo2():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   return "</a:t>
            </a:r>
            <a:r>
              <a:rPr lang="zh-CN" altLang="en-US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蓝图设置模块化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2"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7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E33733F-9DC1-44B6-8275-636C8C02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3"/>
            <a:ext cx="1997206" cy="10185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9AC0B9-C4AC-4339-BBEC-5D6259DE03F5}"/>
              </a:ext>
            </a:extLst>
          </p:cNvPr>
          <p:cNvSpPr txBox="1"/>
          <p:nvPr/>
        </p:nvSpPr>
        <p:spPr>
          <a:xfrm>
            <a:off x="5490454" y="259390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SQLAlchemy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ADD569-7EF9-4551-9847-70933B4D52A7}"/>
              </a:ext>
            </a:extLst>
          </p:cNvPr>
          <p:cNvSpPr txBox="1"/>
          <p:nvPr/>
        </p:nvSpPr>
        <p:spPr>
          <a:xfrm>
            <a:off x="518474" y="1282045"/>
            <a:ext cx="707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CC9900"/>
                </a:solidFill>
                <a:latin typeface="Consolas" panose="020B0609020204030204" pitchFamily="49" charset="0"/>
              </a:rPr>
              <a:t>nullable=False  </a:t>
            </a:r>
            <a:r>
              <a:rPr lang="zh-CN" altLang="en-US" sz="1800" b="1" dirty="0">
                <a:solidFill>
                  <a:srgbClr val="CC9900"/>
                </a:solidFill>
                <a:latin typeface="Consolas" panose="020B0609020204030204" pitchFamily="49" charset="0"/>
              </a:rPr>
              <a:t>必填的意思   </a:t>
            </a:r>
            <a:r>
              <a:rPr lang="en-US" altLang="zh-CN" sz="1800" b="1" dirty="0">
                <a:solidFill>
                  <a:srgbClr val="CC9900"/>
                </a:solidFill>
                <a:latin typeface="Consolas" panose="020B0609020204030204" pitchFamily="49" charset="0"/>
              </a:rPr>
              <a:t>autoincrement=True </a:t>
            </a:r>
            <a:r>
              <a:rPr lang="zh-CN" altLang="en-US" sz="1800" b="1" dirty="0">
                <a:solidFill>
                  <a:srgbClr val="CC9900"/>
                </a:solidFill>
                <a:latin typeface="Consolas" panose="020B0609020204030204" pitchFamily="49" charset="0"/>
              </a:rPr>
              <a:t>自动生成</a:t>
            </a:r>
            <a:endParaRPr lang="zh-CN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83E24A1-43C3-470A-9E3D-734A1389F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49" y="2150812"/>
            <a:ext cx="11991301" cy="461664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BaseModel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   id = Column(INTEGER(11), 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primary_key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=True, nullable=False, autoincrement=True)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create_time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= Column(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, default=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datetime.now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, nullable=False)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update_time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= Column(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, default=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datetime.now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onupdate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datetime.now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, nullable=False)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   remark = Column(String(50), nullable=True)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CC99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CC99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CC99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TThingsDeviceUser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db.Model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BaseModel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   __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tablename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__ = '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t_things_device_user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CC99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   def __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__(self):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self.device_user_uuid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= uuid.uuid1().hex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CC99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device_user_uuid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= Column(String(50), nullable=False)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user_id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= Column(INTEGER(11))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device_id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= Column(INTEGER(11))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push_id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= Column(String(64))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   delete = Column(INTEGER(1), default=0)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CC9900"/>
                </a:solidFill>
                <a:latin typeface="Consolas" panose="020B0609020204030204" pitchFamily="49" charset="0"/>
              </a:rPr>
              <a:t>device_name</a:t>
            </a: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= Column(String(32))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9900"/>
                </a:solidFill>
                <a:latin typeface="Consolas" panose="020B0609020204030204" pitchFamily="49" charset="0"/>
              </a:rPr>
              <a:t>    mobile = Column(String(20))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2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E33733F-9DC1-44B6-8275-636C8C02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3"/>
            <a:ext cx="1997206" cy="10185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9AC0B9-C4AC-4339-BBEC-5D6259DE03F5}"/>
              </a:ext>
            </a:extLst>
          </p:cNvPr>
          <p:cNvSpPr txBox="1"/>
          <p:nvPr/>
        </p:nvSpPr>
        <p:spPr>
          <a:xfrm>
            <a:off x="5490454" y="259390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SQLAlchemy</a:t>
            </a:r>
            <a:endParaRPr lang="zh-CN" altLang="en-US" sz="28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EFE9AD4-998E-459E-8132-0439EC621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53" y="1217101"/>
            <a:ext cx="7773074" cy="20499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896095A-622A-471F-9106-FB3A6AB8E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53" y="3344294"/>
            <a:ext cx="7056732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E33733F-9DC1-44B6-8275-636C8C02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3"/>
            <a:ext cx="1997206" cy="10185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F91323D-B9A9-4A83-9B18-8AC905B50432}"/>
              </a:ext>
            </a:extLst>
          </p:cNvPr>
          <p:cNvSpPr/>
          <p:nvPr/>
        </p:nvSpPr>
        <p:spPr>
          <a:xfrm>
            <a:off x="4618672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32736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925</Words>
  <Application>Microsoft Office PowerPoint</Application>
  <PresentationFormat>宽屏</PresentationFormat>
  <Paragraphs>104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-apple-system</vt:lpstr>
      <vt:lpstr>Arial Unicode MS</vt:lpstr>
      <vt:lpstr>Helvetica Neue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wmm</dc:creator>
  <cp:lastModifiedBy>wmm</cp:lastModifiedBy>
  <cp:revision>51</cp:revision>
  <dcterms:created xsi:type="dcterms:W3CDTF">2020-09-13T02:58:27Z</dcterms:created>
  <dcterms:modified xsi:type="dcterms:W3CDTF">2020-09-13T05:55:33Z</dcterms:modified>
</cp:coreProperties>
</file>