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61" r:id="rId3"/>
    <p:sldId id="269" r:id="rId4"/>
    <p:sldId id="262" r:id="rId5"/>
    <p:sldId id="274" r:id="rId6"/>
    <p:sldId id="273" r:id="rId7"/>
    <p:sldId id="263" r:id="rId8"/>
    <p:sldId id="276" r:id="rId9"/>
    <p:sldId id="275" r:id="rId10"/>
    <p:sldId id="270" r:id="rId11"/>
    <p:sldId id="271" r:id="rId12"/>
    <p:sldId id="272" r:id="rId13"/>
    <p:sldId id="278" r:id="rId14"/>
    <p:sldId id="264" r:id="rId15"/>
    <p:sldId id="258" r:id="rId16"/>
    <p:sldId id="259" r:id="rId17"/>
    <p:sldId id="260" r:id="rId18"/>
    <p:sldId id="268" r:id="rId19"/>
    <p:sldId id="267" r:id="rId20"/>
    <p:sldId id="265" r:id="rId21"/>
    <p:sldId id="266" r:id="rId22"/>
    <p:sldId id="277" r:id="rId2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平 刘" initials="平" lastIdx="1" clrIdx="0">
    <p:extLst>
      <p:ext uri="{19B8F6BF-5375-455C-9EA6-DF929625EA0E}">
        <p15:presenceInfo xmlns:p15="http://schemas.microsoft.com/office/powerpoint/2012/main" userId="981a2eb40e363c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25" autoAdjust="0"/>
    <p:restoredTop sz="94632" autoAdjust="0"/>
  </p:normalViewPr>
  <p:slideViewPr>
    <p:cSldViewPr>
      <p:cViewPr varScale="1">
        <p:scale>
          <a:sx n="79" d="100"/>
          <a:sy n="79" d="100"/>
        </p:scale>
        <p:origin x="93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kumimoji="1" sz="1200"/>
            </a:lvl1pPr>
          </a:lstStyle>
          <a:p>
            <a:pPr>
              <a:defRPr/>
            </a:pPr>
            <a:fld id="{8C20FF19-9E0E-4AFB-91F3-DEEF11C14AEF}" type="datetimeFigureOut">
              <a:rPr lang="zh-CN" altLang="en-US"/>
              <a:t>2021/8/8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2053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3E521CF-27B0-4E43-854B-7E7795AFB7BB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这里插入图信息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E521CF-27B0-4E43-854B-7E7795AFB7B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228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126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此处插入一下，函数图像以及函数的应用相关的内容。</a:t>
            </a:r>
          </a:p>
        </p:txBody>
      </p:sp>
      <p:sp>
        <p:nvSpPr>
          <p:cNvPr id="1126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fld id="{B0062F57-E620-4BD1-89EC-1CB2308AE55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8</a:t>
            </a:fld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331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此处插入竞争的表格，以及竞争得分的公式</a:t>
            </a: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fld id="{6A0900CF-1CB8-4282-8502-8D072BE3FABC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9</a:t>
            </a:fld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普通遍历方法：</a:t>
            </a:r>
          </a:p>
          <a:p>
            <a:pPr eaLnBrk="1" hangingPunct="1"/>
            <a:r>
              <a:rPr lang="zh-CN" altLang="en-US"/>
              <a:t> </a:t>
            </a:r>
            <a:r>
              <a:rPr lang="en-US" altLang="zh-CN"/>
              <a:t>for  each candidate</a:t>
            </a:r>
          </a:p>
          <a:p>
            <a:pPr eaLnBrk="1" hangingPunct="1"/>
            <a:r>
              <a:rPr lang="en-US" altLang="zh-CN"/>
              <a:t>        for  each object</a:t>
            </a:r>
          </a:p>
          <a:p>
            <a:pPr eaLnBrk="1" hangingPunct="1"/>
            <a:r>
              <a:rPr lang="en-US" altLang="zh-CN"/>
              <a:t>              for each point</a:t>
            </a:r>
          </a:p>
          <a:p>
            <a:pPr eaLnBrk="1" hangingPunct="1"/>
            <a:r>
              <a:rPr lang="en-US" altLang="zh-CN"/>
              <a:t>                     Calculate cumulative probability</a:t>
            </a:r>
          </a:p>
          <a:p>
            <a:pPr eaLnBrk="1" hangingPunct="1"/>
            <a:r>
              <a:rPr lang="zh-CN" altLang="en-US"/>
              <a:t>记录每个候选影响的对象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 </a:t>
            </a:r>
            <a:r>
              <a:rPr lang="en-US" altLang="zh-CN"/>
              <a:t>for  each existing facilities</a:t>
            </a:r>
          </a:p>
          <a:p>
            <a:pPr eaLnBrk="1" hangingPunct="1"/>
            <a:r>
              <a:rPr lang="en-US" altLang="zh-CN"/>
              <a:t>        for  each object</a:t>
            </a:r>
          </a:p>
          <a:p>
            <a:pPr eaLnBrk="1" hangingPunct="1"/>
            <a:r>
              <a:rPr lang="en-US" altLang="zh-CN"/>
              <a:t>              for each point</a:t>
            </a:r>
          </a:p>
          <a:p>
            <a:pPr eaLnBrk="1" hangingPunct="1"/>
            <a:r>
              <a:rPr lang="en-US" altLang="zh-CN"/>
              <a:t>                     Calculate cumulative probability</a:t>
            </a:r>
          </a:p>
          <a:p>
            <a:pPr eaLnBrk="1" hangingPunct="1"/>
            <a:r>
              <a:rPr lang="en-US" altLang="zh-CN"/>
              <a:t>    </a:t>
            </a:r>
            <a:r>
              <a:rPr lang="zh-CN" altLang="en-US"/>
              <a:t>每个对象被已有设施影响的数目进行记录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en-US" altLang="zh-CN"/>
              <a:t>for  each candidate </a:t>
            </a:r>
          </a:p>
          <a:p>
            <a:pPr eaLnBrk="1" hangingPunct="1"/>
            <a:r>
              <a:rPr lang="en-US" altLang="zh-CN"/>
              <a:t>       </a:t>
            </a:r>
            <a:r>
              <a:rPr lang="zh-CN" altLang="en-US"/>
              <a:t>计算竞争得分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en-US" altLang="zh-CN"/>
              <a:t>pino</a:t>
            </a:r>
          </a:p>
          <a:p>
            <a:pPr eaLnBrk="1" hangingPunct="1"/>
            <a:r>
              <a:rPr lang="en-US" altLang="zh-CN"/>
              <a:t> for  each object</a:t>
            </a:r>
          </a:p>
          <a:p>
            <a:pPr eaLnBrk="1" hangingPunct="1"/>
            <a:r>
              <a:rPr lang="en-US" altLang="zh-CN"/>
              <a:t>       IA</a:t>
            </a:r>
            <a:r>
              <a:rPr lang="zh-CN" altLang="en-US"/>
              <a:t>规则得到一定会影响的</a:t>
            </a:r>
            <a:r>
              <a:rPr lang="en-US" altLang="zh-CN"/>
              <a:t>candidate</a:t>
            </a:r>
            <a:r>
              <a:rPr lang="zh-CN" altLang="en-US"/>
              <a:t>，在这些</a:t>
            </a:r>
            <a:r>
              <a:rPr lang="en-US" altLang="zh-CN"/>
              <a:t>candidate</a:t>
            </a:r>
            <a:r>
              <a:rPr lang="zh-CN" altLang="en-US"/>
              <a:t>中记录影响的对象</a:t>
            </a:r>
          </a:p>
          <a:p>
            <a:pPr eaLnBrk="1" hangingPunct="1"/>
            <a:r>
              <a:rPr lang="zh-CN" altLang="en-US"/>
              <a:t>       </a:t>
            </a:r>
            <a:r>
              <a:rPr lang="en-US" altLang="zh-CN"/>
              <a:t>NIB</a:t>
            </a:r>
            <a:r>
              <a:rPr lang="zh-CN" altLang="en-US"/>
              <a:t>中是潜在的会影响的</a:t>
            </a:r>
            <a:r>
              <a:rPr lang="en-US" altLang="zh-CN"/>
              <a:t>candidate</a:t>
            </a:r>
            <a:r>
              <a:rPr lang="zh-CN" altLang="en-US"/>
              <a:t>按算法规则计算，</a:t>
            </a:r>
            <a:r>
              <a:rPr lang="en-US" altLang="zh-CN"/>
              <a:t>candidate</a:t>
            </a:r>
            <a:r>
              <a:rPr lang="zh-CN" altLang="en-US"/>
              <a:t>中记录影响的对象</a:t>
            </a:r>
          </a:p>
          <a:p>
            <a:pPr eaLnBrk="1" hangingPunct="1"/>
            <a:r>
              <a:rPr lang="en-US" altLang="zh-CN"/>
              <a:t>for  each object</a:t>
            </a:r>
          </a:p>
          <a:p>
            <a:pPr eaLnBrk="1" hangingPunct="1"/>
            <a:r>
              <a:rPr lang="en-US" altLang="zh-CN"/>
              <a:t>        IA</a:t>
            </a:r>
            <a:r>
              <a:rPr lang="zh-CN" altLang="en-US"/>
              <a:t>规则得到一定会影响的</a:t>
            </a:r>
            <a:r>
              <a:rPr lang="en-US" altLang="zh-CN"/>
              <a:t>existing facilities</a:t>
            </a:r>
            <a:r>
              <a:rPr lang="zh-CN" altLang="en-US"/>
              <a:t>，记录数目</a:t>
            </a:r>
          </a:p>
          <a:p>
            <a:pPr eaLnBrk="1" hangingPunct="1"/>
            <a:r>
              <a:rPr lang="zh-CN" altLang="en-US"/>
              <a:t>        </a:t>
            </a:r>
            <a:r>
              <a:rPr lang="en-US" altLang="zh-CN"/>
              <a:t>NIB</a:t>
            </a:r>
            <a:r>
              <a:rPr lang="zh-CN" altLang="en-US"/>
              <a:t>中是潜在的会影响的</a:t>
            </a:r>
            <a:r>
              <a:rPr lang="en-US" altLang="zh-CN"/>
              <a:t>existing facilities</a:t>
            </a:r>
            <a:r>
              <a:rPr lang="zh-CN" altLang="en-US"/>
              <a:t>按算法规则计算，记录数目</a:t>
            </a:r>
          </a:p>
          <a:p>
            <a:pPr eaLnBrk="1" hangingPunct="1"/>
            <a:r>
              <a:rPr lang="en-US" altLang="zh-CN"/>
              <a:t>for  each candidate </a:t>
            </a:r>
          </a:p>
          <a:p>
            <a:pPr eaLnBrk="1" hangingPunct="1"/>
            <a:r>
              <a:rPr lang="en-US" altLang="zh-CN"/>
              <a:t>       </a:t>
            </a:r>
            <a:r>
              <a:rPr lang="zh-CN" altLang="en-US"/>
              <a:t>计算竞争得分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剪枝</a:t>
            </a:r>
          </a:p>
          <a:p>
            <a:pPr eaLnBrk="1" hangingPunct="1"/>
            <a:r>
              <a:rPr lang="zh-CN" altLang="en-US"/>
              <a:t>  </a:t>
            </a:r>
            <a:r>
              <a:rPr lang="en-US" altLang="zh-CN"/>
              <a:t>for  each object</a:t>
            </a:r>
          </a:p>
          <a:p>
            <a:pPr eaLnBrk="1" hangingPunct="1"/>
            <a:r>
              <a:rPr lang="en-US" altLang="zh-CN"/>
              <a:t>       IA</a:t>
            </a:r>
            <a:r>
              <a:rPr lang="zh-CN" altLang="en-US"/>
              <a:t>规则得到一定会影响的</a:t>
            </a:r>
            <a:r>
              <a:rPr lang="en-US" altLang="zh-CN"/>
              <a:t>candidate</a:t>
            </a:r>
            <a:r>
              <a:rPr lang="zh-CN" altLang="en-US"/>
              <a:t>，在这些</a:t>
            </a:r>
            <a:r>
              <a:rPr lang="en-US" altLang="zh-CN"/>
              <a:t>candidate</a:t>
            </a:r>
            <a:r>
              <a:rPr lang="zh-CN" altLang="en-US"/>
              <a:t>中记录影响的对象与数目</a:t>
            </a:r>
          </a:p>
          <a:p>
            <a:pPr eaLnBrk="1" hangingPunct="1"/>
            <a:r>
              <a:rPr lang="zh-CN" altLang="en-US"/>
              <a:t>       </a:t>
            </a:r>
            <a:r>
              <a:rPr lang="en-US" altLang="zh-CN"/>
              <a:t>NIB</a:t>
            </a:r>
            <a:r>
              <a:rPr lang="zh-CN" altLang="en-US"/>
              <a:t>中是潜在的会影响的</a:t>
            </a:r>
            <a:r>
              <a:rPr lang="en-US" altLang="zh-CN"/>
              <a:t>candidate</a:t>
            </a:r>
            <a:r>
              <a:rPr lang="zh-CN" altLang="en-US"/>
              <a:t>按算法规则计算，</a:t>
            </a:r>
            <a:r>
              <a:rPr lang="en-US" altLang="zh-CN"/>
              <a:t>candidate</a:t>
            </a:r>
            <a:r>
              <a:rPr lang="zh-CN" altLang="en-US"/>
              <a:t>中记录影响的对象与数目</a:t>
            </a:r>
          </a:p>
          <a:p>
            <a:pPr eaLnBrk="1" hangingPunct="1"/>
            <a:r>
              <a:rPr lang="zh-CN" altLang="en-US"/>
              <a:t>对</a:t>
            </a:r>
            <a:r>
              <a:rPr lang="en-US" altLang="zh-CN"/>
              <a:t>candidate</a:t>
            </a:r>
            <a:r>
              <a:rPr lang="zh-CN" altLang="en-US"/>
              <a:t>影响对象数进行排序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en-US" altLang="zh-CN"/>
              <a:t>for  each object in top-k candidate</a:t>
            </a:r>
          </a:p>
          <a:p>
            <a:pPr eaLnBrk="1" hangingPunct="1"/>
            <a:r>
              <a:rPr lang="en-US" altLang="zh-CN"/>
              <a:t>       IA</a:t>
            </a:r>
            <a:r>
              <a:rPr lang="zh-CN" altLang="en-US"/>
              <a:t>规则得到一定会影响的</a:t>
            </a:r>
            <a:r>
              <a:rPr lang="en-US" altLang="zh-CN"/>
              <a:t>existing facilities</a:t>
            </a:r>
            <a:r>
              <a:rPr lang="zh-CN" altLang="en-US"/>
              <a:t>，记录数目</a:t>
            </a:r>
          </a:p>
          <a:p>
            <a:pPr eaLnBrk="1" hangingPunct="1"/>
            <a:r>
              <a:rPr lang="zh-CN" altLang="en-US"/>
              <a:t>       </a:t>
            </a:r>
            <a:r>
              <a:rPr lang="en-US" altLang="zh-CN"/>
              <a:t>NIB</a:t>
            </a:r>
            <a:r>
              <a:rPr lang="zh-CN" altLang="en-US"/>
              <a:t>中是潜在的会影响的</a:t>
            </a:r>
            <a:r>
              <a:rPr lang="en-US" altLang="zh-CN"/>
              <a:t>existing facilities</a:t>
            </a:r>
            <a:r>
              <a:rPr lang="zh-CN" altLang="en-US"/>
              <a:t>按算法规则计算，记录数目</a:t>
            </a:r>
          </a:p>
          <a:p>
            <a:pPr eaLnBrk="1" hangingPunct="1"/>
            <a:r>
              <a:rPr lang="zh-CN" altLang="en-US"/>
              <a:t>       计算竞争得分</a:t>
            </a:r>
            <a:r>
              <a:rPr lang="en-US" altLang="zh-CN"/>
              <a:t>,</a:t>
            </a:r>
            <a:r>
              <a:rPr lang="zh-CN" altLang="en-US"/>
              <a:t>得到阈值</a:t>
            </a:r>
          </a:p>
          <a:p>
            <a:pPr eaLnBrk="1" hangingPunct="1"/>
            <a:r>
              <a:rPr lang="en-US" altLang="zh-CN"/>
              <a:t>if sorted candidate </a:t>
            </a:r>
            <a:r>
              <a:rPr lang="zh-CN" altLang="en-US"/>
              <a:t>影响对象数</a:t>
            </a:r>
            <a:r>
              <a:rPr lang="en-US" altLang="zh-CN"/>
              <a:t>&lt;</a:t>
            </a:r>
            <a:r>
              <a:rPr lang="zh-CN" altLang="en-US"/>
              <a:t>阈值</a:t>
            </a:r>
          </a:p>
          <a:p>
            <a:pPr eaLnBrk="1" hangingPunct="1"/>
            <a:r>
              <a:rPr lang="zh-CN" altLang="en-US"/>
              <a:t>       </a:t>
            </a:r>
            <a:r>
              <a:rPr lang="en-US" altLang="zh-CN"/>
              <a:t>IA</a:t>
            </a:r>
            <a:r>
              <a:rPr lang="zh-CN" altLang="en-US"/>
              <a:t>规则得到一定会影响的</a:t>
            </a:r>
            <a:r>
              <a:rPr lang="en-US" altLang="zh-CN"/>
              <a:t>existing facilities</a:t>
            </a:r>
            <a:r>
              <a:rPr lang="zh-CN" altLang="en-US"/>
              <a:t>，记录数目</a:t>
            </a:r>
          </a:p>
          <a:p>
            <a:pPr eaLnBrk="1" hangingPunct="1"/>
            <a:r>
              <a:rPr lang="zh-CN" altLang="en-US"/>
              <a:t>       </a:t>
            </a:r>
            <a:r>
              <a:rPr lang="en-US" altLang="zh-CN"/>
              <a:t>NIB</a:t>
            </a:r>
            <a:r>
              <a:rPr lang="zh-CN" altLang="en-US"/>
              <a:t>中是潜在的会影响的</a:t>
            </a:r>
            <a:r>
              <a:rPr lang="en-US" altLang="zh-CN"/>
              <a:t>existing facilities</a:t>
            </a:r>
            <a:r>
              <a:rPr lang="zh-CN" altLang="en-US"/>
              <a:t>按算法规则计算，记录数目</a:t>
            </a:r>
          </a:p>
          <a:p>
            <a:pPr eaLnBrk="1" hangingPunct="1"/>
            <a:r>
              <a:rPr lang="zh-CN" altLang="en-US"/>
              <a:t>       计算竞争得分</a:t>
            </a:r>
            <a:r>
              <a:rPr lang="en-US" altLang="zh-CN"/>
              <a:t>,</a:t>
            </a:r>
            <a:r>
              <a:rPr lang="zh-CN" altLang="en-US"/>
              <a:t>更新阈值</a:t>
            </a:r>
          </a:p>
          <a:p>
            <a:pPr eaLnBrk="1" hangingPunct="1"/>
            <a:r>
              <a:rPr lang="en-US" altLang="zh-CN"/>
              <a:t>else</a:t>
            </a:r>
          </a:p>
          <a:p>
            <a:pPr eaLnBrk="1" hangingPunct="1"/>
            <a:r>
              <a:rPr lang="en-US" altLang="zh-CN"/>
              <a:t>       </a:t>
            </a:r>
            <a:r>
              <a:rPr lang="zh-CN" altLang="en-US"/>
              <a:t>得到结果，返回</a:t>
            </a:r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fld id="{05701839-0BB9-433B-9797-B4B2E5000BDA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11</a:t>
            </a:fld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843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着重提一下内部使用堆结构对数据进行了记录</a:t>
            </a:r>
          </a:p>
        </p:txBody>
      </p:sp>
      <p:sp>
        <p:nvSpPr>
          <p:cNvPr id="1843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fld id="{AF5BF57F-D0C2-47CF-AC14-D4CE2E026233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12</a:t>
            </a:fld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着重提一下内部使用堆结构对数据进行了记录</a:t>
            </a:r>
          </a:p>
        </p:txBody>
      </p:sp>
      <p:sp>
        <p:nvSpPr>
          <p:cNvPr id="2048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fld id="{42D2C182-3FF2-4F3A-BD16-53E8EC218996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13</a:t>
            </a:fld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59724-D4B2-411B-BDCC-82CF805BFDC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CE779-EF23-4E65-AABF-9107806E1B7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728B87-3E7A-4B13-809C-04DFDD39A8C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7F4EA-8537-46DD-8FB5-41BC2657591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96CD88-AE35-48BE-BB5E-124A418CF79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5876D-140D-4E3E-87EA-86CCA8A3E7C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44243-371B-44CB-B5A7-4130C6A3D0F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6C5A8-8162-4DD4-89B6-AF25504EE67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1DB1A-C22D-4048-9791-C0CBFEB8BE5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B808D-1BEA-45DB-8950-185B22739F3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DD00E-B18E-4F57-BD40-04D3635938D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413B447-8A4C-422C-8154-4AAB67214BFF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18.bin"/><Relationship Id="rId2" Type="http://schemas.openxmlformats.org/officeDocument/2006/relationships/image" Target="../media/image2.jpeg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2.jpeg"/><Relationship Id="rId7" Type="http://schemas.openxmlformats.org/officeDocument/2006/relationships/image" Target="../media/image38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39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4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1.wmf"/><Relationship Id="rId3" Type="http://schemas.openxmlformats.org/officeDocument/2006/relationships/image" Target="../media/image6.jpeg"/><Relationship Id="rId7" Type="http://schemas.openxmlformats.org/officeDocument/2006/relationships/image" Target="../media/image8.emf"/><Relationship Id="rId12" Type="http://schemas.openxmlformats.org/officeDocument/2006/relationships/oleObject" Target="../embeddings/oleObject5.bin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emf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0.bin"/><Relationship Id="rId3" Type="http://schemas.openxmlformats.org/officeDocument/2006/relationships/image" Target="../media/image2.jpeg"/><Relationship Id="rId7" Type="http://schemas.openxmlformats.org/officeDocument/2006/relationships/oleObject" Target="../embeddings/oleObject7.bin"/><Relationship Id="rId12" Type="http://schemas.openxmlformats.org/officeDocument/2006/relationships/image" Target="../media/image2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0.wmf"/><Relationship Id="rId4" Type="http://schemas.openxmlformats.org/officeDocument/2006/relationships/image" Target="../media/image17.jpeg"/><Relationship Id="rId9" Type="http://schemas.openxmlformats.org/officeDocument/2006/relationships/oleObject" Target="../embeddings/oleObject8.bin"/><Relationship Id="rId14" Type="http://schemas.openxmlformats.org/officeDocument/2006/relationships/image" Target="../media/image2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988" y="0"/>
            <a:ext cx="914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30275" y="2924175"/>
            <a:ext cx="7632700" cy="1470025"/>
          </a:xfrm>
        </p:spPr>
        <p:txBody>
          <a:bodyPr anchor="ctr"/>
          <a:lstStyle/>
          <a:p>
            <a:pPr eaLnBrk="1" hangingPunct="1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Top-k Competitive Location Selection over Moving Object</a:t>
            </a:r>
            <a:b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ea typeface="微软雅黑" panose="020B0503020204020204" pitchFamily="34" charset="-122"/>
              </a:rPr>
              <a:t>Ping Liu,</a:t>
            </a:r>
            <a:r>
              <a:rPr lang="zh-CN" altLang="en-US" sz="2000" dirty="0"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ea typeface="微软雅黑" panose="020B0503020204020204" pitchFamily="34" charset="-122"/>
              </a:rPr>
              <a:t>Meng Wang, </a:t>
            </a:r>
            <a:r>
              <a:rPr lang="en-US" altLang="zh-CN" sz="2000" dirty="0" err="1">
                <a:ea typeface="微软雅黑" panose="020B0503020204020204" pitchFamily="34" charset="-122"/>
              </a:rPr>
              <a:t>Jiangtao</a:t>
            </a:r>
            <a:r>
              <a:rPr lang="en-US" altLang="zh-CN" sz="2000" dirty="0">
                <a:ea typeface="微软雅黑" panose="020B0503020204020204" pitchFamily="34" charset="-122"/>
              </a:rPr>
              <a:t> Cui, Hui Li</a:t>
            </a:r>
            <a:br>
              <a:rPr lang="en-US" altLang="zh-CN" sz="2000" dirty="0">
                <a:ea typeface="微软雅黑" panose="020B0503020204020204" pitchFamily="34" charset="-122"/>
              </a:rPr>
            </a:br>
            <a:br>
              <a:rPr lang="en-US" altLang="zh-CN" sz="2000" dirty="0">
                <a:ea typeface="微软雅黑" panose="020B0503020204020204" pitchFamily="34" charset="-122"/>
              </a:rPr>
            </a:br>
            <a:r>
              <a:rPr lang="en-US" altLang="zh-CN" sz="2000" dirty="0">
                <a:ea typeface="微软雅黑" panose="020B0503020204020204" pitchFamily="34" charset="-122"/>
              </a:rPr>
              <a:t>School of Computer Science and Technology, Xidian University</a:t>
            </a:r>
            <a:b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NDBC 2020</a:t>
            </a:r>
            <a:endParaRPr lang="zh-CN" altLang="zh-C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7" y="27384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446087" y="1266031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Problem definition (CLS-M)</a:t>
            </a:r>
          </a:p>
          <a:p>
            <a:pPr marL="0" indent="0">
              <a:buFontTx/>
              <a:buNone/>
              <a:defRPr/>
            </a:pPr>
            <a:endParaRPr lang="en-US" altLang="zh-CN" sz="1800" dirty="0">
              <a:solidFill>
                <a:srgbClr val="00000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</a:rPr>
              <a:t>          Given a set of candidate locations     , a set of existing facilities   , </a:t>
            </a:r>
          </a:p>
          <a:p>
            <a:pPr marL="0" indent="0"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</a:rPr>
              <a:t>          a set of moving objects </a:t>
            </a:r>
            <a:r>
              <a:rPr lang="en-US" altLang="zh-CN" sz="1800" i="1" dirty="0">
                <a:solidFill>
                  <a:srgbClr val="000000"/>
                </a:solidFill>
              </a:rPr>
              <a:t>     </a:t>
            </a:r>
            <a:r>
              <a:rPr lang="en-US" altLang="zh-CN" sz="1800" dirty="0">
                <a:solidFill>
                  <a:srgbClr val="000000"/>
                </a:solidFill>
              </a:rPr>
              <a:t>each of which has a series of positions </a:t>
            </a:r>
            <a:r>
              <a:rPr lang="en-US" altLang="zh-CN" sz="1800" i="1" dirty="0">
                <a:solidFill>
                  <a:srgbClr val="000000"/>
                </a:solidFill>
              </a:rPr>
              <a:t>                                                              </a:t>
            </a:r>
          </a:p>
          <a:p>
            <a:pPr marL="0" indent="0">
              <a:buFontTx/>
              <a:buNone/>
              <a:defRPr/>
            </a:pPr>
            <a:r>
              <a:rPr lang="en-US" altLang="zh-CN" sz="1800" i="1" dirty="0">
                <a:solidFill>
                  <a:srgbClr val="000000"/>
                </a:solidFill>
              </a:rPr>
              <a:t>                             </a:t>
            </a:r>
            <a:r>
              <a:rPr lang="en-US" altLang="zh-CN" sz="1800" dirty="0">
                <a:solidFill>
                  <a:srgbClr val="000000"/>
                </a:solidFill>
              </a:rPr>
              <a:t>, and a user-specified number </a:t>
            </a:r>
            <a:r>
              <a:rPr lang="en-US" altLang="zh-CN" sz="1800" i="1" dirty="0">
                <a:solidFill>
                  <a:srgbClr val="000000"/>
                </a:solidFill>
              </a:rPr>
              <a:t>                             </a:t>
            </a:r>
            <a:r>
              <a:rPr lang="en-US" altLang="zh-CN" sz="1800" dirty="0">
                <a:solidFill>
                  <a:srgbClr val="000000"/>
                </a:solidFill>
              </a:rPr>
              <a:t>, </a:t>
            </a:r>
          </a:p>
          <a:p>
            <a:pPr marL="0" indent="0"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</a:rPr>
              <a:t>          the </a:t>
            </a:r>
            <a:r>
              <a:rPr lang="en-US" altLang="zh-CN" sz="1800" b="1" dirty="0">
                <a:solidFill>
                  <a:srgbClr val="000000"/>
                </a:solidFill>
              </a:rPr>
              <a:t>CLS-M </a:t>
            </a:r>
            <a:r>
              <a:rPr lang="en-US" altLang="zh-CN" sz="1800" dirty="0">
                <a:solidFill>
                  <a:srgbClr val="000000"/>
                </a:solidFill>
              </a:rPr>
              <a:t>problem aims to mine a subset                            , </a:t>
            </a:r>
          </a:p>
          <a:p>
            <a:pPr marL="0" indent="0"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</a:rPr>
              <a:t>          such that for each </a:t>
            </a:r>
            <a:r>
              <a:rPr lang="en-US" altLang="zh-CN" sz="1800" i="1" dirty="0">
                <a:solidFill>
                  <a:srgbClr val="000000"/>
                </a:solidFill>
              </a:rPr>
              <a:t>                   </a:t>
            </a:r>
            <a:r>
              <a:rPr lang="en-US" altLang="zh-CN" sz="1800" dirty="0">
                <a:solidFill>
                  <a:srgbClr val="000000"/>
                </a:solidFill>
              </a:rPr>
              <a:t>, we have </a:t>
            </a:r>
            <a:r>
              <a:rPr lang="en-US" altLang="zh-CN" sz="1800" i="1" dirty="0">
                <a:solidFill>
                  <a:srgbClr val="000000"/>
                </a:solidFill>
              </a:rPr>
              <a:t>          </a:t>
            </a:r>
            <a:r>
              <a:rPr lang="en-US" altLang="zh-CN" sz="1800" dirty="0">
                <a:solidFill>
                  <a:srgbClr val="000000"/>
                </a:solidFill>
              </a:rPr>
              <a:t>             </a:t>
            </a:r>
          </a:p>
          <a:p>
            <a:pPr marL="0" indent="0"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</a:rPr>
              <a:t>          where              .</a:t>
            </a:r>
            <a:endParaRPr lang="en-US" altLang="zh-CN" dirty="0"/>
          </a:p>
        </p:txBody>
      </p:sp>
      <p:graphicFrame>
        <p:nvGraphicFramePr>
          <p:cNvPr id="1434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055609"/>
              </p:ext>
            </p:extLst>
          </p:nvPr>
        </p:nvGraphicFramePr>
        <p:xfrm>
          <a:off x="3046298" y="3519203"/>
          <a:ext cx="1190625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01065" imgH="241300" progId="Equation.DSMT4">
                  <p:embed/>
                </p:oleObj>
              </mc:Choice>
              <mc:Fallback>
                <p:oleObj name="Equation" r:id="rId3" imgW="901065" imgH="2413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298" y="3519203"/>
                        <a:ext cx="1190625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063790"/>
              </p:ext>
            </p:extLst>
          </p:nvPr>
        </p:nvGraphicFramePr>
        <p:xfrm>
          <a:off x="5508104" y="2852936"/>
          <a:ext cx="1731962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04900" imgH="203200" progId="Equation.DSMT4">
                  <p:embed/>
                </p:oleObj>
              </mc:Choice>
              <mc:Fallback>
                <p:oleObj name="Equation" r:id="rId5" imgW="1104900" imgH="203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2852936"/>
                        <a:ext cx="1731962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035225"/>
              </p:ext>
            </p:extLst>
          </p:nvPr>
        </p:nvGraphicFramePr>
        <p:xfrm>
          <a:off x="5577359" y="3179012"/>
          <a:ext cx="15049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79500" imgH="228600" progId="Equation.DSMT4">
                  <p:embed/>
                </p:oleObj>
              </mc:Choice>
              <mc:Fallback>
                <p:oleObj name="Equation" r:id="rId7" imgW="1079500" imgH="228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7359" y="3179012"/>
                        <a:ext cx="150495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713182"/>
              </p:ext>
            </p:extLst>
          </p:nvPr>
        </p:nvGraphicFramePr>
        <p:xfrm>
          <a:off x="1116360" y="2785471"/>
          <a:ext cx="12954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75665" imgH="254000" progId="Equation.DSMT4">
                  <p:embed/>
                </p:oleObj>
              </mc:Choice>
              <mc:Fallback>
                <p:oleObj name="Equation" r:id="rId9" imgW="875665" imgH="2540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360" y="2785471"/>
                        <a:ext cx="12954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595344"/>
              </p:ext>
            </p:extLst>
          </p:nvPr>
        </p:nvGraphicFramePr>
        <p:xfrm>
          <a:off x="1886671" y="3836735"/>
          <a:ext cx="6794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69900" imgH="228600" progId="Equation.DSMT4">
                  <p:embed/>
                </p:oleObj>
              </mc:Choice>
              <mc:Fallback>
                <p:oleObj name="Equation" r:id="rId11" imgW="469900" imgH="228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6671" y="3836735"/>
                        <a:ext cx="67945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465575"/>
              </p:ext>
            </p:extLst>
          </p:nvPr>
        </p:nvGraphicFramePr>
        <p:xfrm>
          <a:off x="5342447" y="3460497"/>
          <a:ext cx="21367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371600" imgH="241300" progId="Equation.DSMT4">
                  <p:embed/>
                </p:oleObj>
              </mc:Choice>
              <mc:Fallback>
                <p:oleObj name="Equation" r:id="rId13" imgW="1371600" imgH="2413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2447" y="3460497"/>
                        <a:ext cx="2136775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311750"/>
              </p:ext>
            </p:extLst>
          </p:nvPr>
        </p:nvGraphicFramePr>
        <p:xfrm>
          <a:off x="4721161" y="2204864"/>
          <a:ext cx="207962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52400" imgH="177800" progId="Equation.DSMT4">
                  <p:embed/>
                </p:oleObj>
              </mc:Choice>
              <mc:Fallback>
                <p:oleObj name="Equation" r:id="rId15" imgW="152400" imgH="1778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1161" y="2204864"/>
                        <a:ext cx="207962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283437"/>
              </p:ext>
            </p:extLst>
          </p:nvPr>
        </p:nvGraphicFramePr>
        <p:xfrm>
          <a:off x="7524328" y="2204864"/>
          <a:ext cx="227013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65100" imgH="165100" progId="Equation.DSMT4">
                  <p:embed/>
                </p:oleObj>
              </mc:Choice>
              <mc:Fallback>
                <p:oleObj name="Equation" r:id="rId17" imgW="165100" imgH="1651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328" y="2204864"/>
                        <a:ext cx="227013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514670"/>
              </p:ext>
            </p:extLst>
          </p:nvPr>
        </p:nvGraphicFramePr>
        <p:xfrm>
          <a:off x="3590606" y="2491946"/>
          <a:ext cx="277812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65100" imgH="165100" progId="Equation.DSMT4">
                  <p:embed/>
                </p:oleObj>
              </mc:Choice>
              <mc:Fallback>
                <p:oleObj name="Equation" r:id="rId19" imgW="165100" imgH="1651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606" y="2491946"/>
                        <a:ext cx="277812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908050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Methodology</a:t>
            </a:r>
          </a:p>
          <a:p>
            <a:pPr marL="0" indent="0" eaLnBrk="1" hangingPunct="1">
              <a:buFontTx/>
              <a:buNone/>
              <a:defRPr/>
            </a:pPr>
            <a:endParaRPr lang="en-US" altLang="zh-CN" dirty="0">
              <a:latin typeface="Roboto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dirty="0">
                <a:latin typeface="Roboto"/>
              </a:rPr>
              <a:t>   </a:t>
            </a:r>
          </a:p>
          <a:p>
            <a:pPr eaLnBrk="1" hangingPunct="1">
              <a:buFontTx/>
              <a:buNone/>
              <a:defRPr/>
            </a:pPr>
            <a:r>
              <a:rPr lang="zh-CN" altLang="en-US" dirty="0">
                <a:latin typeface="Roboto"/>
              </a:rPr>
              <a:t>   </a:t>
            </a:r>
            <a:endParaRPr lang="en-US" altLang="zh-CN" dirty="0">
              <a:latin typeface="Roboto"/>
            </a:endParaRPr>
          </a:p>
          <a:p>
            <a:pPr eaLnBrk="1" hangingPunct="1">
              <a:buFontTx/>
              <a:buNone/>
              <a:defRPr/>
            </a:pPr>
            <a:endParaRPr lang="en-US" altLang="zh-CN" dirty="0">
              <a:latin typeface="Roboto"/>
            </a:endParaRPr>
          </a:p>
          <a:p>
            <a:pPr eaLnBrk="1" hangingPunct="1">
              <a:buFontTx/>
              <a:buNone/>
              <a:defRPr/>
            </a:pPr>
            <a:endParaRPr lang="en-US" altLang="zh-CN" dirty="0">
              <a:latin typeface="Roboto"/>
            </a:endParaRPr>
          </a:p>
          <a:p>
            <a:pPr eaLnBrk="1" hangingPunct="1">
              <a:buFontTx/>
              <a:buNone/>
              <a:defRPr/>
            </a:pPr>
            <a:endParaRPr lang="en-US" altLang="zh-CN" dirty="0"/>
          </a:p>
        </p:txBody>
      </p:sp>
      <p:pic>
        <p:nvPicPr>
          <p:cNvPr id="15364" name="图片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41" b="1776"/>
          <a:stretch/>
        </p:blipFill>
        <p:spPr bwMode="auto">
          <a:xfrm>
            <a:off x="836612" y="1423987"/>
            <a:ext cx="3156905" cy="2606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文本框 5"/>
          <p:cNvSpPr txBox="1">
            <a:spLocks noChangeArrowheads="1"/>
          </p:cNvSpPr>
          <p:nvPr/>
        </p:nvSpPr>
        <p:spPr bwMode="auto">
          <a:xfrm>
            <a:off x="4553100" y="1423987"/>
            <a:ext cx="404031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Roboto"/>
              </a:rPr>
              <a:t>NA: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Roboto"/>
              </a:rPr>
              <a:t>1. For each candidate, we calculate         the influenced objects.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Roboto"/>
              </a:rPr>
              <a:t>2. For each existing facility, we calculate the influenced objects.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Roboto"/>
              </a:rPr>
              <a:t>3. For each candidate, calculate the competition influence score, and obtain the top k results.</a:t>
            </a:r>
          </a:p>
        </p:txBody>
      </p:sp>
      <p:sp>
        <p:nvSpPr>
          <p:cNvPr id="15366" name="文本框 6"/>
          <p:cNvSpPr txBox="1">
            <a:spLocks noChangeArrowheads="1"/>
          </p:cNvSpPr>
          <p:nvPr/>
        </p:nvSpPr>
        <p:spPr bwMode="auto">
          <a:xfrm>
            <a:off x="4654550" y="3956685"/>
            <a:ext cx="434136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PIV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The process of calculating the relationship between each object and  existing facilities (and candidates)uses IA and NIB strategies.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0EEFDB-FFE5-4DB2-B3E5-76CF9B243D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618" t="87" b="-1"/>
          <a:stretch/>
        </p:blipFill>
        <p:spPr>
          <a:xfrm>
            <a:off x="888964" y="3933056"/>
            <a:ext cx="2808312" cy="26420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052513"/>
            <a:ext cx="8229600" cy="45259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cs typeface="+mn-lt"/>
              </a:rPr>
              <a:t>Algorithm</a:t>
            </a:r>
          </a:p>
          <a:p>
            <a:pPr marL="0" indent="0" eaLnBrk="1" hangingPunct="1">
              <a:buFontTx/>
              <a:buNone/>
              <a:defRPr/>
            </a:pPr>
            <a:r>
              <a:rPr lang="zh-CN" altLang="en-US" dirty="0"/>
              <a:t> </a:t>
            </a:r>
            <a:endParaRPr lang="en-US" altLang="zh-CN" dirty="0"/>
          </a:p>
          <a:p>
            <a:pPr marL="0" indent="0" eaLnBrk="1" hangingPunct="1">
              <a:buFontTx/>
              <a:buNone/>
              <a:defRPr/>
            </a:pPr>
            <a:endParaRPr lang="en-US" altLang="zh-CN" dirty="0"/>
          </a:p>
        </p:txBody>
      </p:sp>
      <p:pic>
        <p:nvPicPr>
          <p:cNvPr id="17412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247379"/>
            <a:ext cx="3408362" cy="558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367B725-64B3-41DD-824A-5C3D3EA04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753" y="1916832"/>
            <a:ext cx="2886922" cy="23797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EB88C9B-CFD8-40A9-BE74-A033307FE5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616" y="4299411"/>
            <a:ext cx="2376263" cy="223708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052513"/>
            <a:ext cx="8229600" cy="45259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cs typeface="+mn-lt"/>
              </a:rPr>
              <a:t>Algorithm</a:t>
            </a:r>
          </a:p>
          <a:p>
            <a:pPr marL="0" indent="0" eaLnBrk="1" hangingPunct="1">
              <a:buFontTx/>
              <a:buNone/>
              <a:defRPr/>
            </a:pPr>
            <a:r>
              <a:rPr lang="zh-CN" altLang="en-US" dirty="0"/>
              <a:t> </a:t>
            </a:r>
            <a:endParaRPr lang="en-US" altLang="zh-CN" dirty="0"/>
          </a:p>
          <a:p>
            <a:pPr marL="0" indent="0" eaLnBrk="1" hangingPunct="1">
              <a:buFontTx/>
              <a:buNone/>
              <a:defRPr/>
            </a:pP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11163" y="1773238"/>
            <a:ext cx="7997825" cy="4092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dirty="0">
                <a:solidFill>
                  <a:srgbClr val="000000"/>
                </a:solidFill>
                <a:latin typeface="+mn-lt"/>
              </a:rPr>
              <a:t>In this case, the two pruning rules cannot be used and the time cost is          . </a:t>
            </a:r>
            <a:endParaRPr lang="en-US" altLang="zh-CN" sz="2000" dirty="0">
              <a:latin typeface="+mn-lt"/>
            </a:endParaRPr>
          </a:p>
          <a:p>
            <a:pPr eaLnBrk="1" hangingPunct="1">
              <a:defRPr/>
            </a:pPr>
            <a:endParaRPr lang="en-US" altLang="zh-CN" sz="2000" dirty="0">
              <a:solidFill>
                <a:srgbClr val="00000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zh-CN" sz="2000" dirty="0">
                <a:solidFill>
                  <a:srgbClr val="000000"/>
                </a:solidFill>
                <a:latin typeface="+mn-lt"/>
              </a:rPr>
              <a:t>Similarly, candidates are randomly located, then the influence value pruning rule will further prune candidates with less scores, as well as the influence relation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n-lt"/>
              </a:rPr>
              <a:t>ships of the corresponding objects. Hence, the moving objects to be calculated is reduced as 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</a:rPr>
              <a:t>               </a:t>
            </a:r>
            <a:r>
              <a:rPr lang="en-US" altLang="zh-CN" sz="2000" dirty="0">
                <a:solidFill>
                  <a:srgbClr val="000000"/>
                </a:solidFill>
                <a:latin typeface="+mn-lt"/>
              </a:rPr>
              <a:t>and the complexity is            . </a:t>
            </a:r>
          </a:p>
          <a:p>
            <a:pPr eaLnBrk="1" hangingPunct="1">
              <a:defRPr/>
            </a:pPr>
            <a:endParaRPr lang="en-US" altLang="zh-CN" sz="2000" dirty="0">
              <a:solidFill>
                <a:srgbClr val="00000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zh-CN" sz="2000" dirty="0">
                <a:solidFill>
                  <a:srgbClr val="000000"/>
                </a:solidFill>
                <a:latin typeface="+mn-lt"/>
              </a:rPr>
              <a:t>Experiments will validate the complexity analysis. The best case occurs when the top-</a:t>
            </a:r>
            <a:r>
              <a:rPr lang="en-US" altLang="zh-CN" sz="2000" i="1" dirty="0">
                <a:solidFill>
                  <a:srgbClr val="000000"/>
                </a:solidFill>
                <a:latin typeface="+mn-lt"/>
              </a:rPr>
              <a:t>k </a:t>
            </a:r>
            <a:r>
              <a:rPr lang="en-US" altLang="zh-CN" sz="2000" dirty="0">
                <a:solidFill>
                  <a:srgbClr val="000000"/>
                </a:solidFill>
                <a:latin typeface="+mn-lt"/>
              </a:rPr>
              <a:t>candidates have no competitors, and we can return the result directly. In the special case, the performance of </a:t>
            </a:r>
          </a:p>
          <a:p>
            <a:pPr eaLnBrk="1" hangingPunct="1">
              <a:defRPr/>
            </a:pPr>
            <a:r>
              <a:rPr lang="en-US" altLang="zh-CN" sz="2000" dirty="0">
                <a:solidFill>
                  <a:srgbClr val="000000"/>
                </a:solidFill>
                <a:latin typeface="+mn-lt"/>
              </a:rPr>
              <a:t>IPA is equivalent to that of PINOCCHIO-VO.</a:t>
            </a:r>
            <a:endParaRPr lang="zh-CN" altLang="en-US" sz="2000" dirty="0">
              <a:latin typeface="+mn-lt"/>
            </a:endParaRPr>
          </a:p>
        </p:txBody>
      </p:sp>
      <p:graphicFrame>
        <p:nvGraphicFramePr>
          <p:cNvPr id="19461" name="对象 2"/>
          <p:cNvGraphicFramePr>
            <a:graphicFrameLocks noChangeAspect="1"/>
          </p:cNvGraphicFramePr>
          <p:nvPr/>
        </p:nvGraphicFramePr>
        <p:xfrm>
          <a:off x="5724525" y="3690938"/>
          <a:ext cx="914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228600" progId="Equation.DSMT4">
                  <p:embed/>
                </p:oleObj>
              </mc:Choice>
              <mc:Fallback>
                <p:oleObj name="Equation" r:id="rId4" imgW="914400" imgH="228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3690938"/>
                        <a:ext cx="914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对象 4"/>
          <p:cNvGraphicFramePr>
            <a:graphicFrameLocks noChangeAspect="1"/>
          </p:cNvGraphicFramePr>
          <p:nvPr/>
        </p:nvGraphicFramePr>
        <p:xfrm>
          <a:off x="2105025" y="3992563"/>
          <a:ext cx="609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09600" imgH="228600" progId="Equation.DSMT4">
                  <p:embed/>
                </p:oleObj>
              </mc:Choice>
              <mc:Fallback>
                <p:oleObj name="Equation" r:id="rId6" imgW="60960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3992563"/>
                        <a:ext cx="609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对象 5"/>
          <p:cNvGraphicFramePr>
            <a:graphicFrameLocks noChangeAspect="1"/>
          </p:cNvGraphicFramePr>
          <p:nvPr/>
        </p:nvGraphicFramePr>
        <p:xfrm>
          <a:off x="755650" y="2133600"/>
          <a:ext cx="576263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700" imgH="203200" progId="Equation.DSMT4">
                  <p:embed/>
                </p:oleObj>
              </mc:Choice>
              <mc:Fallback>
                <p:oleObj name="Equation" r:id="rId8" imgW="393700" imgH="203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133600"/>
                        <a:ext cx="576263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196975"/>
            <a:ext cx="1655763" cy="285750"/>
          </a:xfrm>
        </p:spPr>
        <p:txBody>
          <a:bodyPr/>
          <a:lstStyle/>
          <a:p>
            <a:pPr eaLnBrk="1" hangingPunct="1"/>
            <a:r>
              <a:rPr lang="en-US" altLang="zh-CN" sz="3200"/>
              <a:t>Outline</a:t>
            </a:r>
            <a:endParaRPr lang="zh-CN" altLang="en-US" sz="3200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907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/>
              <a:t>Background</a:t>
            </a:r>
          </a:p>
          <a:p>
            <a:pPr eaLnBrk="1" hangingPunct="1"/>
            <a:r>
              <a:rPr lang="en-US" altLang="zh-CN"/>
              <a:t>Motivation</a:t>
            </a:r>
          </a:p>
          <a:p>
            <a:pPr eaLnBrk="1" hangingPunct="1"/>
            <a:r>
              <a:rPr lang="en-US" altLang="zh-CN"/>
              <a:t>Methodology</a:t>
            </a:r>
          </a:p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Experiments</a:t>
            </a:r>
          </a:p>
          <a:p>
            <a:pPr eaLnBrk="1" hangingPunct="1"/>
            <a:r>
              <a:rPr lang="en-US" altLang="zh-CN"/>
              <a:t>Conclusion</a:t>
            </a:r>
            <a:endParaRPr lang="zh-CN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0"/>
            <a:ext cx="914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400" dirty="0"/>
              <a:t>Dataset</a:t>
            </a:r>
          </a:p>
          <a:p>
            <a:pPr eaLnBrk="1" hangingPunct="1">
              <a:defRPr/>
            </a:pPr>
            <a:r>
              <a:rPr lang="en-US" altLang="zh-CN" sz="2400" dirty="0"/>
              <a:t>Algorithm: NA, PIV, IPA</a:t>
            </a:r>
          </a:p>
          <a:p>
            <a:pPr eaLnBrk="1" hangingPunct="1">
              <a:defRPr/>
            </a:pPr>
            <a:r>
              <a:rPr lang="en-US" altLang="zh-CN" sz="2400" dirty="0"/>
              <a:t>Parameter setting: k=10, t=0.9, |F|=200,|C|=100</a:t>
            </a:r>
          </a:p>
          <a:p>
            <a:pPr marL="0" indent="0" eaLnBrk="1" hangingPunct="1">
              <a:buFontTx/>
              <a:buNone/>
              <a:defRPr/>
            </a:pPr>
            <a:endParaRPr lang="zh-CN" altLang="zh-CN" sz="2400" dirty="0"/>
          </a:p>
        </p:txBody>
      </p:sp>
      <p:pic>
        <p:nvPicPr>
          <p:cNvPr id="22532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213100"/>
            <a:ext cx="6872287" cy="191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60575"/>
            <a:ext cx="7739063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文本框 1"/>
          <p:cNvSpPr txBox="1">
            <a:spLocks noChangeArrowheads="1"/>
          </p:cNvSpPr>
          <p:nvPr/>
        </p:nvSpPr>
        <p:spPr bwMode="auto">
          <a:xfrm>
            <a:off x="3563938" y="5589588"/>
            <a:ext cx="34559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/>
              <a:t>Effect of |</a:t>
            </a:r>
            <a:r>
              <a:rPr lang="el-GR" altLang="zh-CN" sz="2400"/>
              <a:t>Ω</a:t>
            </a:r>
            <a:r>
              <a:rPr lang="en-US" altLang="zh-CN" sz="2400"/>
              <a:t>|</a:t>
            </a:r>
            <a:endParaRPr lang="zh-CN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057275"/>
            <a:ext cx="5876925" cy="24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图片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609975"/>
            <a:ext cx="6086475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文本框 1"/>
          <p:cNvSpPr txBox="1">
            <a:spLocks noChangeArrowheads="1"/>
          </p:cNvSpPr>
          <p:nvPr/>
        </p:nvSpPr>
        <p:spPr bwMode="auto">
          <a:xfrm>
            <a:off x="395288" y="1784350"/>
            <a:ext cx="201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Effect of |C|</a:t>
            </a:r>
            <a:endParaRPr lang="zh-CN" altLang="en-US" sz="1800"/>
          </a:p>
        </p:txBody>
      </p:sp>
      <p:sp>
        <p:nvSpPr>
          <p:cNvPr id="24582" name="文本框 2"/>
          <p:cNvSpPr txBox="1">
            <a:spLocks noChangeArrowheads="1"/>
          </p:cNvSpPr>
          <p:nvPr/>
        </p:nvSpPr>
        <p:spPr bwMode="auto">
          <a:xfrm>
            <a:off x="250825" y="4229100"/>
            <a:ext cx="1944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Effect of Pruning</a:t>
            </a:r>
            <a:endParaRPr lang="zh-CN" altLang="en-US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0"/>
            <a:ext cx="914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1268413"/>
            <a:ext cx="5867400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图片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3806825"/>
            <a:ext cx="5795963" cy="247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文本框 3"/>
          <p:cNvSpPr txBox="1">
            <a:spLocks noChangeArrowheads="1"/>
          </p:cNvSpPr>
          <p:nvPr/>
        </p:nvSpPr>
        <p:spPr bwMode="auto">
          <a:xfrm>
            <a:off x="257175" y="1916113"/>
            <a:ext cx="1565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Effect of |F|</a:t>
            </a:r>
            <a:endParaRPr lang="zh-CN" altLang="en-US" sz="1800"/>
          </a:p>
        </p:txBody>
      </p:sp>
      <p:sp>
        <p:nvSpPr>
          <p:cNvPr id="25606" name="文本框 4"/>
          <p:cNvSpPr txBox="1">
            <a:spLocks noChangeArrowheads="1"/>
          </p:cNvSpPr>
          <p:nvPr/>
        </p:nvSpPr>
        <p:spPr bwMode="auto">
          <a:xfrm>
            <a:off x="239713" y="4572000"/>
            <a:ext cx="145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Effect of k</a:t>
            </a:r>
            <a:endParaRPr lang="zh-CN" altLang="en-US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1033463"/>
            <a:ext cx="5805488" cy="252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图片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3" y="3552825"/>
            <a:ext cx="6115050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文本框 1"/>
          <p:cNvSpPr txBox="1">
            <a:spLocks noChangeArrowheads="1"/>
          </p:cNvSpPr>
          <p:nvPr/>
        </p:nvSpPr>
        <p:spPr bwMode="auto">
          <a:xfrm>
            <a:off x="173038" y="1814513"/>
            <a:ext cx="1511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Effect of </a:t>
            </a:r>
            <a:endParaRPr lang="zh-CN" altLang="en-US" sz="1800"/>
          </a:p>
        </p:txBody>
      </p:sp>
      <p:sp>
        <p:nvSpPr>
          <p:cNvPr id="26630" name="文本框 2"/>
          <p:cNvSpPr txBox="1">
            <a:spLocks noChangeArrowheads="1"/>
          </p:cNvSpPr>
          <p:nvPr/>
        </p:nvSpPr>
        <p:spPr bwMode="auto">
          <a:xfrm>
            <a:off x="107950" y="4365625"/>
            <a:ext cx="1943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Effect of Pruning</a:t>
            </a:r>
            <a:endParaRPr lang="zh-CN" altLang="en-US" sz="1800"/>
          </a:p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6632" name="对象 1"/>
          <p:cNvGraphicFramePr>
            <a:graphicFrameLocks noChangeAspect="1"/>
          </p:cNvGraphicFramePr>
          <p:nvPr/>
        </p:nvGraphicFramePr>
        <p:xfrm>
          <a:off x="1141413" y="1844675"/>
          <a:ext cx="26193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7000" imgH="139700" progId="Equation.DSMT4">
                  <p:embed/>
                </p:oleObj>
              </mc:Choice>
              <mc:Fallback>
                <p:oleObj name="Equation" r:id="rId5" imgW="127000" imgH="1397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1844675"/>
                        <a:ext cx="261937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196975"/>
            <a:ext cx="1655763" cy="285750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3515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Background</a:t>
            </a:r>
          </a:p>
          <a:p>
            <a:pPr eaLnBrk="1" hangingPunct="1"/>
            <a:r>
              <a:rPr lang="en-US" altLang="zh-CN"/>
              <a:t>Motivation</a:t>
            </a:r>
          </a:p>
          <a:p>
            <a:pPr eaLnBrk="1" hangingPunct="1"/>
            <a:r>
              <a:rPr lang="en-US" altLang="zh-CN"/>
              <a:t>Methodology</a:t>
            </a:r>
          </a:p>
          <a:p>
            <a:pPr eaLnBrk="1" hangingPunct="1"/>
            <a:r>
              <a:rPr lang="en-US" altLang="zh-CN"/>
              <a:t>Experiments</a:t>
            </a:r>
          </a:p>
          <a:p>
            <a:pPr eaLnBrk="1" hangingPunct="1"/>
            <a:r>
              <a:rPr lang="en-US" altLang="zh-CN"/>
              <a:t>Conclusion</a:t>
            </a:r>
            <a:endParaRPr lang="zh-CN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0"/>
            <a:ext cx="914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196975"/>
            <a:ext cx="1655763" cy="285750"/>
          </a:xfrm>
        </p:spPr>
        <p:txBody>
          <a:bodyPr/>
          <a:lstStyle/>
          <a:p>
            <a:pPr eaLnBrk="1" hangingPunct="1"/>
            <a:r>
              <a:rPr lang="en-US" altLang="zh-CN" sz="3200"/>
              <a:t>Outline</a:t>
            </a:r>
            <a:endParaRPr lang="zh-CN" altLang="en-US" sz="3200"/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3515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/>
              <a:t>Background</a:t>
            </a:r>
          </a:p>
          <a:p>
            <a:pPr eaLnBrk="1" hangingPunct="1"/>
            <a:r>
              <a:rPr lang="en-US" altLang="zh-CN"/>
              <a:t>Motivation</a:t>
            </a:r>
          </a:p>
          <a:p>
            <a:pPr eaLnBrk="1" hangingPunct="1"/>
            <a:r>
              <a:rPr lang="en-US" altLang="zh-CN"/>
              <a:t>Methodology</a:t>
            </a:r>
          </a:p>
          <a:p>
            <a:pPr eaLnBrk="1" hangingPunct="1"/>
            <a:r>
              <a:rPr lang="en-US" altLang="zh-CN"/>
              <a:t>Experiments</a:t>
            </a:r>
          </a:p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Conclusion</a:t>
            </a:r>
            <a:endParaRPr lang="zh-CN" altLang="zh-CN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0"/>
            <a:ext cx="914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solidFill>
                  <a:srgbClr val="000000"/>
                </a:solidFill>
                <a:latin typeface="CMBX10"/>
              </a:rPr>
              <a:t>Conclusions</a:t>
            </a:r>
            <a:endParaRPr lang="en-US" altLang="zh-CN" dirty="0"/>
          </a:p>
          <a:p>
            <a:pPr eaLnBrk="1" hangingPunct="1">
              <a:buFontTx/>
              <a:buNone/>
              <a:defRPr/>
            </a:pP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  <a:latin typeface="CMR10"/>
              </a:rPr>
              <a:t>Experimental study over two real-world datasets demonstrates significant superiority of our algorithm in comparison to the baseline method and a state-of-the-art LS technique in terms of efficiency. In future work, we will also consider the influence of cooperation. </a:t>
            </a:r>
            <a:endParaRPr lang="zh-CN" altLang="zh-CN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endParaRPr lang="en-US" altLang="zh-CN"/>
          </a:p>
          <a:p>
            <a:pPr marL="0" indent="0" eaLnBrk="1" hangingPunct="1">
              <a:buFontTx/>
              <a:buNone/>
            </a:pPr>
            <a:endParaRPr lang="en-US" altLang="zh-CN"/>
          </a:p>
          <a:p>
            <a:pPr marL="0" indent="0" eaLnBrk="1" hangingPunct="1">
              <a:buFontTx/>
              <a:buNone/>
            </a:pPr>
            <a:endParaRPr lang="en-US" altLang="zh-CN"/>
          </a:p>
          <a:p>
            <a:pPr marL="0" indent="0" algn="ctr" eaLnBrk="1" hangingPunct="1">
              <a:buFontTx/>
              <a:buNone/>
            </a:pPr>
            <a:r>
              <a:rPr lang="en-US" altLang="zh-CN" sz="3600">
                <a:latin typeface="Roboto"/>
              </a:rPr>
              <a:t>Thanks for your watching!</a:t>
            </a:r>
            <a:endParaRPr lang="en-US" altLang="zh-CN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7374C3F-7269-4420-A964-D09BE8B51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980728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/>
              <a:t>Background</a:t>
            </a:r>
          </a:p>
          <a:p>
            <a:pPr eaLnBrk="1" hangingPunct="1"/>
            <a:endParaRPr lang="en-US" altLang="zh-CN" dirty="0">
              <a:latin typeface="Roboto"/>
            </a:endParaRPr>
          </a:p>
          <a:p>
            <a:pPr eaLnBrk="1" hangingPunct="1">
              <a:buFontTx/>
              <a:buNone/>
            </a:pPr>
            <a:endParaRPr lang="en-US" altLang="zh-CN" dirty="0"/>
          </a:p>
        </p:txBody>
      </p:sp>
      <p:sp>
        <p:nvSpPr>
          <p:cNvPr id="5124" name="文本框 5"/>
          <p:cNvSpPr txBox="1">
            <a:spLocks noChangeArrowheads="1"/>
          </p:cNvSpPr>
          <p:nvPr/>
        </p:nvSpPr>
        <p:spPr bwMode="auto">
          <a:xfrm>
            <a:off x="1043608" y="1957241"/>
            <a:ext cx="6842125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/>
              <a:t>The location selection (LS) problem identifies an optimal site to place a new facility such that its influence on given objects can be maximized.</a:t>
            </a:r>
            <a:endParaRPr lang="en-US" altLang="zh-CN" sz="1800" dirty="0"/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State-of-the-art LS techniques over moving objects assume the new facility has no competitor, which is too restrictive and unrealistic for real-world business. In this paper we study Competitive Location Selection over Moving objects (CLS-M), which takes into account competition against existing facilities in mobile scenarios.</a:t>
            </a:r>
            <a:endParaRPr lang="zh-CN" altLang="en-US" sz="1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4C91ED4-8700-43FB-8FE6-0CCA6A1A6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865" y="5145787"/>
            <a:ext cx="2512028" cy="121460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9480043-F9AF-4786-91F3-3A3037999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6405" y="5102860"/>
            <a:ext cx="2607407" cy="130046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528C938-3960-4650-AC79-0C5F81B3A62F}"/>
              </a:ext>
            </a:extLst>
          </p:cNvPr>
          <p:cNvSpPr txBox="1"/>
          <p:nvPr/>
        </p:nvSpPr>
        <p:spPr>
          <a:xfrm>
            <a:off x="6156176" y="6154074"/>
            <a:ext cx="438950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L1 Space</a:t>
            </a:r>
            <a:endParaRPr lang="zh-CN" altLang="en-US" sz="1050" b="1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196975"/>
            <a:ext cx="1655763" cy="285750"/>
          </a:xfrm>
        </p:spPr>
        <p:txBody>
          <a:bodyPr/>
          <a:lstStyle/>
          <a:p>
            <a:pPr eaLnBrk="1" hangingPunct="1"/>
            <a:r>
              <a:rPr lang="en-US" altLang="zh-CN" sz="3200"/>
              <a:t>Outline</a:t>
            </a:r>
            <a:endParaRPr lang="zh-CN" altLang="en-US" sz="320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7732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zh-CN"/>
              <a:t>Background</a:t>
            </a:r>
          </a:p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Motivation</a:t>
            </a:r>
          </a:p>
          <a:p>
            <a:pPr eaLnBrk="1" hangingPunct="1"/>
            <a:r>
              <a:rPr lang="en-US" altLang="zh-CN"/>
              <a:t>Methodology</a:t>
            </a:r>
          </a:p>
          <a:p>
            <a:pPr eaLnBrk="1" hangingPunct="1"/>
            <a:r>
              <a:rPr lang="en-US" altLang="zh-CN"/>
              <a:t>Experiments</a:t>
            </a:r>
          </a:p>
          <a:p>
            <a:pPr eaLnBrk="1" hangingPunct="1"/>
            <a:r>
              <a:rPr lang="en-US" altLang="zh-CN"/>
              <a:t>Conclusion</a:t>
            </a:r>
            <a:endParaRPr lang="zh-CN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333500"/>
            <a:ext cx="8229600" cy="4525963"/>
          </a:xfrm>
          <a:ln>
            <a:noFill/>
          </a:ln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endParaRPr lang="en-US" altLang="zh-CN" dirty="0">
              <a:latin typeface="Roboto"/>
            </a:endParaRPr>
          </a:p>
          <a:p>
            <a:pPr eaLnBrk="1" hangingPunct="1">
              <a:buFontTx/>
              <a:buNone/>
              <a:defRPr/>
            </a:pPr>
            <a:endParaRPr lang="en-US" altLang="zh-CN" dirty="0"/>
          </a:p>
          <a:p>
            <a:pPr eaLnBrk="1" hangingPunct="1">
              <a:buFontTx/>
              <a:buNone/>
              <a:defRPr/>
            </a:pPr>
            <a:endParaRPr lang="en-US" altLang="zh-CN" dirty="0"/>
          </a:p>
          <a:p>
            <a:pPr eaLnBrk="1" hangingPunct="1">
              <a:buFontTx/>
              <a:buNone/>
              <a:defRPr/>
            </a:pPr>
            <a:endParaRPr lang="en-US" altLang="zh-CN" dirty="0"/>
          </a:p>
          <a:p>
            <a:pPr eaLnBrk="1" hangingPunct="1">
              <a:buFontTx/>
              <a:buNone/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</a:rPr>
              <a:t>According to PRIME-LS, </a:t>
            </a:r>
            <a:r>
              <a:rPr lang="en-US" altLang="zh-CN" sz="1800" i="1" dirty="0">
                <a:solidFill>
                  <a:srgbClr val="000000"/>
                </a:solidFill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</a:rPr>
              <a:t>is chosen as the optimal answer. </a:t>
            </a: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</a:rPr>
              <a:t>However, there are two existing facilities near candidate     , while there is no competitor around </a:t>
            </a:r>
            <a:r>
              <a:rPr lang="en-US" altLang="zh-CN" sz="1800" i="1" dirty="0">
                <a:solidFill>
                  <a:srgbClr val="000000"/>
                </a:solidFill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</a:rPr>
              <a:t>. </a:t>
            </a: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</a:rPr>
              <a:t>In that case, how can we choose the optimal result to gain better </a:t>
            </a:r>
          </a:p>
          <a:p>
            <a:pPr marL="0" indent="0"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</a:rPr>
              <a:t>     economic benefits?</a:t>
            </a:r>
            <a:endParaRPr lang="en-US" altLang="zh-CN" dirty="0"/>
          </a:p>
        </p:txBody>
      </p:sp>
      <p:pic>
        <p:nvPicPr>
          <p:cNvPr id="7172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1587500"/>
            <a:ext cx="4616450" cy="241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173" name="对象 1"/>
          <p:cNvGraphicFramePr>
            <a:graphicFrameLocks noChangeAspect="1"/>
          </p:cNvGraphicFramePr>
          <p:nvPr/>
        </p:nvGraphicFramePr>
        <p:xfrm>
          <a:off x="3368675" y="4157663"/>
          <a:ext cx="2667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400" imgH="228600" progId="Equation.DSMT4">
                  <p:embed/>
                </p:oleObj>
              </mc:Choice>
              <mc:Fallback>
                <p:oleObj name="Equation" r:id="rId4" imgW="15240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675" y="4157663"/>
                        <a:ext cx="26670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对象 2"/>
          <p:cNvGraphicFramePr>
            <a:graphicFrameLocks noChangeAspect="1"/>
          </p:cNvGraphicFramePr>
          <p:nvPr/>
        </p:nvGraphicFramePr>
        <p:xfrm>
          <a:off x="4459288" y="3260725"/>
          <a:ext cx="223837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5425" imgH="338455" progId="Equation.DSMT4">
                  <p:embed/>
                </p:oleObj>
              </mc:Choice>
              <mc:Fallback>
                <p:oleObj name="Equation" r:id="rId6" imgW="225425" imgH="338455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288" y="3260725"/>
                        <a:ext cx="223837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对象 3"/>
          <p:cNvGraphicFramePr>
            <a:graphicFrameLocks noChangeAspect="1"/>
          </p:cNvGraphicFramePr>
          <p:nvPr/>
        </p:nvGraphicFramePr>
        <p:xfrm>
          <a:off x="4459288" y="3260725"/>
          <a:ext cx="223837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5425" imgH="338455" progId="Equation.DSMT4">
                  <p:embed/>
                </p:oleObj>
              </mc:Choice>
              <mc:Fallback>
                <p:oleObj name="Equation" r:id="rId8" imgW="225425" imgH="338455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288" y="3260725"/>
                        <a:ext cx="223837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37584"/>
              </p:ext>
            </p:extLst>
          </p:nvPr>
        </p:nvGraphicFramePr>
        <p:xfrm>
          <a:off x="6548437" y="4550569"/>
          <a:ext cx="254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400" imgH="228600" progId="Equation.DSMT4">
                  <p:embed/>
                </p:oleObj>
              </mc:Choice>
              <mc:Fallback>
                <p:oleObj name="Equation" r:id="rId10" imgW="15240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8437" y="4550569"/>
                        <a:ext cx="254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320013"/>
              </p:ext>
            </p:extLst>
          </p:nvPr>
        </p:nvGraphicFramePr>
        <p:xfrm>
          <a:off x="3103140" y="4797152"/>
          <a:ext cx="25241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700" imgH="228600" progId="Equation.DSMT4">
                  <p:embed/>
                </p:oleObj>
              </mc:Choice>
              <mc:Fallback>
                <p:oleObj name="Equation" r:id="rId12" imgW="139700" imgH="228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140" y="4797152"/>
                        <a:ext cx="252413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58ED1460-A550-4872-A0E3-DB4618F64089}"/>
              </a:ext>
            </a:extLst>
          </p:cNvPr>
          <p:cNvSpPr txBox="1"/>
          <p:nvPr/>
        </p:nvSpPr>
        <p:spPr>
          <a:xfrm>
            <a:off x="3419871" y="2276873"/>
            <a:ext cx="432049" cy="288032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星形: 五角 5">
            <a:extLst>
              <a:ext uri="{FF2B5EF4-FFF2-40B4-BE49-F238E27FC236}">
                <a16:creationId xmlns:a16="http://schemas.microsoft.com/office/drawing/2014/main" id="{9DF4FD93-AD72-4AA8-8078-4CC193849409}"/>
              </a:ext>
            </a:extLst>
          </p:cNvPr>
          <p:cNvSpPr/>
          <p:nvPr/>
        </p:nvSpPr>
        <p:spPr>
          <a:xfrm>
            <a:off x="6084168" y="2132856"/>
            <a:ext cx="288032" cy="288032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11B0084-6FC2-435D-AB8F-E22D958041A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10642" y="2608456"/>
            <a:ext cx="323116" cy="329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2413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Roboto"/>
              </a:rPr>
              <a:t>Challenge</a:t>
            </a:r>
          </a:p>
          <a:p>
            <a:pPr eaLnBrk="1" hangingPunct="1">
              <a:buFontTx/>
              <a:buNone/>
            </a:pPr>
            <a:r>
              <a:rPr lang="zh-CN" altLang="en-US" sz="1800" dirty="0">
                <a:latin typeface="Roboto"/>
              </a:rPr>
              <a:t>   </a:t>
            </a:r>
            <a:endParaRPr lang="en-US" altLang="zh-CN" sz="1800" dirty="0">
              <a:latin typeface="Roboto"/>
            </a:endParaRPr>
          </a:p>
          <a:p>
            <a:pPr eaLnBrk="1" hangingPunct="1">
              <a:buFontTx/>
              <a:buNone/>
            </a:pPr>
            <a:endParaRPr lang="en-US" altLang="zh-CN" sz="1800" dirty="0">
              <a:latin typeface="Roboto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latin typeface="Roboto"/>
              </a:rPr>
              <a:t>    </a:t>
            </a:r>
            <a:r>
              <a:rPr lang="zh-CN" altLang="en-US" sz="1800" dirty="0">
                <a:latin typeface="Roboto"/>
              </a:rPr>
              <a:t> </a:t>
            </a:r>
            <a:r>
              <a:rPr lang="en-US" altLang="zh-CN" sz="1800" dirty="0"/>
              <a:t>The location selection problem in a dynamic scenario does not consider competition among facilities. A suitable model for competition among facilities needs to be established</a:t>
            </a:r>
            <a:r>
              <a:rPr lang="en-US" altLang="zh-CN" sz="1800" dirty="0">
                <a:latin typeface="&amp;quot"/>
              </a:rPr>
              <a:t>.</a:t>
            </a:r>
            <a:endParaRPr lang="en-US" altLang="zh-CN" sz="1800" dirty="0">
              <a:latin typeface="Roboto"/>
            </a:endParaRPr>
          </a:p>
          <a:p>
            <a:pPr eaLnBrk="1" hangingPunct="1">
              <a:buFontTx/>
              <a:buNone/>
            </a:pPr>
            <a:r>
              <a:rPr lang="zh-CN" altLang="en-US" sz="1800" dirty="0">
                <a:latin typeface="Roboto"/>
              </a:rPr>
              <a:t>    </a:t>
            </a:r>
            <a:endParaRPr lang="en-US" altLang="zh-CN" sz="1800" dirty="0">
              <a:latin typeface="Roboto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latin typeface="Roboto"/>
              </a:rPr>
              <a:t>     </a:t>
            </a:r>
            <a:r>
              <a:rPr lang="en-US" altLang="zh-CN" sz="1800" dirty="0"/>
              <a:t>The location data in dynamic scenarios have been increasing, and the efficiency of selection and calculation needs to be improved.</a:t>
            </a:r>
          </a:p>
          <a:p>
            <a:pPr eaLnBrk="1" hangingPunct="1">
              <a:buFontTx/>
              <a:buNone/>
            </a:pPr>
            <a:r>
              <a:rPr lang="zh-CN" altLang="en-US" dirty="0">
                <a:latin typeface="Roboto"/>
              </a:rPr>
              <a:t>   </a:t>
            </a:r>
            <a:endParaRPr lang="en-US" altLang="zh-CN" dirty="0">
              <a:latin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196975"/>
            <a:ext cx="1655763" cy="285750"/>
          </a:xfrm>
        </p:spPr>
        <p:txBody>
          <a:bodyPr/>
          <a:lstStyle/>
          <a:p>
            <a:pPr eaLnBrk="1" hangingPunct="1"/>
            <a:r>
              <a:rPr lang="en-US" altLang="zh-CN" sz="3200"/>
              <a:t>Outline</a:t>
            </a:r>
            <a:endParaRPr lang="zh-CN" altLang="en-US" sz="3200"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65313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zh-CN"/>
              <a:t>Background</a:t>
            </a:r>
          </a:p>
          <a:p>
            <a:pPr eaLnBrk="1" hangingPunct="1"/>
            <a:r>
              <a:rPr lang="en-US" altLang="zh-CN"/>
              <a:t>Motivation</a:t>
            </a:r>
          </a:p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Methodology</a:t>
            </a:r>
          </a:p>
          <a:p>
            <a:pPr eaLnBrk="1" hangingPunct="1"/>
            <a:r>
              <a:rPr lang="en-US" altLang="zh-CN"/>
              <a:t>Experiments</a:t>
            </a:r>
          </a:p>
          <a:p>
            <a:pPr eaLnBrk="1" hangingPunct="1"/>
            <a:r>
              <a:rPr lang="en-US" altLang="zh-CN"/>
              <a:t>Conclusion</a:t>
            </a:r>
            <a:endParaRPr lang="zh-CN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13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268413"/>
            <a:ext cx="8229600" cy="2665412"/>
          </a:xfrm>
        </p:spPr>
        <p:txBody>
          <a:bodyPr/>
          <a:lstStyle/>
          <a:p>
            <a:pPr eaLnBrk="1" hangingPunct="1"/>
            <a:r>
              <a:rPr lang="en-US" altLang="zh-CN">
                <a:latin typeface="Roboto"/>
              </a:rPr>
              <a:t>Influence model in dynamic scenarios</a:t>
            </a:r>
          </a:p>
          <a:p>
            <a:pPr eaLnBrk="1" hangingPunct="1"/>
            <a:endParaRPr lang="en-US" altLang="zh-CN">
              <a:latin typeface="Roboto"/>
            </a:endParaRPr>
          </a:p>
          <a:p>
            <a:pPr eaLnBrk="1" hangingPunct="1">
              <a:buFontTx/>
              <a:buNone/>
            </a:pPr>
            <a:endParaRPr lang="en-US" altLang="zh-CN">
              <a:latin typeface="Roboto"/>
            </a:endParaRPr>
          </a:p>
        </p:txBody>
      </p:sp>
      <p:pic>
        <p:nvPicPr>
          <p:cNvPr id="10244" name="图片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98688"/>
            <a:ext cx="3535362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图片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04600"/>
            <a:ext cx="4445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图片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45" r="43507" b="-1"/>
          <a:stretch/>
        </p:blipFill>
        <p:spPr bwMode="auto">
          <a:xfrm>
            <a:off x="5417008" y="2132856"/>
            <a:ext cx="2732281" cy="2027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图片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671276"/>
            <a:ext cx="15113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2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353111" y="1166018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CMR10"/>
              </a:rPr>
              <a:t>Competition-based influence score </a:t>
            </a:r>
            <a:endParaRPr lang="en-US" altLang="zh-CN" i="1" dirty="0">
              <a:solidFill>
                <a:srgbClr val="000000"/>
              </a:solidFill>
              <a:latin typeface="CMMI10"/>
            </a:endParaRPr>
          </a:p>
          <a:p>
            <a:pPr marL="0" indent="0">
              <a:buFontTx/>
              <a:buNone/>
              <a:defRPr/>
            </a:pPr>
            <a:endParaRPr lang="en-US" altLang="zh-CN" sz="1800" i="1" dirty="0">
              <a:solidFill>
                <a:srgbClr val="000000"/>
              </a:solidFill>
              <a:latin typeface="CMMI10"/>
            </a:endParaRPr>
          </a:p>
          <a:p>
            <a:pPr marL="0" indent="0"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</a:rPr>
              <a:t>        influence score </a:t>
            </a:r>
            <a:r>
              <a:rPr lang="zh-CN" altLang="en-US" sz="1800" dirty="0">
                <a:solidFill>
                  <a:srgbClr val="000000"/>
                </a:solidFill>
                <a:latin typeface="CMR10"/>
              </a:rPr>
              <a:t>：</a:t>
            </a:r>
            <a:endParaRPr lang="en-US" altLang="zh-CN" sz="1800" dirty="0">
              <a:solidFill>
                <a:srgbClr val="000000"/>
              </a:solidFill>
              <a:latin typeface="CMR10"/>
            </a:endParaRPr>
          </a:p>
          <a:p>
            <a:pPr marL="0" indent="0"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MR10"/>
              </a:rPr>
              <a:t>        </a:t>
            </a:r>
          </a:p>
          <a:p>
            <a:pPr marL="0" indent="0"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MR10"/>
              </a:rPr>
              <a:t>       </a:t>
            </a:r>
            <a:r>
              <a:rPr lang="en-US" altLang="zh-CN" i="1" dirty="0">
                <a:solidFill>
                  <a:srgbClr val="000000"/>
                </a:solidFill>
                <a:latin typeface="CMMI1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MR10"/>
              </a:rPr>
              <a:t> </a:t>
            </a: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CMR10"/>
              </a:rPr>
              <a:t>         </a:t>
            </a:r>
            <a:r>
              <a:rPr lang="zh-CN" altLang="en-US" sz="1800" dirty="0">
                <a:solidFill>
                  <a:srgbClr val="000000"/>
                </a:solidFill>
                <a:latin typeface="CMR10"/>
              </a:rPr>
              <a:t>：</a:t>
            </a:r>
            <a:r>
              <a:rPr lang="en-US" altLang="zh-CN" sz="1800" dirty="0">
                <a:solidFill>
                  <a:srgbClr val="000000"/>
                </a:solidFill>
                <a:latin typeface="CMR1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moving objects influenced by </a:t>
            </a:r>
            <a:endParaRPr lang="el-GR" altLang="zh-CN" sz="18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CMR10"/>
              </a:rPr>
              <a:t>                </a:t>
            </a:r>
            <a:r>
              <a:rPr lang="zh-CN" altLang="en-US" sz="1800" dirty="0">
                <a:solidFill>
                  <a:srgbClr val="000000"/>
                </a:solidFill>
                <a:latin typeface="CMR10"/>
              </a:rPr>
              <a:t>：</a:t>
            </a:r>
            <a:r>
              <a:rPr lang="en-US" altLang="zh-CN" sz="1800" dirty="0">
                <a:solidFill>
                  <a:srgbClr val="000000"/>
                </a:solidFill>
              </a:rPr>
              <a:t>existing facilities that influence      , where </a:t>
            </a:r>
          </a:p>
        </p:txBody>
      </p:sp>
      <p:pic>
        <p:nvPicPr>
          <p:cNvPr id="12292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531" y="1988840"/>
            <a:ext cx="361473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293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332887"/>
              </p:ext>
            </p:extLst>
          </p:nvPr>
        </p:nvGraphicFramePr>
        <p:xfrm>
          <a:off x="711593" y="3666366"/>
          <a:ext cx="773113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58800" imgH="241300" progId="Equation.DSMT4">
                  <p:embed/>
                </p:oleObj>
              </mc:Choice>
              <mc:Fallback>
                <p:oleObj name="Equation" r:id="rId5" imgW="558800" imgH="2413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593" y="3666366"/>
                        <a:ext cx="773113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691386"/>
              </p:ext>
            </p:extLst>
          </p:nvPr>
        </p:nvGraphicFramePr>
        <p:xfrm>
          <a:off x="680719" y="3317875"/>
          <a:ext cx="5048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42900" imgH="215900" progId="Equation.DSMT4">
                  <p:embed/>
                </p:oleObj>
              </mc:Choice>
              <mc:Fallback>
                <p:oleObj name="Equation" r:id="rId7" imgW="342900" imgH="2159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719" y="3317875"/>
                        <a:ext cx="5048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69566"/>
              </p:ext>
            </p:extLst>
          </p:nvPr>
        </p:nvGraphicFramePr>
        <p:xfrm>
          <a:off x="4963463" y="3666366"/>
          <a:ext cx="257175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0500" imgH="228600" progId="Equation.DSMT4">
                  <p:embed/>
                </p:oleObj>
              </mc:Choice>
              <mc:Fallback>
                <p:oleObj name="Equation" r:id="rId9" imgW="190500" imgH="2286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3463" y="3666366"/>
                        <a:ext cx="257175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90055"/>
              </p:ext>
            </p:extLst>
          </p:nvPr>
        </p:nvGraphicFramePr>
        <p:xfrm>
          <a:off x="6156176" y="3679066"/>
          <a:ext cx="879475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47700" imgH="228600" progId="Equation.DSMT4">
                  <p:embed/>
                </p:oleObj>
              </mc:Choice>
              <mc:Fallback>
                <p:oleObj name="Equation" r:id="rId11" imgW="647700" imgH="2286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3679066"/>
                        <a:ext cx="879475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984441"/>
              </p:ext>
            </p:extLst>
          </p:nvPr>
        </p:nvGraphicFramePr>
        <p:xfrm>
          <a:off x="4586470" y="3365167"/>
          <a:ext cx="198438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7000" imgH="139700" progId="Equation.DSMT4">
                  <p:embed/>
                </p:oleObj>
              </mc:Choice>
              <mc:Fallback>
                <p:oleObj name="Equation" r:id="rId13" imgW="127000" imgH="1397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470" y="3365167"/>
                        <a:ext cx="198438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B45961D4-1E3D-4591-8EFE-8CAD2C58D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060719"/>
              </p:ext>
            </p:extLst>
          </p:nvPr>
        </p:nvGraphicFramePr>
        <p:xfrm>
          <a:off x="1619672" y="4767283"/>
          <a:ext cx="4272280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768422307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760493340"/>
                    </a:ext>
                  </a:extLst>
                </a:gridCol>
                <a:gridCol w="1391960">
                  <a:extLst>
                    <a:ext uri="{9D8B030D-6E8A-4147-A177-3AD203B41FA5}">
                      <a16:colId xmlns:a16="http://schemas.microsoft.com/office/drawing/2014/main" val="73648819"/>
                    </a:ext>
                  </a:extLst>
                </a:gridCol>
              </a:tblGrid>
              <a:tr h="419671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Candidate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Existing facilities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Influenced </a:t>
                      </a: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objects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7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749586"/>
                  </a:ext>
                </a:extLst>
              </a:tr>
              <a:tr h="3016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r>
                        <a:rPr lang="en-US" altLang="zh-CN" baseline="-25000" dirty="0"/>
                        <a:t>2</a:t>
                      </a:r>
                      <a:r>
                        <a:rPr lang="en-US" altLang="zh-CN" dirty="0"/>
                        <a:t>,0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551486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05F00C97-3F93-4B1D-9B16-044F63B78430}"/>
              </a:ext>
            </a:extLst>
          </p:cNvPr>
          <p:cNvSpPr txBox="1"/>
          <p:nvPr/>
        </p:nvSpPr>
        <p:spPr>
          <a:xfrm>
            <a:off x="1763688" y="429149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 example of influence relationships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</TotalTime>
  <Words>997</Words>
  <Application>Microsoft Office PowerPoint</Application>
  <PresentationFormat>全屏显示(4:3)</PresentationFormat>
  <Paragraphs>176</Paragraphs>
  <Slides>22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&amp;quot</vt:lpstr>
      <vt:lpstr>CMBX10</vt:lpstr>
      <vt:lpstr>CMMI10</vt:lpstr>
      <vt:lpstr>CMR10</vt:lpstr>
      <vt:lpstr>等线</vt:lpstr>
      <vt:lpstr>微软雅黑</vt:lpstr>
      <vt:lpstr>Arial</vt:lpstr>
      <vt:lpstr>Roboto</vt:lpstr>
      <vt:lpstr>默认设计模板</vt:lpstr>
      <vt:lpstr>Equation</vt:lpstr>
      <vt:lpstr>Top-k Competitive Location Selection over Moving Object Ping Liu, Meng Wang, Jiangtao Cui, Hui Li  School of Computer Science and Technology, Xidian University   NDBC 2020</vt:lpstr>
      <vt:lpstr>Outline</vt:lpstr>
      <vt:lpstr>PowerPoint 演示文稿</vt:lpstr>
      <vt:lpstr>Outline</vt:lpstr>
      <vt:lpstr>PowerPoint 演示文稿</vt:lpstr>
      <vt:lpstr>PowerPoint 演示文稿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Outline</vt:lpstr>
      <vt:lpstr>PowerPoint 演示文稿</vt:lpstr>
      <vt:lpstr>PowerPoint 演示文稿</vt:lpstr>
    </vt:vector>
  </TitlesOfParts>
  <Company>Xidian University &amp; Xi'an Polytechnic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Top-k Competitive Location Selection over Moving Object</dc:title>
  <dc:subject>NDBC 2020</dc:subject>
  <dc:creator>Ping Liu, Meng Wang, Jiangtao Cui, Hui Li</dc:creator>
  <cp:keywords>NDBC 2020</cp:keywords>
  <cp:lastModifiedBy>Wang Meng</cp:lastModifiedBy>
  <cp:revision>85</cp:revision>
  <dcterms:created xsi:type="dcterms:W3CDTF">2014-03-21T03:02:00Z</dcterms:created>
  <dcterms:modified xsi:type="dcterms:W3CDTF">2021-08-08T10:16:30Z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