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59" d="100"/>
          <a:sy n="59" d="100"/>
        </p:scale>
        <p:origin x="46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FB13A-4074-4A9B-861D-8A51C58BF459}" type="datetimeFigureOut">
              <a:rPr lang="zh-CN" altLang="en-US" smtClean="0"/>
              <a:t>2024/7/17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9D6C-F1CA-427E-97C4-24FC2B25ABC3}" type="slidenum">
              <a:rPr lang="zh-CN" altLang="en-US" smtClean="0"/>
              <a:t>‹#›</a:t>
            </a:fld>
            <a:endParaRPr lang="zh-CN" altLang="en-US"/>
          </a:p>
        </p:txBody>
      </p:sp>
    </p:spTree>
    <p:extLst>
      <p:ext uri="{BB962C8B-B14F-4D97-AF65-F5344CB8AC3E}">
        <p14:creationId xmlns:p14="http://schemas.microsoft.com/office/powerpoint/2010/main" val="1764178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3640906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3228506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237685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113272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202902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2004601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28531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304159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128300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2508914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98486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1972154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706561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496620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748455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97096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2417906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817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22d6503c-a7b0-43b0-a9f4-cb495473eb5b.source.5.zh-Hans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49254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58C9C-1602-F911-7951-968870D905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D85846-410F-BC96-0E33-80D858DCD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26B0B2-12E5-DFC5-9441-9D853BF3627B}"/>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53C61859-BA48-CA9C-6FC9-134914F0E3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B996E5-71C1-8FBC-74CD-635DFDCC1FC4}"/>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32147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CFF8F-EBA2-ACEC-022B-C07D5E3834A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9D41773-E822-B366-EAAC-2267AAE85D9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35F683-6D99-0F35-B281-A7F7B4913788}"/>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AABD5209-25E2-D2DD-8861-920523F456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68E722-8DD4-0B0A-E248-460A7A76C893}"/>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3645842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575B41-3027-5786-80EA-224987EC42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BF3569-40BD-4D33-B507-85C9DF74080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730177-FCC8-3C60-1774-A3801A2237AD}"/>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6C3B5904-E9D6-D269-12BB-8BB5C7CCA5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EB8E7F-1F18-E278-CEAA-DD71D8EDA70E}"/>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411044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A4D59-1285-3E03-B089-BA73265DAC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F4DB7E-54F0-2C0B-A06D-FB1389C937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01E9A1-4642-D2D5-C029-CDB2F5EAD1C7}"/>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F1C9A31E-EAE2-E4CF-E848-0959DFA359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65136D-8FCF-0B0D-3154-6E03EFCCFC3B}"/>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284401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C623F1-95EB-E1DD-49C3-01FDFF40A2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D3974C0-26E4-241C-3F49-39AEE24808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EFF3327-AC07-0D39-1C65-E53D9C1B27A4}"/>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EB64DC94-B0C9-E50C-5D7F-BDE7F087F0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E4EC7B-784D-7595-4D10-5BD7CB254E38}"/>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153541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74C55-1D29-418F-9741-D22706647E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00FF1F-CD1C-E134-C6C9-C242E70B1A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4181C70-7D21-70E3-B6BD-75AA98F2900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43F4AC-D375-518F-429E-2A82AC227C1A}"/>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6" name="页脚占位符 5">
            <a:extLst>
              <a:ext uri="{FF2B5EF4-FFF2-40B4-BE49-F238E27FC236}">
                <a16:creationId xmlns:a16="http://schemas.microsoft.com/office/drawing/2014/main" id="{7A436C21-4A14-71A0-DC5C-102B134B1D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A411B2-8105-49B7-9548-3F6D41E7D91B}"/>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365403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5FF2B-2BE9-A5CF-F986-EF4E0879A6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9AF97A4-EFF3-A183-EF9E-C22EE94B7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42C3CE9-00A3-F718-48EE-E6B2742710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E927D8-E114-C37F-8DA4-7A48B14B3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830A3E0-DF90-FD78-CCDD-3A37FAF8B4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B8381D-F968-3454-690E-2B0EFB9E3842}"/>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8" name="页脚占位符 7">
            <a:extLst>
              <a:ext uri="{FF2B5EF4-FFF2-40B4-BE49-F238E27FC236}">
                <a16:creationId xmlns:a16="http://schemas.microsoft.com/office/drawing/2014/main" id="{E593C89C-2A18-2524-32D4-118C4BD24FB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28E2940-C374-7518-7FE8-D0DB49FEF3FA}"/>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417384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7C748-D26E-651C-CDF8-6D9492BF96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0190222-676B-46C2-C987-9BC345D6FE6F}"/>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4" name="页脚占位符 3">
            <a:extLst>
              <a:ext uri="{FF2B5EF4-FFF2-40B4-BE49-F238E27FC236}">
                <a16:creationId xmlns:a16="http://schemas.microsoft.com/office/drawing/2014/main" id="{B5B43588-80CC-0ADB-577C-FFC946E62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F28CD7-52A0-4DAF-FAE6-B60E601CFE1E}"/>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260457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062061C-D118-E855-1F06-B03BA1FEA848}"/>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3" name="页脚占位符 2">
            <a:extLst>
              <a:ext uri="{FF2B5EF4-FFF2-40B4-BE49-F238E27FC236}">
                <a16:creationId xmlns:a16="http://schemas.microsoft.com/office/drawing/2014/main" id="{C7A1286E-868A-51B9-64D4-E35C6F50B5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5A73D12-7750-0BD2-B416-D972C186E1EC}"/>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358437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79D8B-397B-28DD-0211-F649F9BFC5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A0587F-C8DD-328B-343C-1A7159CEC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1141DE-0743-0956-5B66-517170269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7CA91C-43F5-2352-BCFB-55B94143780D}"/>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6" name="页脚占位符 5">
            <a:extLst>
              <a:ext uri="{FF2B5EF4-FFF2-40B4-BE49-F238E27FC236}">
                <a16:creationId xmlns:a16="http://schemas.microsoft.com/office/drawing/2014/main" id="{3B34022E-B50C-44CF-F704-8F2AC0A038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FE4DE8-50E3-5F56-3275-CF8E104C6650}"/>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250591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7209D-11BB-190B-9458-F18C4E85BF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25CE33D-5E4B-4393-E566-740EFE47C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503E45-7918-C430-1B1B-3DD6D8CFD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343559-6951-A59F-6AAD-7D500CFF135F}"/>
              </a:ext>
            </a:extLst>
          </p:cNvPr>
          <p:cNvSpPr>
            <a:spLocks noGrp="1"/>
          </p:cNvSpPr>
          <p:nvPr>
            <p:ph type="dt" sz="half" idx="10"/>
          </p:nvPr>
        </p:nvSpPr>
        <p:spPr/>
        <p:txBody>
          <a:bodyPr/>
          <a:lstStyle/>
          <a:p>
            <a:fld id="{D1703C92-291E-4952-8C0B-9B6CEC8FDDD6}" type="datetimeFigureOut">
              <a:rPr lang="zh-CN" altLang="en-US" smtClean="0"/>
              <a:t>2024/7/17</a:t>
            </a:fld>
            <a:endParaRPr lang="zh-CN" altLang="en-US"/>
          </a:p>
        </p:txBody>
      </p:sp>
      <p:sp>
        <p:nvSpPr>
          <p:cNvPr id="6" name="页脚占位符 5">
            <a:extLst>
              <a:ext uri="{FF2B5EF4-FFF2-40B4-BE49-F238E27FC236}">
                <a16:creationId xmlns:a16="http://schemas.microsoft.com/office/drawing/2014/main" id="{8FD33E34-75B8-472C-10C6-037234DDA6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8D3047-5577-3070-A944-3F3CC194C702}"/>
              </a:ext>
            </a:extLst>
          </p:cNvPr>
          <p:cNvSpPr>
            <a:spLocks noGrp="1"/>
          </p:cNvSpPr>
          <p:nvPr>
            <p:ph type="sldNum" sz="quarter" idx="12"/>
          </p:nvPr>
        </p:nvSpPr>
        <p:spPr/>
        <p:txBody>
          <a:body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57804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087C05-CE91-9EE6-0A36-F9F3024DA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C5E323-4102-162C-C43C-1C8E103AA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38C029-5156-255A-A4D2-985684288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703C92-291E-4952-8C0B-9B6CEC8FDDD6}" type="datetimeFigureOut">
              <a:rPr lang="zh-CN" altLang="en-US" smtClean="0"/>
              <a:t>2024/7/17</a:t>
            </a:fld>
            <a:endParaRPr lang="zh-CN" altLang="en-US"/>
          </a:p>
        </p:txBody>
      </p:sp>
      <p:sp>
        <p:nvSpPr>
          <p:cNvPr id="5" name="页脚占位符 4">
            <a:extLst>
              <a:ext uri="{FF2B5EF4-FFF2-40B4-BE49-F238E27FC236}">
                <a16:creationId xmlns:a16="http://schemas.microsoft.com/office/drawing/2014/main" id="{6F067210-AE51-6AFA-FA23-DAB1A7C8A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6BF2D2AE-A773-56EF-251B-081A7DE41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F220B6-EF7F-4BE5-806B-056FDE1E44B4}" type="slidenum">
              <a:rPr lang="zh-CN" altLang="en-US" smtClean="0"/>
              <a:t>‹#›</a:t>
            </a:fld>
            <a:endParaRPr lang="zh-CN" altLang="en-US"/>
          </a:p>
        </p:txBody>
      </p:sp>
    </p:spTree>
    <p:extLst>
      <p:ext uri="{BB962C8B-B14F-4D97-AF65-F5344CB8AC3E}">
        <p14:creationId xmlns:p14="http://schemas.microsoft.com/office/powerpoint/2010/main" val="696091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EF25A-FC63-6D96-7CA5-2BE2ADBD1202}"/>
              </a:ext>
            </a:extLst>
          </p:cNvPr>
          <p:cNvSpPr>
            <a:spLocks noGrp="1"/>
          </p:cNvSpPr>
          <p:nvPr>
            <p:ph type="ctrTitle"/>
          </p:nvPr>
        </p:nvSpPr>
        <p:spPr>
          <a:xfrm>
            <a:off x="1524000" y="1122362"/>
            <a:ext cx="9470571" cy="1511981"/>
          </a:xfrm>
        </p:spPr>
        <p:txBody>
          <a:bodyPr>
            <a:normAutofit/>
          </a:bodyPr>
          <a:lstStyle/>
          <a:p>
            <a:r>
              <a:rPr lang="en-US" altLang="zh-CN" sz="3600" dirty="0">
                <a:latin typeface="Times New Roman" panose="02020603050405020304" pitchFamily="18" charset="0"/>
                <a:cs typeface="Times New Roman" panose="02020603050405020304" pitchFamily="18" charset="0"/>
              </a:rPr>
              <a:t>Image and Text Fusion Approach for Multimodal Representation and Intent Prediction </a:t>
            </a:r>
            <a:endParaRPr lang="zh-CN" altLang="en-US" sz="3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47A6952-113F-9555-A8DC-08F92FB1323F}"/>
              </a:ext>
            </a:extLst>
          </p:cNvPr>
          <p:cNvPicPr>
            <a:picLocks noChangeAspect="1"/>
          </p:cNvPicPr>
          <p:nvPr/>
        </p:nvPicPr>
        <p:blipFill>
          <a:blip r:embed="rId2"/>
          <a:stretch>
            <a:fillRect/>
          </a:stretch>
        </p:blipFill>
        <p:spPr>
          <a:xfrm>
            <a:off x="2205037" y="3429000"/>
            <a:ext cx="7781925" cy="1685925"/>
          </a:xfrm>
          <a:prstGeom prst="rect">
            <a:avLst/>
          </a:prstGeom>
        </p:spPr>
      </p:pic>
      <p:pic>
        <p:nvPicPr>
          <p:cNvPr id="6" name="Google Shape;312;p37">
            <a:extLst>
              <a:ext uri="{FF2B5EF4-FFF2-40B4-BE49-F238E27FC236}">
                <a16:creationId xmlns:a16="http://schemas.microsoft.com/office/drawing/2014/main" id="{58A537DB-4FB0-09B0-96CD-AAAF89824BE1}"/>
              </a:ext>
            </a:extLst>
          </p:cNvPr>
          <p:cNvPicPr preferRelativeResize="0"/>
          <p:nvPr/>
        </p:nvPicPr>
        <p:blipFill>
          <a:blip r:embed="rId3">
            <a:alphaModFix/>
          </a:blip>
          <a:stretch>
            <a:fillRect/>
          </a:stretch>
        </p:blipFill>
        <p:spPr>
          <a:xfrm>
            <a:off x="9634518" y="327705"/>
            <a:ext cx="1692375" cy="848125"/>
          </a:xfrm>
          <a:prstGeom prst="rect">
            <a:avLst/>
          </a:prstGeom>
          <a:noFill/>
          <a:ln>
            <a:noFill/>
          </a:ln>
        </p:spPr>
      </p:pic>
      <p:pic>
        <p:nvPicPr>
          <p:cNvPr id="8" name="图片 7" descr="卡通人物&#10;&#10;中度可信度描述已自动生成">
            <a:extLst>
              <a:ext uri="{FF2B5EF4-FFF2-40B4-BE49-F238E27FC236}">
                <a16:creationId xmlns:a16="http://schemas.microsoft.com/office/drawing/2014/main" id="{D5EBC2CD-CDB5-6F9B-0F19-CB34AD56E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671" y="359062"/>
            <a:ext cx="2041743" cy="785410"/>
          </a:xfrm>
          <a:prstGeom prst="rect">
            <a:avLst/>
          </a:prstGeom>
        </p:spPr>
      </p:pic>
    </p:spTree>
    <p:extLst>
      <p:ext uri="{BB962C8B-B14F-4D97-AF65-F5344CB8AC3E}">
        <p14:creationId xmlns:p14="http://schemas.microsoft.com/office/powerpoint/2010/main" val="110420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Methodology</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pic>
        <p:nvPicPr>
          <p:cNvPr id="2" name="图片 1" descr="日程表&#10;&#10;描述已自动生成">
            <a:extLst>
              <a:ext uri="{FF2B5EF4-FFF2-40B4-BE49-F238E27FC236}">
                <a16:creationId xmlns:a16="http://schemas.microsoft.com/office/drawing/2014/main" id="{84A02051-8AE8-BCBB-F7C1-3AB9FF68D9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4373" y="2176145"/>
            <a:ext cx="3897084" cy="3183829"/>
          </a:xfrm>
          <a:prstGeom prst="rect">
            <a:avLst/>
          </a:prstGeom>
          <a:noFill/>
          <a:ln>
            <a:noFill/>
          </a:ln>
        </p:spPr>
      </p:pic>
      <p:sp>
        <p:nvSpPr>
          <p:cNvPr id="5" name="文本框 4">
            <a:extLst>
              <a:ext uri="{FF2B5EF4-FFF2-40B4-BE49-F238E27FC236}">
                <a16:creationId xmlns:a16="http://schemas.microsoft.com/office/drawing/2014/main" id="{FDA4E827-50D2-CE05-A19F-07B060C31DBE}"/>
              </a:ext>
            </a:extLst>
          </p:cNvPr>
          <p:cNvSpPr txBox="1"/>
          <p:nvPr/>
        </p:nvSpPr>
        <p:spPr>
          <a:xfrm>
            <a:off x="1973038" y="5516084"/>
            <a:ext cx="3897084"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Feature representation based on CLIP</a:t>
            </a:r>
          </a:p>
        </p:txBody>
      </p:sp>
      <p:sp>
        <p:nvSpPr>
          <p:cNvPr id="12" name="文本框 11">
            <a:extLst>
              <a:ext uri="{FF2B5EF4-FFF2-40B4-BE49-F238E27FC236}">
                <a16:creationId xmlns:a16="http://schemas.microsoft.com/office/drawing/2014/main" id="{024CD8C4-13D0-A426-988C-37BF5F7DCBCE}"/>
              </a:ext>
            </a:extLst>
          </p:cNvPr>
          <p:cNvSpPr txBox="1"/>
          <p:nvPr/>
        </p:nvSpPr>
        <p:spPr>
          <a:xfrm>
            <a:off x="6096000" y="2336898"/>
            <a:ext cx="5666981" cy="286232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CLIP (Contrastive Language–Image Pre-training) </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Released by </a:t>
            </a:r>
            <a:r>
              <a:rPr lang="en-US" altLang="zh-CN" b="0" i="0" dirty="0">
                <a:solidFill>
                  <a:srgbClr val="0D0D0D"/>
                </a:solidFill>
                <a:effectLst/>
                <a:highlight>
                  <a:srgbClr val="FFFFFF"/>
                </a:highlight>
                <a:latin typeface="Times New Roman" panose="02020603050405020304" pitchFamily="18" charset="0"/>
                <a:cs typeface="Times New Roman" panose="02020603050405020304" pitchFamily="18" charset="0"/>
              </a:rPr>
              <a:t>OpenAI </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Trained over 400 million image-text pairs</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Can process image and text</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Adopt Vision Transformer (ViT) and the Text Transformer (Bert)</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Include 1.7 billion parameters</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Highly efficient, flexible and general</a:t>
            </a:r>
          </a:p>
          <a:p>
            <a:pPr marL="285750" indent="-285750">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Automatically align text and images</a:t>
            </a:r>
          </a:p>
        </p:txBody>
      </p:sp>
    </p:spTree>
    <p:extLst>
      <p:ext uri="{BB962C8B-B14F-4D97-AF65-F5344CB8AC3E}">
        <p14:creationId xmlns:p14="http://schemas.microsoft.com/office/powerpoint/2010/main" val="214481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Methodology</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pic>
        <p:nvPicPr>
          <p:cNvPr id="3" name="图片 2">
            <a:extLst>
              <a:ext uri="{FF2B5EF4-FFF2-40B4-BE49-F238E27FC236}">
                <a16:creationId xmlns:a16="http://schemas.microsoft.com/office/drawing/2014/main" id="{4ECAC7DF-B580-2E81-16B2-08D21EC5DA00}"/>
              </a:ext>
            </a:extLst>
          </p:cNvPr>
          <p:cNvPicPr>
            <a:picLocks/>
          </p:cNvPicPr>
          <p:nvPr/>
        </p:nvPicPr>
        <p:blipFill>
          <a:blip r:embed="rId3"/>
          <a:stretch>
            <a:fillRect/>
          </a:stretch>
        </p:blipFill>
        <p:spPr>
          <a:xfrm>
            <a:off x="968829" y="2249755"/>
            <a:ext cx="5061857" cy="2964501"/>
          </a:xfrm>
          <a:prstGeom prst="rect">
            <a:avLst/>
          </a:prstGeom>
        </p:spPr>
      </p:pic>
      <p:pic>
        <p:nvPicPr>
          <p:cNvPr id="4" name="图片 3">
            <a:extLst>
              <a:ext uri="{FF2B5EF4-FFF2-40B4-BE49-F238E27FC236}">
                <a16:creationId xmlns:a16="http://schemas.microsoft.com/office/drawing/2014/main" id="{A9214883-FEE7-06C9-311B-DEEDAB35D6A1}"/>
              </a:ext>
            </a:extLst>
          </p:cNvPr>
          <p:cNvPicPr>
            <a:picLocks/>
          </p:cNvPicPr>
          <p:nvPr/>
        </p:nvPicPr>
        <p:blipFill>
          <a:blip r:embed="rId4"/>
          <a:stretch>
            <a:fillRect/>
          </a:stretch>
        </p:blipFill>
        <p:spPr>
          <a:xfrm>
            <a:off x="6193972" y="2249755"/>
            <a:ext cx="5061857" cy="2964501"/>
          </a:xfrm>
          <a:prstGeom prst="rect">
            <a:avLst/>
          </a:prstGeom>
        </p:spPr>
      </p:pic>
      <p:sp>
        <p:nvSpPr>
          <p:cNvPr id="7" name="文本框 6">
            <a:extLst>
              <a:ext uri="{FF2B5EF4-FFF2-40B4-BE49-F238E27FC236}">
                <a16:creationId xmlns:a16="http://schemas.microsoft.com/office/drawing/2014/main" id="{E4919962-D5DB-1787-9F4E-9F0454D5C86A}"/>
              </a:ext>
            </a:extLst>
          </p:cNvPr>
          <p:cNvSpPr txBox="1"/>
          <p:nvPr/>
        </p:nvSpPr>
        <p:spPr>
          <a:xfrm>
            <a:off x="2811238" y="5421479"/>
            <a:ext cx="209821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Image Encoder</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F453AF50-C5D5-D043-210A-237C374E9A0E}"/>
              </a:ext>
            </a:extLst>
          </p:cNvPr>
          <p:cNvSpPr txBox="1"/>
          <p:nvPr/>
        </p:nvSpPr>
        <p:spPr>
          <a:xfrm>
            <a:off x="7938409" y="5421479"/>
            <a:ext cx="209821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Text Encoder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6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Methodology</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pic>
        <p:nvPicPr>
          <p:cNvPr id="12" name="图片 11">
            <a:extLst>
              <a:ext uri="{FF2B5EF4-FFF2-40B4-BE49-F238E27FC236}">
                <a16:creationId xmlns:a16="http://schemas.microsoft.com/office/drawing/2014/main" id="{275B275C-49BE-6069-B2B8-5FA22A396DE2}"/>
              </a:ext>
            </a:extLst>
          </p:cNvPr>
          <p:cNvPicPr>
            <a:picLocks noChangeAspect="1"/>
          </p:cNvPicPr>
          <p:nvPr/>
        </p:nvPicPr>
        <p:blipFill>
          <a:blip r:embed="rId3"/>
          <a:stretch>
            <a:fillRect/>
          </a:stretch>
        </p:blipFill>
        <p:spPr>
          <a:xfrm>
            <a:off x="934812" y="2077129"/>
            <a:ext cx="8362950" cy="809625"/>
          </a:xfrm>
          <a:prstGeom prst="rect">
            <a:avLst/>
          </a:prstGeom>
        </p:spPr>
      </p:pic>
      <p:sp>
        <p:nvSpPr>
          <p:cNvPr id="13" name="文本框 12">
            <a:extLst>
              <a:ext uri="{FF2B5EF4-FFF2-40B4-BE49-F238E27FC236}">
                <a16:creationId xmlns:a16="http://schemas.microsoft.com/office/drawing/2014/main" id="{03396A9D-A126-E2A7-4DBB-143A329C6155}"/>
              </a:ext>
            </a:extLst>
          </p:cNvPr>
          <p:cNvSpPr txBox="1"/>
          <p:nvPr/>
        </p:nvSpPr>
        <p:spPr>
          <a:xfrm>
            <a:off x="2277839" y="1554233"/>
            <a:ext cx="209821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Image Feature</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B97C481-E5AD-C5EE-9836-3CEB8FA55434}"/>
              </a:ext>
            </a:extLst>
          </p:cNvPr>
          <p:cNvSpPr txBox="1"/>
          <p:nvPr/>
        </p:nvSpPr>
        <p:spPr>
          <a:xfrm>
            <a:off x="6708325" y="1554233"/>
            <a:ext cx="2098219"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Text Feature</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C46DD90A-887B-49CC-2725-48E3E336B404}"/>
              </a:ext>
            </a:extLst>
          </p:cNvPr>
          <p:cNvSpPr txBox="1"/>
          <p:nvPr/>
        </p:nvSpPr>
        <p:spPr>
          <a:xfrm>
            <a:off x="1284516" y="2705294"/>
            <a:ext cx="1480456" cy="338554"/>
          </a:xfrm>
          <a:prstGeom prst="rect">
            <a:avLst/>
          </a:prstGeom>
          <a:noFill/>
        </p:spPr>
        <p:txBody>
          <a:bodyPr wrap="square">
            <a:spAutoFit/>
          </a:bodyPr>
          <a:lstStyle/>
          <a:p>
            <a:r>
              <a:rPr lang="en-US" altLang="zh-CN" sz="1600" b="0" i="0" dirty="0">
                <a:solidFill>
                  <a:srgbClr val="323232"/>
                </a:solidFill>
                <a:effectLst/>
                <a:latin typeface="Times New Roman" panose="02020603050405020304" pitchFamily="18" charset="0"/>
                <a:ea typeface="Microsoft YaHei" panose="020B0503020204020204" pitchFamily="34" charset="-122"/>
                <a:cs typeface="Times New Roman" panose="02020603050405020304" pitchFamily="18" charset="0"/>
              </a:rPr>
              <a:t>Global Output</a:t>
            </a:r>
            <a:endParaRPr lang="zh-CN" altLang="en-US" sz="16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F7B133D2-96C9-FF33-BE1F-9A2499526967}"/>
              </a:ext>
            </a:extLst>
          </p:cNvPr>
          <p:cNvSpPr txBox="1"/>
          <p:nvPr/>
        </p:nvSpPr>
        <p:spPr>
          <a:xfrm>
            <a:off x="3136446" y="2717477"/>
            <a:ext cx="1631497" cy="338554"/>
          </a:xfrm>
          <a:prstGeom prst="rect">
            <a:avLst/>
          </a:prstGeom>
          <a:noFill/>
        </p:spPr>
        <p:txBody>
          <a:bodyPr wrap="square">
            <a:spAutoFit/>
          </a:bodyPr>
          <a:lstStyle/>
          <a:p>
            <a:r>
              <a:rPr lang="en-US" altLang="zh-CN" sz="1600" b="0" i="0" dirty="0">
                <a:solidFill>
                  <a:srgbClr val="323232"/>
                </a:solidFill>
                <a:effectLst/>
                <a:latin typeface="Times New Roman" panose="02020603050405020304" pitchFamily="18" charset="0"/>
                <a:ea typeface="Microsoft YaHei" panose="020B0503020204020204" pitchFamily="34" charset="-122"/>
                <a:cs typeface="Times New Roman" panose="02020603050405020304" pitchFamily="18" charset="0"/>
              </a:rPr>
              <a:t>Character Output</a:t>
            </a:r>
            <a:endParaRPr lang="zh-CN" altLang="en-US" sz="16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F7D23659-2FC8-0688-59CD-747A7CC6D313}"/>
              </a:ext>
            </a:extLst>
          </p:cNvPr>
          <p:cNvSpPr txBox="1"/>
          <p:nvPr/>
        </p:nvSpPr>
        <p:spPr>
          <a:xfrm>
            <a:off x="5814335" y="2693111"/>
            <a:ext cx="1480456" cy="338554"/>
          </a:xfrm>
          <a:prstGeom prst="rect">
            <a:avLst/>
          </a:prstGeom>
          <a:noFill/>
        </p:spPr>
        <p:txBody>
          <a:bodyPr wrap="square">
            <a:spAutoFit/>
          </a:bodyPr>
          <a:lstStyle/>
          <a:p>
            <a:r>
              <a:rPr lang="en-US" altLang="zh-CN" sz="1600" b="0" i="0" dirty="0">
                <a:solidFill>
                  <a:srgbClr val="323232"/>
                </a:solidFill>
                <a:effectLst/>
                <a:latin typeface="Times New Roman" panose="02020603050405020304" pitchFamily="18" charset="0"/>
                <a:ea typeface="Microsoft YaHei" panose="020B0503020204020204" pitchFamily="34" charset="-122"/>
                <a:cs typeface="Times New Roman" panose="02020603050405020304" pitchFamily="18" charset="0"/>
              </a:rPr>
              <a:t>Global Output</a:t>
            </a:r>
            <a:endParaRPr lang="zh-CN" altLang="en-US" sz="16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404BA076-0332-1477-A1FF-D39ECC0D176B}"/>
              </a:ext>
            </a:extLst>
          </p:cNvPr>
          <p:cNvSpPr txBox="1"/>
          <p:nvPr/>
        </p:nvSpPr>
        <p:spPr>
          <a:xfrm>
            <a:off x="7666265" y="2705294"/>
            <a:ext cx="1631497" cy="338554"/>
          </a:xfrm>
          <a:prstGeom prst="rect">
            <a:avLst/>
          </a:prstGeom>
          <a:noFill/>
        </p:spPr>
        <p:txBody>
          <a:bodyPr wrap="square">
            <a:spAutoFit/>
          </a:bodyPr>
          <a:lstStyle/>
          <a:p>
            <a:r>
              <a:rPr lang="en-US" altLang="zh-CN" sz="1600" b="0" i="0" dirty="0">
                <a:solidFill>
                  <a:srgbClr val="323232"/>
                </a:solidFill>
                <a:effectLst/>
                <a:latin typeface="Times New Roman" panose="02020603050405020304" pitchFamily="18" charset="0"/>
                <a:ea typeface="Microsoft YaHei" panose="020B0503020204020204" pitchFamily="34" charset="-122"/>
                <a:cs typeface="Times New Roman" panose="02020603050405020304" pitchFamily="18" charset="0"/>
              </a:rPr>
              <a:t>Character Output</a:t>
            </a:r>
            <a:endParaRPr lang="zh-CN" altLang="en-US" sz="1600"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E32E6D1F-D643-8138-8A4A-830FADAA3C39}"/>
              </a:ext>
            </a:extLst>
          </p:cNvPr>
          <p:cNvPicPr>
            <a:picLocks noChangeAspect="1"/>
          </p:cNvPicPr>
          <p:nvPr/>
        </p:nvPicPr>
        <p:blipFill>
          <a:blip r:embed="rId4"/>
          <a:stretch>
            <a:fillRect/>
          </a:stretch>
        </p:blipFill>
        <p:spPr>
          <a:xfrm>
            <a:off x="6204855" y="3843182"/>
            <a:ext cx="1485900" cy="885825"/>
          </a:xfrm>
          <a:prstGeom prst="rect">
            <a:avLst/>
          </a:prstGeom>
        </p:spPr>
      </p:pic>
      <p:pic>
        <p:nvPicPr>
          <p:cNvPr id="23" name="图片 22">
            <a:extLst>
              <a:ext uri="{FF2B5EF4-FFF2-40B4-BE49-F238E27FC236}">
                <a16:creationId xmlns:a16="http://schemas.microsoft.com/office/drawing/2014/main" id="{AFCAF2A8-198C-E27B-E876-DC490DAC77A2}"/>
              </a:ext>
            </a:extLst>
          </p:cNvPr>
          <p:cNvPicPr>
            <a:picLocks noChangeAspect="1"/>
          </p:cNvPicPr>
          <p:nvPr/>
        </p:nvPicPr>
        <p:blipFill>
          <a:blip r:embed="rId5"/>
          <a:stretch>
            <a:fillRect/>
          </a:stretch>
        </p:blipFill>
        <p:spPr>
          <a:xfrm>
            <a:off x="2698300" y="3843182"/>
            <a:ext cx="1657350" cy="800100"/>
          </a:xfrm>
          <a:prstGeom prst="rect">
            <a:avLst/>
          </a:prstGeom>
        </p:spPr>
      </p:pic>
      <p:cxnSp>
        <p:nvCxnSpPr>
          <p:cNvPr id="25" name="直接箭头连接符 24">
            <a:extLst>
              <a:ext uri="{FF2B5EF4-FFF2-40B4-BE49-F238E27FC236}">
                <a16:creationId xmlns:a16="http://schemas.microsoft.com/office/drawing/2014/main" id="{63FE7E7E-B720-2609-A59E-9649C682ECB2}"/>
              </a:ext>
            </a:extLst>
          </p:cNvPr>
          <p:cNvCxnSpPr>
            <a:stCxn id="16" idx="2"/>
            <a:endCxn id="23" idx="0"/>
          </p:cNvCxnSpPr>
          <p:nvPr/>
        </p:nvCxnSpPr>
        <p:spPr>
          <a:xfrm>
            <a:off x="2024744" y="3043848"/>
            <a:ext cx="1502231" cy="799334"/>
          </a:xfrm>
          <a:prstGeom prst="straightConnector1">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64F3DA3A-A1F1-5FA9-B092-FC3DCC936D1F}"/>
              </a:ext>
            </a:extLst>
          </p:cNvPr>
          <p:cNvCxnSpPr>
            <a:cxnSpLocks/>
            <a:stCxn id="18" idx="2"/>
            <a:endCxn id="23" idx="0"/>
          </p:cNvCxnSpPr>
          <p:nvPr/>
        </p:nvCxnSpPr>
        <p:spPr>
          <a:xfrm flipH="1">
            <a:off x="3526975" y="3031665"/>
            <a:ext cx="3027588" cy="811517"/>
          </a:xfrm>
          <a:prstGeom prst="straightConnector1">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0" name="直接箭头连接符 29">
            <a:extLst>
              <a:ext uri="{FF2B5EF4-FFF2-40B4-BE49-F238E27FC236}">
                <a16:creationId xmlns:a16="http://schemas.microsoft.com/office/drawing/2014/main" id="{1B3869B3-94CB-33D3-D270-2AAFE6974EE1}"/>
              </a:ext>
            </a:extLst>
          </p:cNvPr>
          <p:cNvCxnSpPr>
            <a:stCxn id="17" idx="2"/>
            <a:endCxn id="21" idx="0"/>
          </p:cNvCxnSpPr>
          <p:nvPr/>
        </p:nvCxnSpPr>
        <p:spPr>
          <a:xfrm>
            <a:off x="3952195" y="3056031"/>
            <a:ext cx="2995610" cy="787151"/>
          </a:xfrm>
          <a:prstGeom prst="straightConnector1">
            <a:avLst/>
          </a:prstGeom>
          <a:ln w="28575">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A1D9285E-80D5-5ED1-F04D-A7B9E174499B}"/>
              </a:ext>
            </a:extLst>
          </p:cNvPr>
          <p:cNvCxnSpPr>
            <a:stCxn id="19" idx="2"/>
            <a:endCxn id="21" idx="0"/>
          </p:cNvCxnSpPr>
          <p:nvPr/>
        </p:nvCxnSpPr>
        <p:spPr>
          <a:xfrm flipH="1">
            <a:off x="6947805" y="3043848"/>
            <a:ext cx="1534209" cy="799334"/>
          </a:xfrm>
          <a:prstGeom prst="straightConnector1">
            <a:avLst/>
          </a:prstGeom>
          <a:ln w="28575">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37" name="图片 36">
            <a:extLst>
              <a:ext uri="{FF2B5EF4-FFF2-40B4-BE49-F238E27FC236}">
                <a16:creationId xmlns:a16="http://schemas.microsoft.com/office/drawing/2014/main" id="{28B66B3E-D0AE-262C-7401-55FEEA89A047}"/>
              </a:ext>
            </a:extLst>
          </p:cNvPr>
          <p:cNvPicPr>
            <a:picLocks noChangeAspect="1"/>
          </p:cNvPicPr>
          <p:nvPr/>
        </p:nvPicPr>
        <p:blipFill>
          <a:blip r:embed="rId6"/>
          <a:stretch>
            <a:fillRect/>
          </a:stretch>
        </p:blipFill>
        <p:spPr>
          <a:xfrm>
            <a:off x="4018870" y="5339440"/>
            <a:ext cx="2390775" cy="685800"/>
          </a:xfrm>
          <a:prstGeom prst="rect">
            <a:avLst/>
          </a:prstGeom>
        </p:spPr>
      </p:pic>
      <p:cxnSp>
        <p:nvCxnSpPr>
          <p:cNvPr id="39" name="直接箭头连接符 38">
            <a:extLst>
              <a:ext uri="{FF2B5EF4-FFF2-40B4-BE49-F238E27FC236}">
                <a16:creationId xmlns:a16="http://schemas.microsoft.com/office/drawing/2014/main" id="{0C70A8F5-0539-AD0A-BB98-F868DFBACA76}"/>
              </a:ext>
            </a:extLst>
          </p:cNvPr>
          <p:cNvCxnSpPr>
            <a:stCxn id="23" idx="2"/>
            <a:endCxn id="37" idx="0"/>
          </p:cNvCxnSpPr>
          <p:nvPr/>
        </p:nvCxnSpPr>
        <p:spPr>
          <a:xfrm>
            <a:off x="3526975" y="4643282"/>
            <a:ext cx="1687283" cy="696158"/>
          </a:xfrm>
          <a:prstGeom prst="straightConnector1">
            <a:avLst/>
          </a:prstGeom>
          <a:ln w="28575">
            <a:solidFill>
              <a:schemeClr val="accent3">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B9F0EA00-02AF-6938-778A-8CB99C574878}"/>
              </a:ext>
            </a:extLst>
          </p:cNvPr>
          <p:cNvCxnSpPr>
            <a:stCxn id="21" idx="2"/>
            <a:endCxn id="37" idx="0"/>
          </p:cNvCxnSpPr>
          <p:nvPr/>
        </p:nvCxnSpPr>
        <p:spPr>
          <a:xfrm flipH="1">
            <a:off x="5214258" y="4729007"/>
            <a:ext cx="1733547" cy="610433"/>
          </a:xfrm>
          <a:prstGeom prst="straightConnector1">
            <a:avLst/>
          </a:prstGeom>
          <a:ln w="28575">
            <a:solidFill>
              <a:schemeClr val="accent3">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42" name="图片 41" descr="图示&#10;&#10;描述已自动生成">
            <a:extLst>
              <a:ext uri="{FF2B5EF4-FFF2-40B4-BE49-F238E27FC236}">
                <a16:creationId xmlns:a16="http://schemas.microsoft.com/office/drawing/2014/main" id="{9D7C413F-F1AA-B981-1FCD-6F9728337C2A}"/>
              </a:ext>
            </a:extLst>
          </p:cNvPr>
          <p:cNvPicPr>
            <a:picLocks noChangeAspect="1"/>
          </p:cNvPicPr>
          <p:nvPr/>
        </p:nvPicPr>
        <p:blipFill>
          <a:blip r:embed="rId7"/>
          <a:stretch>
            <a:fillRect/>
          </a:stretch>
        </p:blipFill>
        <p:spPr>
          <a:xfrm>
            <a:off x="8083997" y="3672013"/>
            <a:ext cx="3927930" cy="2429961"/>
          </a:xfrm>
          <a:prstGeom prst="rect">
            <a:avLst/>
          </a:prstGeom>
        </p:spPr>
      </p:pic>
      <p:sp>
        <p:nvSpPr>
          <p:cNvPr id="44" name="文本框 43">
            <a:extLst>
              <a:ext uri="{FF2B5EF4-FFF2-40B4-BE49-F238E27FC236}">
                <a16:creationId xmlns:a16="http://schemas.microsoft.com/office/drawing/2014/main" id="{DA2DE695-4D87-1CD3-BF3D-175F88834D20}"/>
              </a:ext>
            </a:extLst>
          </p:cNvPr>
          <p:cNvSpPr txBox="1"/>
          <p:nvPr/>
        </p:nvSpPr>
        <p:spPr>
          <a:xfrm>
            <a:off x="8423109" y="6208909"/>
            <a:ext cx="392793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Cross-attention calculation process</a:t>
            </a:r>
          </a:p>
        </p:txBody>
      </p:sp>
    </p:spTree>
    <p:extLst>
      <p:ext uri="{BB962C8B-B14F-4D97-AF65-F5344CB8AC3E}">
        <p14:creationId xmlns:p14="http://schemas.microsoft.com/office/powerpoint/2010/main" val="374938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1000"/>
                                        <p:tgtEl>
                                          <p:spTgt spid="39"/>
                                        </p:tgtEl>
                                      </p:cBhvr>
                                    </p:animEffect>
                                    <p:anim calcmode="lin" valueType="num">
                                      <p:cBhvr>
                                        <p:cTn id="46" dur="1000" fill="hold"/>
                                        <p:tgtEl>
                                          <p:spTgt spid="39"/>
                                        </p:tgtEl>
                                        <p:attrNameLst>
                                          <p:attrName>ppt_x</p:attrName>
                                        </p:attrNameLst>
                                      </p:cBhvr>
                                      <p:tavLst>
                                        <p:tav tm="0">
                                          <p:val>
                                            <p:strVal val="#ppt_x"/>
                                          </p:val>
                                        </p:tav>
                                        <p:tav tm="100000">
                                          <p:val>
                                            <p:strVal val="#ppt_x"/>
                                          </p:val>
                                        </p:tav>
                                      </p:tavLst>
                                    </p:anim>
                                    <p:anim calcmode="lin" valueType="num">
                                      <p:cBhvr>
                                        <p:cTn id="47" dur="1000" fill="hold"/>
                                        <p:tgtEl>
                                          <p:spTgt spid="3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1000"/>
                                        <p:tgtEl>
                                          <p:spTgt spid="41"/>
                                        </p:tgtEl>
                                      </p:cBhvr>
                                    </p:animEffect>
                                    <p:anim calcmode="lin" valueType="num">
                                      <p:cBhvr>
                                        <p:cTn id="51" dur="1000" fill="hold"/>
                                        <p:tgtEl>
                                          <p:spTgt spid="41"/>
                                        </p:tgtEl>
                                        <p:attrNameLst>
                                          <p:attrName>ppt_x</p:attrName>
                                        </p:attrNameLst>
                                      </p:cBhvr>
                                      <p:tavLst>
                                        <p:tav tm="0">
                                          <p:val>
                                            <p:strVal val="#ppt_x"/>
                                          </p:val>
                                        </p:tav>
                                        <p:tav tm="100000">
                                          <p:val>
                                            <p:strVal val="#ppt_x"/>
                                          </p:val>
                                        </p:tav>
                                      </p:tavLst>
                                    </p:anim>
                                    <p:anim calcmode="lin" valueType="num">
                                      <p:cBhvr>
                                        <p:cTn id="52" dur="1000" fill="hold"/>
                                        <p:tgtEl>
                                          <p:spTgt spid="4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1000"/>
                                        <p:tgtEl>
                                          <p:spTgt spid="37"/>
                                        </p:tgtEl>
                                      </p:cBhvr>
                                    </p:animEffect>
                                    <p:anim calcmode="lin" valueType="num">
                                      <p:cBhvr>
                                        <p:cTn id="56" dur="1000" fill="hold"/>
                                        <p:tgtEl>
                                          <p:spTgt spid="37"/>
                                        </p:tgtEl>
                                        <p:attrNameLst>
                                          <p:attrName>ppt_x</p:attrName>
                                        </p:attrNameLst>
                                      </p:cBhvr>
                                      <p:tavLst>
                                        <p:tav tm="0">
                                          <p:val>
                                            <p:strVal val="#ppt_x"/>
                                          </p:val>
                                        </p:tav>
                                        <p:tav tm="100000">
                                          <p:val>
                                            <p:strVal val="#ppt_x"/>
                                          </p:val>
                                        </p:tav>
                                      </p:tavLst>
                                    </p:anim>
                                    <p:anim calcmode="lin" valueType="num">
                                      <p:cBhvr>
                                        <p:cTn id="5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Experiments</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graphicFrame>
        <p:nvGraphicFramePr>
          <p:cNvPr id="2" name="表格 1">
            <a:extLst>
              <a:ext uri="{FF2B5EF4-FFF2-40B4-BE49-F238E27FC236}">
                <a16:creationId xmlns:a16="http://schemas.microsoft.com/office/drawing/2014/main" id="{7F189F2F-EAA4-71F1-9AE8-6D9EB567B147}"/>
              </a:ext>
            </a:extLst>
          </p:cNvPr>
          <p:cNvGraphicFramePr>
            <a:graphicFrameLocks noGrp="1"/>
          </p:cNvGraphicFramePr>
          <p:nvPr>
            <p:extLst>
              <p:ext uri="{D42A27DB-BD31-4B8C-83A1-F6EECF244321}">
                <p14:modId xmlns:p14="http://schemas.microsoft.com/office/powerpoint/2010/main" val="658666256"/>
              </p:ext>
            </p:extLst>
          </p:nvPr>
        </p:nvGraphicFramePr>
        <p:xfrm>
          <a:off x="1201904" y="1414187"/>
          <a:ext cx="4645478" cy="5390548"/>
        </p:xfrm>
        <a:graphic>
          <a:graphicData uri="http://schemas.openxmlformats.org/drawingml/2006/table">
            <a:tbl>
              <a:tblPr/>
              <a:tblGrid>
                <a:gridCol w="1293070">
                  <a:extLst>
                    <a:ext uri="{9D8B030D-6E8A-4147-A177-3AD203B41FA5}">
                      <a16:colId xmlns:a16="http://schemas.microsoft.com/office/drawing/2014/main" val="1176429788"/>
                    </a:ext>
                  </a:extLst>
                </a:gridCol>
                <a:gridCol w="1436747">
                  <a:extLst>
                    <a:ext uri="{9D8B030D-6E8A-4147-A177-3AD203B41FA5}">
                      <a16:colId xmlns:a16="http://schemas.microsoft.com/office/drawing/2014/main" val="1884029018"/>
                    </a:ext>
                  </a:extLst>
                </a:gridCol>
                <a:gridCol w="1915661">
                  <a:extLst>
                    <a:ext uri="{9D8B030D-6E8A-4147-A177-3AD203B41FA5}">
                      <a16:colId xmlns:a16="http://schemas.microsoft.com/office/drawing/2014/main" val="1175110637"/>
                    </a:ext>
                  </a:extLst>
                </a:gridCol>
              </a:tblGrid>
              <a:tr h="41034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b="1" u="none" strike="noStrike" dirty="0">
                          <a:effectLst/>
                          <a:latin typeface="Times New Roman" panose="02020603050405020304" pitchFamily="18" charset="0"/>
                          <a:cs typeface="Times New Roman" panose="02020603050405020304" pitchFamily="18" charset="0"/>
                        </a:rPr>
                        <a:t>First Level</a:t>
                      </a:r>
                      <a:endParaRPr 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b="1" u="none" strike="noStrike" dirty="0">
                          <a:effectLst/>
                          <a:latin typeface="Times New Roman" panose="02020603050405020304" pitchFamily="18" charset="0"/>
                          <a:cs typeface="Times New Roman" panose="02020603050405020304" pitchFamily="18" charset="0"/>
                        </a:rPr>
                        <a:t>Second Level </a:t>
                      </a:r>
                      <a:endParaRPr 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b="1" u="none" strike="noStrike" dirty="0">
                          <a:effectLst/>
                          <a:latin typeface="Times New Roman" panose="02020603050405020304" pitchFamily="18" charset="0"/>
                          <a:cs typeface="Times New Roman" panose="02020603050405020304" pitchFamily="18" charset="0"/>
                        </a:rPr>
                        <a:t>Number of samples</a:t>
                      </a:r>
                      <a:endParaRPr 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extLst>
                  <a:ext uri="{0D108BD9-81ED-4DB2-BD59-A6C34878D82A}">
                    <a16:rowId xmlns:a16="http://schemas.microsoft.com/office/drawing/2014/main" val="4185794673"/>
                  </a:ext>
                </a:extLst>
              </a:tr>
              <a:tr h="174012">
                <a:tc rowSpan="1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dirty="0">
                          <a:effectLst/>
                          <a:latin typeface="Times New Roman" panose="02020603050405020304" pitchFamily="18" charset="0"/>
                          <a:cs typeface="Times New Roman" panose="02020603050405020304" pitchFamily="18" charset="0"/>
                        </a:rPr>
                        <a:t>Express emotions and attitudes</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dirty="0">
                          <a:effectLst/>
                          <a:latin typeface="Times New Roman" panose="02020603050405020304" pitchFamily="18" charset="0"/>
                          <a:cs typeface="Times New Roman" panose="02020603050405020304" pitchFamily="18" charset="0"/>
                        </a:rPr>
                        <a:t>Complain</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286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70841458"/>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dirty="0">
                          <a:effectLst/>
                          <a:latin typeface="Times New Roman" panose="02020603050405020304" pitchFamily="18" charset="0"/>
                          <a:cs typeface="Times New Roman" panose="02020603050405020304" pitchFamily="18" charset="0"/>
                        </a:rPr>
                        <a:t>Praise</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213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796555095"/>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dirty="0">
                          <a:effectLst/>
                          <a:latin typeface="Times New Roman" panose="02020603050405020304" pitchFamily="18" charset="0"/>
                          <a:cs typeface="Times New Roman" panose="02020603050405020304" pitchFamily="18" charset="0"/>
                        </a:rPr>
                        <a:t>Apologize</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136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677180433"/>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Thank</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124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47893394"/>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dirty="0">
                          <a:effectLst/>
                          <a:latin typeface="Times New Roman" panose="02020603050405020304" pitchFamily="18" charset="0"/>
                          <a:cs typeface="Times New Roman" panose="02020603050405020304" pitchFamily="18" charset="0"/>
                        </a:rPr>
                        <a:t>Criticize</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117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085403731"/>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Care</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95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41315900"/>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dirty="0">
                          <a:effectLst/>
                          <a:latin typeface="Times New Roman" panose="02020603050405020304" pitchFamily="18" charset="0"/>
                          <a:cs typeface="Times New Roman" panose="02020603050405020304" pitchFamily="18" charset="0"/>
                        </a:rPr>
                        <a:t>Taunt</a:t>
                      </a:r>
                      <a:endParaRPr 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62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66784567"/>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Agree</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59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788809329"/>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Flaunt</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52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60276056"/>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Oppose</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51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58892656"/>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Joke</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51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41785654"/>
                  </a:ext>
                </a:extLst>
              </a:tr>
              <a:tr h="174012">
                <a:tc rowSpan="9">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Achieve goals</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Inform</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284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413568754"/>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Advise</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122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711596121"/>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Arrange</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110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88888818"/>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Introduce</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105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68472877"/>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Comfort</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88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62254974"/>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Leave</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85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150023630"/>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Prevent</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73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51171669"/>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Greet</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60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63285604"/>
                  </a:ext>
                </a:extLst>
              </a:tr>
              <a:tr h="174012">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sz="1600" u="none" strike="noStrike">
                          <a:effectLst/>
                          <a:latin typeface="Times New Roman" panose="02020603050405020304" pitchFamily="18" charset="0"/>
                          <a:cs typeface="Times New Roman" panose="02020603050405020304" pitchFamily="18" charset="0"/>
                        </a:rPr>
                        <a:t>Ask for help</a:t>
                      </a:r>
                      <a:endParaRPr 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ctr"/>
                      <a:r>
                        <a:rPr lang="en-US" altLang="zh-CN" sz="1600" u="none" strike="noStrike" dirty="0">
                          <a:effectLst/>
                          <a:latin typeface="Times New Roman" panose="02020603050405020304" pitchFamily="18" charset="0"/>
                          <a:cs typeface="Times New Roman" panose="02020603050405020304" pitchFamily="18" charset="0"/>
                        </a:rPr>
                        <a:t>51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5170" marR="5170" marT="517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71695538"/>
                  </a:ext>
                </a:extLst>
              </a:tr>
            </a:tbl>
          </a:graphicData>
        </a:graphic>
      </p:graphicFrame>
      <p:sp>
        <p:nvSpPr>
          <p:cNvPr id="3" name="文本框 2">
            <a:extLst>
              <a:ext uri="{FF2B5EF4-FFF2-40B4-BE49-F238E27FC236}">
                <a16:creationId xmlns:a16="http://schemas.microsoft.com/office/drawing/2014/main" id="{15C28421-C7CC-565B-D5CE-B1FC360EC91F}"/>
              </a:ext>
            </a:extLst>
          </p:cNvPr>
          <p:cNvSpPr txBox="1"/>
          <p:nvPr/>
        </p:nvSpPr>
        <p:spPr>
          <a:xfrm>
            <a:off x="7066641" y="1559380"/>
            <a:ext cx="3536045" cy="923330"/>
          </a:xfrm>
          <a:prstGeom prst="rect">
            <a:avLst/>
          </a:prstGeom>
          <a:noFill/>
        </p:spPr>
        <p:txBody>
          <a:bodyPr wrap="square" rtlCol="0">
            <a:spAutoFit/>
          </a:bodyPr>
          <a:lstStyle/>
          <a:p>
            <a:pPr marL="285750" indent="-285750">
              <a:buClr>
                <a:srgbClr val="000000"/>
              </a:buClr>
              <a:buFont typeface="Wingdings" panose="05000000000000000000" pitchFamily="2" charset="2"/>
              <a:buChar char="l"/>
            </a:pPr>
            <a:r>
              <a:rPr lang="en-US" altLang="zh-CN" kern="0" dirty="0">
                <a:solidFill>
                  <a:srgbClr val="000000"/>
                </a:solidFill>
                <a:latin typeface="Times New Roman" panose="02020603050405020304" pitchFamily="18" charset="0"/>
                <a:cs typeface="Times New Roman" panose="02020603050405020304" pitchFamily="18" charset="0"/>
                <a:sym typeface="Arial"/>
              </a:rPr>
              <a:t>Num of total labels: 20</a:t>
            </a:r>
          </a:p>
          <a:p>
            <a:pPr marL="285750" indent="-285750">
              <a:buClr>
                <a:srgbClr val="000000"/>
              </a:buClr>
              <a:buFont typeface="Wingdings" panose="05000000000000000000" pitchFamily="2" charset="2"/>
              <a:buChar char="l"/>
            </a:pPr>
            <a:r>
              <a:rPr lang="en-US" altLang="zh-CN" kern="0" dirty="0">
                <a:solidFill>
                  <a:srgbClr val="000000"/>
                </a:solidFill>
                <a:latin typeface="Times New Roman" panose="02020603050405020304" pitchFamily="18" charset="0"/>
                <a:cs typeface="Times New Roman" panose="02020603050405020304" pitchFamily="18" charset="0"/>
                <a:sym typeface="Arial"/>
              </a:rPr>
              <a:t>Num of total samples: 2224</a:t>
            </a:r>
          </a:p>
          <a:p>
            <a:pPr marL="285750" indent="-285750">
              <a:buClr>
                <a:srgbClr val="000000"/>
              </a:buClr>
              <a:buFont typeface="Wingdings" panose="05000000000000000000" pitchFamily="2" charset="2"/>
              <a:buChar char="l"/>
            </a:pPr>
            <a:r>
              <a:rPr lang="en-US" altLang="zh-CN" kern="0" dirty="0">
                <a:solidFill>
                  <a:srgbClr val="000000"/>
                </a:solidFill>
                <a:latin typeface="Times New Roman" panose="02020603050405020304" pitchFamily="18" charset="0"/>
                <a:cs typeface="Times New Roman" panose="02020603050405020304" pitchFamily="18" charset="0"/>
                <a:sym typeface="Arial"/>
              </a:rPr>
              <a:t>Proportion of division : 6:2:2</a:t>
            </a:r>
            <a:endParaRPr lang="zh-CN" altLang="en-US" kern="0" dirty="0">
              <a:solidFill>
                <a:srgbClr val="000000"/>
              </a:solidFill>
              <a:latin typeface="Times New Roman" panose="02020603050405020304" pitchFamily="18" charset="0"/>
              <a:cs typeface="Times New Roman" panose="02020603050405020304" pitchFamily="18" charset="0"/>
              <a:sym typeface="Arial"/>
            </a:endParaRPr>
          </a:p>
        </p:txBody>
      </p:sp>
      <p:sp>
        <p:nvSpPr>
          <p:cNvPr id="4" name="文本框 3">
            <a:extLst>
              <a:ext uri="{FF2B5EF4-FFF2-40B4-BE49-F238E27FC236}">
                <a16:creationId xmlns:a16="http://schemas.microsoft.com/office/drawing/2014/main" id="{2AD53630-645B-78FE-6F19-ADD257B9D957}"/>
              </a:ext>
            </a:extLst>
          </p:cNvPr>
          <p:cNvSpPr txBox="1"/>
          <p:nvPr/>
        </p:nvSpPr>
        <p:spPr>
          <a:xfrm>
            <a:off x="6180365" y="3039218"/>
            <a:ext cx="5728606" cy="646331"/>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Through observation of test results and based on prior knowledge, we set main parameters as follows:</a:t>
            </a:r>
            <a:endParaRPr lang="zh-CN" altLang="en-US" dirty="0">
              <a:latin typeface="Times New Roman" panose="02020603050405020304" pitchFamily="18" charset="0"/>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4D16DBB6-B29F-662C-2843-26C338FFA5CA}"/>
              </a:ext>
            </a:extLst>
          </p:cNvPr>
          <p:cNvGraphicFramePr>
            <a:graphicFrameLocks noGrp="1"/>
          </p:cNvGraphicFramePr>
          <p:nvPr>
            <p:extLst>
              <p:ext uri="{D42A27DB-BD31-4B8C-83A1-F6EECF244321}">
                <p14:modId xmlns:p14="http://schemas.microsoft.com/office/powerpoint/2010/main" val="2938362732"/>
              </p:ext>
            </p:extLst>
          </p:nvPr>
        </p:nvGraphicFramePr>
        <p:xfrm>
          <a:off x="7195909" y="3771681"/>
          <a:ext cx="3668034" cy="2819765"/>
        </p:xfrm>
        <a:graphic>
          <a:graphicData uri="http://schemas.openxmlformats.org/drawingml/2006/table">
            <a:tbl>
              <a:tblPr/>
              <a:tblGrid>
                <a:gridCol w="1941900">
                  <a:extLst>
                    <a:ext uri="{9D8B030D-6E8A-4147-A177-3AD203B41FA5}">
                      <a16:colId xmlns:a16="http://schemas.microsoft.com/office/drawing/2014/main" val="4291850647"/>
                    </a:ext>
                  </a:extLst>
                </a:gridCol>
                <a:gridCol w="1726134">
                  <a:extLst>
                    <a:ext uri="{9D8B030D-6E8A-4147-A177-3AD203B41FA5}">
                      <a16:colId xmlns:a16="http://schemas.microsoft.com/office/drawing/2014/main" val="519794726"/>
                    </a:ext>
                  </a:extLst>
                </a:gridCol>
              </a:tblGrid>
              <a:tr h="23322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Name</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Value</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extLst>
                  <a:ext uri="{0D108BD9-81ED-4DB2-BD59-A6C34878D82A}">
                    <a16:rowId xmlns:a16="http://schemas.microsoft.com/office/drawing/2014/main" val="1383378805"/>
                  </a:ext>
                </a:extLst>
              </a:tr>
              <a:tr h="23322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Batch Size</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16</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989812648"/>
                  </a:ext>
                </a:extLst>
              </a:tr>
              <a:tr h="23322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Epoch</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15</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492976"/>
                  </a:ext>
                </a:extLst>
              </a:tr>
              <a:tr h="23322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Learning Rate</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1.00E-05</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8998726"/>
                  </a:ext>
                </a:extLst>
              </a:tr>
              <a:tr h="23322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Optimizer</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Adam</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15546452"/>
                  </a:ext>
                </a:extLst>
              </a:tr>
              <a:tr h="23322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Loss Function</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Cross Entropy </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897082089"/>
                  </a:ext>
                </a:extLst>
              </a:tr>
              <a:tr h="28589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Activation Function</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err="1">
                          <a:effectLst/>
                          <a:latin typeface="Times New Roman" panose="02020603050405020304" pitchFamily="18" charset="0"/>
                          <a:cs typeface="Times New Roman" panose="02020603050405020304" pitchFamily="18" charset="0"/>
                        </a:rPr>
                        <a:t>ReLu</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501463692"/>
                  </a:ext>
                </a:extLst>
              </a:tr>
              <a:tr h="23322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Dropout Rate</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0.2</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56759998"/>
                  </a:ext>
                </a:extLst>
              </a:tr>
              <a:tr h="23322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Early Stop</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8</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986310368"/>
                  </a:ext>
                </a:extLst>
              </a:tr>
              <a:tr h="28216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Text Dimensions</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512</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420945290"/>
                  </a:ext>
                </a:extLst>
              </a:tr>
              <a:tr h="21194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Image Dimensions</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512</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49116805"/>
                  </a:ext>
                </a:extLst>
              </a:tr>
            </a:tbl>
          </a:graphicData>
        </a:graphic>
      </p:graphicFrame>
    </p:spTree>
    <p:extLst>
      <p:ext uri="{BB962C8B-B14F-4D97-AF65-F5344CB8AC3E}">
        <p14:creationId xmlns:p14="http://schemas.microsoft.com/office/powerpoint/2010/main" val="1900191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Experiments</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graphicFrame>
        <p:nvGraphicFramePr>
          <p:cNvPr id="5" name="表格 4">
            <a:extLst>
              <a:ext uri="{FF2B5EF4-FFF2-40B4-BE49-F238E27FC236}">
                <a16:creationId xmlns:a16="http://schemas.microsoft.com/office/drawing/2014/main" id="{4DF64E7D-D129-3D44-388D-4B93684D5D7E}"/>
              </a:ext>
            </a:extLst>
          </p:cNvPr>
          <p:cNvGraphicFramePr>
            <a:graphicFrameLocks noGrp="1"/>
          </p:cNvGraphicFramePr>
          <p:nvPr>
            <p:extLst>
              <p:ext uri="{D42A27DB-BD31-4B8C-83A1-F6EECF244321}">
                <p14:modId xmlns:p14="http://schemas.microsoft.com/office/powerpoint/2010/main" val="4221746051"/>
              </p:ext>
            </p:extLst>
          </p:nvPr>
        </p:nvGraphicFramePr>
        <p:xfrm>
          <a:off x="2463573" y="2007764"/>
          <a:ext cx="7264855" cy="2198904"/>
        </p:xfrm>
        <a:graphic>
          <a:graphicData uri="http://schemas.openxmlformats.org/drawingml/2006/table">
            <a:tbl>
              <a:tblPr/>
              <a:tblGrid>
                <a:gridCol w="1432791">
                  <a:extLst>
                    <a:ext uri="{9D8B030D-6E8A-4147-A177-3AD203B41FA5}">
                      <a16:colId xmlns:a16="http://schemas.microsoft.com/office/drawing/2014/main" val="2510703755"/>
                    </a:ext>
                  </a:extLst>
                </a:gridCol>
                <a:gridCol w="1634592">
                  <a:extLst>
                    <a:ext uri="{9D8B030D-6E8A-4147-A177-3AD203B41FA5}">
                      <a16:colId xmlns:a16="http://schemas.microsoft.com/office/drawing/2014/main" val="2621077036"/>
                    </a:ext>
                  </a:extLst>
                </a:gridCol>
                <a:gridCol w="1049368">
                  <a:extLst>
                    <a:ext uri="{9D8B030D-6E8A-4147-A177-3AD203B41FA5}">
                      <a16:colId xmlns:a16="http://schemas.microsoft.com/office/drawing/2014/main" val="4276542812"/>
                    </a:ext>
                  </a:extLst>
                </a:gridCol>
                <a:gridCol w="1049368">
                  <a:extLst>
                    <a:ext uri="{9D8B030D-6E8A-4147-A177-3AD203B41FA5}">
                      <a16:colId xmlns:a16="http://schemas.microsoft.com/office/drawing/2014/main" val="1690324379"/>
                    </a:ext>
                  </a:extLst>
                </a:gridCol>
                <a:gridCol w="1049368">
                  <a:extLst>
                    <a:ext uri="{9D8B030D-6E8A-4147-A177-3AD203B41FA5}">
                      <a16:colId xmlns:a16="http://schemas.microsoft.com/office/drawing/2014/main" val="902829602"/>
                    </a:ext>
                  </a:extLst>
                </a:gridCol>
                <a:gridCol w="1049368">
                  <a:extLst>
                    <a:ext uri="{9D8B030D-6E8A-4147-A177-3AD203B41FA5}">
                      <a16:colId xmlns:a16="http://schemas.microsoft.com/office/drawing/2014/main" val="1101756133"/>
                    </a:ext>
                  </a:extLst>
                </a:gridCol>
              </a:tblGrid>
              <a:tr h="3718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Methods</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a:effectLst/>
                          <a:latin typeface="Times New Roman" panose="02020603050405020304" pitchFamily="18" charset="0"/>
                          <a:cs typeface="Times New Roman" panose="02020603050405020304" pitchFamily="18" charset="0"/>
                        </a:rPr>
                        <a:t>Modalities</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ACC</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F1</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P</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R</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FFDE20">
                        <a:lumMod val="20000"/>
                        <a:lumOff val="80000"/>
                      </a:srgbClr>
                    </a:solidFill>
                  </a:tcPr>
                </a:tc>
                <a:extLst>
                  <a:ext uri="{0D108BD9-81ED-4DB2-BD59-A6C34878D82A}">
                    <a16:rowId xmlns:a16="http://schemas.microsoft.com/office/drawing/2014/main" val="4198891610"/>
                  </a:ext>
                </a:extLst>
              </a:tr>
              <a:tr h="31167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ResNet-50</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Image</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17.3</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7.98</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8.1</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7.87</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03307253"/>
                  </a:ext>
                </a:extLst>
              </a:tr>
              <a:tr h="30092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Trans_TAV</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Text + Image</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69.44</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67.06</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66.7</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67.43</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39244358"/>
                  </a:ext>
                </a:extLst>
              </a:tr>
              <a:tr h="30092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BERT</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Text</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69.89</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67.2</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67.16</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67.25</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705996547"/>
                  </a:ext>
                </a:extLst>
              </a:tr>
              <a:tr h="30092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MulT</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Text + Image</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71.24</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67.85</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68.32</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67.39</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18194814"/>
                  </a:ext>
                </a:extLst>
              </a:tr>
              <a:tr h="30092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MAG-BERT</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Text + Image</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71.69</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68.59</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69.36</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67.83</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034225536"/>
                  </a:ext>
                </a:extLst>
              </a:tr>
              <a:tr h="31167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OURS</a:t>
                      </a:r>
                      <a:r>
                        <a:rPr lang="en-US" sz="1600" u="none" strike="noStrike" dirty="0">
                          <a:effectLst/>
                          <a:latin typeface="Times New Roman" panose="02020603050405020304" pitchFamily="18" charset="0"/>
                          <a:cs typeface="Times New Roman" panose="02020603050405020304" pitchFamily="18" charset="0"/>
                        </a:rPr>
                        <a:t>*</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a:effectLst/>
                          <a:latin typeface="Times New Roman" panose="02020603050405020304" pitchFamily="18" charset="0"/>
                          <a:cs typeface="Times New Roman" panose="02020603050405020304" pitchFamily="18" charset="0"/>
                        </a:rPr>
                        <a:t>Text + Image</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71.91</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68.59</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b="1" u="none" strike="noStrike" dirty="0">
                          <a:effectLst/>
                          <a:latin typeface="Times New Roman" panose="02020603050405020304" pitchFamily="18" charset="0"/>
                          <a:cs typeface="Times New Roman" panose="02020603050405020304" pitchFamily="18" charset="0"/>
                        </a:rPr>
                        <a:t>69.44</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fontAlgn="ctr"/>
                      <a:r>
                        <a:rPr lang="en-US" sz="1600" u="none" strike="noStrike" dirty="0">
                          <a:effectLst/>
                          <a:latin typeface="Times New Roman" panose="02020603050405020304" pitchFamily="18" charset="0"/>
                          <a:cs typeface="Times New Roman" panose="02020603050405020304" pitchFamily="18" charset="0"/>
                        </a:rPr>
                        <a:t>67.77</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673413"/>
                  </a:ext>
                </a:extLst>
              </a:tr>
            </a:tbl>
          </a:graphicData>
        </a:graphic>
      </p:graphicFrame>
      <p:sp>
        <p:nvSpPr>
          <p:cNvPr id="8" name="文本框 7">
            <a:extLst>
              <a:ext uri="{FF2B5EF4-FFF2-40B4-BE49-F238E27FC236}">
                <a16:creationId xmlns:a16="http://schemas.microsoft.com/office/drawing/2014/main" id="{767F729F-4E28-593F-CE00-7B85E70A1A3D}"/>
              </a:ext>
            </a:extLst>
          </p:cNvPr>
          <p:cNvSpPr txBox="1"/>
          <p:nvPr/>
        </p:nvSpPr>
        <p:spPr>
          <a:xfrm>
            <a:off x="2325800" y="4657782"/>
            <a:ext cx="7540399" cy="1200323"/>
          </a:xfrm>
          <a:prstGeom prst="rect">
            <a:avLst/>
          </a:prstGeom>
          <a:noFill/>
        </p:spPr>
        <p:txBody>
          <a:bodyPr wrap="square">
            <a:spAutoFit/>
          </a:bodyPr>
          <a:lstStyle/>
          <a:p>
            <a:pPr algn="just">
              <a:buClr>
                <a:srgbClr val="000000"/>
              </a:buClr>
              <a:buFont typeface="Arial"/>
              <a:buNone/>
            </a:pPr>
            <a:r>
              <a:rPr lang="zh-CN" altLang="en-US" kern="0" dirty="0">
                <a:solidFill>
                  <a:srgbClr val="000000"/>
                </a:solidFill>
                <a:latin typeface="Times New Roman" panose="02020603050405020304" pitchFamily="18" charset="0"/>
                <a:cs typeface="Times New Roman" panose="02020603050405020304" pitchFamily="18" charset="0"/>
                <a:sym typeface="Arial"/>
              </a:rPr>
              <a:t>The above table shows the overall comparative experimental results. </a:t>
            </a:r>
            <a:r>
              <a:rPr lang="en-US" altLang="zh-CN" kern="0" dirty="0">
                <a:solidFill>
                  <a:srgbClr val="000000"/>
                </a:solidFill>
                <a:latin typeface="Times New Roman" panose="02020603050405020304" pitchFamily="18" charset="0"/>
                <a:cs typeface="Times New Roman" panose="02020603050405020304" pitchFamily="18" charset="0"/>
                <a:sym typeface="Arial"/>
              </a:rPr>
              <a:t>F</a:t>
            </a:r>
            <a:r>
              <a:rPr lang="zh-CN" altLang="en-US" kern="0" dirty="0">
                <a:solidFill>
                  <a:srgbClr val="000000"/>
                </a:solidFill>
                <a:latin typeface="Times New Roman" panose="02020603050405020304" pitchFamily="18" charset="0"/>
                <a:cs typeface="Times New Roman" panose="02020603050405020304" pitchFamily="18" charset="0"/>
                <a:sym typeface="Arial"/>
              </a:rPr>
              <a:t>rom the perspective of overall metrics, </a:t>
            </a:r>
            <a:r>
              <a:rPr lang="en-US" altLang="zh-CN" kern="0" dirty="0">
                <a:solidFill>
                  <a:srgbClr val="000000"/>
                </a:solidFill>
                <a:latin typeface="Times New Roman" panose="02020603050405020304" pitchFamily="18" charset="0"/>
                <a:cs typeface="Times New Roman" panose="02020603050405020304" pitchFamily="18" charset="0"/>
                <a:sym typeface="Arial"/>
              </a:rPr>
              <a:t>our approach </a:t>
            </a:r>
            <a:r>
              <a:rPr lang="zh-CN" altLang="en-US" kern="0" dirty="0">
                <a:solidFill>
                  <a:srgbClr val="000000"/>
                </a:solidFill>
                <a:latin typeface="Times New Roman" panose="02020603050405020304" pitchFamily="18" charset="0"/>
                <a:cs typeface="Times New Roman" panose="02020603050405020304" pitchFamily="18" charset="0"/>
                <a:sym typeface="Arial"/>
              </a:rPr>
              <a:t>shows excellent performance on the intent detection dataset compared with baseline models, which verifies the effectiveness of the </a:t>
            </a:r>
            <a:r>
              <a:rPr lang="en-US" altLang="zh-CN" kern="0" dirty="0">
                <a:solidFill>
                  <a:srgbClr val="000000"/>
                </a:solidFill>
                <a:latin typeface="Times New Roman" panose="02020603050405020304" pitchFamily="18" charset="0"/>
                <a:cs typeface="Times New Roman" panose="02020603050405020304" pitchFamily="18" charset="0"/>
                <a:sym typeface="Arial"/>
              </a:rPr>
              <a:t>proposed</a:t>
            </a:r>
            <a:r>
              <a:rPr lang="zh-CN" altLang="en-US" kern="0" dirty="0">
                <a:solidFill>
                  <a:srgbClr val="000000"/>
                </a:solidFill>
                <a:latin typeface="Times New Roman" panose="02020603050405020304" pitchFamily="18" charset="0"/>
                <a:cs typeface="Times New Roman" panose="02020603050405020304" pitchFamily="18" charset="0"/>
                <a:sym typeface="Arial"/>
              </a:rPr>
              <a:t> method.</a:t>
            </a:r>
          </a:p>
        </p:txBody>
      </p:sp>
    </p:spTree>
    <p:extLst>
      <p:ext uri="{BB962C8B-B14F-4D97-AF65-F5344CB8AC3E}">
        <p14:creationId xmlns:p14="http://schemas.microsoft.com/office/powerpoint/2010/main" val="244121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Experiments</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graphicFrame>
        <p:nvGraphicFramePr>
          <p:cNvPr id="2" name="表格 1">
            <a:extLst>
              <a:ext uri="{FF2B5EF4-FFF2-40B4-BE49-F238E27FC236}">
                <a16:creationId xmlns:a16="http://schemas.microsoft.com/office/drawing/2014/main" id="{002305BB-36C2-6A11-63CF-96C1605955AC}"/>
              </a:ext>
            </a:extLst>
          </p:cNvPr>
          <p:cNvGraphicFramePr>
            <a:graphicFrameLocks noGrp="1"/>
          </p:cNvGraphicFramePr>
          <p:nvPr>
            <p:extLst>
              <p:ext uri="{D42A27DB-BD31-4B8C-83A1-F6EECF244321}">
                <p14:modId xmlns:p14="http://schemas.microsoft.com/office/powerpoint/2010/main" val="3246618501"/>
              </p:ext>
            </p:extLst>
          </p:nvPr>
        </p:nvGraphicFramePr>
        <p:xfrm>
          <a:off x="2597361" y="4033230"/>
          <a:ext cx="6997279" cy="2150262"/>
        </p:xfrm>
        <a:graphic>
          <a:graphicData uri="http://schemas.openxmlformats.org/drawingml/2006/table">
            <a:tbl>
              <a:tblPr/>
              <a:tblGrid>
                <a:gridCol w="1613009">
                  <a:extLst>
                    <a:ext uri="{9D8B030D-6E8A-4147-A177-3AD203B41FA5}">
                      <a16:colId xmlns:a16="http://schemas.microsoft.com/office/drawing/2014/main" val="788068387"/>
                    </a:ext>
                  </a:extLst>
                </a:gridCol>
                <a:gridCol w="1840193">
                  <a:extLst>
                    <a:ext uri="{9D8B030D-6E8A-4147-A177-3AD203B41FA5}">
                      <a16:colId xmlns:a16="http://schemas.microsoft.com/office/drawing/2014/main" val="2327940456"/>
                    </a:ext>
                  </a:extLst>
                </a:gridCol>
                <a:gridCol w="1181359">
                  <a:extLst>
                    <a:ext uri="{9D8B030D-6E8A-4147-A177-3AD203B41FA5}">
                      <a16:colId xmlns:a16="http://schemas.microsoft.com/office/drawing/2014/main" val="3471060090"/>
                    </a:ext>
                  </a:extLst>
                </a:gridCol>
                <a:gridCol w="1181359">
                  <a:extLst>
                    <a:ext uri="{9D8B030D-6E8A-4147-A177-3AD203B41FA5}">
                      <a16:colId xmlns:a16="http://schemas.microsoft.com/office/drawing/2014/main" val="864224514"/>
                    </a:ext>
                  </a:extLst>
                </a:gridCol>
                <a:gridCol w="1181359">
                  <a:extLst>
                    <a:ext uri="{9D8B030D-6E8A-4147-A177-3AD203B41FA5}">
                      <a16:colId xmlns:a16="http://schemas.microsoft.com/office/drawing/2014/main" val="1905184530"/>
                    </a:ext>
                  </a:extLst>
                </a:gridCol>
              </a:tblGrid>
              <a:tr h="461943">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Model</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ACC</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F1</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P</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R</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extLst>
                  <a:ext uri="{0D108BD9-81ED-4DB2-BD59-A6C34878D82A}">
                    <a16:rowId xmlns:a16="http://schemas.microsoft.com/office/drawing/2014/main" val="2111697464"/>
                  </a:ext>
                </a:extLst>
              </a:tr>
              <a:tr h="340009">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 Text</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16.63</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7.65</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7.86</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7.45</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1991238328"/>
                  </a:ext>
                </a:extLst>
              </a:tr>
              <a:tr h="32828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 Vision</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68.99</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66.78</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66.21</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67.36</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3893386243"/>
                  </a:ext>
                </a:extLst>
              </a:tr>
              <a:tr h="328284">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 CLIP</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70.11</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67.14</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67.09</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67.19</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4180702635"/>
                  </a:ext>
                </a:extLst>
              </a:tr>
              <a:tr h="340009">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 CAF</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68.76</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66.69</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66.08</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67.32</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1673870677"/>
                  </a:ext>
                </a:extLst>
              </a:tr>
              <a:tr h="351733">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OURS*</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71.91</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68.59</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69.44</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67.77</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668652274"/>
                  </a:ext>
                </a:extLst>
              </a:tr>
            </a:tbl>
          </a:graphicData>
        </a:graphic>
      </p:graphicFrame>
      <p:sp>
        <p:nvSpPr>
          <p:cNvPr id="3" name="文本框 2">
            <a:extLst>
              <a:ext uri="{FF2B5EF4-FFF2-40B4-BE49-F238E27FC236}">
                <a16:creationId xmlns:a16="http://schemas.microsoft.com/office/drawing/2014/main" id="{4DF2D8AE-CCB6-4FAE-52CE-913B60B0313D}"/>
              </a:ext>
            </a:extLst>
          </p:cNvPr>
          <p:cNvSpPr txBox="1"/>
          <p:nvPr/>
        </p:nvSpPr>
        <p:spPr>
          <a:xfrm>
            <a:off x="2491468" y="1670222"/>
            <a:ext cx="7209065" cy="2031325"/>
          </a:xfrm>
          <a:prstGeom prst="rect">
            <a:avLst/>
          </a:prstGeom>
          <a:noFill/>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As can be seen from the first two rows, after removing text, only using image data has the worst effect, this shows that text features play an important role in intent detection, while the role of image information is secondary, this is the same as the above experimental conclusion. It can be seen from the third row that it will affect the performance of model if we do not consider the correlation between modalities during feature representation.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83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Experiments</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D650C09E-A3F7-B506-63A2-973952FE0BFD}"/>
              </a:ext>
            </a:extLst>
          </p:cNvPr>
          <p:cNvSpPr txBox="1"/>
          <p:nvPr/>
        </p:nvSpPr>
        <p:spPr>
          <a:xfrm>
            <a:off x="2181905" y="1817914"/>
            <a:ext cx="7828190" cy="1200329"/>
          </a:xfrm>
          <a:prstGeom prst="rect">
            <a:avLst/>
          </a:prstGeom>
          <a:noFill/>
        </p:spPr>
        <p:txBody>
          <a:bodyPr wrap="square">
            <a:spAutoFit/>
          </a:bodyPr>
          <a:lstStyle/>
          <a:p>
            <a:pPr algn="just"/>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Through the experiment, it is found that different encoders will slightly affect model performance, but the overall difference is not obvious. In general, smaller patches can capture more fine-grained image features, but the actual effect mainly depends on the specific tasks and datasets. </a:t>
            </a:r>
            <a:endParaRPr lang="zh-CN" alt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0671B68D-1671-7590-E0AE-047E30245032}"/>
              </a:ext>
            </a:extLst>
          </p:cNvPr>
          <p:cNvGraphicFramePr>
            <a:graphicFrameLocks noGrp="1"/>
          </p:cNvGraphicFramePr>
          <p:nvPr>
            <p:extLst>
              <p:ext uri="{D42A27DB-BD31-4B8C-83A1-F6EECF244321}">
                <p14:modId xmlns:p14="http://schemas.microsoft.com/office/powerpoint/2010/main" val="1331138800"/>
              </p:ext>
            </p:extLst>
          </p:nvPr>
        </p:nvGraphicFramePr>
        <p:xfrm>
          <a:off x="2324782" y="3429001"/>
          <a:ext cx="7542436" cy="2312502"/>
        </p:xfrm>
        <a:graphic>
          <a:graphicData uri="http://schemas.openxmlformats.org/drawingml/2006/table">
            <a:tbl>
              <a:tblPr/>
              <a:tblGrid>
                <a:gridCol w="2609020">
                  <a:extLst>
                    <a:ext uri="{9D8B030D-6E8A-4147-A177-3AD203B41FA5}">
                      <a16:colId xmlns:a16="http://schemas.microsoft.com/office/drawing/2014/main" val="507310774"/>
                    </a:ext>
                  </a:extLst>
                </a:gridCol>
                <a:gridCol w="1233354">
                  <a:extLst>
                    <a:ext uri="{9D8B030D-6E8A-4147-A177-3AD203B41FA5}">
                      <a16:colId xmlns:a16="http://schemas.microsoft.com/office/drawing/2014/main" val="3544857680"/>
                    </a:ext>
                  </a:extLst>
                </a:gridCol>
                <a:gridCol w="1233354">
                  <a:extLst>
                    <a:ext uri="{9D8B030D-6E8A-4147-A177-3AD203B41FA5}">
                      <a16:colId xmlns:a16="http://schemas.microsoft.com/office/drawing/2014/main" val="47717354"/>
                    </a:ext>
                  </a:extLst>
                </a:gridCol>
                <a:gridCol w="1233354">
                  <a:extLst>
                    <a:ext uri="{9D8B030D-6E8A-4147-A177-3AD203B41FA5}">
                      <a16:colId xmlns:a16="http://schemas.microsoft.com/office/drawing/2014/main" val="2585473059"/>
                    </a:ext>
                  </a:extLst>
                </a:gridCol>
                <a:gridCol w="1233354">
                  <a:extLst>
                    <a:ext uri="{9D8B030D-6E8A-4147-A177-3AD203B41FA5}">
                      <a16:colId xmlns:a16="http://schemas.microsoft.com/office/drawing/2014/main" val="1245585304"/>
                    </a:ext>
                  </a:extLst>
                </a:gridCol>
              </a:tblGrid>
              <a:tr h="506850">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Encoder</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ACC</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F1</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P</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R</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solidFill>
                      <a:schemeClr val="accent5">
                        <a:lumMod val="20000"/>
                        <a:lumOff val="80000"/>
                      </a:schemeClr>
                    </a:solidFill>
                  </a:tcPr>
                </a:tc>
                <a:extLst>
                  <a:ext uri="{0D108BD9-81ED-4DB2-BD59-A6C34878D82A}">
                    <a16:rowId xmlns:a16="http://schemas.microsoft.com/office/drawing/2014/main" val="2929005737"/>
                  </a:ext>
                </a:extLst>
              </a:tr>
              <a:tr h="459333">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CLIP-RN50x16</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70.56</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67.92</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67.9</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67.95</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3635880484"/>
                  </a:ext>
                </a:extLst>
              </a:tr>
              <a:tr h="44349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CLIP-ViT32</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71.46</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68.25</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69.18</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67.34</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152576621"/>
                  </a:ext>
                </a:extLst>
              </a:tr>
              <a:tr h="443493">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CLIP-RN50x64</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71.69</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68.53</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69.4</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67.69</a:t>
                      </a:r>
                      <a:endParaRPr 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756336264"/>
                  </a:ext>
                </a:extLst>
              </a:tr>
              <a:tr h="459333">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CLIP-ViT16</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71.91</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68.59</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b="1" u="none" strike="noStrike" dirty="0">
                          <a:effectLst/>
                          <a:latin typeface="Times New Roman" panose="02020603050405020304" pitchFamily="18" charset="0"/>
                          <a:cs typeface="Times New Roman" panose="02020603050405020304" pitchFamily="18" charset="0"/>
                        </a:rPr>
                        <a:t>69.44</a:t>
                      </a:r>
                      <a:endParaRPr lang="zh-CN"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67.77</a:t>
                      </a:r>
                      <a:endParaRPr lang="zh-CN"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tc>
                <a:extLst>
                  <a:ext uri="{0D108BD9-81ED-4DB2-BD59-A6C34878D82A}">
                    <a16:rowId xmlns:a16="http://schemas.microsoft.com/office/drawing/2014/main" val="1116827145"/>
                  </a:ext>
                </a:extLst>
              </a:tr>
            </a:tbl>
          </a:graphicData>
        </a:graphic>
      </p:graphicFrame>
    </p:spTree>
    <p:extLst>
      <p:ext uri="{BB962C8B-B14F-4D97-AF65-F5344CB8AC3E}">
        <p14:creationId xmlns:p14="http://schemas.microsoft.com/office/powerpoint/2010/main" val="201379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Experiments</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90821CEF-0AB9-E0C3-9E37-EFA4D29B07A6}"/>
              </a:ext>
            </a:extLst>
          </p:cNvPr>
          <p:cNvSpPr txBox="1"/>
          <p:nvPr/>
        </p:nvSpPr>
        <p:spPr>
          <a:xfrm>
            <a:off x="1108982" y="1673405"/>
            <a:ext cx="5215618" cy="4801314"/>
          </a:xfrm>
          <a:prstGeom prst="rect">
            <a:avLst/>
          </a:prstGeom>
          <a:noFill/>
        </p:spPr>
        <p:txBody>
          <a:bodyPr wrap="square">
            <a:spAutoFit/>
          </a:bodyPr>
          <a:lstStyle/>
          <a:p>
            <a:pPr algn="just">
              <a:buClr>
                <a:srgbClr val="000000"/>
              </a:buClr>
              <a:buFont typeface="Arial"/>
              <a:buNone/>
            </a:pPr>
            <a:r>
              <a:rPr lang="en-US" altLang="zh-CN" kern="0" dirty="0">
                <a:solidFill>
                  <a:srgbClr val="000000"/>
                </a:solidFill>
                <a:latin typeface="Times New Roman" panose="02020603050405020304" pitchFamily="18" charset="0"/>
                <a:cs typeface="Times New Roman" panose="02020603050405020304" pitchFamily="18" charset="0"/>
                <a:sym typeface="Arial"/>
              </a:rPr>
              <a:t>Overall, the model shows high accuracy in most categories, but there are also obvious differences in the performance of different intents. Some intents have relatively fixed expression patterns and specific contents, such as Praise, Thank, Apologize, Agree, and Greet, and the model shows better performance in these categories. However, in some complex scenarios, such as Inform and Joke, the model performs generally, which may be because the expressions of these intents are diversified, and the content is relatively abstract. It can be seen from the confusion matrix that the model is easy to confuse Inform and Arrange, Complain and Oppose. These categories themselves have high similarity, which is easy to cause misjudgment. These problems also show that there is still huge room for improvement in the multimodal intent detection task in complex scenes.</a:t>
            </a:r>
            <a:endParaRPr lang="zh-CN" altLang="en-US" kern="0" dirty="0">
              <a:solidFill>
                <a:srgbClr val="000000"/>
              </a:solidFill>
              <a:latin typeface="Times New Roman" panose="02020603050405020304" pitchFamily="18" charset="0"/>
              <a:cs typeface="Times New Roman" panose="02020603050405020304" pitchFamily="18" charset="0"/>
              <a:sym typeface="Arial"/>
            </a:endParaRPr>
          </a:p>
        </p:txBody>
      </p:sp>
      <p:pic>
        <p:nvPicPr>
          <p:cNvPr id="3" name="图片 2" descr="图表&#10;&#10;描述已自动生成">
            <a:extLst>
              <a:ext uri="{FF2B5EF4-FFF2-40B4-BE49-F238E27FC236}">
                <a16:creationId xmlns:a16="http://schemas.microsoft.com/office/drawing/2014/main" id="{C4043DBC-2F24-CF5C-A80D-A4BCF46BAC2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2058" y="1673405"/>
            <a:ext cx="5617028" cy="4680856"/>
          </a:xfrm>
          <a:prstGeom prst="rect">
            <a:avLst/>
          </a:prstGeom>
          <a:noFill/>
          <a:ln>
            <a:noFill/>
          </a:ln>
        </p:spPr>
      </p:pic>
    </p:spTree>
    <p:extLst>
      <p:ext uri="{BB962C8B-B14F-4D97-AF65-F5344CB8AC3E}">
        <p14:creationId xmlns:p14="http://schemas.microsoft.com/office/powerpoint/2010/main" val="246642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Conclusion</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4" name="文本框 3">
            <a:extLst>
              <a:ext uri="{FF2B5EF4-FFF2-40B4-BE49-F238E27FC236}">
                <a16:creationId xmlns:a16="http://schemas.microsoft.com/office/drawing/2014/main" id="{9D569B70-B70B-91C2-EC6A-2F078F637980}"/>
              </a:ext>
            </a:extLst>
          </p:cNvPr>
          <p:cNvSpPr txBox="1"/>
          <p:nvPr/>
        </p:nvSpPr>
        <p:spPr>
          <a:xfrm>
            <a:off x="1530803" y="1757262"/>
            <a:ext cx="9130394" cy="3416320"/>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This research mainly explores the application of image-text information fusion technology in multimedia intent detection. In order to better utilize the information of these two different modalities</a:t>
            </a:r>
            <a:r>
              <a:rPr lang="en-US" altLang="zh-CN" sz="2400" dirty="0">
                <a:latin typeface="Times New Roman" panose="02020603050405020304" pitchFamily="18" charset="0"/>
                <a:cs typeface="Times New Roman" panose="02020603050405020304" pitchFamily="18" charset="0"/>
              </a:rPr>
              <a:t>, we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introduce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 Vision-Language large-scale pre-</a:t>
            </a:r>
            <a:r>
              <a:rPr lang="en-US" altLang="zh-CN" sz="2400" dirty="0">
                <a:latin typeface="Times New Roman" panose="02020603050405020304" pitchFamily="18" charset="0"/>
                <a:cs typeface="Times New Roman" panose="02020603050405020304" pitchFamily="18" charset="0"/>
              </a:rPr>
              <a:t>training</a:t>
            </a:r>
            <a:r>
              <a:rPr lang="zh-CN" altLang="en-US" sz="2400" dirty="0">
                <a:latin typeface="Times New Roman" panose="02020603050405020304" pitchFamily="18" charset="0"/>
                <a:cs typeface="Times New Roman" panose="02020603050405020304" pitchFamily="18" charset="0"/>
              </a:rPr>
              <a:t> model </a:t>
            </a:r>
            <a:r>
              <a:rPr lang="en-US" altLang="zh-CN" sz="2400" dirty="0">
                <a:latin typeface="Times New Roman" panose="02020603050405020304" pitchFamily="18" charset="0"/>
                <a:cs typeface="Times New Roman" panose="02020603050405020304" pitchFamily="18" charset="0"/>
              </a:rPr>
              <a:t>(CLIP)</a:t>
            </a:r>
            <a:r>
              <a:rPr lang="zh-CN" altLang="en-US" sz="2400" dirty="0">
                <a:latin typeface="Times New Roman" panose="02020603050405020304" pitchFamily="18" charset="0"/>
                <a:cs typeface="Times New Roman" panose="02020603050405020304" pitchFamily="18" charset="0"/>
              </a:rPr>
              <a:t> to extract text and image features </a:t>
            </a:r>
            <a:r>
              <a:rPr lang="en-US" altLang="zh-CN" sz="2400" dirty="0">
                <a:latin typeface="Times New Roman" panose="02020603050405020304" pitchFamily="18" charset="0"/>
                <a:cs typeface="Times New Roman" panose="02020603050405020304" pitchFamily="18" charset="0"/>
              </a:rPr>
              <a:t>simultaneously to achieve multimodal representation.</a:t>
            </a:r>
            <a:r>
              <a:rPr lang="zh-CN" altLang="en-US" sz="2400" dirty="0">
                <a:latin typeface="Times New Roman" panose="02020603050405020304" pitchFamily="18" charset="0"/>
                <a:cs typeface="Times New Roman" panose="02020603050405020304" pitchFamily="18" charset="0"/>
              </a:rPr>
              <a:t> </a:t>
            </a:r>
          </a:p>
          <a:p>
            <a:pPr algn="just"/>
            <a:endParaRPr lang="en-US" altLang="zh-CN" sz="2400" dirty="0">
              <a:latin typeface="Times New Roman" panose="02020603050405020304" pitchFamily="18" charset="0"/>
              <a:cs typeface="Times New Roman" panose="02020603050405020304" pitchFamily="18" charset="0"/>
            </a:endParaRPr>
          </a:p>
          <a:p>
            <a:pPr algn="just"/>
            <a:r>
              <a:rPr lang="en-US" altLang="zh-CN" sz="2400" dirty="0">
                <a:latin typeface="Times New Roman" panose="02020603050405020304" pitchFamily="18" charset="0"/>
                <a:cs typeface="Times New Roman" panose="02020603050405020304" pitchFamily="18" charset="0"/>
              </a:rPr>
              <a:t>Finally, we verify the effectiveness of the proposed method by comparative experiment with the baseline models on the same dataset, and the effectiveness of each module is verified by ablation experiment.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07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Conclusion</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AFC934D2-07A2-EEF2-5F05-FAD6542FB358}"/>
              </a:ext>
            </a:extLst>
          </p:cNvPr>
          <p:cNvSpPr txBox="1"/>
          <p:nvPr/>
        </p:nvSpPr>
        <p:spPr>
          <a:xfrm>
            <a:off x="1643258" y="2858244"/>
            <a:ext cx="8905484" cy="3785652"/>
          </a:xfrm>
          <a:prstGeom prst="rect">
            <a:avLst/>
          </a:prstGeom>
          <a:noFill/>
        </p:spPr>
        <p:txBody>
          <a:bodyPr wrap="square">
            <a:spAutoFit/>
          </a:bodyPr>
          <a:lstStyle/>
          <a:p>
            <a:pPr algn="just">
              <a:buClr>
                <a:srgbClr val="000000"/>
              </a:buClr>
              <a:buFont typeface="Arial"/>
              <a:buNone/>
            </a:pPr>
            <a:r>
              <a:rPr lang="en-US" altLang="zh-CN" sz="2400" b="1" kern="0" dirty="0">
                <a:solidFill>
                  <a:srgbClr val="000000"/>
                </a:solidFill>
                <a:latin typeface="Times New Roman" panose="02020603050405020304" pitchFamily="18" charset="0"/>
                <a:cs typeface="Times New Roman" panose="02020603050405020304" pitchFamily="18" charset="0"/>
                <a:sym typeface="Arial"/>
              </a:rPr>
              <a:t>Data Size and Diversity: </a:t>
            </a:r>
            <a:r>
              <a:rPr lang="en-US" altLang="zh-CN" sz="2400" kern="0" dirty="0">
                <a:solidFill>
                  <a:srgbClr val="000000"/>
                </a:solidFill>
                <a:latin typeface="Times New Roman" panose="02020603050405020304" pitchFamily="18" charset="0"/>
                <a:cs typeface="Times New Roman" panose="02020603050405020304" pitchFamily="18" charset="0"/>
                <a:sym typeface="Arial"/>
              </a:rPr>
              <a:t>The size and diversity of training samples is crucial to enhance model robustness and performance, the quantity of total samples used in this research is relatively small compared to the number of labels.</a:t>
            </a:r>
          </a:p>
          <a:p>
            <a:pPr algn="just">
              <a:buClr>
                <a:srgbClr val="000000"/>
              </a:buClr>
              <a:buFont typeface="Arial"/>
              <a:buNone/>
            </a:pPr>
            <a:endParaRPr lang="en-US" altLang="zh-CN" sz="2400" kern="0" dirty="0">
              <a:solidFill>
                <a:srgbClr val="000000"/>
              </a:solidFill>
              <a:latin typeface="Times New Roman" panose="02020603050405020304" pitchFamily="18" charset="0"/>
              <a:cs typeface="Times New Roman" panose="02020603050405020304" pitchFamily="18" charset="0"/>
              <a:sym typeface="Arial"/>
            </a:endParaRPr>
          </a:p>
          <a:p>
            <a:pPr algn="just">
              <a:buClr>
                <a:srgbClr val="000000"/>
              </a:buClr>
              <a:buFont typeface="Arial"/>
              <a:buNone/>
            </a:pPr>
            <a:r>
              <a:rPr lang="en-US" altLang="zh-CN" sz="2400" b="1" kern="0" dirty="0">
                <a:solidFill>
                  <a:srgbClr val="000000"/>
                </a:solidFill>
                <a:latin typeface="Times New Roman" panose="02020603050405020304" pitchFamily="18" charset="0"/>
                <a:cs typeface="Times New Roman" panose="02020603050405020304" pitchFamily="18" charset="0"/>
                <a:sym typeface="Arial"/>
              </a:rPr>
              <a:t>Add other modalities: </a:t>
            </a:r>
            <a:r>
              <a:rPr lang="en-US" altLang="zh-CN" sz="2400" kern="0" dirty="0">
                <a:solidFill>
                  <a:srgbClr val="000000"/>
                </a:solidFill>
                <a:latin typeface="Times New Roman" panose="02020603050405020304" pitchFamily="18" charset="0"/>
                <a:cs typeface="Times New Roman" panose="02020603050405020304" pitchFamily="18" charset="0"/>
                <a:sym typeface="Arial"/>
              </a:rPr>
              <a:t>Only the text and image are used in this research, there are other forms of modality like audio and video, these modalities may provide extra information. For example, audio data can provide insights into tone and emotion, while video data can offer temporal and spatial dynamics that are not captured by static images. </a:t>
            </a:r>
          </a:p>
        </p:txBody>
      </p:sp>
      <p:sp>
        <p:nvSpPr>
          <p:cNvPr id="3" name="文本框 2">
            <a:extLst>
              <a:ext uri="{FF2B5EF4-FFF2-40B4-BE49-F238E27FC236}">
                <a16:creationId xmlns:a16="http://schemas.microsoft.com/office/drawing/2014/main" id="{D79D1F83-01F2-4340-890C-DA96A0DD0791}"/>
              </a:ext>
            </a:extLst>
          </p:cNvPr>
          <p:cNvSpPr txBox="1"/>
          <p:nvPr/>
        </p:nvSpPr>
        <p:spPr>
          <a:xfrm>
            <a:off x="1643258" y="1657916"/>
            <a:ext cx="8905484" cy="1200328"/>
          </a:xfrm>
          <a:prstGeom prst="rect">
            <a:avLst/>
          </a:prstGeom>
          <a:noFill/>
        </p:spPr>
        <p:txBody>
          <a:bodyPr wrap="square">
            <a:spAutoFit/>
          </a:bodyPr>
          <a:lstStyle/>
          <a:p>
            <a:pPr algn="just">
              <a:buClr>
                <a:srgbClr val="000000"/>
              </a:buClr>
              <a:buFont typeface="Arial"/>
              <a:buNone/>
            </a:pPr>
            <a:r>
              <a:rPr lang="en-US" altLang="zh-CN" sz="2400" kern="0" dirty="0">
                <a:solidFill>
                  <a:srgbClr val="000000"/>
                </a:solidFill>
                <a:latin typeface="Times New Roman" panose="02020603050405020304" pitchFamily="18" charset="0"/>
                <a:cs typeface="Times New Roman" panose="02020603050405020304" pitchFamily="18" charset="0"/>
                <a:sym typeface="Arial"/>
              </a:rPr>
              <a:t>Due to the limitations of data resources and hardware devices, there are still many shortcomings in this study, and there is room for further improvement. </a:t>
            </a:r>
            <a:endParaRPr lang="zh-CN" altLang="en-US" sz="2400" kern="0"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34765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12DA8FD-2A74-40FC-9D58-41D32B4E7F7A}"/>
              </a:ext>
            </a:extLst>
          </p:cNvPr>
          <p:cNvSpPr/>
          <p:nvPr/>
        </p:nvSpPr>
        <p:spPr>
          <a:xfrm>
            <a:off x="1369665" y="2529818"/>
            <a:ext cx="1128622" cy="953457"/>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0337DCCC-F49F-4E31-BACC-90CB3D42ED79}"/>
              </a:ext>
            </a:extLst>
          </p:cNvPr>
          <p:cNvSpPr txBox="1"/>
          <p:nvPr/>
        </p:nvSpPr>
        <p:spPr>
          <a:xfrm>
            <a:off x="1532857" y="2683381"/>
            <a:ext cx="885338" cy="646331"/>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3600" b="1" i="0" u="none" strike="noStrike" kern="1200" cap="none" spc="0" normalizeH="0" baseline="0" noProof="0" dirty="0">
                <a:ln>
                  <a:noFill/>
                </a:ln>
                <a:solidFill>
                  <a:schemeClr val="tx1"/>
                </a:solidFill>
                <a:effectLst/>
                <a:uLnTx/>
                <a:uFillTx/>
              </a:rPr>
              <a:t>01</a:t>
            </a:r>
          </a:p>
        </p:txBody>
      </p:sp>
      <p:sp>
        <p:nvSpPr>
          <p:cNvPr id="5" name="文本框 4">
            <a:extLst>
              <a:ext uri="{FF2B5EF4-FFF2-40B4-BE49-F238E27FC236}">
                <a16:creationId xmlns:a16="http://schemas.microsoft.com/office/drawing/2014/main" id="{CDC61CE1-3421-4A61-8CCA-B32A51D8FF13}"/>
              </a:ext>
            </a:extLst>
          </p:cNvPr>
          <p:cNvSpPr txBox="1"/>
          <p:nvPr/>
        </p:nvSpPr>
        <p:spPr>
          <a:xfrm>
            <a:off x="3414851" y="2744936"/>
            <a:ext cx="2343689" cy="523220"/>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Background</a:t>
            </a:r>
          </a:p>
        </p:txBody>
      </p:sp>
      <p:sp>
        <p:nvSpPr>
          <p:cNvPr id="8" name="矩形 7">
            <a:extLst>
              <a:ext uri="{FF2B5EF4-FFF2-40B4-BE49-F238E27FC236}">
                <a16:creationId xmlns:a16="http://schemas.microsoft.com/office/drawing/2014/main" id="{D938C6C2-E26D-46FA-9CBE-54F0A72C3675}"/>
              </a:ext>
            </a:extLst>
          </p:cNvPr>
          <p:cNvSpPr/>
          <p:nvPr/>
        </p:nvSpPr>
        <p:spPr>
          <a:xfrm>
            <a:off x="1370063" y="3879366"/>
            <a:ext cx="1128622" cy="953457"/>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accent1"/>
              </a:solidFill>
            </a:endParaRPr>
          </a:p>
        </p:txBody>
      </p:sp>
      <p:sp>
        <p:nvSpPr>
          <p:cNvPr id="9" name="文本框 8">
            <a:extLst>
              <a:ext uri="{FF2B5EF4-FFF2-40B4-BE49-F238E27FC236}">
                <a16:creationId xmlns:a16="http://schemas.microsoft.com/office/drawing/2014/main" id="{83AB4C99-E7E7-4788-9ED2-7C30B32BD11E}"/>
              </a:ext>
            </a:extLst>
          </p:cNvPr>
          <p:cNvSpPr txBox="1"/>
          <p:nvPr/>
        </p:nvSpPr>
        <p:spPr>
          <a:xfrm>
            <a:off x="1533255" y="4032929"/>
            <a:ext cx="885338" cy="646331"/>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3600" b="1" i="0" u="none" strike="noStrike" kern="1200" cap="none" spc="0" normalizeH="0" baseline="0" noProof="0" dirty="0">
                <a:ln>
                  <a:noFill/>
                </a:ln>
                <a:solidFill>
                  <a:schemeClr val="accent1"/>
                </a:solidFill>
                <a:effectLst/>
                <a:uLnTx/>
                <a:uFillTx/>
              </a:rPr>
              <a:t>02</a:t>
            </a:r>
          </a:p>
        </p:txBody>
      </p:sp>
      <p:sp>
        <p:nvSpPr>
          <p:cNvPr id="10" name="文本框 9">
            <a:extLst>
              <a:ext uri="{FF2B5EF4-FFF2-40B4-BE49-F238E27FC236}">
                <a16:creationId xmlns:a16="http://schemas.microsoft.com/office/drawing/2014/main" id="{FB70DFB8-C7BC-4D74-860A-0F093D849CEB}"/>
              </a:ext>
            </a:extLst>
          </p:cNvPr>
          <p:cNvSpPr txBox="1"/>
          <p:nvPr/>
        </p:nvSpPr>
        <p:spPr>
          <a:xfrm>
            <a:off x="3414851" y="4094484"/>
            <a:ext cx="2343689" cy="523220"/>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lang="en-US" altLang="zh-CN" sz="2800" b="1" dirty="0">
                <a:solidFill>
                  <a:schemeClr val="accent1"/>
                </a:solidFill>
                <a:latin typeface="Times New Roman" panose="02020603050405020304" pitchFamily="18" charset="0"/>
                <a:cs typeface="Times New Roman" panose="02020603050405020304" pitchFamily="18" charset="0"/>
              </a:rPr>
              <a:t>Methodology</a:t>
            </a:r>
          </a:p>
        </p:txBody>
      </p:sp>
      <p:grpSp>
        <p:nvGrpSpPr>
          <p:cNvPr id="12" name="组合 11">
            <a:extLst>
              <a:ext uri="{FF2B5EF4-FFF2-40B4-BE49-F238E27FC236}">
                <a16:creationId xmlns:a16="http://schemas.microsoft.com/office/drawing/2014/main" id="{204B3A5A-7987-4F2B-B866-8930CF077930}"/>
              </a:ext>
            </a:extLst>
          </p:cNvPr>
          <p:cNvGrpSpPr/>
          <p:nvPr/>
        </p:nvGrpSpPr>
        <p:grpSpPr>
          <a:xfrm>
            <a:off x="6674706" y="2529818"/>
            <a:ext cx="1128622" cy="953457"/>
            <a:chOff x="-63408" y="5384595"/>
            <a:chExt cx="1128622" cy="953457"/>
          </a:xfrm>
        </p:grpSpPr>
        <p:sp>
          <p:nvSpPr>
            <p:cNvPr id="13" name="矩形 12">
              <a:extLst>
                <a:ext uri="{FF2B5EF4-FFF2-40B4-BE49-F238E27FC236}">
                  <a16:creationId xmlns:a16="http://schemas.microsoft.com/office/drawing/2014/main" id="{7F2D5F56-1507-4C1E-93A0-50344BDD0B2C}"/>
                </a:ext>
              </a:extLst>
            </p:cNvPr>
            <p:cNvSpPr/>
            <p:nvPr/>
          </p:nvSpPr>
          <p:spPr>
            <a:xfrm>
              <a:off x="-63408" y="5384595"/>
              <a:ext cx="1128622" cy="953457"/>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tx1"/>
                </a:solidFill>
              </a:endParaRPr>
            </a:p>
          </p:txBody>
        </p:sp>
        <p:sp>
          <p:nvSpPr>
            <p:cNvPr id="14" name="文本框 13">
              <a:extLst>
                <a:ext uri="{FF2B5EF4-FFF2-40B4-BE49-F238E27FC236}">
                  <a16:creationId xmlns:a16="http://schemas.microsoft.com/office/drawing/2014/main" id="{62E572A8-93B0-4E5A-8820-9926EF9B508E}"/>
                </a:ext>
              </a:extLst>
            </p:cNvPr>
            <p:cNvSpPr txBox="1"/>
            <p:nvPr/>
          </p:nvSpPr>
          <p:spPr>
            <a:xfrm>
              <a:off x="99784" y="5508466"/>
              <a:ext cx="885338" cy="646331"/>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3600" b="1" i="0" u="none" strike="noStrike" kern="1200" cap="none" spc="0" normalizeH="0" baseline="0" noProof="0" dirty="0">
                  <a:ln>
                    <a:noFill/>
                  </a:ln>
                  <a:solidFill>
                    <a:schemeClr val="tx1"/>
                  </a:solidFill>
                  <a:effectLst/>
                  <a:uLnTx/>
                  <a:uFillTx/>
                </a:rPr>
                <a:t>03</a:t>
              </a:r>
            </a:p>
          </p:txBody>
        </p:sp>
      </p:grpSp>
      <p:grpSp>
        <p:nvGrpSpPr>
          <p:cNvPr id="17" name="组合 16">
            <a:extLst>
              <a:ext uri="{FF2B5EF4-FFF2-40B4-BE49-F238E27FC236}">
                <a16:creationId xmlns:a16="http://schemas.microsoft.com/office/drawing/2014/main" id="{8391A184-1756-4FC7-BA85-D002595641B8}"/>
              </a:ext>
            </a:extLst>
          </p:cNvPr>
          <p:cNvGrpSpPr/>
          <p:nvPr/>
        </p:nvGrpSpPr>
        <p:grpSpPr>
          <a:xfrm>
            <a:off x="6674706" y="3879366"/>
            <a:ext cx="1128623" cy="953457"/>
            <a:chOff x="-2155855" y="5747951"/>
            <a:chExt cx="1128623" cy="953457"/>
          </a:xfrm>
        </p:grpSpPr>
        <p:sp>
          <p:nvSpPr>
            <p:cNvPr id="18" name="矩形 17">
              <a:extLst>
                <a:ext uri="{FF2B5EF4-FFF2-40B4-BE49-F238E27FC236}">
                  <a16:creationId xmlns:a16="http://schemas.microsoft.com/office/drawing/2014/main" id="{8DCA87DE-875C-4599-99A8-C56C3CD57266}"/>
                </a:ext>
              </a:extLst>
            </p:cNvPr>
            <p:cNvSpPr/>
            <p:nvPr/>
          </p:nvSpPr>
          <p:spPr>
            <a:xfrm>
              <a:off x="-2155855" y="5747951"/>
              <a:ext cx="1128623" cy="953457"/>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accent1"/>
                </a:solidFill>
              </a:endParaRPr>
            </a:p>
          </p:txBody>
        </p:sp>
        <p:sp>
          <p:nvSpPr>
            <p:cNvPr id="19" name="文本框 18">
              <a:extLst>
                <a:ext uri="{FF2B5EF4-FFF2-40B4-BE49-F238E27FC236}">
                  <a16:creationId xmlns:a16="http://schemas.microsoft.com/office/drawing/2014/main" id="{576253CA-3A55-4573-A55D-9DFE1E1BD095}"/>
                </a:ext>
              </a:extLst>
            </p:cNvPr>
            <p:cNvSpPr txBox="1"/>
            <p:nvPr/>
          </p:nvSpPr>
          <p:spPr>
            <a:xfrm>
              <a:off x="-1992662" y="5871822"/>
              <a:ext cx="885338" cy="646331"/>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spcBef>
                  <a:spcPts val="0"/>
                </a:spcBef>
                <a:spcAft>
                  <a:spcPts val="0"/>
                </a:spcAft>
                <a:buClrTx/>
                <a:buSzPct val="30000"/>
                <a:defRPr/>
              </a:pPr>
              <a:r>
                <a:rPr kumimoji="0" lang="en-US" altLang="zh-CN" sz="3600" b="1" i="0" u="none" strike="noStrike" kern="1200" cap="none" spc="0" normalizeH="0" baseline="0" noProof="0" dirty="0">
                  <a:ln>
                    <a:noFill/>
                  </a:ln>
                  <a:solidFill>
                    <a:schemeClr val="accent1"/>
                  </a:solidFill>
                  <a:effectLst/>
                  <a:uLnTx/>
                  <a:uFillTx/>
                </a:rPr>
                <a:t>04</a:t>
              </a:r>
            </a:p>
          </p:txBody>
        </p:sp>
      </p:grpSp>
      <p:sp>
        <p:nvSpPr>
          <p:cNvPr id="33" name="文本框 32">
            <a:extLst>
              <a:ext uri="{FF2B5EF4-FFF2-40B4-BE49-F238E27FC236}">
                <a16:creationId xmlns:a16="http://schemas.microsoft.com/office/drawing/2014/main" id="{EAD07D80-A289-4023-9970-11CE99368257}"/>
              </a:ext>
            </a:extLst>
          </p:cNvPr>
          <p:cNvSpPr txBox="1"/>
          <p:nvPr/>
        </p:nvSpPr>
        <p:spPr>
          <a:xfrm>
            <a:off x="4850894" y="451775"/>
            <a:ext cx="2490211" cy="769441"/>
          </a:xfrm>
          <a:prstGeom prst="rect">
            <a:avLst/>
          </a:prstGeom>
          <a:noFill/>
        </p:spPr>
        <p:txBody>
          <a:bodyPr wrap="square" rtlCol="0">
            <a:spAutoFit/>
          </a:bodyPr>
          <a:lstStyle/>
          <a:p>
            <a:r>
              <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contents</a:t>
            </a:r>
          </a:p>
        </p:txBody>
      </p:sp>
      <p:sp>
        <p:nvSpPr>
          <p:cNvPr id="28" name="文本框 27">
            <a:extLst>
              <a:ext uri="{FF2B5EF4-FFF2-40B4-BE49-F238E27FC236}">
                <a16:creationId xmlns:a16="http://schemas.microsoft.com/office/drawing/2014/main" id="{A6127780-40B7-3AC6-4DA8-FC6E3E7E4372}"/>
              </a:ext>
            </a:extLst>
          </p:cNvPr>
          <p:cNvSpPr txBox="1"/>
          <p:nvPr/>
        </p:nvSpPr>
        <p:spPr>
          <a:xfrm>
            <a:off x="8719892" y="2744936"/>
            <a:ext cx="2343689" cy="523220"/>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Experiments</a:t>
            </a:r>
          </a:p>
        </p:txBody>
      </p:sp>
      <p:sp>
        <p:nvSpPr>
          <p:cNvPr id="29" name="文本框 28">
            <a:extLst>
              <a:ext uri="{FF2B5EF4-FFF2-40B4-BE49-F238E27FC236}">
                <a16:creationId xmlns:a16="http://schemas.microsoft.com/office/drawing/2014/main" id="{E52B518D-86E6-1659-BFA2-20CC4F51E6CE}"/>
              </a:ext>
            </a:extLst>
          </p:cNvPr>
          <p:cNvSpPr txBox="1"/>
          <p:nvPr/>
        </p:nvSpPr>
        <p:spPr>
          <a:xfrm>
            <a:off x="8719892" y="4094484"/>
            <a:ext cx="2343689" cy="523220"/>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defTabSz="913765" rtl="0" eaLnBrk="1" fontAlgn="auto" latinLnBrk="0" hangingPunct="1">
              <a:lnSpc>
                <a:spcPct val="100000"/>
              </a:lnSpc>
              <a:spcBef>
                <a:spcPts val="0"/>
              </a:spcBef>
              <a:spcAft>
                <a:spcPts val="0"/>
              </a:spcAft>
              <a:buClrTx/>
              <a:buSzPct val="25000"/>
              <a:defRPr/>
            </a:pPr>
            <a:r>
              <a:rPr lang="en-US" altLang="zh-CN" sz="2800" b="1" dirty="0">
                <a:solidFill>
                  <a:schemeClr val="accent1"/>
                </a:solidFill>
                <a:latin typeface="Times New Roman" panose="02020603050405020304" pitchFamily="18" charset="0"/>
                <a:cs typeface="Times New Roman" panose="02020603050405020304" pitchFamily="18" charset="0"/>
              </a:rPr>
              <a:t>Conclusion</a:t>
            </a: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64928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Conclusion</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AFC934D2-07A2-EEF2-5F05-FAD6542FB358}"/>
              </a:ext>
            </a:extLst>
          </p:cNvPr>
          <p:cNvSpPr txBox="1"/>
          <p:nvPr/>
        </p:nvSpPr>
        <p:spPr>
          <a:xfrm>
            <a:off x="1794782" y="1869596"/>
            <a:ext cx="8602437" cy="3785652"/>
          </a:xfrm>
          <a:prstGeom prst="rect">
            <a:avLst/>
          </a:prstGeom>
          <a:noFill/>
        </p:spPr>
        <p:txBody>
          <a:bodyPr wrap="square">
            <a:spAutoFit/>
          </a:bodyPr>
          <a:lstStyle/>
          <a:p>
            <a:pPr algn="just">
              <a:buClr>
                <a:srgbClr val="000000"/>
              </a:buClr>
              <a:buFont typeface="Arial"/>
              <a:buNone/>
            </a:pPr>
            <a:r>
              <a:rPr lang="en-US" altLang="zh-CN" sz="2400" b="1" kern="0" dirty="0">
                <a:solidFill>
                  <a:srgbClr val="000000"/>
                </a:solidFill>
                <a:latin typeface="Times New Roman" panose="02020603050405020304" pitchFamily="18" charset="0"/>
                <a:cs typeface="Times New Roman" panose="02020603050405020304" pitchFamily="18" charset="0"/>
                <a:sym typeface="Arial"/>
              </a:rPr>
              <a:t>Missing modality: </a:t>
            </a:r>
            <a:r>
              <a:rPr lang="en-US" altLang="zh-CN" sz="2400" kern="0" dirty="0">
                <a:solidFill>
                  <a:srgbClr val="000000"/>
                </a:solidFill>
                <a:latin typeface="Times New Roman" panose="02020603050405020304" pitchFamily="18" charset="0"/>
                <a:cs typeface="Times New Roman" panose="02020603050405020304" pitchFamily="18" charset="0"/>
                <a:sym typeface="Arial"/>
              </a:rPr>
              <a:t>It is common that partial modality is missing in real world, this may affect the robustness of the model in practical application.</a:t>
            </a:r>
          </a:p>
          <a:p>
            <a:pPr algn="just">
              <a:buClr>
                <a:srgbClr val="000000"/>
              </a:buClr>
              <a:buFont typeface="Arial"/>
              <a:buNone/>
            </a:pPr>
            <a:endParaRPr lang="en-US" altLang="zh-CN" sz="2400" kern="0" dirty="0">
              <a:solidFill>
                <a:srgbClr val="000000"/>
              </a:solidFill>
              <a:latin typeface="Times New Roman" panose="02020603050405020304" pitchFamily="18" charset="0"/>
              <a:cs typeface="Times New Roman" panose="02020603050405020304" pitchFamily="18" charset="0"/>
              <a:sym typeface="Arial"/>
            </a:endParaRPr>
          </a:p>
          <a:p>
            <a:pPr algn="just">
              <a:buClr>
                <a:srgbClr val="000000"/>
              </a:buClr>
              <a:buFont typeface="Arial"/>
              <a:buNone/>
            </a:pPr>
            <a:r>
              <a:rPr lang="en-US" altLang="zh-CN" sz="2400" kern="0" dirty="0">
                <a:solidFill>
                  <a:srgbClr val="000000"/>
                </a:solidFill>
                <a:latin typeface="Times New Roman" panose="02020603050405020304" pitchFamily="18" charset="0"/>
                <a:cs typeface="Times New Roman" panose="02020603050405020304" pitchFamily="18" charset="0"/>
                <a:sym typeface="Arial"/>
              </a:rPr>
              <a:t>In the future research, more information can also be introduced from both internal and external perspectives. From the internal perspective, some user profile features can be added, such as the user's age, release location, release time, etc. From the external perspective, knowledge graph can be introduced to feature improve the performance of the model.</a:t>
            </a:r>
          </a:p>
        </p:txBody>
      </p:sp>
    </p:spTree>
    <p:extLst>
      <p:ext uri="{BB962C8B-B14F-4D97-AF65-F5344CB8AC3E}">
        <p14:creationId xmlns:p14="http://schemas.microsoft.com/office/powerpoint/2010/main" val="103152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3457182" cy="769441"/>
          </a:xfrm>
          <a:prstGeom prst="rect">
            <a:avLst/>
          </a:prstGeom>
          <a:noFill/>
        </p:spPr>
        <p:txBody>
          <a:bodyPr wrap="square" rtlCol="0">
            <a:spAutoFit/>
          </a:bodyPr>
          <a:lstStyle/>
          <a:p>
            <a:r>
              <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Background</a:t>
            </a: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B7F28ECF-54AC-6B9B-3110-829525F4BA7B}"/>
              </a:ext>
            </a:extLst>
          </p:cNvPr>
          <p:cNvSpPr txBox="1"/>
          <p:nvPr/>
        </p:nvSpPr>
        <p:spPr>
          <a:xfrm>
            <a:off x="1201904" y="1982118"/>
            <a:ext cx="4303545" cy="3416320"/>
          </a:xfrm>
          <a:prstGeom prst="rect">
            <a:avLst/>
          </a:prstGeom>
          <a:noFill/>
        </p:spPr>
        <p:txBody>
          <a:bodyPr wrap="square">
            <a:spAutoFit/>
          </a:bodyPr>
          <a:lstStyle/>
          <a:p>
            <a:pPr algn="just"/>
            <a:r>
              <a:rPr lang="zh-CN" altLang="en-US" sz="2400" dirty="0">
                <a:latin typeface="Times New Roman" panose="02020603050405020304" pitchFamily="18" charset="0"/>
                <a:cs typeface="Times New Roman" panose="02020603050405020304" pitchFamily="18" charset="0"/>
              </a:rPr>
              <a:t>As an important research direction in the fields of artificial intelligence and computer science, </a:t>
            </a:r>
            <a:r>
              <a:rPr lang="en-US" altLang="zh-CN" sz="2400" dirty="0">
                <a:latin typeface="Times New Roman" panose="02020603050405020304" pitchFamily="18" charset="0"/>
                <a:cs typeface="Times New Roman" panose="02020603050405020304" pitchFamily="18" charset="0"/>
              </a:rPr>
              <a:t>intent detection is one of the core technologies of human-computer interaction, aims to accurately identify the user's intent from his input to achieve more intelligent services.</a:t>
            </a:r>
            <a:endParaRPr lang="zh-CN" altLang="en-US" sz="2400" dirty="0">
              <a:latin typeface="Times New Roman" panose="02020603050405020304" pitchFamily="18" charset="0"/>
              <a:cs typeface="Times New Roman" panose="02020603050405020304" pitchFamily="18" charset="0"/>
            </a:endParaRPr>
          </a:p>
        </p:txBody>
      </p:sp>
      <p:pic>
        <p:nvPicPr>
          <p:cNvPr id="7" name="图片 6" descr="图形用户界面, 网站&#10;&#10;描述已自动生成">
            <a:extLst>
              <a:ext uri="{FF2B5EF4-FFF2-40B4-BE49-F238E27FC236}">
                <a16:creationId xmlns:a16="http://schemas.microsoft.com/office/drawing/2014/main" id="{2CD34029-7E10-9025-30A9-8000EEB19F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7751" y="1841046"/>
            <a:ext cx="4442277" cy="2473754"/>
          </a:xfrm>
          <a:prstGeom prst="rect">
            <a:avLst/>
          </a:prstGeom>
          <a:noFill/>
          <a:ln>
            <a:noFill/>
          </a:ln>
        </p:spPr>
      </p:pic>
      <p:sp>
        <p:nvSpPr>
          <p:cNvPr id="11" name="文本框 10">
            <a:extLst>
              <a:ext uri="{FF2B5EF4-FFF2-40B4-BE49-F238E27FC236}">
                <a16:creationId xmlns:a16="http://schemas.microsoft.com/office/drawing/2014/main" id="{9DBF355D-C751-A852-4922-2237AE0206F5}"/>
              </a:ext>
            </a:extLst>
          </p:cNvPr>
          <p:cNvSpPr txBox="1"/>
          <p:nvPr/>
        </p:nvSpPr>
        <p:spPr>
          <a:xfrm>
            <a:off x="6312809" y="4659811"/>
            <a:ext cx="3984170" cy="707886"/>
          </a:xfrm>
          <a:prstGeom prst="rect">
            <a:avLst/>
          </a:prstGeom>
          <a:noFill/>
        </p:spPr>
        <p:txBody>
          <a:bodyPr wrap="square">
            <a:spAutoFit/>
          </a:bodyPr>
          <a:lstStyle/>
          <a:p>
            <a:pPr algn="ctr"/>
            <a:r>
              <a:rPr lang="zh-CN" altLang="en-US" sz="2000" dirty="0">
                <a:latin typeface="Times New Roman" panose="02020603050405020304" pitchFamily="18" charset="0"/>
                <a:cs typeface="Times New Roman" panose="02020603050405020304" pitchFamily="18" charset="0"/>
              </a:rPr>
              <a:t>An example of intent detection based on text and image fusion</a:t>
            </a:r>
          </a:p>
        </p:txBody>
      </p:sp>
    </p:spTree>
    <p:extLst>
      <p:ext uri="{BB962C8B-B14F-4D97-AF65-F5344CB8AC3E}">
        <p14:creationId xmlns:p14="http://schemas.microsoft.com/office/powerpoint/2010/main" val="410070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3174153" cy="769441"/>
          </a:xfrm>
          <a:prstGeom prst="rect">
            <a:avLst/>
          </a:prstGeom>
          <a:noFill/>
        </p:spPr>
        <p:txBody>
          <a:bodyPr wrap="square" rtlCol="0">
            <a:spAutoFit/>
          </a:bodyPr>
          <a:lstStyle/>
          <a:p>
            <a:r>
              <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Background</a:t>
            </a: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B7F28ECF-54AC-6B9B-3110-829525F4BA7B}"/>
              </a:ext>
            </a:extLst>
          </p:cNvPr>
          <p:cNvSpPr txBox="1"/>
          <p:nvPr/>
        </p:nvSpPr>
        <p:spPr>
          <a:xfrm>
            <a:off x="1201904" y="3167390"/>
            <a:ext cx="1835211" cy="523220"/>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Modality?</a:t>
            </a:r>
            <a:endParaRPr lang="zh-CN" altLang="en-US" sz="2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3E0348A6-DFCD-7159-72D4-C968CBF6B9A9}"/>
              </a:ext>
            </a:extLst>
          </p:cNvPr>
          <p:cNvSpPr txBox="1"/>
          <p:nvPr/>
        </p:nvSpPr>
        <p:spPr>
          <a:xfrm>
            <a:off x="3692115" y="1958253"/>
            <a:ext cx="7511144" cy="3170099"/>
          </a:xfrm>
          <a:prstGeom prst="rect">
            <a:avLst/>
          </a:prstGeom>
          <a:noFill/>
        </p:spPr>
        <p:txBody>
          <a:bodyPr wrap="square">
            <a:spAutoFit/>
          </a:bodyPr>
          <a:lstStyle/>
          <a:p>
            <a:pPr algn="just"/>
            <a:r>
              <a:rPr lang="zh-CN" altLang="en-US" sz="2000" dirty="0">
                <a:latin typeface="Times New Roman" panose="02020603050405020304" pitchFamily="18" charset="0"/>
                <a:cs typeface="Times New Roman" panose="02020603050405020304" pitchFamily="18" charset="0"/>
              </a:rPr>
              <a:t>Modality refers to some way of expressing or perceiving things, each source or form of information</a:t>
            </a:r>
            <a:r>
              <a:rPr lang="en-US" altLang="zh-CN" sz="2000" dirty="0">
                <a:latin typeface="Times New Roman" panose="02020603050405020304" pitchFamily="18" charset="0"/>
                <a:cs typeface="Times New Roman" panose="02020603050405020304" pitchFamily="18" charset="0"/>
              </a:rPr>
              <a:t>.</a:t>
            </a:r>
          </a:p>
          <a:p>
            <a:pPr algn="just"/>
            <a:endParaRPr lang="en-US" altLang="zh-C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 multimedia, according to different forms of information presentation, the modality mainly includes video, image, voice and text.</a:t>
            </a:r>
          </a:p>
          <a:p>
            <a:pPr marL="342900" indent="-342900" algn="just">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There may also be different modalities under the same form of information, For example, in text task, we can consider two different languages as two different modalities.</a:t>
            </a: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9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3359210" cy="769441"/>
          </a:xfrm>
          <a:prstGeom prst="rect">
            <a:avLst/>
          </a:prstGeom>
          <a:noFill/>
        </p:spPr>
        <p:txBody>
          <a:bodyPr wrap="square" rtlCol="0">
            <a:spAutoFit/>
          </a:bodyPr>
          <a:lstStyle/>
          <a:p>
            <a:r>
              <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Background</a:t>
            </a: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B7F28ECF-54AC-6B9B-3110-829525F4BA7B}"/>
              </a:ext>
            </a:extLst>
          </p:cNvPr>
          <p:cNvSpPr txBox="1"/>
          <p:nvPr/>
        </p:nvSpPr>
        <p:spPr>
          <a:xfrm>
            <a:off x="1201904" y="3167390"/>
            <a:ext cx="2389454" cy="523220"/>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Multi-modality?</a:t>
            </a:r>
            <a:endParaRPr lang="zh-CN" altLang="en-US" sz="2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3E0348A6-DFCD-7159-72D4-C968CBF6B9A9}"/>
              </a:ext>
            </a:extLst>
          </p:cNvPr>
          <p:cNvSpPr txBox="1"/>
          <p:nvPr/>
        </p:nvSpPr>
        <p:spPr>
          <a:xfrm>
            <a:off x="3692115" y="1827624"/>
            <a:ext cx="7511144" cy="1015663"/>
          </a:xfrm>
          <a:prstGeom prst="rect">
            <a:avLst/>
          </a:prstGeom>
          <a:noFill/>
        </p:spPr>
        <p:txBody>
          <a:bodyPr wrap="square">
            <a:spAutoFit/>
          </a:bodyPr>
          <a:lstStyle/>
          <a:p>
            <a:pPr algn="just"/>
            <a:r>
              <a:rPr lang="en-US" altLang="zh-CN" sz="2000" dirty="0">
                <a:latin typeface="Times New Roman" panose="02020603050405020304" pitchFamily="18" charset="0"/>
                <a:cs typeface="Times New Roman" panose="02020603050405020304" pitchFamily="18" charset="0"/>
              </a:rPr>
              <a:t>Multi-modality refers to the expression or description of the same object from multiple modalities, generally referring to heterogeneous modalities, such as the relationship between pictures and text language.</a:t>
            </a:r>
            <a:r>
              <a:rPr lang="zh-CN" altLang="en-US" sz="2000" dirty="0">
                <a:latin typeface="Times New Roman" panose="02020603050405020304" pitchFamily="18" charset="0"/>
                <a:cs typeface="Times New Roman" panose="02020603050405020304" pitchFamily="18" charset="0"/>
              </a:rPr>
              <a:t>  </a:t>
            </a:r>
          </a:p>
        </p:txBody>
      </p:sp>
      <p:pic>
        <p:nvPicPr>
          <p:cNvPr id="3" name="图片 2">
            <a:extLst>
              <a:ext uri="{FF2B5EF4-FFF2-40B4-BE49-F238E27FC236}">
                <a16:creationId xmlns:a16="http://schemas.microsoft.com/office/drawing/2014/main" id="{B235B918-7439-9CFF-CEBA-9B52FC2C0A6A}"/>
              </a:ext>
            </a:extLst>
          </p:cNvPr>
          <p:cNvPicPr>
            <a:picLocks noChangeAspect="1"/>
          </p:cNvPicPr>
          <p:nvPr/>
        </p:nvPicPr>
        <p:blipFill>
          <a:blip r:embed="rId3"/>
          <a:stretch>
            <a:fillRect/>
          </a:stretch>
        </p:blipFill>
        <p:spPr>
          <a:xfrm>
            <a:off x="5164749" y="3029521"/>
            <a:ext cx="4565876" cy="3291678"/>
          </a:xfrm>
          <a:prstGeom prst="rect">
            <a:avLst/>
          </a:prstGeom>
        </p:spPr>
      </p:pic>
      <p:sp>
        <p:nvSpPr>
          <p:cNvPr id="5" name="文本框 4">
            <a:extLst>
              <a:ext uri="{FF2B5EF4-FFF2-40B4-BE49-F238E27FC236}">
                <a16:creationId xmlns:a16="http://schemas.microsoft.com/office/drawing/2014/main" id="{6E1710F0-A209-1B20-E387-A8D24FDB5254}"/>
              </a:ext>
            </a:extLst>
          </p:cNvPr>
          <p:cNvSpPr txBox="1"/>
          <p:nvPr/>
        </p:nvSpPr>
        <p:spPr>
          <a:xfrm>
            <a:off x="4348321" y="3824214"/>
            <a:ext cx="816428" cy="380999"/>
          </a:xfrm>
          <a:prstGeom prst="rect">
            <a:avLst/>
          </a:prstGeom>
          <a:noFill/>
        </p:spPr>
        <p:txBody>
          <a:bodyPr wrap="square" rtlCol="0">
            <a:spAutoFit/>
          </a:bodyPr>
          <a:lstStyle/>
          <a:p>
            <a:r>
              <a:rPr lang="en-US" altLang="zh-CN" b="1" dirty="0">
                <a:solidFill>
                  <a:schemeClr val="accent5"/>
                </a:solidFill>
                <a:latin typeface="Times New Roman" panose="02020603050405020304" pitchFamily="18" charset="0"/>
                <a:cs typeface="Times New Roman" panose="02020603050405020304" pitchFamily="18" charset="0"/>
              </a:rPr>
              <a:t>Video</a:t>
            </a:r>
            <a:endParaRPr lang="zh-CN" altLang="en-US" b="1" dirty="0">
              <a:solidFill>
                <a:schemeClr val="accent5"/>
              </a:solidFill>
              <a:latin typeface="Times New Roman" panose="02020603050405020304" pitchFamily="18" charset="0"/>
              <a:cs typeface="Times New Roman" panose="02020603050405020304" pitchFamily="18" charset="0"/>
            </a:endParaRPr>
          </a:p>
        </p:txBody>
      </p:sp>
      <p:sp>
        <p:nvSpPr>
          <p:cNvPr id="7" name="文本框 4">
            <a:extLst>
              <a:ext uri="{FF2B5EF4-FFF2-40B4-BE49-F238E27FC236}">
                <a16:creationId xmlns:a16="http://schemas.microsoft.com/office/drawing/2014/main" id="{6E1710F0-A209-1B20-E387-A8D24FDB5254}"/>
              </a:ext>
            </a:extLst>
          </p:cNvPr>
          <p:cNvSpPr txBox="1"/>
          <p:nvPr/>
        </p:nvSpPr>
        <p:spPr>
          <a:xfrm>
            <a:off x="4348321" y="5072706"/>
            <a:ext cx="816428" cy="380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chemeClr val="accent5"/>
                </a:solidFill>
                <a:latin typeface="Times New Roman" panose="02020603050405020304" pitchFamily="18" charset="0"/>
                <a:cs typeface="Times New Roman" panose="02020603050405020304" pitchFamily="18" charset="0"/>
              </a:rPr>
              <a:t>Audio</a:t>
            </a:r>
            <a:endParaRPr lang="zh-CN" altLang="en-US" b="1" dirty="0">
              <a:solidFill>
                <a:schemeClr val="accent5"/>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E3AB3C2-9635-AA70-6A62-6DC79B6B821E}"/>
              </a:ext>
            </a:extLst>
          </p:cNvPr>
          <p:cNvSpPr txBox="1"/>
          <p:nvPr/>
        </p:nvSpPr>
        <p:spPr>
          <a:xfrm>
            <a:off x="9730625" y="3824214"/>
            <a:ext cx="816428" cy="380999"/>
          </a:xfrm>
          <a:prstGeom prst="rect">
            <a:avLst/>
          </a:prstGeom>
          <a:noFill/>
        </p:spPr>
        <p:txBody>
          <a:bodyPr wrap="square" rtlCol="0">
            <a:spAutoFit/>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Image</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9" name="文本框 4">
            <a:extLst>
              <a:ext uri="{FF2B5EF4-FFF2-40B4-BE49-F238E27FC236}">
                <a16:creationId xmlns:a16="http://schemas.microsoft.com/office/drawing/2014/main" id="{22B777F1-0A5D-E406-407C-48D8B92D0434}"/>
              </a:ext>
            </a:extLst>
          </p:cNvPr>
          <p:cNvSpPr txBox="1"/>
          <p:nvPr/>
        </p:nvSpPr>
        <p:spPr>
          <a:xfrm>
            <a:off x="9730625" y="5072706"/>
            <a:ext cx="816428" cy="380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rgbClr val="FF0000"/>
                </a:solidFill>
                <a:latin typeface="Times New Roman" panose="02020603050405020304" pitchFamily="18" charset="0"/>
                <a:cs typeface="Times New Roman" panose="02020603050405020304" pitchFamily="18" charset="0"/>
              </a:rPr>
              <a:t>Text</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11" name="加号 10">
            <a:extLst>
              <a:ext uri="{FF2B5EF4-FFF2-40B4-BE49-F238E27FC236}">
                <a16:creationId xmlns:a16="http://schemas.microsoft.com/office/drawing/2014/main" id="{65DF9A84-01BF-3470-CF0F-E7D851A89F22}"/>
              </a:ext>
            </a:extLst>
          </p:cNvPr>
          <p:cNvSpPr/>
          <p:nvPr/>
        </p:nvSpPr>
        <p:spPr>
          <a:xfrm>
            <a:off x="9958839" y="4458959"/>
            <a:ext cx="360000" cy="360000"/>
          </a:xfrm>
          <a:prstGeom prst="mathPlus">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26127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3424525" cy="769441"/>
          </a:xfrm>
          <a:prstGeom prst="rect">
            <a:avLst/>
          </a:prstGeom>
          <a:noFill/>
        </p:spPr>
        <p:txBody>
          <a:bodyPr wrap="square" rtlCol="0">
            <a:spAutoFit/>
          </a:bodyPr>
          <a:lstStyle/>
          <a:p>
            <a:r>
              <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Background</a:t>
            </a: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B7F28ECF-54AC-6B9B-3110-829525F4BA7B}"/>
              </a:ext>
            </a:extLst>
          </p:cNvPr>
          <p:cNvSpPr txBox="1"/>
          <p:nvPr/>
        </p:nvSpPr>
        <p:spPr>
          <a:xfrm>
            <a:off x="1201904" y="1390328"/>
            <a:ext cx="4132097" cy="523219"/>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Problem in intent detection </a:t>
            </a:r>
            <a:endParaRPr lang="zh-CN" altLang="en-US" sz="28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9B138F3C-A9F7-3530-21C8-26057CE5A8AF}"/>
              </a:ext>
            </a:extLst>
          </p:cNvPr>
          <p:cNvPicPr>
            <a:picLocks noChangeAspect="1"/>
          </p:cNvPicPr>
          <p:nvPr/>
        </p:nvPicPr>
        <p:blipFill>
          <a:blip r:embed="rId3"/>
          <a:stretch>
            <a:fillRect/>
          </a:stretch>
        </p:blipFill>
        <p:spPr>
          <a:xfrm>
            <a:off x="2429898" y="2520809"/>
            <a:ext cx="7332205" cy="3401131"/>
          </a:xfrm>
          <a:prstGeom prst="rect">
            <a:avLst/>
          </a:prstGeom>
        </p:spPr>
      </p:pic>
    </p:spTree>
    <p:extLst>
      <p:ext uri="{BB962C8B-B14F-4D97-AF65-F5344CB8AC3E}">
        <p14:creationId xmlns:p14="http://schemas.microsoft.com/office/powerpoint/2010/main" val="386345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3761982" cy="769441"/>
          </a:xfrm>
          <a:prstGeom prst="rect">
            <a:avLst/>
          </a:prstGeom>
          <a:noFill/>
        </p:spPr>
        <p:txBody>
          <a:bodyPr wrap="square" rtlCol="0">
            <a:spAutoFit/>
          </a:bodyPr>
          <a:lstStyle/>
          <a:p>
            <a:r>
              <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Background</a:t>
            </a: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B7F28ECF-54AC-6B9B-3110-829525F4BA7B}"/>
              </a:ext>
            </a:extLst>
          </p:cNvPr>
          <p:cNvSpPr txBox="1"/>
          <p:nvPr/>
        </p:nvSpPr>
        <p:spPr>
          <a:xfrm>
            <a:off x="1201904" y="1390328"/>
            <a:ext cx="4132097" cy="523219"/>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Problem in intent detection </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3" name="表格 2">
            <a:extLst>
              <a:ext uri="{FF2B5EF4-FFF2-40B4-BE49-F238E27FC236}">
                <a16:creationId xmlns:a16="http://schemas.microsoft.com/office/drawing/2014/main" id="{AED8F266-7F71-4D0C-2B4A-CBB34E59FFBD}"/>
              </a:ext>
            </a:extLst>
          </p:cNvPr>
          <p:cNvGraphicFramePr>
            <a:graphicFrameLocks noGrp="1"/>
          </p:cNvGraphicFramePr>
          <p:nvPr>
            <p:extLst>
              <p:ext uri="{D42A27DB-BD31-4B8C-83A1-F6EECF244321}">
                <p14:modId xmlns:p14="http://schemas.microsoft.com/office/powerpoint/2010/main" val="1270269763"/>
              </p:ext>
            </p:extLst>
          </p:nvPr>
        </p:nvGraphicFramePr>
        <p:xfrm>
          <a:off x="1201904" y="1997588"/>
          <a:ext cx="9788192" cy="4785394"/>
        </p:xfrm>
        <a:graphic>
          <a:graphicData uri="http://schemas.openxmlformats.org/drawingml/2006/table">
            <a:tbl>
              <a:tblPr firstRow="1" bandRow="1">
                <a:tableStyleId>{2D5ABB26-0587-4C30-8999-92F81FD0307C}</a:tableStyleId>
              </a:tblPr>
              <a:tblGrid>
                <a:gridCol w="1160296">
                  <a:extLst>
                    <a:ext uri="{9D8B030D-6E8A-4147-A177-3AD203B41FA5}">
                      <a16:colId xmlns:a16="http://schemas.microsoft.com/office/drawing/2014/main" val="2792641202"/>
                    </a:ext>
                  </a:extLst>
                </a:gridCol>
                <a:gridCol w="1458686">
                  <a:extLst>
                    <a:ext uri="{9D8B030D-6E8A-4147-A177-3AD203B41FA5}">
                      <a16:colId xmlns:a16="http://schemas.microsoft.com/office/drawing/2014/main" val="256800134"/>
                    </a:ext>
                  </a:extLst>
                </a:gridCol>
                <a:gridCol w="1817914">
                  <a:extLst>
                    <a:ext uri="{9D8B030D-6E8A-4147-A177-3AD203B41FA5}">
                      <a16:colId xmlns:a16="http://schemas.microsoft.com/office/drawing/2014/main" val="2426842599"/>
                    </a:ext>
                  </a:extLst>
                </a:gridCol>
                <a:gridCol w="990600">
                  <a:extLst>
                    <a:ext uri="{9D8B030D-6E8A-4147-A177-3AD203B41FA5}">
                      <a16:colId xmlns:a16="http://schemas.microsoft.com/office/drawing/2014/main" val="4099044788"/>
                    </a:ext>
                  </a:extLst>
                </a:gridCol>
                <a:gridCol w="4360696">
                  <a:extLst>
                    <a:ext uri="{9D8B030D-6E8A-4147-A177-3AD203B41FA5}">
                      <a16:colId xmlns:a16="http://schemas.microsoft.com/office/drawing/2014/main" val="2728567154"/>
                    </a:ext>
                  </a:extLst>
                </a:gridCol>
              </a:tblGrid>
              <a:tr h="426737">
                <a:tc gridSpan="3">
                  <a:txBody>
                    <a:bodyPr/>
                    <a:lstStyle/>
                    <a:p>
                      <a:pPr algn="ctr"/>
                      <a:r>
                        <a:rPr lang="en-US" altLang="zh-CN" b="1" dirty="0">
                          <a:latin typeface="Times New Roman" panose="02020603050405020304" pitchFamily="18" charset="0"/>
                          <a:cs typeface="Times New Roman" panose="02020603050405020304" pitchFamily="18" charset="0"/>
                        </a:rPr>
                        <a:t>From model structure</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b="1" dirty="0">
                          <a:latin typeface="Times New Roman" panose="02020603050405020304" pitchFamily="18" charset="0"/>
                          <a:cs typeface="Times New Roman" panose="02020603050405020304" pitchFamily="18" charset="0"/>
                        </a:rPr>
                        <a:t>From model input</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196131"/>
                  </a:ext>
                </a:extLst>
              </a:tr>
              <a:tr h="426737">
                <a:tc>
                  <a:txBody>
                    <a:bodyPr/>
                    <a:lstStyle/>
                    <a:p>
                      <a:pPr algn="ctr"/>
                      <a:r>
                        <a:rPr lang="en-US" altLang="zh-CN" b="1" dirty="0">
                          <a:latin typeface="Times New Roman" panose="02020603050405020304" pitchFamily="18" charset="0"/>
                          <a:cs typeface="Times New Roman" panose="02020603050405020304" pitchFamily="18" charset="0"/>
                        </a:rPr>
                        <a:t>Type</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Method</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Problem</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Type</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Problem</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884632"/>
                  </a:ext>
                </a:extLst>
              </a:tr>
              <a:tr h="501738">
                <a:tc>
                  <a:txBody>
                    <a:bodyPr/>
                    <a:lstStyle/>
                    <a:p>
                      <a:pPr algn="ctr"/>
                      <a:r>
                        <a:rPr lang="en-US" altLang="zh-CN" dirty="0">
                          <a:latin typeface="Times New Roman" panose="02020603050405020304" pitchFamily="18" charset="0"/>
                          <a:cs typeface="Times New Roman" panose="02020603050405020304" pitchFamily="18" charset="0"/>
                        </a:rPr>
                        <a:t>Manual Rules</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Rules </a:t>
                      </a:r>
                    </a:p>
                    <a:p>
                      <a:pPr algn="ctr"/>
                      <a:r>
                        <a:rPr lang="en-US" altLang="zh-CN" dirty="0">
                          <a:latin typeface="Times New Roman" panose="02020603050405020304" pitchFamily="18" charset="0"/>
                          <a:cs typeface="Times New Roman" panose="02020603050405020304" pitchFamily="18" charset="0"/>
                        </a:rPr>
                        <a:t>Graphs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high workload,</a:t>
                      </a:r>
                    </a:p>
                    <a:p>
                      <a:pPr algn="ctr"/>
                      <a:r>
                        <a:rPr lang="en-US" altLang="zh-CN" dirty="0">
                          <a:latin typeface="Times New Roman" panose="02020603050405020304" pitchFamily="18" charset="0"/>
                          <a:cs typeface="Times New Roman" panose="02020603050405020304" pitchFamily="18" charset="0"/>
                        </a:rPr>
                        <a:t>poor stability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altLang="zh-CN" dirty="0">
                          <a:latin typeface="Times New Roman" panose="02020603050405020304" pitchFamily="18" charset="0"/>
                          <a:cs typeface="Times New Roman" panose="02020603050405020304" pitchFamily="18" charset="0"/>
                        </a:rPr>
                        <a:t>Single Modal</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just"/>
                      <a:r>
                        <a:rPr lang="en-US" altLang="zh-CN" dirty="0">
                          <a:latin typeface="Times New Roman" panose="02020603050405020304" pitchFamily="18" charset="0"/>
                          <a:cs typeface="Times New Roman" panose="02020603050405020304" pitchFamily="18" charset="0"/>
                        </a:rPr>
                        <a:t>Do not make full use of the rich information of multimedia data, and it is difficult to effectively complete the task in the face of the diversity and complexity of input 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89306"/>
                  </a:ext>
                </a:extLst>
              </a:tr>
              <a:tr h="580115">
                <a:tc>
                  <a:txBody>
                    <a:bodyPr/>
                    <a:lstStyle/>
                    <a:p>
                      <a:pPr algn="ctr"/>
                      <a:r>
                        <a:rPr lang="en-US" altLang="zh-CN" dirty="0">
                          <a:latin typeface="Times New Roman" panose="02020603050405020304" pitchFamily="18" charset="0"/>
                          <a:cs typeface="Times New Roman" panose="02020603050405020304" pitchFamily="18" charset="0"/>
                        </a:rPr>
                        <a:t>Statistical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SVM</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Manual feature extraction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4024818"/>
                  </a:ext>
                </a:extLst>
              </a:tr>
              <a:tr h="473435">
                <a:tc rowSpan="2">
                  <a:txBody>
                    <a:bodyPr/>
                    <a:lstStyle/>
                    <a:p>
                      <a:pPr algn="ctr"/>
                      <a:r>
                        <a:rPr lang="en-US" altLang="zh-CN" dirty="0">
                          <a:latin typeface="Times New Roman" panose="02020603050405020304" pitchFamily="18" charset="0"/>
                          <a:cs typeface="Times New Roman" panose="02020603050405020304" pitchFamily="18" charset="0"/>
                        </a:rPr>
                        <a:t>Deep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BILSTM</a:t>
                      </a:r>
                    </a:p>
                    <a:p>
                      <a:pPr algn="ctr"/>
                      <a:r>
                        <a:rPr lang="en-US" altLang="zh-CN" dirty="0">
                          <a:latin typeface="Times New Roman" panose="02020603050405020304" pitchFamily="18" charset="0"/>
                          <a:cs typeface="Times New Roman" panose="02020603050405020304" pitchFamily="18" charset="0"/>
                        </a:rPr>
                        <a:t>BERT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Only for text,</a:t>
                      </a:r>
                    </a:p>
                    <a:p>
                      <a:pPr algn="ctr"/>
                      <a:r>
                        <a:rPr lang="en-US" altLang="zh-CN" dirty="0">
                          <a:latin typeface="Times New Roman" panose="02020603050405020304" pitchFamily="18" charset="0"/>
                          <a:cs typeface="Times New Roman" panose="02020603050405020304" pitchFamily="18" charset="0"/>
                        </a:rPr>
                        <a:t>low efficiency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298559"/>
                  </a:ext>
                </a:extLst>
              </a:tr>
              <a:tr h="1706947">
                <a:tc vMerge="1">
                  <a:txBody>
                    <a:bodyPr/>
                    <a:lstStyle/>
                    <a:p>
                      <a:pPr algn="ct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Attention</a:t>
                      </a:r>
                    </a:p>
                    <a:p>
                      <a:pPr algn="ctr"/>
                      <a:r>
                        <a:rPr lang="en-US" altLang="zh-CN" dirty="0">
                          <a:latin typeface="Times New Roman" panose="02020603050405020304" pitchFamily="18" charset="0"/>
                          <a:cs typeface="Times New Roman" panose="02020603050405020304" pitchFamily="18" charset="0"/>
                        </a:rPr>
                        <a:t>BERT</a:t>
                      </a:r>
                    </a:p>
                    <a:p>
                      <a:pPr algn="ctr"/>
                      <a:r>
                        <a:rPr lang="en-US" altLang="zh-CN" dirty="0">
                          <a:latin typeface="Times New Roman" panose="02020603050405020304" pitchFamily="18" charset="0"/>
                          <a:cs typeface="Times New Roman" panose="02020603050405020304" pitchFamily="18" charset="0"/>
                        </a:rPr>
                        <a:t>Faster-CNN</a:t>
                      </a:r>
                    </a:p>
                    <a:p>
                      <a:pPr algn="ctr"/>
                      <a:r>
                        <a:rPr lang="en-US" altLang="zh-CN" dirty="0">
                          <a:latin typeface="Times New Roman" panose="02020603050405020304" pitchFamily="18" charset="0"/>
                          <a:cs typeface="Times New Roman" panose="02020603050405020304" pitchFamily="18" charset="0"/>
                        </a:rPr>
                        <a:t>Wav2vec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More complex,</a:t>
                      </a:r>
                    </a:p>
                    <a:p>
                      <a:pPr algn="ctr"/>
                      <a:r>
                        <a:rPr lang="en-US" altLang="zh-CN" dirty="0">
                          <a:latin typeface="Times New Roman" panose="02020603050405020304" pitchFamily="18" charset="0"/>
                          <a:cs typeface="Times New Roman" panose="02020603050405020304" pitchFamily="18" charset="0"/>
                        </a:rPr>
                        <a:t>Higher computational and storage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Multimodal</a:t>
                      </a:r>
                      <a:endParaRPr lang="zh-CN"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altLang="zh-CN" dirty="0">
                          <a:latin typeface="Times New Roman" panose="02020603050405020304" pitchFamily="18" charset="0"/>
                          <a:cs typeface="Times New Roman" panose="02020603050405020304" pitchFamily="18" charset="0"/>
                        </a:rPr>
                        <a:t>Usually use multiple single-modality pre-training models for different modalities feature extraction, which not only increases the complexity of the system and the computational cost and may also limit the model’s comprehensive understanding of the context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3869665"/>
                  </a:ext>
                </a:extLst>
              </a:tr>
            </a:tbl>
          </a:graphicData>
        </a:graphic>
      </p:graphicFrame>
    </p:spTree>
    <p:extLst>
      <p:ext uri="{BB962C8B-B14F-4D97-AF65-F5344CB8AC3E}">
        <p14:creationId xmlns:p14="http://schemas.microsoft.com/office/powerpoint/2010/main" val="343808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3642239" cy="769441"/>
          </a:xfrm>
          <a:prstGeom prst="rect">
            <a:avLst/>
          </a:prstGeom>
          <a:noFill/>
        </p:spPr>
        <p:txBody>
          <a:bodyPr wrap="square" rtlCol="0">
            <a:spAutoFit/>
          </a:bodyPr>
          <a:lstStyle/>
          <a:p>
            <a:r>
              <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Background</a:t>
            </a: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2" name="文本框 1">
            <a:extLst>
              <a:ext uri="{FF2B5EF4-FFF2-40B4-BE49-F238E27FC236}">
                <a16:creationId xmlns:a16="http://schemas.microsoft.com/office/drawing/2014/main" id="{B7F28ECF-54AC-6B9B-3110-829525F4BA7B}"/>
              </a:ext>
            </a:extLst>
          </p:cNvPr>
          <p:cNvSpPr txBox="1"/>
          <p:nvPr/>
        </p:nvSpPr>
        <p:spPr>
          <a:xfrm>
            <a:off x="1201904" y="1390328"/>
            <a:ext cx="4132097" cy="523219"/>
          </a:xfrm>
          <a:prstGeom prst="rect">
            <a:avLst/>
          </a:prstGeom>
          <a:no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Main contribution </a:t>
            </a:r>
            <a:endParaRPr lang="zh-CN" altLang="en-US" sz="28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5DF2077-7CA2-191B-896E-C6E07D85CA6F}"/>
              </a:ext>
            </a:extLst>
          </p:cNvPr>
          <p:cNvSpPr txBox="1"/>
          <p:nvPr/>
        </p:nvSpPr>
        <p:spPr>
          <a:xfrm>
            <a:off x="1992084" y="1997589"/>
            <a:ext cx="8490857" cy="4154984"/>
          </a:xfrm>
          <a:prstGeom prst="rect">
            <a:avLst/>
          </a:prstGeom>
          <a:noFill/>
        </p:spPr>
        <p:txBody>
          <a:bodyPr wrap="square">
            <a:spAutoFit/>
          </a:bodyPr>
          <a:lstStyle/>
          <a:p>
            <a:pPr algn="just"/>
            <a:r>
              <a:rPr lang="en-US" altLang="zh-CN" sz="2400" dirty="0">
                <a:latin typeface="Times New Roman" panose="02020603050405020304" pitchFamily="18" charset="0"/>
                <a:cs typeface="Times New Roman" panose="02020603050405020304" pitchFamily="18" charset="0"/>
              </a:rPr>
              <a:t>In response to these challenges of insufficient single-modality detection capability and the limitations evident in the existing multimodal methods, this research proposes an intent detection method </a:t>
            </a:r>
            <a:r>
              <a:rPr lang="en-US" altLang="zh-CN" sz="2400" dirty="0">
                <a:solidFill>
                  <a:srgbClr val="FF0000"/>
                </a:solidFill>
                <a:latin typeface="Times New Roman" panose="02020603050405020304" pitchFamily="18" charset="0"/>
                <a:cs typeface="Times New Roman" panose="02020603050405020304" pitchFamily="18" charset="0"/>
              </a:rPr>
              <a:t>based on image and text fusion</a:t>
            </a:r>
            <a:r>
              <a:rPr lang="en-US" altLang="zh-CN" sz="2400" dirty="0">
                <a:latin typeface="Times New Roman" panose="02020603050405020304" pitchFamily="18" charset="0"/>
                <a:cs typeface="Times New Roman" panose="02020603050405020304" pitchFamily="18" charset="0"/>
              </a:rPr>
              <a:t>. Inspired by the multimodal pre-training model, we use the CLIP model to achieve feature extraction, alignment, and representation. The model uses contrastive learning to learn the correlation information between modalities in the pre-training stage, so it </a:t>
            </a:r>
            <a:r>
              <a:rPr lang="en-US" altLang="zh-CN" sz="2400" dirty="0">
                <a:solidFill>
                  <a:srgbClr val="FF0000"/>
                </a:solidFill>
                <a:latin typeface="Times New Roman" panose="02020603050405020304" pitchFamily="18" charset="0"/>
                <a:cs typeface="Times New Roman" panose="02020603050405020304" pitchFamily="18" charset="0"/>
              </a:rPr>
              <a:t>can better process both image and text data simultaneously </a:t>
            </a:r>
            <a:r>
              <a:rPr lang="en-US" altLang="zh-CN" sz="2400" dirty="0">
                <a:latin typeface="Times New Roman" panose="02020603050405020304" pitchFamily="18" charset="0"/>
                <a:cs typeface="Times New Roman" panose="02020603050405020304" pitchFamily="18" charset="0"/>
              </a:rPr>
              <a:t>and improve the ability of information understanding, and it can also </a:t>
            </a:r>
            <a:r>
              <a:rPr lang="en-US" altLang="zh-CN" sz="2400" dirty="0">
                <a:solidFill>
                  <a:srgbClr val="FF0000"/>
                </a:solidFill>
                <a:latin typeface="Times New Roman" panose="02020603050405020304" pitchFamily="18" charset="0"/>
                <a:cs typeface="Times New Roman" panose="02020603050405020304" pitchFamily="18" charset="0"/>
              </a:rPr>
              <a:t>simplify system integration and saves computing resources</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54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a:extLst>
              <a:ext uri="{FF2B5EF4-FFF2-40B4-BE49-F238E27FC236}">
                <a16:creationId xmlns:a16="http://schemas.microsoft.com/office/drawing/2014/main" id="{EAD07D80-A289-4023-9970-11CE99368257}"/>
              </a:ext>
            </a:extLst>
          </p:cNvPr>
          <p:cNvSpPr txBox="1"/>
          <p:nvPr/>
        </p:nvSpPr>
        <p:spPr>
          <a:xfrm>
            <a:off x="1201904" y="383281"/>
            <a:ext cx="4132097" cy="769441"/>
          </a:xfrm>
          <a:prstGeom prst="rect">
            <a:avLst/>
          </a:prstGeom>
          <a:noFill/>
        </p:spPr>
        <p:txBody>
          <a:bodyPr wrap="square" rtlCol="0">
            <a:spAutoFit/>
          </a:bodyPr>
          <a:lstStyle/>
          <a:p>
            <a:r>
              <a:rPr lang="en-US" altLang="zh-CN" sz="4400" b="1" dirty="0">
                <a:latin typeface="Times New Roman" panose="02020603050405020304" pitchFamily="18" charset="0"/>
                <a:cs typeface="Times New Roman" panose="02020603050405020304" pitchFamily="18" charset="0"/>
              </a:rPr>
              <a:t>Methodology</a:t>
            </a:r>
            <a:endParaRPr kumimoji="0" lang="en-US" altLang="zh-CN" sz="4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E5100301-C7C8-661E-E530-89E3BEEB7784}"/>
              </a:ext>
            </a:extLst>
          </p:cNvPr>
          <p:cNvCxnSpPr>
            <a:cxnSpLocks/>
          </p:cNvCxnSpPr>
          <p:nvPr/>
        </p:nvCxnSpPr>
        <p:spPr>
          <a:xfrm>
            <a:off x="1201904" y="1306285"/>
            <a:ext cx="9788192" cy="0"/>
          </a:xfrm>
          <a:prstGeom prst="line">
            <a:avLst/>
          </a:prstGeom>
          <a:ln w="38100">
            <a:solidFill>
              <a:schemeClr val="tx2">
                <a:lumMod val="75000"/>
                <a:lumOff val="25000"/>
              </a:schemeClr>
            </a:solidFill>
          </a:ln>
        </p:spPr>
        <p:style>
          <a:lnRef idx="2">
            <a:schemeClr val="accent4"/>
          </a:lnRef>
          <a:fillRef idx="0">
            <a:schemeClr val="accent4"/>
          </a:fillRef>
          <a:effectRef idx="1">
            <a:schemeClr val="accent4"/>
          </a:effectRef>
          <a:fontRef idx="minor">
            <a:schemeClr val="tx1"/>
          </a:fontRef>
        </p:style>
      </p:cxnSp>
      <p:sp>
        <p:nvSpPr>
          <p:cNvPr id="3" name="文本框 2">
            <a:extLst>
              <a:ext uri="{FF2B5EF4-FFF2-40B4-BE49-F238E27FC236}">
                <a16:creationId xmlns:a16="http://schemas.microsoft.com/office/drawing/2014/main" id="{85949860-F696-B3E8-E059-5F04FF16145B}"/>
              </a:ext>
            </a:extLst>
          </p:cNvPr>
          <p:cNvSpPr txBox="1"/>
          <p:nvPr/>
        </p:nvSpPr>
        <p:spPr>
          <a:xfrm>
            <a:off x="1603568" y="1960572"/>
            <a:ext cx="2239090" cy="338554"/>
          </a:xfrm>
          <a:prstGeom prst="rect">
            <a:avLst/>
          </a:prstGeom>
          <a:noFill/>
        </p:spPr>
        <p:txBody>
          <a:bodyPr wrap="square">
            <a:spAutoFit/>
          </a:bodyPr>
          <a:lstStyle/>
          <a:p>
            <a:pPr algn="ctr"/>
            <a:r>
              <a:rPr lang="zh-CN" altLang="en-US" sz="1600" dirty="0">
                <a:latin typeface="Times New Roman" panose="02020603050405020304" pitchFamily="18" charset="0"/>
                <a:cs typeface="Times New Roman" panose="02020603050405020304" pitchFamily="18" charset="0"/>
              </a:rPr>
              <a:t>Representation</a:t>
            </a:r>
          </a:p>
        </p:txBody>
      </p:sp>
      <p:cxnSp>
        <p:nvCxnSpPr>
          <p:cNvPr id="4" name="直接连接符 3">
            <a:extLst>
              <a:ext uri="{FF2B5EF4-FFF2-40B4-BE49-F238E27FC236}">
                <a16:creationId xmlns:a16="http://schemas.microsoft.com/office/drawing/2014/main" id="{8BEC838D-7427-7810-1466-E3ABEEAFD7E6}"/>
              </a:ext>
            </a:extLst>
          </p:cNvPr>
          <p:cNvCxnSpPr>
            <a:cxnSpLocks/>
          </p:cNvCxnSpPr>
          <p:nvPr/>
        </p:nvCxnSpPr>
        <p:spPr>
          <a:xfrm>
            <a:off x="1201904" y="2652426"/>
            <a:ext cx="4132097" cy="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FCCFAD3-85B8-B568-13D2-2E52CB7CBA9E}"/>
              </a:ext>
            </a:extLst>
          </p:cNvPr>
          <p:cNvSpPr txBox="1"/>
          <p:nvPr/>
        </p:nvSpPr>
        <p:spPr>
          <a:xfrm>
            <a:off x="5925979" y="1960572"/>
            <a:ext cx="2129653" cy="338554"/>
          </a:xfrm>
          <a:prstGeom prst="rect">
            <a:avLst/>
          </a:prstGeom>
          <a:noFill/>
        </p:spPr>
        <p:txBody>
          <a:bodyPr wrap="square">
            <a:spAutoFit/>
          </a:bodyPr>
          <a:lstStyle/>
          <a:p>
            <a:pPr algn="ctr"/>
            <a:r>
              <a:rPr lang="zh-CN" altLang="en-US" sz="1600" dirty="0">
                <a:latin typeface="Times New Roman" panose="02020603050405020304" pitchFamily="18" charset="0"/>
                <a:cs typeface="Times New Roman" panose="02020603050405020304" pitchFamily="18" charset="0"/>
              </a:rPr>
              <a:t>Fusion</a:t>
            </a:r>
          </a:p>
        </p:txBody>
      </p:sp>
      <p:sp>
        <p:nvSpPr>
          <p:cNvPr id="8" name="文本框 7">
            <a:extLst>
              <a:ext uri="{FF2B5EF4-FFF2-40B4-BE49-F238E27FC236}">
                <a16:creationId xmlns:a16="http://schemas.microsoft.com/office/drawing/2014/main" id="{38415148-6AAA-478A-54D5-FDDA6673158C}"/>
              </a:ext>
            </a:extLst>
          </p:cNvPr>
          <p:cNvSpPr txBox="1"/>
          <p:nvPr/>
        </p:nvSpPr>
        <p:spPr>
          <a:xfrm>
            <a:off x="8789650" y="1960572"/>
            <a:ext cx="1661628" cy="338554"/>
          </a:xfrm>
          <a:prstGeom prst="rect">
            <a:avLst/>
          </a:prstGeom>
          <a:noFill/>
        </p:spPr>
        <p:txBody>
          <a:bodyPr wrap="square">
            <a:spAutoFit/>
          </a:bodyPr>
          <a:lstStyle/>
          <a:p>
            <a:pPr algn="ctr"/>
            <a:r>
              <a:rPr lang="zh-CN" altLang="en-US" sz="1600" dirty="0">
                <a:latin typeface="Times New Roman" panose="02020603050405020304" pitchFamily="18" charset="0"/>
                <a:cs typeface="Times New Roman" panose="02020603050405020304" pitchFamily="18" charset="0"/>
              </a:rPr>
              <a:t>Classification</a:t>
            </a:r>
          </a:p>
        </p:txBody>
      </p:sp>
      <p:cxnSp>
        <p:nvCxnSpPr>
          <p:cNvPr id="9" name="直接连接符 8">
            <a:extLst>
              <a:ext uri="{FF2B5EF4-FFF2-40B4-BE49-F238E27FC236}">
                <a16:creationId xmlns:a16="http://schemas.microsoft.com/office/drawing/2014/main" id="{7251B2F9-DD0C-D9FA-7FE8-A56E16BA11AD}"/>
              </a:ext>
            </a:extLst>
          </p:cNvPr>
          <p:cNvCxnSpPr>
            <a:cxnSpLocks/>
          </p:cNvCxnSpPr>
          <p:nvPr/>
        </p:nvCxnSpPr>
        <p:spPr>
          <a:xfrm>
            <a:off x="5490551" y="2652426"/>
            <a:ext cx="3784078"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454922B-ECC0-E2D0-2059-47B839D4364E}"/>
              </a:ext>
            </a:extLst>
          </p:cNvPr>
          <p:cNvCxnSpPr>
            <a:cxnSpLocks/>
          </p:cNvCxnSpPr>
          <p:nvPr/>
        </p:nvCxnSpPr>
        <p:spPr>
          <a:xfrm>
            <a:off x="9274629" y="2652426"/>
            <a:ext cx="1492335" cy="0"/>
          </a:xfrm>
          <a:prstGeom prst="line">
            <a:avLst/>
          </a:prstGeom>
          <a:ln w="38100">
            <a:solidFill>
              <a:srgbClr val="00B0F0"/>
            </a:solidFill>
            <a:prstDash val="dash"/>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5CF4C831-02C6-47AB-66C0-A63BB3B42C8B}"/>
              </a:ext>
            </a:extLst>
          </p:cNvPr>
          <p:cNvPicPr>
            <a:picLocks noChangeAspect="1"/>
          </p:cNvPicPr>
          <p:nvPr/>
        </p:nvPicPr>
        <p:blipFill>
          <a:blip r:embed="rId3"/>
          <a:stretch>
            <a:fillRect/>
          </a:stretch>
        </p:blipFill>
        <p:spPr>
          <a:xfrm>
            <a:off x="1098794" y="2858894"/>
            <a:ext cx="9994413" cy="3066380"/>
          </a:xfrm>
          <a:prstGeom prst="rect">
            <a:avLst/>
          </a:prstGeom>
        </p:spPr>
      </p:pic>
    </p:spTree>
    <p:extLst>
      <p:ext uri="{BB962C8B-B14F-4D97-AF65-F5344CB8AC3E}">
        <p14:creationId xmlns:p14="http://schemas.microsoft.com/office/powerpoint/2010/main" val="770126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421</TotalTime>
  <Words>1548</Words>
  <Application>Microsoft Office PowerPoint</Application>
  <PresentationFormat>宽屏</PresentationFormat>
  <Paragraphs>317</Paragraphs>
  <Slides>20</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Times New Roman</vt:lpstr>
      <vt:lpstr>Wingdings</vt:lpstr>
      <vt:lpstr>Office 主题​​</vt:lpstr>
      <vt:lpstr>Image and Text Fusion Approach for Multimodal Representation and Intent Prediction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Meng Wang</dc:creator>
  <cp:lastModifiedBy>Meng Wang</cp:lastModifiedBy>
  <cp:revision>3</cp:revision>
  <dcterms:created xsi:type="dcterms:W3CDTF">2024-07-17T03:33:11Z</dcterms:created>
  <dcterms:modified xsi:type="dcterms:W3CDTF">2024-07-17T10:35:03Z</dcterms:modified>
</cp:coreProperties>
</file>