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6" r:id="rId2"/>
    <p:sldId id="287" r:id="rId3"/>
    <p:sldId id="288" r:id="rId4"/>
    <p:sldId id="290" r:id="rId5"/>
    <p:sldId id="256" r:id="rId6"/>
    <p:sldId id="291" r:id="rId7"/>
    <p:sldId id="293" r:id="rId8"/>
    <p:sldId id="294" r:id="rId9"/>
    <p:sldId id="292" r:id="rId10"/>
    <p:sldId id="257" r:id="rId11"/>
    <p:sldId id="295" r:id="rId12"/>
    <p:sldId id="296" r:id="rId13"/>
    <p:sldId id="298" r:id="rId14"/>
    <p:sldId id="299" r:id="rId15"/>
    <p:sldId id="27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4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6D9D6-D4F9-4C98-B26D-9F89D67884E6}" type="datetimeFigureOut">
              <a:rPr lang="zh-CN" altLang="en-US" smtClean="0"/>
              <a:t>2024/4/11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F42E9-40DC-46B2-8ADF-30E26F89CDF9}" type="slidenum">
              <a:rPr lang="zh-CN" altLang="en-US" smtClean="0"/>
              <a:t>‹#›</a:t>
            </a:fld>
            <a:endParaRPr lang="zh-CN" altLang="en-US"/>
          </a:p>
        </p:txBody>
      </p:sp>
    </p:spTree>
    <p:extLst>
      <p:ext uri="{BB962C8B-B14F-4D97-AF65-F5344CB8AC3E}">
        <p14:creationId xmlns:p14="http://schemas.microsoft.com/office/powerpoint/2010/main" val="114220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db3cc810-6b9b-4876-9196-cba8d90d9173.source.default.zh-Hans</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238481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56241e16-d7cb-421a-90ce-d576b88d3e54.source.default.zh-Hans</a:t>
            </a:r>
            <a:endParaRPr lang="zh-CN" altLang="en-US"/>
          </a:p>
        </p:txBody>
      </p:sp>
      <p:sp>
        <p:nvSpPr>
          <p:cNvPr id="4" name="灯片编号占位符 3"/>
          <p:cNvSpPr>
            <a:spLocks noGrp="1"/>
          </p:cNvSpPr>
          <p:nvPr>
            <p:ph type="sldNum" sz="quarter" idx="5"/>
          </p:nvPr>
        </p:nvSpPr>
        <p:spPr/>
        <p:txBody>
          <a:bodyPr/>
          <a:lstStyle/>
          <a:p>
            <a:fld id="{8A72D254-9C2B-4996-AABC-BFE6C4D3AC59}" type="slidenum">
              <a:rPr lang="zh-CN" altLang="en-US" smtClean="0"/>
              <a:t>10</a:t>
            </a:fld>
            <a:endParaRPr lang="zh-CN" altLang="en-US"/>
          </a:p>
        </p:txBody>
      </p:sp>
    </p:spTree>
    <p:extLst>
      <p:ext uri="{BB962C8B-B14F-4D97-AF65-F5344CB8AC3E}">
        <p14:creationId xmlns:p14="http://schemas.microsoft.com/office/powerpoint/2010/main" val="3600635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56241e16-d7cb-421a-90ce-d576b88d3e54.source.default.zh-Hans</a:t>
            </a:r>
            <a:endParaRPr lang="zh-CN" altLang="en-US"/>
          </a:p>
        </p:txBody>
      </p:sp>
      <p:sp>
        <p:nvSpPr>
          <p:cNvPr id="4" name="灯片编号占位符 3"/>
          <p:cNvSpPr>
            <a:spLocks noGrp="1"/>
          </p:cNvSpPr>
          <p:nvPr>
            <p:ph type="sldNum" sz="quarter" idx="5"/>
          </p:nvPr>
        </p:nvSpPr>
        <p:spPr/>
        <p:txBody>
          <a:bodyPr/>
          <a:lstStyle/>
          <a:p>
            <a:fld id="{8A72D254-9C2B-4996-AABC-BFE6C4D3AC59}" type="slidenum">
              <a:rPr lang="zh-CN" altLang="en-US" smtClean="0"/>
              <a:t>11</a:t>
            </a:fld>
            <a:endParaRPr lang="zh-CN" altLang="en-US"/>
          </a:p>
        </p:txBody>
      </p:sp>
    </p:spTree>
    <p:extLst>
      <p:ext uri="{BB962C8B-B14F-4D97-AF65-F5344CB8AC3E}">
        <p14:creationId xmlns:p14="http://schemas.microsoft.com/office/powerpoint/2010/main" val="229614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56241e16-d7cb-421a-90ce-d576b88d3e54.source.default.zh-Hans</a:t>
            </a:r>
            <a:endParaRPr lang="zh-CN" altLang="en-US"/>
          </a:p>
        </p:txBody>
      </p:sp>
      <p:sp>
        <p:nvSpPr>
          <p:cNvPr id="4" name="灯片编号占位符 3"/>
          <p:cNvSpPr>
            <a:spLocks noGrp="1"/>
          </p:cNvSpPr>
          <p:nvPr>
            <p:ph type="sldNum" sz="quarter" idx="5"/>
          </p:nvPr>
        </p:nvSpPr>
        <p:spPr/>
        <p:txBody>
          <a:bodyPr/>
          <a:lstStyle/>
          <a:p>
            <a:fld id="{8A72D254-9C2B-4996-AABC-BFE6C4D3AC59}" type="slidenum">
              <a:rPr lang="zh-CN" altLang="en-US" smtClean="0"/>
              <a:t>12</a:t>
            </a:fld>
            <a:endParaRPr lang="zh-CN" altLang="en-US"/>
          </a:p>
        </p:txBody>
      </p:sp>
    </p:spTree>
    <p:extLst>
      <p:ext uri="{BB962C8B-B14F-4D97-AF65-F5344CB8AC3E}">
        <p14:creationId xmlns:p14="http://schemas.microsoft.com/office/powerpoint/2010/main" val="843546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56241e16-d7cb-421a-90ce-d576b88d3e54.source.default.zh-Hans</a:t>
            </a:r>
            <a:endParaRPr lang="zh-CN" altLang="en-US"/>
          </a:p>
        </p:txBody>
      </p:sp>
      <p:sp>
        <p:nvSpPr>
          <p:cNvPr id="4" name="灯片编号占位符 3"/>
          <p:cNvSpPr>
            <a:spLocks noGrp="1"/>
          </p:cNvSpPr>
          <p:nvPr>
            <p:ph type="sldNum" sz="quarter" idx="5"/>
          </p:nvPr>
        </p:nvSpPr>
        <p:spPr/>
        <p:txBody>
          <a:bodyPr/>
          <a:lstStyle/>
          <a:p>
            <a:fld id="{8A72D254-9C2B-4996-AABC-BFE6C4D3AC59}" type="slidenum">
              <a:rPr lang="zh-CN" altLang="en-US" smtClean="0"/>
              <a:t>13</a:t>
            </a:fld>
            <a:endParaRPr lang="zh-CN" altLang="en-US"/>
          </a:p>
        </p:txBody>
      </p:sp>
    </p:spTree>
    <p:extLst>
      <p:ext uri="{BB962C8B-B14F-4D97-AF65-F5344CB8AC3E}">
        <p14:creationId xmlns:p14="http://schemas.microsoft.com/office/powerpoint/2010/main" val="248605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56241e16-d7cb-421a-90ce-d576b88d3e54.source.default.zh-Hans</a:t>
            </a:r>
            <a:endParaRPr lang="zh-CN" altLang="en-US"/>
          </a:p>
        </p:txBody>
      </p:sp>
      <p:sp>
        <p:nvSpPr>
          <p:cNvPr id="4" name="灯片编号占位符 3"/>
          <p:cNvSpPr>
            <a:spLocks noGrp="1"/>
          </p:cNvSpPr>
          <p:nvPr>
            <p:ph type="sldNum" sz="quarter" idx="5"/>
          </p:nvPr>
        </p:nvSpPr>
        <p:spPr/>
        <p:txBody>
          <a:bodyPr/>
          <a:lstStyle/>
          <a:p>
            <a:fld id="{8A72D254-9C2B-4996-AABC-BFE6C4D3AC59}" type="slidenum">
              <a:rPr lang="zh-CN" altLang="en-US" smtClean="0"/>
              <a:t>14</a:t>
            </a:fld>
            <a:endParaRPr lang="zh-CN" altLang="en-US"/>
          </a:p>
        </p:txBody>
      </p:sp>
    </p:spTree>
    <p:extLst>
      <p:ext uri="{BB962C8B-B14F-4D97-AF65-F5344CB8AC3E}">
        <p14:creationId xmlns:p14="http://schemas.microsoft.com/office/powerpoint/2010/main" val="38707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FAACB-0EB3-CD4E-6708-07914296313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4EB024B-6F97-B171-AC08-6E5CA04FC9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8A0653F-ABA0-ECBE-9349-634772052407}"/>
              </a:ext>
            </a:extLst>
          </p:cNvPr>
          <p:cNvSpPr>
            <a:spLocks noGrp="1"/>
          </p:cNvSpPr>
          <p:nvPr>
            <p:ph type="dt" sz="half" idx="10"/>
          </p:nvPr>
        </p:nvSpPr>
        <p:spPr/>
        <p:txBody>
          <a:bodyPr/>
          <a:lstStyle/>
          <a:p>
            <a:fld id="{3774537A-552A-4071-880F-F47FAAEEF9FF}"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2F6EDB96-6C57-5233-5F0E-60B77BF4E7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E19B7C-DD76-9F91-FB09-030493279366}"/>
              </a:ext>
            </a:extLst>
          </p:cNvPr>
          <p:cNvSpPr>
            <a:spLocks noGrp="1"/>
          </p:cNvSpPr>
          <p:nvPr>
            <p:ph type="sldNum" sz="quarter" idx="12"/>
          </p:nvPr>
        </p:nvSpPr>
        <p:spPr/>
        <p:txBody>
          <a:bodyPr/>
          <a:lstStyle/>
          <a:p>
            <a:fld id="{B9858B51-7130-4C12-8712-379668BDF175}" type="slidenum">
              <a:rPr lang="zh-CN" altLang="en-US" smtClean="0"/>
              <a:t>‹#›</a:t>
            </a:fld>
            <a:endParaRPr lang="zh-CN" altLang="en-US"/>
          </a:p>
        </p:txBody>
      </p:sp>
    </p:spTree>
    <p:extLst>
      <p:ext uri="{BB962C8B-B14F-4D97-AF65-F5344CB8AC3E}">
        <p14:creationId xmlns:p14="http://schemas.microsoft.com/office/powerpoint/2010/main" val="118284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E5265-1129-726C-B20A-026AE71A04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7DAC31-A8EF-3342-89E2-FC858DE6D81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8D6FF4-513F-7A93-BD20-2E9539128C40}"/>
              </a:ext>
            </a:extLst>
          </p:cNvPr>
          <p:cNvSpPr>
            <a:spLocks noGrp="1"/>
          </p:cNvSpPr>
          <p:nvPr>
            <p:ph type="dt" sz="half" idx="10"/>
          </p:nvPr>
        </p:nvSpPr>
        <p:spPr/>
        <p:txBody>
          <a:bodyPr/>
          <a:lstStyle/>
          <a:p>
            <a:fld id="{3774537A-552A-4071-880F-F47FAAEEF9FF}"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BD43CC80-E245-B6E2-58EC-39FE8C709D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E1926-3DDC-C1BD-6284-26F7992DC418}"/>
              </a:ext>
            </a:extLst>
          </p:cNvPr>
          <p:cNvSpPr>
            <a:spLocks noGrp="1"/>
          </p:cNvSpPr>
          <p:nvPr>
            <p:ph type="sldNum" sz="quarter" idx="12"/>
          </p:nvPr>
        </p:nvSpPr>
        <p:spPr/>
        <p:txBody>
          <a:bodyPr/>
          <a:lstStyle/>
          <a:p>
            <a:fld id="{B9858B51-7130-4C12-8712-379668BDF175}" type="slidenum">
              <a:rPr lang="zh-CN" altLang="en-US" smtClean="0"/>
              <a:t>‹#›</a:t>
            </a:fld>
            <a:endParaRPr lang="zh-CN" altLang="en-US"/>
          </a:p>
        </p:txBody>
      </p:sp>
    </p:spTree>
    <p:extLst>
      <p:ext uri="{BB962C8B-B14F-4D97-AF65-F5344CB8AC3E}">
        <p14:creationId xmlns:p14="http://schemas.microsoft.com/office/powerpoint/2010/main" val="348080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67116C-D3C7-CB94-DA0F-7AA18E4C251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F4F6CE-3F63-E304-C35B-F64BEC103B7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7BB577-A92C-AAA5-0264-01731691196A}"/>
              </a:ext>
            </a:extLst>
          </p:cNvPr>
          <p:cNvSpPr>
            <a:spLocks noGrp="1"/>
          </p:cNvSpPr>
          <p:nvPr>
            <p:ph type="dt" sz="half" idx="10"/>
          </p:nvPr>
        </p:nvSpPr>
        <p:spPr/>
        <p:txBody>
          <a:bodyPr/>
          <a:lstStyle/>
          <a:p>
            <a:fld id="{3774537A-552A-4071-880F-F47FAAEEF9FF}"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7FA4DB82-89B6-1D1B-9314-76A7E3217E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B2578F-D25A-3EE3-B2E6-86684E7E717E}"/>
              </a:ext>
            </a:extLst>
          </p:cNvPr>
          <p:cNvSpPr>
            <a:spLocks noGrp="1"/>
          </p:cNvSpPr>
          <p:nvPr>
            <p:ph type="sldNum" sz="quarter" idx="12"/>
          </p:nvPr>
        </p:nvSpPr>
        <p:spPr/>
        <p:txBody>
          <a:bodyPr/>
          <a:lstStyle/>
          <a:p>
            <a:fld id="{B9858B51-7130-4C12-8712-379668BDF175}" type="slidenum">
              <a:rPr lang="zh-CN" altLang="en-US" smtClean="0"/>
              <a:t>‹#›</a:t>
            </a:fld>
            <a:endParaRPr lang="zh-CN" altLang="en-US"/>
          </a:p>
        </p:txBody>
      </p:sp>
    </p:spTree>
    <p:extLst>
      <p:ext uri="{BB962C8B-B14F-4D97-AF65-F5344CB8AC3E}">
        <p14:creationId xmlns:p14="http://schemas.microsoft.com/office/powerpoint/2010/main" val="73736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6BE9A3-CF00-8C01-0573-22A0DC1DCB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993B19-D778-0719-2822-64248D0797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331E9D-5B6B-FE3F-F44D-EA98AD8B36E9}"/>
              </a:ext>
            </a:extLst>
          </p:cNvPr>
          <p:cNvSpPr>
            <a:spLocks noGrp="1"/>
          </p:cNvSpPr>
          <p:nvPr>
            <p:ph type="dt" sz="half" idx="10"/>
          </p:nvPr>
        </p:nvSpPr>
        <p:spPr/>
        <p:txBody>
          <a:bodyPr/>
          <a:lstStyle/>
          <a:p>
            <a:fld id="{3774537A-552A-4071-880F-F47FAAEEF9FF}"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0B3C8682-90AC-37B0-69F1-E2B00BE048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86DADE-747C-EF85-DE26-7CA9C41409CF}"/>
              </a:ext>
            </a:extLst>
          </p:cNvPr>
          <p:cNvSpPr>
            <a:spLocks noGrp="1"/>
          </p:cNvSpPr>
          <p:nvPr>
            <p:ph type="sldNum" sz="quarter" idx="12"/>
          </p:nvPr>
        </p:nvSpPr>
        <p:spPr/>
        <p:txBody>
          <a:bodyPr/>
          <a:lstStyle/>
          <a:p>
            <a:fld id="{B9858B51-7130-4C12-8712-379668BDF175}" type="slidenum">
              <a:rPr lang="zh-CN" altLang="en-US" smtClean="0"/>
              <a:t>‹#›</a:t>
            </a:fld>
            <a:endParaRPr lang="zh-CN" altLang="en-US"/>
          </a:p>
        </p:txBody>
      </p:sp>
    </p:spTree>
    <p:extLst>
      <p:ext uri="{BB962C8B-B14F-4D97-AF65-F5344CB8AC3E}">
        <p14:creationId xmlns:p14="http://schemas.microsoft.com/office/powerpoint/2010/main" val="137069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DE57C-AC90-EB94-41B1-169759DBBE5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F10824-C3C4-AFA2-1BDD-6D6EB14D3F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EDD1CA6-10B7-ABEE-6CB5-EF8D9F2359BF}"/>
              </a:ext>
            </a:extLst>
          </p:cNvPr>
          <p:cNvSpPr>
            <a:spLocks noGrp="1"/>
          </p:cNvSpPr>
          <p:nvPr>
            <p:ph type="dt" sz="half" idx="10"/>
          </p:nvPr>
        </p:nvSpPr>
        <p:spPr/>
        <p:txBody>
          <a:bodyPr/>
          <a:lstStyle/>
          <a:p>
            <a:fld id="{3774537A-552A-4071-880F-F47FAAEEF9FF}"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34BC4161-010C-F23A-552C-D5F548155C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16E558-DEAD-F582-9022-23D5CC4B524B}"/>
              </a:ext>
            </a:extLst>
          </p:cNvPr>
          <p:cNvSpPr>
            <a:spLocks noGrp="1"/>
          </p:cNvSpPr>
          <p:nvPr>
            <p:ph type="sldNum" sz="quarter" idx="12"/>
          </p:nvPr>
        </p:nvSpPr>
        <p:spPr/>
        <p:txBody>
          <a:bodyPr/>
          <a:lstStyle/>
          <a:p>
            <a:fld id="{B9858B51-7130-4C12-8712-379668BDF175}" type="slidenum">
              <a:rPr lang="zh-CN" altLang="en-US" smtClean="0"/>
              <a:t>‹#›</a:t>
            </a:fld>
            <a:endParaRPr lang="zh-CN" altLang="en-US"/>
          </a:p>
        </p:txBody>
      </p:sp>
    </p:spTree>
    <p:extLst>
      <p:ext uri="{BB962C8B-B14F-4D97-AF65-F5344CB8AC3E}">
        <p14:creationId xmlns:p14="http://schemas.microsoft.com/office/powerpoint/2010/main" val="384808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AB20C-5D02-D3E2-F1C1-D3FBE3C9C3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F48F38-098D-F1F3-81F3-947F2D4AC9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2D9C78-363E-B776-3B77-CCB69AC335B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8FED5C9-D0EE-ECDB-27DE-AAE3523C62B8}"/>
              </a:ext>
            </a:extLst>
          </p:cNvPr>
          <p:cNvSpPr>
            <a:spLocks noGrp="1"/>
          </p:cNvSpPr>
          <p:nvPr>
            <p:ph type="dt" sz="half" idx="10"/>
          </p:nvPr>
        </p:nvSpPr>
        <p:spPr/>
        <p:txBody>
          <a:bodyPr/>
          <a:lstStyle/>
          <a:p>
            <a:fld id="{3774537A-552A-4071-880F-F47FAAEEF9FF}"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10DECE7D-F4F3-F90A-94A8-7591F862D0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2AF45A-C81A-C460-3EDC-11264FC7D181}"/>
              </a:ext>
            </a:extLst>
          </p:cNvPr>
          <p:cNvSpPr>
            <a:spLocks noGrp="1"/>
          </p:cNvSpPr>
          <p:nvPr>
            <p:ph type="sldNum" sz="quarter" idx="12"/>
          </p:nvPr>
        </p:nvSpPr>
        <p:spPr/>
        <p:txBody>
          <a:bodyPr/>
          <a:lstStyle/>
          <a:p>
            <a:fld id="{B9858B51-7130-4C12-8712-379668BDF175}" type="slidenum">
              <a:rPr lang="zh-CN" altLang="en-US" smtClean="0"/>
              <a:t>‹#›</a:t>
            </a:fld>
            <a:endParaRPr lang="zh-CN" altLang="en-US"/>
          </a:p>
        </p:txBody>
      </p:sp>
    </p:spTree>
    <p:extLst>
      <p:ext uri="{BB962C8B-B14F-4D97-AF65-F5344CB8AC3E}">
        <p14:creationId xmlns:p14="http://schemas.microsoft.com/office/powerpoint/2010/main" val="36517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4D893-2595-2300-9CCA-7E0EFF9CE81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F734CA7-D8E7-A706-68DE-8BF6A4FCE5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32C6A2B-587D-74F5-67B5-97CF77C884E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3C151E8-E607-8362-5BC7-DD96635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26EA0-C0FC-EDE7-8C92-16114408ED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BEFE987-0E17-AAEE-6F00-2F65C1ABC803}"/>
              </a:ext>
            </a:extLst>
          </p:cNvPr>
          <p:cNvSpPr>
            <a:spLocks noGrp="1"/>
          </p:cNvSpPr>
          <p:nvPr>
            <p:ph type="dt" sz="half" idx="10"/>
          </p:nvPr>
        </p:nvSpPr>
        <p:spPr/>
        <p:txBody>
          <a:bodyPr/>
          <a:lstStyle/>
          <a:p>
            <a:fld id="{3774537A-552A-4071-880F-F47FAAEEF9FF}" type="datetimeFigureOut">
              <a:rPr lang="zh-CN" altLang="en-US" smtClean="0"/>
              <a:t>2024/4/11</a:t>
            </a:fld>
            <a:endParaRPr lang="zh-CN" altLang="en-US"/>
          </a:p>
        </p:txBody>
      </p:sp>
      <p:sp>
        <p:nvSpPr>
          <p:cNvPr id="8" name="页脚占位符 7">
            <a:extLst>
              <a:ext uri="{FF2B5EF4-FFF2-40B4-BE49-F238E27FC236}">
                <a16:creationId xmlns:a16="http://schemas.microsoft.com/office/drawing/2014/main" id="{593174F8-8E51-2FA5-10EF-871269B923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77869E3-D193-E198-6FA2-6C92E8943FB9}"/>
              </a:ext>
            </a:extLst>
          </p:cNvPr>
          <p:cNvSpPr>
            <a:spLocks noGrp="1"/>
          </p:cNvSpPr>
          <p:nvPr>
            <p:ph type="sldNum" sz="quarter" idx="12"/>
          </p:nvPr>
        </p:nvSpPr>
        <p:spPr/>
        <p:txBody>
          <a:bodyPr/>
          <a:lstStyle/>
          <a:p>
            <a:fld id="{B9858B51-7130-4C12-8712-379668BDF175}" type="slidenum">
              <a:rPr lang="zh-CN" altLang="en-US" smtClean="0"/>
              <a:t>‹#›</a:t>
            </a:fld>
            <a:endParaRPr lang="zh-CN" altLang="en-US"/>
          </a:p>
        </p:txBody>
      </p:sp>
    </p:spTree>
    <p:extLst>
      <p:ext uri="{BB962C8B-B14F-4D97-AF65-F5344CB8AC3E}">
        <p14:creationId xmlns:p14="http://schemas.microsoft.com/office/powerpoint/2010/main" val="365653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9B21D-1167-8C9F-3382-ECBAFDCAF66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08BF90-D80A-B7C4-A86B-7ABB91950670}"/>
              </a:ext>
            </a:extLst>
          </p:cNvPr>
          <p:cNvSpPr>
            <a:spLocks noGrp="1"/>
          </p:cNvSpPr>
          <p:nvPr>
            <p:ph type="dt" sz="half" idx="10"/>
          </p:nvPr>
        </p:nvSpPr>
        <p:spPr/>
        <p:txBody>
          <a:bodyPr/>
          <a:lstStyle/>
          <a:p>
            <a:fld id="{3774537A-552A-4071-880F-F47FAAEEF9FF}" type="datetimeFigureOut">
              <a:rPr lang="zh-CN" altLang="en-US" smtClean="0"/>
              <a:t>2024/4/11</a:t>
            </a:fld>
            <a:endParaRPr lang="zh-CN" altLang="en-US"/>
          </a:p>
        </p:txBody>
      </p:sp>
      <p:sp>
        <p:nvSpPr>
          <p:cNvPr id="4" name="页脚占位符 3">
            <a:extLst>
              <a:ext uri="{FF2B5EF4-FFF2-40B4-BE49-F238E27FC236}">
                <a16:creationId xmlns:a16="http://schemas.microsoft.com/office/drawing/2014/main" id="{AA9BB004-FDA3-ED19-61C2-E17635792F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89544D-46F7-DD7A-CD6F-2BAA19F90FBD}"/>
              </a:ext>
            </a:extLst>
          </p:cNvPr>
          <p:cNvSpPr>
            <a:spLocks noGrp="1"/>
          </p:cNvSpPr>
          <p:nvPr>
            <p:ph type="sldNum" sz="quarter" idx="12"/>
          </p:nvPr>
        </p:nvSpPr>
        <p:spPr/>
        <p:txBody>
          <a:bodyPr/>
          <a:lstStyle/>
          <a:p>
            <a:fld id="{B9858B51-7130-4C12-8712-379668BDF175}" type="slidenum">
              <a:rPr lang="zh-CN" altLang="en-US" smtClean="0"/>
              <a:t>‹#›</a:t>
            </a:fld>
            <a:endParaRPr lang="zh-CN" altLang="en-US"/>
          </a:p>
        </p:txBody>
      </p:sp>
    </p:spTree>
    <p:extLst>
      <p:ext uri="{BB962C8B-B14F-4D97-AF65-F5344CB8AC3E}">
        <p14:creationId xmlns:p14="http://schemas.microsoft.com/office/powerpoint/2010/main" val="295717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C0722F7-FBCE-4A37-04A3-A45E2BBD1A53}"/>
              </a:ext>
            </a:extLst>
          </p:cNvPr>
          <p:cNvSpPr>
            <a:spLocks noGrp="1"/>
          </p:cNvSpPr>
          <p:nvPr>
            <p:ph type="dt" sz="half" idx="10"/>
          </p:nvPr>
        </p:nvSpPr>
        <p:spPr/>
        <p:txBody>
          <a:bodyPr/>
          <a:lstStyle/>
          <a:p>
            <a:fld id="{3774537A-552A-4071-880F-F47FAAEEF9FF}" type="datetimeFigureOut">
              <a:rPr lang="zh-CN" altLang="en-US" smtClean="0"/>
              <a:t>2024/4/11</a:t>
            </a:fld>
            <a:endParaRPr lang="zh-CN" altLang="en-US"/>
          </a:p>
        </p:txBody>
      </p:sp>
      <p:sp>
        <p:nvSpPr>
          <p:cNvPr id="3" name="页脚占位符 2">
            <a:extLst>
              <a:ext uri="{FF2B5EF4-FFF2-40B4-BE49-F238E27FC236}">
                <a16:creationId xmlns:a16="http://schemas.microsoft.com/office/drawing/2014/main" id="{47D46BA0-0290-7DCA-69B3-3C049069DB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792B0AB-0489-E47C-FFE7-A23C3AED3A00}"/>
              </a:ext>
            </a:extLst>
          </p:cNvPr>
          <p:cNvSpPr>
            <a:spLocks noGrp="1"/>
          </p:cNvSpPr>
          <p:nvPr>
            <p:ph type="sldNum" sz="quarter" idx="12"/>
          </p:nvPr>
        </p:nvSpPr>
        <p:spPr/>
        <p:txBody>
          <a:bodyPr/>
          <a:lstStyle/>
          <a:p>
            <a:fld id="{B9858B51-7130-4C12-8712-379668BDF175}" type="slidenum">
              <a:rPr lang="zh-CN" altLang="en-US" smtClean="0"/>
              <a:t>‹#›</a:t>
            </a:fld>
            <a:endParaRPr lang="zh-CN" altLang="en-US"/>
          </a:p>
        </p:txBody>
      </p:sp>
    </p:spTree>
    <p:extLst>
      <p:ext uri="{BB962C8B-B14F-4D97-AF65-F5344CB8AC3E}">
        <p14:creationId xmlns:p14="http://schemas.microsoft.com/office/powerpoint/2010/main" val="427857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46309-932F-80F9-7B02-FC8A2391B5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3414248-146E-1BA0-F433-86B1B827A6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57B941A-84A4-D5B8-9D6D-A082F484A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8F97CE-3D4A-80A0-F9AA-B3269B2999C5}"/>
              </a:ext>
            </a:extLst>
          </p:cNvPr>
          <p:cNvSpPr>
            <a:spLocks noGrp="1"/>
          </p:cNvSpPr>
          <p:nvPr>
            <p:ph type="dt" sz="half" idx="10"/>
          </p:nvPr>
        </p:nvSpPr>
        <p:spPr/>
        <p:txBody>
          <a:bodyPr/>
          <a:lstStyle/>
          <a:p>
            <a:fld id="{3774537A-552A-4071-880F-F47FAAEEF9FF}"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C38237AA-E3AC-314D-B3BC-3EEC205A63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5100F0-B169-61EC-CD71-75B462B957E1}"/>
              </a:ext>
            </a:extLst>
          </p:cNvPr>
          <p:cNvSpPr>
            <a:spLocks noGrp="1"/>
          </p:cNvSpPr>
          <p:nvPr>
            <p:ph type="sldNum" sz="quarter" idx="12"/>
          </p:nvPr>
        </p:nvSpPr>
        <p:spPr/>
        <p:txBody>
          <a:bodyPr/>
          <a:lstStyle/>
          <a:p>
            <a:fld id="{B9858B51-7130-4C12-8712-379668BDF175}" type="slidenum">
              <a:rPr lang="zh-CN" altLang="en-US" smtClean="0"/>
              <a:t>‹#›</a:t>
            </a:fld>
            <a:endParaRPr lang="zh-CN" altLang="en-US"/>
          </a:p>
        </p:txBody>
      </p:sp>
    </p:spTree>
    <p:extLst>
      <p:ext uri="{BB962C8B-B14F-4D97-AF65-F5344CB8AC3E}">
        <p14:creationId xmlns:p14="http://schemas.microsoft.com/office/powerpoint/2010/main" val="404581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9904C-0865-2887-E4B4-B79181BFBA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2DDBE69-35E1-BD66-1043-88A39FB60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2261463-DB42-2729-69E6-78F06B0DC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AE6E39-73F0-3BED-0C0B-00C2D4651A1C}"/>
              </a:ext>
            </a:extLst>
          </p:cNvPr>
          <p:cNvSpPr>
            <a:spLocks noGrp="1"/>
          </p:cNvSpPr>
          <p:nvPr>
            <p:ph type="dt" sz="half" idx="10"/>
          </p:nvPr>
        </p:nvSpPr>
        <p:spPr/>
        <p:txBody>
          <a:bodyPr/>
          <a:lstStyle/>
          <a:p>
            <a:fld id="{3774537A-552A-4071-880F-F47FAAEEF9FF}"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807DB71F-1C36-37CE-C6E7-FC402DD135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936EB8-D025-97E4-097F-8F30C960D983}"/>
              </a:ext>
            </a:extLst>
          </p:cNvPr>
          <p:cNvSpPr>
            <a:spLocks noGrp="1"/>
          </p:cNvSpPr>
          <p:nvPr>
            <p:ph type="sldNum" sz="quarter" idx="12"/>
          </p:nvPr>
        </p:nvSpPr>
        <p:spPr/>
        <p:txBody>
          <a:bodyPr/>
          <a:lstStyle/>
          <a:p>
            <a:fld id="{B9858B51-7130-4C12-8712-379668BDF175}" type="slidenum">
              <a:rPr lang="zh-CN" altLang="en-US" smtClean="0"/>
              <a:t>‹#›</a:t>
            </a:fld>
            <a:endParaRPr lang="zh-CN" altLang="en-US"/>
          </a:p>
        </p:txBody>
      </p:sp>
    </p:spTree>
    <p:extLst>
      <p:ext uri="{BB962C8B-B14F-4D97-AF65-F5344CB8AC3E}">
        <p14:creationId xmlns:p14="http://schemas.microsoft.com/office/powerpoint/2010/main" val="141317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BF7FFA-1AAF-0178-E73E-69EAA81AD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230AED3-EE89-ECAB-4EDB-457229F08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DEF533-0697-DA7F-2032-390E577E7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74537A-552A-4071-880F-F47FAAEEF9FF}"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34973F06-1CCD-189E-61BB-096651A0F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A3CD3444-E7FE-5955-B4AF-7D1B5C4672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858B51-7130-4C12-8712-379668BDF175}" type="slidenum">
              <a:rPr lang="zh-CN" altLang="en-US" smtClean="0"/>
              <a:t>‹#›</a:t>
            </a:fld>
            <a:endParaRPr lang="zh-CN" altLang="en-US"/>
          </a:p>
        </p:txBody>
      </p:sp>
    </p:spTree>
    <p:extLst>
      <p:ext uri="{BB962C8B-B14F-4D97-AF65-F5344CB8AC3E}">
        <p14:creationId xmlns:p14="http://schemas.microsoft.com/office/powerpoint/2010/main" val="782450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D6B0E533-AB95-F20B-13FC-CCC0E713E893}"/>
              </a:ext>
            </a:extLst>
          </p:cNvPr>
          <p:cNvSpPr txBox="1">
            <a:spLocks noChangeArrowheads="1"/>
          </p:cNvSpPr>
          <p:nvPr/>
        </p:nvSpPr>
        <p:spPr>
          <a:xfrm>
            <a:off x="0" y="1521643"/>
            <a:ext cx="12192000" cy="8651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600" b="1" dirty="0">
                <a:solidFill>
                  <a:schemeClr val="tx1">
                    <a:lumMod val="95000"/>
                    <a:lumOff val="5000"/>
                  </a:schemeClr>
                </a:solidFill>
                <a:latin typeface="宋体" panose="02010600030101010101" pitchFamily="2" charset="-122"/>
                <a:ea typeface="宋体" panose="02010600030101010101" pitchFamily="2" charset="-122"/>
              </a:rPr>
              <a:t>深地实验室技术研发人员竞聘答辩</a:t>
            </a:r>
          </a:p>
        </p:txBody>
      </p:sp>
      <p:sp>
        <p:nvSpPr>
          <p:cNvPr id="8" name="文本框 7">
            <a:extLst>
              <a:ext uri="{FF2B5EF4-FFF2-40B4-BE49-F238E27FC236}">
                <a16:creationId xmlns:a16="http://schemas.microsoft.com/office/drawing/2014/main" id="{17AF6648-0EE0-6A7B-F82E-3A9D6EC17104}"/>
              </a:ext>
            </a:extLst>
          </p:cNvPr>
          <p:cNvSpPr txBox="1"/>
          <p:nvPr/>
        </p:nvSpPr>
        <p:spPr>
          <a:xfrm>
            <a:off x="3766454" y="3429000"/>
            <a:ext cx="4659085" cy="461665"/>
          </a:xfrm>
          <a:prstGeom prst="rect">
            <a:avLst/>
          </a:prstGeom>
          <a:noFill/>
        </p:spPr>
        <p:txBody>
          <a:bodyPr wrap="square" rtlCol="0">
            <a:spAutoFit/>
          </a:bodyPr>
          <a:lstStyle/>
          <a:p>
            <a:pPr algn="ctr"/>
            <a:r>
              <a:rPr lang="zh-CN" altLang="en-US" sz="2400" dirty="0">
                <a:latin typeface="宋体" panose="02010600030101010101" pitchFamily="2" charset="-122"/>
                <a:ea typeface="宋体" panose="02010600030101010101" pitchFamily="2" charset="-122"/>
              </a:rPr>
              <a:t>姓名：</a:t>
            </a:r>
            <a:r>
              <a:rPr lang="zh-CN" altLang="en-US" sz="2400" dirty="0">
                <a:solidFill>
                  <a:srgbClr val="FF0000"/>
                </a:solidFill>
                <a:latin typeface="宋体" panose="02010600030101010101" pitchFamily="2" charset="-122"/>
                <a:ea typeface="宋体" panose="02010600030101010101" pitchFamily="2" charset="-122"/>
              </a:rPr>
              <a:t>王猛</a:t>
            </a:r>
            <a:endParaRPr lang="en-US" altLang="zh-CN" sz="2400" dirty="0">
              <a:solidFill>
                <a:srgbClr val="FF0000"/>
              </a:solidFill>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946E4D24-8D30-206B-ADFD-A75AB92F4D99}"/>
              </a:ext>
            </a:extLst>
          </p:cNvPr>
          <p:cNvSpPr txBox="1"/>
          <p:nvPr/>
        </p:nvSpPr>
        <p:spPr>
          <a:xfrm>
            <a:off x="3047996" y="4035742"/>
            <a:ext cx="6096000" cy="461665"/>
          </a:xfrm>
          <a:prstGeom prst="rect">
            <a:avLst/>
          </a:prstGeom>
          <a:noFill/>
        </p:spPr>
        <p:txBody>
          <a:bodyPr wrap="square">
            <a:spAutoFit/>
          </a:bodyPr>
          <a:lstStyle/>
          <a:p>
            <a:pPr algn="ctr"/>
            <a:r>
              <a:rPr lang="zh-CN" altLang="en-US" sz="2400" dirty="0">
                <a:latin typeface="宋体" panose="02010600030101010101" pitchFamily="2" charset="-122"/>
                <a:ea typeface="宋体" panose="02010600030101010101" pitchFamily="2" charset="-122"/>
              </a:rPr>
              <a:t>岗位：</a:t>
            </a:r>
            <a:r>
              <a:rPr lang="zh-CN" altLang="en-US" sz="2400" b="0" i="0" dirty="0">
                <a:solidFill>
                  <a:srgbClr val="FF0000"/>
                </a:solidFill>
                <a:effectLst/>
                <a:latin typeface="宋体" panose="02010600030101010101" pitchFamily="2" charset="-122"/>
                <a:ea typeface="宋体" panose="02010600030101010101" pitchFamily="2" charset="-122"/>
              </a:rPr>
              <a:t>人工智能算法工程师</a:t>
            </a:r>
            <a:endParaRPr lang="zh-CN" altLang="en-US" sz="2400" dirty="0">
              <a:solidFill>
                <a:srgbClr val="FF0000"/>
              </a:solidFill>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ABACB571-371C-A93F-BCDE-627C06B94EDE}"/>
              </a:ext>
            </a:extLst>
          </p:cNvPr>
          <p:cNvSpPr txBox="1"/>
          <p:nvPr/>
        </p:nvSpPr>
        <p:spPr>
          <a:xfrm>
            <a:off x="3046442" y="5268012"/>
            <a:ext cx="6097554" cy="442878"/>
          </a:xfrm>
          <a:prstGeom prst="rect">
            <a:avLst/>
          </a:prstGeom>
          <a:noFill/>
        </p:spPr>
        <p:txBody>
          <a:bodyPr wrap="square">
            <a:spAutoFit/>
          </a:bodyPr>
          <a:lstStyle/>
          <a:p>
            <a:pPr algn="ctr">
              <a:lnSpc>
                <a:spcPct val="150000"/>
              </a:lnSpc>
            </a:pPr>
            <a:r>
              <a:rPr lang="en-US" altLang="zh-CN" dirty="0">
                <a:latin typeface="楷体" panose="02010609060101010101" pitchFamily="49" charset="-122"/>
                <a:ea typeface="楷体" panose="02010609060101010101" pitchFamily="49" charset="-122"/>
              </a:rPr>
              <a:t>2024</a:t>
            </a:r>
            <a:r>
              <a:rPr lang="zh-CN" altLang="en-US" dirty="0">
                <a:latin typeface="楷体" panose="02010609060101010101" pitchFamily="49" charset="-122"/>
                <a:ea typeface="楷体" panose="02010609060101010101" pitchFamily="49" charset="-122"/>
              </a:rPr>
              <a:t>年</a:t>
            </a:r>
            <a:r>
              <a:rPr lang="en-US" altLang="zh-CN" dirty="0">
                <a:latin typeface="楷体" panose="02010609060101010101" pitchFamily="49" charset="-122"/>
                <a:ea typeface="楷体" panose="02010609060101010101" pitchFamily="49" charset="-122"/>
              </a:rPr>
              <a:t>03</a:t>
            </a:r>
            <a:r>
              <a:rPr lang="zh-CN" altLang="en-US" dirty="0">
                <a:latin typeface="楷体" panose="02010609060101010101" pitchFamily="49" charset="-122"/>
                <a:ea typeface="楷体" panose="02010609060101010101" pitchFamily="49" charset="-122"/>
              </a:rPr>
              <a:t>月</a:t>
            </a:r>
            <a:r>
              <a:rPr lang="en-US" altLang="zh-CN" dirty="0">
                <a:latin typeface="楷体" panose="02010609060101010101" pitchFamily="49" charset="-122"/>
                <a:ea typeface="楷体" panose="02010609060101010101" pitchFamily="49" charset="-122"/>
              </a:rPr>
              <a:t>07</a:t>
            </a:r>
            <a:r>
              <a:rPr lang="zh-CN" altLang="en-US" dirty="0">
                <a:latin typeface="楷体" panose="02010609060101010101" pitchFamily="49" charset="-122"/>
                <a:ea typeface="楷体" panose="02010609060101010101" pitchFamily="49" charset="-122"/>
              </a:rPr>
              <a:t>日</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7876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139">
            <a:extLst>
              <a:ext uri="{FF2B5EF4-FFF2-40B4-BE49-F238E27FC236}">
                <a16:creationId xmlns:a16="http://schemas.microsoft.com/office/drawing/2014/main" id="{F64CF04D-6D6E-49AA-4B9C-71AED1C9C4C8}"/>
              </a:ext>
            </a:extLst>
          </p:cNvPr>
          <p:cNvGrpSpPr/>
          <p:nvPr/>
        </p:nvGrpSpPr>
        <p:grpSpPr>
          <a:xfrm>
            <a:off x="672879" y="1779923"/>
            <a:ext cx="10708914" cy="3879969"/>
            <a:chOff x="672879" y="1779923"/>
            <a:chExt cx="10708914" cy="3879969"/>
          </a:xfrm>
        </p:grpSpPr>
        <p:grpSp>
          <p:nvGrpSpPr>
            <p:cNvPr id="42" name="组合 41">
              <a:extLst>
                <a:ext uri="{FF2B5EF4-FFF2-40B4-BE49-F238E27FC236}">
                  <a16:creationId xmlns:a16="http://schemas.microsoft.com/office/drawing/2014/main" id="{C9497EE4-1748-FFB5-24FC-C2B40C049AB4}"/>
                </a:ext>
              </a:extLst>
            </p:cNvPr>
            <p:cNvGrpSpPr/>
            <p:nvPr/>
          </p:nvGrpSpPr>
          <p:grpSpPr>
            <a:xfrm>
              <a:off x="4249277" y="1969986"/>
              <a:ext cx="3689906" cy="3689906"/>
              <a:chOff x="4249277" y="1969986"/>
              <a:chExt cx="3689906" cy="3689906"/>
            </a:xfrm>
          </p:grpSpPr>
          <p:sp>
            <p:nvSpPr>
              <p:cNvPr id="137" name="椭圆 136">
                <a:extLst>
                  <a:ext uri="{FF2B5EF4-FFF2-40B4-BE49-F238E27FC236}">
                    <a16:creationId xmlns:a16="http://schemas.microsoft.com/office/drawing/2014/main" id="{B92AB9DF-8227-B11D-A416-F38B718C34E2}"/>
                  </a:ext>
                </a:extLst>
              </p:cNvPr>
              <p:cNvSpPr/>
              <p:nvPr/>
            </p:nvSpPr>
            <p:spPr>
              <a:xfrm>
                <a:off x="4507006" y="2227714"/>
                <a:ext cx="3177988" cy="3177988"/>
              </a:xfrm>
              <a:prstGeom prst="ellipse">
                <a:avLst/>
              </a:prstGeom>
              <a:gradFill>
                <a:gsLst>
                  <a:gs pos="0">
                    <a:schemeClr val="accent1">
                      <a:alpha val="0"/>
                    </a:schemeClr>
                  </a:gs>
                  <a:gs pos="100000">
                    <a:schemeClr val="accent4">
                      <a:alpha val="23000"/>
                    </a:schemeClr>
                  </a:gs>
                </a:gsLst>
                <a:lin ang="5400000" scaled="1"/>
              </a:gradFill>
              <a:ln>
                <a:noFill/>
              </a:ln>
              <a:effectLst>
                <a:outerShdw blurRad="127000" sx="102000" sy="102000" algn="ctr"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8" name="椭圆 137">
                <a:extLst>
                  <a:ext uri="{FF2B5EF4-FFF2-40B4-BE49-F238E27FC236}">
                    <a16:creationId xmlns:a16="http://schemas.microsoft.com/office/drawing/2014/main" id="{A0E2F697-DA27-A4C1-120D-F5C44709106E}"/>
                  </a:ext>
                </a:extLst>
              </p:cNvPr>
              <p:cNvSpPr/>
              <p:nvPr/>
            </p:nvSpPr>
            <p:spPr>
              <a:xfrm>
                <a:off x="4838700" y="2559408"/>
                <a:ext cx="2514600" cy="2514600"/>
              </a:xfrm>
              <a:prstGeom prst="ellipse">
                <a:avLst/>
              </a:prstGeom>
              <a:solidFill>
                <a:schemeClr val="bg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9" name="椭圆 138">
                <a:extLst>
                  <a:ext uri="{FF2B5EF4-FFF2-40B4-BE49-F238E27FC236}">
                    <a16:creationId xmlns:a16="http://schemas.microsoft.com/office/drawing/2014/main" id="{517389EE-E2FB-FA7A-C0A7-D0841C96C22C}"/>
                  </a:ext>
                </a:extLst>
              </p:cNvPr>
              <p:cNvSpPr/>
              <p:nvPr/>
            </p:nvSpPr>
            <p:spPr>
              <a:xfrm>
                <a:off x="5137897" y="2858605"/>
                <a:ext cx="1916206" cy="1916206"/>
              </a:xfrm>
              <a:prstGeom prst="ellipse">
                <a:avLst/>
              </a:prstGeom>
              <a:blipFill>
                <a:blip r:embed="rId3"/>
                <a:srcRect/>
                <a:stretch>
                  <a:fillRect l="-11667" r="-3833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8" name="弧形 177">
                <a:extLst>
                  <a:ext uri="{FF2B5EF4-FFF2-40B4-BE49-F238E27FC236}">
                    <a16:creationId xmlns:a16="http://schemas.microsoft.com/office/drawing/2014/main" id="{DA87742B-61D8-5A05-FC63-7A2377EB1E3F}"/>
                  </a:ext>
                </a:extLst>
              </p:cNvPr>
              <p:cNvSpPr/>
              <p:nvPr/>
            </p:nvSpPr>
            <p:spPr>
              <a:xfrm>
                <a:off x="4249277" y="1969986"/>
                <a:ext cx="3689906" cy="3689906"/>
              </a:xfrm>
              <a:prstGeom prst="arc">
                <a:avLst>
                  <a:gd name="adj1" fmla="val 16200000"/>
                  <a:gd name="adj2" fmla="val 13077227"/>
                </a:avLst>
              </a:prstGeom>
              <a:ln>
                <a:gradFill>
                  <a:gsLst>
                    <a:gs pos="0">
                      <a:schemeClr val="accent1">
                        <a:lumMod val="5000"/>
                        <a:lumOff val="9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79" name="弧形 178">
                <a:extLst>
                  <a:ext uri="{FF2B5EF4-FFF2-40B4-BE49-F238E27FC236}">
                    <a16:creationId xmlns:a16="http://schemas.microsoft.com/office/drawing/2014/main" id="{B1893BD5-45CE-DFD8-F0F6-84FAC95433FB}"/>
                  </a:ext>
                </a:extLst>
              </p:cNvPr>
              <p:cNvSpPr/>
              <p:nvPr/>
            </p:nvSpPr>
            <p:spPr>
              <a:xfrm rot="11597011">
                <a:off x="4996173" y="2716882"/>
                <a:ext cx="2196114" cy="2196114"/>
              </a:xfrm>
              <a:prstGeom prst="arc">
                <a:avLst>
                  <a:gd name="adj1" fmla="val 16200000"/>
                  <a:gd name="adj2" fmla="val 13077227"/>
                </a:avLst>
              </a:prstGeom>
              <a:ln>
                <a:gradFill>
                  <a:gsLst>
                    <a:gs pos="0">
                      <a:schemeClr val="accent1">
                        <a:lumMod val="5000"/>
                        <a:lumOff val="95000"/>
                      </a:schemeClr>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43" name="组合 42">
              <a:extLst>
                <a:ext uri="{FF2B5EF4-FFF2-40B4-BE49-F238E27FC236}">
                  <a16:creationId xmlns:a16="http://schemas.microsoft.com/office/drawing/2014/main" id="{DD3697FF-BC13-1531-81B0-C628EDC964E9}"/>
                </a:ext>
              </a:extLst>
            </p:cNvPr>
            <p:cNvGrpSpPr/>
            <p:nvPr/>
          </p:nvGrpSpPr>
          <p:grpSpPr>
            <a:xfrm>
              <a:off x="672879" y="1779923"/>
              <a:ext cx="4129665" cy="1541435"/>
              <a:chOff x="672879" y="1779923"/>
              <a:chExt cx="4129665" cy="1541435"/>
            </a:xfrm>
          </p:grpSpPr>
          <p:grpSp>
            <p:nvGrpSpPr>
              <p:cNvPr id="130" name="组合 129">
                <a:extLst>
                  <a:ext uri="{FF2B5EF4-FFF2-40B4-BE49-F238E27FC236}">
                    <a16:creationId xmlns:a16="http://schemas.microsoft.com/office/drawing/2014/main" id="{B4F2FCAA-E343-B7D9-091C-2F68AF6E5698}"/>
                  </a:ext>
                </a:extLst>
              </p:cNvPr>
              <p:cNvGrpSpPr/>
              <p:nvPr/>
            </p:nvGrpSpPr>
            <p:grpSpPr>
              <a:xfrm>
                <a:off x="672879" y="1779923"/>
                <a:ext cx="3150199" cy="1541435"/>
                <a:chOff x="672879" y="1779923"/>
                <a:chExt cx="3150199" cy="1541435"/>
              </a:xfrm>
            </p:grpSpPr>
            <p:sp>
              <p:nvSpPr>
                <p:cNvPr id="134" name="矩形: 圆角 133">
                  <a:extLst>
                    <a:ext uri="{FF2B5EF4-FFF2-40B4-BE49-F238E27FC236}">
                      <a16:creationId xmlns:a16="http://schemas.microsoft.com/office/drawing/2014/main" id="{4DE8DF4F-28A3-EE56-19C8-5F9E62A3A272}"/>
                    </a:ext>
                  </a:extLst>
                </p:cNvPr>
                <p:cNvSpPr/>
                <p:nvPr/>
              </p:nvSpPr>
              <p:spPr>
                <a:xfrm>
                  <a:off x="784860" y="2098174"/>
                  <a:ext cx="3038218" cy="1201286"/>
                </a:xfrm>
                <a:prstGeom prst="roundRect">
                  <a:avLst>
                    <a:gd name="adj" fmla="val 5249"/>
                  </a:avLst>
                </a:prstGeom>
                <a:solidFill>
                  <a:schemeClr val="bg1"/>
                </a:solidFill>
                <a:ln w="6350">
                  <a:gradFill>
                    <a:gsLst>
                      <a:gs pos="17000">
                        <a:schemeClr val="accent1">
                          <a:lumMod val="5000"/>
                          <a:lumOff val="95000"/>
                        </a:schemeClr>
                      </a:gs>
                      <a:gs pos="100000">
                        <a:schemeClr val="accent1"/>
                      </a:gs>
                    </a:gsLst>
                    <a:lin ang="5400000" scaled="1"/>
                  </a:gradFill>
                </a:ln>
                <a:effectLst>
                  <a:outerShdw blurRad="127000" sx="102000" sy="102000" algn="ctr" rotWithShape="0">
                    <a:schemeClr val="accent1">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5" name="文本框 32">
                  <a:extLst>
                    <a:ext uri="{FF2B5EF4-FFF2-40B4-BE49-F238E27FC236}">
                      <a16:creationId xmlns:a16="http://schemas.microsoft.com/office/drawing/2014/main" id="{36424C14-AB66-4BF0-2CA5-D9AF5BAD9C89}"/>
                    </a:ext>
                  </a:extLst>
                </p:cNvPr>
                <p:cNvSpPr txBox="1"/>
                <p:nvPr/>
              </p:nvSpPr>
              <p:spPr>
                <a:xfrm>
                  <a:off x="958846" y="2377830"/>
                  <a:ext cx="2844799" cy="94352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000" dirty="0">
                      <a:latin typeface="宋体" panose="02010600030101010101" pitchFamily="2" charset="-122"/>
                      <a:ea typeface="宋体" panose="02010600030101010101" pitchFamily="2" charset="-122"/>
                    </a:rPr>
                    <a:t>地学数据处理、整合和分析</a:t>
                  </a:r>
                </a:p>
              </p:txBody>
            </p:sp>
            <p:sp>
              <p:nvSpPr>
                <p:cNvPr id="136" name="文本框 48">
                  <a:extLst>
                    <a:ext uri="{FF2B5EF4-FFF2-40B4-BE49-F238E27FC236}">
                      <a16:creationId xmlns:a16="http://schemas.microsoft.com/office/drawing/2014/main" id="{AB08F6DA-70D4-39C7-029A-7CD73147AFE7}"/>
                    </a:ext>
                  </a:extLst>
                </p:cNvPr>
                <p:cNvSpPr txBox="1"/>
                <p:nvPr/>
              </p:nvSpPr>
              <p:spPr>
                <a:xfrm>
                  <a:off x="672879" y="1779923"/>
                  <a:ext cx="69702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800" b="1" i="1" dirty="0">
                      <a:solidFill>
                        <a:schemeClr val="accent2"/>
                      </a:solidFill>
                      <a:latin typeface="+mn-ea"/>
                    </a:rPr>
                    <a:t>1</a:t>
                  </a:r>
                  <a:endParaRPr lang="zh-CN" altLang="en-US" sz="4800" b="1" i="1" dirty="0">
                    <a:solidFill>
                      <a:schemeClr val="accent2"/>
                    </a:solidFill>
                    <a:latin typeface="+mn-ea"/>
                  </a:endParaRPr>
                </a:p>
              </p:txBody>
            </p:sp>
          </p:grpSp>
          <p:grpSp>
            <p:nvGrpSpPr>
              <p:cNvPr id="131" name="组合 130">
                <a:extLst>
                  <a:ext uri="{FF2B5EF4-FFF2-40B4-BE49-F238E27FC236}">
                    <a16:creationId xmlns:a16="http://schemas.microsoft.com/office/drawing/2014/main" id="{1A417462-469C-21F6-AF21-D5121CF1DC0A}"/>
                  </a:ext>
                </a:extLst>
              </p:cNvPr>
              <p:cNvGrpSpPr/>
              <p:nvPr/>
            </p:nvGrpSpPr>
            <p:grpSpPr>
              <a:xfrm>
                <a:off x="4161352" y="2449345"/>
                <a:ext cx="641192" cy="641192"/>
                <a:chOff x="4161352" y="2449345"/>
                <a:chExt cx="641192" cy="641192"/>
              </a:xfrm>
            </p:grpSpPr>
            <p:sp>
              <p:nvSpPr>
                <p:cNvPr id="132" name="椭圆 131">
                  <a:extLst>
                    <a:ext uri="{FF2B5EF4-FFF2-40B4-BE49-F238E27FC236}">
                      <a16:creationId xmlns:a16="http://schemas.microsoft.com/office/drawing/2014/main" id="{C03B7C72-943A-EEFC-B54A-9261A110E922}"/>
                    </a:ext>
                  </a:extLst>
                </p:cNvPr>
                <p:cNvSpPr/>
                <p:nvPr/>
              </p:nvSpPr>
              <p:spPr>
                <a:xfrm>
                  <a:off x="4161352" y="2449345"/>
                  <a:ext cx="641192" cy="641192"/>
                </a:xfrm>
                <a:prstGeom prst="ellipse">
                  <a:avLst/>
                </a:prstGeom>
                <a:gradFill flip="none" rotWithShape="1">
                  <a:gsLst>
                    <a:gs pos="0">
                      <a:schemeClr val="accent1"/>
                    </a:gs>
                    <a:gs pos="100000">
                      <a:schemeClr val="accent4"/>
                    </a:gs>
                  </a:gsLst>
                  <a:path path="circle">
                    <a:fillToRect t="100000" r="100000"/>
                  </a:path>
                  <a:tileRect l="-100000" b="-100000"/>
                </a:gradFill>
                <a:ln>
                  <a:noFill/>
                </a:ln>
                <a:effectLst>
                  <a:outerShdw blurRad="127000" sx="102000" sy="102000" algn="ctr"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3" name="Rounded Rectangle 52">
                  <a:extLst>
                    <a:ext uri="{FF2B5EF4-FFF2-40B4-BE49-F238E27FC236}">
                      <a16:creationId xmlns:a16="http://schemas.microsoft.com/office/drawing/2014/main" id="{A55A9509-2382-D2F5-92B2-6ABD576BF4B7}"/>
                    </a:ext>
                  </a:extLst>
                </p:cNvPr>
                <p:cNvSpPr>
                  <a:spLocks/>
                </p:cNvSpPr>
                <p:nvPr/>
              </p:nvSpPr>
              <p:spPr>
                <a:xfrm>
                  <a:off x="4326018" y="2614070"/>
                  <a:ext cx="322780" cy="31648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44" name="组合 43">
              <a:extLst>
                <a:ext uri="{FF2B5EF4-FFF2-40B4-BE49-F238E27FC236}">
                  <a16:creationId xmlns:a16="http://schemas.microsoft.com/office/drawing/2014/main" id="{6CC038D3-858A-981B-879B-515C2291C317}"/>
                </a:ext>
              </a:extLst>
            </p:cNvPr>
            <p:cNvGrpSpPr/>
            <p:nvPr/>
          </p:nvGrpSpPr>
          <p:grpSpPr>
            <a:xfrm>
              <a:off x="672879" y="3991148"/>
              <a:ext cx="4129665" cy="1457218"/>
              <a:chOff x="672879" y="3991148"/>
              <a:chExt cx="4129665" cy="1457218"/>
            </a:xfrm>
          </p:grpSpPr>
          <p:grpSp>
            <p:nvGrpSpPr>
              <p:cNvPr id="59" name="组合 58">
                <a:extLst>
                  <a:ext uri="{FF2B5EF4-FFF2-40B4-BE49-F238E27FC236}">
                    <a16:creationId xmlns:a16="http://schemas.microsoft.com/office/drawing/2014/main" id="{E6DC050E-CC32-127F-BB07-31E52E27FC10}"/>
                  </a:ext>
                </a:extLst>
              </p:cNvPr>
              <p:cNvGrpSpPr/>
              <p:nvPr/>
            </p:nvGrpSpPr>
            <p:grpSpPr>
              <a:xfrm>
                <a:off x="672879" y="3991148"/>
                <a:ext cx="3150199" cy="1457218"/>
                <a:chOff x="672879" y="3991148"/>
                <a:chExt cx="3150199" cy="1457218"/>
              </a:xfrm>
            </p:grpSpPr>
            <p:sp>
              <p:nvSpPr>
                <p:cNvPr id="128" name="矩形: 圆角 127">
                  <a:extLst>
                    <a:ext uri="{FF2B5EF4-FFF2-40B4-BE49-F238E27FC236}">
                      <a16:creationId xmlns:a16="http://schemas.microsoft.com/office/drawing/2014/main" id="{A0DAC192-138F-929E-FDC4-0DB43A9E1038}"/>
                    </a:ext>
                  </a:extLst>
                </p:cNvPr>
                <p:cNvSpPr/>
                <p:nvPr/>
              </p:nvSpPr>
              <p:spPr>
                <a:xfrm>
                  <a:off x="784860" y="4247080"/>
                  <a:ext cx="3038218" cy="1201286"/>
                </a:xfrm>
                <a:prstGeom prst="roundRect">
                  <a:avLst>
                    <a:gd name="adj" fmla="val 5249"/>
                  </a:avLst>
                </a:prstGeom>
                <a:solidFill>
                  <a:schemeClr val="bg1"/>
                </a:solidFill>
                <a:ln w="6350">
                  <a:gradFill>
                    <a:gsLst>
                      <a:gs pos="17000">
                        <a:schemeClr val="accent1">
                          <a:lumMod val="5000"/>
                          <a:lumOff val="95000"/>
                        </a:schemeClr>
                      </a:gs>
                      <a:gs pos="100000">
                        <a:schemeClr val="accent1"/>
                      </a:gs>
                    </a:gsLst>
                    <a:lin ang="5400000" scaled="1"/>
                  </a:gradFill>
                </a:ln>
                <a:effectLst>
                  <a:outerShdw blurRad="127000" sx="102000" sy="102000" algn="ctr" rotWithShape="0">
                    <a:schemeClr val="accent1">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9" name="文本框 49">
                  <a:extLst>
                    <a:ext uri="{FF2B5EF4-FFF2-40B4-BE49-F238E27FC236}">
                      <a16:creationId xmlns:a16="http://schemas.microsoft.com/office/drawing/2014/main" id="{D47FFC4F-98AE-A9A4-62C4-8058762A29D8}"/>
                    </a:ext>
                  </a:extLst>
                </p:cNvPr>
                <p:cNvSpPr txBox="1"/>
                <p:nvPr/>
              </p:nvSpPr>
              <p:spPr>
                <a:xfrm>
                  <a:off x="672879" y="3991148"/>
                  <a:ext cx="69702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800" b="1" i="1" dirty="0">
                      <a:solidFill>
                        <a:schemeClr val="accent2"/>
                      </a:solidFill>
                      <a:latin typeface="+mn-ea"/>
                    </a:rPr>
                    <a:t>3</a:t>
                  </a:r>
                  <a:endParaRPr lang="zh-CN" altLang="en-US" sz="4800" b="1" i="1" dirty="0">
                    <a:solidFill>
                      <a:schemeClr val="accent2"/>
                    </a:solidFill>
                    <a:latin typeface="+mn-ea"/>
                  </a:endParaRPr>
                </a:p>
              </p:txBody>
            </p:sp>
          </p:grpSp>
          <p:grpSp>
            <p:nvGrpSpPr>
              <p:cNvPr id="60" name="组合 59">
                <a:extLst>
                  <a:ext uri="{FF2B5EF4-FFF2-40B4-BE49-F238E27FC236}">
                    <a16:creationId xmlns:a16="http://schemas.microsoft.com/office/drawing/2014/main" id="{BD5759DC-4EE6-2120-A1E9-5B0ECC0C89FE}"/>
                  </a:ext>
                </a:extLst>
              </p:cNvPr>
              <p:cNvGrpSpPr/>
              <p:nvPr/>
            </p:nvGrpSpPr>
            <p:grpSpPr>
              <a:xfrm>
                <a:off x="4161352" y="4540954"/>
                <a:ext cx="641192" cy="641192"/>
                <a:chOff x="4161352" y="4540954"/>
                <a:chExt cx="641192" cy="641192"/>
              </a:xfrm>
            </p:grpSpPr>
            <p:sp>
              <p:nvSpPr>
                <p:cNvPr id="62" name="椭圆 61">
                  <a:extLst>
                    <a:ext uri="{FF2B5EF4-FFF2-40B4-BE49-F238E27FC236}">
                      <a16:creationId xmlns:a16="http://schemas.microsoft.com/office/drawing/2014/main" id="{16DFD83B-829C-7DED-5322-8B57BC9CD88A}"/>
                    </a:ext>
                  </a:extLst>
                </p:cNvPr>
                <p:cNvSpPr/>
                <p:nvPr/>
              </p:nvSpPr>
              <p:spPr>
                <a:xfrm>
                  <a:off x="4161352" y="4540954"/>
                  <a:ext cx="641192" cy="641192"/>
                </a:xfrm>
                <a:prstGeom prst="ellipse">
                  <a:avLst/>
                </a:prstGeom>
                <a:gradFill flip="none" rotWithShape="1">
                  <a:gsLst>
                    <a:gs pos="0">
                      <a:schemeClr val="accent1"/>
                    </a:gs>
                    <a:gs pos="100000">
                      <a:schemeClr val="accent4"/>
                    </a:gs>
                  </a:gsLst>
                  <a:path path="circle">
                    <a:fillToRect t="100000" r="100000"/>
                  </a:path>
                  <a:tileRect l="-100000" b="-100000"/>
                </a:gradFill>
                <a:ln>
                  <a:noFill/>
                </a:ln>
                <a:effectLst>
                  <a:outerShdw blurRad="127000" sx="102000" sy="102000" algn="ctr"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Rounded Rectangle 53">
                  <a:extLst>
                    <a:ext uri="{FF2B5EF4-FFF2-40B4-BE49-F238E27FC236}">
                      <a16:creationId xmlns:a16="http://schemas.microsoft.com/office/drawing/2014/main" id="{F644CCC0-4699-FA9B-FD6C-3B20AE04054D}"/>
                    </a:ext>
                  </a:extLst>
                </p:cNvPr>
                <p:cNvSpPr/>
                <p:nvPr/>
              </p:nvSpPr>
              <p:spPr>
                <a:xfrm>
                  <a:off x="4360189" y="4686504"/>
                  <a:ext cx="254437" cy="322780"/>
                </a:xfrm>
                <a:custGeom>
                  <a:avLst/>
                  <a:gdLst>
                    <a:gd name="T0" fmla="*/ 836 w 839"/>
                    <a:gd name="T1" fmla="*/ 358 h 1066"/>
                    <a:gd name="T2" fmla="*/ 95 w 839"/>
                    <a:gd name="T3" fmla="*/ 460 h 1066"/>
                    <a:gd name="T4" fmla="*/ 104 w 839"/>
                    <a:gd name="T5" fmla="*/ 800 h 1066"/>
                    <a:gd name="T6" fmla="*/ 254 w 839"/>
                    <a:gd name="T7" fmla="*/ 1066 h 1066"/>
                    <a:gd name="T8" fmla="*/ 523 w 839"/>
                    <a:gd name="T9" fmla="*/ 501 h 1066"/>
                    <a:gd name="T10" fmla="*/ 490 w 839"/>
                    <a:gd name="T11" fmla="*/ 558 h 1066"/>
                    <a:gd name="T12" fmla="*/ 394 w 839"/>
                    <a:gd name="T13" fmla="*/ 528 h 1066"/>
                    <a:gd name="T14" fmla="*/ 346 w 839"/>
                    <a:gd name="T15" fmla="*/ 543 h 1066"/>
                    <a:gd name="T16" fmla="*/ 373 w 839"/>
                    <a:gd name="T17" fmla="*/ 522 h 1066"/>
                    <a:gd name="T18" fmla="*/ 358 w 839"/>
                    <a:gd name="T19" fmla="*/ 448 h 1066"/>
                    <a:gd name="T20" fmla="*/ 400 w 839"/>
                    <a:gd name="T21" fmla="*/ 382 h 1066"/>
                    <a:gd name="T22" fmla="*/ 424 w 839"/>
                    <a:gd name="T23" fmla="*/ 370 h 1066"/>
                    <a:gd name="T24" fmla="*/ 526 w 839"/>
                    <a:gd name="T25" fmla="*/ 403 h 1066"/>
                    <a:gd name="T26" fmla="*/ 490 w 839"/>
                    <a:gd name="T27" fmla="*/ 456 h 1066"/>
                    <a:gd name="T28" fmla="*/ 561 w 839"/>
                    <a:gd name="T29" fmla="*/ 459 h 1066"/>
                    <a:gd name="T30" fmla="*/ 678 w 839"/>
                    <a:gd name="T31" fmla="*/ 325 h 1066"/>
                    <a:gd name="T32" fmla="*/ 705 w 839"/>
                    <a:gd name="T33" fmla="*/ 367 h 1066"/>
                    <a:gd name="T34" fmla="*/ 699 w 839"/>
                    <a:gd name="T35" fmla="*/ 433 h 1066"/>
                    <a:gd name="T36" fmla="*/ 705 w 839"/>
                    <a:gd name="T37" fmla="*/ 483 h 1066"/>
                    <a:gd name="T38" fmla="*/ 672 w 839"/>
                    <a:gd name="T39" fmla="*/ 474 h 1066"/>
                    <a:gd name="T40" fmla="*/ 570 w 839"/>
                    <a:gd name="T41" fmla="*/ 457 h 1066"/>
                    <a:gd name="T42" fmla="*/ 520 w 839"/>
                    <a:gd name="T43" fmla="*/ 463 h 1066"/>
                    <a:gd name="T44" fmla="*/ 517 w 839"/>
                    <a:gd name="T45" fmla="*/ 430 h 1066"/>
                    <a:gd name="T46" fmla="*/ 511 w 839"/>
                    <a:gd name="T47" fmla="*/ 355 h 1066"/>
                    <a:gd name="T48" fmla="*/ 567 w 839"/>
                    <a:gd name="T49" fmla="*/ 358 h 1066"/>
                    <a:gd name="T50" fmla="*/ 600 w 839"/>
                    <a:gd name="T51" fmla="*/ 301 h 1066"/>
                    <a:gd name="T52" fmla="*/ 684 w 839"/>
                    <a:gd name="T53" fmla="*/ 325 h 1066"/>
                    <a:gd name="T54" fmla="*/ 481 w 839"/>
                    <a:gd name="T55" fmla="*/ 203 h 1066"/>
                    <a:gd name="T56" fmla="*/ 514 w 839"/>
                    <a:gd name="T57" fmla="*/ 146 h 1066"/>
                    <a:gd name="T58" fmla="*/ 609 w 839"/>
                    <a:gd name="T59" fmla="*/ 176 h 1066"/>
                    <a:gd name="T60" fmla="*/ 657 w 839"/>
                    <a:gd name="T61" fmla="*/ 161 h 1066"/>
                    <a:gd name="T62" fmla="*/ 627 w 839"/>
                    <a:gd name="T63" fmla="*/ 182 h 1066"/>
                    <a:gd name="T64" fmla="*/ 606 w 839"/>
                    <a:gd name="T65" fmla="*/ 283 h 1066"/>
                    <a:gd name="T66" fmla="*/ 612 w 839"/>
                    <a:gd name="T67" fmla="*/ 334 h 1066"/>
                    <a:gd name="T68" fmla="*/ 579 w 839"/>
                    <a:gd name="T69" fmla="*/ 325 h 1066"/>
                    <a:gd name="T70" fmla="*/ 481 w 839"/>
                    <a:gd name="T71" fmla="*/ 301 h 1066"/>
                    <a:gd name="T72" fmla="*/ 517 w 839"/>
                    <a:gd name="T73" fmla="*/ 247 h 1066"/>
                    <a:gd name="T74" fmla="*/ 445 w 839"/>
                    <a:gd name="T75" fmla="*/ 244 h 1066"/>
                    <a:gd name="T76" fmla="*/ 320 w 839"/>
                    <a:gd name="T77" fmla="*/ 379 h 1066"/>
                    <a:gd name="T78" fmla="*/ 317 w 839"/>
                    <a:gd name="T79" fmla="*/ 316 h 1066"/>
                    <a:gd name="T80" fmla="*/ 266 w 839"/>
                    <a:gd name="T81" fmla="*/ 295 h 1066"/>
                    <a:gd name="T82" fmla="*/ 308 w 839"/>
                    <a:gd name="T83" fmla="*/ 230 h 1066"/>
                    <a:gd name="T84" fmla="*/ 331 w 839"/>
                    <a:gd name="T85" fmla="*/ 218 h 1066"/>
                    <a:gd name="T86" fmla="*/ 433 w 839"/>
                    <a:gd name="T87" fmla="*/ 250 h 1066"/>
                    <a:gd name="T88" fmla="*/ 484 w 839"/>
                    <a:gd name="T89" fmla="*/ 244 h 1066"/>
                    <a:gd name="T90" fmla="*/ 487 w 839"/>
                    <a:gd name="T91" fmla="*/ 277 h 1066"/>
                    <a:gd name="T92" fmla="*/ 493 w 839"/>
                    <a:gd name="T93" fmla="*/ 352 h 1066"/>
                    <a:gd name="T94" fmla="*/ 433 w 839"/>
                    <a:gd name="T95" fmla="*/ 346 h 1066"/>
                    <a:gd name="T96" fmla="*/ 400 w 839"/>
                    <a:gd name="T97" fmla="*/ 403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9" h="1066">
                      <a:moveTo>
                        <a:pt x="254" y="1066"/>
                      </a:moveTo>
                      <a:lnTo>
                        <a:pt x="839" y="1066"/>
                      </a:lnTo>
                      <a:cubicBezTo>
                        <a:pt x="839" y="1066"/>
                        <a:pt x="669" y="928"/>
                        <a:pt x="672" y="779"/>
                      </a:cubicBezTo>
                      <a:cubicBezTo>
                        <a:pt x="675" y="695"/>
                        <a:pt x="839" y="591"/>
                        <a:pt x="836" y="358"/>
                      </a:cubicBezTo>
                      <a:cubicBezTo>
                        <a:pt x="836" y="241"/>
                        <a:pt x="723" y="47"/>
                        <a:pt x="532" y="23"/>
                      </a:cubicBezTo>
                      <a:cubicBezTo>
                        <a:pt x="340" y="0"/>
                        <a:pt x="197" y="41"/>
                        <a:pt x="134" y="161"/>
                      </a:cubicBezTo>
                      <a:cubicBezTo>
                        <a:pt x="72" y="280"/>
                        <a:pt x="66" y="382"/>
                        <a:pt x="72" y="403"/>
                      </a:cubicBezTo>
                      <a:cubicBezTo>
                        <a:pt x="78" y="421"/>
                        <a:pt x="95" y="460"/>
                        <a:pt x="95" y="460"/>
                      </a:cubicBezTo>
                      <a:cubicBezTo>
                        <a:pt x="95" y="460"/>
                        <a:pt x="0" y="609"/>
                        <a:pt x="6" y="633"/>
                      </a:cubicBezTo>
                      <a:cubicBezTo>
                        <a:pt x="12" y="657"/>
                        <a:pt x="78" y="669"/>
                        <a:pt x="78" y="669"/>
                      </a:cubicBezTo>
                      <a:cubicBezTo>
                        <a:pt x="78" y="669"/>
                        <a:pt x="84" y="687"/>
                        <a:pt x="72" y="716"/>
                      </a:cubicBezTo>
                      <a:cubicBezTo>
                        <a:pt x="60" y="746"/>
                        <a:pt x="95" y="788"/>
                        <a:pt x="104" y="800"/>
                      </a:cubicBezTo>
                      <a:cubicBezTo>
                        <a:pt x="113" y="812"/>
                        <a:pt x="90" y="854"/>
                        <a:pt x="98" y="878"/>
                      </a:cubicBezTo>
                      <a:cubicBezTo>
                        <a:pt x="107" y="902"/>
                        <a:pt x="146" y="928"/>
                        <a:pt x="191" y="922"/>
                      </a:cubicBezTo>
                      <a:cubicBezTo>
                        <a:pt x="236" y="916"/>
                        <a:pt x="296" y="904"/>
                        <a:pt x="317" y="902"/>
                      </a:cubicBezTo>
                      <a:cubicBezTo>
                        <a:pt x="364" y="1012"/>
                        <a:pt x="254" y="1066"/>
                        <a:pt x="254" y="1066"/>
                      </a:cubicBezTo>
                      <a:close/>
                      <a:moveTo>
                        <a:pt x="541" y="528"/>
                      </a:moveTo>
                      <a:cubicBezTo>
                        <a:pt x="535" y="531"/>
                        <a:pt x="532" y="534"/>
                        <a:pt x="529" y="534"/>
                      </a:cubicBezTo>
                      <a:lnTo>
                        <a:pt x="529" y="528"/>
                      </a:lnTo>
                      <a:cubicBezTo>
                        <a:pt x="529" y="522"/>
                        <a:pt x="532" y="513"/>
                        <a:pt x="523" y="501"/>
                      </a:cubicBezTo>
                      <a:cubicBezTo>
                        <a:pt x="508" y="483"/>
                        <a:pt x="481" y="486"/>
                        <a:pt x="466" y="507"/>
                      </a:cubicBezTo>
                      <a:cubicBezTo>
                        <a:pt x="460" y="516"/>
                        <a:pt x="460" y="525"/>
                        <a:pt x="463" y="537"/>
                      </a:cubicBezTo>
                      <a:cubicBezTo>
                        <a:pt x="469" y="549"/>
                        <a:pt x="475" y="552"/>
                        <a:pt x="484" y="555"/>
                      </a:cubicBezTo>
                      <a:cubicBezTo>
                        <a:pt x="487" y="555"/>
                        <a:pt x="487" y="555"/>
                        <a:pt x="490" y="558"/>
                      </a:cubicBezTo>
                      <a:cubicBezTo>
                        <a:pt x="487" y="561"/>
                        <a:pt x="484" y="561"/>
                        <a:pt x="481" y="564"/>
                      </a:cubicBezTo>
                      <a:lnTo>
                        <a:pt x="442" y="588"/>
                      </a:lnTo>
                      <a:lnTo>
                        <a:pt x="418" y="549"/>
                      </a:lnTo>
                      <a:cubicBezTo>
                        <a:pt x="409" y="534"/>
                        <a:pt x="403" y="528"/>
                        <a:pt x="394" y="528"/>
                      </a:cubicBezTo>
                      <a:cubicBezTo>
                        <a:pt x="388" y="528"/>
                        <a:pt x="385" y="531"/>
                        <a:pt x="382" y="534"/>
                      </a:cubicBezTo>
                      <a:cubicBezTo>
                        <a:pt x="379" y="537"/>
                        <a:pt x="376" y="543"/>
                        <a:pt x="376" y="546"/>
                      </a:cubicBezTo>
                      <a:cubicBezTo>
                        <a:pt x="373" y="552"/>
                        <a:pt x="373" y="552"/>
                        <a:pt x="367" y="555"/>
                      </a:cubicBezTo>
                      <a:cubicBezTo>
                        <a:pt x="358" y="558"/>
                        <a:pt x="349" y="552"/>
                        <a:pt x="346" y="543"/>
                      </a:cubicBezTo>
                      <a:cubicBezTo>
                        <a:pt x="346" y="540"/>
                        <a:pt x="343" y="531"/>
                        <a:pt x="349" y="525"/>
                      </a:cubicBezTo>
                      <a:cubicBezTo>
                        <a:pt x="352" y="522"/>
                        <a:pt x="355" y="522"/>
                        <a:pt x="358" y="522"/>
                      </a:cubicBezTo>
                      <a:lnTo>
                        <a:pt x="364" y="522"/>
                      </a:lnTo>
                      <a:lnTo>
                        <a:pt x="373" y="522"/>
                      </a:lnTo>
                      <a:lnTo>
                        <a:pt x="376" y="522"/>
                      </a:lnTo>
                      <a:cubicBezTo>
                        <a:pt x="382" y="522"/>
                        <a:pt x="385" y="519"/>
                        <a:pt x="388" y="516"/>
                      </a:cubicBezTo>
                      <a:cubicBezTo>
                        <a:pt x="391" y="510"/>
                        <a:pt x="388" y="501"/>
                        <a:pt x="382" y="486"/>
                      </a:cubicBezTo>
                      <a:lnTo>
                        <a:pt x="358" y="448"/>
                      </a:lnTo>
                      <a:lnTo>
                        <a:pt x="397" y="424"/>
                      </a:lnTo>
                      <a:cubicBezTo>
                        <a:pt x="412" y="415"/>
                        <a:pt x="418" y="409"/>
                        <a:pt x="418" y="400"/>
                      </a:cubicBezTo>
                      <a:cubicBezTo>
                        <a:pt x="418" y="394"/>
                        <a:pt x="415" y="391"/>
                        <a:pt x="412" y="388"/>
                      </a:cubicBezTo>
                      <a:cubicBezTo>
                        <a:pt x="409" y="385"/>
                        <a:pt x="403" y="382"/>
                        <a:pt x="400" y="382"/>
                      </a:cubicBezTo>
                      <a:cubicBezTo>
                        <a:pt x="394" y="379"/>
                        <a:pt x="394" y="379"/>
                        <a:pt x="391" y="373"/>
                      </a:cubicBezTo>
                      <a:cubicBezTo>
                        <a:pt x="388" y="367"/>
                        <a:pt x="391" y="364"/>
                        <a:pt x="394" y="361"/>
                      </a:cubicBezTo>
                      <a:cubicBezTo>
                        <a:pt x="400" y="352"/>
                        <a:pt x="415" y="349"/>
                        <a:pt x="421" y="358"/>
                      </a:cubicBezTo>
                      <a:cubicBezTo>
                        <a:pt x="424" y="364"/>
                        <a:pt x="424" y="364"/>
                        <a:pt x="424" y="370"/>
                      </a:cubicBezTo>
                      <a:lnTo>
                        <a:pt x="424" y="382"/>
                      </a:lnTo>
                      <a:cubicBezTo>
                        <a:pt x="424" y="397"/>
                        <a:pt x="439" y="400"/>
                        <a:pt x="463" y="388"/>
                      </a:cubicBezTo>
                      <a:lnTo>
                        <a:pt x="502" y="364"/>
                      </a:lnTo>
                      <a:lnTo>
                        <a:pt x="526" y="403"/>
                      </a:lnTo>
                      <a:cubicBezTo>
                        <a:pt x="529" y="409"/>
                        <a:pt x="532" y="412"/>
                        <a:pt x="532" y="415"/>
                      </a:cubicBezTo>
                      <a:lnTo>
                        <a:pt x="526" y="415"/>
                      </a:lnTo>
                      <a:cubicBezTo>
                        <a:pt x="517" y="415"/>
                        <a:pt x="508" y="415"/>
                        <a:pt x="499" y="421"/>
                      </a:cubicBezTo>
                      <a:cubicBezTo>
                        <a:pt x="487" y="430"/>
                        <a:pt x="484" y="445"/>
                        <a:pt x="490" y="456"/>
                      </a:cubicBezTo>
                      <a:cubicBezTo>
                        <a:pt x="496" y="474"/>
                        <a:pt x="517" y="486"/>
                        <a:pt x="534" y="477"/>
                      </a:cubicBezTo>
                      <a:cubicBezTo>
                        <a:pt x="546" y="471"/>
                        <a:pt x="549" y="465"/>
                        <a:pt x="552" y="456"/>
                      </a:cubicBezTo>
                      <a:cubicBezTo>
                        <a:pt x="552" y="453"/>
                        <a:pt x="552" y="453"/>
                        <a:pt x="555" y="451"/>
                      </a:cubicBezTo>
                      <a:cubicBezTo>
                        <a:pt x="558" y="454"/>
                        <a:pt x="558" y="456"/>
                        <a:pt x="561" y="459"/>
                      </a:cubicBezTo>
                      <a:lnTo>
                        <a:pt x="585" y="498"/>
                      </a:lnTo>
                      <a:lnTo>
                        <a:pt x="541" y="528"/>
                      </a:lnTo>
                      <a:close/>
                      <a:moveTo>
                        <a:pt x="684" y="325"/>
                      </a:moveTo>
                      <a:lnTo>
                        <a:pt x="678" y="325"/>
                      </a:lnTo>
                      <a:cubicBezTo>
                        <a:pt x="669" y="325"/>
                        <a:pt x="660" y="325"/>
                        <a:pt x="651" y="331"/>
                      </a:cubicBezTo>
                      <a:cubicBezTo>
                        <a:pt x="639" y="340"/>
                        <a:pt x="636" y="355"/>
                        <a:pt x="642" y="367"/>
                      </a:cubicBezTo>
                      <a:cubicBezTo>
                        <a:pt x="648" y="385"/>
                        <a:pt x="669" y="397"/>
                        <a:pt x="687" y="388"/>
                      </a:cubicBezTo>
                      <a:cubicBezTo>
                        <a:pt x="699" y="382"/>
                        <a:pt x="702" y="376"/>
                        <a:pt x="705" y="367"/>
                      </a:cubicBezTo>
                      <a:cubicBezTo>
                        <a:pt x="705" y="364"/>
                        <a:pt x="705" y="364"/>
                        <a:pt x="708" y="361"/>
                      </a:cubicBezTo>
                      <a:cubicBezTo>
                        <a:pt x="711" y="364"/>
                        <a:pt x="711" y="367"/>
                        <a:pt x="714" y="370"/>
                      </a:cubicBezTo>
                      <a:lnTo>
                        <a:pt x="738" y="409"/>
                      </a:lnTo>
                      <a:lnTo>
                        <a:pt x="699" y="433"/>
                      </a:lnTo>
                      <a:cubicBezTo>
                        <a:pt x="684" y="442"/>
                        <a:pt x="678" y="448"/>
                        <a:pt x="678" y="457"/>
                      </a:cubicBezTo>
                      <a:cubicBezTo>
                        <a:pt x="678" y="462"/>
                        <a:pt x="681" y="465"/>
                        <a:pt x="684" y="468"/>
                      </a:cubicBezTo>
                      <a:cubicBezTo>
                        <a:pt x="687" y="471"/>
                        <a:pt x="693" y="474"/>
                        <a:pt x="696" y="474"/>
                      </a:cubicBezTo>
                      <a:cubicBezTo>
                        <a:pt x="702" y="477"/>
                        <a:pt x="702" y="477"/>
                        <a:pt x="705" y="483"/>
                      </a:cubicBezTo>
                      <a:cubicBezTo>
                        <a:pt x="708" y="489"/>
                        <a:pt x="705" y="492"/>
                        <a:pt x="702" y="495"/>
                      </a:cubicBezTo>
                      <a:cubicBezTo>
                        <a:pt x="696" y="504"/>
                        <a:pt x="681" y="507"/>
                        <a:pt x="675" y="498"/>
                      </a:cubicBezTo>
                      <a:cubicBezTo>
                        <a:pt x="672" y="492"/>
                        <a:pt x="672" y="492"/>
                        <a:pt x="672" y="486"/>
                      </a:cubicBezTo>
                      <a:lnTo>
                        <a:pt x="672" y="474"/>
                      </a:lnTo>
                      <a:cubicBezTo>
                        <a:pt x="672" y="466"/>
                        <a:pt x="666" y="463"/>
                        <a:pt x="657" y="463"/>
                      </a:cubicBezTo>
                      <a:cubicBezTo>
                        <a:pt x="651" y="463"/>
                        <a:pt x="645" y="466"/>
                        <a:pt x="633" y="471"/>
                      </a:cubicBezTo>
                      <a:lnTo>
                        <a:pt x="594" y="495"/>
                      </a:lnTo>
                      <a:lnTo>
                        <a:pt x="570" y="457"/>
                      </a:lnTo>
                      <a:cubicBezTo>
                        <a:pt x="561" y="442"/>
                        <a:pt x="555" y="436"/>
                        <a:pt x="546" y="436"/>
                      </a:cubicBezTo>
                      <a:cubicBezTo>
                        <a:pt x="541" y="436"/>
                        <a:pt x="538" y="439"/>
                        <a:pt x="535" y="442"/>
                      </a:cubicBezTo>
                      <a:cubicBezTo>
                        <a:pt x="532" y="445"/>
                        <a:pt x="529" y="451"/>
                        <a:pt x="529" y="454"/>
                      </a:cubicBezTo>
                      <a:cubicBezTo>
                        <a:pt x="526" y="460"/>
                        <a:pt x="526" y="460"/>
                        <a:pt x="520" y="463"/>
                      </a:cubicBezTo>
                      <a:cubicBezTo>
                        <a:pt x="511" y="466"/>
                        <a:pt x="502" y="460"/>
                        <a:pt x="499" y="451"/>
                      </a:cubicBezTo>
                      <a:cubicBezTo>
                        <a:pt x="499" y="448"/>
                        <a:pt x="496" y="439"/>
                        <a:pt x="502" y="433"/>
                      </a:cubicBezTo>
                      <a:cubicBezTo>
                        <a:pt x="505" y="430"/>
                        <a:pt x="508" y="430"/>
                        <a:pt x="511" y="430"/>
                      </a:cubicBezTo>
                      <a:lnTo>
                        <a:pt x="517" y="430"/>
                      </a:lnTo>
                      <a:lnTo>
                        <a:pt x="529" y="430"/>
                      </a:lnTo>
                      <a:cubicBezTo>
                        <a:pt x="535" y="430"/>
                        <a:pt x="538" y="427"/>
                        <a:pt x="541" y="424"/>
                      </a:cubicBezTo>
                      <a:cubicBezTo>
                        <a:pt x="544" y="418"/>
                        <a:pt x="544" y="409"/>
                        <a:pt x="535" y="394"/>
                      </a:cubicBezTo>
                      <a:lnTo>
                        <a:pt x="511" y="355"/>
                      </a:lnTo>
                      <a:lnTo>
                        <a:pt x="549" y="331"/>
                      </a:lnTo>
                      <a:cubicBezTo>
                        <a:pt x="555" y="328"/>
                        <a:pt x="558" y="325"/>
                        <a:pt x="561" y="325"/>
                      </a:cubicBezTo>
                      <a:lnTo>
                        <a:pt x="561" y="331"/>
                      </a:lnTo>
                      <a:cubicBezTo>
                        <a:pt x="561" y="337"/>
                        <a:pt x="558" y="346"/>
                        <a:pt x="567" y="358"/>
                      </a:cubicBezTo>
                      <a:cubicBezTo>
                        <a:pt x="582" y="376"/>
                        <a:pt x="609" y="373"/>
                        <a:pt x="624" y="352"/>
                      </a:cubicBezTo>
                      <a:cubicBezTo>
                        <a:pt x="630" y="343"/>
                        <a:pt x="630" y="334"/>
                        <a:pt x="627" y="322"/>
                      </a:cubicBezTo>
                      <a:cubicBezTo>
                        <a:pt x="621" y="310"/>
                        <a:pt x="615" y="307"/>
                        <a:pt x="606" y="304"/>
                      </a:cubicBezTo>
                      <a:cubicBezTo>
                        <a:pt x="603" y="304"/>
                        <a:pt x="603" y="304"/>
                        <a:pt x="600" y="301"/>
                      </a:cubicBezTo>
                      <a:cubicBezTo>
                        <a:pt x="603" y="298"/>
                        <a:pt x="606" y="298"/>
                        <a:pt x="609" y="295"/>
                      </a:cubicBezTo>
                      <a:lnTo>
                        <a:pt x="648" y="271"/>
                      </a:lnTo>
                      <a:lnTo>
                        <a:pt x="672" y="310"/>
                      </a:lnTo>
                      <a:cubicBezTo>
                        <a:pt x="681" y="319"/>
                        <a:pt x="684" y="322"/>
                        <a:pt x="684" y="325"/>
                      </a:cubicBezTo>
                      <a:close/>
                      <a:moveTo>
                        <a:pt x="463" y="176"/>
                      </a:moveTo>
                      <a:cubicBezTo>
                        <a:pt x="469" y="173"/>
                        <a:pt x="472" y="170"/>
                        <a:pt x="475" y="170"/>
                      </a:cubicBezTo>
                      <a:lnTo>
                        <a:pt x="475" y="176"/>
                      </a:lnTo>
                      <a:cubicBezTo>
                        <a:pt x="475" y="182"/>
                        <a:pt x="472" y="191"/>
                        <a:pt x="481" y="203"/>
                      </a:cubicBezTo>
                      <a:cubicBezTo>
                        <a:pt x="496" y="221"/>
                        <a:pt x="523" y="215"/>
                        <a:pt x="538" y="197"/>
                      </a:cubicBezTo>
                      <a:cubicBezTo>
                        <a:pt x="544" y="188"/>
                        <a:pt x="544" y="179"/>
                        <a:pt x="541" y="167"/>
                      </a:cubicBezTo>
                      <a:cubicBezTo>
                        <a:pt x="535" y="155"/>
                        <a:pt x="529" y="152"/>
                        <a:pt x="520" y="149"/>
                      </a:cubicBezTo>
                      <a:cubicBezTo>
                        <a:pt x="517" y="149"/>
                        <a:pt x="517" y="149"/>
                        <a:pt x="514" y="146"/>
                      </a:cubicBezTo>
                      <a:cubicBezTo>
                        <a:pt x="517" y="143"/>
                        <a:pt x="520" y="143"/>
                        <a:pt x="523" y="140"/>
                      </a:cubicBezTo>
                      <a:lnTo>
                        <a:pt x="561" y="116"/>
                      </a:lnTo>
                      <a:lnTo>
                        <a:pt x="585" y="155"/>
                      </a:lnTo>
                      <a:cubicBezTo>
                        <a:pt x="594" y="170"/>
                        <a:pt x="600" y="176"/>
                        <a:pt x="609" y="176"/>
                      </a:cubicBezTo>
                      <a:cubicBezTo>
                        <a:pt x="615" y="176"/>
                        <a:pt x="618" y="173"/>
                        <a:pt x="621" y="170"/>
                      </a:cubicBezTo>
                      <a:cubicBezTo>
                        <a:pt x="624" y="167"/>
                        <a:pt x="627" y="161"/>
                        <a:pt x="627" y="158"/>
                      </a:cubicBezTo>
                      <a:cubicBezTo>
                        <a:pt x="630" y="152"/>
                        <a:pt x="630" y="152"/>
                        <a:pt x="636" y="149"/>
                      </a:cubicBezTo>
                      <a:cubicBezTo>
                        <a:pt x="645" y="146"/>
                        <a:pt x="654" y="152"/>
                        <a:pt x="657" y="161"/>
                      </a:cubicBezTo>
                      <a:cubicBezTo>
                        <a:pt x="657" y="164"/>
                        <a:pt x="660" y="173"/>
                        <a:pt x="654" y="179"/>
                      </a:cubicBezTo>
                      <a:cubicBezTo>
                        <a:pt x="651" y="182"/>
                        <a:pt x="648" y="182"/>
                        <a:pt x="645" y="182"/>
                      </a:cubicBezTo>
                      <a:lnTo>
                        <a:pt x="639" y="182"/>
                      </a:lnTo>
                      <a:lnTo>
                        <a:pt x="627" y="182"/>
                      </a:lnTo>
                      <a:cubicBezTo>
                        <a:pt x="621" y="182"/>
                        <a:pt x="618" y="185"/>
                        <a:pt x="615" y="191"/>
                      </a:cubicBezTo>
                      <a:cubicBezTo>
                        <a:pt x="612" y="197"/>
                        <a:pt x="615" y="206"/>
                        <a:pt x="621" y="221"/>
                      </a:cubicBezTo>
                      <a:lnTo>
                        <a:pt x="645" y="259"/>
                      </a:lnTo>
                      <a:lnTo>
                        <a:pt x="606" y="283"/>
                      </a:lnTo>
                      <a:cubicBezTo>
                        <a:pt x="591" y="292"/>
                        <a:pt x="585" y="298"/>
                        <a:pt x="585" y="307"/>
                      </a:cubicBezTo>
                      <a:cubicBezTo>
                        <a:pt x="585" y="313"/>
                        <a:pt x="588" y="316"/>
                        <a:pt x="591" y="319"/>
                      </a:cubicBezTo>
                      <a:cubicBezTo>
                        <a:pt x="594" y="322"/>
                        <a:pt x="600" y="325"/>
                        <a:pt x="603" y="325"/>
                      </a:cubicBezTo>
                      <a:cubicBezTo>
                        <a:pt x="609" y="328"/>
                        <a:pt x="609" y="328"/>
                        <a:pt x="612" y="334"/>
                      </a:cubicBezTo>
                      <a:cubicBezTo>
                        <a:pt x="615" y="340"/>
                        <a:pt x="612" y="343"/>
                        <a:pt x="609" y="346"/>
                      </a:cubicBezTo>
                      <a:cubicBezTo>
                        <a:pt x="603" y="355"/>
                        <a:pt x="588" y="358"/>
                        <a:pt x="582" y="349"/>
                      </a:cubicBezTo>
                      <a:cubicBezTo>
                        <a:pt x="579" y="343"/>
                        <a:pt x="579" y="343"/>
                        <a:pt x="579" y="337"/>
                      </a:cubicBezTo>
                      <a:lnTo>
                        <a:pt x="579" y="325"/>
                      </a:lnTo>
                      <a:cubicBezTo>
                        <a:pt x="579" y="316"/>
                        <a:pt x="573" y="313"/>
                        <a:pt x="564" y="313"/>
                      </a:cubicBezTo>
                      <a:cubicBezTo>
                        <a:pt x="558" y="313"/>
                        <a:pt x="552" y="316"/>
                        <a:pt x="541" y="322"/>
                      </a:cubicBezTo>
                      <a:lnTo>
                        <a:pt x="502" y="346"/>
                      </a:lnTo>
                      <a:lnTo>
                        <a:pt x="481" y="301"/>
                      </a:lnTo>
                      <a:cubicBezTo>
                        <a:pt x="478" y="295"/>
                        <a:pt x="475" y="292"/>
                        <a:pt x="475" y="289"/>
                      </a:cubicBezTo>
                      <a:lnTo>
                        <a:pt x="481" y="289"/>
                      </a:lnTo>
                      <a:cubicBezTo>
                        <a:pt x="490" y="289"/>
                        <a:pt x="499" y="289"/>
                        <a:pt x="508" y="283"/>
                      </a:cubicBezTo>
                      <a:cubicBezTo>
                        <a:pt x="520" y="274"/>
                        <a:pt x="523" y="259"/>
                        <a:pt x="517" y="247"/>
                      </a:cubicBezTo>
                      <a:cubicBezTo>
                        <a:pt x="511" y="230"/>
                        <a:pt x="490" y="218"/>
                        <a:pt x="472" y="227"/>
                      </a:cubicBezTo>
                      <a:cubicBezTo>
                        <a:pt x="460" y="233"/>
                        <a:pt x="457" y="239"/>
                        <a:pt x="454" y="247"/>
                      </a:cubicBezTo>
                      <a:cubicBezTo>
                        <a:pt x="454" y="250"/>
                        <a:pt x="454" y="250"/>
                        <a:pt x="451" y="253"/>
                      </a:cubicBezTo>
                      <a:cubicBezTo>
                        <a:pt x="448" y="250"/>
                        <a:pt x="448" y="247"/>
                        <a:pt x="445" y="244"/>
                      </a:cubicBezTo>
                      <a:lnTo>
                        <a:pt x="421" y="206"/>
                      </a:lnTo>
                      <a:lnTo>
                        <a:pt x="463" y="176"/>
                      </a:lnTo>
                      <a:close/>
                      <a:moveTo>
                        <a:pt x="325" y="391"/>
                      </a:moveTo>
                      <a:cubicBezTo>
                        <a:pt x="322" y="385"/>
                        <a:pt x="320" y="382"/>
                        <a:pt x="320" y="379"/>
                      </a:cubicBezTo>
                      <a:lnTo>
                        <a:pt x="325" y="379"/>
                      </a:lnTo>
                      <a:cubicBezTo>
                        <a:pt x="334" y="382"/>
                        <a:pt x="343" y="379"/>
                        <a:pt x="352" y="373"/>
                      </a:cubicBezTo>
                      <a:cubicBezTo>
                        <a:pt x="364" y="364"/>
                        <a:pt x="367" y="349"/>
                        <a:pt x="361" y="337"/>
                      </a:cubicBezTo>
                      <a:cubicBezTo>
                        <a:pt x="355" y="319"/>
                        <a:pt x="334" y="307"/>
                        <a:pt x="317" y="316"/>
                      </a:cubicBezTo>
                      <a:cubicBezTo>
                        <a:pt x="305" y="322"/>
                        <a:pt x="302" y="328"/>
                        <a:pt x="299" y="337"/>
                      </a:cubicBezTo>
                      <a:cubicBezTo>
                        <a:pt x="299" y="340"/>
                        <a:pt x="299" y="340"/>
                        <a:pt x="296" y="343"/>
                      </a:cubicBezTo>
                      <a:cubicBezTo>
                        <a:pt x="293" y="340"/>
                        <a:pt x="293" y="337"/>
                        <a:pt x="290" y="334"/>
                      </a:cubicBezTo>
                      <a:lnTo>
                        <a:pt x="266" y="295"/>
                      </a:lnTo>
                      <a:lnTo>
                        <a:pt x="305" y="271"/>
                      </a:lnTo>
                      <a:cubicBezTo>
                        <a:pt x="320" y="262"/>
                        <a:pt x="325" y="256"/>
                        <a:pt x="325" y="247"/>
                      </a:cubicBezTo>
                      <a:cubicBezTo>
                        <a:pt x="325" y="241"/>
                        <a:pt x="322" y="238"/>
                        <a:pt x="320" y="236"/>
                      </a:cubicBezTo>
                      <a:cubicBezTo>
                        <a:pt x="317" y="233"/>
                        <a:pt x="311" y="230"/>
                        <a:pt x="308" y="230"/>
                      </a:cubicBezTo>
                      <a:cubicBezTo>
                        <a:pt x="302" y="227"/>
                        <a:pt x="302" y="227"/>
                        <a:pt x="299" y="221"/>
                      </a:cubicBezTo>
                      <a:cubicBezTo>
                        <a:pt x="296" y="215"/>
                        <a:pt x="299" y="212"/>
                        <a:pt x="302" y="209"/>
                      </a:cubicBezTo>
                      <a:cubicBezTo>
                        <a:pt x="308" y="200"/>
                        <a:pt x="322" y="197"/>
                        <a:pt x="328" y="206"/>
                      </a:cubicBezTo>
                      <a:cubicBezTo>
                        <a:pt x="331" y="212"/>
                        <a:pt x="331" y="212"/>
                        <a:pt x="331" y="218"/>
                      </a:cubicBezTo>
                      <a:lnTo>
                        <a:pt x="331" y="230"/>
                      </a:lnTo>
                      <a:cubicBezTo>
                        <a:pt x="334" y="244"/>
                        <a:pt x="346" y="247"/>
                        <a:pt x="370" y="236"/>
                      </a:cubicBezTo>
                      <a:lnTo>
                        <a:pt x="409" y="212"/>
                      </a:lnTo>
                      <a:lnTo>
                        <a:pt x="433" y="250"/>
                      </a:lnTo>
                      <a:cubicBezTo>
                        <a:pt x="442" y="265"/>
                        <a:pt x="448" y="271"/>
                        <a:pt x="457" y="271"/>
                      </a:cubicBezTo>
                      <a:cubicBezTo>
                        <a:pt x="463" y="271"/>
                        <a:pt x="466" y="268"/>
                        <a:pt x="469" y="265"/>
                      </a:cubicBezTo>
                      <a:cubicBezTo>
                        <a:pt x="472" y="262"/>
                        <a:pt x="475" y="256"/>
                        <a:pt x="475" y="253"/>
                      </a:cubicBezTo>
                      <a:cubicBezTo>
                        <a:pt x="478" y="247"/>
                        <a:pt x="478" y="247"/>
                        <a:pt x="484" y="244"/>
                      </a:cubicBezTo>
                      <a:cubicBezTo>
                        <a:pt x="493" y="241"/>
                        <a:pt x="502" y="247"/>
                        <a:pt x="505" y="256"/>
                      </a:cubicBezTo>
                      <a:cubicBezTo>
                        <a:pt x="505" y="259"/>
                        <a:pt x="508" y="268"/>
                        <a:pt x="502" y="274"/>
                      </a:cubicBezTo>
                      <a:cubicBezTo>
                        <a:pt x="499" y="277"/>
                        <a:pt x="496" y="277"/>
                        <a:pt x="493" y="277"/>
                      </a:cubicBezTo>
                      <a:lnTo>
                        <a:pt x="487" y="277"/>
                      </a:lnTo>
                      <a:lnTo>
                        <a:pt x="475" y="277"/>
                      </a:lnTo>
                      <a:cubicBezTo>
                        <a:pt x="469" y="277"/>
                        <a:pt x="466" y="280"/>
                        <a:pt x="463" y="283"/>
                      </a:cubicBezTo>
                      <a:cubicBezTo>
                        <a:pt x="460" y="289"/>
                        <a:pt x="460" y="298"/>
                        <a:pt x="469" y="313"/>
                      </a:cubicBezTo>
                      <a:lnTo>
                        <a:pt x="493" y="352"/>
                      </a:lnTo>
                      <a:lnTo>
                        <a:pt x="451" y="373"/>
                      </a:lnTo>
                      <a:cubicBezTo>
                        <a:pt x="445" y="376"/>
                        <a:pt x="442" y="379"/>
                        <a:pt x="439" y="379"/>
                      </a:cubicBezTo>
                      <a:lnTo>
                        <a:pt x="439" y="373"/>
                      </a:lnTo>
                      <a:cubicBezTo>
                        <a:pt x="439" y="367"/>
                        <a:pt x="442" y="358"/>
                        <a:pt x="433" y="346"/>
                      </a:cubicBezTo>
                      <a:cubicBezTo>
                        <a:pt x="418" y="328"/>
                        <a:pt x="391" y="331"/>
                        <a:pt x="376" y="352"/>
                      </a:cubicBezTo>
                      <a:cubicBezTo>
                        <a:pt x="370" y="361"/>
                        <a:pt x="370" y="370"/>
                        <a:pt x="373" y="382"/>
                      </a:cubicBezTo>
                      <a:cubicBezTo>
                        <a:pt x="379" y="394"/>
                        <a:pt x="385" y="397"/>
                        <a:pt x="394" y="400"/>
                      </a:cubicBezTo>
                      <a:cubicBezTo>
                        <a:pt x="397" y="400"/>
                        <a:pt x="397" y="400"/>
                        <a:pt x="400" y="403"/>
                      </a:cubicBezTo>
                      <a:cubicBezTo>
                        <a:pt x="397" y="406"/>
                        <a:pt x="394" y="406"/>
                        <a:pt x="391" y="409"/>
                      </a:cubicBezTo>
                      <a:lnTo>
                        <a:pt x="352" y="433"/>
                      </a:lnTo>
                      <a:lnTo>
                        <a:pt x="325" y="39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45" name="组合 44">
              <a:extLst>
                <a:ext uri="{FF2B5EF4-FFF2-40B4-BE49-F238E27FC236}">
                  <a16:creationId xmlns:a16="http://schemas.microsoft.com/office/drawing/2014/main" id="{3826B052-9510-9ECD-9B63-3B12218DA69C}"/>
                </a:ext>
              </a:extLst>
            </p:cNvPr>
            <p:cNvGrpSpPr/>
            <p:nvPr/>
          </p:nvGrpSpPr>
          <p:grpSpPr>
            <a:xfrm>
              <a:off x="7432182" y="1779923"/>
              <a:ext cx="3949611" cy="1519537"/>
              <a:chOff x="7432182" y="1779923"/>
              <a:chExt cx="3949611" cy="1519537"/>
            </a:xfrm>
          </p:grpSpPr>
          <p:grpSp>
            <p:nvGrpSpPr>
              <p:cNvPr id="53" name="组合 52">
                <a:extLst>
                  <a:ext uri="{FF2B5EF4-FFF2-40B4-BE49-F238E27FC236}">
                    <a16:creationId xmlns:a16="http://schemas.microsoft.com/office/drawing/2014/main" id="{75F03145-8808-7092-7AB1-EBC898DFB231}"/>
                  </a:ext>
                </a:extLst>
              </p:cNvPr>
              <p:cNvGrpSpPr/>
              <p:nvPr/>
            </p:nvGrpSpPr>
            <p:grpSpPr>
              <a:xfrm>
                <a:off x="8298180" y="1779923"/>
                <a:ext cx="3083613" cy="1519537"/>
                <a:chOff x="8298180" y="1779923"/>
                <a:chExt cx="3083613" cy="1519537"/>
              </a:xfrm>
            </p:grpSpPr>
            <p:sp>
              <p:nvSpPr>
                <p:cNvPr id="57" name="矩形: 圆角 56">
                  <a:extLst>
                    <a:ext uri="{FF2B5EF4-FFF2-40B4-BE49-F238E27FC236}">
                      <a16:creationId xmlns:a16="http://schemas.microsoft.com/office/drawing/2014/main" id="{49915B5B-467B-8D24-B5FA-D1A36AB26775}"/>
                    </a:ext>
                  </a:extLst>
                </p:cNvPr>
                <p:cNvSpPr/>
                <p:nvPr/>
              </p:nvSpPr>
              <p:spPr>
                <a:xfrm>
                  <a:off x="8298180" y="2098174"/>
                  <a:ext cx="3038218" cy="1201286"/>
                </a:xfrm>
                <a:prstGeom prst="roundRect">
                  <a:avLst>
                    <a:gd name="adj" fmla="val 5249"/>
                  </a:avLst>
                </a:prstGeom>
                <a:solidFill>
                  <a:schemeClr val="bg1"/>
                </a:solidFill>
                <a:ln w="6350">
                  <a:gradFill>
                    <a:gsLst>
                      <a:gs pos="17000">
                        <a:schemeClr val="accent1">
                          <a:lumMod val="5000"/>
                          <a:lumOff val="95000"/>
                        </a:schemeClr>
                      </a:gs>
                      <a:gs pos="100000">
                        <a:schemeClr val="accent1"/>
                      </a:gs>
                    </a:gsLst>
                    <a:lin ang="5400000" scaled="1"/>
                  </a:gradFill>
                </a:ln>
                <a:effectLst>
                  <a:outerShdw blurRad="127000" sx="102000" sy="102000" algn="ctr" rotWithShape="0">
                    <a:schemeClr val="accent1">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文本框 50">
                  <a:extLst>
                    <a:ext uri="{FF2B5EF4-FFF2-40B4-BE49-F238E27FC236}">
                      <a16:creationId xmlns:a16="http://schemas.microsoft.com/office/drawing/2014/main" id="{A5D91FFA-4F06-0585-730F-4B54F1E079F4}"/>
                    </a:ext>
                  </a:extLst>
                </p:cNvPr>
                <p:cNvSpPr txBox="1"/>
                <p:nvPr/>
              </p:nvSpPr>
              <p:spPr>
                <a:xfrm>
                  <a:off x="10684765" y="1779923"/>
                  <a:ext cx="69702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800" b="1" i="1" dirty="0">
                      <a:solidFill>
                        <a:schemeClr val="accent2"/>
                      </a:solidFill>
                      <a:latin typeface="+mn-ea"/>
                    </a:rPr>
                    <a:t>2</a:t>
                  </a:r>
                  <a:endParaRPr lang="zh-CN" altLang="en-US" sz="4800" b="1" i="1" dirty="0">
                    <a:solidFill>
                      <a:schemeClr val="accent2"/>
                    </a:solidFill>
                    <a:latin typeface="+mn-ea"/>
                  </a:endParaRPr>
                </a:p>
              </p:txBody>
            </p:sp>
          </p:grpSp>
          <p:grpSp>
            <p:nvGrpSpPr>
              <p:cNvPr id="54" name="组合 53">
                <a:extLst>
                  <a:ext uri="{FF2B5EF4-FFF2-40B4-BE49-F238E27FC236}">
                    <a16:creationId xmlns:a16="http://schemas.microsoft.com/office/drawing/2014/main" id="{BB44AB5A-61B7-32EE-E110-E5AE1A556902}"/>
                  </a:ext>
                </a:extLst>
              </p:cNvPr>
              <p:cNvGrpSpPr/>
              <p:nvPr/>
            </p:nvGrpSpPr>
            <p:grpSpPr>
              <a:xfrm>
                <a:off x="7432182" y="2449345"/>
                <a:ext cx="641192" cy="641192"/>
                <a:chOff x="7432182" y="2449345"/>
                <a:chExt cx="641192" cy="641192"/>
              </a:xfrm>
            </p:grpSpPr>
            <p:sp>
              <p:nvSpPr>
                <p:cNvPr id="55" name="椭圆 54">
                  <a:extLst>
                    <a:ext uri="{FF2B5EF4-FFF2-40B4-BE49-F238E27FC236}">
                      <a16:creationId xmlns:a16="http://schemas.microsoft.com/office/drawing/2014/main" id="{B55F4F7B-C9AC-188F-07DB-AA8E1735A64E}"/>
                    </a:ext>
                  </a:extLst>
                </p:cNvPr>
                <p:cNvSpPr/>
                <p:nvPr/>
              </p:nvSpPr>
              <p:spPr>
                <a:xfrm>
                  <a:off x="7432182" y="2449345"/>
                  <a:ext cx="641192" cy="641192"/>
                </a:xfrm>
                <a:prstGeom prst="ellipse">
                  <a:avLst/>
                </a:prstGeom>
                <a:gradFill flip="none" rotWithShape="1">
                  <a:gsLst>
                    <a:gs pos="0">
                      <a:schemeClr val="accent1"/>
                    </a:gs>
                    <a:gs pos="100000">
                      <a:schemeClr val="accent4"/>
                    </a:gs>
                  </a:gsLst>
                  <a:path path="circle">
                    <a:fillToRect t="100000" r="100000"/>
                  </a:path>
                  <a:tileRect l="-100000" b="-100000"/>
                </a:gradFill>
                <a:ln>
                  <a:noFill/>
                </a:ln>
                <a:effectLst>
                  <a:outerShdw blurRad="127000" sx="102000" sy="102000" algn="ctr"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6" name="Rounded Rectangle 54">
                  <a:extLst>
                    <a:ext uri="{FF2B5EF4-FFF2-40B4-BE49-F238E27FC236}">
                      <a16:creationId xmlns:a16="http://schemas.microsoft.com/office/drawing/2014/main" id="{04A8BEDC-1B9C-5894-1154-B83A0D462DF8}"/>
                    </a:ext>
                  </a:extLst>
                </p:cNvPr>
                <p:cNvSpPr>
                  <a:spLocks/>
                </p:cNvSpPr>
                <p:nvPr/>
              </p:nvSpPr>
              <p:spPr>
                <a:xfrm>
                  <a:off x="7604612" y="2611066"/>
                  <a:ext cx="322780" cy="322479"/>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 name="connsiteX128" fmla="*/ 373273 h 605239"/>
                    <a:gd name="connsiteY128" fmla="*/ 373273 h 605239"/>
                    <a:gd name="connsiteX129" fmla="*/ 373273 h 605239"/>
                    <a:gd name="connsiteY129" fmla="*/ 373273 h 605239"/>
                    <a:gd name="connsiteX130" fmla="*/ 373273 h 605239"/>
                    <a:gd name="connsiteY130" fmla="*/ 373273 h 605239"/>
                    <a:gd name="connsiteX131" fmla="*/ 373273 h 605239"/>
                    <a:gd name="connsiteY131" fmla="*/ 373273 h 605239"/>
                    <a:gd name="connsiteX132" fmla="*/ 373273 h 605239"/>
                    <a:gd name="connsiteY132" fmla="*/ 373273 h 605239"/>
                    <a:gd name="connsiteX133" fmla="*/ 373273 h 605239"/>
                    <a:gd name="connsiteY133" fmla="*/ 373273 h 605239"/>
                    <a:gd name="connsiteX134" fmla="*/ 373273 h 605239"/>
                    <a:gd name="connsiteY134" fmla="*/ 373273 h 605239"/>
                    <a:gd name="connsiteX135" fmla="*/ 373273 h 605239"/>
                    <a:gd name="connsiteY135" fmla="*/ 373273 h 605239"/>
                    <a:gd name="connsiteX136" fmla="*/ 373273 h 605239"/>
                    <a:gd name="connsiteY136" fmla="*/ 373273 h 605239"/>
                    <a:gd name="connsiteX137" fmla="*/ 373273 h 605239"/>
                    <a:gd name="connsiteY137" fmla="*/ 373273 h 605239"/>
                    <a:gd name="connsiteX138" fmla="*/ 373273 h 605239"/>
                    <a:gd name="connsiteY138" fmla="*/ 373273 h 605239"/>
                    <a:gd name="connsiteX139" fmla="*/ 373273 h 605239"/>
                    <a:gd name="connsiteY139" fmla="*/ 373273 h 605239"/>
                    <a:gd name="connsiteX140" fmla="*/ 373273 h 605239"/>
                    <a:gd name="connsiteY140" fmla="*/ 373273 h 605239"/>
                    <a:gd name="connsiteX141" fmla="*/ 373273 h 605239"/>
                    <a:gd name="connsiteY141" fmla="*/ 373273 h 605239"/>
                    <a:gd name="connsiteX142" fmla="*/ 373273 h 605239"/>
                    <a:gd name="connsiteY142" fmla="*/ 373273 h 605239"/>
                    <a:gd name="connsiteX143" fmla="*/ 373273 h 605239"/>
                    <a:gd name="connsiteY143" fmla="*/ 373273 h 605239"/>
                    <a:gd name="connsiteX144" fmla="*/ 373273 h 605239"/>
                    <a:gd name="connsiteY144" fmla="*/ 373273 h 605239"/>
                    <a:gd name="connsiteX145" fmla="*/ 373273 h 605239"/>
                    <a:gd name="connsiteY145" fmla="*/ 373273 h 605239"/>
                    <a:gd name="connsiteX146" fmla="*/ 373273 h 605239"/>
                    <a:gd name="connsiteY146" fmla="*/ 373273 h 605239"/>
                    <a:gd name="connsiteX147" fmla="*/ 373273 h 605239"/>
                    <a:gd name="connsiteY147" fmla="*/ 373273 h 605239"/>
                    <a:gd name="connsiteX148" fmla="*/ 373273 h 605239"/>
                    <a:gd name="connsiteY148" fmla="*/ 373273 h 605239"/>
                    <a:gd name="connsiteX149" fmla="*/ 373273 h 605239"/>
                    <a:gd name="connsiteY149" fmla="*/ 373273 h 605239"/>
                    <a:gd name="connsiteX150" fmla="*/ 373273 h 605239"/>
                    <a:gd name="connsiteY150" fmla="*/ 373273 h 605239"/>
                    <a:gd name="connsiteX151" fmla="*/ 373273 h 605239"/>
                    <a:gd name="connsiteY151" fmla="*/ 373273 h 605239"/>
                    <a:gd name="connsiteX152" fmla="*/ 373273 h 605239"/>
                    <a:gd name="connsiteY152" fmla="*/ 373273 h 605239"/>
                    <a:gd name="connsiteX153" fmla="*/ 373273 h 605239"/>
                    <a:gd name="connsiteY153" fmla="*/ 373273 h 605239"/>
                    <a:gd name="connsiteX154" fmla="*/ 373273 h 605239"/>
                    <a:gd name="connsiteY154" fmla="*/ 373273 h 605239"/>
                    <a:gd name="connsiteX155" fmla="*/ 373273 h 605239"/>
                    <a:gd name="connsiteY155" fmla="*/ 373273 h 605239"/>
                    <a:gd name="connsiteX156" fmla="*/ 373273 h 605239"/>
                    <a:gd name="connsiteY156" fmla="*/ 373273 h 605239"/>
                    <a:gd name="connsiteX157" fmla="*/ 373273 h 605239"/>
                    <a:gd name="connsiteY157" fmla="*/ 373273 h 605239"/>
                    <a:gd name="connsiteX158" fmla="*/ 373273 h 605239"/>
                    <a:gd name="connsiteY158" fmla="*/ 373273 h 605239"/>
                    <a:gd name="connsiteX159" fmla="*/ 373273 h 605239"/>
                    <a:gd name="connsiteY159" fmla="*/ 373273 h 605239"/>
                    <a:gd name="connsiteX160" fmla="*/ 373273 h 605239"/>
                    <a:gd name="connsiteY160" fmla="*/ 373273 h 605239"/>
                    <a:gd name="connsiteX161" fmla="*/ 373273 h 605239"/>
                    <a:gd name="connsiteY161" fmla="*/ 373273 h 605239"/>
                    <a:gd name="connsiteX162" fmla="*/ 373273 h 605239"/>
                    <a:gd name="connsiteY162" fmla="*/ 373273 h 605239"/>
                    <a:gd name="connsiteX163" fmla="*/ 373273 h 605239"/>
                    <a:gd name="connsiteY163" fmla="*/ 373273 h 605239"/>
                    <a:gd name="connsiteX164" fmla="*/ 373273 h 605239"/>
                    <a:gd name="connsiteY164" fmla="*/ 373273 h 605239"/>
                    <a:gd name="connsiteX165" fmla="*/ 373273 h 605239"/>
                    <a:gd name="connsiteY165" fmla="*/ 373273 h 605239"/>
                    <a:gd name="connsiteX166" fmla="*/ 373273 h 605239"/>
                    <a:gd name="connsiteY166" fmla="*/ 373273 h 605239"/>
                    <a:gd name="connsiteX167" fmla="*/ 373273 h 605239"/>
                    <a:gd name="connsiteY167" fmla="*/ 373273 h 605239"/>
                    <a:gd name="connsiteX168" fmla="*/ 373273 h 605239"/>
                    <a:gd name="connsiteY168" fmla="*/ 373273 h 605239"/>
                    <a:gd name="connsiteX169" fmla="*/ 373273 h 605239"/>
                    <a:gd name="connsiteY169" fmla="*/ 373273 h 605239"/>
                    <a:gd name="connsiteX170" fmla="*/ 373273 h 605239"/>
                    <a:gd name="connsiteY170" fmla="*/ 373273 h 605239"/>
                    <a:gd name="connsiteX171" fmla="*/ 373273 h 605239"/>
                    <a:gd name="connsiteY171" fmla="*/ 373273 h 605239"/>
                    <a:gd name="connsiteX172" fmla="*/ 373273 h 605239"/>
                    <a:gd name="connsiteY172" fmla="*/ 373273 h 605239"/>
                    <a:gd name="connsiteX173" fmla="*/ 373273 h 605239"/>
                    <a:gd name="connsiteY173" fmla="*/ 373273 h 605239"/>
                    <a:gd name="connsiteX174" fmla="*/ 373273 h 605239"/>
                    <a:gd name="connsiteY174" fmla="*/ 373273 h 605239"/>
                    <a:gd name="connsiteX175" fmla="*/ 373273 h 605239"/>
                    <a:gd name="connsiteY175" fmla="*/ 373273 h 605239"/>
                    <a:gd name="connsiteX176" fmla="*/ 373273 h 605239"/>
                    <a:gd name="connsiteY176" fmla="*/ 373273 h 605239"/>
                    <a:gd name="connsiteX177" fmla="*/ 373273 h 605239"/>
                    <a:gd name="connsiteY177" fmla="*/ 373273 h 605239"/>
                    <a:gd name="connsiteX178" fmla="*/ 373273 h 605239"/>
                    <a:gd name="connsiteY178" fmla="*/ 373273 h 605239"/>
                    <a:gd name="connsiteX179" fmla="*/ 373273 h 605239"/>
                    <a:gd name="connsiteY179" fmla="*/ 373273 h 605239"/>
                    <a:gd name="connsiteX180" fmla="*/ 373273 h 605239"/>
                    <a:gd name="connsiteY180" fmla="*/ 373273 h 605239"/>
                    <a:gd name="connsiteX181" fmla="*/ 373273 h 605239"/>
                    <a:gd name="connsiteY181" fmla="*/ 373273 h 605239"/>
                    <a:gd name="connsiteX182" fmla="*/ 373273 h 605239"/>
                    <a:gd name="connsiteY182" fmla="*/ 373273 h 605239"/>
                    <a:gd name="connsiteX183" fmla="*/ 373273 h 605239"/>
                    <a:gd name="connsiteY183"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606368" h="605804">
                      <a:moveTo>
                        <a:pt x="169692" y="428901"/>
                      </a:moveTo>
                      <a:cubicBezTo>
                        <a:pt x="174544" y="428854"/>
                        <a:pt x="178757" y="429080"/>
                        <a:pt x="181565" y="429729"/>
                      </a:cubicBezTo>
                      <a:cubicBezTo>
                        <a:pt x="175623" y="429729"/>
                        <a:pt x="170331" y="434180"/>
                        <a:pt x="169402" y="440394"/>
                      </a:cubicBezTo>
                      <a:lnTo>
                        <a:pt x="166060" y="464878"/>
                      </a:lnTo>
                      <a:cubicBezTo>
                        <a:pt x="162624" y="487878"/>
                        <a:pt x="158818" y="508095"/>
                        <a:pt x="146190" y="521821"/>
                      </a:cubicBezTo>
                      <a:cubicBezTo>
                        <a:pt x="143312" y="525160"/>
                        <a:pt x="142291" y="529518"/>
                        <a:pt x="143312" y="533321"/>
                      </a:cubicBezTo>
                      <a:cubicBezTo>
                        <a:pt x="138577" y="534712"/>
                        <a:pt x="133285" y="535732"/>
                        <a:pt x="127993" y="535732"/>
                      </a:cubicBezTo>
                      <a:cubicBezTo>
                        <a:pt x="97539" y="535732"/>
                        <a:pt x="72099" y="512547"/>
                        <a:pt x="65414" y="481664"/>
                      </a:cubicBezTo>
                      <a:cubicBezTo>
                        <a:pt x="79805" y="461354"/>
                        <a:pt x="105059" y="438632"/>
                        <a:pt x="129478" y="432696"/>
                      </a:cubicBezTo>
                      <a:cubicBezTo>
                        <a:pt x="134840" y="431653"/>
                        <a:pt x="155139" y="429045"/>
                        <a:pt x="169692" y="428901"/>
                      </a:cubicBezTo>
                      <a:close/>
                      <a:moveTo>
                        <a:pt x="436608" y="428901"/>
                      </a:moveTo>
                      <a:cubicBezTo>
                        <a:pt x="451165" y="429045"/>
                        <a:pt x="471467" y="431653"/>
                        <a:pt x="476830" y="432696"/>
                      </a:cubicBezTo>
                      <a:cubicBezTo>
                        <a:pt x="501253" y="438632"/>
                        <a:pt x="526512" y="461354"/>
                        <a:pt x="540813" y="481664"/>
                      </a:cubicBezTo>
                      <a:cubicBezTo>
                        <a:pt x="534127" y="512547"/>
                        <a:pt x="508775" y="535732"/>
                        <a:pt x="478316" y="535732"/>
                      </a:cubicBezTo>
                      <a:cubicBezTo>
                        <a:pt x="473022" y="535732"/>
                        <a:pt x="467636" y="534712"/>
                        <a:pt x="462993" y="533321"/>
                      </a:cubicBezTo>
                      <a:cubicBezTo>
                        <a:pt x="463922" y="529518"/>
                        <a:pt x="462993" y="525160"/>
                        <a:pt x="460114" y="521821"/>
                      </a:cubicBezTo>
                      <a:cubicBezTo>
                        <a:pt x="447485" y="508095"/>
                        <a:pt x="443677" y="487878"/>
                        <a:pt x="440148" y="464878"/>
                      </a:cubicBezTo>
                      <a:lnTo>
                        <a:pt x="436805" y="440394"/>
                      </a:lnTo>
                      <a:cubicBezTo>
                        <a:pt x="435970" y="434180"/>
                        <a:pt x="430676" y="429729"/>
                        <a:pt x="424733" y="429729"/>
                      </a:cubicBezTo>
                      <a:cubicBezTo>
                        <a:pt x="427542" y="429080"/>
                        <a:pt x="431756" y="428854"/>
                        <a:pt x="436608" y="428901"/>
                      </a:cubicBezTo>
                      <a:close/>
                      <a:moveTo>
                        <a:pt x="484788" y="359033"/>
                      </a:moveTo>
                      <a:cubicBezTo>
                        <a:pt x="481607" y="359172"/>
                        <a:pt x="478497" y="360516"/>
                        <a:pt x="476361" y="362926"/>
                      </a:cubicBezTo>
                      <a:cubicBezTo>
                        <a:pt x="471532" y="367747"/>
                        <a:pt x="471996" y="375348"/>
                        <a:pt x="476825" y="380169"/>
                      </a:cubicBezTo>
                      <a:cubicBezTo>
                        <a:pt x="497626" y="399451"/>
                        <a:pt x="529571" y="411873"/>
                        <a:pt x="560680" y="410482"/>
                      </a:cubicBezTo>
                      <a:cubicBezTo>
                        <a:pt x="567366" y="410019"/>
                        <a:pt x="572659" y="404178"/>
                        <a:pt x="572195" y="397504"/>
                      </a:cubicBezTo>
                      <a:cubicBezTo>
                        <a:pt x="571637" y="390829"/>
                        <a:pt x="565880" y="385545"/>
                        <a:pt x="559194" y="386009"/>
                      </a:cubicBezTo>
                      <a:cubicBezTo>
                        <a:pt x="535514" y="387399"/>
                        <a:pt x="510998" y="378685"/>
                        <a:pt x="493633" y="362370"/>
                      </a:cubicBezTo>
                      <a:cubicBezTo>
                        <a:pt x="491218" y="359960"/>
                        <a:pt x="487968" y="358894"/>
                        <a:pt x="484788" y="359033"/>
                      </a:cubicBezTo>
                      <a:close/>
                      <a:moveTo>
                        <a:pt x="121459" y="359002"/>
                      </a:moveTo>
                      <a:cubicBezTo>
                        <a:pt x="118268" y="358863"/>
                        <a:pt x="115019" y="359929"/>
                        <a:pt x="112605" y="362339"/>
                      </a:cubicBezTo>
                      <a:cubicBezTo>
                        <a:pt x="95339" y="378838"/>
                        <a:pt x="70831" y="387459"/>
                        <a:pt x="47159" y="385976"/>
                      </a:cubicBezTo>
                      <a:cubicBezTo>
                        <a:pt x="40475" y="385512"/>
                        <a:pt x="34626" y="390796"/>
                        <a:pt x="34162" y="397470"/>
                      </a:cubicBezTo>
                      <a:cubicBezTo>
                        <a:pt x="33698" y="404144"/>
                        <a:pt x="38989" y="409983"/>
                        <a:pt x="45673" y="410447"/>
                      </a:cubicBezTo>
                      <a:cubicBezTo>
                        <a:pt x="76772" y="411837"/>
                        <a:pt x="108799" y="399416"/>
                        <a:pt x="129501" y="380136"/>
                      </a:cubicBezTo>
                      <a:cubicBezTo>
                        <a:pt x="134328" y="375316"/>
                        <a:pt x="134792" y="367715"/>
                        <a:pt x="129965" y="362895"/>
                      </a:cubicBezTo>
                      <a:cubicBezTo>
                        <a:pt x="127784" y="360485"/>
                        <a:pt x="124651" y="359141"/>
                        <a:pt x="121459" y="359002"/>
                      </a:cubicBezTo>
                      <a:close/>
                      <a:moveTo>
                        <a:pt x="436337" y="347074"/>
                      </a:moveTo>
                      <a:cubicBezTo>
                        <a:pt x="402163" y="359682"/>
                        <a:pt x="381455" y="371826"/>
                        <a:pt x="366504" y="390366"/>
                      </a:cubicBezTo>
                      <a:cubicBezTo>
                        <a:pt x="353968" y="405940"/>
                        <a:pt x="343846" y="454237"/>
                        <a:pt x="340967" y="464898"/>
                      </a:cubicBezTo>
                      <a:cubicBezTo>
                        <a:pt x="340131" y="472036"/>
                        <a:pt x="344496" y="478710"/>
                        <a:pt x="351275" y="480194"/>
                      </a:cubicBezTo>
                      <a:cubicBezTo>
                        <a:pt x="352111" y="480194"/>
                        <a:pt x="353132" y="480657"/>
                        <a:pt x="354154" y="480657"/>
                      </a:cubicBezTo>
                      <a:cubicBezTo>
                        <a:pt x="359818" y="480657"/>
                        <a:pt x="364647" y="476856"/>
                        <a:pt x="366133" y="471016"/>
                      </a:cubicBezTo>
                      <a:cubicBezTo>
                        <a:pt x="368454" y="460448"/>
                        <a:pt x="378112" y="416322"/>
                        <a:pt x="386841" y="405198"/>
                      </a:cubicBezTo>
                      <a:cubicBezTo>
                        <a:pt x="402628" y="384896"/>
                        <a:pt x="445995" y="370064"/>
                        <a:pt x="445995" y="370064"/>
                      </a:cubicBezTo>
                      <a:cubicBezTo>
                        <a:pt x="452216" y="367190"/>
                        <a:pt x="455002" y="360052"/>
                        <a:pt x="452681" y="353749"/>
                      </a:cubicBezTo>
                      <a:cubicBezTo>
                        <a:pt x="449802" y="347538"/>
                        <a:pt x="442651" y="344757"/>
                        <a:pt x="436337" y="347074"/>
                      </a:cubicBezTo>
                      <a:close/>
                      <a:moveTo>
                        <a:pt x="170068" y="347044"/>
                      </a:moveTo>
                      <a:cubicBezTo>
                        <a:pt x="163849" y="344542"/>
                        <a:pt x="156608" y="347415"/>
                        <a:pt x="153730" y="353718"/>
                      </a:cubicBezTo>
                      <a:cubicBezTo>
                        <a:pt x="151223" y="359929"/>
                        <a:pt x="154101" y="367159"/>
                        <a:pt x="160414" y="370032"/>
                      </a:cubicBezTo>
                      <a:cubicBezTo>
                        <a:pt x="160414" y="370032"/>
                        <a:pt x="203766" y="384863"/>
                        <a:pt x="219548" y="405163"/>
                      </a:cubicBezTo>
                      <a:cubicBezTo>
                        <a:pt x="228274" y="416286"/>
                        <a:pt x="237929" y="460408"/>
                        <a:pt x="240249" y="470975"/>
                      </a:cubicBezTo>
                      <a:cubicBezTo>
                        <a:pt x="241642" y="476815"/>
                        <a:pt x="246469" y="480616"/>
                        <a:pt x="252225" y="480616"/>
                      </a:cubicBezTo>
                      <a:cubicBezTo>
                        <a:pt x="253153" y="480616"/>
                        <a:pt x="254081" y="480152"/>
                        <a:pt x="255103" y="480152"/>
                      </a:cubicBezTo>
                      <a:cubicBezTo>
                        <a:pt x="261879" y="478669"/>
                        <a:pt x="266242" y="471995"/>
                        <a:pt x="265407" y="464858"/>
                      </a:cubicBezTo>
                      <a:cubicBezTo>
                        <a:pt x="262529" y="454198"/>
                        <a:pt x="252410" y="405905"/>
                        <a:pt x="239878" y="390332"/>
                      </a:cubicBezTo>
                      <a:cubicBezTo>
                        <a:pt x="224932" y="371793"/>
                        <a:pt x="204231" y="359651"/>
                        <a:pt x="170068" y="347044"/>
                      </a:cubicBezTo>
                      <a:close/>
                      <a:moveTo>
                        <a:pt x="458159" y="194302"/>
                      </a:moveTo>
                      <a:cubicBezTo>
                        <a:pt x="429279" y="199957"/>
                        <a:pt x="402813" y="216829"/>
                        <a:pt x="384984" y="240375"/>
                      </a:cubicBezTo>
                      <a:cubicBezTo>
                        <a:pt x="367154" y="264014"/>
                        <a:pt x="359447" y="294791"/>
                        <a:pt x="362790" y="324084"/>
                      </a:cubicBezTo>
                      <a:cubicBezTo>
                        <a:pt x="363811" y="330295"/>
                        <a:pt x="369012" y="334838"/>
                        <a:pt x="374769" y="335116"/>
                      </a:cubicBezTo>
                      <a:cubicBezTo>
                        <a:pt x="382198" y="335301"/>
                        <a:pt x="387770" y="328256"/>
                        <a:pt x="386841" y="321581"/>
                      </a:cubicBezTo>
                      <a:cubicBezTo>
                        <a:pt x="384798" y="297479"/>
                        <a:pt x="391113" y="273562"/>
                        <a:pt x="405135" y="255022"/>
                      </a:cubicBezTo>
                      <a:cubicBezTo>
                        <a:pt x="419157" y="236203"/>
                        <a:pt x="439773" y="222762"/>
                        <a:pt x="462988" y="218405"/>
                      </a:cubicBezTo>
                      <a:cubicBezTo>
                        <a:pt x="469767" y="216921"/>
                        <a:pt x="474132" y="210618"/>
                        <a:pt x="472646" y="203943"/>
                      </a:cubicBezTo>
                      <a:cubicBezTo>
                        <a:pt x="471160" y="197176"/>
                        <a:pt x="464846" y="192819"/>
                        <a:pt x="458159" y="194302"/>
                      </a:cubicBezTo>
                      <a:close/>
                      <a:moveTo>
                        <a:pt x="148253" y="194007"/>
                      </a:moveTo>
                      <a:cubicBezTo>
                        <a:pt x="141476" y="192710"/>
                        <a:pt x="135256" y="196974"/>
                        <a:pt x="133771" y="203648"/>
                      </a:cubicBezTo>
                      <a:cubicBezTo>
                        <a:pt x="132471" y="210507"/>
                        <a:pt x="136742" y="216625"/>
                        <a:pt x="143426" y="218108"/>
                      </a:cubicBezTo>
                      <a:cubicBezTo>
                        <a:pt x="166634" y="222464"/>
                        <a:pt x="187242" y="235905"/>
                        <a:pt x="201260" y="254722"/>
                      </a:cubicBezTo>
                      <a:cubicBezTo>
                        <a:pt x="215092" y="273538"/>
                        <a:pt x="221404" y="297453"/>
                        <a:pt x="219548" y="321368"/>
                      </a:cubicBezTo>
                      <a:cubicBezTo>
                        <a:pt x="218620" y="328135"/>
                        <a:pt x="224189" y="335087"/>
                        <a:pt x="231616" y="334809"/>
                      </a:cubicBezTo>
                      <a:cubicBezTo>
                        <a:pt x="237279" y="334716"/>
                        <a:pt x="242570" y="330081"/>
                        <a:pt x="243591" y="323778"/>
                      </a:cubicBezTo>
                      <a:cubicBezTo>
                        <a:pt x="246933" y="294394"/>
                        <a:pt x="239228" y="263713"/>
                        <a:pt x="221404" y="240169"/>
                      </a:cubicBezTo>
                      <a:cubicBezTo>
                        <a:pt x="203581" y="216625"/>
                        <a:pt x="177124" y="199847"/>
                        <a:pt x="148253" y="194007"/>
                      </a:cubicBezTo>
                      <a:close/>
                      <a:moveTo>
                        <a:pt x="390822" y="25157"/>
                      </a:moveTo>
                      <a:cubicBezTo>
                        <a:pt x="387746" y="25934"/>
                        <a:pt x="384983" y="27857"/>
                        <a:pt x="383312" y="30777"/>
                      </a:cubicBezTo>
                      <a:cubicBezTo>
                        <a:pt x="365111" y="61090"/>
                        <a:pt x="354989" y="95668"/>
                        <a:pt x="354989" y="131265"/>
                      </a:cubicBezTo>
                      <a:cubicBezTo>
                        <a:pt x="354989" y="137940"/>
                        <a:pt x="360282" y="143780"/>
                        <a:pt x="366969" y="143780"/>
                      </a:cubicBezTo>
                      <a:cubicBezTo>
                        <a:pt x="373655" y="143780"/>
                        <a:pt x="379041" y="138403"/>
                        <a:pt x="379505" y="131729"/>
                      </a:cubicBezTo>
                      <a:cubicBezTo>
                        <a:pt x="379969" y="100025"/>
                        <a:pt x="388698" y="69711"/>
                        <a:pt x="404485" y="43292"/>
                      </a:cubicBezTo>
                      <a:cubicBezTo>
                        <a:pt x="407828" y="37451"/>
                        <a:pt x="405971" y="29757"/>
                        <a:pt x="400213" y="26420"/>
                      </a:cubicBezTo>
                      <a:cubicBezTo>
                        <a:pt x="397288" y="24752"/>
                        <a:pt x="393899" y="24381"/>
                        <a:pt x="390822" y="25157"/>
                      </a:cubicBezTo>
                      <a:close/>
                      <a:moveTo>
                        <a:pt x="215301" y="25155"/>
                      </a:moveTo>
                      <a:cubicBezTo>
                        <a:pt x="212237" y="24379"/>
                        <a:pt x="208872" y="24750"/>
                        <a:pt x="205994" y="26418"/>
                      </a:cubicBezTo>
                      <a:cubicBezTo>
                        <a:pt x="200146" y="29755"/>
                        <a:pt x="198289" y="37448"/>
                        <a:pt x="201631" y="43288"/>
                      </a:cubicBezTo>
                      <a:cubicBezTo>
                        <a:pt x="217598" y="69705"/>
                        <a:pt x="226232" y="100016"/>
                        <a:pt x="226603" y="131717"/>
                      </a:cubicBezTo>
                      <a:cubicBezTo>
                        <a:pt x="227160" y="138391"/>
                        <a:pt x="232452" y="143768"/>
                        <a:pt x="239135" y="143768"/>
                      </a:cubicBezTo>
                      <a:cubicBezTo>
                        <a:pt x="245819" y="143768"/>
                        <a:pt x="251111" y="137928"/>
                        <a:pt x="251111" y="131254"/>
                      </a:cubicBezTo>
                      <a:cubicBezTo>
                        <a:pt x="251111" y="95660"/>
                        <a:pt x="241085" y="61085"/>
                        <a:pt x="222797" y="30774"/>
                      </a:cubicBezTo>
                      <a:cubicBezTo>
                        <a:pt x="221126" y="27855"/>
                        <a:pt x="218364" y="25931"/>
                        <a:pt x="215301" y="25155"/>
                      </a:cubicBezTo>
                      <a:close/>
                      <a:moveTo>
                        <a:pt x="387305" y="0"/>
                      </a:moveTo>
                      <a:cubicBezTo>
                        <a:pt x="419993" y="0"/>
                        <a:pt x="447016" y="26976"/>
                        <a:pt x="450823" y="61925"/>
                      </a:cubicBezTo>
                      <a:cubicBezTo>
                        <a:pt x="434851" y="64428"/>
                        <a:pt x="419993" y="127835"/>
                        <a:pt x="418972" y="151752"/>
                      </a:cubicBezTo>
                      <a:cubicBezTo>
                        <a:pt x="418972" y="158427"/>
                        <a:pt x="424358" y="164267"/>
                        <a:pt x="431044" y="164267"/>
                      </a:cubicBezTo>
                      <a:lnTo>
                        <a:pt x="431508" y="164267"/>
                      </a:lnTo>
                      <a:cubicBezTo>
                        <a:pt x="438194" y="164267"/>
                        <a:pt x="443487" y="158983"/>
                        <a:pt x="444044" y="152308"/>
                      </a:cubicBezTo>
                      <a:cubicBezTo>
                        <a:pt x="443766" y="119399"/>
                        <a:pt x="463824" y="77869"/>
                        <a:pt x="465310" y="71844"/>
                      </a:cubicBezTo>
                      <a:cubicBezTo>
                        <a:pt x="469396" y="70917"/>
                        <a:pt x="473760" y="70082"/>
                        <a:pt x="478218" y="70082"/>
                      </a:cubicBezTo>
                      <a:cubicBezTo>
                        <a:pt x="508677" y="70082"/>
                        <a:pt x="534028" y="93350"/>
                        <a:pt x="540714" y="124683"/>
                      </a:cubicBezTo>
                      <a:cubicBezTo>
                        <a:pt x="534492" y="131914"/>
                        <a:pt x="518799" y="148322"/>
                        <a:pt x="489733" y="158056"/>
                      </a:cubicBezTo>
                      <a:cubicBezTo>
                        <a:pt x="464938" y="166492"/>
                        <a:pt x="438194" y="169180"/>
                        <a:pt x="411728" y="167697"/>
                      </a:cubicBezTo>
                      <a:cubicBezTo>
                        <a:pt x="405042" y="167697"/>
                        <a:pt x="399192" y="172517"/>
                        <a:pt x="398728" y="179192"/>
                      </a:cubicBezTo>
                      <a:cubicBezTo>
                        <a:pt x="398170" y="185866"/>
                        <a:pt x="403556" y="191707"/>
                        <a:pt x="410242" y="192170"/>
                      </a:cubicBezTo>
                      <a:cubicBezTo>
                        <a:pt x="433830" y="194302"/>
                        <a:pt x="472367" y="188740"/>
                        <a:pt x="496419" y="181602"/>
                      </a:cubicBezTo>
                      <a:cubicBezTo>
                        <a:pt x="504219" y="179099"/>
                        <a:pt x="531149" y="174001"/>
                        <a:pt x="556408" y="142297"/>
                      </a:cubicBezTo>
                      <a:cubicBezTo>
                        <a:pt x="585195" y="150825"/>
                        <a:pt x="606182" y="178636"/>
                        <a:pt x="606182" y="212379"/>
                      </a:cubicBezTo>
                      <a:cubicBezTo>
                        <a:pt x="606182" y="223967"/>
                        <a:pt x="603582" y="235091"/>
                        <a:pt x="599032" y="245103"/>
                      </a:cubicBezTo>
                      <a:cubicBezTo>
                        <a:pt x="531057" y="237038"/>
                        <a:pt x="493262" y="239541"/>
                        <a:pt x="479054" y="243527"/>
                      </a:cubicBezTo>
                      <a:cubicBezTo>
                        <a:pt x="442187" y="253631"/>
                        <a:pt x="410707" y="275138"/>
                        <a:pt x="398728" y="289599"/>
                      </a:cubicBezTo>
                      <a:cubicBezTo>
                        <a:pt x="394363" y="294883"/>
                        <a:pt x="394827" y="302578"/>
                        <a:pt x="400213" y="306934"/>
                      </a:cubicBezTo>
                      <a:cubicBezTo>
                        <a:pt x="402535" y="308789"/>
                        <a:pt x="410800" y="313053"/>
                        <a:pt x="417486" y="305451"/>
                      </a:cubicBezTo>
                      <a:cubicBezTo>
                        <a:pt x="434201" y="286169"/>
                        <a:pt x="472832" y="270317"/>
                        <a:pt x="484904" y="267444"/>
                      </a:cubicBezTo>
                      <a:cubicBezTo>
                        <a:pt x="507005" y="262252"/>
                        <a:pt x="568666" y="266888"/>
                        <a:pt x="599310" y="270039"/>
                      </a:cubicBezTo>
                      <a:cubicBezTo>
                        <a:pt x="603489" y="279866"/>
                        <a:pt x="606182" y="291083"/>
                        <a:pt x="606182" y="302578"/>
                      </a:cubicBezTo>
                      <a:cubicBezTo>
                        <a:pt x="606182" y="313794"/>
                        <a:pt x="603861" y="324177"/>
                        <a:pt x="599496" y="333633"/>
                      </a:cubicBezTo>
                      <a:cubicBezTo>
                        <a:pt x="539507" y="344386"/>
                        <a:pt x="513320" y="320747"/>
                        <a:pt x="500319" y="312589"/>
                      </a:cubicBezTo>
                      <a:cubicBezTo>
                        <a:pt x="493076" y="307769"/>
                        <a:pt x="485368" y="302948"/>
                        <a:pt x="477661" y="298591"/>
                      </a:cubicBezTo>
                      <a:cubicBezTo>
                        <a:pt x="471903" y="295254"/>
                        <a:pt x="464196" y="297664"/>
                        <a:pt x="460852" y="303412"/>
                      </a:cubicBezTo>
                      <a:cubicBezTo>
                        <a:pt x="457509" y="309252"/>
                        <a:pt x="459831" y="316946"/>
                        <a:pt x="465681" y="320284"/>
                      </a:cubicBezTo>
                      <a:cubicBezTo>
                        <a:pt x="472832" y="324084"/>
                        <a:pt x="479704" y="328441"/>
                        <a:pt x="486390" y="333262"/>
                      </a:cubicBezTo>
                      <a:cubicBezTo>
                        <a:pt x="500319" y="342346"/>
                        <a:pt x="532821" y="368674"/>
                        <a:pt x="598010" y="359404"/>
                      </a:cubicBezTo>
                      <a:cubicBezTo>
                        <a:pt x="603396" y="369601"/>
                        <a:pt x="606368" y="381466"/>
                        <a:pt x="606368" y="393796"/>
                      </a:cubicBezTo>
                      <a:cubicBezTo>
                        <a:pt x="606368" y="427076"/>
                        <a:pt x="585195" y="455071"/>
                        <a:pt x="556779" y="462766"/>
                      </a:cubicBezTo>
                      <a:cubicBezTo>
                        <a:pt x="534307" y="433750"/>
                        <a:pt x="500598" y="397040"/>
                        <a:pt x="419993" y="405383"/>
                      </a:cubicBezTo>
                      <a:cubicBezTo>
                        <a:pt x="405506" y="406867"/>
                        <a:pt x="392970" y="413078"/>
                        <a:pt x="383870" y="421235"/>
                      </a:cubicBezTo>
                      <a:cubicBezTo>
                        <a:pt x="378483" y="425592"/>
                        <a:pt x="378019" y="433750"/>
                        <a:pt x="382848" y="438571"/>
                      </a:cubicBezTo>
                      <a:cubicBezTo>
                        <a:pt x="387213" y="443855"/>
                        <a:pt x="395384" y="444318"/>
                        <a:pt x="400213" y="439498"/>
                      </a:cubicBezTo>
                      <a:cubicBezTo>
                        <a:pt x="406342" y="434214"/>
                        <a:pt x="414328" y="431711"/>
                        <a:pt x="420643" y="430506"/>
                      </a:cubicBezTo>
                      <a:cubicBezTo>
                        <a:pt x="415071" y="432360"/>
                        <a:pt x="411357" y="437922"/>
                        <a:pt x="412193" y="443855"/>
                      </a:cubicBezTo>
                      <a:lnTo>
                        <a:pt x="415536" y="468328"/>
                      </a:lnTo>
                      <a:cubicBezTo>
                        <a:pt x="418414" y="489464"/>
                        <a:pt x="422686" y="518850"/>
                        <a:pt x="441537" y="538503"/>
                      </a:cubicBezTo>
                      <a:cubicBezTo>
                        <a:pt x="444044" y="540913"/>
                        <a:pt x="447387" y="542396"/>
                        <a:pt x="450730" y="542396"/>
                      </a:cubicBezTo>
                      <a:lnTo>
                        <a:pt x="451659" y="542396"/>
                      </a:lnTo>
                      <a:cubicBezTo>
                        <a:pt x="448316" y="577808"/>
                        <a:pt x="420829" y="605804"/>
                        <a:pt x="387677" y="605804"/>
                      </a:cubicBezTo>
                      <a:cubicBezTo>
                        <a:pt x="352018" y="605804"/>
                        <a:pt x="323695" y="574007"/>
                        <a:pt x="323695" y="535073"/>
                      </a:cubicBezTo>
                      <a:lnTo>
                        <a:pt x="323695" y="70731"/>
                      </a:lnTo>
                      <a:cubicBezTo>
                        <a:pt x="322766" y="31797"/>
                        <a:pt x="351646" y="0"/>
                        <a:pt x="387305" y="0"/>
                      </a:cubicBezTo>
                      <a:close/>
                      <a:moveTo>
                        <a:pt x="218991" y="0"/>
                      </a:moveTo>
                      <a:cubicBezTo>
                        <a:pt x="254638" y="0"/>
                        <a:pt x="283602" y="31794"/>
                        <a:pt x="282581" y="70354"/>
                      </a:cubicBezTo>
                      <a:lnTo>
                        <a:pt x="282581" y="534656"/>
                      </a:lnTo>
                      <a:cubicBezTo>
                        <a:pt x="282581" y="573587"/>
                        <a:pt x="254267" y="605381"/>
                        <a:pt x="218620" y="605381"/>
                      </a:cubicBezTo>
                      <a:cubicBezTo>
                        <a:pt x="185386" y="605381"/>
                        <a:pt x="157907" y="577573"/>
                        <a:pt x="154565" y="541979"/>
                      </a:cubicBezTo>
                      <a:lnTo>
                        <a:pt x="155587" y="541979"/>
                      </a:lnTo>
                      <a:cubicBezTo>
                        <a:pt x="158929" y="541979"/>
                        <a:pt x="162363" y="540496"/>
                        <a:pt x="164777" y="538086"/>
                      </a:cubicBezTo>
                      <a:cubicBezTo>
                        <a:pt x="183529" y="518342"/>
                        <a:pt x="187892" y="489051"/>
                        <a:pt x="190770" y="467917"/>
                      </a:cubicBezTo>
                      <a:lnTo>
                        <a:pt x="194112" y="443446"/>
                      </a:lnTo>
                      <a:cubicBezTo>
                        <a:pt x="194855" y="437513"/>
                        <a:pt x="191234" y="431952"/>
                        <a:pt x="185664" y="430098"/>
                      </a:cubicBezTo>
                      <a:cubicBezTo>
                        <a:pt x="192070" y="431303"/>
                        <a:pt x="199867" y="433805"/>
                        <a:pt x="206087" y="439089"/>
                      </a:cubicBezTo>
                      <a:cubicBezTo>
                        <a:pt x="210914" y="443909"/>
                        <a:pt x="219084" y="443446"/>
                        <a:pt x="223447" y="438162"/>
                      </a:cubicBezTo>
                      <a:cubicBezTo>
                        <a:pt x="228274" y="433342"/>
                        <a:pt x="227717" y="425185"/>
                        <a:pt x="222426" y="420828"/>
                      </a:cubicBezTo>
                      <a:cubicBezTo>
                        <a:pt x="213235" y="412671"/>
                        <a:pt x="200796" y="406461"/>
                        <a:pt x="186314" y="404978"/>
                      </a:cubicBezTo>
                      <a:cubicBezTo>
                        <a:pt x="105829" y="396450"/>
                        <a:pt x="72131" y="433342"/>
                        <a:pt x="49479" y="462355"/>
                      </a:cubicBezTo>
                      <a:cubicBezTo>
                        <a:pt x="21166" y="454661"/>
                        <a:pt x="0" y="426668"/>
                        <a:pt x="0" y="393391"/>
                      </a:cubicBezTo>
                      <a:cubicBezTo>
                        <a:pt x="0" y="381156"/>
                        <a:pt x="3063" y="369291"/>
                        <a:pt x="8262" y="359002"/>
                      </a:cubicBezTo>
                      <a:cubicBezTo>
                        <a:pt x="73523" y="368271"/>
                        <a:pt x="105921" y="341946"/>
                        <a:pt x="119939" y="332862"/>
                      </a:cubicBezTo>
                      <a:cubicBezTo>
                        <a:pt x="126623" y="328042"/>
                        <a:pt x="133400" y="323686"/>
                        <a:pt x="140641" y="319885"/>
                      </a:cubicBezTo>
                      <a:cubicBezTo>
                        <a:pt x="146396" y="316548"/>
                        <a:pt x="148810" y="308855"/>
                        <a:pt x="145468" y="303015"/>
                      </a:cubicBezTo>
                      <a:cubicBezTo>
                        <a:pt x="142126" y="297268"/>
                        <a:pt x="134421" y="294858"/>
                        <a:pt x="128572" y="298195"/>
                      </a:cubicBezTo>
                      <a:cubicBezTo>
                        <a:pt x="120960" y="302551"/>
                        <a:pt x="113162" y="307372"/>
                        <a:pt x="105921" y="312192"/>
                      </a:cubicBezTo>
                      <a:cubicBezTo>
                        <a:pt x="92925" y="320349"/>
                        <a:pt x="66932" y="344078"/>
                        <a:pt x="6777" y="333233"/>
                      </a:cubicBezTo>
                      <a:cubicBezTo>
                        <a:pt x="2506" y="323964"/>
                        <a:pt x="93" y="313397"/>
                        <a:pt x="93" y="302181"/>
                      </a:cubicBezTo>
                      <a:cubicBezTo>
                        <a:pt x="93" y="290594"/>
                        <a:pt x="2692" y="279471"/>
                        <a:pt x="7055" y="269645"/>
                      </a:cubicBezTo>
                      <a:cubicBezTo>
                        <a:pt x="37783" y="266494"/>
                        <a:pt x="99237" y="261859"/>
                        <a:pt x="121424" y="267050"/>
                      </a:cubicBezTo>
                      <a:cubicBezTo>
                        <a:pt x="133400" y="269923"/>
                        <a:pt x="172018" y="285774"/>
                        <a:pt x="188728" y="305054"/>
                      </a:cubicBezTo>
                      <a:cubicBezTo>
                        <a:pt x="195412" y="312655"/>
                        <a:pt x="203766" y="308484"/>
                        <a:pt x="206087" y="306537"/>
                      </a:cubicBezTo>
                      <a:cubicBezTo>
                        <a:pt x="211379" y="302181"/>
                        <a:pt x="211936" y="294487"/>
                        <a:pt x="207573" y="289204"/>
                      </a:cubicBezTo>
                      <a:cubicBezTo>
                        <a:pt x="195597" y="274836"/>
                        <a:pt x="164220" y="253239"/>
                        <a:pt x="127273" y="243135"/>
                      </a:cubicBezTo>
                      <a:cubicBezTo>
                        <a:pt x="112977" y="239242"/>
                        <a:pt x="75287" y="236832"/>
                        <a:pt x="7334" y="244711"/>
                      </a:cubicBezTo>
                      <a:cubicBezTo>
                        <a:pt x="2599" y="234700"/>
                        <a:pt x="93" y="223577"/>
                        <a:pt x="93" y="211990"/>
                      </a:cubicBezTo>
                      <a:cubicBezTo>
                        <a:pt x="93" y="178250"/>
                        <a:pt x="21166" y="150441"/>
                        <a:pt x="49851" y="141914"/>
                      </a:cubicBezTo>
                      <a:cubicBezTo>
                        <a:pt x="75287" y="173615"/>
                        <a:pt x="102208" y="178806"/>
                        <a:pt x="109913" y="181216"/>
                      </a:cubicBezTo>
                      <a:cubicBezTo>
                        <a:pt x="133957" y="188446"/>
                        <a:pt x="172296" y="193915"/>
                        <a:pt x="196061" y="191783"/>
                      </a:cubicBezTo>
                      <a:cubicBezTo>
                        <a:pt x="202745" y="191319"/>
                        <a:pt x="208037" y="185480"/>
                        <a:pt x="207573" y="178806"/>
                      </a:cubicBezTo>
                      <a:cubicBezTo>
                        <a:pt x="207108" y="172132"/>
                        <a:pt x="201260" y="167312"/>
                        <a:pt x="194576" y="167312"/>
                      </a:cubicBezTo>
                      <a:cubicBezTo>
                        <a:pt x="168119" y="168702"/>
                        <a:pt x="141383" y="166107"/>
                        <a:pt x="116597" y="157672"/>
                      </a:cubicBezTo>
                      <a:cubicBezTo>
                        <a:pt x="87541" y="147939"/>
                        <a:pt x="71759" y="131532"/>
                        <a:pt x="65632" y="124302"/>
                      </a:cubicBezTo>
                      <a:cubicBezTo>
                        <a:pt x="72316" y="92972"/>
                        <a:pt x="97659" y="69705"/>
                        <a:pt x="128108" y="69705"/>
                      </a:cubicBezTo>
                      <a:cubicBezTo>
                        <a:pt x="132564" y="69705"/>
                        <a:pt x="136927" y="70540"/>
                        <a:pt x="141012" y="71467"/>
                      </a:cubicBezTo>
                      <a:cubicBezTo>
                        <a:pt x="142497" y="77399"/>
                        <a:pt x="162549" y="119018"/>
                        <a:pt x="162270" y="151925"/>
                      </a:cubicBezTo>
                      <a:cubicBezTo>
                        <a:pt x="162735" y="158599"/>
                        <a:pt x="168119" y="163882"/>
                        <a:pt x="174803" y="163882"/>
                      </a:cubicBezTo>
                      <a:lnTo>
                        <a:pt x="175267" y="163882"/>
                      </a:lnTo>
                      <a:cubicBezTo>
                        <a:pt x="181951" y="163882"/>
                        <a:pt x="187242" y="158042"/>
                        <a:pt x="187242" y="151368"/>
                      </a:cubicBezTo>
                      <a:cubicBezTo>
                        <a:pt x="186314" y="127454"/>
                        <a:pt x="171461" y="64144"/>
                        <a:pt x="155494" y="61548"/>
                      </a:cubicBezTo>
                      <a:cubicBezTo>
                        <a:pt x="159300" y="26974"/>
                        <a:pt x="186314" y="0"/>
                        <a:pt x="218991"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46" name="组合 45">
              <a:extLst>
                <a:ext uri="{FF2B5EF4-FFF2-40B4-BE49-F238E27FC236}">
                  <a16:creationId xmlns:a16="http://schemas.microsoft.com/office/drawing/2014/main" id="{C7EEB3FB-167E-A162-CF32-704F28286B6C}"/>
                </a:ext>
              </a:extLst>
            </p:cNvPr>
            <p:cNvGrpSpPr/>
            <p:nvPr/>
          </p:nvGrpSpPr>
          <p:grpSpPr>
            <a:xfrm>
              <a:off x="7432182" y="3991148"/>
              <a:ext cx="3949611" cy="1457218"/>
              <a:chOff x="7432182" y="3991148"/>
              <a:chExt cx="3949611" cy="1457218"/>
            </a:xfrm>
          </p:grpSpPr>
          <p:grpSp>
            <p:nvGrpSpPr>
              <p:cNvPr id="47" name="组合 46">
                <a:extLst>
                  <a:ext uri="{FF2B5EF4-FFF2-40B4-BE49-F238E27FC236}">
                    <a16:creationId xmlns:a16="http://schemas.microsoft.com/office/drawing/2014/main" id="{CA6AE379-D1E8-A17B-FD7C-6BF1BE7EF08F}"/>
                  </a:ext>
                </a:extLst>
              </p:cNvPr>
              <p:cNvGrpSpPr/>
              <p:nvPr/>
            </p:nvGrpSpPr>
            <p:grpSpPr>
              <a:xfrm>
                <a:off x="8298180" y="3991148"/>
                <a:ext cx="3083613" cy="1457218"/>
                <a:chOff x="8298180" y="3991148"/>
                <a:chExt cx="3083613" cy="1457218"/>
              </a:xfrm>
            </p:grpSpPr>
            <p:sp>
              <p:nvSpPr>
                <p:cNvPr id="51" name="矩形: 圆角 50">
                  <a:extLst>
                    <a:ext uri="{FF2B5EF4-FFF2-40B4-BE49-F238E27FC236}">
                      <a16:creationId xmlns:a16="http://schemas.microsoft.com/office/drawing/2014/main" id="{C703B478-5EF3-1460-3B88-A791C5366028}"/>
                    </a:ext>
                  </a:extLst>
                </p:cNvPr>
                <p:cNvSpPr/>
                <p:nvPr/>
              </p:nvSpPr>
              <p:spPr>
                <a:xfrm>
                  <a:off x="8298180" y="4247080"/>
                  <a:ext cx="3038218" cy="1201286"/>
                </a:xfrm>
                <a:prstGeom prst="roundRect">
                  <a:avLst>
                    <a:gd name="adj" fmla="val 5249"/>
                  </a:avLst>
                </a:prstGeom>
                <a:solidFill>
                  <a:schemeClr val="bg1"/>
                </a:solidFill>
                <a:ln w="6350">
                  <a:gradFill>
                    <a:gsLst>
                      <a:gs pos="17000">
                        <a:schemeClr val="accent1">
                          <a:lumMod val="5000"/>
                          <a:lumOff val="95000"/>
                        </a:schemeClr>
                      </a:gs>
                      <a:gs pos="100000">
                        <a:schemeClr val="accent1"/>
                      </a:gs>
                    </a:gsLst>
                    <a:lin ang="5400000" scaled="1"/>
                  </a:gradFill>
                </a:ln>
                <a:effectLst>
                  <a:outerShdw blurRad="127000" sx="102000" sy="102000" algn="ctr" rotWithShape="0">
                    <a:schemeClr val="accent1">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文本框 51">
                  <a:extLst>
                    <a:ext uri="{FF2B5EF4-FFF2-40B4-BE49-F238E27FC236}">
                      <a16:creationId xmlns:a16="http://schemas.microsoft.com/office/drawing/2014/main" id="{8B008430-7714-B368-A79B-DF7B7428D4EC}"/>
                    </a:ext>
                  </a:extLst>
                </p:cNvPr>
                <p:cNvSpPr txBox="1"/>
                <p:nvPr/>
              </p:nvSpPr>
              <p:spPr>
                <a:xfrm>
                  <a:off x="10684765" y="3991148"/>
                  <a:ext cx="697028"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800" b="1" i="1" dirty="0">
                      <a:solidFill>
                        <a:schemeClr val="accent2"/>
                      </a:solidFill>
                      <a:latin typeface="+mn-ea"/>
                    </a:rPr>
                    <a:t>4</a:t>
                  </a:r>
                  <a:endParaRPr lang="zh-CN" altLang="en-US" sz="4800" b="1" i="1" dirty="0">
                    <a:solidFill>
                      <a:schemeClr val="accent2"/>
                    </a:solidFill>
                    <a:latin typeface="+mn-ea"/>
                  </a:endParaRPr>
                </a:p>
              </p:txBody>
            </p:sp>
          </p:grpSp>
          <p:grpSp>
            <p:nvGrpSpPr>
              <p:cNvPr id="48" name="组合 47">
                <a:extLst>
                  <a:ext uri="{FF2B5EF4-FFF2-40B4-BE49-F238E27FC236}">
                    <a16:creationId xmlns:a16="http://schemas.microsoft.com/office/drawing/2014/main" id="{03CEAC18-D3B1-8C36-6E38-F3B537421277}"/>
                  </a:ext>
                </a:extLst>
              </p:cNvPr>
              <p:cNvGrpSpPr/>
              <p:nvPr/>
            </p:nvGrpSpPr>
            <p:grpSpPr>
              <a:xfrm>
                <a:off x="7432182" y="4540954"/>
                <a:ext cx="641192" cy="641192"/>
                <a:chOff x="7432182" y="4540954"/>
                <a:chExt cx="641192" cy="641192"/>
              </a:xfrm>
            </p:grpSpPr>
            <p:sp>
              <p:nvSpPr>
                <p:cNvPr id="49" name="椭圆 48">
                  <a:extLst>
                    <a:ext uri="{FF2B5EF4-FFF2-40B4-BE49-F238E27FC236}">
                      <a16:creationId xmlns:a16="http://schemas.microsoft.com/office/drawing/2014/main" id="{1A3051FF-47AA-5DB1-4073-F041F5659FB4}"/>
                    </a:ext>
                  </a:extLst>
                </p:cNvPr>
                <p:cNvSpPr/>
                <p:nvPr/>
              </p:nvSpPr>
              <p:spPr>
                <a:xfrm>
                  <a:off x="7432182" y="4540954"/>
                  <a:ext cx="641192" cy="641192"/>
                </a:xfrm>
                <a:prstGeom prst="ellipse">
                  <a:avLst/>
                </a:prstGeom>
                <a:gradFill flip="none" rotWithShape="1">
                  <a:gsLst>
                    <a:gs pos="0">
                      <a:schemeClr val="accent1"/>
                    </a:gs>
                    <a:gs pos="100000">
                      <a:schemeClr val="accent4"/>
                    </a:gs>
                  </a:gsLst>
                  <a:path path="circle">
                    <a:fillToRect t="100000" r="100000"/>
                  </a:path>
                  <a:tileRect l="-100000" b="-100000"/>
                </a:gradFill>
                <a:ln>
                  <a:noFill/>
                </a:ln>
                <a:effectLst>
                  <a:outerShdw blurRad="127000" sx="102000" sy="102000" algn="ctr" rotWithShape="0">
                    <a:schemeClr val="accent1">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Rounded Rectangle 55">
                  <a:extLst>
                    <a:ext uri="{FF2B5EF4-FFF2-40B4-BE49-F238E27FC236}">
                      <a16:creationId xmlns:a16="http://schemas.microsoft.com/office/drawing/2014/main" id="{6C3071D3-F245-E920-F867-2DFAF698E51C}"/>
                    </a:ext>
                  </a:extLst>
                </p:cNvPr>
                <p:cNvSpPr/>
                <p:nvPr/>
              </p:nvSpPr>
              <p:spPr>
                <a:xfrm>
                  <a:off x="7643382" y="4686504"/>
                  <a:ext cx="245239" cy="322780"/>
                </a:xfrm>
                <a:custGeom>
                  <a:avLst/>
                  <a:gdLst>
                    <a:gd name="T0" fmla="*/ 2313 w 2342"/>
                    <a:gd name="T1" fmla="*/ 501 h 3087"/>
                    <a:gd name="T2" fmla="*/ 1501 w 2342"/>
                    <a:gd name="T3" fmla="*/ 364 h 3087"/>
                    <a:gd name="T4" fmla="*/ 1037 w 2342"/>
                    <a:gd name="T5" fmla="*/ 37 h 3087"/>
                    <a:gd name="T6" fmla="*/ 756 w 2342"/>
                    <a:gd name="T7" fmla="*/ 359 h 3087"/>
                    <a:gd name="T8" fmla="*/ 920 w 2342"/>
                    <a:gd name="T9" fmla="*/ 563 h 3087"/>
                    <a:gd name="T10" fmla="*/ 284 w 2342"/>
                    <a:gd name="T11" fmla="*/ 965 h 3087"/>
                    <a:gd name="T12" fmla="*/ 35 w 2342"/>
                    <a:gd name="T13" fmla="*/ 1384 h 3087"/>
                    <a:gd name="T14" fmla="*/ 555 w 2342"/>
                    <a:gd name="T15" fmla="*/ 2462 h 3087"/>
                    <a:gd name="T16" fmla="*/ 149 w 2342"/>
                    <a:gd name="T17" fmla="*/ 2837 h 3087"/>
                    <a:gd name="T18" fmla="*/ 1585 w 2342"/>
                    <a:gd name="T19" fmla="*/ 3087 h 3087"/>
                    <a:gd name="T20" fmla="*/ 1624 w 2342"/>
                    <a:gd name="T21" fmla="*/ 2590 h 3087"/>
                    <a:gd name="T22" fmla="*/ 1269 w 2342"/>
                    <a:gd name="T23" fmla="*/ 2462 h 3087"/>
                    <a:gd name="T24" fmla="*/ 1057 w 2342"/>
                    <a:gd name="T25" fmla="*/ 701 h 3087"/>
                    <a:gd name="T26" fmla="*/ 1247 w 2342"/>
                    <a:gd name="T27" fmla="*/ 1567 h 3087"/>
                    <a:gd name="T28" fmla="*/ 1384 w 2342"/>
                    <a:gd name="T29" fmla="*/ 1567 h 3087"/>
                    <a:gd name="T30" fmla="*/ 1726 w 2342"/>
                    <a:gd name="T31" fmla="*/ 1289 h 3087"/>
                    <a:gd name="T32" fmla="*/ 2031 w 2342"/>
                    <a:gd name="T33" fmla="*/ 920 h 3087"/>
                    <a:gd name="T34" fmla="*/ 2342 w 2342"/>
                    <a:gd name="T35" fmla="*/ 569 h 3087"/>
                    <a:gd name="T36" fmla="*/ 284 w 2342"/>
                    <a:gd name="T37" fmla="*/ 1159 h 3087"/>
                    <a:gd name="T38" fmla="*/ 284 w 2342"/>
                    <a:gd name="T39" fmla="*/ 1338 h 3087"/>
                    <a:gd name="T40" fmla="*/ 1430 w 2342"/>
                    <a:gd name="T41" fmla="*/ 2656 h 3087"/>
                    <a:gd name="T42" fmla="*/ 1447 w 2342"/>
                    <a:gd name="T43" fmla="*/ 2674 h 3087"/>
                    <a:gd name="T44" fmla="*/ 1543 w 2342"/>
                    <a:gd name="T45" fmla="*/ 2781 h 3087"/>
                    <a:gd name="T46" fmla="*/ 1642 w 2342"/>
                    <a:gd name="T47" fmla="*/ 2837 h 3087"/>
                    <a:gd name="T48" fmla="*/ 399 w 2342"/>
                    <a:gd name="T49" fmla="*/ 2893 h 3087"/>
                    <a:gd name="T50" fmla="*/ 399 w 2342"/>
                    <a:gd name="T51" fmla="*/ 2781 h 3087"/>
                    <a:gd name="T52" fmla="*/ 514 w 2342"/>
                    <a:gd name="T53" fmla="*/ 2749 h 3087"/>
                    <a:gd name="T54" fmla="*/ 538 w 2342"/>
                    <a:gd name="T55" fmla="*/ 2672 h 3087"/>
                    <a:gd name="T56" fmla="*/ 1430 w 2342"/>
                    <a:gd name="T57" fmla="*/ 2656 h 3087"/>
                    <a:gd name="T58" fmla="*/ 1047 w 2342"/>
                    <a:gd name="T59" fmla="*/ 2460 h 3087"/>
                    <a:gd name="T60" fmla="*/ 336 w 2342"/>
                    <a:gd name="T61" fmla="*/ 1527 h 3087"/>
                    <a:gd name="T62" fmla="*/ 1047 w 2342"/>
                    <a:gd name="T63" fmla="*/ 2460 h 3087"/>
                    <a:gd name="T64" fmla="*/ 1106 w 2342"/>
                    <a:gd name="T65" fmla="*/ 243 h 3087"/>
                    <a:gd name="T66" fmla="*/ 1309 w 2342"/>
                    <a:gd name="T67" fmla="*/ 501 h 3087"/>
                    <a:gd name="T68" fmla="*/ 1247 w 2342"/>
                    <a:gd name="T69" fmla="*/ 562 h 3087"/>
                    <a:gd name="T70" fmla="*/ 1220 w 2342"/>
                    <a:gd name="T71" fmla="*/ 590 h 3087"/>
                    <a:gd name="T72" fmla="*/ 1322 w 2342"/>
                    <a:gd name="T73" fmla="*/ 1355 h 3087"/>
                    <a:gd name="T74" fmla="*/ 1446 w 2342"/>
                    <a:gd name="T75" fmla="*/ 638 h 3087"/>
                    <a:gd name="T76" fmla="*/ 2101 w 2342"/>
                    <a:gd name="T77" fmla="*/ 576 h 3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2" h="3087">
                      <a:moveTo>
                        <a:pt x="2342" y="569"/>
                      </a:moveTo>
                      <a:cubicBezTo>
                        <a:pt x="2342" y="544"/>
                        <a:pt x="2332" y="519"/>
                        <a:pt x="2313" y="501"/>
                      </a:cubicBezTo>
                      <a:cubicBezTo>
                        <a:pt x="2179" y="367"/>
                        <a:pt x="2001" y="293"/>
                        <a:pt x="1811" y="293"/>
                      </a:cubicBezTo>
                      <a:cubicBezTo>
                        <a:pt x="1702" y="293"/>
                        <a:pt x="1596" y="318"/>
                        <a:pt x="1501" y="364"/>
                      </a:cubicBezTo>
                      <a:lnTo>
                        <a:pt x="1174" y="37"/>
                      </a:lnTo>
                      <a:cubicBezTo>
                        <a:pt x="1136" y="0"/>
                        <a:pt x="1075" y="0"/>
                        <a:pt x="1037" y="37"/>
                      </a:cubicBezTo>
                      <a:lnTo>
                        <a:pt x="784" y="290"/>
                      </a:lnTo>
                      <a:cubicBezTo>
                        <a:pt x="766" y="309"/>
                        <a:pt x="756" y="333"/>
                        <a:pt x="756" y="359"/>
                      </a:cubicBezTo>
                      <a:cubicBezTo>
                        <a:pt x="756" y="385"/>
                        <a:pt x="766" y="409"/>
                        <a:pt x="784" y="428"/>
                      </a:cubicBezTo>
                      <a:lnTo>
                        <a:pt x="920" y="563"/>
                      </a:lnTo>
                      <a:lnTo>
                        <a:pt x="421" y="1000"/>
                      </a:lnTo>
                      <a:cubicBezTo>
                        <a:pt x="380" y="978"/>
                        <a:pt x="334" y="965"/>
                        <a:pt x="284" y="965"/>
                      </a:cubicBezTo>
                      <a:cubicBezTo>
                        <a:pt x="128" y="965"/>
                        <a:pt x="0" y="1092"/>
                        <a:pt x="0" y="1248"/>
                      </a:cubicBezTo>
                      <a:cubicBezTo>
                        <a:pt x="0" y="1297"/>
                        <a:pt x="13" y="1343"/>
                        <a:pt x="35" y="1384"/>
                      </a:cubicBezTo>
                      <a:lnTo>
                        <a:pt x="637" y="2462"/>
                      </a:lnTo>
                      <a:lnTo>
                        <a:pt x="555" y="2462"/>
                      </a:lnTo>
                      <a:cubicBezTo>
                        <a:pt x="468" y="2462"/>
                        <a:pt x="393" y="2515"/>
                        <a:pt x="361" y="2590"/>
                      </a:cubicBezTo>
                      <a:cubicBezTo>
                        <a:pt x="241" y="2608"/>
                        <a:pt x="149" y="2712"/>
                        <a:pt x="149" y="2837"/>
                      </a:cubicBezTo>
                      <a:cubicBezTo>
                        <a:pt x="149" y="2975"/>
                        <a:pt x="261" y="3087"/>
                        <a:pt x="399" y="3087"/>
                      </a:cubicBezTo>
                      <a:lnTo>
                        <a:pt x="1585" y="3087"/>
                      </a:lnTo>
                      <a:cubicBezTo>
                        <a:pt x="1723" y="3087"/>
                        <a:pt x="1836" y="2975"/>
                        <a:pt x="1836" y="2837"/>
                      </a:cubicBezTo>
                      <a:cubicBezTo>
                        <a:pt x="1836" y="2712"/>
                        <a:pt x="1744" y="2608"/>
                        <a:pt x="1624" y="2590"/>
                      </a:cubicBezTo>
                      <a:cubicBezTo>
                        <a:pt x="1592" y="2515"/>
                        <a:pt x="1517" y="2462"/>
                        <a:pt x="1430" y="2462"/>
                      </a:cubicBezTo>
                      <a:lnTo>
                        <a:pt x="1269" y="2462"/>
                      </a:lnTo>
                      <a:lnTo>
                        <a:pt x="550" y="1144"/>
                      </a:lnTo>
                      <a:lnTo>
                        <a:pt x="1057" y="701"/>
                      </a:lnTo>
                      <a:lnTo>
                        <a:pt x="1111" y="754"/>
                      </a:lnTo>
                      <a:cubicBezTo>
                        <a:pt x="983" y="1019"/>
                        <a:pt x="1028" y="1347"/>
                        <a:pt x="1247" y="1567"/>
                      </a:cubicBezTo>
                      <a:cubicBezTo>
                        <a:pt x="1266" y="1585"/>
                        <a:pt x="1290" y="1595"/>
                        <a:pt x="1316" y="1595"/>
                      </a:cubicBezTo>
                      <a:cubicBezTo>
                        <a:pt x="1342" y="1595"/>
                        <a:pt x="1366" y="1585"/>
                        <a:pt x="1384" y="1567"/>
                      </a:cubicBezTo>
                      <a:lnTo>
                        <a:pt x="1668" y="1283"/>
                      </a:lnTo>
                      <a:cubicBezTo>
                        <a:pt x="1687" y="1287"/>
                        <a:pt x="1707" y="1289"/>
                        <a:pt x="1726" y="1289"/>
                      </a:cubicBezTo>
                      <a:cubicBezTo>
                        <a:pt x="1809" y="1289"/>
                        <a:pt x="1887" y="1256"/>
                        <a:pt x="1946" y="1198"/>
                      </a:cubicBezTo>
                      <a:cubicBezTo>
                        <a:pt x="2019" y="1124"/>
                        <a:pt x="2050" y="1020"/>
                        <a:pt x="2031" y="920"/>
                      </a:cubicBezTo>
                      <a:lnTo>
                        <a:pt x="2313" y="638"/>
                      </a:lnTo>
                      <a:cubicBezTo>
                        <a:pt x="2332" y="620"/>
                        <a:pt x="2342" y="595"/>
                        <a:pt x="2342" y="569"/>
                      </a:cubicBezTo>
                      <a:close/>
                      <a:moveTo>
                        <a:pt x="194" y="1248"/>
                      </a:moveTo>
                      <a:cubicBezTo>
                        <a:pt x="194" y="1199"/>
                        <a:pt x="235" y="1159"/>
                        <a:pt x="284" y="1159"/>
                      </a:cubicBezTo>
                      <a:cubicBezTo>
                        <a:pt x="334" y="1159"/>
                        <a:pt x="374" y="1199"/>
                        <a:pt x="374" y="1248"/>
                      </a:cubicBezTo>
                      <a:cubicBezTo>
                        <a:pt x="374" y="1298"/>
                        <a:pt x="334" y="1338"/>
                        <a:pt x="284" y="1338"/>
                      </a:cubicBezTo>
                      <a:cubicBezTo>
                        <a:pt x="235" y="1338"/>
                        <a:pt x="194" y="1298"/>
                        <a:pt x="194" y="1248"/>
                      </a:cubicBezTo>
                      <a:close/>
                      <a:moveTo>
                        <a:pt x="1430" y="2656"/>
                      </a:moveTo>
                      <a:cubicBezTo>
                        <a:pt x="1439" y="2656"/>
                        <a:pt x="1447" y="2663"/>
                        <a:pt x="1447" y="2672"/>
                      </a:cubicBezTo>
                      <a:cubicBezTo>
                        <a:pt x="1447" y="2673"/>
                        <a:pt x="1447" y="2673"/>
                        <a:pt x="1447" y="2674"/>
                      </a:cubicBezTo>
                      <a:cubicBezTo>
                        <a:pt x="1444" y="2701"/>
                        <a:pt x="1453" y="2728"/>
                        <a:pt x="1471" y="2749"/>
                      </a:cubicBezTo>
                      <a:cubicBezTo>
                        <a:pt x="1489" y="2769"/>
                        <a:pt x="1516" y="2781"/>
                        <a:pt x="1543" y="2781"/>
                      </a:cubicBezTo>
                      <a:lnTo>
                        <a:pt x="1585" y="2781"/>
                      </a:lnTo>
                      <a:cubicBezTo>
                        <a:pt x="1617" y="2781"/>
                        <a:pt x="1642" y="2806"/>
                        <a:pt x="1642" y="2837"/>
                      </a:cubicBezTo>
                      <a:cubicBezTo>
                        <a:pt x="1642" y="2868"/>
                        <a:pt x="1617" y="2893"/>
                        <a:pt x="1585" y="2893"/>
                      </a:cubicBezTo>
                      <a:lnTo>
                        <a:pt x="399" y="2893"/>
                      </a:lnTo>
                      <a:cubicBezTo>
                        <a:pt x="368" y="2893"/>
                        <a:pt x="343" y="2868"/>
                        <a:pt x="343" y="2837"/>
                      </a:cubicBezTo>
                      <a:cubicBezTo>
                        <a:pt x="343" y="2806"/>
                        <a:pt x="368" y="2781"/>
                        <a:pt x="399" y="2781"/>
                      </a:cubicBezTo>
                      <a:lnTo>
                        <a:pt x="442" y="2781"/>
                      </a:lnTo>
                      <a:cubicBezTo>
                        <a:pt x="469" y="2781"/>
                        <a:pt x="495" y="2769"/>
                        <a:pt x="514" y="2749"/>
                      </a:cubicBezTo>
                      <a:cubicBezTo>
                        <a:pt x="532" y="2728"/>
                        <a:pt x="541" y="2701"/>
                        <a:pt x="538" y="2674"/>
                      </a:cubicBezTo>
                      <a:cubicBezTo>
                        <a:pt x="538" y="2673"/>
                        <a:pt x="538" y="2673"/>
                        <a:pt x="538" y="2672"/>
                      </a:cubicBezTo>
                      <a:cubicBezTo>
                        <a:pt x="538" y="2663"/>
                        <a:pt x="546" y="2656"/>
                        <a:pt x="555" y="2656"/>
                      </a:cubicBezTo>
                      <a:lnTo>
                        <a:pt x="1430" y="2656"/>
                      </a:lnTo>
                      <a:lnTo>
                        <a:pt x="1430" y="2656"/>
                      </a:lnTo>
                      <a:close/>
                      <a:moveTo>
                        <a:pt x="1047" y="2460"/>
                      </a:moveTo>
                      <a:lnTo>
                        <a:pt x="858" y="2460"/>
                      </a:lnTo>
                      <a:lnTo>
                        <a:pt x="336" y="1527"/>
                      </a:lnTo>
                      <a:cubicBezTo>
                        <a:pt x="397" y="1515"/>
                        <a:pt x="451" y="1485"/>
                        <a:pt x="491" y="1441"/>
                      </a:cubicBezTo>
                      <a:lnTo>
                        <a:pt x="1047" y="2460"/>
                      </a:lnTo>
                      <a:close/>
                      <a:moveTo>
                        <a:pt x="989" y="359"/>
                      </a:moveTo>
                      <a:lnTo>
                        <a:pt x="1106" y="243"/>
                      </a:lnTo>
                      <a:lnTo>
                        <a:pt x="1336" y="474"/>
                      </a:lnTo>
                      <a:lnTo>
                        <a:pt x="1309" y="501"/>
                      </a:lnTo>
                      <a:cubicBezTo>
                        <a:pt x="1309" y="501"/>
                        <a:pt x="1309" y="501"/>
                        <a:pt x="1309" y="501"/>
                      </a:cubicBezTo>
                      <a:lnTo>
                        <a:pt x="1247" y="562"/>
                      </a:lnTo>
                      <a:cubicBezTo>
                        <a:pt x="1247" y="562"/>
                        <a:pt x="1247" y="562"/>
                        <a:pt x="1247" y="562"/>
                      </a:cubicBezTo>
                      <a:lnTo>
                        <a:pt x="1220" y="590"/>
                      </a:lnTo>
                      <a:lnTo>
                        <a:pt x="989" y="359"/>
                      </a:lnTo>
                      <a:close/>
                      <a:moveTo>
                        <a:pt x="1322" y="1355"/>
                      </a:moveTo>
                      <a:cubicBezTo>
                        <a:pt x="1186" y="1154"/>
                        <a:pt x="1207" y="878"/>
                        <a:pt x="1384" y="700"/>
                      </a:cubicBezTo>
                      <a:lnTo>
                        <a:pt x="1446" y="638"/>
                      </a:lnTo>
                      <a:cubicBezTo>
                        <a:pt x="1544" y="540"/>
                        <a:pt x="1673" y="487"/>
                        <a:pt x="1811" y="487"/>
                      </a:cubicBezTo>
                      <a:cubicBezTo>
                        <a:pt x="1916" y="487"/>
                        <a:pt x="2016" y="518"/>
                        <a:pt x="2101" y="576"/>
                      </a:cubicBezTo>
                      <a:lnTo>
                        <a:pt x="1322" y="13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sp>
        <p:nvSpPr>
          <p:cNvPr id="6" name="流程图: 接点 5">
            <a:extLst>
              <a:ext uri="{FF2B5EF4-FFF2-40B4-BE49-F238E27FC236}">
                <a16:creationId xmlns:a16="http://schemas.microsoft.com/office/drawing/2014/main" id="{1F65EB05-2E3B-A6D0-47D4-20CF243A49F6}"/>
              </a:ext>
            </a:extLst>
          </p:cNvPr>
          <p:cNvSpPr>
            <a:spLocks noChangeAspect="1"/>
          </p:cNvSpPr>
          <p:nvPr/>
        </p:nvSpPr>
        <p:spPr>
          <a:xfrm>
            <a:off x="5128610" y="2853620"/>
            <a:ext cx="1915200" cy="1915200"/>
          </a:xfrm>
          <a:prstGeom prst="flowChartConnector">
            <a:avLst/>
          </a:prstGeom>
          <a:blipFill dpi="0" rotWithShape="1">
            <a:blip r:embed="rId4"/>
            <a:srcRect/>
            <a:stretch>
              <a:fillRect l="-25000" r="-25000"/>
            </a:stretch>
          </a:blipFill>
          <a:ln w="19050" cap="flat" cmpd="sng" algn="ctr">
            <a:noFill/>
            <a:prstDash val="solid"/>
            <a:miter lim="800000"/>
          </a:ln>
          <a:effectLst/>
          <a:extLst>
            <a:ext uri="{91240B29-F687-4F45-9708-019B960494DF}">
              <a14:hiddenLine xmlns:a14="http://schemas.microsoft.com/office/drawing/2010/main" w="1905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A1034121-A203-6F8A-03A9-F05CAC0E4F5E}"/>
              </a:ext>
            </a:extLst>
          </p:cNvPr>
          <p:cNvSpPr txBox="1"/>
          <p:nvPr/>
        </p:nvSpPr>
        <p:spPr>
          <a:xfrm>
            <a:off x="8285656" y="2377830"/>
            <a:ext cx="2844799" cy="943528"/>
          </a:xfrm>
          <a:prstGeom prst="rect">
            <a:avLst/>
          </a:prstGeom>
          <a:noFill/>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rPr>
              <a:t>设计、开发与优化地学多模态大模型</a:t>
            </a:r>
          </a:p>
        </p:txBody>
      </p:sp>
      <p:sp>
        <p:nvSpPr>
          <p:cNvPr id="16" name="文本框 15">
            <a:extLst>
              <a:ext uri="{FF2B5EF4-FFF2-40B4-BE49-F238E27FC236}">
                <a16:creationId xmlns:a16="http://schemas.microsoft.com/office/drawing/2014/main" id="{D1AE9423-639E-050C-8797-2807D2776939}"/>
              </a:ext>
            </a:extLst>
          </p:cNvPr>
          <p:cNvSpPr txBox="1"/>
          <p:nvPr/>
        </p:nvSpPr>
        <p:spPr>
          <a:xfrm>
            <a:off x="957556" y="4540954"/>
            <a:ext cx="2844799" cy="943528"/>
          </a:xfrm>
          <a:prstGeom prst="rect">
            <a:avLst/>
          </a:prstGeom>
          <a:noFill/>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rPr>
              <a:t>和地学领域专家紧密合作，保证模型科学性</a:t>
            </a:r>
          </a:p>
        </p:txBody>
      </p:sp>
      <p:sp>
        <p:nvSpPr>
          <p:cNvPr id="61" name="文本框 60">
            <a:extLst>
              <a:ext uri="{FF2B5EF4-FFF2-40B4-BE49-F238E27FC236}">
                <a16:creationId xmlns:a16="http://schemas.microsoft.com/office/drawing/2014/main" id="{A1182309-EF67-B7CE-4275-AD5A16D0BF8D}"/>
              </a:ext>
            </a:extLst>
          </p:cNvPr>
          <p:cNvSpPr txBox="1"/>
          <p:nvPr/>
        </p:nvSpPr>
        <p:spPr>
          <a:xfrm>
            <a:off x="8285656" y="4512770"/>
            <a:ext cx="2844799" cy="943528"/>
          </a:xfrm>
          <a:prstGeom prst="rect">
            <a:avLst/>
          </a:prstGeom>
          <a:noFill/>
        </p:spPr>
        <p:txBody>
          <a:bodyPr wrap="square">
            <a:spAutoFit/>
          </a:bodyPr>
          <a:lstStyle/>
          <a:p>
            <a:pPr>
              <a:lnSpc>
                <a:spcPct val="150000"/>
              </a:lnSpc>
            </a:pPr>
            <a:r>
              <a:rPr lang="zh-CN" altLang="en-US" sz="2000" dirty="0">
                <a:latin typeface="宋体" panose="02010600030101010101" pitchFamily="2" charset="-122"/>
                <a:ea typeface="宋体" panose="02010600030101010101" pitchFamily="2" charset="-122"/>
              </a:rPr>
              <a:t>持续跟进前沿技术，灵活运用于项目</a:t>
            </a:r>
          </a:p>
        </p:txBody>
      </p:sp>
      <p:cxnSp>
        <p:nvCxnSpPr>
          <p:cNvPr id="176" name="直接连接符 175">
            <a:extLst>
              <a:ext uri="{FF2B5EF4-FFF2-40B4-BE49-F238E27FC236}">
                <a16:creationId xmlns:a16="http://schemas.microsoft.com/office/drawing/2014/main" id="{FD0E88F8-D317-41F6-EB99-5BA4ECE5F9AC}"/>
              </a:ext>
            </a:extLst>
          </p:cNvPr>
          <p:cNvCxnSpPr>
            <a:cxnSpLocks/>
          </p:cNvCxnSpPr>
          <p:nvPr/>
        </p:nvCxnSpPr>
        <p:spPr>
          <a:xfrm>
            <a:off x="908957" y="1219200"/>
            <a:ext cx="1037408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77" name="文本框 176">
            <a:extLst>
              <a:ext uri="{FF2B5EF4-FFF2-40B4-BE49-F238E27FC236}">
                <a16:creationId xmlns:a16="http://schemas.microsoft.com/office/drawing/2014/main" id="{52CEA238-54DF-21BA-62BC-27CE8C0E8383}"/>
              </a:ext>
            </a:extLst>
          </p:cNvPr>
          <p:cNvSpPr txBox="1"/>
          <p:nvPr/>
        </p:nvSpPr>
        <p:spPr>
          <a:xfrm>
            <a:off x="1" y="555256"/>
            <a:ext cx="3646714" cy="646331"/>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工作设想</a:t>
            </a:r>
            <a:endParaRPr lang="zh-CN" altLang="en-US" sz="3600" b="1" dirty="0">
              <a:solidFill>
                <a:schemeClr val="tx2">
                  <a:lumMod val="50000"/>
                  <a:lumOff val="50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35914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6" name="直接连接符 175">
            <a:extLst>
              <a:ext uri="{FF2B5EF4-FFF2-40B4-BE49-F238E27FC236}">
                <a16:creationId xmlns:a16="http://schemas.microsoft.com/office/drawing/2014/main" id="{FD0E88F8-D317-41F6-EB99-5BA4ECE5F9AC}"/>
              </a:ext>
            </a:extLst>
          </p:cNvPr>
          <p:cNvCxnSpPr>
            <a:cxnSpLocks/>
          </p:cNvCxnSpPr>
          <p:nvPr/>
        </p:nvCxnSpPr>
        <p:spPr>
          <a:xfrm>
            <a:off x="908957" y="1219200"/>
            <a:ext cx="1037408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77" name="文本框 176">
            <a:extLst>
              <a:ext uri="{FF2B5EF4-FFF2-40B4-BE49-F238E27FC236}">
                <a16:creationId xmlns:a16="http://schemas.microsoft.com/office/drawing/2014/main" id="{52CEA238-54DF-21BA-62BC-27CE8C0E8383}"/>
              </a:ext>
            </a:extLst>
          </p:cNvPr>
          <p:cNvSpPr txBox="1"/>
          <p:nvPr/>
        </p:nvSpPr>
        <p:spPr>
          <a:xfrm>
            <a:off x="1" y="555256"/>
            <a:ext cx="3646714" cy="646331"/>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工作设想</a:t>
            </a:r>
            <a:endParaRPr lang="zh-CN" altLang="en-US" sz="3600" b="1" dirty="0">
              <a:solidFill>
                <a:schemeClr val="tx2">
                  <a:lumMod val="50000"/>
                  <a:lumOff val="50000"/>
                </a:schemeClr>
              </a:solidFill>
              <a:latin typeface="宋体" panose="02010600030101010101" pitchFamily="2" charset="-122"/>
              <a:ea typeface="宋体" panose="02010600030101010101" pitchFamily="2" charset="-122"/>
            </a:endParaRPr>
          </a:p>
        </p:txBody>
      </p:sp>
      <p:sp>
        <p:nvSpPr>
          <p:cNvPr id="2" name="New shape">
            <a:extLst>
              <a:ext uri="{FF2B5EF4-FFF2-40B4-BE49-F238E27FC236}">
                <a16:creationId xmlns:a16="http://schemas.microsoft.com/office/drawing/2014/main" id="{92BB8AF8-7EE5-7B42-C820-EAEE45B06494}"/>
              </a:ext>
            </a:extLst>
          </p:cNvPr>
          <p:cNvSpPr/>
          <p:nvPr/>
        </p:nvSpPr>
        <p:spPr>
          <a:xfrm>
            <a:off x="1246134" y="1887433"/>
            <a:ext cx="9699732" cy="3903767"/>
          </a:xfrm>
          <a:prstGeom prst="roundRect">
            <a:avLst>
              <a:gd name="adj" fmla="val 9999"/>
            </a:avLst>
          </a:prstGeom>
          <a:solidFill>
            <a:srgbClr val="EDEDED"/>
          </a:solidFill>
          <a:ln w="6350">
            <a:solidFill>
              <a:srgbClr val="E45E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sz="1800" dirty="0">
              <a:latin typeface="微软雅黑"/>
            </a:endParaRPr>
          </a:p>
        </p:txBody>
      </p:sp>
      <p:sp>
        <p:nvSpPr>
          <p:cNvPr id="5" name="文本框 4">
            <a:extLst>
              <a:ext uri="{FF2B5EF4-FFF2-40B4-BE49-F238E27FC236}">
                <a16:creationId xmlns:a16="http://schemas.microsoft.com/office/drawing/2014/main" id="{10C10C06-DBDF-D5D5-209B-19F3CD8A0ADA}"/>
              </a:ext>
            </a:extLst>
          </p:cNvPr>
          <p:cNvSpPr txBox="1"/>
          <p:nvPr/>
        </p:nvSpPr>
        <p:spPr>
          <a:xfrm>
            <a:off x="1657069" y="2130147"/>
            <a:ext cx="8877861" cy="461665"/>
          </a:xfrm>
          <a:prstGeom prst="rect">
            <a:avLst/>
          </a:prstGeom>
          <a:noFill/>
        </p:spPr>
        <p:txBody>
          <a:bodyPr wrap="square">
            <a:spAutoFit/>
          </a:bodyPr>
          <a:lstStyle/>
          <a:p>
            <a:r>
              <a:rPr lang="zh-CN" altLang="en-US" sz="2400" b="1" dirty="0">
                <a:solidFill>
                  <a:srgbClr val="E45E03"/>
                </a:solidFill>
                <a:highlight>
                  <a:srgbClr val="FFFFFF">
                    <a:alpha val="0"/>
                  </a:srgbClr>
                </a:highlight>
                <a:latin typeface="宋体" panose="02010600030101010101" pitchFamily="2" charset="-122"/>
                <a:ea typeface="宋体" panose="02010600030101010101" pitchFamily="2" charset="-122"/>
              </a:rPr>
              <a:t>地学数据的处理、</a:t>
            </a:r>
            <a:r>
              <a:rPr lang="zh-CN" altLang="en-US" sz="2400" b="1" i="0" dirty="0">
                <a:solidFill>
                  <a:srgbClr val="E45E03"/>
                </a:solidFill>
                <a:highlight>
                  <a:srgbClr val="FFFFFF">
                    <a:alpha val="0"/>
                  </a:srgbClr>
                </a:highlight>
                <a:latin typeface="宋体" panose="02010600030101010101" pitchFamily="2" charset="-122"/>
                <a:ea typeface="宋体" panose="02010600030101010101" pitchFamily="2" charset="-122"/>
              </a:rPr>
              <a:t>整合和分析</a:t>
            </a:r>
            <a:endParaRPr lang="zh-CN" altLang="en-US" dirty="0">
              <a:latin typeface="微软雅黑"/>
            </a:endParaRPr>
          </a:p>
        </p:txBody>
      </p:sp>
      <p:sp>
        <p:nvSpPr>
          <p:cNvPr id="8" name="文本框 7">
            <a:extLst>
              <a:ext uri="{FF2B5EF4-FFF2-40B4-BE49-F238E27FC236}">
                <a16:creationId xmlns:a16="http://schemas.microsoft.com/office/drawing/2014/main" id="{1A4FE3A6-BFAE-9680-20BB-FDB614F9698E}"/>
              </a:ext>
            </a:extLst>
          </p:cNvPr>
          <p:cNvSpPr txBox="1"/>
          <p:nvPr/>
        </p:nvSpPr>
        <p:spPr>
          <a:xfrm>
            <a:off x="1657069" y="2760345"/>
            <a:ext cx="8877861" cy="2862322"/>
          </a:xfrm>
          <a:prstGeom prst="rect">
            <a:avLst/>
          </a:prstGeom>
          <a:noFill/>
        </p:spPr>
        <p:txBody>
          <a:bodyPr wrap="square">
            <a:spAutoFit/>
          </a:bodyPr>
          <a:lstStyle/>
          <a:p>
            <a:pPr marL="342900" indent="-342900" algn="just">
              <a:buFont typeface="+mj-lt"/>
              <a:buAutoNum type="arabicPeriod"/>
            </a:pPr>
            <a:r>
              <a:rPr lang="zh-CN" altLang="en-US" sz="2000" dirty="0">
                <a:solidFill>
                  <a:schemeClr val="tx1">
                    <a:lumMod val="95000"/>
                    <a:lumOff val="5000"/>
                  </a:schemeClr>
                </a:solidFill>
                <a:latin typeface="宋体" panose="02010600030101010101" pitchFamily="2" charset="-122"/>
                <a:ea typeface="宋体" panose="02010600030101010101" pitchFamily="2" charset="-122"/>
              </a:rPr>
              <a:t>地学数据是地球科学研究的基础也是模型构建的基础，数据质量的高低、数量的多少和知识的密度直接影响甚至决定了了模型的效果，地学数据包含公开的数据例如文献和书籍等，同时也包含很多非公开数据集例如勘探开发的数据，而这部分专业数据相对来说重要性更高，但并没有被现有的通用大模型学习到。</a:t>
            </a:r>
          </a:p>
          <a:p>
            <a:pPr marL="342900" indent="-342900" algn="just">
              <a:buFont typeface="+mj-lt"/>
              <a:buAutoNum type="arabicPeriod"/>
            </a:pPr>
            <a:r>
              <a:rPr lang="zh-CN" altLang="en-US" sz="2000" dirty="0">
                <a:solidFill>
                  <a:schemeClr val="tx1">
                    <a:lumMod val="95000"/>
                    <a:lumOff val="5000"/>
                  </a:schemeClr>
                </a:solidFill>
                <a:latin typeface="宋体" panose="02010600030101010101" pitchFamily="2" charset="-122"/>
                <a:ea typeface="宋体" panose="02010600030101010101" pitchFamily="2" charset="-122"/>
              </a:rPr>
              <a:t>地学数据还具有时空相关和多源异构的特点，因此需要通过技术手段将这些数据整合起来，或在保证数据安全性的前提下有效利用起来。</a:t>
            </a:r>
          </a:p>
          <a:p>
            <a:pPr marL="342900" indent="-342900" algn="just">
              <a:buFont typeface="+mj-lt"/>
              <a:buAutoNum type="arabicPeriod"/>
            </a:pPr>
            <a:r>
              <a:rPr lang="zh-CN" altLang="en-US" sz="2000" dirty="0">
                <a:solidFill>
                  <a:schemeClr val="tx1">
                    <a:lumMod val="95000"/>
                    <a:lumOff val="5000"/>
                  </a:schemeClr>
                </a:solidFill>
                <a:latin typeface="宋体" panose="02010600030101010101" pitchFamily="2" charset="-122"/>
                <a:ea typeface="宋体" panose="02010600030101010101" pitchFamily="2" charset="-122"/>
              </a:rPr>
              <a:t>对地学数据进行清洗和特征提取，可以去除噪声和冗余信息，提取关键特征，为构建高效模型提供基础。</a:t>
            </a:r>
          </a:p>
        </p:txBody>
      </p:sp>
    </p:spTree>
    <p:extLst>
      <p:ext uri="{BB962C8B-B14F-4D97-AF65-F5344CB8AC3E}">
        <p14:creationId xmlns:p14="http://schemas.microsoft.com/office/powerpoint/2010/main" val="2717497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6" name="直接连接符 175">
            <a:extLst>
              <a:ext uri="{FF2B5EF4-FFF2-40B4-BE49-F238E27FC236}">
                <a16:creationId xmlns:a16="http://schemas.microsoft.com/office/drawing/2014/main" id="{FD0E88F8-D317-41F6-EB99-5BA4ECE5F9AC}"/>
              </a:ext>
            </a:extLst>
          </p:cNvPr>
          <p:cNvCxnSpPr>
            <a:cxnSpLocks/>
          </p:cNvCxnSpPr>
          <p:nvPr/>
        </p:nvCxnSpPr>
        <p:spPr>
          <a:xfrm>
            <a:off x="908957" y="1219200"/>
            <a:ext cx="1037408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77" name="文本框 176">
            <a:extLst>
              <a:ext uri="{FF2B5EF4-FFF2-40B4-BE49-F238E27FC236}">
                <a16:creationId xmlns:a16="http://schemas.microsoft.com/office/drawing/2014/main" id="{52CEA238-54DF-21BA-62BC-27CE8C0E8383}"/>
              </a:ext>
            </a:extLst>
          </p:cNvPr>
          <p:cNvSpPr txBox="1"/>
          <p:nvPr/>
        </p:nvSpPr>
        <p:spPr>
          <a:xfrm>
            <a:off x="1" y="555256"/>
            <a:ext cx="3646714" cy="646331"/>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工作设想</a:t>
            </a:r>
            <a:endParaRPr lang="zh-CN" altLang="en-US" sz="3600" b="1" dirty="0">
              <a:solidFill>
                <a:schemeClr val="tx2">
                  <a:lumMod val="50000"/>
                  <a:lumOff val="50000"/>
                </a:schemeClr>
              </a:solidFill>
              <a:latin typeface="宋体" panose="02010600030101010101" pitchFamily="2" charset="-122"/>
              <a:ea typeface="宋体" panose="02010600030101010101" pitchFamily="2" charset="-122"/>
            </a:endParaRPr>
          </a:p>
        </p:txBody>
      </p:sp>
      <p:sp>
        <p:nvSpPr>
          <p:cNvPr id="2" name="New shape">
            <a:extLst>
              <a:ext uri="{FF2B5EF4-FFF2-40B4-BE49-F238E27FC236}">
                <a16:creationId xmlns:a16="http://schemas.microsoft.com/office/drawing/2014/main" id="{92BB8AF8-7EE5-7B42-C820-EAEE45B06494}"/>
              </a:ext>
            </a:extLst>
          </p:cNvPr>
          <p:cNvSpPr/>
          <p:nvPr/>
        </p:nvSpPr>
        <p:spPr>
          <a:xfrm>
            <a:off x="1246134" y="1887433"/>
            <a:ext cx="9699732" cy="3903767"/>
          </a:xfrm>
          <a:prstGeom prst="roundRect">
            <a:avLst>
              <a:gd name="adj" fmla="val 9999"/>
            </a:avLst>
          </a:prstGeom>
          <a:solidFill>
            <a:srgbClr val="EDEDED"/>
          </a:solidFill>
          <a:ln w="6350">
            <a:solidFill>
              <a:srgbClr val="E45E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sz="1800" dirty="0">
              <a:latin typeface="微软雅黑"/>
            </a:endParaRPr>
          </a:p>
        </p:txBody>
      </p:sp>
      <p:sp>
        <p:nvSpPr>
          <p:cNvPr id="5" name="文本框 4">
            <a:extLst>
              <a:ext uri="{FF2B5EF4-FFF2-40B4-BE49-F238E27FC236}">
                <a16:creationId xmlns:a16="http://schemas.microsoft.com/office/drawing/2014/main" id="{10C10C06-DBDF-D5D5-209B-19F3CD8A0ADA}"/>
              </a:ext>
            </a:extLst>
          </p:cNvPr>
          <p:cNvSpPr txBox="1"/>
          <p:nvPr/>
        </p:nvSpPr>
        <p:spPr>
          <a:xfrm>
            <a:off x="1657069" y="2130147"/>
            <a:ext cx="8877861" cy="461665"/>
          </a:xfrm>
          <a:prstGeom prst="rect">
            <a:avLst/>
          </a:prstGeom>
          <a:noFill/>
        </p:spPr>
        <p:txBody>
          <a:bodyPr wrap="square">
            <a:spAutoFit/>
          </a:bodyPr>
          <a:lstStyle/>
          <a:p>
            <a:r>
              <a:rPr lang="zh-CN" altLang="en-US" sz="2400" b="1" dirty="0">
                <a:solidFill>
                  <a:srgbClr val="E45E03"/>
                </a:solidFill>
                <a:highlight>
                  <a:srgbClr val="FFFFFF">
                    <a:alpha val="0"/>
                  </a:srgbClr>
                </a:highlight>
                <a:latin typeface="宋体" panose="02010600030101010101" pitchFamily="2" charset="-122"/>
                <a:ea typeface="宋体" panose="02010600030101010101" pitchFamily="2" charset="-122"/>
              </a:rPr>
              <a:t>模型设计、开发与优化</a:t>
            </a:r>
            <a:endParaRPr lang="zh-CN" altLang="en-US" dirty="0">
              <a:latin typeface="微软雅黑"/>
            </a:endParaRPr>
          </a:p>
        </p:txBody>
      </p:sp>
      <p:sp>
        <p:nvSpPr>
          <p:cNvPr id="8" name="文本框 7">
            <a:extLst>
              <a:ext uri="{FF2B5EF4-FFF2-40B4-BE49-F238E27FC236}">
                <a16:creationId xmlns:a16="http://schemas.microsoft.com/office/drawing/2014/main" id="{1A4FE3A6-BFAE-9680-20BB-FDB614F9698E}"/>
              </a:ext>
            </a:extLst>
          </p:cNvPr>
          <p:cNvSpPr txBox="1"/>
          <p:nvPr/>
        </p:nvSpPr>
        <p:spPr>
          <a:xfrm>
            <a:off x="1657069" y="2967174"/>
            <a:ext cx="8877861" cy="1938992"/>
          </a:xfrm>
          <a:prstGeom prst="rect">
            <a:avLst/>
          </a:prstGeom>
          <a:noFill/>
        </p:spPr>
        <p:txBody>
          <a:bodyPr wrap="square">
            <a:spAutoFit/>
          </a:bodyPr>
          <a:lstStyle/>
          <a:p>
            <a:pPr algn="just"/>
            <a:r>
              <a:rPr lang="zh-CN" altLang="en-US" sz="2000" dirty="0">
                <a:solidFill>
                  <a:schemeClr val="tx1">
                    <a:lumMod val="95000"/>
                    <a:lumOff val="5000"/>
                  </a:schemeClr>
                </a:solidFill>
                <a:latin typeface="宋体" panose="02010600030101010101" pitchFamily="2" charset="-122"/>
                <a:ea typeface="宋体" panose="02010600030101010101" pitchFamily="2" charset="-122"/>
              </a:rPr>
              <a:t>当前，以</a:t>
            </a:r>
            <a:r>
              <a:rPr lang="en-US" altLang="zh-CN" sz="2000" dirty="0">
                <a:solidFill>
                  <a:schemeClr val="tx1">
                    <a:lumMod val="95000"/>
                    <a:lumOff val="5000"/>
                  </a:schemeClr>
                </a:solidFill>
                <a:latin typeface="宋体" panose="02010600030101010101" pitchFamily="2" charset="-122"/>
                <a:ea typeface="宋体" panose="02010600030101010101" pitchFamily="2" charset="-122"/>
              </a:rPr>
              <a:t>ChatGPT</a:t>
            </a:r>
            <a:r>
              <a:rPr lang="zh-CN" altLang="en-US" sz="2000" dirty="0">
                <a:solidFill>
                  <a:schemeClr val="tx1">
                    <a:lumMod val="95000"/>
                    <a:lumOff val="5000"/>
                  </a:schemeClr>
                </a:solidFill>
                <a:latin typeface="宋体" panose="02010600030101010101" pitchFamily="2" charset="-122"/>
                <a:ea typeface="宋体" panose="02010600030101010101" pitchFamily="2" charset="-122"/>
              </a:rPr>
              <a:t>和</a:t>
            </a:r>
            <a:r>
              <a:rPr lang="en-US" altLang="zh-CN" sz="2000" dirty="0">
                <a:solidFill>
                  <a:schemeClr val="tx1">
                    <a:lumMod val="95000"/>
                    <a:lumOff val="5000"/>
                  </a:schemeClr>
                </a:solidFill>
                <a:latin typeface="宋体" panose="02010600030101010101" pitchFamily="2" charset="-122"/>
                <a:ea typeface="宋体" panose="02010600030101010101" pitchFamily="2" charset="-122"/>
              </a:rPr>
              <a:t>SORA</a:t>
            </a:r>
            <a:r>
              <a:rPr lang="zh-CN" altLang="en-US" sz="2000" dirty="0">
                <a:solidFill>
                  <a:schemeClr val="tx1">
                    <a:lumMod val="95000"/>
                    <a:lumOff val="5000"/>
                  </a:schemeClr>
                </a:solidFill>
                <a:latin typeface="宋体" panose="02010600030101010101" pitchFamily="2" charset="-122"/>
                <a:ea typeface="宋体" panose="02010600030101010101" pitchFamily="2" charset="-122"/>
              </a:rPr>
              <a:t>为代表的一系列大型模型在通用领域表现出了卓越的性能，但在垂直领域的实践还有待深入探索。因此，基于地学领域的数据和知识特点，有针对性地设计和开发适用于地球科学领域的多模态大型模型显得尤为重要，这样才能有效利用先进的人工智能算法和深度学习技术，帮助我们高效处理和精确分析大规模地学数据，以加深对地球科学现象的理解，为资源开发等领域提供可靠的决策支持。</a:t>
            </a:r>
          </a:p>
        </p:txBody>
      </p:sp>
    </p:spTree>
    <p:extLst>
      <p:ext uri="{BB962C8B-B14F-4D97-AF65-F5344CB8AC3E}">
        <p14:creationId xmlns:p14="http://schemas.microsoft.com/office/powerpoint/2010/main" val="132645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6" name="直接连接符 175">
            <a:extLst>
              <a:ext uri="{FF2B5EF4-FFF2-40B4-BE49-F238E27FC236}">
                <a16:creationId xmlns:a16="http://schemas.microsoft.com/office/drawing/2014/main" id="{FD0E88F8-D317-41F6-EB99-5BA4ECE5F9AC}"/>
              </a:ext>
            </a:extLst>
          </p:cNvPr>
          <p:cNvCxnSpPr>
            <a:cxnSpLocks/>
          </p:cNvCxnSpPr>
          <p:nvPr/>
        </p:nvCxnSpPr>
        <p:spPr>
          <a:xfrm>
            <a:off x="908957" y="1219200"/>
            <a:ext cx="1037408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77" name="文本框 176">
            <a:extLst>
              <a:ext uri="{FF2B5EF4-FFF2-40B4-BE49-F238E27FC236}">
                <a16:creationId xmlns:a16="http://schemas.microsoft.com/office/drawing/2014/main" id="{52CEA238-54DF-21BA-62BC-27CE8C0E8383}"/>
              </a:ext>
            </a:extLst>
          </p:cNvPr>
          <p:cNvSpPr txBox="1"/>
          <p:nvPr/>
        </p:nvSpPr>
        <p:spPr>
          <a:xfrm>
            <a:off x="1" y="555256"/>
            <a:ext cx="3646714" cy="646331"/>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工作设想</a:t>
            </a:r>
            <a:endParaRPr lang="zh-CN" altLang="en-US" sz="3600" b="1" dirty="0">
              <a:solidFill>
                <a:schemeClr val="tx2">
                  <a:lumMod val="50000"/>
                  <a:lumOff val="50000"/>
                </a:schemeClr>
              </a:solidFill>
              <a:latin typeface="宋体" panose="02010600030101010101" pitchFamily="2" charset="-122"/>
              <a:ea typeface="宋体" panose="02010600030101010101" pitchFamily="2" charset="-122"/>
            </a:endParaRPr>
          </a:p>
        </p:txBody>
      </p:sp>
      <p:sp>
        <p:nvSpPr>
          <p:cNvPr id="2" name="New shape">
            <a:extLst>
              <a:ext uri="{FF2B5EF4-FFF2-40B4-BE49-F238E27FC236}">
                <a16:creationId xmlns:a16="http://schemas.microsoft.com/office/drawing/2014/main" id="{92BB8AF8-7EE5-7B42-C820-EAEE45B06494}"/>
              </a:ext>
            </a:extLst>
          </p:cNvPr>
          <p:cNvSpPr/>
          <p:nvPr/>
        </p:nvSpPr>
        <p:spPr>
          <a:xfrm>
            <a:off x="1246134" y="1887433"/>
            <a:ext cx="9699732" cy="3903767"/>
          </a:xfrm>
          <a:prstGeom prst="roundRect">
            <a:avLst>
              <a:gd name="adj" fmla="val 9999"/>
            </a:avLst>
          </a:prstGeom>
          <a:solidFill>
            <a:srgbClr val="EDEDED"/>
          </a:solidFill>
          <a:ln w="6350">
            <a:solidFill>
              <a:srgbClr val="E45E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sz="1800" dirty="0">
              <a:latin typeface="微软雅黑"/>
            </a:endParaRPr>
          </a:p>
        </p:txBody>
      </p:sp>
      <p:sp>
        <p:nvSpPr>
          <p:cNvPr id="5" name="文本框 4">
            <a:extLst>
              <a:ext uri="{FF2B5EF4-FFF2-40B4-BE49-F238E27FC236}">
                <a16:creationId xmlns:a16="http://schemas.microsoft.com/office/drawing/2014/main" id="{10C10C06-DBDF-D5D5-209B-19F3CD8A0ADA}"/>
              </a:ext>
            </a:extLst>
          </p:cNvPr>
          <p:cNvSpPr txBox="1"/>
          <p:nvPr/>
        </p:nvSpPr>
        <p:spPr>
          <a:xfrm>
            <a:off x="1657069" y="2130147"/>
            <a:ext cx="8877861" cy="461665"/>
          </a:xfrm>
          <a:prstGeom prst="rect">
            <a:avLst/>
          </a:prstGeom>
          <a:noFill/>
        </p:spPr>
        <p:txBody>
          <a:bodyPr wrap="square">
            <a:spAutoFit/>
          </a:bodyPr>
          <a:lstStyle/>
          <a:p>
            <a:r>
              <a:rPr lang="zh-CN" altLang="en-US" sz="2400" b="1" dirty="0">
                <a:solidFill>
                  <a:srgbClr val="E45E03"/>
                </a:solidFill>
                <a:highlight>
                  <a:srgbClr val="FFFFFF">
                    <a:alpha val="0"/>
                  </a:srgbClr>
                </a:highlight>
                <a:latin typeface="宋体" panose="02010600030101010101" pitchFamily="2" charset="-122"/>
                <a:ea typeface="宋体" panose="02010600030101010101" pitchFamily="2" charset="-122"/>
              </a:rPr>
              <a:t>和地学领域专家紧密合作，保证模型科学性</a:t>
            </a:r>
            <a:endParaRPr lang="zh-CN" altLang="en-US" sz="2400" dirty="0">
              <a:latin typeface="微软雅黑"/>
            </a:endParaRPr>
          </a:p>
        </p:txBody>
      </p:sp>
      <p:sp>
        <p:nvSpPr>
          <p:cNvPr id="8" name="文本框 7">
            <a:extLst>
              <a:ext uri="{FF2B5EF4-FFF2-40B4-BE49-F238E27FC236}">
                <a16:creationId xmlns:a16="http://schemas.microsoft.com/office/drawing/2014/main" id="{1A4FE3A6-BFAE-9680-20BB-FDB614F9698E}"/>
              </a:ext>
            </a:extLst>
          </p:cNvPr>
          <p:cNvSpPr txBox="1"/>
          <p:nvPr/>
        </p:nvSpPr>
        <p:spPr>
          <a:xfrm>
            <a:off x="1657069" y="2967174"/>
            <a:ext cx="8877861" cy="1631216"/>
          </a:xfrm>
          <a:prstGeom prst="rect">
            <a:avLst/>
          </a:prstGeom>
          <a:noFill/>
        </p:spPr>
        <p:txBody>
          <a:bodyPr wrap="square">
            <a:spAutoFit/>
          </a:bodyPr>
          <a:lstStyle/>
          <a:p>
            <a:pPr algn="just"/>
            <a:r>
              <a:rPr lang="zh-CN" altLang="en-US" sz="2000" dirty="0">
                <a:solidFill>
                  <a:schemeClr val="tx1">
                    <a:lumMod val="95000"/>
                    <a:lumOff val="5000"/>
                  </a:schemeClr>
                </a:solidFill>
                <a:latin typeface="宋体" panose="02010600030101010101" pitchFamily="2" charset="-122"/>
                <a:ea typeface="宋体" panose="02010600030101010101" pitchFamily="2" charset="-122"/>
              </a:rPr>
              <a:t>人工智能是一种技术或工具，因此在建模过程中，需要与地学领域的专家紧密合作，以确保模型的科学性和准确性。他们的专业知识和丰富经验可以指导模型的设计和开发。同时也可以帮助我们验证模型的输出，确保其与地学领域的实际情况相符合，不仅可以提高模型的质量，还可以增强模型在实际应用中的可信度和可用性。</a:t>
            </a:r>
          </a:p>
        </p:txBody>
      </p:sp>
    </p:spTree>
    <p:extLst>
      <p:ext uri="{BB962C8B-B14F-4D97-AF65-F5344CB8AC3E}">
        <p14:creationId xmlns:p14="http://schemas.microsoft.com/office/powerpoint/2010/main" val="2991518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6" name="直接连接符 175">
            <a:extLst>
              <a:ext uri="{FF2B5EF4-FFF2-40B4-BE49-F238E27FC236}">
                <a16:creationId xmlns:a16="http://schemas.microsoft.com/office/drawing/2014/main" id="{FD0E88F8-D317-41F6-EB99-5BA4ECE5F9AC}"/>
              </a:ext>
            </a:extLst>
          </p:cNvPr>
          <p:cNvCxnSpPr>
            <a:cxnSpLocks/>
          </p:cNvCxnSpPr>
          <p:nvPr/>
        </p:nvCxnSpPr>
        <p:spPr>
          <a:xfrm>
            <a:off x="908957" y="1219200"/>
            <a:ext cx="1037408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77" name="文本框 176">
            <a:extLst>
              <a:ext uri="{FF2B5EF4-FFF2-40B4-BE49-F238E27FC236}">
                <a16:creationId xmlns:a16="http://schemas.microsoft.com/office/drawing/2014/main" id="{52CEA238-54DF-21BA-62BC-27CE8C0E8383}"/>
              </a:ext>
            </a:extLst>
          </p:cNvPr>
          <p:cNvSpPr txBox="1"/>
          <p:nvPr/>
        </p:nvSpPr>
        <p:spPr>
          <a:xfrm>
            <a:off x="1" y="555256"/>
            <a:ext cx="3646714" cy="646331"/>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工作设想</a:t>
            </a:r>
            <a:endParaRPr lang="zh-CN" altLang="en-US" sz="3600" b="1" dirty="0">
              <a:solidFill>
                <a:schemeClr val="tx2">
                  <a:lumMod val="50000"/>
                  <a:lumOff val="50000"/>
                </a:schemeClr>
              </a:solidFill>
              <a:latin typeface="宋体" panose="02010600030101010101" pitchFamily="2" charset="-122"/>
              <a:ea typeface="宋体" panose="02010600030101010101" pitchFamily="2" charset="-122"/>
            </a:endParaRPr>
          </a:p>
        </p:txBody>
      </p:sp>
      <p:sp>
        <p:nvSpPr>
          <p:cNvPr id="2" name="New shape">
            <a:extLst>
              <a:ext uri="{FF2B5EF4-FFF2-40B4-BE49-F238E27FC236}">
                <a16:creationId xmlns:a16="http://schemas.microsoft.com/office/drawing/2014/main" id="{92BB8AF8-7EE5-7B42-C820-EAEE45B06494}"/>
              </a:ext>
            </a:extLst>
          </p:cNvPr>
          <p:cNvSpPr/>
          <p:nvPr/>
        </p:nvSpPr>
        <p:spPr>
          <a:xfrm>
            <a:off x="1246134" y="1887433"/>
            <a:ext cx="9699732" cy="3903767"/>
          </a:xfrm>
          <a:prstGeom prst="roundRect">
            <a:avLst>
              <a:gd name="adj" fmla="val 9999"/>
            </a:avLst>
          </a:prstGeom>
          <a:solidFill>
            <a:srgbClr val="EDEDED"/>
          </a:solidFill>
          <a:ln w="6350">
            <a:solidFill>
              <a:srgbClr val="E45E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sz="1800" dirty="0">
              <a:latin typeface="微软雅黑"/>
            </a:endParaRPr>
          </a:p>
        </p:txBody>
      </p:sp>
      <p:sp>
        <p:nvSpPr>
          <p:cNvPr id="5" name="文本框 4">
            <a:extLst>
              <a:ext uri="{FF2B5EF4-FFF2-40B4-BE49-F238E27FC236}">
                <a16:creationId xmlns:a16="http://schemas.microsoft.com/office/drawing/2014/main" id="{10C10C06-DBDF-D5D5-209B-19F3CD8A0ADA}"/>
              </a:ext>
            </a:extLst>
          </p:cNvPr>
          <p:cNvSpPr txBox="1"/>
          <p:nvPr/>
        </p:nvSpPr>
        <p:spPr>
          <a:xfrm>
            <a:off x="1657069" y="2130147"/>
            <a:ext cx="8877861" cy="461665"/>
          </a:xfrm>
          <a:prstGeom prst="rect">
            <a:avLst/>
          </a:prstGeom>
          <a:noFill/>
        </p:spPr>
        <p:txBody>
          <a:bodyPr wrap="square">
            <a:spAutoFit/>
          </a:bodyPr>
          <a:lstStyle/>
          <a:p>
            <a:r>
              <a:rPr lang="zh-CN" altLang="en-US" sz="2400" b="1" dirty="0">
                <a:solidFill>
                  <a:srgbClr val="E45E03"/>
                </a:solidFill>
                <a:highlight>
                  <a:srgbClr val="FFFFFF">
                    <a:alpha val="0"/>
                  </a:srgbClr>
                </a:highlight>
                <a:latin typeface="宋体" panose="02010600030101010101" pitchFamily="2" charset="-122"/>
                <a:ea typeface="宋体" panose="02010600030101010101" pitchFamily="2" charset="-122"/>
              </a:rPr>
              <a:t>持续跟进前沿技术，灵活运用于项目</a:t>
            </a:r>
            <a:endParaRPr lang="zh-CN" altLang="en-US" sz="2400" dirty="0">
              <a:latin typeface="微软雅黑"/>
            </a:endParaRPr>
          </a:p>
        </p:txBody>
      </p:sp>
      <p:sp>
        <p:nvSpPr>
          <p:cNvPr id="8" name="文本框 7">
            <a:extLst>
              <a:ext uri="{FF2B5EF4-FFF2-40B4-BE49-F238E27FC236}">
                <a16:creationId xmlns:a16="http://schemas.microsoft.com/office/drawing/2014/main" id="{1A4FE3A6-BFAE-9680-20BB-FDB614F9698E}"/>
              </a:ext>
            </a:extLst>
          </p:cNvPr>
          <p:cNvSpPr txBox="1"/>
          <p:nvPr/>
        </p:nvSpPr>
        <p:spPr>
          <a:xfrm>
            <a:off x="1657069" y="2967174"/>
            <a:ext cx="8877861" cy="1631216"/>
          </a:xfrm>
          <a:prstGeom prst="rect">
            <a:avLst/>
          </a:prstGeom>
          <a:noFill/>
        </p:spPr>
        <p:txBody>
          <a:bodyPr wrap="square">
            <a:spAutoFit/>
          </a:bodyPr>
          <a:lstStyle/>
          <a:p>
            <a:pPr algn="just"/>
            <a:r>
              <a:rPr lang="zh-CN" altLang="en-US" sz="2000" dirty="0">
                <a:solidFill>
                  <a:schemeClr val="tx1">
                    <a:lumMod val="95000"/>
                    <a:lumOff val="5000"/>
                  </a:schemeClr>
                </a:solidFill>
                <a:latin typeface="宋体" panose="02010600030101010101" pitchFamily="2" charset="-122"/>
                <a:ea typeface="宋体" panose="02010600030101010101" pitchFamily="2" charset="-122"/>
              </a:rPr>
              <a:t>当前人工智能技术还处于快速发展和迭代期，新技术新方案层出不穷，通过持续地学习和探索最新的人工智能技术，可以不断改进和优化模型，以适应地球科学领域不断变化的需求和挑战。同时，我们也需要对新技术进行实验和验证，以确保能够有效地应用于地学数据的处理和分析中，从而为项目的成功实施提供支持。</a:t>
            </a:r>
          </a:p>
        </p:txBody>
      </p:sp>
    </p:spTree>
    <p:extLst>
      <p:ext uri="{BB962C8B-B14F-4D97-AF65-F5344CB8AC3E}">
        <p14:creationId xmlns:p14="http://schemas.microsoft.com/office/powerpoint/2010/main" val="1436686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C2B2BE-6841-2C58-A60E-0DE06D0B7EEA}"/>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标题 3">
            <a:extLst>
              <a:ext uri="{FF2B5EF4-FFF2-40B4-BE49-F238E27FC236}">
                <a16:creationId xmlns:a16="http://schemas.microsoft.com/office/drawing/2014/main" id="{9C3B51C9-95FC-B65B-C129-EAFC141596DD}"/>
              </a:ext>
            </a:extLst>
          </p:cNvPr>
          <p:cNvSpPr txBox="1">
            <a:spLocks/>
          </p:cNvSpPr>
          <p:nvPr/>
        </p:nvSpPr>
        <p:spPr>
          <a:xfrm>
            <a:off x="5358027" y="2940642"/>
            <a:ext cx="6493503" cy="747045"/>
          </a:xfrm>
          <a:prstGeom prst="ellipse">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zh-CN" altLang="en-US" sz="4800" dirty="0">
                <a:solidFill>
                  <a:srgbClr val="FF0000"/>
                </a:solidFill>
                <a:latin typeface="宋体" panose="02010600030101010101" pitchFamily="2" charset="-122"/>
                <a:ea typeface="宋体" panose="02010600030101010101" pitchFamily="2" charset="-122"/>
              </a:rPr>
              <a:t>请老师批评指正！</a:t>
            </a:r>
            <a:endParaRPr lang="en-US" altLang="zh-CN" sz="4800" kern="1200" dirty="0">
              <a:solidFill>
                <a:srgbClr val="FF0000"/>
              </a:solidFill>
              <a:latin typeface="宋体" panose="02010600030101010101" pitchFamily="2" charset="-122"/>
              <a:ea typeface="宋体" panose="02010600030101010101" pitchFamily="2" charset="-122"/>
            </a:endParaRPr>
          </a:p>
        </p:txBody>
      </p:sp>
      <p:pic>
        <p:nvPicPr>
          <p:cNvPr id="18" name="Graphic 17" descr="水">
            <a:extLst>
              <a:ext uri="{FF2B5EF4-FFF2-40B4-BE49-F238E27FC236}">
                <a16:creationId xmlns:a16="http://schemas.microsoft.com/office/drawing/2014/main" id="{588C1CF7-FA3D-DFCB-833C-B5330F8871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5" name="Group 2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6" name="Freeform: Shape 2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976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oogle Shape;326;p39">
            <a:extLst>
              <a:ext uri="{FF2B5EF4-FFF2-40B4-BE49-F238E27FC236}">
                <a16:creationId xmlns:a16="http://schemas.microsoft.com/office/drawing/2014/main" id="{0A827567-AC87-0002-CE75-971DB922C17B}"/>
              </a:ext>
            </a:extLst>
          </p:cNvPr>
          <p:cNvGrpSpPr/>
          <p:nvPr/>
        </p:nvGrpSpPr>
        <p:grpSpPr>
          <a:xfrm>
            <a:off x="4691984" y="2314399"/>
            <a:ext cx="2808031" cy="786753"/>
            <a:chOff x="4267284" y="1600245"/>
            <a:chExt cx="2939730" cy="738781"/>
          </a:xfrm>
        </p:grpSpPr>
        <p:sp>
          <p:nvSpPr>
            <p:cNvPr id="13" name="Google Shape;327;p39">
              <a:extLst>
                <a:ext uri="{FF2B5EF4-FFF2-40B4-BE49-F238E27FC236}">
                  <a16:creationId xmlns:a16="http://schemas.microsoft.com/office/drawing/2014/main" id="{9CD49415-E5B5-2CB2-1A3C-713264A8325E}"/>
                </a:ext>
              </a:extLst>
            </p:cNvPr>
            <p:cNvSpPr txBox="1"/>
            <p:nvPr/>
          </p:nvSpPr>
          <p:spPr>
            <a:xfrm>
              <a:off x="5351225" y="1723312"/>
              <a:ext cx="1855789" cy="462416"/>
            </a:xfrm>
            <a:prstGeom prst="rect">
              <a:avLst/>
            </a:prstGeom>
            <a:noFill/>
            <a:ln>
              <a:noFill/>
            </a:ln>
          </p:spPr>
          <p:txBody>
            <a:bodyPr spcFirstLastPara="1" wrap="square" lIns="0" tIns="0" rIns="0" bIns="0" anchor="t" anchorCtr="0">
              <a:spAutoFit/>
            </a:bodyPr>
            <a:lstStyle/>
            <a:p>
              <a:r>
                <a:rPr lang="zh-CN" altLang="en-US" sz="3200" dirty="0">
                  <a:latin typeface="宋体" panose="02010600030101010101" pitchFamily="2" charset="-122"/>
                  <a:ea typeface="宋体" panose="02010600030101010101" pitchFamily="2" charset="-122"/>
                </a:rPr>
                <a:t>个人简历</a:t>
              </a:r>
              <a:endParaRPr sz="3200" dirty="0">
                <a:latin typeface="宋体" panose="02010600030101010101" pitchFamily="2" charset="-122"/>
                <a:ea typeface="宋体" panose="02010600030101010101" pitchFamily="2" charset="-122"/>
              </a:endParaRPr>
            </a:p>
          </p:txBody>
        </p:sp>
        <p:grpSp>
          <p:nvGrpSpPr>
            <p:cNvPr id="14" name="Google Shape;328;p39">
              <a:extLst>
                <a:ext uri="{FF2B5EF4-FFF2-40B4-BE49-F238E27FC236}">
                  <a16:creationId xmlns:a16="http://schemas.microsoft.com/office/drawing/2014/main" id="{E6AE0CE8-2F3E-19A2-DBEA-67CA493FF7DC}"/>
                </a:ext>
              </a:extLst>
            </p:cNvPr>
            <p:cNvGrpSpPr/>
            <p:nvPr/>
          </p:nvGrpSpPr>
          <p:grpSpPr>
            <a:xfrm>
              <a:off x="4267284" y="1600245"/>
              <a:ext cx="738848" cy="738781"/>
              <a:chOff x="4267094" y="1268631"/>
              <a:chExt cx="1173706" cy="1173600"/>
            </a:xfrm>
          </p:grpSpPr>
          <p:sp>
            <p:nvSpPr>
              <p:cNvPr id="15" name="Google Shape;329;p39">
                <a:extLst>
                  <a:ext uri="{FF2B5EF4-FFF2-40B4-BE49-F238E27FC236}">
                    <a16:creationId xmlns:a16="http://schemas.microsoft.com/office/drawing/2014/main" id="{F98B4B88-9888-E4BD-520A-12AF3920B71F}"/>
                  </a:ext>
                </a:extLst>
              </p:cNvPr>
              <p:cNvSpPr/>
              <p:nvPr/>
            </p:nvSpPr>
            <p:spPr>
              <a:xfrm>
                <a:off x="4343400" y="1344831"/>
                <a:ext cx="1097400" cy="1097400"/>
              </a:xfrm>
              <a:prstGeom prst="rect">
                <a:avLst/>
              </a:prstGeom>
              <a:solidFill>
                <a:srgbClr val="3E4095"/>
              </a:solidFill>
              <a:ln w="57150" cap="flat" cmpd="sng">
                <a:solidFill>
                  <a:srgbClr val="3E4095"/>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3200" b="1" dirty="0">
                    <a:solidFill>
                      <a:srgbClr val="FFFFFF"/>
                    </a:solidFill>
                    <a:latin typeface="Arial"/>
                    <a:ea typeface="Arial"/>
                    <a:cs typeface="Arial"/>
                    <a:sym typeface="Arial"/>
                  </a:rPr>
                  <a:t>01</a:t>
                </a:r>
                <a:endParaRPr sz="1467" dirty="0"/>
              </a:p>
            </p:txBody>
          </p:sp>
          <p:sp>
            <p:nvSpPr>
              <p:cNvPr id="16" name="Google Shape;330;p39">
                <a:extLst>
                  <a:ext uri="{FF2B5EF4-FFF2-40B4-BE49-F238E27FC236}">
                    <a16:creationId xmlns:a16="http://schemas.microsoft.com/office/drawing/2014/main" id="{569193E4-B99F-11CF-4707-706F5AEE0BCA}"/>
                  </a:ext>
                </a:extLst>
              </p:cNvPr>
              <p:cNvSpPr/>
              <p:nvPr/>
            </p:nvSpPr>
            <p:spPr>
              <a:xfrm rot="5400000">
                <a:off x="4267094" y="1268631"/>
                <a:ext cx="456000" cy="456000"/>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grpSp>
      </p:grpSp>
      <p:grpSp>
        <p:nvGrpSpPr>
          <p:cNvPr id="17" name="Google Shape;331;p39">
            <a:extLst>
              <a:ext uri="{FF2B5EF4-FFF2-40B4-BE49-F238E27FC236}">
                <a16:creationId xmlns:a16="http://schemas.microsoft.com/office/drawing/2014/main" id="{8BF7BF93-03FB-11EC-5095-C938E9867F0B}"/>
              </a:ext>
            </a:extLst>
          </p:cNvPr>
          <p:cNvGrpSpPr/>
          <p:nvPr/>
        </p:nvGrpSpPr>
        <p:grpSpPr>
          <a:xfrm>
            <a:off x="4691983" y="3648751"/>
            <a:ext cx="2731830" cy="786753"/>
            <a:chOff x="4267284" y="1600245"/>
            <a:chExt cx="2859956" cy="738781"/>
          </a:xfrm>
        </p:grpSpPr>
        <p:sp>
          <p:nvSpPr>
            <p:cNvPr id="18" name="Google Shape;332;p39">
              <a:extLst>
                <a:ext uri="{FF2B5EF4-FFF2-40B4-BE49-F238E27FC236}">
                  <a16:creationId xmlns:a16="http://schemas.microsoft.com/office/drawing/2014/main" id="{76D5B0BF-777B-3F6D-E213-6D17A68A20D6}"/>
                </a:ext>
              </a:extLst>
            </p:cNvPr>
            <p:cNvSpPr txBox="1"/>
            <p:nvPr/>
          </p:nvSpPr>
          <p:spPr>
            <a:xfrm>
              <a:off x="5351219" y="1723310"/>
              <a:ext cx="1776021" cy="462416"/>
            </a:xfrm>
            <a:prstGeom prst="rect">
              <a:avLst/>
            </a:prstGeom>
            <a:noFill/>
            <a:ln>
              <a:noFill/>
            </a:ln>
          </p:spPr>
          <p:txBody>
            <a:bodyPr spcFirstLastPara="1" wrap="square" lIns="0" tIns="0" rIns="0" bIns="0" anchor="t" anchorCtr="0">
              <a:spAutoFit/>
            </a:bodyPr>
            <a:lstStyle>
              <a:defPPr>
                <a:defRPr lang="zh-CN"/>
              </a:defPPr>
              <a:lvl1pPr>
                <a:defRPr sz="3200">
                  <a:latin typeface="宋体" panose="02010600030101010101" pitchFamily="2" charset="-122"/>
                  <a:ea typeface="宋体" panose="02010600030101010101" pitchFamily="2" charset="-122"/>
                </a:defRPr>
              </a:lvl1pPr>
            </a:lstStyle>
            <a:p>
              <a:r>
                <a:rPr lang="zh-CN" altLang="en-US" dirty="0">
                  <a:sym typeface="Arial"/>
                </a:rPr>
                <a:t>岗位理解</a:t>
              </a:r>
              <a:endParaRPr dirty="0">
                <a:sym typeface="Arial"/>
              </a:endParaRPr>
            </a:p>
          </p:txBody>
        </p:sp>
        <p:grpSp>
          <p:nvGrpSpPr>
            <p:cNvPr id="19" name="Google Shape;333;p39">
              <a:extLst>
                <a:ext uri="{FF2B5EF4-FFF2-40B4-BE49-F238E27FC236}">
                  <a16:creationId xmlns:a16="http://schemas.microsoft.com/office/drawing/2014/main" id="{1B1DFDC4-9645-E066-3312-5C1BFA16DC73}"/>
                </a:ext>
              </a:extLst>
            </p:cNvPr>
            <p:cNvGrpSpPr/>
            <p:nvPr/>
          </p:nvGrpSpPr>
          <p:grpSpPr>
            <a:xfrm>
              <a:off x="4267284" y="1600245"/>
              <a:ext cx="738848" cy="738781"/>
              <a:chOff x="4267094" y="1268631"/>
              <a:chExt cx="1173706" cy="1173600"/>
            </a:xfrm>
          </p:grpSpPr>
          <p:sp>
            <p:nvSpPr>
              <p:cNvPr id="20" name="Google Shape;334;p39">
                <a:extLst>
                  <a:ext uri="{FF2B5EF4-FFF2-40B4-BE49-F238E27FC236}">
                    <a16:creationId xmlns:a16="http://schemas.microsoft.com/office/drawing/2014/main" id="{501BC2DF-82EF-527D-7A5E-9CAFBCD2EF4C}"/>
                  </a:ext>
                </a:extLst>
              </p:cNvPr>
              <p:cNvSpPr/>
              <p:nvPr/>
            </p:nvSpPr>
            <p:spPr>
              <a:xfrm>
                <a:off x="4343400" y="1344831"/>
                <a:ext cx="1097400" cy="1097400"/>
              </a:xfrm>
              <a:prstGeom prst="rect">
                <a:avLst/>
              </a:prstGeom>
              <a:solidFill>
                <a:srgbClr val="3E4095"/>
              </a:solidFill>
              <a:ln w="57150" cap="flat" cmpd="sng">
                <a:solidFill>
                  <a:srgbClr val="3E4095"/>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3200" b="1" dirty="0">
                    <a:solidFill>
                      <a:srgbClr val="FFFFFF"/>
                    </a:solidFill>
                    <a:latin typeface="Arial"/>
                    <a:ea typeface="Arial"/>
                    <a:cs typeface="Arial"/>
                    <a:sym typeface="Arial"/>
                  </a:rPr>
                  <a:t>02</a:t>
                </a:r>
                <a:endParaRPr sz="3200" b="1" dirty="0">
                  <a:solidFill>
                    <a:srgbClr val="FFFFFF"/>
                  </a:solidFill>
                  <a:latin typeface="Arial"/>
                  <a:ea typeface="Arial"/>
                  <a:cs typeface="Arial"/>
                  <a:sym typeface="Arial"/>
                </a:endParaRPr>
              </a:p>
            </p:txBody>
          </p:sp>
          <p:sp>
            <p:nvSpPr>
              <p:cNvPr id="21" name="Google Shape;335;p39">
                <a:extLst>
                  <a:ext uri="{FF2B5EF4-FFF2-40B4-BE49-F238E27FC236}">
                    <a16:creationId xmlns:a16="http://schemas.microsoft.com/office/drawing/2014/main" id="{0A288B4B-4660-4C5E-DDEF-5379B7249F75}"/>
                  </a:ext>
                </a:extLst>
              </p:cNvPr>
              <p:cNvSpPr/>
              <p:nvPr/>
            </p:nvSpPr>
            <p:spPr>
              <a:xfrm rot="5400000">
                <a:off x="4267094" y="1268631"/>
                <a:ext cx="456000" cy="456000"/>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grpSp>
      </p:grpSp>
      <p:grpSp>
        <p:nvGrpSpPr>
          <p:cNvPr id="22" name="Google Shape;336;p39">
            <a:extLst>
              <a:ext uri="{FF2B5EF4-FFF2-40B4-BE49-F238E27FC236}">
                <a16:creationId xmlns:a16="http://schemas.microsoft.com/office/drawing/2014/main" id="{947A4A16-D245-218C-6082-1DF4581BD282}"/>
              </a:ext>
            </a:extLst>
          </p:cNvPr>
          <p:cNvGrpSpPr/>
          <p:nvPr/>
        </p:nvGrpSpPr>
        <p:grpSpPr>
          <a:xfrm>
            <a:off x="4691982" y="4983103"/>
            <a:ext cx="2731831" cy="786753"/>
            <a:chOff x="4267284" y="1600245"/>
            <a:chExt cx="2859958" cy="738781"/>
          </a:xfrm>
        </p:grpSpPr>
        <p:sp>
          <p:nvSpPr>
            <p:cNvPr id="23" name="Google Shape;337;p39">
              <a:extLst>
                <a:ext uri="{FF2B5EF4-FFF2-40B4-BE49-F238E27FC236}">
                  <a16:creationId xmlns:a16="http://schemas.microsoft.com/office/drawing/2014/main" id="{2C4FE596-F6D1-F4AD-3DAA-A4CC7AE854F8}"/>
                </a:ext>
              </a:extLst>
            </p:cNvPr>
            <p:cNvSpPr txBox="1"/>
            <p:nvPr/>
          </p:nvSpPr>
          <p:spPr>
            <a:xfrm>
              <a:off x="5351226" y="1723311"/>
              <a:ext cx="1776016" cy="462416"/>
            </a:xfrm>
            <a:prstGeom prst="rect">
              <a:avLst/>
            </a:prstGeom>
            <a:noFill/>
            <a:ln>
              <a:noFill/>
            </a:ln>
          </p:spPr>
          <p:txBody>
            <a:bodyPr spcFirstLastPara="1" wrap="square" lIns="0" tIns="0" rIns="0" bIns="0" anchor="t" anchorCtr="0">
              <a:spAutoFit/>
            </a:bodyPr>
            <a:lstStyle/>
            <a:p>
              <a:r>
                <a:rPr lang="zh-CN" altLang="en-US" sz="3200" dirty="0">
                  <a:solidFill>
                    <a:srgbClr val="000000"/>
                  </a:solidFill>
                  <a:latin typeface="宋体" panose="02010600030101010101" pitchFamily="2" charset="-122"/>
                  <a:ea typeface="宋体" panose="02010600030101010101" pitchFamily="2" charset="-122"/>
                  <a:cs typeface="Arial"/>
                  <a:sym typeface="Arial"/>
                </a:rPr>
                <a:t>工作设想</a:t>
              </a:r>
              <a:endParaRPr sz="3200" dirty="0">
                <a:solidFill>
                  <a:srgbClr val="000000"/>
                </a:solidFill>
                <a:latin typeface="宋体" panose="02010600030101010101" pitchFamily="2" charset="-122"/>
                <a:ea typeface="宋体" panose="02010600030101010101" pitchFamily="2" charset="-122"/>
                <a:cs typeface="Arial"/>
                <a:sym typeface="Arial"/>
              </a:endParaRPr>
            </a:p>
          </p:txBody>
        </p:sp>
        <p:grpSp>
          <p:nvGrpSpPr>
            <p:cNvPr id="24" name="Google Shape;338;p39">
              <a:extLst>
                <a:ext uri="{FF2B5EF4-FFF2-40B4-BE49-F238E27FC236}">
                  <a16:creationId xmlns:a16="http://schemas.microsoft.com/office/drawing/2014/main" id="{9CB1B651-5AB9-FE5D-2BEC-78F2A0F13DF2}"/>
                </a:ext>
              </a:extLst>
            </p:cNvPr>
            <p:cNvGrpSpPr/>
            <p:nvPr/>
          </p:nvGrpSpPr>
          <p:grpSpPr>
            <a:xfrm>
              <a:off x="4267284" y="1600245"/>
              <a:ext cx="738848" cy="738781"/>
              <a:chOff x="4267094" y="1268631"/>
              <a:chExt cx="1173706" cy="1173600"/>
            </a:xfrm>
          </p:grpSpPr>
          <p:sp>
            <p:nvSpPr>
              <p:cNvPr id="25" name="Google Shape;339;p39">
                <a:extLst>
                  <a:ext uri="{FF2B5EF4-FFF2-40B4-BE49-F238E27FC236}">
                    <a16:creationId xmlns:a16="http://schemas.microsoft.com/office/drawing/2014/main" id="{F1CFE7EF-6251-898B-AF7F-88667D2A7EA1}"/>
                  </a:ext>
                </a:extLst>
              </p:cNvPr>
              <p:cNvSpPr/>
              <p:nvPr/>
            </p:nvSpPr>
            <p:spPr>
              <a:xfrm>
                <a:off x="4343400" y="1344831"/>
                <a:ext cx="1097400" cy="1097400"/>
              </a:xfrm>
              <a:prstGeom prst="rect">
                <a:avLst/>
              </a:prstGeom>
              <a:solidFill>
                <a:srgbClr val="3E4095"/>
              </a:solidFill>
              <a:ln w="57150" cap="flat" cmpd="sng">
                <a:solidFill>
                  <a:srgbClr val="3E4095"/>
                </a:solidFill>
                <a:prstDash val="solid"/>
                <a:miter lim="800000"/>
                <a:headEnd type="none" w="sm" len="sm"/>
                <a:tailEnd type="none" w="sm" len="sm"/>
              </a:ln>
            </p:spPr>
            <p:txBody>
              <a:bodyPr spcFirstLastPara="1" wrap="square" lIns="91433" tIns="45700" rIns="91433" bIns="45700" anchor="ctr" anchorCtr="0">
                <a:noAutofit/>
              </a:bodyPr>
              <a:lstStyle/>
              <a:p>
                <a:pPr algn="ctr"/>
                <a:r>
                  <a:rPr lang="en" sz="3200" b="1" dirty="0">
                    <a:solidFill>
                      <a:srgbClr val="FFFFFF"/>
                    </a:solidFill>
                    <a:latin typeface="Arial"/>
                    <a:ea typeface="Arial"/>
                    <a:cs typeface="Arial"/>
                    <a:sym typeface="Arial"/>
                  </a:rPr>
                  <a:t>03</a:t>
                </a:r>
                <a:endParaRPr sz="3200" b="1" dirty="0">
                  <a:solidFill>
                    <a:srgbClr val="FFFFFF"/>
                  </a:solidFill>
                  <a:latin typeface="Arial"/>
                  <a:ea typeface="Arial"/>
                  <a:cs typeface="Arial"/>
                  <a:sym typeface="Arial"/>
                </a:endParaRPr>
              </a:p>
            </p:txBody>
          </p:sp>
          <p:sp>
            <p:nvSpPr>
              <p:cNvPr id="26" name="Google Shape;340;p39">
                <a:extLst>
                  <a:ext uri="{FF2B5EF4-FFF2-40B4-BE49-F238E27FC236}">
                    <a16:creationId xmlns:a16="http://schemas.microsoft.com/office/drawing/2014/main" id="{329F149C-077F-03F0-6A7B-E0E6F5F8DBDE}"/>
                  </a:ext>
                </a:extLst>
              </p:cNvPr>
              <p:cNvSpPr/>
              <p:nvPr/>
            </p:nvSpPr>
            <p:spPr>
              <a:xfrm rot="5400000">
                <a:off x="4267094" y="1268631"/>
                <a:ext cx="456000" cy="456000"/>
              </a:xfrm>
              <a:prstGeom prst="rtTriangle">
                <a:avLst/>
              </a:prstGeom>
              <a:solidFill>
                <a:srgbClr val="ED3237"/>
              </a:solidFill>
              <a:ln w="38100"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rgbClr val="FFFFFF"/>
                  </a:solidFill>
                  <a:latin typeface="Calibri"/>
                  <a:ea typeface="Calibri"/>
                  <a:cs typeface="Calibri"/>
                  <a:sym typeface="Calibri"/>
                </a:endParaRPr>
              </a:p>
            </p:txBody>
          </p:sp>
        </p:grpSp>
      </p:grpSp>
      <p:cxnSp>
        <p:nvCxnSpPr>
          <p:cNvPr id="3" name="直接连接符 2">
            <a:extLst>
              <a:ext uri="{FF2B5EF4-FFF2-40B4-BE49-F238E27FC236}">
                <a16:creationId xmlns:a16="http://schemas.microsoft.com/office/drawing/2014/main" id="{1BE1CCCD-86C6-F4FC-7E9B-6652DC054EA1}"/>
              </a:ext>
            </a:extLst>
          </p:cNvPr>
          <p:cNvCxnSpPr>
            <a:cxnSpLocks/>
          </p:cNvCxnSpPr>
          <p:nvPr/>
        </p:nvCxnSpPr>
        <p:spPr>
          <a:xfrm>
            <a:off x="908957" y="1219200"/>
            <a:ext cx="1037408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6A04E361-8591-FA73-B002-AFDD8E9FE5ED}"/>
              </a:ext>
            </a:extLst>
          </p:cNvPr>
          <p:cNvSpPr txBox="1"/>
          <p:nvPr/>
        </p:nvSpPr>
        <p:spPr>
          <a:xfrm>
            <a:off x="5192487" y="385941"/>
            <a:ext cx="1807027" cy="707886"/>
          </a:xfrm>
          <a:prstGeom prst="rect">
            <a:avLst/>
          </a:prstGeom>
          <a:noFill/>
        </p:spPr>
        <p:txBody>
          <a:bodyPr wrap="square" rtlCol="0">
            <a:spAutoFit/>
          </a:bodyPr>
          <a:lstStyle/>
          <a:p>
            <a:pPr algn="ctr"/>
            <a:r>
              <a:rPr lang="zh-CN" altLang="en-US" sz="4000" b="1" dirty="0">
                <a:latin typeface="宋体" panose="02010600030101010101" pitchFamily="2" charset="-122"/>
                <a:ea typeface="宋体" panose="02010600030101010101" pitchFamily="2" charset="-122"/>
              </a:rPr>
              <a:t>目录</a:t>
            </a:r>
          </a:p>
        </p:txBody>
      </p:sp>
    </p:spTree>
    <p:extLst>
      <p:ext uri="{BB962C8B-B14F-4D97-AF65-F5344CB8AC3E}">
        <p14:creationId xmlns:p14="http://schemas.microsoft.com/office/powerpoint/2010/main" val="117784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1BE1CCCD-86C6-F4FC-7E9B-6652DC054EA1}"/>
              </a:ext>
            </a:extLst>
          </p:cNvPr>
          <p:cNvCxnSpPr>
            <a:cxnSpLocks/>
          </p:cNvCxnSpPr>
          <p:nvPr/>
        </p:nvCxnSpPr>
        <p:spPr>
          <a:xfrm>
            <a:off x="908957" y="1219200"/>
            <a:ext cx="1037408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6A04E361-8591-FA73-B002-AFDD8E9FE5ED}"/>
              </a:ext>
            </a:extLst>
          </p:cNvPr>
          <p:cNvSpPr txBox="1"/>
          <p:nvPr/>
        </p:nvSpPr>
        <p:spPr>
          <a:xfrm>
            <a:off x="0" y="572870"/>
            <a:ext cx="5682343" cy="646331"/>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个人简介</a:t>
            </a:r>
            <a:r>
              <a:rPr lang="en-US" altLang="zh-CN" sz="3600" b="1" dirty="0">
                <a:latin typeface="宋体" panose="02010600030101010101" pitchFamily="2" charset="-122"/>
                <a:ea typeface="宋体" panose="02010600030101010101" pitchFamily="2" charset="-122"/>
              </a:rPr>
              <a:t>-</a:t>
            </a:r>
            <a:r>
              <a:rPr lang="zh-CN" altLang="en-US" sz="3600" b="1" dirty="0">
                <a:solidFill>
                  <a:schemeClr val="tx2">
                    <a:lumMod val="50000"/>
                    <a:lumOff val="50000"/>
                  </a:schemeClr>
                </a:solidFill>
                <a:latin typeface="宋体" panose="02010600030101010101" pitchFamily="2" charset="-122"/>
                <a:ea typeface="宋体" panose="02010600030101010101" pitchFamily="2" charset="-122"/>
              </a:rPr>
              <a:t>教育经历</a:t>
            </a:r>
          </a:p>
        </p:txBody>
      </p:sp>
      <p:graphicFrame>
        <p:nvGraphicFramePr>
          <p:cNvPr id="4" name="表格 3">
            <a:extLst>
              <a:ext uri="{FF2B5EF4-FFF2-40B4-BE49-F238E27FC236}">
                <a16:creationId xmlns:a16="http://schemas.microsoft.com/office/drawing/2014/main" id="{60DB2465-6F9C-1FE9-65E2-23586EB3C83C}"/>
              </a:ext>
            </a:extLst>
          </p:cNvPr>
          <p:cNvGraphicFramePr>
            <a:graphicFrameLocks noGrp="1"/>
          </p:cNvGraphicFramePr>
          <p:nvPr>
            <p:extLst>
              <p:ext uri="{D42A27DB-BD31-4B8C-83A1-F6EECF244321}">
                <p14:modId xmlns:p14="http://schemas.microsoft.com/office/powerpoint/2010/main" val="2404618542"/>
              </p:ext>
            </p:extLst>
          </p:nvPr>
        </p:nvGraphicFramePr>
        <p:xfrm>
          <a:off x="321563" y="1956939"/>
          <a:ext cx="11548874" cy="4054464"/>
        </p:xfrm>
        <a:graphic>
          <a:graphicData uri="http://schemas.openxmlformats.org/drawingml/2006/table">
            <a:tbl>
              <a:tblPr firstRow="1" bandRow="1">
                <a:noFill/>
              </a:tblPr>
              <a:tblGrid>
                <a:gridCol w="2173565">
                  <a:extLst>
                    <a:ext uri="{9D8B030D-6E8A-4147-A177-3AD203B41FA5}">
                      <a16:colId xmlns:a16="http://schemas.microsoft.com/office/drawing/2014/main" val="20000"/>
                    </a:ext>
                  </a:extLst>
                </a:gridCol>
                <a:gridCol w="2503714">
                  <a:extLst>
                    <a:ext uri="{9D8B030D-6E8A-4147-A177-3AD203B41FA5}">
                      <a16:colId xmlns:a16="http://schemas.microsoft.com/office/drawing/2014/main" val="20001"/>
                    </a:ext>
                  </a:extLst>
                </a:gridCol>
                <a:gridCol w="3474757">
                  <a:extLst>
                    <a:ext uri="{9D8B030D-6E8A-4147-A177-3AD203B41FA5}">
                      <a16:colId xmlns:a16="http://schemas.microsoft.com/office/drawing/2014/main" val="20002"/>
                    </a:ext>
                  </a:extLst>
                </a:gridCol>
                <a:gridCol w="1629705">
                  <a:extLst>
                    <a:ext uri="{9D8B030D-6E8A-4147-A177-3AD203B41FA5}">
                      <a16:colId xmlns:a16="http://schemas.microsoft.com/office/drawing/2014/main" val="4036316370"/>
                    </a:ext>
                  </a:extLst>
                </a:gridCol>
                <a:gridCol w="1767133">
                  <a:extLst>
                    <a:ext uri="{9D8B030D-6E8A-4147-A177-3AD203B41FA5}">
                      <a16:colId xmlns:a16="http://schemas.microsoft.com/office/drawing/2014/main" val="20003"/>
                    </a:ext>
                  </a:extLst>
                </a:gridCol>
              </a:tblGrid>
              <a:tr h="1013616">
                <a:tc>
                  <a:txBody>
                    <a:bodyPr/>
                    <a:lstStyle/>
                    <a:p>
                      <a:pPr marL="0" marR="0" algn="ctr">
                        <a:spcBef>
                          <a:spcPts val="0"/>
                        </a:spcBef>
                        <a:spcAft>
                          <a:spcPts val="0"/>
                        </a:spcAft>
                      </a:pPr>
                      <a:r>
                        <a:rPr lang="zh-CN" altLang="en-US" sz="2800" b="1" kern="0" dirty="0">
                          <a:solidFill>
                            <a:srgbClr val="FFFFFF"/>
                          </a:solidFill>
                          <a:effectLst/>
                          <a:latin typeface="宋体" panose="02010600030101010101" pitchFamily="2" charset="-122"/>
                          <a:ea typeface="宋体" panose="02010600030101010101" pitchFamily="2" charset="-122"/>
                          <a:cs typeface="+mn-cs"/>
                        </a:rPr>
                        <a:t> </a:t>
                      </a:r>
                      <a:r>
                        <a:rPr lang="zh-CN" altLang="en-US" sz="2800" b="1" kern="0" dirty="0">
                          <a:solidFill>
                            <a:srgbClr val="FFFFFF"/>
                          </a:solidFill>
                          <a:effectLst/>
                          <a:latin typeface="楷体" panose="02010609060101010101" pitchFamily="49" charset="-122"/>
                          <a:ea typeface="楷体" panose="02010609060101010101" pitchFamily="49" charset="-122"/>
                          <a:cs typeface="+mn-cs"/>
                        </a:rPr>
                        <a:t>起止时间</a:t>
                      </a:r>
                    </a:p>
                  </a:txBody>
                  <a:tcPr marL="290157" marR="174094" marT="174094" marB="174094"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round/>
                      <a:headEnd type="none" w="med" len="med"/>
                      <a:tailEnd type="none" w="med" len="med"/>
                    </a:lnB>
                    <a:solidFill>
                      <a:srgbClr val="636B68">
                        <a:alpha val="69804"/>
                      </a:srgbClr>
                    </a:solidFill>
                  </a:tcPr>
                </a:tc>
                <a:tc>
                  <a:txBody>
                    <a:bodyPr/>
                    <a:lstStyle/>
                    <a:p>
                      <a:pPr marL="0" marR="0" indent="76200" algn="ctr">
                        <a:spcBef>
                          <a:spcPts val="0"/>
                        </a:spcBef>
                        <a:spcAft>
                          <a:spcPts val="0"/>
                        </a:spcAft>
                      </a:pPr>
                      <a:r>
                        <a:rPr lang="zh-CN" altLang="en-US" sz="2800" b="1" kern="0" dirty="0">
                          <a:solidFill>
                            <a:srgbClr val="FFFFFF"/>
                          </a:solidFill>
                          <a:effectLst/>
                          <a:latin typeface="楷体" panose="02010609060101010101" pitchFamily="49" charset="-122"/>
                          <a:ea typeface="楷体" panose="02010609060101010101" pitchFamily="49" charset="-122"/>
                        </a:rPr>
                        <a:t>学校</a:t>
                      </a:r>
                      <a:endParaRPr lang="zh-CN" altLang="en-US" sz="2800" b="1" kern="100" dirty="0">
                        <a:solidFill>
                          <a:srgbClr val="FFFFFF"/>
                        </a:solidFill>
                        <a:effectLst/>
                        <a:latin typeface="Times New Roman" panose="02020603050405020304" pitchFamily="18" charset="0"/>
                      </a:endParaRPr>
                    </a:p>
                  </a:txBody>
                  <a:tcPr marL="290157" marR="174094" marT="174094" marB="174094"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36B68">
                        <a:alpha val="69804"/>
                      </a:srgbClr>
                    </a:solidFill>
                  </a:tcPr>
                </a:tc>
                <a:tc>
                  <a:txBody>
                    <a:bodyPr/>
                    <a:lstStyle/>
                    <a:p>
                      <a:pPr marL="0" marR="0" indent="76200" algn="ctr">
                        <a:spcBef>
                          <a:spcPts val="0"/>
                        </a:spcBef>
                        <a:spcAft>
                          <a:spcPts val="0"/>
                        </a:spcAft>
                      </a:pPr>
                      <a:r>
                        <a:rPr lang="zh-CN" altLang="en-US" sz="2800" b="1" kern="0" dirty="0">
                          <a:solidFill>
                            <a:srgbClr val="FFFFFF"/>
                          </a:solidFill>
                          <a:effectLst/>
                          <a:latin typeface="楷体" panose="02010609060101010101" pitchFamily="49" charset="-122"/>
                          <a:ea typeface="楷体" panose="02010609060101010101" pitchFamily="49" charset="-122"/>
                          <a:cs typeface="宋体" panose="02010600030101010101" pitchFamily="2" charset="-122"/>
                        </a:rPr>
                        <a:t>专业</a:t>
                      </a:r>
                      <a:endParaRPr lang="zh-CN" altLang="en-US" sz="2800" b="1" kern="100" dirty="0">
                        <a:solidFill>
                          <a:srgbClr val="FFFFFF"/>
                        </a:solidFill>
                        <a:effectLst/>
                        <a:latin typeface="Times New Roman" panose="02020603050405020304" pitchFamily="18" charset="0"/>
                      </a:endParaRPr>
                    </a:p>
                  </a:txBody>
                  <a:tcPr marL="290157" marR="174094" marT="174094" marB="174094"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36B68">
                        <a:alpha val="69804"/>
                      </a:srgbClr>
                    </a:solidFill>
                  </a:tcPr>
                </a:tc>
                <a:tc>
                  <a:txBody>
                    <a:bodyPr/>
                    <a:lstStyle/>
                    <a:p>
                      <a:pPr marL="0" marR="0" indent="76200" algn="ctr">
                        <a:spcBef>
                          <a:spcPts val="0"/>
                        </a:spcBef>
                        <a:spcAft>
                          <a:spcPts val="0"/>
                        </a:spcAft>
                      </a:pPr>
                      <a:r>
                        <a:rPr lang="zh-CN" altLang="en-US" sz="2800" b="1" kern="0" dirty="0">
                          <a:solidFill>
                            <a:srgbClr val="FFFFFF"/>
                          </a:solidFill>
                          <a:effectLst/>
                          <a:latin typeface="楷体" panose="02010609060101010101" pitchFamily="49" charset="-122"/>
                          <a:ea typeface="楷体" panose="02010609060101010101" pitchFamily="49" charset="-122"/>
                        </a:rPr>
                        <a:t>性质</a:t>
                      </a:r>
                    </a:p>
                  </a:txBody>
                  <a:tcPr marL="290157" marR="174094" marT="174094" marB="174094"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36B68">
                        <a:alpha val="69804"/>
                      </a:srgbClr>
                    </a:solidFill>
                  </a:tcPr>
                </a:tc>
                <a:tc>
                  <a:txBody>
                    <a:bodyPr/>
                    <a:lstStyle/>
                    <a:p>
                      <a:pPr marL="0" marR="0" indent="76200" algn="ctr">
                        <a:spcBef>
                          <a:spcPts val="0"/>
                        </a:spcBef>
                        <a:spcAft>
                          <a:spcPts val="0"/>
                        </a:spcAft>
                      </a:pPr>
                      <a:r>
                        <a:rPr lang="zh-CN" altLang="en-US" sz="2800" b="1" kern="0" dirty="0">
                          <a:solidFill>
                            <a:srgbClr val="FFFFFF"/>
                          </a:solidFill>
                          <a:effectLst/>
                          <a:latin typeface="楷体" panose="02010609060101010101" pitchFamily="49" charset="-122"/>
                          <a:ea typeface="楷体" panose="02010609060101010101" pitchFamily="49" charset="-122"/>
                        </a:rPr>
                        <a:t>学历</a:t>
                      </a:r>
                      <a:endParaRPr lang="zh-CN" altLang="en-US" sz="2800" b="1" kern="100" dirty="0">
                        <a:solidFill>
                          <a:srgbClr val="FFFFFF"/>
                        </a:solidFill>
                        <a:effectLst/>
                        <a:latin typeface="Times New Roman" panose="02020603050405020304" pitchFamily="18" charset="0"/>
                      </a:endParaRPr>
                    </a:p>
                  </a:txBody>
                  <a:tcPr marL="290157" marR="174094" marT="174094" marB="174094"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36B68">
                        <a:alpha val="69804"/>
                      </a:srgbClr>
                    </a:solidFill>
                  </a:tcPr>
                </a:tc>
                <a:extLst>
                  <a:ext uri="{0D108BD9-81ED-4DB2-BD59-A6C34878D82A}">
                    <a16:rowId xmlns:a16="http://schemas.microsoft.com/office/drawing/2014/main" val="10000"/>
                  </a:ext>
                </a:extLst>
              </a:tr>
              <a:tr h="1013616">
                <a:tc>
                  <a:txBody>
                    <a:bodyPr/>
                    <a:lstStyle/>
                    <a:p>
                      <a:pPr marL="0" marR="0" indent="76200" algn="ctr" defTabSz="914400" rtl="0" eaLnBrk="1" latinLnBrk="0" hangingPunct="1">
                        <a:spcBef>
                          <a:spcPts val="0"/>
                        </a:spcBef>
                        <a:spcAft>
                          <a:spcPts val="0"/>
                        </a:spcAft>
                      </a:pP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cs typeface="+mn-cs"/>
                        </a:rPr>
                        <a:t> </a:t>
                      </a:r>
                      <a:r>
                        <a:rPr lang="en-US" altLang="zh-CN" sz="2400" kern="0" dirty="0">
                          <a:solidFill>
                            <a:schemeClr val="tx1">
                              <a:lumMod val="85000"/>
                              <a:lumOff val="15000"/>
                            </a:schemeClr>
                          </a:solidFill>
                          <a:effectLst/>
                          <a:latin typeface="宋体" panose="02010600030101010101" pitchFamily="2" charset="-122"/>
                          <a:ea typeface="宋体" panose="02010600030101010101" pitchFamily="2" charset="-122"/>
                          <a:cs typeface="+mn-cs"/>
                        </a:rPr>
                        <a:t>2010-2014</a:t>
                      </a:r>
                      <a:endParaRPr lang="zh-CN" altLang="en-US" sz="2400" kern="0" dirty="0">
                        <a:solidFill>
                          <a:schemeClr val="tx1">
                            <a:lumMod val="85000"/>
                            <a:lumOff val="15000"/>
                          </a:schemeClr>
                        </a:solidFill>
                        <a:effectLst/>
                        <a:latin typeface="宋体" panose="02010600030101010101" pitchFamily="2" charset="-122"/>
                        <a:ea typeface="宋体" panose="02010600030101010101" pitchFamily="2" charset="-122"/>
                        <a:cs typeface="+mn-cs"/>
                      </a:endParaRPr>
                    </a:p>
                  </a:txBody>
                  <a:tcPr marL="290157" marR="174094" marT="174094" marB="174094" anchor="ctr">
                    <a:lnL w="38100" cap="flat" cmpd="sng" algn="ctr">
                      <a:noFill/>
                      <a:prstDash val="soli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rgbClr val="878E8B">
                        <a:alpha val="14902"/>
                      </a:srgbClr>
                    </a:solidFill>
                  </a:tcPr>
                </a:tc>
                <a:tc>
                  <a:txBody>
                    <a:bodyPr/>
                    <a:lstStyle/>
                    <a:p>
                      <a:pPr marL="0" marR="0" indent="76200" algn="ctr" defTabSz="914400" rtl="0" eaLnBrk="1" latinLnBrk="0" hangingPunct="1">
                        <a:spcBef>
                          <a:spcPts val="0"/>
                        </a:spcBef>
                        <a:spcAft>
                          <a:spcPts val="0"/>
                        </a:spcAft>
                      </a:pP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cs typeface="宋体" panose="02010600030101010101" pitchFamily="2" charset="-122"/>
                        </a:rPr>
                        <a:t>河北工程大学</a:t>
                      </a:r>
                      <a:endPar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endParaRPr>
                    </a:p>
                  </a:txBody>
                  <a:tcPr marL="290157" marR="174094" marT="174094" marB="174094"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lnTlToBr w="12700" cmpd="sng">
                      <a:noFill/>
                      <a:prstDash val="solid"/>
                    </a:lnTlToBr>
                    <a:lnBlToTr w="12700" cmpd="sng">
                      <a:noFill/>
                      <a:prstDash val="solid"/>
                    </a:lnBlToTr>
                    <a:solidFill>
                      <a:srgbClr val="878E8B">
                        <a:alpha val="14902"/>
                      </a:srgbClr>
                    </a:solidFill>
                  </a:tcPr>
                </a:tc>
                <a:tc>
                  <a:txBody>
                    <a:bodyPr/>
                    <a:lstStyle/>
                    <a:p>
                      <a:pPr marL="0" marR="0" indent="76200" algn="ctr" defTabSz="914400" rtl="0" eaLnBrk="1" latinLnBrk="0" hangingPunct="1">
                        <a:spcBef>
                          <a:spcPts val="0"/>
                        </a:spcBef>
                        <a:spcAft>
                          <a:spcPts val="0"/>
                        </a:spcAft>
                      </a:pP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cs typeface="宋体" panose="02010600030101010101" pitchFamily="2" charset="-122"/>
                        </a:rPr>
                        <a:t>信息管理与信息系统</a:t>
                      </a:r>
                      <a:endPar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endParaRPr>
                    </a:p>
                  </a:txBody>
                  <a:tcPr marL="290157" marR="174094" marT="174094" marB="174094"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lnTlToBr w="12700" cmpd="sng">
                      <a:noFill/>
                      <a:prstDash val="solid"/>
                    </a:lnTlToBr>
                    <a:lnBlToTr w="12700" cmpd="sng">
                      <a:noFill/>
                      <a:prstDash val="solid"/>
                    </a:lnBlToTr>
                    <a:solidFill>
                      <a:srgbClr val="878E8B">
                        <a:alpha val="14902"/>
                      </a:srgbClr>
                    </a:solidFill>
                  </a:tcPr>
                </a:tc>
                <a:tc>
                  <a:txBody>
                    <a:bodyPr/>
                    <a:lstStyle/>
                    <a:p>
                      <a:pPr marL="0" marR="0" indent="76200" algn="ctr" defTabSz="914400" rtl="0" eaLnBrk="1" latinLnBrk="0" hangingPunct="1">
                        <a:spcBef>
                          <a:spcPts val="0"/>
                        </a:spcBef>
                        <a:spcAft>
                          <a:spcPts val="0"/>
                        </a:spcAft>
                      </a:pP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rPr>
                        <a:t>统招</a:t>
                      </a:r>
                    </a:p>
                  </a:txBody>
                  <a:tcPr marL="290157" marR="174094" marT="174094" marB="174094"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lnB>
                    <a:lnTlToBr w="12700" cmpd="sng">
                      <a:noFill/>
                      <a:prstDash val="solid"/>
                    </a:lnTlToBr>
                    <a:lnBlToTr w="12700" cmpd="sng">
                      <a:noFill/>
                      <a:prstDash val="solid"/>
                    </a:lnBlToTr>
                    <a:solidFill>
                      <a:srgbClr val="878E8B">
                        <a:alpha val="14902"/>
                      </a:srgbClr>
                    </a:solidFill>
                  </a:tcPr>
                </a:tc>
                <a:tc>
                  <a:txBody>
                    <a:bodyPr/>
                    <a:lstStyle/>
                    <a:p>
                      <a:pPr marL="0" marR="0" indent="76200" algn="ctr" defTabSz="914400" rtl="0" eaLnBrk="1" latinLnBrk="0" hangingPunct="1">
                        <a:spcBef>
                          <a:spcPts val="0"/>
                        </a:spcBef>
                        <a:spcAft>
                          <a:spcPts val="0"/>
                        </a:spcAft>
                      </a:pP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cs typeface="宋体" panose="02010600030101010101" pitchFamily="2" charset="-122"/>
                        </a:rPr>
                        <a:t>本科</a:t>
                      </a:r>
                      <a:endPar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endParaRPr>
                    </a:p>
                  </a:txBody>
                  <a:tcPr marL="290157" marR="174094" marT="174094" marB="174094" anchor="ctr">
                    <a:lnL w="38100" cap="flat" cmpd="sng" algn="ctr">
                      <a:solidFill>
                        <a:srgbClr val="FFFFFF"/>
                      </a:solidFill>
                      <a:prstDash val="solid"/>
                      <a:round/>
                      <a:headEnd type="none" w="med" len="med"/>
                      <a:tailEnd type="none" w="med" len="med"/>
                    </a:lnL>
                    <a:lnR w="38100" cap="flat" cmpd="sng" algn="ctr">
                      <a:no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lnB>
                    <a:lnTlToBr w="12700" cmpd="sng">
                      <a:noFill/>
                      <a:prstDash val="solid"/>
                    </a:lnTlToBr>
                    <a:lnBlToTr w="12700" cmpd="sng">
                      <a:noFill/>
                      <a:prstDash val="solid"/>
                    </a:lnBlToTr>
                    <a:solidFill>
                      <a:srgbClr val="878E8B">
                        <a:alpha val="14902"/>
                      </a:srgbClr>
                    </a:solidFill>
                  </a:tcPr>
                </a:tc>
                <a:extLst>
                  <a:ext uri="{0D108BD9-81ED-4DB2-BD59-A6C34878D82A}">
                    <a16:rowId xmlns:a16="http://schemas.microsoft.com/office/drawing/2014/main" val="10001"/>
                  </a:ext>
                </a:extLst>
              </a:tr>
              <a:tr h="1013616">
                <a:tc>
                  <a:txBody>
                    <a:bodyPr/>
                    <a:lstStyle/>
                    <a:p>
                      <a:pPr marL="0" marR="0" algn="ctr">
                        <a:spcBef>
                          <a:spcPts val="0"/>
                        </a:spcBef>
                        <a:spcAft>
                          <a:spcPts val="0"/>
                        </a:spcAft>
                      </a:pPr>
                      <a:r>
                        <a:rPr lang="zh-CN" altLang="en-US" sz="2400" kern="0" dirty="0">
                          <a:solidFill>
                            <a:schemeClr val="tx1">
                              <a:lumMod val="85000"/>
                              <a:lumOff val="15000"/>
                            </a:schemeClr>
                          </a:solidFill>
                          <a:effectLst/>
                          <a:latin typeface="宋体" panose="02010600030101010101" pitchFamily="2" charset="-122"/>
                          <a:ea typeface="宋体" panose="02010600030101010101" pitchFamily="2" charset="-122"/>
                        </a:rPr>
                        <a:t> </a:t>
                      </a:r>
                      <a:r>
                        <a:rPr lang="en-US" altLang="zh-CN" sz="2400" kern="0" dirty="0">
                          <a:solidFill>
                            <a:schemeClr val="tx1">
                              <a:lumMod val="85000"/>
                              <a:lumOff val="15000"/>
                            </a:schemeClr>
                          </a:solidFill>
                          <a:effectLst/>
                          <a:latin typeface="宋体" panose="02010600030101010101" pitchFamily="2" charset="-122"/>
                          <a:ea typeface="宋体" panose="02010600030101010101" pitchFamily="2" charset="-122"/>
                        </a:rPr>
                        <a:t>2014-2017</a:t>
                      </a:r>
                      <a:endParaRPr lang="zh-CN" altLang="en-US" sz="2400" kern="100" dirty="0">
                        <a:solidFill>
                          <a:schemeClr val="tx1">
                            <a:lumMod val="85000"/>
                            <a:lumOff val="15000"/>
                          </a:schemeClr>
                        </a:solidFill>
                        <a:effectLst/>
                        <a:latin typeface="Times New Roman" panose="02020603050405020304" pitchFamily="18" charset="0"/>
                      </a:endParaRPr>
                    </a:p>
                  </a:txBody>
                  <a:tcPr marL="290157" marR="174094" marT="174094" marB="174094" anchor="ctr">
                    <a:lnL w="12700" cmpd="sng">
                      <a:noFill/>
                      <a:prstDash val="soli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30196"/>
                      </a:srgbClr>
                    </a:solidFill>
                  </a:tcPr>
                </a:tc>
                <a:tc>
                  <a:txBody>
                    <a:bodyPr/>
                    <a:lstStyle/>
                    <a:p>
                      <a:pPr marL="0" marR="0" indent="76200" algn="ctr">
                        <a:spcBef>
                          <a:spcPts val="0"/>
                        </a:spcBef>
                        <a:spcAft>
                          <a:spcPts val="0"/>
                        </a:spcAft>
                      </a:pP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cs typeface="宋体" panose="02010600030101010101" pitchFamily="2" charset="-122"/>
                        </a:rPr>
                        <a:t>北京工业大学</a:t>
                      </a:r>
                      <a:endParaRPr lang="zh-CN" altLang="en-US" sz="2400" kern="100" dirty="0">
                        <a:solidFill>
                          <a:schemeClr val="tx1">
                            <a:lumMod val="85000"/>
                            <a:lumOff val="15000"/>
                          </a:schemeClr>
                        </a:solidFill>
                        <a:effectLst/>
                        <a:latin typeface="Times New Roman" panose="02020603050405020304" pitchFamily="18" charset="0"/>
                      </a:endParaRPr>
                    </a:p>
                  </a:txBody>
                  <a:tcPr marL="290157" marR="174094" marT="174094" marB="174094"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78E8B">
                        <a:alpha val="30196"/>
                      </a:srgbClr>
                    </a:solidFill>
                  </a:tcPr>
                </a:tc>
                <a:tc>
                  <a:txBody>
                    <a:bodyPr/>
                    <a:lstStyle/>
                    <a:p>
                      <a:pPr marL="0" marR="0" lvl="0" indent="76200" algn="ctr" defTabSz="914400" rtl="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cs typeface="宋体" panose="02010600030101010101" pitchFamily="2" charset="-122"/>
                        </a:rPr>
                        <a:t>信息管理与信息系统</a:t>
                      </a:r>
                      <a:endParaRPr lang="zh-CN" altLang="en-US" sz="2400" kern="100" dirty="0">
                        <a:solidFill>
                          <a:schemeClr val="tx1">
                            <a:lumMod val="85000"/>
                            <a:lumOff val="15000"/>
                          </a:schemeClr>
                        </a:solidFill>
                        <a:effectLst/>
                        <a:latin typeface="Times New Roman" panose="02020603050405020304" pitchFamily="18" charset="0"/>
                      </a:endParaRPr>
                    </a:p>
                  </a:txBody>
                  <a:tcPr marL="290157" marR="174094" marT="174094" marB="174094"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78E8B">
                        <a:alpha val="30196"/>
                      </a:srgbClr>
                    </a:solidFill>
                  </a:tcPr>
                </a:tc>
                <a:tc>
                  <a:txBody>
                    <a:bodyPr/>
                    <a:lstStyle/>
                    <a:p>
                      <a:pPr marL="0" marR="0" lvl="0" indent="76200" algn="ctr" defTabSz="914400" rtl="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rPr>
                        <a:t>统招</a:t>
                      </a:r>
                    </a:p>
                  </a:txBody>
                  <a:tcPr marL="290157" marR="174094" marT="174094" marB="174094"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78E8B">
                        <a:alpha val="30196"/>
                      </a:srgbClr>
                    </a:solidFill>
                  </a:tcPr>
                </a:tc>
                <a:tc>
                  <a:txBody>
                    <a:bodyPr/>
                    <a:lstStyle/>
                    <a:p>
                      <a:pPr marL="0" marR="0" indent="76200" algn="ctr">
                        <a:spcBef>
                          <a:spcPts val="0"/>
                        </a:spcBef>
                        <a:spcAft>
                          <a:spcPts val="0"/>
                        </a:spcAft>
                      </a:pP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cs typeface="宋体" panose="02010600030101010101" pitchFamily="2" charset="-122"/>
                        </a:rPr>
                        <a:t>硕士</a:t>
                      </a:r>
                      <a:endParaRPr lang="zh-CN" altLang="en-US" sz="2400" kern="100" dirty="0">
                        <a:solidFill>
                          <a:schemeClr val="tx1">
                            <a:lumMod val="85000"/>
                            <a:lumOff val="15000"/>
                          </a:schemeClr>
                        </a:solidFill>
                        <a:effectLst/>
                        <a:latin typeface="Times New Roman" panose="02020603050405020304" pitchFamily="18" charset="0"/>
                      </a:endParaRPr>
                    </a:p>
                  </a:txBody>
                  <a:tcPr marL="290157" marR="174094" marT="174094" marB="174094" anchor="ctr">
                    <a:lnL w="38100" cap="flat" cmpd="sng" algn="ctr">
                      <a:solidFill>
                        <a:srgbClr val="FFFFFF"/>
                      </a:solidFill>
                      <a:prstDash val="solid"/>
                      <a:round/>
                      <a:headEnd type="none" w="med" len="med"/>
                      <a:tailEnd type="none" w="med" len="med"/>
                    </a:lnL>
                    <a:lnR w="12700" cmpd="sng">
                      <a:no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4136266602"/>
                  </a:ext>
                </a:extLst>
              </a:tr>
              <a:tr h="1013616">
                <a:tc>
                  <a:txBody>
                    <a:bodyPr/>
                    <a:lstStyle/>
                    <a:p>
                      <a:pPr marL="0" marR="0" algn="ctr">
                        <a:spcBef>
                          <a:spcPts val="0"/>
                        </a:spcBef>
                        <a:spcAft>
                          <a:spcPts val="0"/>
                        </a:spcAft>
                      </a:pPr>
                      <a:r>
                        <a:rPr lang="en-US" altLang="zh-CN" sz="2400" kern="0" dirty="0">
                          <a:solidFill>
                            <a:schemeClr val="tx1">
                              <a:lumMod val="85000"/>
                              <a:lumOff val="15000"/>
                            </a:schemeClr>
                          </a:solidFill>
                          <a:effectLst/>
                          <a:latin typeface="宋体" panose="02010600030101010101" pitchFamily="2" charset="-122"/>
                          <a:ea typeface="宋体" panose="02010600030101010101" pitchFamily="2" charset="-122"/>
                          <a:cs typeface="+mn-cs"/>
                        </a:rPr>
                        <a:t> 2022-2024</a:t>
                      </a:r>
                      <a:endParaRPr lang="zh-CN" altLang="en-US" sz="2400" kern="0" dirty="0">
                        <a:solidFill>
                          <a:schemeClr val="tx1">
                            <a:lumMod val="85000"/>
                            <a:lumOff val="15000"/>
                          </a:schemeClr>
                        </a:solidFill>
                        <a:effectLst/>
                        <a:latin typeface="宋体" panose="02010600030101010101" pitchFamily="2" charset="-122"/>
                        <a:ea typeface="宋体" panose="02010600030101010101" pitchFamily="2" charset="-122"/>
                        <a:cs typeface="+mn-cs"/>
                      </a:endParaRPr>
                    </a:p>
                  </a:txBody>
                  <a:tcPr marL="290157" marR="174094" marT="174094" marB="174094" anchor="ctr">
                    <a:lnL w="12700" cmpd="sng">
                      <a:noFill/>
                      <a:prstDash val="soli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noFill/>
                      <a:prstDash val="solid"/>
                    </a:lnB>
                    <a:solidFill>
                      <a:srgbClr val="878E8B">
                        <a:alpha val="30196"/>
                      </a:srgbClr>
                    </a:solidFill>
                  </a:tcPr>
                </a:tc>
                <a:tc>
                  <a:txBody>
                    <a:bodyPr/>
                    <a:lstStyle/>
                    <a:p>
                      <a:pPr marL="0" marR="0" indent="76200" algn="ctr">
                        <a:spcBef>
                          <a:spcPts val="0"/>
                        </a:spcBef>
                        <a:spcAft>
                          <a:spcPts val="0"/>
                        </a:spcAft>
                      </a:pP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rPr>
                        <a:t>马来亚大学</a:t>
                      </a:r>
                    </a:p>
                  </a:txBody>
                  <a:tcPr marL="290157" marR="174094" marT="174094" marB="174094"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878E8B">
                        <a:alpha val="30196"/>
                      </a:srgbClr>
                    </a:solidFill>
                  </a:tcPr>
                </a:tc>
                <a:tc>
                  <a:txBody>
                    <a:bodyPr/>
                    <a:lstStyle/>
                    <a:p>
                      <a:pPr marL="0" marR="0" indent="76200" algn="ctr">
                        <a:spcBef>
                          <a:spcPts val="0"/>
                        </a:spcBef>
                        <a:spcAft>
                          <a:spcPts val="0"/>
                        </a:spcAft>
                      </a:pP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rPr>
                        <a:t>  计算机科学（</a:t>
                      </a:r>
                      <a:r>
                        <a:rPr lang="en-US" altLang="zh-CN" sz="2400" kern="0" dirty="0">
                          <a:solidFill>
                            <a:schemeClr val="tx1">
                              <a:lumMod val="85000"/>
                              <a:lumOff val="15000"/>
                            </a:schemeClr>
                          </a:solidFill>
                          <a:effectLst/>
                          <a:latin typeface="楷体" panose="02010609060101010101" pitchFamily="49" charset="-122"/>
                          <a:ea typeface="楷体" panose="02010609060101010101" pitchFamily="49" charset="-122"/>
                        </a:rPr>
                        <a:t>CS</a:t>
                      </a: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rPr>
                        <a:t>）</a:t>
                      </a:r>
                    </a:p>
                  </a:txBody>
                  <a:tcPr marL="290157" marR="174094" marT="174094" marB="174094"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878E8B">
                        <a:alpha val="30196"/>
                      </a:srgbClr>
                    </a:solidFill>
                  </a:tcPr>
                </a:tc>
                <a:tc>
                  <a:txBody>
                    <a:bodyPr/>
                    <a:lstStyle/>
                    <a:p>
                      <a:pPr marL="0" marR="0" indent="76200" algn="ctr">
                        <a:spcBef>
                          <a:spcPts val="0"/>
                        </a:spcBef>
                        <a:spcAft>
                          <a:spcPts val="0"/>
                        </a:spcAft>
                      </a:pP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rPr>
                        <a:t>全日制</a:t>
                      </a:r>
                    </a:p>
                  </a:txBody>
                  <a:tcPr marL="290157" marR="174094" marT="174094" marB="174094"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878E8B">
                        <a:alpha val="30196"/>
                      </a:srgbClr>
                    </a:solidFill>
                  </a:tcPr>
                </a:tc>
                <a:tc>
                  <a:txBody>
                    <a:bodyPr/>
                    <a:lstStyle/>
                    <a:p>
                      <a:pPr marL="0" marR="0" indent="76200" algn="ctr">
                        <a:spcBef>
                          <a:spcPts val="0"/>
                        </a:spcBef>
                        <a:spcAft>
                          <a:spcPts val="0"/>
                        </a:spcAft>
                      </a:pPr>
                      <a:r>
                        <a:rPr lang="zh-CN" altLang="en-US" sz="2400" kern="0" dirty="0">
                          <a:solidFill>
                            <a:schemeClr val="tx1">
                              <a:lumMod val="85000"/>
                              <a:lumOff val="15000"/>
                            </a:schemeClr>
                          </a:solidFill>
                          <a:effectLst/>
                          <a:latin typeface="楷体" panose="02010609060101010101" pitchFamily="49" charset="-122"/>
                          <a:ea typeface="楷体" panose="02010609060101010101" pitchFamily="49" charset="-122"/>
                        </a:rPr>
                        <a:t>硕士</a:t>
                      </a:r>
                    </a:p>
                  </a:txBody>
                  <a:tcPr marL="290157" marR="174094" marT="174094" marB="174094" anchor="ctr">
                    <a:lnL w="38100" cap="flat" cmpd="sng" algn="ctr">
                      <a:solidFill>
                        <a:srgbClr val="FFFFFF"/>
                      </a:solidFill>
                      <a:prstDash val="solid"/>
                      <a:round/>
                      <a:headEnd type="none" w="med" len="med"/>
                      <a:tailEnd type="none" w="med" len="med"/>
                    </a:lnL>
                    <a:lnR w="12700" cmpd="sng">
                      <a:noFill/>
                      <a:prstDash val="solid"/>
                    </a:lnR>
                    <a:lnT w="38100" cap="flat" cmpd="sng" algn="ctr">
                      <a:solidFill>
                        <a:srgbClr val="FFFFFF"/>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2491247017"/>
                  </a:ext>
                </a:extLst>
              </a:tr>
            </a:tbl>
          </a:graphicData>
        </a:graphic>
      </p:graphicFrame>
    </p:spTree>
    <p:extLst>
      <p:ext uri="{BB962C8B-B14F-4D97-AF65-F5344CB8AC3E}">
        <p14:creationId xmlns:p14="http://schemas.microsoft.com/office/powerpoint/2010/main" val="104209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1BE1CCCD-86C6-F4FC-7E9B-6652DC054EA1}"/>
              </a:ext>
            </a:extLst>
          </p:cNvPr>
          <p:cNvCxnSpPr>
            <a:cxnSpLocks/>
          </p:cNvCxnSpPr>
          <p:nvPr/>
        </p:nvCxnSpPr>
        <p:spPr>
          <a:xfrm>
            <a:off x="908957" y="1219200"/>
            <a:ext cx="1037408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6A04E361-8591-FA73-B002-AFDD8E9FE5ED}"/>
              </a:ext>
            </a:extLst>
          </p:cNvPr>
          <p:cNvSpPr txBox="1"/>
          <p:nvPr/>
        </p:nvSpPr>
        <p:spPr>
          <a:xfrm>
            <a:off x="0" y="572870"/>
            <a:ext cx="5682343" cy="646331"/>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个人简介</a:t>
            </a:r>
            <a:r>
              <a:rPr lang="en-US" altLang="zh-CN" sz="3600" b="1" dirty="0">
                <a:latin typeface="宋体" panose="02010600030101010101" pitchFamily="2" charset="-122"/>
                <a:ea typeface="宋体" panose="02010600030101010101" pitchFamily="2" charset="-122"/>
              </a:rPr>
              <a:t>-</a:t>
            </a:r>
            <a:r>
              <a:rPr lang="zh-CN" altLang="en-US" sz="3600" b="1" dirty="0">
                <a:solidFill>
                  <a:schemeClr val="tx2">
                    <a:lumMod val="50000"/>
                    <a:lumOff val="50000"/>
                  </a:schemeClr>
                </a:solidFill>
                <a:latin typeface="宋体" panose="02010600030101010101" pitchFamily="2" charset="-122"/>
                <a:ea typeface="宋体" panose="02010600030101010101" pitchFamily="2" charset="-122"/>
              </a:rPr>
              <a:t>工作经历</a:t>
            </a:r>
          </a:p>
        </p:txBody>
      </p:sp>
      <p:graphicFrame>
        <p:nvGraphicFramePr>
          <p:cNvPr id="2" name="表格 1">
            <a:extLst>
              <a:ext uri="{FF2B5EF4-FFF2-40B4-BE49-F238E27FC236}">
                <a16:creationId xmlns:a16="http://schemas.microsoft.com/office/drawing/2014/main" id="{B849DDF1-25EB-7279-729C-E81C1A375408}"/>
              </a:ext>
            </a:extLst>
          </p:cNvPr>
          <p:cNvGraphicFramePr>
            <a:graphicFrameLocks noGrp="1"/>
          </p:cNvGraphicFramePr>
          <p:nvPr/>
        </p:nvGraphicFramePr>
        <p:xfrm>
          <a:off x="641180" y="1964803"/>
          <a:ext cx="10909640" cy="3966371"/>
        </p:xfrm>
        <a:graphic>
          <a:graphicData uri="http://schemas.openxmlformats.org/drawingml/2006/table">
            <a:tbl>
              <a:tblPr firstRow="1" bandRow="1">
                <a:noFill/>
              </a:tblPr>
              <a:tblGrid>
                <a:gridCol w="2884680">
                  <a:extLst>
                    <a:ext uri="{9D8B030D-6E8A-4147-A177-3AD203B41FA5}">
                      <a16:colId xmlns:a16="http://schemas.microsoft.com/office/drawing/2014/main" val="20000"/>
                    </a:ext>
                  </a:extLst>
                </a:gridCol>
                <a:gridCol w="2553823">
                  <a:extLst>
                    <a:ext uri="{9D8B030D-6E8A-4147-A177-3AD203B41FA5}">
                      <a16:colId xmlns:a16="http://schemas.microsoft.com/office/drawing/2014/main" val="20001"/>
                    </a:ext>
                  </a:extLst>
                </a:gridCol>
                <a:gridCol w="3216717">
                  <a:extLst>
                    <a:ext uri="{9D8B030D-6E8A-4147-A177-3AD203B41FA5}">
                      <a16:colId xmlns:a16="http://schemas.microsoft.com/office/drawing/2014/main" val="20002"/>
                    </a:ext>
                  </a:extLst>
                </a:gridCol>
                <a:gridCol w="2254420">
                  <a:extLst>
                    <a:ext uri="{9D8B030D-6E8A-4147-A177-3AD203B41FA5}">
                      <a16:colId xmlns:a16="http://schemas.microsoft.com/office/drawing/2014/main" val="4036316370"/>
                    </a:ext>
                  </a:extLst>
                </a:gridCol>
              </a:tblGrid>
              <a:tr h="876761">
                <a:tc>
                  <a:txBody>
                    <a:bodyPr/>
                    <a:lstStyle/>
                    <a:p>
                      <a:pPr marL="0" marR="0" algn="ctr">
                        <a:spcBef>
                          <a:spcPts val="0"/>
                        </a:spcBef>
                        <a:spcAft>
                          <a:spcPts val="0"/>
                        </a:spcAft>
                      </a:pPr>
                      <a:r>
                        <a:rPr lang="zh-CN" altLang="en-US" sz="2800" kern="0" cap="none" spc="0" dirty="0">
                          <a:solidFill>
                            <a:schemeClr val="bg1"/>
                          </a:solidFill>
                          <a:effectLst/>
                          <a:latin typeface="宋体" panose="02010600030101010101" pitchFamily="2" charset="-122"/>
                          <a:ea typeface="宋体" panose="02010600030101010101" pitchFamily="2" charset="-122"/>
                          <a:cs typeface="+mn-cs"/>
                        </a:rPr>
                        <a:t> </a:t>
                      </a:r>
                      <a:r>
                        <a:rPr lang="zh-CN" altLang="en-US" sz="2800" kern="0" cap="none" spc="0" dirty="0">
                          <a:solidFill>
                            <a:schemeClr val="bg1"/>
                          </a:solidFill>
                          <a:effectLst/>
                          <a:latin typeface="楷体" panose="02010609060101010101" pitchFamily="49" charset="-122"/>
                          <a:ea typeface="楷体" panose="02010609060101010101" pitchFamily="49" charset="-122"/>
                          <a:cs typeface="+mn-cs"/>
                        </a:rPr>
                        <a:t>起止时间</a:t>
                      </a:r>
                    </a:p>
                  </a:txBody>
                  <a:tcPr marL="216992" marR="189072" marT="166917" marB="166917"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round/>
                      <a:headEnd type="none" w="med" len="med"/>
                      <a:tailEnd type="none" w="med" len="med"/>
                    </a:lnB>
                    <a:solidFill>
                      <a:srgbClr val="636B68">
                        <a:alpha val="69804"/>
                      </a:srgbClr>
                    </a:solidFill>
                  </a:tcPr>
                </a:tc>
                <a:tc>
                  <a:txBody>
                    <a:bodyPr/>
                    <a:lstStyle/>
                    <a:p>
                      <a:pPr marL="0" marR="0" indent="76200" algn="ctr">
                        <a:spcBef>
                          <a:spcPts val="0"/>
                        </a:spcBef>
                        <a:spcAft>
                          <a:spcPts val="0"/>
                        </a:spcAft>
                      </a:pPr>
                      <a:r>
                        <a:rPr lang="en-US" altLang="zh-CN" sz="2800" kern="0" cap="none" spc="0" dirty="0">
                          <a:solidFill>
                            <a:schemeClr val="bg1"/>
                          </a:solidFill>
                          <a:effectLst/>
                          <a:latin typeface="楷体" panose="02010609060101010101" pitchFamily="49" charset="-122"/>
                          <a:ea typeface="楷体" panose="02010609060101010101" pitchFamily="49" charset="-122"/>
                          <a:cs typeface="宋体" panose="02010600030101010101" pitchFamily="2" charset="-122"/>
                        </a:rPr>
                        <a:t> </a:t>
                      </a:r>
                      <a:r>
                        <a:rPr lang="zh-CN" altLang="en-US" sz="2800" kern="0" cap="none" spc="0" dirty="0">
                          <a:solidFill>
                            <a:schemeClr val="bg1"/>
                          </a:solidFill>
                          <a:effectLst/>
                          <a:latin typeface="楷体" panose="02010609060101010101" pitchFamily="49" charset="-122"/>
                          <a:ea typeface="楷体" panose="02010609060101010101" pitchFamily="49" charset="-122"/>
                          <a:cs typeface="宋体" panose="02010600030101010101" pitchFamily="2" charset="-122"/>
                        </a:rPr>
                        <a:t>工作单位</a:t>
                      </a:r>
                      <a:endParaRPr lang="zh-CN" altLang="en-US" sz="2800" kern="100" cap="none" spc="0" dirty="0">
                        <a:solidFill>
                          <a:schemeClr val="bg1"/>
                        </a:solidFill>
                        <a:effectLst/>
                        <a:latin typeface="Times New Roman" panose="02020603050405020304" pitchFamily="18" charset="0"/>
                      </a:endParaRPr>
                    </a:p>
                  </a:txBody>
                  <a:tcPr marL="216992" marR="189072" marT="166917" marB="166917"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36B68">
                        <a:alpha val="69804"/>
                      </a:srgbClr>
                    </a:solidFill>
                  </a:tcPr>
                </a:tc>
                <a:tc>
                  <a:txBody>
                    <a:bodyPr/>
                    <a:lstStyle/>
                    <a:p>
                      <a:pPr marL="0" marR="0" indent="76200" algn="ctr">
                        <a:spcBef>
                          <a:spcPts val="0"/>
                        </a:spcBef>
                        <a:spcAft>
                          <a:spcPts val="0"/>
                        </a:spcAft>
                      </a:pPr>
                      <a:r>
                        <a:rPr lang="zh-CN" altLang="en-US" sz="2800" kern="0" cap="none" spc="0" dirty="0">
                          <a:solidFill>
                            <a:schemeClr val="bg1"/>
                          </a:solidFill>
                          <a:effectLst/>
                          <a:latin typeface="楷体" panose="02010609060101010101" pitchFamily="49" charset="-122"/>
                          <a:ea typeface="楷体" panose="02010609060101010101" pitchFamily="49" charset="-122"/>
                          <a:cs typeface="宋体" panose="02010600030101010101" pitchFamily="2" charset="-122"/>
                        </a:rPr>
                        <a:t>部门</a:t>
                      </a:r>
                      <a:endParaRPr lang="zh-CN" altLang="en-US" sz="2800" kern="100" cap="none" spc="0" dirty="0">
                        <a:solidFill>
                          <a:schemeClr val="bg1"/>
                        </a:solidFill>
                        <a:effectLst/>
                        <a:latin typeface="Times New Roman" panose="02020603050405020304" pitchFamily="18" charset="0"/>
                      </a:endParaRPr>
                    </a:p>
                  </a:txBody>
                  <a:tcPr marL="216992" marR="189072" marT="166917" marB="166917"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36B68">
                        <a:alpha val="69804"/>
                      </a:srgbClr>
                    </a:solidFill>
                  </a:tcPr>
                </a:tc>
                <a:tc>
                  <a:txBody>
                    <a:bodyPr/>
                    <a:lstStyle/>
                    <a:p>
                      <a:pPr marL="0" marR="0" indent="76200" algn="ctr">
                        <a:spcBef>
                          <a:spcPts val="0"/>
                        </a:spcBef>
                        <a:spcAft>
                          <a:spcPts val="0"/>
                        </a:spcAft>
                      </a:pPr>
                      <a:r>
                        <a:rPr lang="zh-CN" altLang="en-US" sz="2800" kern="0" cap="none" spc="0" dirty="0">
                          <a:solidFill>
                            <a:schemeClr val="bg1"/>
                          </a:solidFill>
                          <a:effectLst/>
                          <a:latin typeface="楷体" panose="02010609060101010101" pitchFamily="49" charset="-122"/>
                          <a:ea typeface="楷体" panose="02010609060101010101" pitchFamily="49" charset="-122"/>
                        </a:rPr>
                        <a:t>职位</a:t>
                      </a:r>
                      <a:endParaRPr lang="zh-CN" altLang="en-US" sz="2800" kern="100" cap="none" spc="0" dirty="0">
                        <a:solidFill>
                          <a:schemeClr val="bg1"/>
                        </a:solidFill>
                        <a:effectLst/>
                        <a:latin typeface="Times New Roman" panose="02020603050405020304" pitchFamily="18" charset="0"/>
                      </a:endParaRPr>
                    </a:p>
                  </a:txBody>
                  <a:tcPr marL="216992" marR="189072" marT="166917" marB="166917"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36B68">
                        <a:alpha val="69804"/>
                      </a:srgbClr>
                    </a:solidFill>
                  </a:tcPr>
                </a:tc>
                <a:extLst>
                  <a:ext uri="{0D108BD9-81ED-4DB2-BD59-A6C34878D82A}">
                    <a16:rowId xmlns:a16="http://schemas.microsoft.com/office/drawing/2014/main" val="10000"/>
                  </a:ext>
                </a:extLst>
              </a:tr>
              <a:tr h="1001093">
                <a:tc>
                  <a:txBody>
                    <a:bodyPr/>
                    <a:lstStyle/>
                    <a:p>
                      <a:pPr marL="0" marR="0" algn="ctr">
                        <a:spcBef>
                          <a:spcPts val="0"/>
                        </a:spcBef>
                        <a:spcAft>
                          <a:spcPts val="0"/>
                        </a:spcAft>
                      </a:pPr>
                      <a:r>
                        <a:rPr lang="zh-CN" altLang="en-US" sz="2400" kern="0" cap="none" spc="0" dirty="0">
                          <a:solidFill>
                            <a:schemeClr val="tx1">
                              <a:lumMod val="95000"/>
                              <a:lumOff val="5000"/>
                            </a:schemeClr>
                          </a:solidFill>
                          <a:effectLst/>
                          <a:latin typeface="楷体" panose="02010609060101010101" pitchFamily="49" charset="-122"/>
                          <a:ea typeface="楷体" panose="02010609060101010101" pitchFamily="49" charset="-122"/>
                          <a:cs typeface="+mn-cs"/>
                        </a:rPr>
                        <a:t> </a:t>
                      </a:r>
                      <a:r>
                        <a:rPr lang="en-US" altLang="zh-CN" sz="2400" kern="0" cap="none" spc="0" dirty="0">
                          <a:solidFill>
                            <a:schemeClr val="tx1">
                              <a:lumMod val="95000"/>
                              <a:lumOff val="5000"/>
                            </a:schemeClr>
                          </a:solidFill>
                          <a:effectLst/>
                          <a:latin typeface="宋体" panose="02010600030101010101" pitchFamily="2" charset="-122"/>
                          <a:ea typeface="宋体" panose="02010600030101010101" pitchFamily="2" charset="-122"/>
                          <a:cs typeface="+mn-cs"/>
                        </a:rPr>
                        <a:t>2017.7-2018.7</a:t>
                      </a:r>
                      <a:endParaRPr lang="zh-CN" altLang="en-US" sz="2400" kern="0" cap="none" spc="0" dirty="0">
                        <a:solidFill>
                          <a:schemeClr val="tx1">
                            <a:lumMod val="95000"/>
                            <a:lumOff val="5000"/>
                          </a:schemeClr>
                        </a:solidFill>
                        <a:effectLst/>
                        <a:latin typeface="宋体" panose="02010600030101010101" pitchFamily="2" charset="-122"/>
                        <a:ea typeface="宋体" panose="02010600030101010101" pitchFamily="2" charset="-122"/>
                        <a:cs typeface="+mn-cs"/>
                      </a:endParaRPr>
                    </a:p>
                  </a:txBody>
                  <a:tcPr marL="216992" marR="189072" marT="166917" marB="166917"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indent="76200" algn="ctr">
                        <a:spcBef>
                          <a:spcPts val="0"/>
                        </a:spcBef>
                        <a:spcAft>
                          <a:spcPts val="0"/>
                        </a:spcAft>
                      </a:pPr>
                      <a:r>
                        <a:rPr lang="en-US" altLang="zh-CN" sz="2400" kern="0" cap="none" spc="0" dirty="0">
                          <a:solidFill>
                            <a:schemeClr val="tx1">
                              <a:lumMod val="95000"/>
                              <a:lumOff val="5000"/>
                            </a:schemeClr>
                          </a:solidFill>
                          <a:effectLst/>
                          <a:latin typeface="楷体" panose="02010609060101010101" pitchFamily="49" charset="-122"/>
                          <a:ea typeface="楷体" panose="02010609060101010101" pitchFamily="49" charset="-122"/>
                          <a:cs typeface="+mn-cs"/>
                        </a:rPr>
                        <a:t> </a:t>
                      </a:r>
                      <a:r>
                        <a:rPr lang="zh-CN" altLang="en-US" sz="2400" kern="0" cap="none" spc="0" dirty="0">
                          <a:solidFill>
                            <a:schemeClr val="tx1">
                              <a:lumMod val="95000"/>
                              <a:lumOff val="5000"/>
                            </a:schemeClr>
                          </a:solidFill>
                          <a:effectLst/>
                          <a:latin typeface="楷体" panose="02010609060101010101" pitchFamily="49" charset="-122"/>
                          <a:ea typeface="楷体" panose="02010609060101010101" pitchFamily="49" charset="-122"/>
                          <a:cs typeface="+mn-cs"/>
                        </a:rPr>
                        <a:t>百度</a:t>
                      </a:r>
                    </a:p>
                  </a:txBody>
                  <a:tcPr marL="216992" marR="189072" marT="166917" marB="166917"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14902"/>
                      </a:srgbClr>
                    </a:solidFill>
                  </a:tcPr>
                </a:tc>
                <a:tc>
                  <a:txBody>
                    <a:bodyPr/>
                    <a:lstStyle/>
                    <a:p>
                      <a:pPr marL="0" marR="0" indent="76200" algn="ctr">
                        <a:spcBef>
                          <a:spcPts val="0"/>
                        </a:spcBef>
                        <a:spcAft>
                          <a:spcPts val="0"/>
                        </a:spcAft>
                      </a:pPr>
                      <a:r>
                        <a:rPr lang="zh-CN" altLang="en-US" sz="2400" kern="0" cap="none" spc="0" dirty="0">
                          <a:solidFill>
                            <a:schemeClr val="tx1">
                              <a:lumMod val="95000"/>
                              <a:lumOff val="5000"/>
                            </a:schemeClr>
                          </a:solidFill>
                          <a:effectLst/>
                          <a:latin typeface="楷体" panose="02010609060101010101" pitchFamily="49" charset="-122"/>
                          <a:ea typeface="楷体" panose="02010609060101010101" pitchFamily="49" charset="-122"/>
                          <a:cs typeface="+mn-cs"/>
                        </a:rPr>
                        <a:t>内容生态质量部</a:t>
                      </a:r>
                    </a:p>
                  </a:txBody>
                  <a:tcPr marL="216992" marR="189072" marT="166917" marB="166917"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14902"/>
                      </a:srgbClr>
                    </a:solidFill>
                  </a:tcPr>
                </a:tc>
                <a:tc>
                  <a:txBody>
                    <a:bodyPr/>
                    <a:lstStyle/>
                    <a:p>
                      <a:pPr marL="0" marR="0" indent="76200" algn="ctr">
                        <a:spcBef>
                          <a:spcPts val="0"/>
                        </a:spcBef>
                        <a:spcAft>
                          <a:spcPts val="0"/>
                        </a:spcAft>
                      </a:pPr>
                      <a:r>
                        <a:rPr lang="zh-CN" altLang="en-US" sz="2400" kern="0" cap="none" spc="0" dirty="0">
                          <a:solidFill>
                            <a:schemeClr val="tx1">
                              <a:lumMod val="95000"/>
                              <a:lumOff val="5000"/>
                            </a:schemeClr>
                          </a:solidFill>
                          <a:effectLst/>
                          <a:latin typeface="楷体" panose="02010609060101010101" pitchFamily="49" charset="-122"/>
                          <a:ea typeface="楷体" panose="02010609060101010101" pitchFamily="49" charset="-122"/>
                          <a:cs typeface="+mn-cs"/>
                        </a:rPr>
                        <a:t>数据开发</a:t>
                      </a:r>
                    </a:p>
                  </a:txBody>
                  <a:tcPr marL="216992" marR="189072" marT="166917" marB="166917"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lnTlToBr w="12700" cmpd="sng">
                      <a:noFill/>
                      <a:prstDash val="solid"/>
                    </a:lnTlToBr>
                    <a:lnBlToTr w="12700" cmpd="sng">
                      <a:noFill/>
                      <a:prstDash val="solid"/>
                    </a:lnBlToTr>
                    <a:solidFill>
                      <a:srgbClr val="878E8B">
                        <a:alpha val="14902"/>
                      </a:srgbClr>
                    </a:solidFill>
                  </a:tcPr>
                </a:tc>
                <a:extLst>
                  <a:ext uri="{0D108BD9-81ED-4DB2-BD59-A6C34878D82A}">
                    <a16:rowId xmlns:a16="http://schemas.microsoft.com/office/drawing/2014/main" val="10001"/>
                  </a:ext>
                </a:extLst>
              </a:tr>
              <a:tr h="1044820">
                <a:tc>
                  <a:txBody>
                    <a:bodyPr/>
                    <a:lstStyle/>
                    <a:p>
                      <a:pPr marL="0" marR="0" algn="ctr">
                        <a:spcBef>
                          <a:spcPts val="0"/>
                        </a:spcBef>
                        <a:spcAft>
                          <a:spcPts val="0"/>
                        </a:spcAft>
                      </a:pPr>
                      <a:r>
                        <a:rPr lang="zh-CN" altLang="en-US" sz="2400" kern="0" cap="none" spc="0" dirty="0">
                          <a:solidFill>
                            <a:schemeClr val="tx1">
                              <a:lumMod val="95000"/>
                              <a:lumOff val="5000"/>
                            </a:schemeClr>
                          </a:solidFill>
                          <a:effectLst/>
                          <a:latin typeface="宋体" panose="02010600030101010101" pitchFamily="2" charset="-122"/>
                          <a:ea typeface="宋体" panose="02010600030101010101" pitchFamily="2" charset="-122"/>
                        </a:rPr>
                        <a:t> </a:t>
                      </a:r>
                      <a:r>
                        <a:rPr lang="en-US" altLang="zh-CN" sz="2400" kern="0" cap="none" spc="0" dirty="0">
                          <a:solidFill>
                            <a:schemeClr val="tx1">
                              <a:lumMod val="95000"/>
                              <a:lumOff val="5000"/>
                            </a:schemeClr>
                          </a:solidFill>
                          <a:effectLst/>
                          <a:latin typeface="宋体" panose="02010600030101010101" pitchFamily="2" charset="-122"/>
                          <a:ea typeface="宋体" panose="02010600030101010101" pitchFamily="2" charset="-122"/>
                        </a:rPr>
                        <a:t>2018.07-2021.3</a:t>
                      </a:r>
                      <a:endParaRPr lang="zh-CN" altLang="en-US" sz="2400" kern="100" cap="none" spc="0" dirty="0">
                        <a:solidFill>
                          <a:schemeClr val="tx1">
                            <a:lumMod val="95000"/>
                            <a:lumOff val="5000"/>
                          </a:schemeClr>
                        </a:solidFill>
                        <a:effectLst/>
                        <a:latin typeface="Times New Roman" panose="02020603050405020304" pitchFamily="18" charset="0"/>
                      </a:endParaRPr>
                    </a:p>
                  </a:txBody>
                  <a:tcPr marL="216992" marR="189072" marT="166917" marB="166917"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round/>
                      <a:headEnd type="none" w="med" len="med"/>
                      <a:tailEnd type="none" w="med" len="med"/>
                    </a:lnB>
                    <a:solidFill>
                      <a:srgbClr val="878E8B">
                        <a:alpha val="30196"/>
                      </a:srgbClr>
                    </a:solidFill>
                  </a:tcPr>
                </a:tc>
                <a:tc>
                  <a:txBody>
                    <a:bodyPr/>
                    <a:lstStyle/>
                    <a:p>
                      <a:pPr marL="0" marR="0" indent="76200" algn="ctr">
                        <a:spcBef>
                          <a:spcPts val="0"/>
                        </a:spcBef>
                        <a:spcAft>
                          <a:spcPts val="0"/>
                        </a:spcAft>
                      </a:pPr>
                      <a:r>
                        <a:rPr lang="zh-CN" altLang="en-US" sz="2400" kern="0" cap="none" spc="0" dirty="0">
                          <a:solidFill>
                            <a:schemeClr val="tx1">
                              <a:lumMod val="95000"/>
                              <a:lumOff val="5000"/>
                            </a:schemeClr>
                          </a:solidFill>
                          <a:effectLst/>
                          <a:latin typeface="楷体" panose="02010609060101010101" pitchFamily="49" charset="-122"/>
                          <a:ea typeface="楷体" panose="02010609060101010101" pitchFamily="49" charset="-122"/>
                        </a:rPr>
                        <a:t>新浪微博</a:t>
                      </a:r>
                      <a:endParaRPr lang="zh-CN" altLang="en-US" sz="2400" kern="100" cap="none" spc="0" dirty="0">
                        <a:solidFill>
                          <a:schemeClr val="tx1">
                            <a:lumMod val="95000"/>
                            <a:lumOff val="5000"/>
                          </a:schemeClr>
                        </a:solidFill>
                        <a:effectLst/>
                        <a:latin typeface="Times New Roman" panose="02020603050405020304" pitchFamily="18" charset="0"/>
                      </a:endParaRPr>
                    </a:p>
                  </a:txBody>
                  <a:tcPr marL="216992" marR="189072" marT="166917" marB="166917"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78E8B">
                        <a:alpha val="30196"/>
                      </a:srgbClr>
                    </a:solidFill>
                  </a:tcPr>
                </a:tc>
                <a:tc>
                  <a:txBody>
                    <a:bodyPr/>
                    <a:lstStyle/>
                    <a:p>
                      <a:pPr marL="0" marR="0" indent="76200" algn="ctr">
                        <a:spcBef>
                          <a:spcPts val="0"/>
                        </a:spcBef>
                        <a:spcAft>
                          <a:spcPts val="0"/>
                        </a:spcAft>
                      </a:pPr>
                      <a:r>
                        <a:rPr lang="zh-CN" altLang="en-US" sz="2400" kern="0" cap="none" spc="0" dirty="0">
                          <a:solidFill>
                            <a:schemeClr val="tx1">
                              <a:lumMod val="95000"/>
                              <a:lumOff val="5000"/>
                            </a:schemeClr>
                          </a:solidFill>
                          <a:effectLst/>
                          <a:latin typeface="楷体" panose="02010609060101010101" pitchFamily="49" charset="-122"/>
                          <a:ea typeface="楷体" panose="02010609060101010101" pitchFamily="49" charset="-122"/>
                          <a:cs typeface="宋体" panose="02010600030101010101" pitchFamily="2" charset="-122"/>
                        </a:rPr>
                        <a:t>搜索部门</a:t>
                      </a:r>
                      <a:endParaRPr lang="zh-CN" altLang="en-US" sz="2400" kern="100" cap="none" spc="0" dirty="0">
                        <a:solidFill>
                          <a:schemeClr val="tx1">
                            <a:lumMod val="95000"/>
                            <a:lumOff val="5000"/>
                          </a:schemeClr>
                        </a:solidFill>
                        <a:effectLst/>
                        <a:latin typeface="Times New Roman" panose="02020603050405020304" pitchFamily="18" charset="0"/>
                      </a:endParaRPr>
                    </a:p>
                  </a:txBody>
                  <a:tcPr marL="216992" marR="189072" marT="166917" marB="166917"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78E8B">
                        <a:alpha val="30196"/>
                      </a:srgbClr>
                    </a:solidFill>
                  </a:tcPr>
                </a:tc>
                <a:tc>
                  <a:txBody>
                    <a:bodyPr/>
                    <a:lstStyle/>
                    <a:p>
                      <a:pPr marL="0" marR="0" indent="76200" algn="ctr">
                        <a:spcBef>
                          <a:spcPts val="0"/>
                        </a:spcBef>
                        <a:spcAft>
                          <a:spcPts val="0"/>
                        </a:spcAft>
                      </a:pPr>
                      <a:r>
                        <a:rPr lang="zh-CN" altLang="en-US" sz="2400" kern="0" cap="none" spc="0" dirty="0">
                          <a:solidFill>
                            <a:schemeClr val="tx1">
                              <a:lumMod val="95000"/>
                              <a:lumOff val="5000"/>
                            </a:schemeClr>
                          </a:solidFill>
                          <a:effectLst/>
                          <a:latin typeface="楷体" panose="02010609060101010101" pitchFamily="49" charset="-122"/>
                          <a:ea typeface="楷体" panose="02010609060101010101" pitchFamily="49" charset="-122"/>
                        </a:rPr>
                        <a:t>助理研究员</a:t>
                      </a:r>
                      <a:endParaRPr lang="zh-CN" altLang="en-US" sz="2400" kern="100" cap="none" spc="0" dirty="0">
                        <a:solidFill>
                          <a:schemeClr val="tx1">
                            <a:lumMod val="95000"/>
                            <a:lumOff val="5000"/>
                          </a:schemeClr>
                        </a:solidFill>
                        <a:effectLst/>
                        <a:latin typeface="Times New Roman" panose="02020603050405020304" pitchFamily="18" charset="0"/>
                      </a:endParaRPr>
                    </a:p>
                  </a:txBody>
                  <a:tcPr marL="216992" marR="189072" marT="166917" marB="166917"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4136266602"/>
                  </a:ext>
                </a:extLst>
              </a:tr>
              <a:tr h="1043697">
                <a:tc>
                  <a:txBody>
                    <a:bodyPr/>
                    <a:lstStyle/>
                    <a:p>
                      <a:pPr marL="0" marR="0" algn="ctr">
                        <a:spcBef>
                          <a:spcPts val="0"/>
                        </a:spcBef>
                        <a:spcAft>
                          <a:spcPts val="0"/>
                        </a:spcAft>
                      </a:pPr>
                      <a:r>
                        <a:rPr lang="zh-CN" altLang="en-US" sz="2400" kern="0" cap="none" spc="0" dirty="0">
                          <a:solidFill>
                            <a:schemeClr val="tx1">
                              <a:lumMod val="95000"/>
                              <a:lumOff val="5000"/>
                            </a:schemeClr>
                          </a:solidFill>
                          <a:effectLst/>
                          <a:latin typeface="宋体" panose="02010600030101010101" pitchFamily="2" charset="-122"/>
                          <a:ea typeface="宋体" panose="02010600030101010101" pitchFamily="2" charset="-122"/>
                          <a:cs typeface="+mn-cs"/>
                        </a:rPr>
                        <a:t> </a:t>
                      </a:r>
                      <a:r>
                        <a:rPr lang="en-US" altLang="zh-CN" sz="2400" kern="0" cap="none" spc="0" dirty="0">
                          <a:solidFill>
                            <a:schemeClr val="tx1">
                              <a:lumMod val="95000"/>
                              <a:lumOff val="5000"/>
                            </a:schemeClr>
                          </a:solidFill>
                          <a:effectLst/>
                          <a:latin typeface="宋体" panose="02010600030101010101" pitchFamily="2" charset="-122"/>
                          <a:ea typeface="宋体" panose="02010600030101010101" pitchFamily="2" charset="-122"/>
                          <a:cs typeface="+mn-cs"/>
                        </a:rPr>
                        <a:t>2021.03-2022.6</a:t>
                      </a:r>
                      <a:endParaRPr lang="zh-CN" altLang="en-US" sz="2400" kern="0" cap="none" spc="0" dirty="0">
                        <a:solidFill>
                          <a:schemeClr val="tx1">
                            <a:lumMod val="95000"/>
                            <a:lumOff val="5000"/>
                          </a:schemeClr>
                        </a:solidFill>
                        <a:effectLst/>
                        <a:latin typeface="宋体" panose="02010600030101010101" pitchFamily="2" charset="-122"/>
                        <a:ea typeface="宋体" panose="02010600030101010101" pitchFamily="2" charset="-122"/>
                        <a:cs typeface="+mn-cs"/>
                      </a:endParaRPr>
                    </a:p>
                  </a:txBody>
                  <a:tcPr marL="216992" marR="189072" marT="166917" marB="166917" anchor="ctr">
                    <a:lnL w="12700" cmpd="sng">
                      <a:noFill/>
                      <a:prstDash val="solid"/>
                    </a:lnL>
                    <a:lnR w="38100" cap="flat" cmpd="sng" algn="ctr">
                      <a:solidFill>
                        <a:srgbClr val="FFFFFF"/>
                      </a:solidFill>
                      <a:prstDash val="solid"/>
                      <a:round/>
                      <a:headEnd type="none" w="med" len="med"/>
                      <a:tailEnd type="none" w="med" len="me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indent="76200" algn="ctr" defTabSz="914400" rtl="0" eaLnBrk="1" latinLnBrk="0" hangingPunct="1">
                        <a:spcBef>
                          <a:spcPts val="0"/>
                        </a:spcBef>
                        <a:spcAft>
                          <a:spcPts val="0"/>
                        </a:spcAft>
                      </a:pPr>
                      <a:r>
                        <a:rPr lang="zh-CN" altLang="en-US" sz="2400" kern="0" cap="none" spc="0" dirty="0">
                          <a:solidFill>
                            <a:schemeClr val="tx1">
                              <a:lumMod val="95000"/>
                              <a:lumOff val="5000"/>
                            </a:schemeClr>
                          </a:solidFill>
                          <a:effectLst/>
                          <a:latin typeface="楷体" panose="02010609060101010101" pitchFamily="49" charset="-122"/>
                          <a:ea typeface="楷体" panose="02010609060101010101" pitchFamily="49" charset="-122"/>
                        </a:rPr>
                        <a:t> 腾讯（搜狗）</a:t>
                      </a:r>
                    </a:p>
                  </a:txBody>
                  <a:tcPr marL="216992" marR="189072" marT="166917" marB="166917"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lnT>
                    <a:lnB w="12700" cmpd="sng">
                      <a:noFill/>
                      <a:prstDash val="solid"/>
                    </a:lnB>
                    <a:lnTlToBr w="12700" cmpd="sng">
                      <a:noFill/>
                      <a:prstDash val="solid"/>
                    </a:lnTlToBr>
                    <a:lnBlToTr w="12700" cmpd="sng">
                      <a:noFill/>
                      <a:prstDash val="solid"/>
                    </a:lnBlToTr>
                    <a:solidFill>
                      <a:srgbClr val="878E8B">
                        <a:alpha val="30196"/>
                      </a:srgbClr>
                    </a:solidFill>
                  </a:tcPr>
                </a:tc>
                <a:tc>
                  <a:txBody>
                    <a:bodyPr/>
                    <a:lstStyle/>
                    <a:p>
                      <a:pPr marL="0" marR="0" indent="76200" algn="ctr" defTabSz="914400" rtl="0" eaLnBrk="1" latinLnBrk="0" hangingPunct="1">
                        <a:spcBef>
                          <a:spcPts val="0"/>
                        </a:spcBef>
                        <a:spcAft>
                          <a:spcPts val="0"/>
                        </a:spcAft>
                      </a:pPr>
                      <a:r>
                        <a:rPr lang="zh-CN" altLang="en-US" sz="2400" kern="0" cap="none" spc="0" dirty="0">
                          <a:solidFill>
                            <a:schemeClr val="tx1">
                              <a:lumMod val="95000"/>
                              <a:lumOff val="5000"/>
                            </a:schemeClr>
                          </a:solidFill>
                          <a:effectLst/>
                          <a:latin typeface="楷体" panose="02010609060101010101" pitchFamily="49" charset="-122"/>
                          <a:ea typeface="楷体" panose="02010609060101010101" pitchFamily="49" charset="-122"/>
                        </a:rPr>
                        <a:t>商业平台研发部</a:t>
                      </a:r>
                    </a:p>
                  </a:txBody>
                  <a:tcPr marL="216992" marR="189072" marT="166917" marB="166917"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lnT>
                    <a:lnB w="12700" cmpd="sng">
                      <a:noFill/>
                      <a:prstDash val="solid"/>
                    </a:lnB>
                    <a:lnTlToBr w="12700" cmpd="sng">
                      <a:noFill/>
                      <a:prstDash val="solid"/>
                    </a:lnTlToBr>
                    <a:lnBlToTr w="12700" cmpd="sng">
                      <a:noFill/>
                      <a:prstDash val="solid"/>
                    </a:lnBlToTr>
                    <a:solidFill>
                      <a:srgbClr val="878E8B">
                        <a:alpha val="30196"/>
                      </a:srgbClr>
                    </a:solidFill>
                  </a:tcPr>
                </a:tc>
                <a:tc>
                  <a:txBody>
                    <a:bodyPr/>
                    <a:lstStyle/>
                    <a:p>
                      <a:pPr marL="0" marR="0" indent="76200" algn="ctr" defTabSz="914400" rtl="0" eaLnBrk="1" latinLnBrk="0" hangingPunct="1">
                        <a:spcBef>
                          <a:spcPts val="0"/>
                        </a:spcBef>
                        <a:spcAft>
                          <a:spcPts val="0"/>
                        </a:spcAft>
                      </a:pPr>
                      <a:r>
                        <a:rPr lang="en-US" altLang="zh-CN" sz="2400" kern="0" cap="none" spc="0" dirty="0">
                          <a:solidFill>
                            <a:schemeClr val="tx1">
                              <a:lumMod val="95000"/>
                              <a:lumOff val="5000"/>
                            </a:schemeClr>
                          </a:solidFill>
                          <a:effectLst/>
                          <a:latin typeface="楷体" panose="02010609060101010101" pitchFamily="49" charset="-122"/>
                          <a:ea typeface="楷体" panose="02010609060101010101" pitchFamily="49" charset="-122"/>
                        </a:rPr>
                        <a:t>AI</a:t>
                      </a:r>
                      <a:r>
                        <a:rPr lang="zh-CN" altLang="en-US" sz="2400" kern="0" cap="none" spc="0" dirty="0">
                          <a:solidFill>
                            <a:schemeClr val="tx1">
                              <a:lumMod val="95000"/>
                              <a:lumOff val="5000"/>
                            </a:schemeClr>
                          </a:solidFill>
                          <a:effectLst/>
                          <a:latin typeface="楷体" panose="02010609060101010101" pitchFamily="49" charset="-122"/>
                          <a:ea typeface="楷体" panose="02010609060101010101" pitchFamily="49" charset="-122"/>
                        </a:rPr>
                        <a:t>工程</a:t>
                      </a:r>
                    </a:p>
                  </a:txBody>
                  <a:tcPr marL="216992" marR="189072" marT="166917" marB="166917" anchor="ctr">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lnT>
                    <a:lnB w="12700" cmpd="sng">
                      <a:noFill/>
                      <a:prstDash val="solid"/>
                    </a:lnB>
                    <a:lnTlToBr w="12700" cmpd="sng">
                      <a:noFill/>
                      <a:prstDash val="solid"/>
                    </a:lnTlToBr>
                    <a:lnBlToTr w="12700" cmpd="sng">
                      <a:noFill/>
                      <a:prstDash val="solid"/>
                    </a:lnBlToTr>
                    <a:solidFill>
                      <a:srgbClr val="878E8B">
                        <a:alpha val="30196"/>
                      </a:srgbClr>
                    </a:solidFill>
                  </a:tcPr>
                </a:tc>
                <a:extLst>
                  <a:ext uri="{0D108BD9-81ED-4DB2-BD59-A6C34878D82A}">
                    <a16:rowId xmlns:a16="http://schemas.microsoft.com/office/drawing/2014/main" val="130445136"/>
                  </a:ext>
                </a:extLst>
              </a:tr>
            </a:tbl>
          </a:graphicData>
        </a:graphic>
      </p:graphicFrame>
    </p:spTree>
    <p:extLst>
      <p:ext uri="{BB962C8B-B14F-4D97-AF65-F5344CB8AC3E}">
        <p14:creationId xmlns:p14="http://schemas.microsoft.com/office/powerpoint/2010/main" val="122179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id="{7A46B634-9AF4-8FAD-6147-C24BA4D0951B}"/>
              </a:ext>
            </a:extLst>
          </p:cNvPr>
          <p:cNvSpPr/>
          <p:nvPr/>
        </p:nvSpPr>
        <p:spPr>
          <a:xfrm>
            <a:off x="5158347" y="2799581"/>
            <a:ext cx="900000" cy="1800000"/>
          </a:xfrm>
          <a:custGeom>
            <a:avLst/>
            <a:gdLst>
              <a:gd name="connsiteX0" fmla="*/ 900000 w 900000"/>
              <a:gd name="connsiteY0" fmla="*/ 0 h 1800000"/>
              <a:gd name="connsiteX1" fmla="*/ 900000 w 900000"/>
              <a:gd name="connsiteY1" fmla="*/ 1800000 h 1800000"/>
              <a:gd name="connsiteX2" fmla="*/ 0 w 900000"/>
              <a:gd name="connsiteY2" fmla="*/ 900000 h 1800000"/>
              <a:gd name="connsiteX3" fmla="*/ 900000 w 900000"/>
              <a:gd name="connsiteY3" fmla="*/ 0 h 1800000"/>
            </a:gdLst>
            <a:ahLst/>
            <a:cxnLst>
              <a:cxn ang="0">
                <a:pos x="connsiteX0" y="connsiteY0"/>
              </a:cxn>
              <a:cxn ang="0">
                <a:pos x="connsiteX1" y="connsiteY1"/>
              </a:cxn>
              <a:cxn ang="0">
                <a:pos x="connsiteX2" y="connsiteY2"/>
              </a:cxn>
              <a:cxn ang="0">
                <a:pos x="connsiteX3" y="connsiteY3"/>
              </a:cxn>
            </a:cxnLst>
            <a:rect l="l" t="t" r="r" b="b"/>
            <a:pathLst>
              <a:path w="900000" h="1800000">
                <a:moveTo>
                  <a:pt x="900000" y="0"/>
                </a:moveTo>
                <a:lnTo>
                  <a:pt x="900000" y="1800000"/>
                </a:lnTo>
                <a:cubicBezTo>
                  <a:pt x="402944" y="1800000"/>
                  <a:pt x="0" y="1397056"/>
                  <a:pt x="0" y="900000"/>
                </a:cubicBezTo>
                <a:cubicBezTo>
                  <a:pt x="0" y="402944"/>
                  <a:pt x="402944" y="0"/>
                  <a:pt x="900000" y="0"/>
                </a:cubicBezTo>
                <a:close/>
              </a:path>
            </a:pathLst>
          </a:cu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60E25F26-54D0-E382-FEF0-E267111148F8}"/>
              </a:ext>
            </a:extLst>
          </p:cNvPr>
          <p:cNvSpPr/>
          <p:nvPr/>
        </p:nvSpPr>
        <p:spPr>
          <a:xfrm>
            <a:off x="6058347" y="2799581"/>
            <a:ext cx="900000" cy="1800000"/>
          </a:xfrm>
          <a:custGeom>
            <a:avLst/>
            <a:gdLst>
              <a:gd name="connsiteX0" fmla="*/ 0 w 900000"/>
              <a:gd name="connsiteY0" fmla="*/ 0 h 1800000"/>
              <a:gd name="connsiteX1" fmla="*/ 900000 w 900000"/>
              <a:gd name="connsiteY1" fmla="*/ 900000 h 1800000"/>
              <a:gd name="connsiteX2" fmla="*/ 0 w 900000"/>
              <a:gd name="connsiteY2" fmla="*/ 1800000 h 1800000"/>
            </a:gdLst>
            <a:ahLst/>
            <a:cxnLst>
              <a:cxn ang="0">
                <a:pos x="connsiteX0" y="connsiteY0"/>
              </a:cxn>
              <a:cxn ang="0">
                <a:pos x="connsiteX1" y="connsiteY1"/>
              </a:cxn>
              <a:cxn ang="0">
                <a:pos x="connsiteX2" y="connsiteY2"/>
              </a:cxn>
            </a:cxnLst>
            <a:rect l="l" t="t" r="r" b="b"/>
            <a:pathLst>
              <a:path w="900000" h="1800000">
                <a:moveTo>
                  <a:pt x="0" y="0"/>
                </a:moveTo>
                <a:cubicBezTo>
                  <a:pt x="497056" y="0"/>
                  <a:pt x="900000" y="402944"/>
                  <a:pt x="900000" y="900000"/>
                </a:cubicBezTo>
                <a:cubicBezTo>
                  <a:pt x="900000" y="1397056"/>
                  <a:pt x="497056" y="1800000"/>
                  <a:pt x="0" y="1800000"/>
                </a:cubicBez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6" name="Group 1">
            <a:extLst>
              <a:ext uri="{FF2B5EF4-FFF2-40B4-BE49-F238E27FC236}">
                <a16:creationId xmlns:a16="http://schemas.microsoft.com/office/drawing/2014/main" id="{AB4301EB-50B0-0D8D-DD00-515FBB5D67EC}"/>
              </a:ext>
            </a:extLst>
          </p:cNvPr>
          <p:cNvGrpSpPr/>
          <p:nvPr/>
        </p:nvGrpSpPr>
        <p:grpSpPr>
          <a:xfrm>
            <a:off x="348573" y="2043644"/>
            <a:ext cx="8248492" cy="3299834"/>
            <a:chOff x="348573" y="2043644"/>
            <a:chExt cx="8248492" cy="3299834"/>
          </a:xfrm>
        </p:grpSpPr>
        <p:sp>
          <p:nvSpPr>
            <p:cNvPr id="57" name="任意多边形 4">
              <a:extLst>
                <a:ext uri="{FF2B5EF4-FFF2-40B4-BE49-F238E27FC236}">
                  <a16:creationId xmlns:a16="http://schemas.microsoft.com/office/drawing/2014/main" id="{D7B26CC8-C2FB-42F7-8614-3046414D5851}"/>
                </a:ext>
              </a:extLst>
            </p:cNvPr>
            <p:cNvSpPr/>
            <p:nvPr/>
          </p:nvSpPr>
          <p:spPr>
            <a:xfrm>
              <a:off x="4410569" y="2043644"/>
              <a:ext cx="3295556" cy="3299834"/>
            </a:xfrm>
            <a:custGeom>
              <a:avLst/>
              <a:gdLst>
                <a:gd name="connsiteX0" fmla="*/ 2305050 w 4610100"/>
                <a:gd name="connsiteY0" fmla="*/ 1060450 h 4610100"/>
                <a:gd name="connsiteX1" fmla="*/ 1060450 w 4610100"/>
                <a:gd name="connsiteY1" fmla="*/ 2305050 h 4610100"/>
                <a:gd name="connsiteX2" fmla="*/ 2305050 w 4610100"/>
                <a:gd name="connsiteY2" fmla="*/ 3549650 h 4610100"/>
                <a:gd name="connsiteX3" fmla="*/ 3549650 w 4610100"/>
                <a:gd name="connsiteY3" fmla="*/ 2305050 h 4610100"/>
                <a:gd name="connsiteX4" fmla="*/ 2305050 w 4610100"/>
                <a:gd name="connsiteY4" fmla="*/ 1060450 h 4610100"/>
                <a:gd name="connsiteX5" fmla="*/ 2305050 w 4610100"/>
                <a:gd name="connsiteY5" fmla="*/ 0 h 4610100"/>
                <a:gd name="connsiteX6" fmla="*/ 4610100 w 4610100"/>
                <a:gd name="connsiteY6" fmla="*/ 2305050 h 4610100"/>
                <a:gd name="connsiteX7" fmla="*/ 2305050 w 4610100"/>
                <a:gd name="connsiteY7" fmla="*/ 4610100 h 4610100"/>
                <a:gd name="connsiteX8" fmla="*/ 0 w 4610100"/>
                <a:gd name="connsiteY8" fmla="*/ 2305050 h 4610100"/>
                <a:gd name="connsiteX9" fmla="*/ 2305050 w 4610100"/>
                <a:gd name="connsiteY9" fmla="*/ 0 h 461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0100" h="4610100">
                  <a:moveTo>
                    <a:pt x="2305050" y="1060450"/>
                  </a:moveTo>
                  <a:cubicBezTo>
                    <a:pt x="1617676" y="1060450"/>
                    <a:pt x="1060450" y="1617676"/>
                    <a:pt x="1060450" y="2305050"/>
                  </a:cubicBezTo>
                  <a:cubicBezTo>
                    <a:pt x="1060450" y="2992424"/>
                    <a:pt x="1617676" y="3549650"/>
                    <a:pt x="2305050" y="3549650"/>
                  </a:cubicBezTo>
                  <a:cubicBezTo>
                    <a:pt x="2992424" y="3549650"/>
                    <a:pt x="3549650" y="2992424"/>
                    <a:pt x="3549650" y="2305050"/>
                  </a:cubicBezTo>
                  <a:cubicBezTo>
                    <a:pt x="3549650" y="1617676"/>
                    <a:pt x="2992424" y="1060450"/>
                    <a:pt x="2305050" y="1060450"/>
                  </a:cubicBezTo>
                  <a:close/>
                  <a:moveTo>
                    <a:pt x="2305050" y="0"/>
                  </a:moveTo>
                  <a:cubicBezTo>
                    <a:pt x="3578094" y="0"/>
                    <a:pt x="4610100" y="1032006"/>
                    <a:pt x="4610100" y="2305050"/>
                  </a:cubicBezTo>
                  <a:cubicBezTo>
                    <a:pt x="4610100" y="3578094"/>
                    <a:pt x="3578094" y="4610100"/>
                    <a:pt x="2305050" y="4610100"/>
                  </a:cubicBezTo>
                  <a:cubicBezTo>
                    <a:pt x="1032006" y="4610100"/>
                    <a:pt x="0" y="3578094"/>
                    <a:pt x="0" y="2305050"/>
                  </a:cubicBezTo>
                  <a:cubicBezTo>
                    <a:pt x="0" y="1032006"/>
                    <a:pt x="1032006" y="0"/>
                    <a:pt x="2305050" y="0"/>
                  </a:cubicBezTo>
                  <a:close/>
                </a:path>
              </a:pathLst>
            </a:cu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9" name="组合 58">
              <a:extLst>
                <a:ext uri="{FF2B5EF4-FFF2-40B4-BE49-F238E27FC236}">
                  <a16:creationId xmlns:a16="http://schemas.microsoft.com/office/drawing/2014/main" id="{CD952271-FD19-4F5D-BD43-88573231217A}"/>
                </a:ext>
              </a:extLst>
            </p:cNvPr>
            <p:cNvGrpSpPr/>
            <p:nvPr/>
          </p:nvGrpSpPr>
          <p:grpSpPr>
            <a:xfrm>
              <a:off x="348573" y="2495823"/>
              <a:ext cx="4187510" cy="1665725"/>
              <a:chOff x="464319" y="2495823"/>
              <a:chExt cx="4187510" cy="1665725"/>
            </a:xfrm>
          </p:grpSpPr>
          <p:grpSp>
            <p:nvGrpSpPr>
              <p:cNvPr id="196" name="组合 195">
                <a:extLst>
                  <a:ext uri="{FF2B5EF4-FFF2-40B4-BE49-F238E27FC236}">
                    <a16:creationId xmlns:a16="http://schemas.microsoft.com/office/drawing/2014/main" id="{C85A120F-E54B-4569-BC47-6D94F56FBA84}"/>
                  </a:ext>
                </a:extLst>
              </p:cNvPr>
              <p:cNvGrpSpPr/>
              <p:nvPr/>
            </p:nvGrpSpPr>
            <p:grpSpPr>
              <a:xfrm>
                <a:off x="3733451" y="3243170"/>
                <a:ext cx="918378" cy="918378"/>
                <a:chOff x="3231887" y="4176617"/>
                <a:chExt cx="605484" cy="605484"/>
              </a:xfrm>
            </p:grpSpPr>
            <p:sp>
              <p:nvSpPr>
                <p:cNvPr id="199" name="椭圆 198">
                  <a:extLst>
                    <a:ext uri="{FF2B5EF4-FFF2-40B4-BE49-F238E27FC236}">
                      <a16:creationId xmlns:a16="http://schemas.microsoft.com/office/drawing/2014/main" id="{34D2AC17-317A-42DA-828F-623348B8E86D}"/>
                    </a:ext>
                  </a:extLst>
                </p:cNvPr>
                <p:cNvSpPr/>
                <p:nvPr/>
              </p:nvSpPr>
              <p:spPr>
                <a:xfrm>
                  <a:off x="3231887" y="4176617"/>
                  <a:ext cx="605484" cy="605484"/>
                </a:xfrm>
                <a:prstGeom prst="ellipse">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00" name="组合 199">
                  <a:extLst>
                    <a:ext uri="{FF2B5EF4-FFF2-40B4-BE49-F238E27FC236}">
                      <a16:creationId xmlns:a16="http://schemas.microsoft.com/office/drawing/2014/main" id="{4F4054CE-4758-4885-BA04-B5C8A27F4113}"/>
                    </a:ext>
                  </a:extLst>
                </p:cNvPr>
                <p:cNvGrpSpPr/>
                <p:nvPr/>
              </p:nvGrpSpPr>
              <p:grpSpPr>
                <a:xfrm>
                  <a:off x="3312518" y="4257249"/>
                  <a:ext cx="444222" cy="444220"/>
                  <a:chOff x="4053298" y="1977360"/>
                  <a:chExt cx="444222" cy="444220"/>
                </a:xfrm>
              </p:grpSpPr>
              <p:sp>
                <p:nvSpPr>
                  <p:cNvPr id="201" name="椭圆 200">
                    <a:extLst>
                      <a:ext uri="{FF2B5EF4-FFF2-40B4-BE49-F238E27FC236}">
                        <a16:creationId xmlns:a16="http://schemas.microsoft.com/office/drawing/2014/main" id="{0CF4A52E-13B1-4B9F-B55B-7B74480D4732}"/>
                      </a:ext>
                    </a:extLst>
                  </p:cNvPr>
                  <p:cNvSpPr/>
                  <p:nvPr/>
                </p:nvSpPr>
                <p:spPr>
                  <a:xfrm>
                    <a:off x="4053298" y="1977360"/>
                    <a:ext cx="444222" cy="444220"/>
                  </a:xfrm>
                  <a:prstGeom prst="ellips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202" name="任意多边形 10">
                    <a:extLst>
                      <a:ext uri="{FF2B5EF4-FFF2-40B4-BE49-F238E27FC236}">
                        <a16:creationId xmlns:a16="http://schemas.microsoft.com/office/drawing/2014/main" id="{ACF9B9CE-AC43-46A9-8371-52319B20D417}"/>
                      </a:ext>
                    </a:extLst>
                  </p:cNvPr>
                  <p:cNvSpPr/>
                  <p:nvPr/>
                </p:nvSpPr>
                <p:spPr bwMode="auto">
                  <a:xfrm>
                    <a:off x="4201252" y="2122515"/>
                    <a:ext cx="148315" cy="153910"/>
                  </a:xfrm>
                  <a:custGeom>
                    <a:avLst/>
                    <a:gdLst>
                      <a:gd name="connsiteX0" fmla="*/ 144134 w 564994"/>
                      <a:gd name="connsiteY0" fmla="*/ 564107 h 586304"/>
                      <a:gd name="connsiteX1" fmla="*/ 422931 w 564994"/>
                      <a:gd name="connsiteY1" fmla="*/ 564107 h 586304"/>
                      <a:gd name="connsiteX2" fmla="*/ 422931 w 564994"/>
                      <a:gd name="connsiteY2" fmla="*/ 586304 h 586304"/>
                      <a:gd name="connsiteX3" fmla="*/ 144134 w 564994"/>
                      <a:gd name="connsiteY3" fmla="*/ 586304 h 586304"/>
                      <a:gd name="connsiteX4" fmla="*/ 282497 w 564994"/>
                      <a:gd name="connsiteY4" fmla="*/ 90292 h 586304"/>
                      <a:gd name="connsiteX5" fmla="*/ 192024 w 564994"/>
                      <a:gd name="connsiteY5" fmla="*/ 129018 h 586304"/>
                      <a:gd name="connsiteX6" fmla="*/ 282497 w 564994"/>
                      <a:gd name="connsiteY6" fmla="*/ 169587 h 586304"/>
                      <a:gd name="connsiteX7" fmla="*/ 372970 w 564994"/>
                      <a:gd name="connsiteY7" fmla="*/ 129018 h 586304"/>
                      <a:gd name="connsiteX8" fmla="*/ 282497 w 564994"/>
                      <a:gd name="connsiteY8" fmla="*/ 90292 h 586304"/>
                      <a:gd name="connsiteX9" fmla="*/ 516988 w 564994"/>
                      <a:gd name="connsiteY9" fmla="*/ 57098 h 586304"/>
                      <a:gd name="connsiteX10" fmla="*/ 487446 w 564994"/>
                      <a:gd name="connsiteY10" fmla="*/ 93980 h 586304"/>
                      <a:gd name="connsiteX11" fmla="*/ 435747 w 564994"/>
                      <a:gd name="connsiteY11" fmla="*/ 93980 h 586304"/>
                      <a:gd name="connsiteX12" fmla="*/ 395127 w 564994"/>
                      <a:gd name="connsiteY12" fmla="*/ 278388 h 586304"/>
                      <a:gd name="connsiteX13" fmla="*/ 533606 w 564994"/>
                      <a:gd name="connsiteY13" fmla="*/ 57098 h 586304"/>
                      <a:gd name="connsiteX14" fmla="*/ 33235 w 564994"/>
                      <a:gd name="connsiteY14" fmla="*/ 57098 h 586304"/>
                      <a:gd name="connsiteX15" fmla="*/ 171714 w 564994"/>
                      <a:gd name="connsiteY15" fmla="*/ 278388 h 586304"/>
                      <a:gd name="connsiteX16" fmla="*/ 129247 w 564994"/>
                      <a:gd name="connsiteY16" fmla="*/ 93980 h 586304"/>
                      <a:gd name="connsiteX17" fmla="*/ 79395 w 564994"/>
                      <a:gd name="connsiteY17" fmla="*/ 93980 h 586304"/>
                      <a:gd name="connsiteX18" fmla="*/ 48006 w 564994"/>
                      <a:gd name="connsiteY18" fmla="*/ 57098 h 586304"/>
                      <a:gd name="connsiteX19" fmla="*/ 0 w 564994"/>
                      <a:gd name="connsiteY19" fmla="*/ 25749 h 586304"/>
                      <a:gd name="connsiteX20" fmla="*/ 62777 w 564994"/>
                      <a:gd name="connsiteY20" fmla="*/ 25749 h 586304"/>
                      <a:gd name="connsiteX21" fmla="*/ 92320 w 564994"/>
                      <a:gd name="connsiteY21" fmla="*/ 64475 h 586304"/>
                      <a:gd name="connsiteX22" fmla="*/ 127401 w 564994"/>
                      <a:gd name="connsiteY22" fmla="*/ 64475 h 586304"/>
                      <a:gd name="connsiteX23" fmla="*/ 125554 w 564994"/>
                      <a:gd name="connsiteY23" fmla="*/ 31281 h 586304"/>
                      <a:gd name="connsiteX24" fmla="*/ 282497 w 564994"/>
                      <a:gd name="connsiteY24" fmla="*/ 31281 h 586304"/>
                      <a:gd name="connsiteX25" fmla="*/ 441286 w 564994"/>
                      <a:gd name="connsiteY25" fmla="*/ 31281 h 586304"/>
                      <a:gd name="connsiteX26" fmla="*/ 439440 w 564994"/>
                      <a:gd name="connsiteY26" fmla="*/ 64475 h 586304"/>
                      <a:gd name="connsiteX27" fmla="*/ 472675 w 564994"/>
                      <a:gd name="connsiteY27" fmla="*/ 64475 h 586304"/>
                      <a:gd name="connsiteX28" fmla="*/ 504064 w 564994"/>
                      <a:gd name="connsiteY28" fmla="*/ 25749 h 586304"/>
                      <a:gd name="connsiteX29" fmla="*/ 564994 w 564994"/>
                      <a:gd name="connsiteY29" fmla="*/ 25749 h 586304"/>
                      <a:gd name="connsiteX30" fmla="*/ 564994 w 564994"/>
                      <a:gd name="connsiteY30" fmla="*/ 42346 h 586304"/>
                      <a:gd name="connsiteX31" fmla="*/ 537298 w 564994"/>
                      <a:gd name="connsiteY31" fmla="*/ 165899 h 586304"/>
                      <a:gd name="connsiteX32" fmla="*/ 378509 w 564994"/>
                      <a:gd name="connsiteY32" fmla="*/ 311581 h 586304"/>
                      <a:gd name="connsiteX33" fmla="*/ 299115 w 564994"/>
                      <a:gd name="connsiteY33" fmla="*/ 377968 h 586304"/>
                      <a:gd name="connsiteX34" fmla="*/ 297268 w 564994"/>
                      <a:gd name="connsiteY34" fmla="*/ 407474 h 586304"/>
                      <a:gd name="connsiteX35" fmla="*/ 312039 w 564994"/>
                      <a:gd name="connsiteY35" fmla="*/ 433291 h 586304"/>
                      <a:gd name="connsiteX36" fmla="*/ 300961 w 564994"/>
                      <a:gd name="connsiteY36" fmla="*/ 455420 h 586304"/>
                      <a:gd name="connsiteX37" fmla="*/ 330503 w 564994"/>
                      <a:gd name="connsiteY37" fmla="*/ 497834 h 586304"/>
                      <a:gd name="connsiteX38" fmla="*/ 341582 w 564994"/>
                      <a:gd name="connsiteY38" fmla="*/ 505210 h 586304"/>
                      <a:gd name="connsiteX39" fmla="*/ 363738 w 564994"/>
                      <a:gd name="connsiteY39" fmla="*/ 505210 h 586304"/>
                      <a:gd name="connsiteX40" fmla="*/ 404359 w 564994"/>
                      <a:gd name="connsiteY40" fmla="*/ 553156 h 586304"/>
                      <a:gd name="connsiteX41" fmla="*/ 162482 w 564994"/>
                      <a:gd name="connsiteY41" fmla="*/ 553156 h 586304"/>
                      <a:gd name="connsiteX42" fmla="*/ 201256 w 564994"/>
                      <a:gd name="connsiteY42" fmla="*/ 505210 h 586304"/>
                      <a:gd name="connsiteX43" fmla="*/ 223413 w 564994"/>
                      <a:gd name="connsiteY43" fmla="*/ 505210 h 586304"/>
                      <a:gd name="connsiteX44" fmla="*/ 236338 w 564994"/>
                      <a:gd name="connsiteY44" fmla="*/ 497834 h 586304"/>
                      <a:gd name="connsiteX45" fmla="*/ 264033 w 564994"/>
                      <a:gd name="connsiteY45" fmla="*/ 455420 h 586304"/>
                      <a:gd name="connsiteX46" fmla="*/ 252955 w 564994"/>
                      <a:gd name="connsiteY46" fmla="*/ 433291 h 586304"/>
                      <a:gd name="connsiteX47" fmla="*/ 269573 w 564994"/>
                      <a:gd name="connsiteY47" fmla="*/ 407474 h 586304"/>
                      <a:gd name="connsiteX48" fmla="*/ 265880 w 564994"/>
                      <a:gd name="connsiteY48" fmla="*/ 377968 h 586304"/>
                      <a:gd name="connsiteX49" fmla="*/ 186485 w 564994"/>
                      <a:gd name="connsiteY49" fmla="*/ 311581 h 586304"/>
                      <a:gd name="connsiteX50" fmla="*/ 29542 w 564994"/>
                      <a:gd name="connsiteY50" fmla="*/ 165899 h 586304"/>
                      <a:gd name="connsiteX51" fmla="*/ 1847 w 564994"/>
                      <a:gd name="connsiteY51" fmla="*/ 42346 h 586304"/>
                      <a:gd name="connsiteX52" fmla="*/ 108915 w 564994"/>
                      <a:gd name="connsiteY52" fmla="*/ 0 h 586304"/>
                      <a:gd name="connsiteX53" fmla="*/ 456080 w 564994"/>
                      <a:gd name="connsiteY53" fmla="*/ 0 h 586304"/>
                      <a:gd name="connsiteX54" fmla="*/ 456080 w 564994"/>
                      <a:gd name="connsiteY54" fmla="*/ 23973 h 586304"/>
                      <a:gd name="connsiteX55" fmla="*/ 108915 w 564994"/>
                      <a:gd name="connsiteY55" fmla="*/ 23973 h 58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64994" h="586304">
                        <a:moveTo>
                          <a:pt x="144134" y="564107"/>
                        </a:moveTo>
                        <a:lnTo>
                          <a:pt x="422931" y="564107"/>
                        </a:lnTo>
                        <a:lnTo>
                          <a:pt x="422931" y="586304"/>
                        </a:lnTo>
                        <a:lnTo>
                          <a:pt x="144134" y="586304"/>
                        </a:lnTo>
                        <a:close/>
                        <a:moveTo>
                          <a:pt x="282497" y="90292"/>
                        </a:moveTo>
                        <a:cubicBezTo>
                          <a:pt x="232645" y="90292"/>
                          <a:pt x="192024" y="106889"/>
                          <a:pt x="192024" y="129018"/>
                        </a:cubicBezTo>
                        <a:cubicBezTo>
                          <a:pt x="192024" y="151146"/>
                          <a:pt x="232645" y="169587"/>
                          <a:pt x="282497" y="169587"/>
                        </a:cubicBezTo>
                        <a:cubicBezTo>
                          <a:pt x="332350" y="169587"/>
                          <a:pt x="372970" y="151146"/>
                          <a:pt x="372970" y="129018"/>
                        </a:cubicBezTo>
                        <a:cubicBezTo>
                          <a:pt x="372970" y="106889"/>
                          <a:pt x="332350" y="90292"/>
                          <a:pt x="282497" y="90292"/>
                        </a:cubicBezTo>
                        <a:close/>
                        <a:moveTo>
                          <a:pt x="516988" y="57098"/>
                        </a:moveTo>
                        <a:lnTo>
                          <a:pt x="487446" y="93980"/>
                        </a:lnTo>
                        <a:lnTo>
                          <a:pt x="435747" y="93980"/>
                        </a:lnTo>
                        <a:cubicBezTo>
                          <a:pt x="430208" y="143770"/>
                          <a:pt x="419130" y="217533"/>
                          <a:pt x="395127" y="278388"/>
                        </a:cubicBezTo>
                        <a:cubicBezTo>
                          <a:pt x="500371" y="247039"/>
                          <a:pt x="526220" y="105044"/>
                          <a:pt x="533606" y="57098"/>
                        </a:cubicBezTo>
                        <a:close/>
                        <a:moveTo>
                          <a:pt x="33235" y="57098"/>
                        </a:moveTo>
                        <a:cubicBezTo>
                          <a:pt x="38774" y="105044"/>
                          <a:pt x="64624" y="247039"/>
                          <a:pt x="171714" y="278388"/>
                        </a:cubicBezTo>
                        <a:cubicBezTo>
                          <a:pt x="145865" y="217533"/>
                          <a:pt x="134786" y="143770"/>
                          <a:pt x="129247" y="93980"/>
                        </a:cubicBezTo>
                        <a:lnTo>
                          <a:pt x="79395" y="93980"/>
                        </a:lnTo>
                        <a:lnTo>
                          <a:pt x="48006" y="57098"/>
                        </a:lnTo>
                        <a:close/>
                        <a:moveTo>
                          <a:pt x="0" y="25749"/>
                        </a:moveTo>
                        <a:lnTo>
                          <a:pt x="62777" y="25749"/>
                        </a:lnTo>
                        <a:lnTo>
                          <a:pt x="92320" y="64475"/>
                        </a:lnTo>
                        <a:lnTo>
                          <a:pt x="127401" y="64475"/>
                        </a:lnTo>
                        <a:cubicBezTo>
                          <a:pt x="125554" y="44190"/>
                          <a:pt x="125554" y="31281"/>
                          <a:pt x="125554" y="31281"/>
                        </a:cubicBezTo>
                        <a:lnTo>
                          <a:pt x="282497" y="31281"/>
                        </a:lnTo>
                        <a:lnTo>
                          <a:pt x="441286" y="31281"/>
                        </a:lnTo>
                        <a:cubicBezTo>
                          <a:pt x="441286" y="31281"/>
                          <a:pt x="439440" y="44190"/>
                          <a:pt x="439440" y="64475"/>
                        </a:cubicBezTo>
                        <a:lnTo>
                          <a:pt x="472675" y="64475"/>
                        </a:lnTo>
                        <a:lnTo>
                          <a:pt x="504064" y="25749"/>
                        </a:lnTo>
                        <a:lnTo>
                          <a:pt x="564994" y="25749"/>
                        </a:lnTo>
                        <a:lnTo>
                          <a:pt x="564994" y="42346"/>
                        </a:lnTo>
                        <a:cubicBezTo>
                          <a:pt x="564994" y="44190"/>
                          <a:pt x="561301" y="103200"/>
                          <a:pt x="537298" y="165899"/>
                        </a:cubicBezTo>
                        <a:cubicBezTo>
                          <a:pt x="504064" y="250727"/>
                          <a:pt x="450518" y="302361"/>
                          <a:pt x="378509" y="311581"/>
                        </a:cubicBezTo>
                        <a:cubicBezTo>
                          <a:pt x="358199" y="346619"/>
                          <a:pt x="332350" y="372436"/>
                          <a:pt x="299115" y="377968"/>
                        </a:cubicBezTo>
                        <a:cubicBezTo>
                          <a:pt x="299115" y="377968"/>
                          <a:pt x="297268" y="390877"/>
                          <a:pt x="297268" y="407474"/>
                        </a:cubicBezTo>
                        <a:cubicBezTo>
                          <a:pt x="306500" y="413006"/>
                          <a:pt x="312039" y="422226"/>
                          <a:pt x="312039" y="433291"/>
                        </a:cubicBezTo>
                        <a:cubicBezTo>
                          <a:pt x="312039" y="442511"/>
                          <a:pt x="308347" y="449888"/>
                          <a:pt x="300961" y="455420"/>
                        </a:cubicBezTo>
                        <a:cubicBezTo>
                          <a:pt x="306500" y="473861"/>
                          <a:pt x="313886" y="490457"/>
                          <a:pt x="330503" y="497834"/>
                        </a:cubicBezTo>
                        <a:cubicBezTo>
                          <a:pt x="336042" y="501522"/>
                          <a:pt x="339735" y="503366"/>
                          <a:pt x="341582" y="505210"/>
                        </a:cubicBezTo>
                        <a:lnTo>
                          <a:pt x="363738" y="505210"/>
                        </a:lnTo>
                        <a:lnTo>
                          <a:pt x="404359" y="553156"/>
                        </a:lnTo>
                        <a:lnTo>
                          <a:pt x="162482" y="553156"/>
                        </a:lnTo>
                        <a:lnTo>
                          <a:pt x="201256" y="505210"/>
                        </a:lnTo>
                        <a:lnTo>
                          <a:pt x="223413" y="505210"/>
                        </a:lnTo>
                        <a:cubicBezTo>
                          <a:pt x="225259" y="503366"/>
                          <a:pt x="228952" y="501522"/>
                          <a:pt x="236338" y="497834"/>
                        </a:cubicBezTo>
                        <a:cubicBezTo>
                          <a:pt x="251109" y="490457"/>
                          <a:pt x="260341" y="473861"/>
                          <a:pt x="264033" y="455420"/>
                        </a:cubicBezTo>
                        <a:cubicBezTo>
                          <a:pt x="258494" y="449888"/>
                          <a:pt x="252955" y="442511"/>
                          <a:pt x="252955" y="433291"/>
                        </a:cubicBezTo>
                        <a:cubicBezTo>
                          <a:pt x="252955" y="422226"/>
                          <a:pt x="260341" y="413006"/>
                          <a:pt x="269573" y="407474"/>
                        </a:cubicBezTo>
                        <a:cubicBezTo>
                          <a:pt x="267726" y="390877"/>
                          <a:pt x="265880" y="377968"/>
                          <a:pt x="265880" y="377968"/>
                        </a:cubicBezTo>
                        <a:cubicBezTo>
                          <a:pt x="232645" y="372436"/>
                          <a:pt x="206795" y="346619"/>
                          <a:pt x="186485" y="311581"/>
                        </a:cubicBezTo>
                        <a:cubicBezTo>
                          <a:pt x="116323" y="302361"/>
                          <a:pt x="60931" y="250727"/>
                          <a:pt x="29542" y="165899"/>
                        </a:cubicBezTo>
                        <a:cubicBezTo>
                          <a:pt x="5539" y="103200"/>
                          <a:pt x="1847" y="44190"/>
                          <a:pt x="1847" y="42346"/>
                        </a:cubicBezTo>
                        <a:close/>
                        <a:moveTo>
                          <a:pt x="108915" y="0"/>
                        </a:moveTo>
                        <a:lnTo>
                          <a:pt x="456080" y="0"/>
                        </a:lnTo>
                        <a:lnTo>
                          <a:pt x="456080" y="23973"/>
                        </a:lnTo>
                        <a:lnTo>
                          <a:pt x="108915" y="23973"/>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197" name="文本框 221">
                <a:extLst>
                  <a:ext uri="{FF2B5EF4-FFF2-40B4-BE49-F238E27FC236}">
                    <a16:creationId xmlns:a16="http://schemas.microsoft.com/office/drawing/2014/main" id="{1DF62A97-04CD-4F41-A96E-29E95536841D}"/>
                  </a:ext>
                </a:extLst>
              </p:cNvPr>
              <p:cNvSpPr txBox="1"/>
              <p:nvPr/>
            </p:nvSpPr>
            <p:spPr>
              <a:xfrm>
                <a:off x="464319" y="2495823"/>
                <a:ext cx="3295556"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latin typeface="宋体" panose="02010600030101010101" pitchFamily="2" charset="-122"/>
                    <a:ea typeface="宋体" panose="02010600030101010101" pitchFamily="2" charset="-122"/>
                  </a:rPr>
                  <a:t>2017</a:t>
                </a:r>
                <a:r>
                  <a:rPr lang="zh-CN" altLang="en-US" sz="2400" dirty="0">
                    <a:latin typeface="宋体" panose="02010600030101010101" pitchFamily="2" charset="-122"/>
                    <a:ea typeface="宋体" panose="02010600030101010101" pitchFamily="2" charset="-122"/>
                  </a:rPr>
                  <a:t>年获校级</a:t>
                </a:r>
                <a:endParaRPr lang="en-US" altLang="zh-CN" sz="2400" dirty="0">
                  <a:latin typeface="宋体" panose="02010600030101010101" pitchFamily="2" charset="-122"/>
                  <a:ea typeface="宋体" panose="02010600030101010101" pitchFamily="2" charset="-122"/>
                </a:endParaRPr>
              </a:p>
              <a:p>
                <a:pPr algn="ct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科技创新奖</a:t>
                </a:r>
                <a:r>
                  <a:rPr lang="en-US" altLang="zh-CN" sz="2400" dirty="0">
                    <a:latin typeface="宋体" panose="02010600030101010101" pitchFamily="2" charset="-122"/>
                    <a:ea typeface="宋体" panose="02010600030101010101" pitchFamily="2" charset="-122"/>
                  </a:rPr>
                  <a:t>》</a:t>
                </a:r>
              </a:p>
            </p:txBody>
          </p:sp>
        </p:grpSp>
        <p:grpSp>
          <p:nvGrpSpPr>
            <p:cNvPr id="61" name="组合 60">
              <a:extLst>
                <a:ext uri="{FF2B5EF4-FFF2-40B4-BE49-F238E27FC236}">
                  <a16:creationId xmlns:a16="http://schemas.microsoft.com/office/drawing/2014/main" id="{95EC13E0-B3AB-460E-BFB8-49D120BDED59}"/>
                </a:ext>
              </a:extLst>
            </p:cNvPr>
            <p:cNvGrpSpPr>
              <a:grpSpLocks/>
            </p:cNvGrpSpPr>
            <p:nvPr/>
          </p:nvGrpSpPr>
          <p:grpSpPr>
            <a:xfrm>
              <a:off x="7678687" y="3230626"/>
              <a:ext cx="918378" cy="918378"/>
              <a:chOff x="3689927" y="4487183"/>
              <a:chExt cx="605484" cy="605484"/>
            </a:xfrm>
          </p:grpSpPr>
          <p:sp>
            <p:nvSpPr>
              <p:cNvPr id="192" name="椭圆 191">
                <a:extLst>
                  <a:ext uri="{FF2B5EF4-FFF2-40B4-BE49-F238E27FC236}">
                    <a16:creationId xmlns:a16="http://schemas.microsoft.com/office/drawing/2014/main" id="{2FC806F8-9B74-4695-85AC-4CECAF17EC37}"/>
                  </a:ext>
                </a:extLst>
              </p:cNvPr>
              <p:cNvSpPr/>
              <p:nvPr/>
            </p:nvSpPr>
            <p:spPr>
              <a:xfrm>
                <a:off x="3689927" y="4487183"/>
                <a:ext cx="605484" cy="605484"/>
              </a:xfrm>
              <a:prstGeom prst="ellipse">
                <a:avLst/>
              </a:pr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93" name="组合 192">
                <a:extLst>
                  <a:ext uri="{FF2B5EF4-FFF2-40B4-BE49-F238E27FC236}">
                    <a16:creationId xmlns:a16="http://schemas.microsoft.com/office/drawing/2014/main" id="{50446614-3633-4116-B056-86BCD6FFA7A7}"/>
                  </a:ext>
                </a:extLst>
              </p:cNvPr>
              <p:cNvGrpSpPr/>
              <p:nvPr/>
            </p:nvGrpSpPr>
            <p:grpSpPr>
              <a:xfrm>
                <a:off x="3770556" y="4576085"/>
                <a:ext cx="444222" cy="444220"/>
                <a:chOff x="5301678" y="1970922"/>
                <a:chExt cx="444222" cy="444220"/>
              </a:xfrm>
            </p:grpSpPr>
            <p:sp>
              <p:nvSpPr>
                <p:cNvPr id="194" name="椭圆 193">
                  <a:extLst>
                    <a:ext uri="{FF2B5EF4-FFF2-40B4-BE49-F238E27FC236}">
                      <a16:creationId xmlns:a16="http://schemas.microsoft.com/office/drawing/2014/main" id="{74B487BE-03C2-4DD5-B563-1725FD58BC04}"/>
                    </a:ext>
                  </a:extLst>
                </p:cNvPr>
                <p:cNvSpPr/>
                <p:nvPr/>
              </p:nvSpPr>
              <p:spPr>
                <a:xfrm>
                  <a:off x="5301678" y="1970922"/>
                  <a:ext cx="444222" cy="444220"/>
                </a:xfrm>
                <a:prstGeom prst="ellipse">
                  <a:avLst/>
                </a:prstGeom>
                <a:solidFill>
                  <a:schemeClr val="accent3"/>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2000" b="1" dirty="0">
                    <a:solidFill>
                      <a:schemeClr val="bg1"/>
                    </a:solidFill>
                  </a:endParaRPr>
                </a:p>
              </p:txBody>
            </p:sp>
            <p:sp>
              <p:nvSpPr>
                <p:cNvPr id="195" name="任意多边形 16">
                  <a:extLst>
                    <a:ext uri="{FF2B5EF4-FFF2-40B4-BE49-F238E27FC236}">
                      <a16:creationId xmlns:a16="http://schemas.microsoft.com/office/drawing/2014/main" id="{4DE53907-CEB5-4C9D-9894-2D6D45025F9E}"/>
                    </a:ext>
                  </a:extLst>
                </p:cNvPr>
                <p:cNvSpPr/>
                <p:nvPr/>
              </p:nvSpPr>
              <p:spPr bwMode="auto">
                <a:xfrm>
                  <a:off x="5454297" y="2114245"/>
                  <a:ext cx="138985" cy="153910"/>
                </a:xfrm>
                <a:custGeom>
                  <a:avLst/>
                  <a:gdLst>
                    <a:gd name="T0" fmla="*/ 3422 w 3907"/>
                    <a:gd name="T1" fmla="*/ 432 h 4333"/>
                    <a:gd name="T2" fmla="*/ 3167 w 3907"/>
                    <a:gd name="T3" fmla="*/ 80 h 4333"/>
                    <a:gd name="T4" fmla="*/ 80 w 3907"/>
                    <a:gd name="T5" fmla="*/ 0 h 4333"/>
                    <a:gd name="T6" fmla="*/ 0 w 3907"/>
                    <a:gd name="T7" fmla="*/ 4253 h 4333"/>
                    <a:gd name="T8" fmla="*/ 2606 w 3907"/>
                    <a:gd name="T9" fmla="*/ 4333 h 4333"/>
                    <a:gd name="T10" fmla="*/ 2616 w 3907"/>
                    <a:gd name="T11" fmla="*/ 4333 h 4333"/>
                    <a:gd name="T12" fmla="*/ 2624 w 3907"/>
                    <a:gd name="T13" fmla="*/ 4331 h 4333"/>
                    <a:gd name="T14" fmla="*/ 2632 w 3907"/>
                    <a:gd name="T15" fmla="*/ 4329 h 4333"/>
                    <a:gd name="T16" fmla="*/ 2640 w 3907"/>
                    <a:gd name="T17" fmla="*/ 4326 h 4333"/>
                    <a:gd name="T18" fmla="*/ 2648 w 3907"/>
                    <a:gd name="T19" fmla="*/ 4321 h 4333"/>
                    <a:gd name="T20" fmla="*/ 2655 w 3907"/>
                    <a:gd name="T21" fmla="*/ 4317 h 4333"/>
                    <a:gd name="T22" fmla="*/ 2661 w 3907"/>
                    <a:gd name="T23" fmla="*/ 4311 h 4333"/>
                    <a:gd name="T24" fmla="*/ 2666 w 3907"/>
                    <a:gd name="T25" fmla="*/ 4307 h 4333"/>
                    <a:gd name="T26" fmla="*/ 3148 w 3907"/>
                    <a:gd name="T27" fmla="*/ 3767 h 4333"/>
                    <a:gd name="T28" fmla="*/ 3156 w 3907"/>
                    <a:gd name="T29" fmla="*/ 3756 h 4333"/>
                    <a:gd name="T30" fmla="*/ 3162 w 3907"/>
                    <a:gd name="T31" fmla="*/ 3743 h 4333"/>
                    <a:gd name="T32" fmla="*/ 3166 w 3907"/>
                    <a:gd name="T33" fmla="*/ 3729 h 4333"/>
                    <a:gd name="T34" fmla="*/ 3167 w 3907"/>
                    <a:gd name="T35" fmla="*/ 2072 h 4333"/>
                    <a:gd name="T36" fmla="*/ 3274 w 3907"/>
                    <a:gd name="T37" fmla="*/ 1891 h 4333"/>
                    <a:gd name="T38" fmla="*/ 3545 w 3907"/>
                    <a:gd name="T39" fmla="*/ 1580 h 4333"/>
                    <a:gd name="T40" fmla="*/ 3721 w 3907"/>
                    <a:gd name="T41" fmla="*/ 541 h 4333"/>
                    <a:gd name="T42" fmla="*/ 3007 w 3907"/>
                    <a:gd name="T43" fmla="*/ 160 h 4333"/>
                    <a:gd name="T44" fmla="*/ 2191 w 3907"/>
                    <a:gd name="T45" fmla="*/ 1095 h 4333"/>
                    <a:gd name="T46" fmla="*/ 2057 w 3907"/>
                    <a:gd name="T47" fmla="*/ 1464 h 4333"/>
                    <a:gd name="T48" fmla="*/ 1845 w 3907"/>
                    <a:gd name="T49" fmla="*/ 1471 h 4333"/>
                    <a:gd name="T50" fmla="*/ 1016 w 3907"/>
                    <a:gd name="T51" fmla="*/ 3133 h 4333"/>
                    <a:gd name="T52" fmla="*/ 1073 w 3907"/>
                    <a:gd name="T53" fmla="*/ 3270 h 4333"/>
                    <a:gd name="T54" fmla="*/ 1586 w 3907"/>
                    <a:gd name="T55" fmla="*/ 2790 h 4333"/>
                    <a:gd name="T56" fmla="*/ 3007 w 3907"/>
                    <a:gd name="T57" fmla="*/ 3635 h 4333"/>
                    <a:gd name="T58" fmla="*/ 2526 w 3907"/>
                    <a:gd name="T59" fmla="*/ 3715 h 4333"/>
                    <a:gd name="T60" fmla="*/ 160 w 3907"/>
                    <a:gd name="T61" fmla="*/ 4173 h 4333"/>
                    <a:gd name="T62" fmla="*/ 2909 w 3907"/>
                    <a:gd name="T63" fmla="*/ 3795 h 4333"/>
                    <a:gd name="T64" fmla="*/ 2686 w 3907"/>
                    <a:gd name="T65" fmla="*/ 3795 h 4333"/>
                    <a:gd name="T66" fmla="*/ 3448 w 3907"/>
                    <a:gd name="T67" fmla="*/ 1451 h 4333"/>
                    <a:gd name="T68" fmla="*/ 3050 w 3907"/>
                    <a:gd name="T69" fmla="*/ 1755 h 4333"/>
                    <a:gd name="T70" fmla="*/ 2984 w 3907"/>
                    <a:gd name="T71" fmla="*/ 2031 h 4333"/>
                    <a:gd name="T72" fmla="*/ 2664 w 3907"/>
                    <a:gd name="T73" fmla="*/ 1712 h 4333"/>
                    <a:gd name="T74" fmla="*/ 2551 w 3907"/>
                    <a:gd name="T75" fmla="*/ 1598 h 4333"/>
                    <a:gd name="T76" fmla="*/ 1942 w 3907"/>
                    <a:gd name="T77" fmla="*/ 1608 h 4333"/>
                    <a:gd name="T78" fmla="*/ 2188 w 3907"/>
                    <a:gd name="T79" fmla="*/ 1579 h 4333"/>
                    <a:gd name="T80" fmla="*/ 3110 w 3907"/>
                    <a:gd name="T81" fmla="*/ 663 h 4333"/>
                    <a:gd name="T82" fmla="*/ 3422 w 3907"/>
                    <a:gd name="T83" fmla="*/ 592 h 4333"/>
                    <a:gd name="T84" fmla="*/ 3448 w 3907"/>
                    <a:gd name="T85" fmla="*/ 1451 h 4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07" h="4333">
                      <a:moveTo>
                        <a:pt x="3721" y="541"/>
                      </a:moveTo>
                      <a:cubicBezTo>
                        <a:pt x="3649" y="469"/>
                        <a:pt x="3548" y="432"/>
                        <a:pt x="3422" y="432"/>
                      </a:cubicBezTo>
                      <a:cubicBezTo>
                        <a:pt x="3345" y="432"/>
                        <a:pt x="3259" y="447"/>
                        <a:pt x="3167" y="474"/>
                      </a:cubicBezTo>
                      <a:lnTo>
                        <a:pt x="3167" y="80"/>
                      </a:lnTo>
                      <a:cubicBezTo>
                        <a:pt x="3167" y="36"/>
                        <a:pt x="3132" y="0"/>
                        <a:pt x="3087" y="0"/>
                      </a:cubicBezTo>
                      <a:lnTo>
                        <a:pt x="80" y="0"/>
                      </a:lnTo>
                      <a:cubicBezTo>
                        <a:pt x="35" y="0"/>
                        <a:pt x="0" y="36"/>
                        <a:pt x="0" y="80"/>
                      </a:cubicBezTo>
                      <a:lnTo>
                        <a:pt x="0" y="4253"/>
                      </a:lnTo>
                      <a:cubicBezTo>
                        <a:pt x="0" y="4298"/>
                        <a:pt x="35" y="4333"/>
                        <a:pt x="80" y="4333"/>
                      </a:cubicBezTo>
                      <a:lnTo>
                        <a:pt x="2606" y="4333"/>
                      </a:lnTo>
                      <a:cubicBezTo>
                        <a:pt x="2609" y="4333"/>
                        <a:pt x="2612" y="4333"/>
                        <a:pt x="2615" y="4333"/>
                      </a:cubicBezTo>
                      <a:cubicBezTo>
                        <a:pt x="2615" y="4333"/>
                        <a:pt x="2615" y="4333"/>
                        <a:pt x="2616" y="4333"/>
                      </a:cubicBezTo>
                      <a:cubicBezTo>
                        <a:pt x="2618" y="4332"/>
                        <a:pt x="2620" y="4332"/>
                        <a:pt x="2623" y="4332"/>
                      </a:cubicBezTo>
                      <a:cubicBezTo>
                        <a:pt x="2623" y="4331"/>
                        <a:pt x="2624" y="4331"/>
                        <a:pt x="2624" y="4331"/>
                      </a:cubicBezTo>
                      <a:cubicBezTo>
                        <a:pt x="2626" y="4331"/>
                        <a:pt x="2629" y="4330"/>
                        <a:pt x="2631" y="4329"/>
                      </a:cubicBezTo>
                      <a:cubicBezTo>
                        <a:pt x="2631" y="4329"/>
                        <a:pt x="2632" y="4329"/>
                        <a:pt x="2632" y="4329"/>
                      </a:cubicBezTo>
                      <a:cubicBezTo>
                        <a:pt x="2634" y="4328"/>
                        <a:pt x="2636" y="4327"/>
                        <a:pt x="2638" y="4327"/>
                      </a:cubicBezTo>
                      <a:cubicBezTo>
                        <a:pt x="2639" y="4326"/>
                        <a:pt x="2640" y="4326"/>
                        <a:pt x="2640" y="4326"/>
                      </a:cubicBezTo>
                      <a:cubicBezTo>
                        <a:pt x="2642" y="4325"/>
                        <a:pt x="2644" y="4324"/>
                        <a:pt x="2645" y="4323"/>
                      </a:cubicBezTo>
                      <a:cubicBezTo>
                        <a:pt x="2646" y="4322"/>
                        <a:pt x="2647" y="4322"/>
                        <a:pt x="2648" y="4321"/>
                      </a:cubicBezTo>
                      <a:cubicBezTo>
                        <a:pt x="2649" y="4321"/>
                        <a:pt x="2651" y="4320"/>
                        <a:pt x="2652" y="4319"/>
                      </a:cubicBezTo>
                      <a:cubicBezTo>
                        <a:pt x="2653" y="4318"/>
                        <a:pt x="2654" y="4317"/>
                        <a:pt x="2655" y="4317"/>
                      </a:cubicBezTo>
                      <a:cubicBezTo>
                        <a:pt x="2656" y="4316"/>
                        <a:pt x="2657" y="4315"/>
                        <a:pt x="2659" y="4314"/>
                      </a:cubicBezTo>
                      <a:cubicBezTo>
                        <a:pt x="2659" y="4313"/>
                        <a:pt x="2660" y="4312"/>
                        <a:pt x="2661" y="4311"/>
                      </a:cubicBezTo>
                      <a:cubicBezTo>
                        <a:pt x="2662" y="4310"/>
                        <a:pt x="2663" y="4309"/>
                        <a:pt x="2664" y="4308"/>
                      </a:cubicBezTo>
                      <a:cubicBezTo>
                        <a:pt x="2665" y="4308"/>
                        <a:pt x="2665" y="4307"/>
                        <a:pt x="2666" y="4307"/>
                      </a:cubicBezTo>
                      <a:lnTo>
                        <a:pt x="3147" y="3768"/>
                      </a:lnTo>
                      <a:cubicBezTo>
                        <a:pt x="3147" y="3768"/>
                        <a:pt x="3147" y="3768"/>
                        <a:pt x="3148" y="3767"/>
                      </a:cubicBezTo>
                      <a:cubicBezTo>
                        <a:pt x="3150" y="3764"/>
                        <a:pt x="3153" y="3761"/>
                        <a:pt x="3155" y="3757"/>
                      </a:cubicBezTo>
                      <a:cubicBezTo>
                        <a:pt x="3156" y="3757"/>
                        <a:pt x="3156" y="3756"/>
                        <a:pt x="3156" y="3756"/>
                      </a:cubicBezTo>
                      <a:cubicBezTo>
                        <a:pt x="3158" y="3752"/>
                        <a:pt x="3160" y="3748"/>
                        <a:pt x="3162" y="3744"/>
                      </a:cubicBezTo>
                      <a:cubicBezTo>
                        <a:pt x="3162" y="3743"/>
                        <a:pt x="3162" y="3743"/>
                        <a:pt x="3162" y="3743"/>
                      </a:cubicBezTo>
                      <a:cubicBezTo>
                        <a:pt x="3164" y="3738"/>
                        <a:pt x="3165" y="3734"/>
                        <a:pt x="3166" y="3730"/>
                      </a:cubicBezTo>
                      <a:cubicBezTo>
                        <a:pt x="3166" y="3729"/>
                        <a:pt x="3166" y="3729"/>
                        <a:pt x="3166" y="3729"/>
                      </a:cubicBezTo>
                      <a:cubicBezTo>
                        <a:pt x="3167" y="3724"/>
                        <a:pt x="3167" y="3720"/>
                        <a:pt x="3167" y="3715"/>
                      </a:cubicBezTo>
                      <a:lnTo>
                        <a:pt x="3167" y="2072"/>
                      </a:lnTo>
                      <a:cubicBezTo>
                        <a:pt x="3198" y="2039"/>
                        <a:pt x="3229" y="2006"/>
                        <a:pt x="3259" y="1972"/>
                      </a:cubicBezTo>
                      <a:cubicBezTo>
                        <a:pt x="3278" y="1950"/>
                        <a:pt x="3284" y="1919"/>
                        <a:pt x="3274" y="1891"/>
                      </a:cubicBezTo>
                      <a:lnTo>
                        <a:pt x="3224" y="1762"/>
                      </a:lnTo>
                      <a:lnTo>
                        <a:pt x="3545" y="1580"/>
                      </a:lnTo>
                      <a:cubicBezTo>
                        <a:pt x="3557" y="1573"/>
                        <a:pt x="3566" y="1564"/>
                        <a:pt x="3573" y="1553"/>
                      </a:cubicBezTo>
                      <a:cubicBezTo>
                        <a:pt x="3852" y="1105"/>
                        <a:pt x="3907" y="727"/>
                        <a:pt x="3721" y="541"/>
                      </a:cubicBezTo>
                      <a:close/>
                      <a:moveTo>
                        <a:pt x="160" y="160"/>
                      </a:moveTo>
                      <a:lnTo>
                        <a:pt x="3007" y="160"/>
                      </a:lnTo>
                      <a:lnTo>
                        <a:pt x="3007" y="532"/>
                      </a:lnTo>
                      <a:cubicBezTo>
                        <a:pt x="2750" y="642"/>
                        <a:pt x="2462" y="838"/>
                        <a:pt x="2191" y="1095"/>
                      </a:cubicBezTo>
                      <a:cubicBezTo>
                        <a:pt x="2182" y="1104"/>
                        <a:pt x="2175" y="1115"/>
                        <a:pt x="2170" y="1127"/>
                      </a:cubicBezTo>
                      <a:lnTo>
                        <a:pt x="2057" y="1464"/>
                      </a:lnTo>
                      <a:lnTo>
                        <a:pt x="1920" y="1442"/>
                      </a:lnTo>
                      <a:cubicBezTo>
                        <a:pt x="1891" y="1437"/>
                        <a:pt x="1863" y="1449"/>
                        <a:pt x="1845" y="1471"/>
                      </a:cubicBezTo>
                      <a:cubicBezTo>
                        <a:pt x="1483" y="1926"/>
                        <a:pt x="1467" y="2526"/>
                        <a:pt x="1469" y="2680"/>
                      </a:cubicBezTo>
                      <a:lnTo>
                        <a:pt x="1016" y="3133"/>
                      </a:lnTo>
                      <a:cubicBezTo>
                        <a:pt x="985" y="3164"/>
                        <a:pt x="985" y="3215"/>
                        <a:pt x="1016" y="3246"/>
                      </a:cubicBezTo>
                      <a:cubicBezTo>
                        <a:pt x="1032" y="3262"/>
                        <a:pt x="1052" y="3270"/>
                        <a:pt x="1073" y="3270"/>
                      </a:cubicBezTo>
                      <a:cubicBezTo>
                        <a:pt x="1093" y="3270"/>
                        <a:pt x="1114" y="3262"/>
                        <a:pt x="1129" y="3246"/>
                      </a:cubicBezTo>
                      <a:lnTo>
                        <a:pt x="1586" y="2790"/>
                      </a:lnTo>
                      <a:cubicBezTo>
                        <a:pt x="1747" y="2778"/>
                        <a:pt x="2469" y="2698"/>
                        <a:pt x="3007" y="2228"/>
                      </a:cubicBezTo>
                      <a:lnTo>
                        <a:pt x="3007" y="3635"/>
                      </a:lnTo>
                      <a:lnTo>
                        <a:pt x="2606" y="3635"/>
                      </a:lnTo>
                      <a:cubicBezTo>
                        <a:pt x="2562" y="3635"/>
                        <a:pt x="2526" y="3671"/>
                        <a:pt x="2526" y="3715"/>
                      </a:cubicBezTo>
                      <a:lnTo>
                        <a:pt x="2526" y="4173"/>
                      </a:lnTo>
                      <a:lnTo>
                        <a:pt x="160" y="4173"/>
                      </a:lnTo>
                      <a:lnTo>
                        <a:pt x="160" y="160"/>
                      </a:lnTo>
                      <a:close/>
                      <a:moveTo>
                        <a:pt x="2909" y="3795"/>
                      </a:moveTo>
                      <a:lnTo>
                        <a:pt x="2686" y="4044"/>
                      </a:lnTo>
                      <a:lnTo>
                        <a:pt x="2686" y="3795"/>
                      </a:lnTo>
                      <a:lnTo>
                        <a:pt x="2909" y="3795"/>
                      </a:lnTo>
                      <a:close/>
                      <a:moveTo>
                        <a:pt x="3448" y="1451"/>
                      </a:moveTo>
                      <a:lnTo>
                        <a:pt x="3086" y="1657"/>
                      </a:lnTo>
                      <a:cubicBezTo>
                        <a:pt x="3051" y="1676"/>
                        <a:pt x="3036" y="1718"/>
                        <a:pt x="3050" y="1755"/>
                      </a:cubicBezTo>
                      <a:lnTo>
                        <a:pt x="3107" y="1902"/>
                      </a:lnTo>
                      <a:cubicBezTo>
                        <a:pt x="3067" y="1946"/>
                        <a:pt x="3026" y="1990"/>
                        <a:pt x="2984" y="2031"/>
                      </a:cubicBezTo>
                      <a:cubicBezTo>
                        <a:pt x="2602" y="2413"/>
                        <a:pt x="2069" y="2554"/>
                        <a:pt x="1771" y="2605"/>
                      </a:cubicBezTo>
                      <a:lnTo>
                        <a:pt x="2664" y="1712"/>
                      </a:lnTo>
                      <a:cubicBezTo>
                        <a:pt x="2695" y="1680"/>
                        <a:pt x="2695" y="1630"/>
                        <a:pt x="2664" y="1598"/>
                      </a:cubicBezTo>
                      <a:cubicBezTo>
                        <a:pt x="2633" y="1567"/>
                        <a:pt x="2582" y="1567"/>
                        <a:pt x="2551" y="1598"/>
                      </a:cubicBezTo>
                      <a:lnTo>
                        <a:pt x="1635" y="2514"/>
                      </a:lnTo>
                      <a:cubicBezTo>
                        <a:pt x="1653" y="2290"/>
                        <a:pt x="1716" y="1913"/>
                        <a:pt x="1942" y="1608"/>
                      </a:cubicBezTo>
                      <a:lnTo>
                        <a:pt x="2099" y="1633"/>
                      </a:lnTo>
                      <a:cubicBezTo>
                        <a:pt x="2138" y="1639"/>
                        <a:pt x="2175" y="1616"/>
                        <a:pt x="2188" y="1579"/>
                      </a:cubicBezTo>
                      <a:lnTo>
                        <a:pt x="2316" y="1197"/>
                      </a:lnTo>
                      <a:cubicBezTo>
                        <a:pt x="2582" y="948"/>
                        <a:pt x="2866" y="759"/>
                        <a:pt x="3110" y="663"/>
                      </a:cubicBezTo>
                      <a:cubicBezTo>
                        <a:pt x="3114" y="661"/>
                        <a:pt x="3119" y="660"/>
                        <a:pt x="3123" y="657"/>
                      </a:cubicBezTo>
                      <a:cubicBezTo>
                        <a:pt x="3234" y="615"/>
                        <a:pt x="3335" y="592"/>
                        <a:pt x="3422" y="592"/>
                      </a:cubicBezTo>
                      <a:cubicBezTo>
                        <a:pt x="3504" y="592"/>
                        <a:pt x="3567" y="613"/>
                        <a:pt x="3608" y="655"/>
                      </a:cubicBezTo>
                      <a:cubicBezTo>
                        <a:pt x="3732" y="778"/>
                        <a:pt x="3669" y="1090"/>
                        <a:pt x="3448" y="1451"/>
                      </a:cubicBez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sp>
        <p:nvSpPr>
          <p:cNvPr id="205" name="文本框 221">
            <a:extLst>
              <a:ext uri="{FF2B5EF4-FFF2-40B4-BE49-F238E27FC236}">
                <a16:creationId xmlns:a16="http://schemas.microsoft.com/office/drawing/2014/main" id="{7C1BE5C3-AB29-9268-221A-1AC22C7E93C5}"/>
              </a:ext>
            </a:extLst>
          </p:cNvPr>
          <p:cNvSpPr txBox="1"/>
          <p:nvPr/>
        </p:nvSpPr>
        <p:spPr>
          <a:xfrm>
            <a:off x="383298" y="4074167"/>
            <a:ext cx="3295556"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latin typeface="宋体" panose="02010600030101010101" pitchFamily="2" charset="-122"/>
                <a:ea typeface="宋体" panose="02010600030101010101" pitchFamily="2" charset="-122"/>
              </a:rPr>
              <a:t>2014</a:t>
            </a:r>
            <a:r>
              <a:rPr lang="zh-CN" altLang="en-US" sz="2400" dirty="0">
                <a:latin typeface="宋体" panose="02010600030101010101" pitchFamily="2" charset="-122"/>
                <a:ea typeface="宋体" panose="02010600030101010101" pitchFamily="2" charset="-122"/>
              </a:rPr>
              <a:t>年获校级</a:t>
            </a:r>
            <a:endParaRPr lang="en-US" altLang="zh-CN" sz="2400" dirty="0">
              <a:latin typeface="宋体" panose="02010600030101010101" pitchFamily="2" charset="-122"/>
              <a:ea typeface="宋体" panose="02010600030101010101" pitchFamily="2" charset="-122"/>
            </a:endParaRPr>
          </a:p>
          <a:p>
            <a:pPr algn="ct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优秀毕业生</a:t>
            </a:r>
            <a:r>
              <a:rPr lang="en-US" altLang="zh-CN" sz="2400" dirty="0">
                <a:latin typeface="宋体" panose="02010600030101010101" pitchFamily="2" charset="-122"/>
                <a:ea typeface="宋体" panose="02010600030101010101" pitchFamily="2" charset="-122"/>
              </a:rPr>
              <a:t>》</a:t>
            </a:r>
          </a:p>
        </p:txBody>
      </p:sp>
      <p:sp>
        <p:nvSpPr>
          <p:cNvPr id="206" name="文本框 221">
            <a:extLst>
              <a:ext uri="{FF2B5EF4-FFF2-40B4-BE49-F238E27FC236}">
                <a16:creationId xmlns:a16="http://schemas.microsoft.com/office/drawing/2014/main" id="{C55750B1-F6E1-3408-1E62-0B953888E23B}"/>
              </a:ext>
            </a:extLst>
          </p:cNvPr>
          <p:cNvSpPr txBox="1"/>
          <p:nvPr/>
        </p:nvSpPr>
        <p:spPr>
          <a:xfrm>
            <a:off x="8383249" y="2424717"/>
            <a:ext cx="3295556"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latin typeface="宋体" panose="02010600030101010101" pitchFamily="2" charset="-122"/>
                <a:ea typeface="宋体" panose="02010600030101010101" pitchFamily="2" charset="-122"/>
              </a:rPr>
              <a:t>2016</a:t>
            </a:r>
            <a:r>
              <a:rPr lang="zh-CN" altLang="en-US" sz="2400" dirty="0">
                <a:latin typeface="宋体" panose="02010600030101010101" pitchFamily="2" charset="-122"/>
                <a:ea typeface="宋体" panose="02010600030101010101" pitchFamily="2" charset="-122"/>
              </a:rPr>
              <a:t>年以通讯作者</a:t>
            </a:r>
            <a:endParaRPr lang="en-US" altLang="zh-CN" sz="2400" dirty="0">
              <a:latin typeface="宋体" panose="02010600030101010101" pitchFamily="2" charset="-122"/>
              <a:ea typeface="宋体" panose="02010600030101010101" pitchFamily="2" charset="-122"/>
            </a:endParaRPr>
          </a:p>
          <a:p>
            <a:pPr algn="ctr"/>
            <a:r>
              <a:rPr lang="zh-CN" altLang="en-US" sz="2400" dirty="0">
                <a:latin typeface="宋体" panose="02010600030101010101" pitchFamily="2" charset="-122"/>
                <a:ea typeface="宋体" panose="02010600030101010101" pitchFamily="2" charset="-122"/>
              </a:rPr>
              <a:t>发表</a:t>
            </a:r>
            <a:r>
              <a:rPr lang="en-US" altLang="zh-CN" sz="2400" dirty="0">
                <a:latin typeface="宋体" panose="02010600030101010101" pitchFamily="2" charset="-122"/>
                <a:ea typeface="宋体" panose="02010600030101010101" pitchFamily="2" charset="-122"/>
              </a:rPr>
              <a:t>CSSCI</a:t>
            </a:r>
            <a:r>
              <a:rPr lang="zh-CN" altLang="en-US" sz="2400" dirty="0">
                <a:latin typeface="宋体" panose="02010600030101010101" pitchFamily="2" charset="-122"/>
                <a:ea typeface="宋体" panose="02010600030101010101" pitchFamily="2" charset="-122"/>
              </a:rPr>
              <a:t>期刊</a:t>
            </a:r>
            <a:endParaRPr lang="en-US" altLang="zh-CN" sz="2400" dirty="0">
              <a:latin typeface="宋体" panose="02010600030101010101" pitchFamily="2" charset="-122"/>
              <a:ea typeface="宋体" panose="02010600030101010101" pitchFamily="2" charset="-122"/>
            </a:endParaRPr>
          </a:p>
        </p:txBody>
      </p:sp>
      <p:sp>
        <p:nvSpPr>
          <p:cNvPr id="207" name="文本框 221">
            <a:extLst>
              <a:ext uri="{FF2B5EF4-FFF2-40B4-BE49-F238E27FC236}">
                <a16:creationId xmlns:a16="http://schemas.microsoft.com/office/drawing/2014/main" id="{69FE4565-4506-23B6-84C5-BBB4A749B62C}"/>
              </a:ext>
            </a:extLst>
          </p:cNvPr>
          <p:cNvSpPr txBox="1"/>
          <p:nvPr/>
        </p:nvSpPr>
        <p:spPr>
          <a:xfrm>
            <a:off x="8383249" y="4074167"/>
            <a:ext cx="3295556"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dirty="0">
                <a:latin typeface="宋体" panose="02010600030101010101" pitchFamily="2" charset="-122"/>
                <a:ea typeface="宋体" panose="02010600030101010101" pitchFamily="2" charset="-122"/>
              </a:rPr>
              <a:t>2024</a:t>
            </a:r>
            <a:r>
              <a:rPr lang="zh-CN" altLang="en-US" sz="2400" dirty="0">
                <a:latin typeface="宋体" panose="02010600030101010101" pitchFamily="2" charset="-122"/>
                <a:ea typeface="宋体" panose="02010600030101010101" pitchFamily="2" charset="-122"/>
              </a:rPr>
              <a:t>年以通讯作者</a:t>
            </a:r>
            <a:endParaRPr lang="en-US" altLang="zh-CN" sz="2400" dirty="0">
              <a:latin typeface="宋体" panose="02010600030101010101" pitchFamily="2" charset="-122"/>
              <a:ea typeface="宋体" panose="02010600030101010101" pitchFamily="2" charset="-122"/>
            </a:endParaRPr>
          </a:p>
          <a:p>
            <a:pPr algn="ctr"/>
            <a:r>
              <a:rPr lang="zh-CN" altLang="en-US" sz="2400" dirty="0">
                <a:latin typeface="宋体" panose="02010600030101010101" pitchFamily="2" charset="-122"/>
                <a:ea typeface="宋体" panose="02010600030101010101" pitchFamily="2" charset="-122"/>
              </a:rPr>
              <a:t>在投</a:t>
            </a:r>
            <a:r>
              <a:rPr lang="en-US" altLang="zh-CN" sz="2400" dirty="0">
                <a:latin typeface="宋体" panose="02010600030101010101" pitchFamily="2" charset="-122"/>
                <a:ea typeface="宋体" panose="02010600030101010101" pitchFamily="2" charset="-122"/>
              </a:rPr>
              <a:t>SCI3</a:t>
            </a:r>
            <a:r>
              <a:rPr lang="zh-CN" altLang="en-US" sz="2400" dirty="0">
                <a:latin typeface="宋体" panose="02010600030101010101" pitchFamily="2" charset="-122"/>
                <a:ea typeface="宋体" panose="02010600030101010101" pitchFamily="2" charset="-122"/>
              </a:rPr>
              <a:t>区期刊</a:t>
            </a:r>
            <a:endParaRPr lang="en-US" altLang="zh-CN" sz="2400" dirty="0">
              <a:latin typeface="宋体" panose="02010600030101010101" pitchFamily="2" charset="-122"/>
              <a:ea typeface="宋体" panose="02010600030101010101" pitchFamily="2" charset="-122"/>
            </a:endParaRPr>
          </a:p>
        </p:txBody>
      </p:sp>
      <p:sp>
        <p:nvSpPr>
          <p:cNvPr id="208" name="文本框 207">
            <a:extLst>
              <a:ext uri="{FF2B5EF4-FFF2-40B4-BE49-F238E27FC236}">
                <a16:creationId xmlns:a16="http://schemas.microsoft.com/office/drawing/2014/main" id="{E9686A27-D4E7-E509-1F6C-F08E43A5A1FA}"/>
              </a:ext>
            </a:extLst>
          </p:cNvPr>
          <p:cNvSpPr txBox="1"/>
          <p:nvPr/>
        </p:nvSpPr>
        <p:spPr>
          <a:xfrm>
            <a:off x="5310569" y="3160972"/>
            <a:ext cx="457200" cy="1077218"/>
          </a:xfrm>
          <a:prstGeom prst="rect">
            <a:avLst/>
          </a:prstGeom>
          <a:noFill/>
        </p:spPr>
        <p:txBody>
          <a:bodyPr wrap="square" rtlCol="0">
            <a:spAutoFit/>
          </a:bodyPr>
          <a:lstStyle/>
          <a:p>
            <a:r>
              <a:rPr lang="zh-CN" altLang="en-US" sz="3200" b="1" dirty="0">
                <a:solidFill>
                  <a:srgbClr val="FFC000"/>
                </a:solidFill>
                <a:latin typeface="宋体" panose="02010600030101010101" pitchFamily="2" charset="-122"/>
                <a:ea typeface="宋体" panose="02010600030101010101" pitchFamily="2" charset="-122"/>
              </a:rPr>
              <a:t>获奖</a:t>
            </a:r>
          </a:p>
        </p:txBody>
      </p:sp>
      <p:sp>
        <p:nvSpPr>
          <p:cNvPr id="209" name="文本框 208">
            <a:extLst>
              <a:ext uri="{FF2B5EF4-FFF2-40B4-BE49-F238E27FC236}">
                <a16:creationId xmlns:a16="http://schemas.microsoft.com/office/drawing/2014/main" id="{9086317F-A1BF-81B9-C1E6-5D3195113C1A}"/>
              </a:ext>
            </a:extLst>
          </p:cNvPr>
          <p:cNvSpPr txBox="1"/>
          <p:nvPr/>
        </p:nvSpPr>
        <p:spPr>
          <a:xfrm>
            <a:off x="6231341" y="3151206"/>
            <a:ext cx="457200" cy="1077218"/>
          </a:xfrm>
          <a:prstGeom prst="rect">
            <a:avLst/>
          </a:prstGeom>
          <a:noFill/>
        </p:spPr>
        <p:txBody>
          <a:bodyPr wrap="square" rtlCol="0">
            <a:spAutoFit/>
          </a:bodyPr>
          <a:lstStyle/>
          <a:p>
            <a:r>
              <a:rPr lang="zh-CN" altLang="en-US" sz="3200" b="1" dirty="0">
                <a:solidFill>
                  <a:srgbClr val="FF0000"/>
                </a:solidFill>
                <a:latin typeface="宋体" panose="02010600030101010101" pitchFamily="2" charset="-122"/>
                <a:ea typeface="宋体" panose="02010600030101010101" pitchFamily="2" charset="-122"/>
              </a:rPr>
              <a:t>论文</a:t>
            </a:r>
          </a:p>
        </p:txBody>
      </p:sp>
      <p:cxnSp>
        <p:nvCxnSpPr>
          <p:cNvPr id="210" name="直接连接符 209">
            <a:extLst>
              <a:ext uri="{FF2B5EF4-FFF2-40B4-BE49-F238E27FC236}">
                <a16:creationId xmlns:a16="http://schemas.microsoft.com/office/drawing/2014/main" id="{7266F0DD-0BE3-3F84-F019-401ECBCD4BA3}"/>
              </a:ext>
            </a:extLst>
          </p:cNvPr>
          <p:cNvCxnSpPr>
            <a:cxnSpLocks/>
          </p:cNvCxnSpPr>
          <p:nvPr/>
        </p:nvCxnSpPr>
        <p:spPr>
          <a:xfrm>
            <a:off x="908957" y="1219200"/>
            <a:ext cx="1037408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11" name="文本框 210">
            <a:extLst>
              <a:ext uri="{FF2B5EF4-FFF2-40B4-BE49-F238E27FC236}">
                <a16:creationId xmlns:a16="http://schemas.microsoft.com/office/drawing/2014/main" id="{96BE902C-F6AB-A9BF-9C3C-7FFA2786C49B}"/>
              </a:ext>
            </a:extLst>
          </p:cNvPr>
          <p:cNvSpPr txBox="1"/>
          <p:nvPr/>
        </p:nvSpPr>
        <p:spPr>
          <a:xfrm>
            <a:off x="0" y="572870"/>
            <a:ext cx="5682343" cy="646331"/>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个人简介</a:t>
            </a:r>
            <a:r>
              <a:rPr lang="en-US" altLang="zh-CN" sz="3600" b="1" dirty="0">
                <a:latin typeface="宋体" panose="02010600030101010101" pitchFamily="2" charset="-122"/>
                <a:ea typeface="宋体" panose="02010600030101010101" pitchFamily="2" charset="-122"/>
              </a:rPr>
              <a:t>-</a:t>
            </a:r>
            <a:r>
              <a:rPr lang="zh-CN" altLang="en-US" sz="3600" b="1" dirty="0">
                <a:solidFill>
                  <a:schemeClr val="tx2">
                    <a:lumMod val="50000"/>
                    <a:lumOff val="50000"/>
                  </a:schemeClr>
                </a:solidFill>
                <a:latin typeface="宋体" panose="02010600030101010101" pitchFamily="2" charset="-122"/>
                <a:ea typeface="宋体" panose="02010600030101010101" pitchFamily="2" charset="-122"/>
              </a:rPr>
              <a:t>获奖情况</a:t>
            </a:r>
          </a:p>
        </p:txBody>
      </p:sp>
    </p:spTree>
    <p:custDataLst>
      <p:tags r:id="rId1"/>
    </p:custDataLst>
    <p:extLst>
      <p:ext uri="{BB962C8B-B14F-4D97-AF65-F5344CB8AC3E}">
        <p14:creationId xmlns:p14="http://schemas.microsoft.com/office/powerpoint/2010/main" val="166282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1BE1CCCD-86C6-F4FC-7E9B-6652DC054EA1}"/>
              </a:ext>
            </a:extLst>
          </p:cNvPr>
          <p:cNvCxnSpPr>
            <a:cxnSpLocks/>
          </p:cNvCxnSpPr>
          <p:nvPr/>
        </p:nvCxnSpPr>
        <p:spPr>
          <a:xfrm>
            <a:off x="908957" y="1219200"/>
            <a:ext cx="1037408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文本框 5">
            <a:extLst>
              <a:ext uri="{FF2B5EF4-FFF2-40B4-BE49-F238E27FC236}">
                <a16:creationId xmlns:a16="http://schemas.microsoft.com/office/drawing/2014/main" id="{A2B4544E-0029-5AF4-360E-F3B15B177634}"/>
              </a:ext>
            </a:extLst>
          </p:cNvPr>
          <p:cNvSpPr txBox="1"/>
          <p:nvPr/>
        </p:nvSpPr>
        <p:spPr>
          <a:xfrm>
            <a:off x="903514" y="1709838"/>
            <a:ext cx="5192486" cy="4524315"/>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随着人工智能技术的日新月异，特别是近年来大模型的突破，它们已然成为新质生产力的核心驱动力，为各行各业注入了强大的活力，也带来了前所未有的发展机遇。而在地球科学研究这一博大精深的领域中，人工智能技术的融入和应用也展现了广阔的前景，为科研人员更加精准地分析地球系统的复杂运行机制，探索地球深处的奥秘，提供了新的视角和手段，为资源勘探开发走向智能化提供了前沿的方法和工具。</a:t>
            </a:r>
          </a:p>
        </p:txBody>
      </p:sp>
      <p:pic>
        <p:nvPicPr>
          <p:cNvPr id="9" name="图片 8" descr="图示&#10;&#10;描述已自动生成">
            <a:extLst>
              <a:ext uri="{FF2B5EF4-FFF2-40B4-BE49-F238E27FC236}">
                <a16:creationId xmlns:a16="http://schemas.microsoft.com/office/drawing/2014/main" id="{94AAA543-C2A2-1198-426D-1C07D9994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862" y="1506503"/>
            <a:ext cx="5245731" cy="4930987"/>
          </a:xfrm>
          <a:prstGeom prst="rect">
            <a:avLst/>
          </a:prstGeom>
        </p:spPr>
      </p:pic>
      <p:sp>
        <p:nvSpPr>
          <p:cNvPr id="10" name="文本框 9">
            <a:extLst>
              <a:ext uri="{FF2B5EF4-FFF2-40B4-BE49-F238E27FC236}">
                <a16:creationId xmlns:a16="http://schemas.microsoft.com/office/drawing/2014/main" id="{3787063B-029A-1653-813B-9C70B8839034}"/>
              </a:ext>
            </a:extLst>
          </p:cNvPr>
          <p:cNvSpPr txBox="1"/>
          <p:nvPr/>
        </p:nvSpPr>
        <p:spPr>
          <a:xfrm>
            <a:off x="1" y="555256"/>
            <a:ext cx="3646714" cy="646331"/>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岗位理解</a:t>
            </a:r>
            <a:endParaRPr lang="zh-CN" altLang="en-US" sz="3600" b="1" dirty="0">
              <a:solidFill>
                <a:schemeClr val="tx2">
                  <a:lumMod val="50000"/>
                  <a:lumOff val="50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5283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1BE1CCCD-86C6-F4FC-7E9B-6652DC054EA1}"/>
              </a:ext>
            </a:extLst>
          </p:cNvPr>
          <p:cNvCxnSpPr>
            <a:cxnSpLocks/>
          </p:cNvCxnSpPr>
          <p:nvPr/>
        </p:nvCxnSpPr>
        <p:spPr>
          <a:xfrm>
            <a:off x="908957" y="1219200"/>
            <a:ext cx="1037408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3787063B-029A-1653-813B-9C70B8839034}"/>
              </a:ext>
            </a:extLst>
          </p:cNvPr>
          <p:cNvSpPr txBox="1"/>
          <p:nvPr/>
        </p:nvSpPr>
        <p:spPr>
          <a:xfrm>
            <a:off x="1" y="555256"/>
            <a:ext cx="3646714" cy="646331"/>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岗位理解</a:t>
            </a:r>
            <a:endParaRPr lang="zh-CN" altLang="en-US" sz="3600" b="1" dirty="0">
              <a:solidFill>
                <a:schemeClr val="tx2">
                  <a:lumMod val="50000"/>
                  <a:lumOff val="50000"/>
                </a:schemeClr>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A9847F6F-C7C0-510D-20FC-7C47744FF800}"/>
              </a:ext>
            </a:extLst>
          </p:cNvPr>
          <p:cNvSpPr txBox="1"/>
          <p:nvPr/>
        </p:nvSpPr>
        <p:spPr>
          <a:xfrm>
            <a:off x="2321671" y="1379945"/>
            <a:ext cx="3219449" cy="1631216"/>
          </a:xfrm>
          <a:prstGeom prst="rect">
            <a:avLst/>
          </a:prstGeom>
          <a:noFill/>
        </p:spPr>
        <p:txBody>
          <a:bodyPr wrap="square">
            <a:spAutoFit/>
          </a:bodyPr>
          <a:lstStyle/>
          <a:p>
            <a:pPr algn="just"/>
            <a:r>
              <a:rPr lang="zh-CN" altLang="en-US" sz="2000" b="1" dirty="0">
                <a:latin typeface="宋体" panose="02010600030101010101" pitchFamily="2" charset="-122"/>
                <a:ea typeface="宋体" panose="02010600030101010101" pitchFamily="2" charset="-122"/>
              </a:rPr>
              <a:t>多：</a:t>
            </a:r>
            <a:r>
              <a:rPr lang="zh-CN" altLang="en-US" sz="2000" dirty="0">
                <a:latin typeface="宋体" panose="02010600030101010101" pitchFamily="2" charset="-122"/>
                <a:ea typeface="宋体" panose="02010600030101010101" pitchFamily="2" charset="-122"/>
              </a:rPr>
              <a:t>地球科学涉及多个领域，在相关的研究过程中产生了大量的地学数据，如遥感数据、地震数据、气象数据等。</a:t>
            </a:r>
          </a:p>
        </p:txBody>
      </p:sp>
      <p:sp>
        <p:nvSpPr>
          <p:cNvPr id="4" name="文本框 3">
            <a:extLst>
              <a:ext uri="{FF2B5EF4-FFF2-40B4-BE49-F238E27FC236}">
                <a16:creationId xmlns:a16="http://schemas.microsoft.com/office/drawing/2014/main" id="{527A9E27-1C76-7A34-C4EA-A8CF503B893C}"/>
              </a:ext>
            </a:extLst>
          </p:cNvPr>
          <p:cNvSpPr txBox="1"/>
          <p:nvPr/>
        </p:nvSpPr>
        <p:spPr>
          <a:xfrm>
            <a:off x="2321671" y="3547537"/>
            <a:ext cx="3219449" cy="1323439"/>
          </a:xfrm>
          <a:prstGeom prst="rect">
            <a:avLst/>
          </a:prstGeom>
          <a:noFill/>
        </p:spPr>
        <p:txBody>
          <a:bodyPr wrap="square">
            <a:spAutoFit/>
          </a:bodyPr>
          <a:lstStyle/>
          <a:p>
            <a:pPr algn="just"/>
            <a:r>
              <a:rPr lang="zh-CN" altLang="en-US" sz="2000" b="1" dirty="0">
                <a:latin typeface="宋体" panose="02010600030101010101" pitchFamily="2" charset="-122"/>
                <a:ea typeface="宋体" panose="02010600030101010101" pitchFamily="2" charset="-122"/>
              </a:rPr>
              <a:t>时空相关：</a:t>
            </a:r>
            <a:r>
              <a:rPr lang="zh-CN" altLang="en-US" sz="2000" dirty="0">
                <a:latin typeface="宋体" panose="02010600030101010101" pitchFamily="2" charset="-122"/>
                <a:ea typeface="宋体" panose="02010600030101010101" pitchFamily="2" charset="-122"/>
              </a:rPr>
              <a:t>地学数据具有时间和空间的属性，记录了不同时间不同地点的变化过程。</a:t>
            </a:r>
          </a:p>
        </p:txBody>
      </p:sp>
      <p:sp>
        <p:nvSpPr>
          <p:cNvPr id="5" name="文本框 4">
            <a:extLst>
              <a:ext uri="{FF2B5EF4-FFF2-40B4-BE49-F238E27FC236}">
                <a16:creationId xmlns:a16="http://schemas.microsoft.com/office/drawing/2014/main" id="{C69EF5CE-A156-833D-9482-8F6470EB7CFC}"/>
              </a:ext>
            </a:extLst>
          </p:cNvPr>
          <p:cNvSpPr txBox="1"/>
          <p:nvPr/>
        </p:nvSpPr>
        <p:spPr>
          <a:xfrm>
            <a:off x="2321671" y="5548115"/>
            <a:ext cx="3219449" cy="1015663"/>
          </a:xfrm>
          <a:prstGeom prst="rect">
            <a:avLst/>
          </a:prstGeom>
          <a:noFill/>
        </p:spPr>
        <p:txBody>
          <a:bodyPr wrap="square">
            <a:spAutoFit/>
          </a:bodyPr>
          <a:lstStyle/>
          <a:p>
            <a:pPr algn="just"/>
            <a:r>
              <a:rPr lang="zh-CN" altLang="en-US" sz="2000" b="1" dirty="0">
                <a:latin typeface="宋体" panose="02010600030101010101" pitchFamily="2" charset="-122"/>
                <a:ea typeface="宋体" panose="02010600030101010101" pitchFamily="2" charset="-122"/>
              </a:rPr>
              <a:t>多源异构：</a:t>
            </a:r>
            <a:r>
              <a:rPr lang="zh-CN" altLang="en-US" sz="2000" dirty="0">
                <a:latin typeface="宋体" panose="02010600030101010101" pitchFamily="2" charset="-122"/>
                <a:ea typeface="宋体" panose="02010600030101010101" pitchFamily="2" charset="-122"/>
              </a:rPr>
              <a:t>不同的数据来源具有不同的数据形式，有图像、文本和数字信号。</a:t>
            </a:r>
          </a:p>
        </p:txBody>
      </p:sp>
      <p:sp>
        <p:nvSpPr>
          <p:cNvPr id="7" name="箭头: 右 6">
            <a:extLst>
              <a:ext uri="{FF2B5EF4-FFF2-40B4-BE49-F238E27FC236}">
                <a16:creationId xmlns:a16="http://schemas.microsoft.com/office/drawing/2014/main" id="{8C396926-75AE-6C4F-1DF8-5C96AA8A3B40}"/>
              </a:ext>
            </a:extLst>
          </p:cNvPr>
          <p:cNvSpPr/>
          <p:nvPr/>
        </p:nvSpPr>
        <p:spPr>
          <a:xfrm>
            <a:off x="5809301" y="1847209"/>
            <a:ext cx="1110342" cy="348343"/>
          </a:xfrm>
          <a:prstGeom prst="rightArrow">
            <a:avLst/>
          </a:prstGeom>
          <a:solidFill>
            <a:schemeClr val="tx2">
              <a:lumMod val="10000"/>
              <a:lumOff val="9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7">
            <a:extLst>
              <a:ext uri="{FF2B5EF4-FFF2-40B4-BE49-F238E27FC236}">
                <a16:creationId xmlns:a16="http://schemas.microsoft.com/office/drawing/2014/main" id="{AA230B11-F3A7-C486-7632-62DA7F006394}"/>
              </a:ext>
            </a:extLst>
          </p:cNvPr>
          <p:cNvSpPr/>
          <p:nvPr/>
        </p:nvSpPr>
        <p:spPr>
          <a:xfrm>
            <a:off x="7538914" y="3579255"/>
            <a:ext cx="1260000" cy="1260000"/>
          </a:xfrm>
          <a:prstGeom prst="flowChartConnector">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生成式（大）</a:t>
            </a:r>
          </a:p>
        </p:txBody>
      </p:sp>
      <p:sp>
        <p:nvSpPr>
          <p:cNvPr id="11" name="箭头: 右 10">
            <a:extLst>
              <a:ext uri="{FF2B5EF4-FFF2-40B4-BE49-F238E27FC236}">
                <a16:creationId xmlns:a16="http://schemas.microsoft.com/office/drawing/2014/main" id="{41F6D774-B190-6B06-AD48-C872CB62CEF2}"/>
              </a:ext>
            </a:extLst>
          </p:cNvPr>
          <p:cNvSpPr/>
          <p:nvPr/>
        </p:nvSpPr>
        <p:spPr>
          <a:xfrm>
            <a:off x="5809301" y="4035084"/>
            <a:ext cx="1110342" cy="348343"/>
          </a:xfrm>
          <a:prstGeom prst="rightArrow">
            <a:avLst/>
          </a:prstGeom>
          <a:solidFill>
            <a:schemeClr val="tx2">
              <a:lumMod val="10000"/>
              <a:lumOff val="9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接点 11">
            <a:extLst>
              <a:ext uri="{FF2B5EF4-FFF2-40B4-BE49-F238E27FC236}">
                <a16:creationId xmlns:a16="http://schemas.microsoft.com/office/drawing/2014/main" id="{7AC72C87-3AE8-06FD-2F64-712F6EEF7007}"/>
              </a:ext>
            </a:extLst>
          </p:cNvPr>
          <p:cNvSpPr/>
          <p:nvPr/>
        </p:nvSpPr>
        <p:spPr>
          <a:xfrm>
            <a:off x="7538914" y="1391380"/>
            <a:ext cx="1260000" cy="1260000"/>
          </a:xfrm>
          <a:prstGeom prst="flowChartConnector">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必要条件</a:t>
            </a:r>
          </a:p>
        </p:txBody>
      </p:sp>
      <p:sp>
        <p:nvSpPr>
          <p:cNvPr id="13" name="流程图: 接点 12">
            <a:extLst>
              <a:ext uri="{FF2B5EF4-FFF2-40B4-BE49-F238E27FC236}">
                <a16:creationId xmlns:a16="http://schemas.microsoft.com/office/drawing/2014/main" id="{AA1BAC54-5F42-C689-C21C-B98C2A74A066}"/>
              </a:ext>
            </a:extLst>
          </p:cNvPr>
          <p:cNvSpPr/>
          <p:nvPr/>
        </p:nvSpPr>
        <p:spPr>
          <a:xfrm>
            <a:off x="7538914" y="5379360"/>
            <a:ext cx="1260000" cy="1260000"/>
          </a:xfrm>
          <a:prstGeom prst="flowChartConnector">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多模态</a:t>
            </a:r>
          </a:p>
        </p:txBody>
      </p:sp>
      <p:sp>
        <p:nvSpPr>
          <p:cNvPr id="14" name="箭头: 右 13">
            <a:extLst>
              <a:ext uri="{FF2B5EF4-FFF2-40B4-BE49-F238E27FC236}">
                <a16:creationId xmlns:a16="http://schemas.microsoft.com/office/drawing/2014/main" id="{C6E5D8C2-4DFE-FDA5-93BF-0D585079F520}"/>
              </a:ext>
            </a:extLst>
          </p:cNvPr>
          <p:cNvSpPr/>
          <p:nvPr/>
        </p:nvSpPr>
        <p:spPr>
          <a:xfrm>
            <a:off x="5809301" y="5835189"/>
            <a:ext cx="1110342" cy="348343"/>
          </a:xfrm>
          <a:prstGeom prst="rightArrow">
            <a:avLst/>
          </a:prstGeom>
          <a:solidFill>
            <a:schemeClr val="tx2">
              <a:lumMod val="10000"/>
              <a:lumOff val="9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293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1BE1CCCD-86C6-F4FC-7E9B-6652DC054EA1}"/>
              </a:ext>
            </a:extLst>
          </p:cNvPr>
          <p:cNvCxnSpPr>
            <a:cxnSpLocks/>
          </p:cNvCxnSpPr>
          <p:nvPr/>
        </p:nvCxnSpPr>
        <p:spPr>
          <a:xfrm>
            <a:off x="908957" y="1219200"/>
            <a:ext cx="1037408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3787063B-029A-1653-813B-9C70B8839034}"/>
              </a:ext>
            </a:extLst>
          </p:cNvPr>
          <p:cNvSpPr txBox="1"/>
          <p:nvPr/>
        </p:nvSpPr>
        <p:spPr>
          <a:xfrm>
            <a:off x="1" y="555256"/>
            <a:ext cx="3646714" cy="646331"/>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岗位理解</a:t>
            </a:r>
            <a:endParaRPr lang="zh-CN" altLang="en-US" sz="3600" b="1" dirty="0">
              <a:solidFill>
                <a:schemeClr val="tx2">
                  <a:lumMod val="50000"/>
                  <a:lumOff val="50000"/>
                </a:schemeClr>
              </a:solidFill>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AA9AA585-1B02-524C-2A3C-732E7A6802E5}"/>
              </a:ext>
            </a:extLst>
          </p:cNvPr>
          <p:cNvSpPr txBox="1"/>
          <p:nvPr/>
        </p:nvSpPr>
        <p:spPr>
          <a:xfrm>
            <a:off x="2297796" y="5503440"/>
            <a:ext cx="7596408" cy="707886"/>
          </a:xfrm>
          <a:prstGeom prst="rect">
            <a:avLst/>
          </a:prstGeom>
          <a:noFill/>
        </p:spPr>
        <p:txBody>
          <a:bodyPr wrap="square">
            <a:spAutoFit/>
          </a:bodyPr>
          <a:lstStyle/>
          <a:p>
            <a:r>
              <a:rPr lang="zh-CN" altLang="en-US" sz="2000" dirty="0">
                <a:latin typeface="宋体" panose="02010600030101010101" pitchFamily="2" charset="-122"/>
                <a:ea typeface="宋体" panose="02010600030101010101" pitchFamily="2" charset="-122"/>
              </a:rPr>
              <a:t>最终实现，从不同尺度对地下资源的属性参数实现模型和数据双驱动的融合和演化分析，提高地质地学研究和资源勘探开发的效率。</a:t>
            </a:r>
          </a:p>
        </p:txBody>
      </p:sp>
      <p:pic>
        <p:nvPicPr>
          <p:cNvPr id="16" name="图片 15">
            <a:extLst>
              <a:ext uri="{FF2B5EF4-FFF2-40B4-BE49-F238E27FC236}">
                <a16:creationId xmlns:a16="http://schemas.microsoft.com/office/drawing/2014/main" id="{3938FFF7-6D1C-6A95-32BB-B2060CBA2655}"/>
              </a:ext>
            </a:extLst>
          </p:cNvPr>
          <p:cNvPicPr>
            <a:picLocks noChangeAspect="1"/>
          </p:cNvPicPr>
          <p:nvPr/>
        </p:nvPicPr>
        <p:blipFill>
          <a:blip r:embed="rId2"/>
          <a:stretch>
            <a:fillRect/>
          </a:stretch>
        </p:blipFill>
        <p:spPr>
          <a:xfrm>
            <a:off x="3884159" y="1236814"/>
            <a:ext cx="4423682" cy="4194871"/>
          </a:xfrm>
          <a:prstGeom prst="rect">
            <a:avLst/>
          </a:prstGeom>
        </p:spPr>
      </p:pic>
    </p:spTree>
    <p:extLst>
      <p:ext uri="{BB962C8B-B14F-4D97-AF65-F5344CB8AC3E}">
        <p14:creationId xmlns:p14="http://schemas.microsoft.com/office/powerpoint/2010/main" val="94652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1BE1CCCD-86C6-F4FC-7E9B-6652DC054EA1}"/>
              </a:ext>
            </a:extLst>
          </p:cNvPr>
          <p:cNvCxnSpPr>
            <a:cxnSpLocks/>
          </p:cNvCxnSpPr>
          <p:nvPr/>
        </p:nvCxnSpPr>
        <p:spPr>
          <a:xfrm>
            <a:off x="908957" y="1219200"/>
            <a:ext cx="1037408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文本框 1">
            <a:extLst>
              <a:ext uri="{FF2B5EF4-FFF2-40B4-BE49-F238E27FC236}">
                <a16:creationId xmlns:a16="http://schemas.microsoft.com/office/drawing/2014/main" id="{AD828536-B02E-6DB0-C611-446D511B04FF}"/>
              </a:ext>
            </a:extLst>
          </p:cNvPr>
          <p:cNvSpPr txBox="1"/>
          <p:nvPr/>
        </p:nvSpPr>
        <p:spPr>
          <a:xfrm>
            <a:off x="1" y="555256"/>
            <a:ext cx="3646714" cy="646331"/>
          </a:xfrm>
          <a:prstGeom prst="rect">
            <a:avLst/>
          </a:prstGeom>
          <a:noFill/>
        </p:spPr>
        <p:txBody>
          <a:bodyPr wrap="square" rtlCol="0">
            <a:spAutoFit/>
          </a:bodyPr>
          <a:lstStyle/>
          <a:p>
            <a:pPr algn="ctr"/>
            <a:r>
              <a:rPr lang="zh-CN" altLang="en-US" sz="3600" b="1" dirty="0">
                <a:latin typeface="宋体" panose="02010600030101010101" pitchFamily="2" charset="-122"/>
                <a:ea typeface="宋体" panose="02010600030101010101" pitchFamily="2" charset="-122"/>
              </a:rPr>
              <a:t>岗位理解</a:t>
            </a:r>
            <a:endParaRPr lang="zh-CN" altLang="en-US" sz="3600" b="1" dirty="0">
              <a:solidFill>
                <a:schemeClr val="tx2">
                  <a:lumMod val="50000"/>
                  <a:lumOff val="50000"/>
                </a:schemeClr>
              </a:solidFill>
              <a:latin typeface="宋体" panose="02010600030101010101" pitchFamily="2" charset="-122"/>
              <a:ea typeface="宋体" panose="02010600030101010101" pitchFamily="2" charset="-122"/>
            </a:endParaRPr>
          </a:p>
        </p:txBody>
      </p:sp>
      <p:grpSp>
        <p:nvGrpSpPr>
          <p:cNvPr id="4" name="îśľíďè">
            <a:extLst>
              <a:ext uri="{FF2B5EF4-FFF2-40B4-BE49-F238E27FC236}">
                <a16:creationId xmlns:a16="http://schemas.microsoft.com/office/drawing/2014/main" id="{8C249D82-3876-177C-FF1D-6FB6D1D8A786}"/>
              </a:ext>
            </a:extLst>
          </p:cNvPr>
          <p:cNvGrpSpPr/>
          <p:nvPr/>
        </p:nvGrpSpPr>
        <p:grpSpPr>
          <a:xfrm>
            <a:off x="838972" y="1201587"/>
            <a:ext cx="10307427" cy="4759419"/>
            <a:chOff x="796674" y="994758"/>
            <a:chExt cx="10307427" cy="4759419"/>
          </a:xfrm>
        </p:grpSpPr>
        <p:cxnSp>
          <p:nvCxnSpPr>
            <p:cNvPr id="9" name="íṧlïďé">
              <a:extLst>
                <a:ext uri="{FF2B5EF4-FFF2-40B4-BE49-F238E27FC236}">
                  <a16:creationId xmlns:a16="http://schemas.microsoft.com/office/drawing/2014/main" id="{20493D63-653C-0E30-C60B-2B7AFE963049}"/>
                </a:ext>
              </a:extLst>
            </p:cNvPr>
            <p:cNvCxnSpPr>
              <a:cxnSpLocks/>
            </p:cNvCxnSpPr>
            <p:nvPr/>
          </p:nvCxnSpPr>
          <p:spPr>
            <a:xfrm>
              <a:off x="796674" y="5754177"/>
              <a:ext cx="10307427" cy="0"/>
            </a:xfrm>
            <a:prstGeom prst="line">
              <a:avLst/>
            </a:prstGeom>
            <a:ln w="1270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0" name="îSļiḍe">
              <a:extLst>
                <a:ext uri="{FF2B5EF4-FFF2-40B4-BE49-F238E27FC236}">
                  <a16:creationId xmlns:a16="http://schemas.microsoft.com/office/drawing/2014/main" id="{65EECA5B-CF8B-F666-FD45-320044A10B7D}"/>
                </a:ext>
              </a:extLst>
            </p:cNvPr>
            <p:cNvGrpSpPr/>
            <p:nvPr/>
          </p:nvGrpSpPr>
          <p:grpSpPr>
            <a:xfrm>
              <a:off x="866659" y="994758"/>
              <a:ext cx="10151998" cy="1961372"/>
              <a:chOff x="635005" y="1569444"/>
              <a:chExt cx="10151998" cy="1961372"/>
            </a:xfrm>
          </p:grpSpPr>
          <p:sp>
            <p:nvSpPr>
              <p:cNvPr id="18" name="íşľíďè">
                <a:extLst>
                  <a:ext uri="{FF2B5EF4-FFF2-40B4-BE49-F238E27FC236}">
                    <a16:creationId xmlns:a16="http://schemas.microsoft.com/office/drawing/2014/main" id="{7D7784B7-028D-295B-598E-301FAD0B26A7}"/>
                  </a:ext>
                </a:extLst>
              </p:cNvPr>
              <p:cNvSpPr/>
              <p:nvPr/>
            </p:nvSpPr>
            <p:spPr>
              <a:xfrm>
                <a:off x="635005" y="2311228"/>
                <a:ext cx="720000" cy="720000"/>
              </a:xfrm>
              <a:prstGeom prst="ellipse">
                <a:avLst/>
              </a:prstGeom>
              <a:solidFill>
                <a:schemeClr val="accent1">
                  <a:lumMod val="7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lnSpc>
                    <a:spcPct val="110000"/>
                  </a:lnSpc>
                </a:pPr>
                <a:r>
                  <a:rPr lang="en-US" altLang="zh-CN" sz="2400" b="1" dirty="0">
                    <a:solidFill>
                      <a:srgbClr val="FFFFFF"/>
                    </a:solidFill>
                    <a:latin typeface="宋体" panose="02010600030101010101" pitchFamily="2" charset="-122"/>
                    <a:ea typeface="宋体" panose="02010600030101010101" pitchFamily="2" charset="-122"/>
                    <a:cs typeface="+mn-ea"/>
                    <a:sym typeface="+mn-lt"/>
                  </a:rPr>
                  <a:t>01</a:t>
                </a:r>
                <a:endParaRPr lang="zh-CN" altLang="en-US" sz="2400" b="1" dirty="0">
                  <a:solidFill>
                    <a:srgbClr val="FFFFFF"/>
                  </a:solidFill>
                  <a:latin typeface="宋体" panose="02010600030101010101" pitchFamily="2" charset="-122"/>
                  <a:ea typeface="宋体" panose="02010600030101010101" pitchFamily="2" charset="-122"/>
                  <a:cs typeface="+mn-ea"/>
                  <a:sym typeface="+mn-lt"/>
                </a:endParaRPr>
              </a:p>
            </p:txBody>
          </p:sp>
          <p:sp>
            <p:nvSpPr>
              <p:cNvPr id="19" name="islîḓe">
                <a:extLst>
                  <a:ext uri="{FF2B5EF4-FFF2-40B4-BE49-F238E27FC236}">
                    <a16:creationId xmlns:a16="http://schemas.microsoft.com/office/drawing/2014/main" id="{32699608-8BEF-2969-D853-C037E62ED0C4}"/>
                  </a:ext>
                </a:extLst>
              </p:cNvPr>
              <p:cNvSpPr/>
              <p:nvPr/>
            </p:nvSpPr>
            <p:spPr>
              <a:xfrm flipH="1">
                <a:off x="1380400" y="1569444"/>
                <a:ext cx="9406603" cy="1961372"/>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ctr" anchorCtr="0" forceAA="0" compatLnSpc="1">
                <a:spAutoFit/>
              </a:bodyPr>
              <a:lstStyle/>
              <a:p>
                <a:pPr algn="l">
                  <a:lnSpc>
                    <a:spcPct val="150000"/>
                  </a:lnSpc>
                </a:pPr>
                <a:r>
                  <a:rPr lang="zh-CN" altLang="en-US" sz="2400" b="1" dirty="0">
                    <a:solidFill>
                      <a:schemeClr val="tx1"/>
                    </a:solidFill>
                    <a:latin typeface="宋体" panose="02010600030101010101" pitchFamily="2" charset="-122"/>
                    <a:ea typeface="宋体" panose="02010600030101010101" pitchFamily="2" charset="-122"/>
                    <a:cs typeface="+mn-ea"/>
                    <a:sym typeface="+mn-lt"/>
                  </a:rPr>
                  <a:t>理论意义</a:t>
                </a:r>
                <a:endParaRPr lang="en-US" altLang="zh-CN" sz="2400" b="1" dirty="0">
                  <a:solidFill>
                    <a:schemeClr val="tx1"/>
                  </a:solidFill>
                  <a:latin typeface="宋体" panose="02010600030101010101" pitchFamily="2" charset="-122"/>
                  <a:ea typeface="宋体" panose="02010600030101010101" pitchFamily="2" charset="-122"/>
                  <a:cs typeface="+mn-ea"/>
                  <a:sym typeface="+mn-lt"/>
                </a:endParaRPr>
              </a:p>
              <a:p>
                <a:pPr algn="l">
                  <a:lnSpc>
                    <a:spcPct val="150000"/>
                  </a:lnSpc>
                </a:pPr>
                <a:r>
                  <a:rPr lang="zh-CN" altLang="en-US" sz="2000" dirty="0">
                    <a:solidFill>
                      <a:schemeClr val="tx1"/>
                    </a:solidFill>
                    <a:latin typeface="宋体" panose="02010600030101010101" pitchFamily="2" charset="-122"/>
                    <a:ea typeface="宋体" panose="02010600030101010101" pitchFamily="2" charset="-122"/>
                    <a:cs typeface="+mn-ea"/>
                    <a:sym typeface="+mn-lt"/>
                  </a:rPr>
                  <a:t>人工智能技术作为新质生产力在生产领域的垂直应用，是国际竞争非常激烈的一个新赛道，地学大模型的应用代表了地质研究和勘探开发领域的技术创新方向，有望引领地学研究和勘探开发进入新的阶段，推动整个行业的转型升级。</a:t>
                </a:r>
                <a:endParaRPr lang="en-US" altLang="zh-CN" sz="2000" dirty="0">
                  <a:solidFill>
                    <a:schemeClr val="tx1"/>
                  </a:solidFill>
                  <a:latin typeface="宋体" panose="02010600030101010101" pitchFamily="2" charset="-122"/>
                  <a:ea typeface="宋体" panose="02010600030101010101" pitchFamily="2" charset="-122"/>
                  <a:cs typeface="+mn-ea"/>
                  <a:sym typeface="+mn-lt"/>
                </a:endParaRPr>
              </a:p>
            </p:txBody>
          </p:sp>
        </p:grpSp>
        <p:cxnSp>
          <p:nvCxnSpPr>
            <p:cNvPr id="11" name="îšļîdé">
              <a:extLst>
                <a:ext uri="{FF2B5EF4-FFF2-40B4-BE49-F238E27FC236}">
                  <a16:creationId xmlns:a16="http://schemas.microsoft.com/office/drawing/2014/main" id="{B6D417DE-A3CB-5736-0733-FFB2B6C5E8B6}"/>
                </a:ext>
              </a:extLst>
            </p:cNvPr>
            <p:cNvCxnSpPr>
              <a:cxnSpLocks/>
            </p:cNvCxnSpPr>
            <p:nvPr/>
          </p:nvCxnSpPr>
          <p:spPr>
            <a:xfrm>
              <a:off x="866660" y="3025449"/>
              <a:ext cx="10151997" cy="0"/>
            </a:xfrm>
            <a:prstGeom prst="line">
              <a:avLst/>
            </a:prstGeom>
            <a:ln w="1270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2" name="ïṥḷïďe">
              <a:extLst>
                <a:ext uri="{FF2B5EF4-FFF2-40B4-BE49-F238E27FC236}">
                  <a16:creationId xmlns:a16="http://schemas.microsoft.com/office/drawing/2014/main" id="{281F7BE3-9881-EFF5-181C-CC8751A3B786}"/>
                </a:ext>
              </a:extLst>
            </p:cNvPr>
            <p:cNvGrpSpPr/>
            <p:nvPr/>
          </p:nvGrpSpPr>
          <p:grpSpPr>
            <a:xfrm>
              <a:off x="866659" y="3516904"/>
              <a:ext cx="10237442" cy="1961372"/>
              <a:chOff x="635005" y="4157659"/>
              <a:chExt cx="10237442" cy="1961372"/>
            </a:xfrm>
          </p:grpSpPr>
          <p:sp>
            <p:nvSpPr>
              <p:cNvPr id="16" name="îśļiḋê">
                <a:extLst>
                  <a:ext uri="{FF2B5EF4-FFF2-40B4-BE49-F238E27FC236}">
                    <a16:creationId xmlns:a16="http://schemas.microsoft.com/office/drawing/2014/main" id="{4E879F44-719A-5483-F9F7-DE98FB730612}"/>
                  </a:ext>
                </a:extLst>
              </p:cNvPr>
              <p:cNvSpPr/>
              <p:nvPr/>
            </p:nvSpPr>
            <p:spPr>
              <a:xfrm>
                <a:off x="635005" y="4933148"/>
                <a:ext cx="720000" cy="720000"/>
              </a:xfrm>
              <a:prstGeom prst="ellipse">
                <a:avLst/>
              </a:prstGeom>
              <a:solidFill>
                <a:schemeClr val="accent2">
                  <a:lumMod val="7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lnSpc>
                    <a:spcPct val="110000"/>
                  </a:lnSpc>
                </a:pPr>
                <a:r>
                  <a:rPr lang="en-US" altLang="zh-CN" sz="2400" b="1" dirty="0">
                    <a:solidFill>
                      <a:srgbClr val="FFFFFF"/>
                    </a:solidFill>
                    <a:latin typeface="宋体" panose="02010600030101010101" pitchFamily="2" charset="-122"/>
                    <a:ea typeface="宋体" panose="02010600030101010101" pitchFamily="2" charset="-122"/>
                    <a:cs typeface="+mn-ea"/>
                    <a:sym typeface="+mn-lt"/>
                  </a:rPr>
                  <a:t>02</a:t>
                </a:r>
                <a:endParaRPr lang="zh-CN" altLang="en-US" sz="2400" b="1" dirty="0">
                  <a:solidFill>
                    <a:srgbClr val="FFFFFF"/>
                  </a:solidFill>
                  <a:latin typeface="宋体" panose="02010600030101010101" pitchFamily="2" charset="-122"/>
                  <a:ea typeface="宋体" panose="02010600030101010101" pitchFamily="2" charset="-122"/>
                  <a:cs typeface="+mn-ea"/>
                  <a:sym typeface="+mn-lt"/>
                </a:endParaRPr>
              </a:p>
            </p:txBody>
          </p:sp>
          <p:sp>
            <p:nvSpPr>
              <p:cNvPr id="17" name="íṡḷíďê">
                <a:extLst>
                  <a:ext uri="{FF2B5EF4-FFF2-40B4-BE49-F238E27FC236}">
                    <a16:creationId xmlns:a16="http://schemas.microsoft.com/office/drawing/2014/main" id="{913668E6-FCCF-B7A2-2FE1-D176EA0BEF34}"/>
                  </a:ext>
                </a:extLst>
              </p:cNvPr>
              <p:cNvSpPr/>
              <p:nvPr/>
            </p:nvSpPr>
            <p:spPr>
              <a:xfrm flipH="1">
                <a:off x="1465844" y="4157659"/>
                <a:ext cx="9406603" cy="1961372"/>
              </a:xfrm>
              <a:prstGeom prst="rect">
                <a:avLst/>
              </a:prstGeom>
              <a:no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ctr" anchorCtr="0" forceAA="0" compatLnSpc="1">
                <a:spAutoFit/>
              </a:bodyPr>
              <a:lstStyle/>
              <a:p>
                <a:pPr algn="l">
                  <a:lnSpc>
                    <a:spcPct val="150000"/>
                  </a:lnSpc>
                </a:pPr>
                <a:r>
                  <a:rPr lang="zh-CN" altLang="en-US" sz="2400" b="1" dirty="0">
                    <a:solidFill>
                      <a:schemeClr val="tx1"/>
                    </a:solidFill>
                    <a:latin typeface="宋体" panose="02010600030101010101" pitchFamily="2" charset="-122"/>
                    <a:ea typeface="宋体" panose="02010600030101010101" pitchFamily="2" charset="-122"/>
                    <a:cs typeface="+mn-ea"/>
                    <a:sym typeface="+mn-lt"/>
                  </a:rPr>
                  <a:t>现实意义</a:t>
                </a:r>
                <a:endParaRPr lang="en-US" altLang="zh-CN" sz="2400" b="1" dirty="0">
                  <a:solidFill>
                    <a:schemeClr val="tx1"/>
                  </a:solidFill>
                  <a:latin typeface="宋体" panose="02010600030101010101" pitchFamily="2" charset="-122"/>
                  <a:ea typeface="宋体" panose="02010600030101010101" pitchFamily="2" charset="-122"/>
                  <a:cs typeface="+mn-ea"/>
                  <a:sym typeface="+mn-lt"/>
                </a:endParaRPr>
              </a:p>
              <a:p>
                <a:pPr algn="l">
                  <a:lnSpc>
                    <a:spcPct val="150000"/>
                  </a:lnSpc>
                </a:pPr>
                <a:r>
                  <a:rPr lang="zh-CN" altLang="en-US" sz="2000" dirty="0">
                    <a:solidFill>
                      <a:schemeClr val="tx1"/>
                    </a:solidFill>
                    <a:latin typeface="宋体" panose="02010600030101010101" pitchFamily="2" charset="-122"/>
                    <a:ea typeface="宋体" panose="02010600030101010101" pitchFamily="2" charset="-122"/>
                    <a:cs typeface="+mn-ea"/>
                    <a:sym typeface="+mn-lt"/>
                  </a:rPr>
                  <a:t>通过人工智能技术，突破了传统地学研究和勘探开发的局限，可以有效提高地质勘探精度，缩短勘探周期，降低勘探成本，为油气开发提供科学决策依据，同时也为油气行业的可持续发展注入了新的动力。</a:t>
                </a:r>
                <a:endParaRPr lang="en-US" altLang="zh-CN" sz="2000" dirty="0">
                  <a:solidFill>
                    <a:schemeClr val="tx1"/>
                  </a:solidFill>
                  <a:latin typeface="宋体" panose="02010600030101010101" pitchFamily="2" charset="-122"/>
                  <a:ea typeface="宋体" panose="02010600030101010101" pitchFamily="2" charset="-122"/>
                  <a:cs typeface="+mn-ea"/>
                  <a:sym typeface="+mn-lt"/>
                </a:endParaRPr>
              </a:p>
            </p:txBody>
          </p:sp>
        </p:grpSp>
      </p:grpSp>
    </p:spTree>
    <p:extLst>
      <p:ext uri="{BB962C8B-B14F-4D97-AF65-F5344CB8AC3E}">
        <p14:creationId xmlns:p14="http://schemas.microsoft.com/office/powerpoint/2010/main" val="10080017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7794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1268</TotalTime>
  <Words>1057</Words>
  <Application>Microsoft Office PowerPoint</Application>
  <PresentationFormat>宽屏</PresentationFormat>
  <Paragraphs>114</Paragraphs>
  <Slides>15</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等线 Light</vt:lpstr>
      <vt:lpstr>楷体</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个人工作汇报</dc:title>
  <dc:creator>Meng Wang</dc:creator>
  <cp:lastModifiedBy>Meng Wang</cp:lastModifiedBy>
  <cp:revision>18</cp:revision>
  <dcterms:created xsi:type="dcterms:W3CDTF">2024-02-20T14:05:47Z</dcterms:created>
  <dcterms:modified xsi:type="dcterms:W3CDTF">2024-04-11T03:19:40Z</dcterms:modified>
</cp:coreProperties>
</file>