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64" r:id="rId4"/>
    <p:sldId id="266" r:id="rId6"/>
    <p:sldId id="267" r:id="rId7"/>
    <p:sldId id="304" r:id="rId8"/>
    <p:sldId id="269" r:id="rId9"/>
    <p:sldId id="270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305" r:id="rId22"/>
    <p:sldId id="306" r:id="rId23"/>
    <p:sldId id="307" r:id="rId24"/>
    <p:sldId id="308" r:id="rId25"/>
    <p:sldId id="309" r:id="rId26"/>
    <p:sldId id="310" r:id="rId27"/>
    <p:sldId id="258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71846" autoAdjust="0"/>
  </p:normalViewPr>
  <p:slideViewPr>
    <p:cSldViewPr>
      <p:cViewPr varScale="1">
        <p:scale>
          <a:sx n="89" d="100"/>
          <a:sy n="89" d="100"/>
        </p:scale>
        <p:origin x="1286" y="72"/>
      </p:cViewPr>
      <p:guideLst>
        <p:guide orient="horz" pos="218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73C433-8943-416A-9C68-003EF7E3200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C1582D-279C-4B93-88BE-1F0197B1195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&lt;form&gt;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     &lt;input type</a:t>
            </a:r>
            <a:r>
              <a:rPr lang="en-US" altLang="zh-CN" smtClean="0"/>
              <a:t>“</a:t>
            </a:r>
            <a:r>
              <a:rPr lang="zh-CN" altLang="en-US" smtClean="0"/>
              <a:t>search” palceholder=”提示”&gt;	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&lt;/form&gt;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在移动端调用输入法的时候会弹出小键盘，键盘一般是enter键，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那么在搜索框当中只有我们要求调用是搜索按钮，</a:t>
            </a:r>
            <a:r>
              <a:rPr lang="zh-CN" altLang="en-US" smtClean="0">
                <a:sym typeface="+mn-ea"/>
              </a:rPr>
              <a:t>这样的结构才能调用出来。</a:t>
            </a:r>
            <a:endParaRPr lang="zh-CN" altLang="en-US" smtClean="0">
              <a:sym typeface="+mn-ea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因为search 类型用于搜索域，</a:t>
            </a: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5EF0F-B07F-4FDD-AAE8-B20F76852CD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解决方案，采用压缩图标尺寸的方式来解决。 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如果是Img使用直接设置宽高的方式来压缩。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如果是背景使用的是设置background-size的方式来压缩。</a:t>
            </a: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B48B1A-B67B-4351-B5D7-B3BDC41DE5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搜索按钮调用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&lt;form action="#"&gt;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    &lt;input type="search" placeholder="提示"/&gt;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&lt;/form&gt;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search定义用于输入搜索字符串的文本字段。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在移动端调用输入法的时候会弹出小键盘，键盘一般是enter键，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在搜索框当中我们要求调用是搜索按钮，那么这样的结构才能调用出来。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注意：首尾各加一张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nth-of-child</a:t>
            </a:r>
            <a:r>
              <a:rPr lang="en-US" altLang="zh-CN" smtClean="0"/>
              <a:t>(</a:t>
            </a:r>
            <a:r>
              <a:rPr lang="zh-CN" altLang="en-US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    选择同类型的第N个元素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first-of-type         选择同类型的第一个元素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last-of-type	     选择同类型的最后一个元素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z="7200" smtClean="0"/>
              <a:t>1</a:t>
            </a:r>
            <a:r>
              <a:rPr lang="zh-CN" altLang="en-US" sz="7200" smtClean="0"/>
              <a:t>、移动</a:t>
            </a:r>
            <a:r>
              <a:rPr lang="en-US" altLang="zh-CN" sz="7200" smtClean="0"/>
              <a:t>web</a:t>
            </a:r>
            <a:r>
              <a:rPr lang="zh-CN" altLang="en-US" sz="7200" smtClean="0"/>
              <a:t>开发就是在移动端进行</a:t>
            </a:r>
            <a:r>
              <a:rPr lang="en-US" altLang="zh-CN" sz="7200" smtClean="0"/>
              <a:t>Web</a:t>
            </a:r>
            <a:r>
              <a:rPr lang="zh-CN" altLang="en-US" sz="7200" smtClean="0"/>
              <a:t>页面的开发</a:t>
            </a:r>
            <a:endParaRPr lang="zh-CN" altLang="en-US" sz="7200" smtClean="0"/>
          </a:p>
          <a:p>
            <a:pPr eaLnBrk="1" hangingPunct="1">
              <a:spcBef>
                <a:spcPct val="0"/>
              </a:spcBef>
            </a:pPr>
            <a:endParaRPr lang="zh-CN" altLang="en-US" sz="720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7200" smtClean="0"/>
              <a:t>2</a:t>
            </a:r>
            <a:r>
              <a:rPr lang="zh-CN" altLang="en-US" sz="7200" smtClean="0"/>
              <a:t>、完全可以，前面学到的</a:t>
            </a:r>
            <a:r>
              <a:rPr lang="en-US" altLang="zh-CN" sz="7200" smtClean="0"/>
              <a:t>PC</a:t>
            </a:r>
            <a:r>
              <a:rPr lang="zh-CN" altLang="en-US" sz="7200" smtClean="0"/>
              <a:t>端的技术，例如：</a:t>
            </a:r>
            <a:r>
              <a:rPr lang="en-US" altLang="zh-CN" sz="7200" smtClean="0"/>
              <a:t>HTML</a:t>
            </a:r>
            <a:r>
              <a:rPr lang="zh-CN" altLang="en-US" sz="7200" smtClean="0"/>
              <a:t>、</a:t>
            </a:r>
            <a:r>
              <a:rPr lang="en-US" altLang="zh-CN" sz="7200" smtClean="0"/>
              <a:t>CSS</a:t>
            </a:r>
            <a:r>
              <a:rPr lang="zh-CN" altLang="en-US" sz="7200" smtClean="0"/>
              <a:t>、</a:t>
            </a:r>
            <a:r>
              <a:rPr lang="en-US" altLang="zh-CN" sz="7200" smtClean="0"/>
              <a:t>Js</a:t>
            </a:r>
            <a:r>
              <a:rPr lang="zh-CN" altLang="en-US" sz="7200" smtClean="0"/>
              <a:t>、</a:t>
            </a:r>
            <a:r>
              <a:rPr lang="en-US" altLang="zh-CN" sz="7200" smtClean="0"/>
              <a:t>jQuery</a:t>
            </a:r>
            <a:r>
              <a:rPr lang="zh-CN" altLang="en-US" sz="7200" smtClean="0"/>
              <a:t>、</a:t>
            </a:r>
            <a:r>
              <a:rPr lang="en-US" altLang="zh-CN" sz="7200" smtClean="0"/>
              <a:t>ajax</a:t>
            </a:r>
            <a:r>
              <a:rPr lang="zh-CN" altLang="en-US" sz="7200" smtClean="0"/>
              <a:t>等等都是可以用到移动端开发中的。</a:t>
            </a:r>
            <a:endParaRPr lang="zh-CN" altLang="en-US" sz="7200" smtClean="0"/>
          </a:p>
          <a:p>
            <a:pPr eaLnBrk="1" hangingPunct="1">
              <a:spcBef>
                <a:spcPct val="0"/>
              </a:spcBef>
            </a:pPr>
            <a:endParaRPr lang="zh-CN" altLang="en-US" sz="7200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BB962-D5AC-4EC2-BD2B-C39C0E0FA15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什么是适配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答：移动设备尺寸不一致造成的布局不一的问题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适配问题解决方案： 流式布局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同时加上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viewport 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什么是流式布局：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答：流式布局就是百分比布局，通过将盒子设置成 </a:t>
            </a:r>
            <a:r>
              <a:rPr lang="en-US" altLang="zh-CN" smtClean="0"/>
              <a:t>100% </a:t>
            </a:r>
            <a:r>
              <a:rPr lang="zh-CN" altLang="en-US" smtClean="0"/>
              <a:t>让元素根据屏幕的宽度来进行伸缩。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3B18D3-0941-4D97-A407-BB2520E29CD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D22C9D-D836-460B-86DD-A83B700099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mtClean="0">
                <a:sym typeface="+mn-ea"/>
              </a:rPr>
              <a:t>1</a:t>
            </a:r>
            <a:r>
              <a:rPr lang="zh-CN" altLang="en-US">
                <a:sym typeface="+mn-ea"/>
              </a:rPr>
              <a:t>、什么是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（视觉窗口）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答：在移动端用来承载页面的那一块区域，就是咱们的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viewport（</a:t>
            </a:r>
            <a:r>
              <a:rPr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视口</a:t>
            </a:r>
            <a:r>
              <a:rPr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也叫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视觉窗口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这个区域可以设置高度宽度，还可以按比例对咱们的页面放大缩小，而且能设置是否允许用户对页面自行缩放。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2</a:t>
            </a:r>
            <a:r>
              <a:rPr lang="zh-CN" altLang="en-US"/>
              <a:t>、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宽度如何设置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达到适配的目的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      &lt;meta name="viewport" content="width=device-width"&gt;</a:t>
            </a: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DD7195-BF99-4616-8D53-A0112862DB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sym typeface="+mn-ea"/>
              </a:rPr>
              <a:t>、 </a:t>
            </a:r>
            <a:r>
              <a:rPr lang="en-US" altLang="zh-CN">
                <a:sym typeface="+mn-ea"/>
              </a:rPr>
              <a:t>viewport </a:t>
            </a:r>
            <a:r>
              <a:rPr lang="zh-CN" altLang="en-US">
                <a:sym typeface="+mn-ea"/>
              </a:rPr>
              <a:t>各个参数的含义</a:t>
            </a: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 : 宽度设置的是viewport宽度，可以设置device-width特殊值。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initial-scale: 初始缩放比，大于0的数字。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maximum-scale:最大缩放比，大于0的数字。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minimum-scale:最小缩放比，大于0的数字。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user-scalable：用户是否可以缩放，yes或no(1或0)。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、怎么用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构建一个标准的移动开发页面？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用meta标签把viewport的宽度设为device-width，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同时加上initial-scale=1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.0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user-scalable=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就构建了一个标准的移动Web页面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     &lt;meta name="viewport" content="width=device-width,initial-scale=1.0,user-scalable=0"/&gt;</a:t>
            </a: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4B51C9-36E3-40A0-9084-F17D48ABA8D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通过js判断屏幕的尺寸，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然后根据我们屏幕的尺寸来判断我们的缩放比，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然后通过我们的缩放比来进行适配</a:t>
            </a: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E46E8E-11C3-450F-83D2-E389CEBCD07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、定义高亮的效果并清除高亮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设置高亮颜色-webkit-tap-highlight-color:red;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将高亮设置为透明-webkit-tap-highlight-color:transparent;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、为什么所有的盒子的宽度以边框开始计算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在移动端通常使用的是百分比布局，那么这样的布局如果使用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padding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或使容器的宽度超出屏幕的宽度产生滚动条。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那么我们的解决方案是什么试用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css3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 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box-sizing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设置所有的盒子重边框开始计算宽度。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、在移动设备的浏览器当中表单一般会有默认的属性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通过border：none</a:t>
            </a:r>
            <a:r>
              <a:rPr lang="en-US" altLang="zh-CN" smtClean="0"/>
              <a:t>; </a:t>
            </a:r>
            <a:r>
              <a:rPr lang="zh-CN" altLang="en-US" smtClean="0"/>
              <a:t>outline：none是无法完全清楚的，还是会有一些浏览器默认的属性，比如：</a:t>
            </a:r>
            <a:endParaRPr lang="zh-CN" altLang="en-US" smtClean="0"/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内阴影，立体感、、、向这些浏览器默认加上的样式我们怎么去除呢？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input,textarea{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border: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outline: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resize: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-webkit-appearance: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}</a:t>
            </a: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7DF57C-2A1B-4646-B4AC-DCA73E2B32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8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保证页面在尺寸比较大的设备当中保证页面的效果也就是清晰度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保证页面在小尺寸的设备当中有较好的布局效果</a:t>
            </a: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21B5B-0B7F-4D48-8100-559A351F9F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CFA-0156-4544-9714-C1AF8D5A0AA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8F12-F73B-43E5-97B5-54BD135C0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3712-6E0B-4BD4-B048-A81D95DF9AE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B1D4E-F85E-4912-923A-B64D19CE63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0E37-F73A-46EC-95EC-BA7DAC37CD6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E9CD-DE94-4912-A40B-9AFE799E0C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64EDB-D958-4A9C-9F04-4CAA886936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951B-E296-49A6-9857-E0712C6B6B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33168-4C99-4B16-BA36-0DEF025F297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CF212-FB7E-4538-858D-46B5032061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8AE7-61A0-4CF2-BD2D-9C760ED9E4E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ED470-A24D-443D-9372-2A322A8D07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41A1-7116-47D9-9DA8-FAE6573D9B2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3CBBE-CFE9-4BFF-AB9E-9139B84970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11D4-ED10-4F2C-A2D3-EB632343E82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D5E32-D7AD-45FF-8D3B-1CA425C46F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7376-02AE-4470-B50C-9B59847C444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1ED2-8875-421D-B8EC-C21064475A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1AE6C-6B20-4E34-89A6-872DDDB392D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7189C-694C-4167-B86A-C7FC1D8838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5643C-89A9-4ADA-A8B4-EAFD392FA3C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723AD-35E2-4C2E-9387-3D21993921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C36031-DB67-4C68-8493-454C3052637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92E729-888B-4878-86B3-96F10475788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08-&#31227;&#21160;web-&#24494;&#37329;&#25152;&#39029;&#38754;&#30340;&#23383;&#20307;&#22270;&#26631;&#26679;&#24335;&#20934;&#22791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hyperlink" Target="09-&#31227;&#21160;web-&#24494;&#37329;&#25152;&#22836;&#37096;&#22359;&#21046;&#20316;(&#19978;)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10-&#31227;&#21160;web-&#24494;&#37329;&#25152;&#22836;&#37096;&#22359;&#21046;&#20316;(&#20013;).avi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hyperlink" Target="11-&#31227;&#21160;web-&#24494;&#37329;&#25152;&#22836;&#37096;&#22359;&#21046;&#20316;(&#19979;).avi" TargetMode="External"/><Relationship Id="rId1" Type="http://schemas.openxmlformats.org/officeDocument/2006/relationships/hyperlink" Target="11-&#31227;&#21160;web-&#21709;&#24212;&#24335;&#24067;&#23616;&#30340;&#31616;&#21333;&#35828;&#26126;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hyperlink" Target="12-&#31227;&#21160;web-&#23548;&#33322;&#26465;&#32452;&#20214;&#30340;&#35828;&#26126;.avi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13-&#31227;&#21160;web-&#23548;&#33322;&#26465;&#32452;&#20214;&#30340;&#26679;&#24335;&#20462;&#25913;(&#19978;)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hyperlink" Target="14-&#31227;&#21160;web-&#23548;&#33322;&#26465;&#32452;&#20214;&#30340;&#26679;&#24335;&#20462;&#25913;(&#19979;)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15-&#31227;&#21160;web-&#36718;&#25773;&#22270;&#30340;&#25928;&#26524;&#20998;&#26512;.avi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16-&#31227;&#21160;web-&#36718;&#25773;&#22270;&#25554;&#20214;&#30340;&#20351;&#29992;&#35828;&#26126;.av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17-&#31227;&#21160;web-&#31227;&#21160;&#31471;&#30340;&#36718;&#25773;&#22270;&#25928;&#26524;&#23454;&#29616;.av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18-&#31227;&#21160;web-&#38750;&#31227;&#21160;&#31471;&#30340;&#36718;&#25773;&#22270;&#25928;&#26524;&#23454;&#29616;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19-&#31227;&#21160;web-&#20351;&#29992;&#21709;&#24212;&#24335;&#24037;&#20855;&#23454;&#29616;&#36718;&#25773;&#22270;.avi" TargetMode="External"/><Relationship Id="rId1" Type="http://schemas.openxmlformats.org/officeDocument/2006/relationships/hyperlink" Target="20-&#31227;&#21160;web-bootstrap&#31616;&#21333;&#20171;&#32461;.av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20-&#31227;&#21160;web-&#20351;&#29992;js&#23454;&#29616;&#36718;&#25773;&#22270;.avi" TargetMode="External"/><Relationship Id="rId1" Type="http://schemas.openxmlformats.org/officeDocument/2006/relationships/hyperlink" Target="20-&#31227;&#21160;web-bootstrap&#31616;&#21333;&#20171;&#32461;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21-&#31227;&#21160;web-&#23454;&#29616;&#36718;&#25773;&#22270;&#30340;&#28369;&#21160;&#25805;&#20316;.avi" TargetMode="External"/><Relationship Id="rId1" Type="http://schemas.openxmlformats.org/officeDocument/2006/relationships/hyperlink" Target="20-&#31227;&#21160;web-bootstrap&#31616;&#21333;&#20171;&#32461;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22-&#31227;&#21160;web-&#24494;&#37329;&#25152;&#39318;&#39029;&#36718;&#25773;&#22270;&#30340;&#23436;&#25104;.avi" TargetMode="External"/><Relationship Id="rId1" Type="http://schemas.openxmlformats.org/officeDocument/2006/relationships/hyperlink" Target="20-&#31227;&#21160;web-bootstrap&#31616;&#21333;&#20171;&#32461;.avi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01-&#31227;&#21160;web-bootstrap&#20013;&#30340;&#24067;&#23616;&#23481;&#22120;.av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02-&#31227;&#21160;web-bootstrap&#20013;&#30340;&#26629;&#26684;&#31995;&#32479;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03-&#31227;&#21160;web-bootstrap&#26629;&#26684;&#31995;&#32479;&#30340;&#20854;&#23427;&#26679;&#24335;&#35828;&#26126;(&#19978;)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04-&#31227;&#21160;web-bootstrap&#26629;&#26684;&#31995;&#32479;&#30340;&#20854;&#23427;&#26679;&#24335;&#35828;&#26126;(&#19979;)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05-&#31227;&#21160;web-less&#29615;&#22659;&#30340;&#25645;&#24314;.av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06-&#31227;&#21160;web-less&#35821;&#27861;&#35828;&#26126;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07-&#31227;&#21160;web-wjs&#39029;&#38754;&#30340;&#25972;&#20307;&#32467;&#26500;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441575" y="1773238"/>
            <a:ext cx="4021138" cy="874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916238" y="2852738"/>
            <a:ext cx="3071812" cy="110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金所页面的字体图标样式准备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93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08-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微金所页面的字体图标样式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准备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09-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微金所头部块制作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09-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微金所头部块制作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上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微金所头部块制作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10-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微金所头部块制作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中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 11-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微金所头部块制作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11-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微金所头部块制作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下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如何修改</a:t>
            </a:r>
            <a:r>
              <a:rPr lang="en-US" altLang="zh-CN" sz="16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bootstarp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预定制样式？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5775" y="703263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导航条组件的说明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12-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导航条组件的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说明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导航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条组件的样式修改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导航条组件的样式修改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上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条样式如何修改？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导航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条组件的样式修改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导航条组件的样式修改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下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轮播图的效果分析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8007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15-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轮播图的效果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分析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端和</a:t>
            </a:r>
            <a:r>
              <a:rPr lang="en-US" altLang="zh-CN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端的机构</a:t>
            </a:r>
            <a:endParaRPr lang="en-US" altLang="zh-CN" sz="16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16-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轮播图插件的使用说明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8007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16-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轮播图插件的使用说明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6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5.4 17-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移动端的轮播图效果实现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17-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移动端的轮播图效果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实现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b="1" i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 </a:t>
            </a:r>
            <a:r>
              <a:rPr lang="zh-CN" altLang="en-US" sz="36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en-US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467544" y="1565275"/>
            <a:ext cx="8277225" cy="2148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>
                <a:latin typeface="Calibri" panose="020F0502020204030204" pitchFamily="34" charset="0"/>
              </a:rPr>
              <a:t>01、bootstarp布局容器+栅格系统的使用</a:t>
            </a:r>
            <a:endParaRPr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Calibri" panose="020F0502020204030204" pitchFamily="34" charset="0"/>
              </a:rPr>
              <a:t>02、less环境搭建和语法说明</a:t>
            </a:r>
            <a:endParaRPr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Calibri" panose="020F0502020204030204" pitchFamily="34" charset="0"/>
              </a:rPr>
              <a:t>03、wjs页面结构搭建+wjs页面头部的完成</a:t>
            </a:r>
            <a:endParaRPr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Calibri" panose="020F0502020204030204" pitchFamily="34" charset="0"/>
              </a:rPr>
              <a:t>04、bootstarp导航组件说明及wjs导航的完成</a:t>
            </a:r>
            <a:endParaRPr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Calibri" panose="020F0502020204030204" pitchFamily="34" charset="0"/>
              </a:rPr>
              <a:t>05、轮播图效果的实现</a:t>
            </a:r>
            <a:endParaRPr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5.5 18-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非移动端的轮播图效果实现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18-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非移动端的轮播图效果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实现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6.1 19-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使用响应式工具实现轮播图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19-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使用响应式工具实现轮播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图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式工具如何使用？</a:t>
            </a:r>
            <a:endParaRPr lang="en-US" altLang="zh-CN" sz="16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利用响应式工具实现会存在哪些问题？</a:t>
            </a:r>
            <a:endParaRPr lang="en-US" altLang="zh-CN" sz="16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20-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实现轮播图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8007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20-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使用</a:t>
            </a:r>
            <a:r>
              <a:rPr lang="en-US" altLang="zh-CN" sz="2000" dirty="0" err="1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js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实现轮播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图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6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6.3 21-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实现轮播图的滑动操作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8007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21-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实现轮播图的滑动操作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如何实现滑动操作？</a:t>
            </a:r>
            <a:endParaRPr lang="en-US" altLang="zh-CN" sz="16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6.4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微金所首页轮播图的完成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22-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微金所首页轮播图的完成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web-bootstrap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中的布局容器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01-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web-bootstrap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中的布局容器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 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container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container-fluid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分别是有什么作用？</a:t>
            </a:r>
            <a:endParaRPr lang="zh-CN" altLang="en-US" sz="16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中的栅格系统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395288" y="1412875"/>
            <a:ext cx="8215312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02-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web-bootstrap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中的栅格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系统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怎么简单的创建一个栅格系统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bootstrap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栅格系统的其它样式说明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7699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web-bootstrap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栅格系统的其它样式说明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上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offset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push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pull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的区别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bootstrap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栅格系统的其它样式说明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web-bootstrap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栅格系统的其它样式说明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下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栅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格嵌套时候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container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的问题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响应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式工具的使用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05-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web-less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环境的搭建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web-less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环境的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搭建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是干什么的？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如何检测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是否安装成功？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web-less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语法说明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06-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web-less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语法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说明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07-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wjs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页面的整体结构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28625" y="1357313"/>
            <a:ext cx="821531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07-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en-US" altLang="zh-CN" sz="2000" dirty="0" err="1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wjs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页面的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整体结构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1964</Words>
  <Application>WPS 演示</Application>
  <PresentationFormat>全屏显示(4:3)</PresentationFormat>
  <Paragraphs>236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silence</cp:lastModifiedBy>
  <cp:revision>454</cp:revision>
  <dcterms:created xsi:type="dcterms:W3CDTF">2015-06-29T07:19:00Z</dcterms:created>
  <dcterms:modified xsi:type="dcterms:W3CDTF">2017-05-21T00:04:59Z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