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304" r:id="rId3"/>
    <p:sldId id="258" r:id="rId4"/>
    <p:sldId id="259" r:id="rId5"/>
    <p:sldId id="299" r:id="rId6"/>
    <p:sldId id="270" r:id="rId7"/>
    <p:sldId id="271" r:id="rId8"/>
    <p:sldId id="352" r:id="rId9"/>
    <p:sldId id="353" r:id="rId10"/>
    <p:sldId id="305" r:id="rId11"/>
    <p:sldId id="273" r:id="rId12"/>
    <p:sldId id="288" r:id="rId13"/>
    <p:sldId id="306" r:id="rId14"/>
    <p:sldId id="290" r:id="rId15"/>
    <p:sldId id="310" r:id="rId16"/>
    <p:sldId id="348" r:id="rId17"/>
    <p:sldId id="307" r:id="rId18"/>
    <p:sldId id="279"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BB7"/>
    <a:srgbClr val="173376"/>
    <a:srgbClr val="E4E4E4"/>
    <a:srgbClr val="134098"/>
    <a:srgbClr val="003064"/>
    <a:srgbClr val="0058B0"/>
    <a:srgbClr val="003366"/>
    <a:srgbClr val="52B0C5"/>
    <a:srgbClr val="005178"/>
    <a:srgbClr val="94C5D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72" autoAdjust="0"/>
  </p:normalViewPr>
  <p:slideViewPr>
    <p:cSldViewPr snapToGrid="0">
      <p:cViewPr>
        <p:scale>
          <a:sx n="66" d="100"/>
          <a:sy n="66" d="100"/>
        </p:scale>
        <p:origin x="-2454" y="-1002"/>
      </p:cViewPr>
      <p:guideLst>
        <p:guide orient="horz" pos="2198"/>
        <p:guide pos="388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pPr/>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pPr/>
              <a:t>2018/10/16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5" y="2441444"/>
            <a:ext cx="10045831" cy="829945"/>
          </a:xfrm>
          <a:prstGeom prst="rect">
            <a:avLst/>
          </a:prstGeom>
          <a:noFill/>
        </p:spPr>
        <p:txBody>
          <a:bodyPr wrap="square" rtlCol="0">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基于微信的会议登记管理系统</a:t>
            </a:r>
            <a:endParaRPr lang="zh-CN" altLang="en-US" sz="48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22" name="圆角矩形 21"/>
          <p:cNvSpPr/>
          <p:nvPr/>
        </p:nvSpPr>
        <p:spPr>
          <a:xfrm>
            <a:off x="3849913" y="5543429"/>
            <a:ext cx="4492174" cy="369332"/>
          </a:xfrm>
          <a:prstGeom prst="roundRect">
            <a:avLst>
              <a:gd name="adj" fmla="val 50000"/>
            </a:avLst>
          </a:prstGeom>
          <a:solidFill>
            <a:schemeClr val="accent2"/>
          </a:solidFill>
          <a:ln>
            <a:noFill/>
          </a:ln>
        </p:spPr>
        <p:txBody>
          <a:bodyPr vert="horz" wrap="square" lIns="91440" tIns="45720" rIns="91440" bIns="45720" numCol="1" anchor="t" anchorCtr="0" compatLnSpc="1"/>
          <a:lstStyle/>
          <a:p>
            <a:pPr algn="ctr"/>
            <a:endParaRPr lang="zh-CN" altLang="en-US">
              <a:solidFill>
                <a:schemeClr val="tx1"/>
              </a:solidFill>
            </a:endParaRPr>
          </a:p>
        </p:txBody>
      </p:sp>
      <p:sp>
        <p:nvSpPr>
          <p:cNvPr id="15" name="文本框 14"/>
          <p:cNvSpPr txBox="1"/>
          <p:nvPr/>
        </p:nvSpPr>
        <p:spPr>
          <a:xfrm>
            <a:off x="4154170" y="5543429"/>
            <a:ext cx="3883660" cy="369332"/>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主讲人</a:t>
            </a:r>
            <a:r>
              <a:rPr lang="zh-CN" altLang="en-US"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王明雪</a:t>
            </a:r>
            <a:r>
              <a:rPr lang="zh-CN" altLang="en-US" dirty="0" smtClean="0">
                <a:solidFill>
                  <a:schemeClr val="tx2"/>
                </a:solidFill>
                <a:latin typeface="微软雅黑" panose="020B0503020204020204" pitchFamily="34" charset="-122"/>
                <a:ea typeface="微软雅黑" panose="020B0503020204020204" pitchFamily="34" charset="-122"/>
              </a:rPr>
              <a:t>   指导</a:t>
            </a:r>
            <a:r>
              <a:rPr lang="zh-CN" altLang="en-US" dirty="0" smtClean="0">
                <a:solidFill>
                  <a:schemeClr val="tx2"/>
                </a:solidFill>
                <a:latin typeface="微软雅黑" panose="020B0503020204020204" pitchFamily="34" charset="-122"/>
                <a:ea typeface="微软雅黑" panose="020B0503020204020204" pitchFamily="34" charset="-122"/>
              </a:rPr>
              <a:t>老师</a:t>
            </a:r>
            <a:r>
              <a:rPr lang="zh-CN" altLang="en-US" dirty="0" smtClean="0">
                <a:solidFill>
                  <a:schemeClr val="tx2"/>
                </a:solidFill>
                <a:latin typeface="微软雅黑" panose="020B0503020204020204" pitchFamily="34" charset="-122"/>
                <a:ea typeface="微软雅黑" panose="020B0503020204020204" pitchFamily="34" charset="-122"/>
              </a:rPr>
              <a:t>：张大伟</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10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par>
                          <p:cTn id="29" fill="hold">
                            <p:stCondLst>
                              <p:cond delay="205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250" fill="hold"/>
                                        <p:tgtEl>
                                          <p:spTgt spid="22"/>
                                        </p:tgtEl>
                                        <p:attrNameLst>
                                          <p:attrName>ppt_w</p:attrName>
                                        </p:attrNameLst>
                                      </p:cBhvr>
                                      <p:tavLst>
                                        <p:tav tm="0">
                                          <p:val>
                                            <p:fltVal val="0"/>
                                          </p:val>
                                        </p:tav>
                                        <p:tav tm="100000">
                                          <p:val>
                                            <p:strVal val="#ppt_w"/>
                                          </p:val>
                                        </p:tav>
                                      </p:tavLst>
                                    </p:anim>
                                    <p:anim calcmode="lin" valueType="num">
                                      <p:cBhvr>
                                        <p:cTn id="33" dur="250" fill="hold"/>
                                        <p:tgtEl>
                                          <p:spTgt spid="22"/>
                                        </p:tgtEl>
                                        <p:attrNameLst>
                                          <p:attrName>ppt_h</p:attrName>
                                        </p:attrNameLst>
                                      </p:cBhvr>
                                      <p:tavLst>
                                        <p:tav tm="0">
                                          <p:val>
                                            <p:fltVal val="0"/>
                                          </p:val>
                                        </p:tav>
                                        <p:tav tm="100000">
                                          <p:val>
                                            <p:strVal val="#ppt_h"/>
                                          </p:val>
                                        </p:tav>
                                      </p:tavLst>
                                    </p:anim>
                                    <p:animEffect transition="in" filter="fade">
                                      <p:cBhvr>
                                        <p:cTn id="34" dur="250"/>
                                        <p:tgtEl>
                                          <p:spTgt spid="22"/>
                                        </p:tgtEl>
                                      </p:cBhvr>
                                    </p:animEffect>
                                  </p:childTnLst>
                                </p:cTn>
                              </p:par>
                              <p:par>
                                <p:cTn id="35" presetID="6" presetClass="emph" presetSubtype="0" decel="100000" fill="hold" grpId="1" nodeType="withEffect">
                                  <p:stCondLst>
                                    <p:cond delay="200"/>
                                  </p:stCondLst>
                                  <p:childTnLst>
                                    <p:animScale>
                                      <p:cBhvr>
                                        <p:cTn id="36" dur="250" fill="hold"/>
                                        <p:tgtEl>
                                          <p:spTgt spid="22"/>
                                        </p:tgtEl>
                                      </p:cBhvr>
                                      <p:by x="120000" y="120000"/>
                                    </p:animScale>
                                  </p:childTnLst>
                                </p:cTn>
                              </p:par>
                              <p:par>
                                <p:cTn id="37" presetID="6" presetClass="emph" presetSubtype="0" decel="100000" fill="hold" grpId="2" nodeType="withEffect">
                                  <p:stCondLst>
                                    <p:cond delay="400"/>
                                  </p:stCondLst>
                                  <p:childTnLst>
                                    <p:animScale>
                                      <p:cBhvr>
                                        <p:cTn id="38" dur="250" fill="hold"/>
                                        <p:tgtEl>
                                          <p:spTgt spid="22"/>
                                        </p:tgtEl>
                                      </p:cBhvr>
                                      <p:by x="83000" y="83000"/>
                                    </p:animScale>
                                  </p:childTnLst>
                                </p:cTn>
                              </p:par>
                              <p:par>
                                <p:cTn id="39" presetID="53" presetClass="entr" presetSubtype="16" fill="hold" grpId="0" nodeType="withEffect">
                                  <p:stCondLst>
                                    <p:cond delay="400"/>
                                  </p:stCondLst>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ppt_w</p:attrName>
                                        </p:attrNameLst>
                                      </p:cBhvr>
                                      <p:tavLst>
                                        <p:tav tm="0">
                                          <p:val>
                                            <p:fltVal val="0"/>
                                          </p:val>
                                        </p:tav>
                                        <p:tav tm="100000">
                                          <p:val>
                                            <p:strVal val="#ppt_w"/>
                                          </p:val>
                                        </p:tav>
                                      </p:tavLst>
                                    </p:anim>
                                    <p:anim calcmode="lin" valueType="num">
                                      <p:cBhvr>
                                        <p:cTn id="42" dur="250" fill="hold"/>
                                        <p:tgtEl>
                                          <p:spTgt spid="15"/>
                                        </p:tgtEl>
                                        <p:attrNameLst>
                                          <p:attrName>ppt_h</p:attrName>
                                        </p:attrNameLst>
                                      </p:cBhvr>
                                      <p:tavLst>
                                        <p:tav tm="0">
                                          <p:val>
                                            <p:fltVal val="0"/>
                                          </p:val>
                                        </p:tav>
                                        <p:tav tm="100000">
                                          <p:val>
                                            <p:strVal val="#ppt_h"/>
                                          </p:val>
                                        </p:tav>
                                      </p:tavLst>
                                    </p:anim>
                                    <p:animEffect transition="in" filter="fade">
                                      <p:cBhvr>
                                        <p:cTn id="43" dur="250"/>
                                        <p:tgtEl>
                                          <p:spTgt spid="15"/>
                                        </p:tgtEl>
                                      </p:cBhvr>
                                    </p:animEffect>
                                  </p:childTnLst>
                                </p:cTn>
                              </p:par>
                              <p:par>
                                <p:cTn id="44" presetID="6" presetClass="emph" presetSubtype="0" decel="100000" fill="hold" grpId="1" nodeType="withEffect">
                                  <p:stCondLst>
                                    <p:cond delay="600"/>
                                  </p:stCondLst>
                                  <p:childTnLst>
                                    <p:animScale>
                                      <p:cBhvr>
                                        <p:cTn id="45" dur="250" fill="hold"/>
                                        <p:tgtEl>
                                          <p:spTgt spid="15"/>
                                        </p:tgtEl>
                                      </p:cBhvr>
                                      <p:by x="120000" y="120000"/>
                                    </p:animScale>
                                  </p:childTnLst>
                                </p:cTn>
                              </p:par>
                              <p:par>
                                <p:cTn id="46" presetID="6" presetClass="emph" presetSubtype="0" decel="100000" fill="hold" grpId="2" nodeType="withEffect">
                                  <p:stCondLst>
                                    <p:cond delay="800"/>
                                  </p:stCondLst>
                                  <p:childTnLst>
                                    <p:animScale>
                                      <p:cBhvr>
                                        <p:cTn id="47"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22" grpId="0" animBg="1"/>
      <p:bldP spid="22" grpId="1" animBg="1"/>
      <p:bldP spid="22" grpId="2" animBg="1"/>
      <p:bldP spid="15" grpId="0"/>
      <p:bldP spid="15" grpId="1"/>
      <p:bldP spid="15" grpId="2"/>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887730" y="4035425"/>
            <a:ext cx="10781030"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研究的内容、拟解决的问题</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3</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THTEE</a:t>
            </a:r>
          </a:p>
        </p:txBody>
      </p:sp>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noEditPoints="1"/>
          </p:cNvSpPr>
          <p:nvPr/>
        </p:nvSpPr>
        <p:spPr bwMode="auto">
          <a:xfrm>
            <a:off x="5390050" y="2811654"/>
            <a:ext cx="1411902" cy="1411902"/>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prstClr val="black"/>
              </a:solidFill>
              <a:ea typeface="微软雅黑" panose="020B0503020204020204" pitchFamily="34" charset="-122"/>
            </a:endParaRPr>
          </a:p>
        </p:txBody>
      </p:sp>
      <p:sp>
        <p:nvSpPr>
          <p:cNvPr id="46" name="Freeform 6"/>
          <p:cNvSpPr/>
          <p:nvPr/>
        </p:nvSpPr>
        <p:spPr bwMode="auto">
          <a:xfrm>
            <a:off x="4673957" y="2089388"/>
            <a:ext cx="1358107" cy="1358107"/>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Freeform 7"/>
          <p:cNvSpPr/>
          <p:nvPr/>
        </p:nvSpPr>
        <p:spPr bwMode="auto">
          <a:xfrm>
            <a:off x="4673957" y="3581541"/>
            <a:ext cx="1358107" cy="1358107"/>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Freeform 8"/>
          <p:cNvSpPr/>
          <p:nvPr/>
        </p:nvSpPr>
        <p:spPr bwMode="auto">
          <a:xfrm>
            <a:off x="6166111" y="2089388"/>
            <a:ext cx="1351933" cy="1358107"/>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Freeform 9"/>
          <p:cNvSpPr/>
          <p:nvPr/>
        </p:nvSpPr>
        <p:spPr bwMode="auto">
          <a:xfrm>
            <a:off x="6166111" y="3581541"/>
            <a:ext cx="1351933" cy="1358107"/>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3"/>
          <p:cNvSpPr>
            <a:spLocks noChangeArrowheads="1"/>
          </p:cNvSpPr>
          <p:nvPr/>
        </p:nvSpPr>
        <p:spPr bwMode="auto">
          <a:xfrm>
            <a:off x="5534992" y="3037465"/>
            <a:ext cx="1095243" cy="953135"/>
          </a:xfrm>
          <a:prstGeom prst="rect">
            <a:avLst/>
          </a:prstGeom>
        </p:spPr>
        <p:txBody>
          <a:bodyPr wrap="square">
            <a:spAutoFit/>
          </a:bodyPr>
          <a:lstStyle/>
          <a:p>
            <a:pPr algn="ct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研究内容</a:t>
            </a:r>
          </a:p>
        </p:txBody>
      </p:sp>
      <p:sp>
        <p:nvSpPr>
          <p:cNvPr id="84" name="TextBox 17"/>
          <p:cNvSpPr txBox="1"/>
          <p:nvPr/>
        </p:nvSpPr>
        <p:spPr>
          <a:xfrm>
            <a:off x="5025557" y="2453326"/>
            <a:ext cx="47787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A</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5" name="TextBox 18"/>
          <p:cNvSpPr txBox="1"/>
          <p:nvPr/>
        </p:nvSpPr>
        <p:spPr>
          <a:xfrm>
            <a:off x="6714696" y="2453327"/>
            <a:ext cx="442605"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B</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6" name="TextBox 19"/>
          <p:cNvSpPr txBox="1"/>
          <p:nvPr/>
        </p:nvSpPr>
        <p:spPr>
          <a:xfrm>
            <a:off x="5030922" y="3967404"/>
            <a:ext cx="46184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7" name="TextBox 19"/>
          <p:cNvSpPr txBox="1"/>
          <p:nvPr/>
        </p:nvSpPr>
        <p:spPr>
          <a:xfrm>
            <a:off x="6684149" y="3967404"/>
            <a:ext cx="503519" cy="630227"/>
          </a:xfrm>
          <a:prstGeom prst="rect">
            <a:avLst/>
          </a:prstGeom>
          <a:noFill/>
        </p:spPr>
        <p:txBody>
          <a:bodyPr wrap="none" lIns="75493" tIns="37746" rIns="75493" bIns="37746" rtlCol="0" anchor="ctr">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D</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1443892" y="1140590"/>
            <a:ext cx="3054265" cy="1754326"/>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对会议登记系统</a:t>
            </a:r>
            <a:r>
              <a:rPr lang="zh-CN" altLang="en-US" dirty="0">
                <a:latin typeface="微软雅黑" panose="020B0503020204020204" pitchFamily="34" charset="-122"/>
                <a:ea typeface="微软雅黑" panose="020B0503020204020204" pitchFamily="34" charset="-122"/>
              </a:rPr>
              <a:t>进行需求分析，对系统核心功能进行详细设计与实现。主要模块有</a:t>
            </a:r>
            <a:r>
              <a:rPr lang="zh-CN" altLang="en-US" dirty="0" smtClean="0">
                <a:latin typeface="微软雅黑" panose="020B0503020204020204" pitchFamily="34" charset="-122"/>
                <a:ea typeface="微软雅黑" panose="020B0503020204020204" pitchFamily="34" charset="-122"/>
              </a:rPr>
              <a:t>：会议申请模块、注册模块、到会情况管理模块、会议内容管理模块。</a:t>
            </a:r>
            <a:endParaRPr lang="zh-CN" altLang="en-US" dirty="0">
              <a:latin typeface="微软雅黑" panose="020B0503020204020204" pitchFamily="34" charset="-122"/>
              <a:ea typeface="微软雅黑" panose="020B0503020204020204" pitchFamily="34" charset="-122"/>
            </a:endParaRPr>
          </a:p>
        </p:txBody>
      </p:sp>
      <p:sp>
        <p:nvSpPr>
          <p:cNvPr id="91" name="矩形 90"/>
          <p:cNvSpPr/>
          <p:nvPr/>
        </p:nvSpPr>
        <p:spPr>
          <a:xfrm>
            <a:off x="7662152" y="1832740"/>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技术可行性分析，使用现有的技术是否能实现该系统。</a:t>
            </a:r>
          </a:p>
          <a:p>
            <a:endParaRPr lang="zh-CN" altLang="en-US" dirty="0">
              <a:latin typeface="微软雅黑" panose="020B0503020204020204" pitchFamily="34" charset="-122"/>
              <a:ea typeface="微软雅黑" panose="020B0503020204020204" pitchFamily="34" charset="-122"/>
            </a:endParaRPr>
          </a:p>
        </p:txBody>
      </p:sp>
      <p:sp>
        <p:nvSpPr>
          <p:cNvPr id="93" name="矩形 92"/>
          <p:cNvSpPr/>
          <p:nvPr/>
        </p:nvSpPr>
        <p:spPr>
          <a:xfrm>
            <a:off x="1530887" y="4597253"/>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操作可行性分析，系统的操作是否简单方便，在实际使用过程中是否满足实际应用。</a:t>
            </a:r>
          </a:p>
        </p:txBody>
      </p:sp>
      <p:sp>
        <p:nvSpPr>
          <p:cNvPr id="95" name="矩形 94"/>
          <p:cNvSpPr/>
          <p:nvPr/>
        </p:nvSpPr>
        <p:spPr>
          <a:xfrm>
            <a:off x="7662152" y="4597253"/>
            <a:ext cx="3054265" cy="64516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安全性分析，是否保障用户的信息安全</a:t>
            </a:r>
          </a:p>
        </p:txBody>
      </p:sp>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主要内容</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23" presetClass="entr" presetSubtype="36"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strVal val="(6*min(max(#ppt_w*#ppt_h,.3),1)-7.4)/-.7*#ppt_w"/>
                                          </p:val>
                                        </p:tav>
                                        <p:tav tm="100000">
                                          <p:val>
                                            <p:strVal val="#ppt_w"/>
                                          </p:val>
                                        </p:tav>
                                      </p:tavLst>
                                    </p:anim>
                                    <p:anim calcmode="lin" valueType="num">
                                      <p:cBhvr>
                                        <p:cTn id="30" dur="500" fill="hold"/>
                                        <p:tgtEl>
                                          <p:spTgt spid="83"/>
                                        </p:tgtEl>
                                        <p:attrNameLst>
                                          <p:attrName>ppt_h</p:attrName>
                                        </p:attrNameLst>
                                      </p:cBhvr>
                                      <p:tavLst>
                                        <p:tav tm="0">
                                          <p:val>
                                            <p:strVal val="(6*min(max(#ppt_w*#ppt_h,.3),1)-7.4)/-.7*#ppt_h"/>
                                          </p:val>
                                        </p:tav>
                                        <p:tav tm="100000">
                                          <p:val>
                                            <p:strVal val="#ppt_h"/>
                                          </p:val>
                                        </p:tav>
                                      </p:tavLst>
                                    </p:anim>
                                    <p:anim calcmode="lin" valueType="num">
                                      <p:cBhvr>
                                        <p:cTn id="31" dur="500" fill="hold"/>
                                        <p:tgtEl>
                                          <p:spTgt spid="83"/>
                                        </p:tgtEl>
                                        <p:attrNameLst>
                                          <p:attrName>ppt_x</p:attrName>
                                        </p:attrNameLst>
                                      </p:cBhvr>
                                      <p:tavLst>
                                        <p:tav tm="0">
                                          <p:val>
                                            <p:fltVal val="0.5"/>
                                          </p:val>
                                        </p:tav>
                                        <p:tav tm="100000">
                                          <p:val>
                                            <p:strVal val="#ppt_x"/>
                                          </p:val>
                                        </p:tav>
                                      </p:tavLst>
                                    </p:anim>
                                    <p:anim calcmode="lin" valueType="num">
                                      <p:cBhvr>
                                        <p:cTn id="32"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250" fill="hold"/>
                                        <p:tgtEl>
                                          <p:spTgt spid="45"/>
                                        </p:tgtEl>
                                        <p:attrNameLst>
                                          <p:attrName>ppt_w</p:attrName>
                                        </p:attrNameLst>
                                      </p:cBhvr>
                                      <p:tavLst>
                                        <p:tav tm="0">
                                          <p:val>
                                            <p:fltVal val="0"/>
                                          </p:val>
                                        </p:tav>
                                        <p:tav tm="100000">
                                          <p:val>
                                            <p:strVal val="#ppt_w"/>
                                          </p:val>
                                        </p:tav>
                                      </p:tavLst>
                                    </p:anim>
                                    <p:anim calcmode="lin" valueType="num">
                                      <p:cBhvr>
                                        <p:cTn id="37" dur="250" fill="hold"/>
                                        <p:tgtEl>
                                          <p:spTgt spid="45"/>
                                        </p:tgtEl>
                                        <p:attrNameLst>
                                          <p:attrName>ppt_h</p:attrName>
                                        </p:attrNameLst>
                                      </p:cBhvr>
                                      <p:tavLst>
                                        <p:tav tm="0">
                                          <p:val>
                                            <p:fltVal val="0"/>
                                          </p:val>
                                        </p:tav>
                                        <p:tav tm="100000">
                                          <p:val>
                                            <p:strVal val="#ppt_h"/>
                                          </p:val>
                                        </p:tav>
                                      </p:tavLst>
                                    </p:anim>
                                    <p:animEffect transition="in" filter="fade">
                                      <p:cBhvr>
                                        <p:cTn id="38" dur="250"/>
                                        <p:tgtEl>
                                          <p:spTgt spid="45"/>
                                        </p:tgtEl>
                                      </p:cBhvr>
                                    </p:animEffect>
                                  </p:childTnLst>
                                </p:cTn>
                              </p:par>
                            </p:childTnLst>
                          </p:cTn>
                        </p:par>
                        <p:par>
                          <p:cTn id="39" fill="hold">
                            <p:stCondLst>
                              <p:cond delay="1500"/>
                            </p:stCondLst>
                            <p:childTnLst>
                              <p:par>
                                <p:cTn id="40" presetID="6" presetClass="emph" presetSubtype="0" decel="100000" fill="hold" grpId="1" nodeType="afterEffect">
                                  <p:stCondLst>
                                    <p:cond delay="0"/>
                                  </p:stCondLst>
                                  <p:childTnLst>
                                    <p:animScale>
                                      <p:cBhvr>
                                        <p:cTn id="41" dur="250" fill="hold"/>
                                        <p:tgtEl>
                                          <p:spTgt spid="45"/>
                                        </p:tgtEl>
                                      </p:cBhvr>
                                      <p:by x="110000" y="110000"/>
                                    </p:animScale>
                                  </p:childTnLst>
                                </p:cTn>
                              </p:par>
                            </p:childTnLst>
                          </p:cTn>
                        </p:par>
                        <p:par>
                          <p:cTn id="42" fill="hold">
                            <p:stCondLst>
                              <p:cond delay="2000"/>
                            </p:stCondLst>
                            <p:childTnLst>
                              <p:par>
                                <p:cTn id="43" presetID="6" presetClass="emph" presetSubtype="0" decel="100000" fill="hold" grpId="2" nodeType="afterEffect">
                                  <p:stCondLst>
                                    <p:cond delay="0"/>
                                  </p:stCondLst>
                                  <p:childTnLst>
                                    <p:animScale>
                                      <p:cBhvr>
                                        <p:cTn id="44" dur="250" fill="hold"/>
                                        <p:tgtEl>
                                          <p:spTgt spid="45"/>
                                        </p:tgtEl>
                                      </p:cBhvr>
                                      <p:by x="91000" y="91000"/>
                                    </p:animScale>
                                  </p:childTnLst>
                                </p:cTn>
                              </p:par>
                            </p:childTnLst>
                          </p:cTn>
                        </p:par>
                        <p:par>
                          <p:cTn id="45" fill="hold">
                            <p:stCondLst>
                              <p:cond delay="2500"/>
                            </p:stCondLst>
                            <p:childTnLst>
                              <p:par>
                                <p:cTn id="46" presetID="23" presetClass="entr" presetSubtype="528"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ppt_x</p:attrName>
                                        </p:attrNameLst>
                                      </p:cBhvr>
                                      <p:tavLst>
                                        <p:tav tm="0">
                                          <p:val>
                                            <p:fltVal val="0.5"/>
                                          </p:val>
                                        </p:tav>
                                        <p:tav tm="100000">
                                          <p:val>
                                            <p:strVal val="#ppt_x"/>
                                          </p:val>
                                        </p:tav>
                                      </p:tavLst>
                                    </p:anim>
                                    <p:anim calcmode="lin" valueType="num">
                                      <p:cBhvr>
                                        <p:cTn id="51" dur="500" fill="hold"/>
                                        <p:tgtEl>
                                          <p:spTgt spid="46"/>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25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 calcmode="lin" valueType="num">
                                      <p:cBhvr>
                                        <p:cTn id="56" dur="500" fill="hold"/>
                                        <p:tgtEl>
                                          <p:spTgt spid="48"/>
                                        </p:tgtEl>
                                        <p:attrNameLst>
                                          <p:attrName>ppt_x</p:attrName>
                                        </p:attrNameLst>
                                      </p:cBhvr>
                                      <p:tavLst>
                                        <p:tav tm="0">
                                          <p:val>
                                            <p:fltVal val="0.5"/>
                                          </p:val>
                                        </p:tav>
                                        <p:tav tm="100000">
                                          <p:val>
                                            <p:strVal val="#ppt_x"/>
                                          </p:val>
                                        </p:tav>
                                      </p:tavLst>
                                    </p:anim>
                                    <p:anim calcmode="lin" valueType="num">
                                      <p:cBhvr>
                                        <p:cTn id="57" dur="500" fill="hold"/>
                                        <p:tgtEl>
                                          <p:spTgt spid="48"/>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5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 calcmode="lin" valueType="num">
                                      <p:cBhvr>
                                        <p:cTn id="62" dur="500" fill="hold"/>
                                        <p:tgtEl>
                                          <p:spTgt spid="49"/>
                                        </p:tgtEl>
                                        <p:attrNameLst>
                                          <p:attrName>ppt_x</p:attrName>
                                        </p:attrNameLst>
                                      </p:cBhvr>
                                      <p:tavLst>
                                        <p:tav tm="0">
                                          <p:val>
                                            <p:fltVal val="0.5"/>
                                          </p:val>
                                        </p:tav>
                                        <p:tav tm="100000">
                                          <p:val>
                                            <p:strVal val="#ppt_x"/>
                                          </p:val>
                                        </p:tav>
                                      </p:tavLst>
                                    </p:anim>
                                    <p:anim calcmode="lin" valueType="num">
                                      <p:cBhvr>
                                        <p:cTn id="63" dur="500" fill="hold"/>
                                        <p:tgtEl>
                                          <p:spTgt spid="49"/>
                                        </p:tgtEl>
                                        <p:attrNameLst>
                                          <p:attrName>ppt_y</p:attrName>
                                        </p:attrNameLst>
                                      </p:cBhvr>
                                      <p:tavLst>
                                        <p:tav tm="0">
                                          <p:val>
                                            <p:fltVal val="0.5"/>
                                          </p:val>
                                        </p:tav>
                                        <p:tav tm="100000">
                                          <p:val>
                                            <p:strVal val="#ppt_y"/>
                                          </p:val>
                                        </p:tav>
                                      </p:tavLst>
                                    </p:anim>
                                  </p:childTnLst>
                                </p:cTn>
                              </p:par>
                              <p:par>
                                <p:cTn id="64" presetID="23" presetClass="entr" presetSubtype="528" fill="hold" grpId="0" nodeType="withEffect">
                                  <p:stCondLst>
                                    <p:cond delay="75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 calcmode="lin" valueType="num">
                                      <p:cBhvr>
                                        <p:cTn id="68" dur="500" fill="hold"/>
                                        <p:tgtEl>
                                          <p:spTgt spid="47"/>
                                        </p:tgtEl>
                                        <p:attrNameLst>
                                          <p:attrName>ppt_x</p:attrName>
                                        </p:attrNameLst>
                                      </p:cBhvr>
                                      <p:tavLst>
                                        <p:tav tm="0">
                                          <p:val>
                                            <p:fltVal val="0.5"/>
                                          </p:val>
                                        </p:tav>
                                        <p:tav tm="100000">
                                          <p:val>
                                            <p:strVal val="#ppt_x"/>
                                          </p:val>
                                        </p:tav>
                                      </p:tavLst>
                                    </p:anim>
                                    <p:anim calcmode="lin" valueType="num">
                                      <p:cBhvr>
                                        <p:cTn id="69" dur="500" fill="hold"/>
                                        <p:tgtEl>
                                          <p:spTgt spid="47"/>
                                        </p:tgtEl>
                                        <p:attrNameLst>
                                          <p:attrName>ppt_y</p:attrName>
                                        </p:attrNameLst>
                                      </p:cBhvr>
                                      <p:tavLst>
                                        <p:tav tm="0">
                                          <p:val>
                                            <p:fltVal val="0.5"/>
                                          </p:val>
                                        </p:tav>
                                        <p:tav tm="100000">
                                          <p:val>
                                            <p:strVal val="#ppt_y"/>
                                          </p:val>
                                        </p:tav>
                                      </p:tavLst>
                                    </p:anim>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p:cTn id="73" dur="500" fill="hold"/>
                                        <p:tgtEl>
                                          <p:spTgt spid="84"/>
                                        </p:tgtEl>
                                        <p:attrNameLst>
                                          <p:attrName>ppt_w</p:attrName>
                                        </p:attrNameLst>
                                      </p:cBhvr>
                                      <p:tavLst>
                                        <p:tav tm="0">
                                          <p:val>
                                            <p:fltVal val="0"/>
                                          </p:val>
                                        </p:tav>
                                        <p:tav tm="100000">
                                          <p:val>
                                            <p:strVal val="#ppt_w"/>
                                          </p:val>
                                        </p:tav>
                                      </p:tavLst>
                                    </p:anim>
                                    <p:anim calcmode="lin" valueType="num">
                                      <p:cBhvr>
                                        <p:cTn id="74" dur="500" fill="hold"/>
                                        <p:tgtEl>
                                          <p:spTgt spid="84"/>
                                        </p:tgtEl>
                                        <p:attrNameLst>
                                          <p:attrName>ppt_h</p:attrName>
                                        </p:attrNameLst>
                                      </p:cBhvr>
                                      <p:tavLst>
                                        <p:tav tm="0">
                                          <p:val>
                                            <p:fltVal val="0"/>
                                          </p:val>
                                        </p:tav>
                                        <p:tav tm="100000">
                                          <p:val>
                                            <p:strVal val="#ppt_h"/>
                                          </p:val>
                                        </p:tav>
                                      </p:tavLst>
                                    </p:anim>
                                    <p:animEffect transition="in" filter="fade">
                                      <p:cBhvr>
                                        <p:cTn id="75" dur="500"/>
                                        <p:tgtEl>
                                          <p:spTgt spid="84"/>
                                        </p:tgtEl>
                                      </p:cBhvr>
                                    </p:animEffect>
                                  </p:childTnLst>
                                </p:cTn>
                              </p:par>
                            </p:childTnLst>
                          </p:cTn>
                        </p:par>
                        <p:par>
                          <p:cTn id="76" fill="hold">
                            <p:stCondLst>
                              <p:cond delay="3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9"/>
                                        </p:tgtEl>
                                        <p:attrNameLst>
                                          <p:attrName>style.visibility</p:attrName>
                                        </p:attrNameLst>
                                      </p:cBhvr>
                                      <p:to>
                                        <p:strVal val="visible"/>
                                      </p:to>
                                    </p:set>
                                    <p:anim calcmode="lin" valueType="num">
                                      <p:cBhvr>
                                        <p:cTn id="79" dur="100" fill="hold"/>
                                        <p:tgtEl>
                                          <p:spTgt spid="89"/>
                                        </p:tgtEl>
                                        <p:attrNameLst>
                                          <p:attrName>ppt_w</p:attrName>
                                        </p:attrNameLst>
                                      </p:cBhvr>
                                      <p:tavLst>
                                        <p:tav tm="0">
                                          <p:val>
                                            <p:fltVal val="0"/>
                                          </p:val>
                                        </p:tav>
                                        <p:tav tm="100000">
                                          <p:val>
                                            <p:strVal val="#ppt_w"/>
                                          </p:val>
                                        </p:tav>
                                      </p:tavLst>
                                    </p:anim>
                                    <p:anim calcmode="lin" valueType="num">
                                      <p:cBhvr>
                                        <p:cTn id="80" dur="100" fill="hold"/>
                                        <p:tgtEl>
                                          <p:spTgt spid="89"/>
                                        </p:tgtEl>
                                        <p:attrNameLst>
                                          <p:attrName>ppt_h</p:attrName>
                                        </p:attrNameLst>
                                      </p:cBhvr>
                                      <p:tavLst>
                                        <p:tav tm="0">
                                          <p:val>
                                            <p:fltVal val="0"/>
                                          </p:val>
                                        </p:tav>
                                        <p:tav tm="100000">
                                          <p:val>
                                            <p:strVal val="#ppt_h"/>
                                          </p:val>
                                        </p:tav>
                                      </p:tavLst>
                                    </p:anim>
                                    <p:animEffect transition="in" filter="fade">
                                      <p:cBhvr>
                                        <p:cTn id="81" dur="100"/>
                                        <p:tgtEl>
                                          <p:spTgt spid="89"/>
                                        </p:tgtEl>
                                      </p:cBhvr>
                                    </p:animEffect>
                                  </p:childTnLst>
                                </p:cTn>
                              </p:par>
                            </p:childTnLst>
                          </p:cTn>
                        </p:par>
                        <p:par>
                          <p:cTn id="82" fill="hold">
                            <p:stCondLst>
                              <p:cond delay="4260"/>
                            </p:stCondLst>
                            <p:childTnLst>
                              <p:par>
                                <p:cTn id="83" presetID="53" presetClass="entr" presetSubtype="16"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childTnLst>
                          </p:cTn>
                        </p:par>
                        <p:par>
                          <p:cTn id="88" fill="hold">
                            <p:stCondLst>
                              <p:cond delay="476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91"/>
                                        </p:tgtEl>
                                        <p:attrNameLst>
                                          <p:attrName>style.visibility</p:attrName>
                                        </p:attrNameLst>
                                      </p:cBhvr>
                                      <p:to>
                                        <p:strVal val="visible"/>
                                      </p:to>
                                    </p:set>
                                    <p:anim calcmode="lin" valueType="num">
                                      <p:cBhvr>
                                        <p:cTn id="91" dur="100" fill="hold"/>
                                        <p:tgtEl>
                                          <p:spTgt spid="91"/>
                                        </p:tgtEl>
                                        <p:attrNameLst>
                                          <p:attrName>ppt_w</p:attrName>
                                        </p:attrNameLst>
                                      </p:cBhvr>
                                      <p:tavLst>
                                        <p:tav tm="0">
                                          <p:val>
                                            <p:fltVal val="0"/>
                                          </p:val>
                                        </p:tav>
                                        <p:tav tm="100000">
                                          <p:val>
                                            <p:strVal val="#ppt_w"/>
                                          </p:val>
                                        </p:tav>
                                      </p:tavLst>
                                    </p:anim>
                                    <p:anim calcmode="lin" valueType="num">
                                      <p:cBhvr>
                                        <p:cTn id="92" dur="100" fill="hold"/>
                                        <p:tgtEl>
                                          <p:spTgt spid="91"/>
                                        </p:tgtEl>
                                        <p:attrNameLst>
                                          <p:attrName>ppt_h</p:attrName>
                                        </p:attrNameLst>
                                      </p:cBhvr>
                                      <p:tavLst>
                                        <p:tav tm="0">
                                          <p:val>
                                            <p:fltVal val="0"/>
                                          </p:val>
                                        </p:tav>
                                        <p:tav tm="100000">
                                          <p:val>
                                            <p:strVal val="#ppt_h"/>
                                          </p:val>
                                        </p:tav>
                                      </p:tavLst>
                                    </p:anim>
                                    <p:animEffect transition="in" filter="fade">
                                      <p:cBhvr>
                                        <p:cTn id="93" dur="100"/>
                                        <p:tgtEl>
                                          <p:spTgt spid="91"/>
                                        </p:tgtEl>
                                      </p:cBhvr>
                                    </p:animEffect>
                                  </p:childTnLst>
                                </p:cTn>
                              </p:par>
                            </p:childTnLst>
                          </p:cTn>
                        </p:par>
                        <p:par>
                          <p:cTn id="94" fill="hold">
                            <p:stCondLst>
                              <p:cond delay="5090"/>
                            </p:stCondLst>
                            <p:childTnLst>
                              <p:par>
                                <p:cTn id="95" presetID="53" presetClass="entr" presetSubtype="16"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childTnLst>
                          </p:cTn>
                        </p:par>
                        <p:par>
                          <p:cTn id="100" fill="hold">
                            <p:stCondLst>
                              <p:cond delay="5590"/>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93"/>
                                        </p:tgtEl>
                                        <p:attrNameLst>
                                          <p:attrName>style.visibility</p:attrName>
                                        </p:attrNameLst>
                                      </p:cBhvr>
                                      <p:to>
                                        <p:strVal val="visible"/>
                                      </p:to>
                                    </p:set>
                                    <p:anim calcmode="lin" valueType="num">
                                      <p:cBhvr>
                                        <p:cTn id="103" dur="100" fill="hold"/>
                                        <p:tgtEl>
                                          <p:spTgt spid="93"/>
                                        </p:tgtEl>
                                        <p:attrNameLst>
                                          <p:attrName>ppt_w</p:attrName>
                                        </p:attrNameLst>
                                      </p:cBhvr>
                                      <p:tavLst>
                                        <p:tav tm="0">
                                          <p:val>
                                            <p:fltVal val="0"/>
                                          </p:val>
                                        </p:tav>
                                        <p:tav tm="100000">
                                          <p:val>
                                            <p:strVal val="#ppt_w"/>
                                          </p:val>
                                        </p:tav>
                                      </p:tavLst>
                                    </p:anim>
                                    <p:anim calcmode="lin" valueType="num">
                                      <p:cBhvr>
                                        <p:cTn id="104" dur="100" fill="hold"/>
                                        <p:tgtEl>
                                          <p:spTgt spid="93"/>
                                        </p:tgtEl>
                                        <p:attrNameLst>
                                          <p:attrName>ppt_h</p:attrName>
                                        </p:attrNameLst>
                                      </p:cBhvr>
                                      <p:tavLst>
                                        <p:tav tm="0">
                                          <p:val>
                                            <p:fltVal val="0"/>
                                          </p:val>
                                        </p:tav>
                                        <p:tav tm="100000">
                                          <p:val>
                                            <p:strVal val="#ppt_h"/>
                                          </p:val>
                                        </p:tav>
                                      </p:tavLst>
                                    </p:anim>
                                    <p:animEffect transition="in" filter="fade">
                                      <p:cBhvr>
                                        <p:cTn id="105" dur="100"/>
                                        <p:tgtEl>
                                          <p:spTgt spid="93"/>
                                        </p:tgtEl>
                                      </p:cBhvr>
                                    </p:animEffect>
                                  </p:childTnLst>
                                </p:cTn>
                              </p:par>
                            </p:childTnLst>
                          </p:cTn>
                        </p:par>
                        <p:par>
                          <p:cTn id="106" fill="hold">
                            <p:stCondLst>
                              <p:cond delay="6050"/>
                            </p:stCondLst>
                            <p:childTnLst>
                              <p:par>
                                <p:cTn id="107" presetID="53" presetClass="entr" presetSubtype="16" fill="hold" grpId="0" nodeType="after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p:cTn id="109" dur="500" fill="hold"/>
                                        <p:tgtEl>
                                          <p:spTgt spid="87"/>
                                        </p:tgtEl>
                                        <p:attrNameLst>
                                          <p:attrName>ppt_w</p:attrName>
                                        </p:attrNameLst>
                                      </p:cBhvr>
                                      <p:tavLst>
                                        <p:tav tm="0">
                                          <p:val>
                                            <p:fltVal val="0"/>
                                          </p:val>
                                        </p:tav>
                                        <p:tav tm="100000">
                                          <p:val>
                                            <p:strVal val="#ppt_w"/>
                                          </p:val>
                                        </p:tav>
                                      </p:tavLst>
                                    </p:anim>
                                    <p:anim calcmode="lin" valueType="num">
                                      <p:cBhvr>
                                        <p:cTn id="110" dur="500" fill="hold"/>
                                        <p:tgtEl>
                                          <p:spTgt spid="87"/>
                                        </p:tgtEl>
                                        <p:attrNameLst>
                                          <p:attrName>ppt_h</p:attrName>
                                        </p:attrNameLst>
                                      </p:cBhvr>
                                      <p:tavLst>
                                        <p:tav tm="0">
                                          <p:val>
                                            <p:fltVal val="0"/>
                                          </p:val>
                                        </p:tav>
                                        <p:tav tm="100000">
                                          <p:val>
                                            <p:strVal val="#ppt_h"/>
                                          </p:val>
                                        </p:tav>
                                      </p:tavLst>
                                    </p:anim>
                                    <p:animEffect transition="in" filter="fade">
                                      <p:cBhvr>
                                        <p:cTn id="111" dur="500"/>
                                        <p:tgtEl>
                                          <p:spTgt spid="87"/>
                                        </p:tgtEl>
                                      </p:cBhvr>
                                    </p:animEffect>
                                  </p:childTnLst>
                                </p:cTn>
                              </p:par>
                            </p:childTnLst>
                          </p:cTn>
                        </p:par>
                        <p:par>
                          <p:cTn id="112" fill="hold">
                            <p:stCondLst>
                              <p:cond delay="6550"/>
                            </p:stCondLst>
                            <p:childTnLst>
                              <p:par>
                                <p:cTn id="113" presetID="53" presetClass="entr" presetSubtype="16" fill="hold" grpId="0" nodeType="afterEffect">
                                  <p:stCondLst>
                                    <p:cond delay="0"/>
                                  </p:stCondLst>
                                  <p:iterate type="lt">
                                    <p:tmPct val="10000"/>
                                  </p:iterate>
                                  <p:childTnLst>
                                    <p:set>
                                      <p:cBhvr>
                                        <p:cTn id="114" dur="1" fill="hold">
                                          <p:stCondLst>
                                            <p:cond delay="0"/>
                                          </p:stCondLst>
                                        </p:cTn>
                                        <p:tgtEl>
                                          <p:spTgt spid="95"/>
                                        </p:tgtEl>
                                        <p:attrNameLst>
                                          <p:attrName>style.visibility</p:attrName>
                                        </p:attrNameLst>
                                      </p:cBhvr>
                                      <p:to>
                                        <p:strVal val="visible"/>
                                      </p:to>
                                    </p:set>
                                    <p:anim calcmode="lin" valueType="num">
                                      <p:cBhvr>
                                        <p:cTn id="115" dur="100" fill="hold"/>
                                        <p:tgtEl>
                                          <p:spTgt spid="95"/>
                                        </p:tgtEl>
                                        <p:attrNameLst>
                                          <p:attrName>ppt_w</p:attrName>
                                        </p:attrNameLst>
                                      </p:cBhvr>
                                      <p:tavLst>
                                        <p:tav tm="0">
                                          <p:val>
                                            <p:fltVal val="0"/>
                                          </p:val>
                                        </p:tav>
                                        <p:tav tm="100000">
                                          <p:val>
                                            <p:strVal val="#ppt_w"/>
                                          </p:val>
                                        </p:tav>
                                      </p:tavLst>
                                    </p:anim>
                                    <p:anim calcmode="lin" valueType="num">
                                      <p:cBhvr>
                                        <p:cTn id="116" dur="100" fill="hold"/>
                                        <p:tgtEl>
                                          <p:spTgt spid="95"/>
                                        </p:tgtEl>
                                        <p:attrNameLst>
                                          <p:attrName>ppt_h</p:attrName>
                                        </p:attrNameLst>
                                      </p:cBhvr>
                                      <p:tavLst>
                                        <p:tav tm="0">
                                          <p:val>
                                            <p:fltVal val="0"/>
                                          </p:val>
                                        </p:tav>
                                        <p:tav tm="100000">
                                          <p:val>
                                            <p:strVal val="#ppt_h"/>
                                          </p:val>
                                        </p:tav>
                                      </p:tavLst>
                                    </p:anim>
                                    <p:animEffect transition="in" filter="fade">
                                      <p:cBhvr>
                                        <p:cTn id="117" dur="1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6" grpId="0" animBg="1"/>
      <p:bldP spid="47" grpId="0" animBg="1"/>
      <p:bldP spid="48" grpId="0" animBg="1"/>
      <p:bldP spid="49" grpId="0" animBg="1"/>
      <p:bldP spid="83" grpId="0"/>
      <p:bldP spid="84" grpId="0"/>
      <p:bldP spid="85" grpId="0"/>
      <p:bldP spid="86" grpId="0"/>
      <p:bldP spid="87" grpId="0"/>
      <p:bldP spid="89" grpId="0"/>
      <p:bldP spid="91" grpId="0"/>
      <p:bldP spid="93" grpId="0"/>
      <p:bldP spid="95" grpId="0"/>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426006" y="1726095"/>
            <a:ext cx="3795821" cy="3993895"/>
            <a:chOff x="997527" y="1726095"/>
            <a:chExt cx="3795821" cy="3993895"/>
          </a:xfrm>
        </p:grpSpPr>
        <p:grpSp>
          <p:nvGrpSpPr>
            <p:cNvPr id="23" name="组合 22"/>
            <p:cNvGrpSpPr/>
            <p:nvPr/>
          </p:nvGrpSpPr>
          <p:grpSpPr>
            <a:xfrm>
              <a:off x="997527" y="1726095"/>
              <a:ext cx="3795821" cy="3993895"/>
              <a:chOff x="1724025" y="1868488"/>
              <a:chExt cx="3163888" cy="3328987"/>
            </a:xfrm>
          </p:grpSpPr>
          <p:sp>
            <p:nvSpPr>
              <p:cNvPr id="26"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 xmlns:a14="http://schemas.microsoft.com/office/drawing/2010/main">
                    <a:noFill/>
                  </a14:hiddenFill>
                </a:ext>
              </a:extLst>
            </p:spPr>
            <p:txBody>
              <a:bodyPr/>
              <a:lstStyle/>
              <a:p>
                <a:endParaRPr lang="zh-CN" altLang="en-US"/>
              </a:p>
            </p:txBody>
          </p:sp>
        </p:grpSp>
        <p:sp>
          <p:nvSpPr>
            <p:cNvPr id="24"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sp>
          <p:nvSpPr>
            <p:cNvPr id="25"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grpSp>
      <p:sp>
        <p:nvSpPr>
          <p:cNvPr id="28" name="Oval 12"/>
          <p:cNvSpPr>
            <a:spLocks noChangeArrowheads="1"/>
          </p:cNvSpPr>
          <p:nvPr/>
        </p:nvSpPr>
        <p:spPr bwMode="auto">
          <a:xfrm>
            <a:off x="2053564" y="2426979"/>
            <a:ext cx="2540704" cy="259212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zh-CN" sz="900">
              <a:latin typeface="微软雅黑" panose="020B0503020204020204" pitchFamily="34" charset="-122"/>
              <a:sym typeface="Arial" panose="020B0604020202020204" pitchFamily="34" charset="0"/>
            </a:endParaRPr>
          </a:p>
        </p:txBody>
      </p:sp>
      <p:sp>
        <p:nvSpPr>
          <p:cNvPr id="29" name="Oval 14"/>
          <p:cNvSpPr>
            <a:spLocks noChangeArrowheads="1"/>
          </p:cNvSpPr>
          <p:nvPr/>
        </p:nvSpPr>
        <p:spPr bwMode="auto">
          <a:xfrm>
            <a:off x="2578356" y="2961438"/>
            <a:ext cx="1491120" cy="1523209"/>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dirty="0">
              <a:solidFill>
                <a:schemeClr val="lt1"/>
              </a:solidFill>
              <a:latin typeface="微软雅黑" panose="020B0503020204020204" pitchFamily="34" charset="-122"/>
              <a:sym typeface="Arial" panose="020B0604020202020204" pitchFamily="34" charset="0"/>
            </a:endParaRPr>
          </a:p>
        </p:txBody>
      </p:sp>
      <p:sp>
        <p:nvSpPr>
          <p:cNvPr id="30" name="文本5"/>
          <p:cNvSpPr>
            <a:spLocks noChangeArrowheads="1"/>
          </p:cNvSpPr>
          <p:nvPr/>
        </p:nvSpPr>
        <p:spPr bwMode="auto">
          <a:xfrm>
            <a:off x="5222240" y="3838576"/>
            <a:ext cx="5465445" cy="687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界面设计完成一个完整及功能齐全的</a:t>
            </a:r>
            <a:r>
              <a:rPr lang="en-US" altLang="zh-CN" sz="2000" dirty="0">
                <a:latin typeface="微软雅黑" panose="020B0503020204020204" pitchFamily="34" charset="-122"/>
                <a:ea typeface="微软雅黑" panose="020B0503020204020204" pitchFamily="34" charset="-122"/>
              </a:rPr>
              <a:t>web app  </a:t>
            </a:r>
            <a:r>
              <a:rPr lang="zh-CN" altLang="en-US" sz="2000" dirty="0">
                <a:latin typeface="微软雅黑" panose="020B0503020204020204" pitchFamily="34" charset="-122"/>
                <a:ea typeface="微软雅黑" panose="020B0503020204020204" pitchFamily="34" charset="-122"/>
              </a:rPr>
              <a:t>界面</a:t>
            </a:r>
          </a:p>
        </p:txBody>
      </p:sp>
      <p:sp>
        <p:nvSpPr>
          <p:cNvPr id="33" name="文本2"/>
          <p:cNvSpPr>
            <a:spLocks noChangeArrowheads="1"/>
          </p:cNvSpPr>
          <p:nvPr/>
        </p:nvSpPr>
        <p:spPr bwMode="auto">
          <a:xfrm>
            <a:off x="5222240" y="2762568"/>
            <a:ext cx="4979670" cy="687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如何保障</a:t>
            </a:r>
            <a:r>
              <a:rPr lang="zh-CN" altLang="en-US" sz="2000" dirty="0" smtClean="0">
                <a:latin typeface="微软雅黑" panose="020B0503020204020204" pitchFamily="34" charset="-122"/>
                <a:ea typeface="微软雅黑" panose="020B0503020204020204" pitchFamily="34" charset="-122"/>
              </a:rPr>
              <a:t>用户申请信息</a:t>
            </a:r>
            <a:r>
              <a:rPr lang="zh-CN" altLang="en-US" sz="2000" dirty="0">
                <a:latin typeface="微软雅黑" panose="020B0503020204020204" pitchFamily="34" charset="-122"/>
                <a:ea typeface="微软雅黑" panose="020B0503020204020204" pitchFamily="34" charset="-122"/>
              </a:rPr>
              <a:t>的真实性及用户信息的安全性</a:t>
            </a:r>
          </a:p>
        </p:txBody>
      </p:sp>
      <p:grpSp>
        <p:nvGrpSpPr>
          <p:cNvPr id="35" name="圆圈1"/>
          <p:cNvGrpSpPr/>
          <p:nvPr/>
        </p:nvGrpSpPr>
        <p:grpSpPr bwMode="auto">
          <a:xfrm>
            <a:off x="3916001" y="1964166"/>
            <a:ext cx="361869" cy="361869"/>
            <a:chOff x="0" y="0"/>
            <a:chExt cx="262" cy="262"/>
          </a:xfrm>
        </p:grpSpPr>
        <p:sp>
          <p:nvSpPr>
            <p:cNvPr id="36"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37"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38" name="圆圈2"/>
          <p:cNvGrpSpPr/>
          <p:nvPr/>
        </p:nvGrpSpPr>
        <p:grpSpPr bwMode="auto">
          <a:xfrm>
            <a:off x="4843567" y="2912689"/>
            <a:ext cx="363773" cy="363773"/>
            <a:chOff x="0" y="0"/>
            <a:chExt cx="262" cy="262"/>
          </a:xfrm>
        </p:grpSpPr>
        <p:sp>
          <p:nvSpPr>
            <p:cNvPr id="39"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0"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1" name="圆圈3"/>
          <p:cNvGrpSpPr/>
          <p:nvPr/>
        </p:nvGrpSpPr>
        <p:grpSpPr bwMode="auto">
          <a:xfrm>
            <a:off x="4813032" y="3962161"/>
            <a:ext cx="363773" cy="363775"/>
            <a:chOff x="0" y="0"/>
            <a:chExt cx="262" cy="262"/>
          </a:xfrm>
          <a:solidFill>
            <a:schemeClr val="accent1"/>
          </a:solidFill>
        </p:grpSpPr>
        <p:sp>
          <p:nvSpPr>
            <p:cNvPr id="42" name="Oval 31"/>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3" name="Oval 32"/>
            <p:cNvSpPr>
              <a:spLocks noChangeArrowheads="1"/>
            </p:cNvSpPr>
            <p:nvPr/>
          </p:nvSpPr>
          <p:spPr bwMode="auto">
            <a:xfrm>
              <a:off x="22"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7" name="圆圈5"/>
          <p:cNvGrpSpPr/>
          <p:nvPr/>
        </p:nvGrpSpPr>
        <p:grpSpPr bwMode="auto">
          <a:xfrm>
            <a:off x="3997898" y="5074339"/>
            <a:ext cx="361869" cy="363773"/>
            <a:chOff x="0" y="0"/>
            <a:chExt cx="262" cy="262"/>
          </a:xfrm>
          <a:solidFill>
            <a:schemeClr val="accent1"/>
          </a:solidFill>
        </p:grpSpPr>
        <p:sp>
          <p:nvSpPr>
            <p:cNvPr id="48"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9"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sp>
        <p:nvSpPr>
          <p:cNvPr id="51" name="矩形 50"/>
          <p:cNvSpPr/>
          <p:nvPr/>
        </p:nvSpPr>
        <p:spPr>
          <a:xfrm>
            <a:off x="2724643" y="3245989"/>
            <a:ext cx="1198546" cy="953135"/>
          </a:xfrm>
          <a:prstGeom prst="rect">
            <a:avLst/>
          </a:prstGeom>
        </p:spPr>
        <p:txBody>
          <a:bodyPr wrap="square">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关键问题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拟解决的问题</a:t>
            </a:r>
          </a:p>
        </p:txBody>
      </p:sp>
      <p:sp>
        <p:nvSpPr>
          <p:cNvPr id="56" name="矩形 5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57" name="矩形 5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470400" y="1589405"/>
            <a:ext cx="5203825" cy="39878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统计到会人员情况的</a:t>
            </a:r>
            <a:r>
              <a:rPr lang="zh-CN" altLang="en-US" sz="2000" dirty="0">
                <a:latin typeface="微软雅黑" panose="020B0503020204020204" pitchFamily="34" charset="-122"/>
                <a:ea typeface="微软雅黑" panose="020B0503020204020204" pitchFamily="34" charset="-122"/>
              </a:rPr>
              <a:t>信息</a:t>
            </a:r>
          </a:p>
        </p:txBody>
      </p:sp>
      <p:sp>
        <p:nvSpPr>
          <p:cNvPr id="3" name="文本框 2"/>
          <p:cNvSpPr txBox="1"/>
          <p:nvPr/>
        </p:nvSpPr>
        <p:spPr>
          <a:xfrm>
            <a:off x="4711065" y="5201285"/>
            <a:ext cx="53778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a:t>
            </a:r>
            <a:r>
              <a:rPr lang="zh-CN" altLang="en-US" sz="2000" dirty="0" smtClean="0">
                <a:latin typeface="微软雅黑" panose="020B0503020204020204" pitchFamily="34" charset="-122"/>
                <a:ea typeface="微软雅黑" panose="020B0503020204020204" pitchFamily="34" charset="-122"/>
              </a:rPr>
              <a:t>防止任意注册申请情况，会议内容处理</a:t>
            </a:r>
            <a:r>
              <a:rPr lang="zh-CN" altLang="en-US" sz="2000" dirty="0">
                <a:latin typeface="微软雅黑" panose="020B0503020204020204" pitchFamily="34" charset="-122"/>
                <a:ea typeface="微软雅黑" panose="020B0503020204020204" pitchFamily="34" charset="-122"/>
              </a:rPr>
              <a:t>得当</a:t>
            </a: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55"/>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250" fill="hold"/>
                                        <p:tgtEl>
                                          <p:spTgt spid="22"/>
                                        </p:tgtEl>
                                        <p:attrNameLst>
                                          <p:attrName>ppt_w</p:attrName>
                                        </p:attrNameLst>
                                      </p:cBhvr>
                                      <p:tavLst>
                                        <p:tav tm="0">
                                          <p:val>
                                            <p:fltVal val="0"/>
                                          </p:val>
                                        </p:tav>
                                        <p:tav tm="100000">
                                          <p:val>
                                            <p:strVal val="#ppt_w"/>
                                          </p:val>
                                        </p:tav>
                                      </p:tavLst>
                                    </p:anim>
                                    <p:anim calcmode="lin" valueType="num">
                                      <p:cBhvr>
                                        <p:cTn id="30" dur="250" fill="hold"/>
                                        <p:tgtEl>
                                          <p:spTgt spid="22"/>
                                        </p:tgtEl>
                                        <p:attrNameLst>
                                          <p:attrName>ppt_h</p:attrName>
                                        </p:attrNameLst>
                                      </p:cBhvr>
                                      <p:tavLst>
                                        <p:tav tm="0">
                                          <p:val>
                                            <p:fltVal val="0"/>
                                          </p:val>
                                        </p:tav>
                                        <p:tav tm="100000">
                                          <p:val>
                                            <p:strVal val="#ppt_h"/>
                                          </p:val>
                                        </p:tav>
                                      </p:tavLst>
                                    </p:anim>
                                    <p:animEffect transition="in" filter="fade">
                                      <p:cBhvr>
                                        <p:cTn id="31" dur="250"/>
                                        <p:tgtEl>
                                          <p:spTgt spid="22"/>
                                        </p:tgtEl>
                                      </p:cBhvr>
                                    </p:animEffect>
                                  </p:childTnLst>
                                </p:cTn>
                              </p:par>
                              <p:par>
                                <p:cTn id="32" presetID="6" presetClass="emph" presetSubtype="0" decel="100000" fill="hold" nodeType="withEffect">
                                  <p:stCondLst>
                                    <p:cond delay="200"/>
                                  </p:stCondLst>
                                  <p:childTnLst>
                                    <p:animScale>
                                      <p:cBhvr>
                                        <p:cTn id="33" dur="250" fill="hold"/>
                                        <p:tgtEl>
                                          <p:spTgt spid="22"/>
                                        </p:tgtEl>
                                      </p:cBhvr>
                                      <p:by x="120000" y="120000"/>
                                    </p:animScale>
                                  </p:childTnLst>
                                </p:cTn>
                              </p:par>
                              <p:par>
                                <p:cTn id="34" presetID="6" presetClass="emph" presetSubtype="0" decel="100000" fill="hold" nodeType="withEffect">
                                  <p:stCondLst>
                                    <p:cond delay="400"/>
                                  </p:stCondLst>
                                  <p:childTnLst>
                                    <p:animScale>
                                      <p:cBhvr>
                                        <p:cTn id="35" dur="250" fill="hold"/>
                                        <p:tgtEl>
                                          <p:spTgt spid="22"/>
                                        </p:tgtEl>
                                      </p:cBhvr>
                                      <p:by x="83000" y="83000"/>
                                    </p:animScale>
                                  </p:childTnLst>
                                </p:cTn>
                              </p:par>
                              <p:par>
                                <p:cTn id="36" presetID="53" presetClass="entr" presetSubtype="16" fill="hold" grpId="0" nodeType="withEffect">
                                  <p:stCondLst>
                                    <p:cond delay="400"/>
                                  </p:stCondLst>
                                  <p:childTnLst>
                                    <p:set>
                                      <p:cBhvr>
                                        <p:cTn id="37" dur="1" fill="hold">
                                          <p:stCondLst>
                                            <p:cond delay="0"/>
                                          </p:stCondLst>
                                        </p:cTn>
                                        <p:tgtEl>
                                          <p:spTgt spid="28"/>
                                        </p:tgtEl>
                                        <p:attrNameLst>
                                          <p:attrName>style.visibility</p:attrName>
                                        </p:attrNameLst>
                                      </p:cBhvr>
                                      <p:to>
                                        <p:strVal val="visible"/>
                                      </p:to>
                                    </p:set>
                                    <p:anim calcmode="lin" valueType="num">
                                      <p:cBhvr>
                                        <p:cTn id="38" dur="250" fill="hold"/>
                                        <p:tgtEl>
                                          <p:spTgt spid="28"/>
                                        </p:tgtEl>
                                        <p:attrNameLst>
                                          <p:attrName>ppt_w</p:attrName>
                                        </p:attrNameLst>
                                      </p:cBhvr>
                                      <p:tavLst>
                                        <p:tav tm="0">
                                          <p:val>
                                            <p:fltVal val="0"/>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animEffect transition="in" filter="fade">
                                      <p:cBhvr>
                                        <p:cTn id="40" dur="250"/>
                                        <p:tgtEl>
                                          <p:spTgt spid="28"/>
                                        </p:tgtEl>
                                      </p:cBhvr>
                                    </p:animEffect>
                                  </p:childTnLst>
                                </p:cTn>
                              </p:par>
                              <p:par>
                                <p:cTn id="41" presetID="6" presetClass="emph" presetSubtype="0" decel="100000" fill="hold" grpId="1" nodeType="withEffect">
                                  <p:stCondLst>
                                    <p:cond delay="600"/>
                                  </p:stCondLst>
                                  <p:childTnLst>
                                    <p:animScale>
                                      <p:cBhvr>
                                        <p:cTn id="42" dur="250" fill="hold"/>
                                        <p:tgtEl>
                                          <p:spTgt spid="28"/>
                                        </p:tgtEl>
                                      </p:cBhvr>
                                      <p:by x="120000" y="120000"/>
                                    </p:animScale>
                                  </p:childTnLst>
                                </p:cTn>
                              </p:par>
                              <p:par>
                                <p:cTn id="43" presetID="6" presetClass="emph" presetSubtype="0" decel="100000" fill="hold" grpId="2" nodeType="withEffect">
                                  <p:stCondLst>
                                    <p:cond delay="800"/>
                                  </p:stCondLst>
                                  <p:childTnLst>
                                    <p:animScale>
                                      <p:cBhvr>
                                        <p:cTn id="44" dur="250" fill="hold"/>
                                        <p:tgtEl>
                                          <p:spTgt spid="28"/>
                                        </p:tgtEl>
                                      </p:cBhvr>
                                      <p:by x="83000" y="83000"/>
                                    </p:animScale>
                                  </p:childTnLst>
                                </p:cTn>
                              </p:par>
                              <p:par>
                                <p:cTn id="45" presetID="53" presetClass="entr" presetSubtype="16" fill="hold" grpId="0" nodeType="withEffect">
                                  <p:stCondLst>
                                    <p:cond delay="6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250" fill="hold"/>
                                        <p:tgtEl>
                                          <p:spTgt spid="29"/>
                                        </p:tgtEl>
                                        <p:attrNameLst>
                                          <p:attrName>ppt_w</p:attrName>
                                        </p:attrNameLst>
                                      </p:cBhvr>
                                      <p:tavLst>
                                        <p:tav tm="0">
                                          <p:val>
                                            <p:fltVal val="0"/>
                                          </p:val>
                                        </p:tav>
                                        <p:tav tm="100000">
                                          <p:val>
                                            <p:strVal val="#ppt_w"/>
                                          </p:val>
                                        </p:tav>
                                      </p:tavLst>
                                    </p:anim>
                                    <p:anim calcmode="lin" valueType="num">
                                      <p:cBhvr>
                                        <p:cTn id="48" dur="250" fill="hold"/>
                                        <p:tgtEl>
                                          <p:spTgt spid="29"/>
                                        </p:tgtEl>
                                        <p:attrNameLst>
                                          <p:attrName>ppt_h</p:attrName>
                                        </p:attrNameLst>
                                      </p:cBhvr>
                                      <p:tavLst>
                                        <p:tav tm="0">
                                          <p:val>
                                            <p:fltVal val="0"/>
                                          </p:val>
                                        </p:tav>
                                        <p:tav tm="100000">
                                          <p:val>
                                            <p:strVal val="#ppt_h"/>
                                          </p:val>
                                        </p:tav>
                                      </p:tavLst>
                                    </p:anim>
                                    <p:animEffect transition="in" filter="fade">
                                      <p:cBhvr>
                                        <p:cTn id="49" dur="250"/>
                                        <p:tgtEl>
                                          <p:spTgt spid="29"/>
                                        </p:tgtEl>
                                      </p:cBhvr>
                                    </p:animEffect>
                                  </p:childTnLst>
                                </p:cTn>
                              </p:par>
                              <p:par>
                                <p:cTn id="50" presetID="6" presetClass="emph" presetSubtype="0" decel="100000" fill="hold" grpId="1" nodeType="withEffect">
                                  <p:stCondLst>
                                    <p:cond delay="800"/>
                                  </p:stCondLst>
                                  <p:childTnLst>
                                    <p:animScale>
                                      <p:cBhvr>
                                        <p:cTn id="51" dur="250" fill="hold"/>
                                        <p:tgtEl>
                                          <p:spTgt spid="29"/>
                                        </p:tgtEl>
                                      </p:cBhvr>
                                      <p:by x="120000" y="120000"/>
                                    </p:animScale>
                                  </p:childTnLst>
                                </p:cTn>
                              </p:par>
                              <p:par>
                                <p:cTn id="52" presetID="6" presetClass="emph" presetSubtype="0" decel="100000" fill="hold" grpId="2" nodeType="withEffect">
                                  <p:stCondLst>
                                    <p:cond delay="1000"/>
                                  </p:stCondLst>
                                  <p:childTnLst>
                                    <p:animScale>
                                      <p:cBhvr>
                                        <p:cTn id="53" dur="250" fill="hold"/>
                                        <p:tgtEl>
                                          <p:spTgt spid="29"/>
                                        </p:tgtEl>
                                      </p:cBhvr>
                                      <p:by x="83000" y="83000"/>
                                    </p:animScale>
                                  </p:childTnLst>
                                </p:cTn>
                              </p:par>
                              <p:par>
                                <p:cTn id="54" presetID="53" presetClass="entr" presetSubtype="16" fill="hold" grpId="0" nodeType="withEffect">
                                  <p:stCondLst>
                                    <p:cond delay="8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250" fill="hold"/>
                                        <p:tgtEl>
                                          <p:spTgt spid="51"/>
                                        </p:tgtEl>
                                        <p:attrNameLst>
                                          <p:attrName>ppt_w</p:attrName>
                                        </p:attrNameLst>
                                      </p:cBhvr>
                                      <p:tavLst>
                                        <p:tav tm="0">
                                          <p:val>
                                            <p:fltVal val="0"/>
                                          </p:val>
                                        </p:tav>
                                        <p:tav tm="100000">
                                          <p:val>
                                            <p:strVal val="#ppt_w"/>
                                          </p:val>
                                        </p:tav>
                                      </p:tavLst>
                                    </p:anim>
                                    <p:anim calcmode="lin" valueType="num">
                                      <p:cBhvr>
                                        <p:cTn id="57" dur="250" fill="hold"/>
                                        <p:tgtEl>
                                          <p:spTgt spid="51"/>
                                        </p:tgtEl>
                                        <p:attrNameLst>
                                          <p:attrName>ppt_h</p:attrName>
                                        </p:attrNameLst>
                                      </p:cBhvr>
                                      <p:tavLst>
                                        <p:tav tm="0">
                                          <p:val>
                                            <p:fltVal val="0"/>
                                          </p:val>
                                        </p:tav>
                                        <p:tav tm="100000">
                                          <p:val>
                                            <p:strVal val="#ppt_h"/>
                                          </p:val>
                                        </p:tav>
                                      </p:tavLst>
                                    </p:anim>
                                    <p:animEffect transition="in" filter="fade">
                                      <p:cBhvr>
                                        <p:cTn id="58" dur="250"/>
                                        <p:tgtEl>
                                          <p:spTgt spid="51"/>
                                        </p:tgtEl>
                                      </p:cBhvr>
                                    </p:animEffect>
                                  </p:childTnLst>
                                </p:cTn>
                              </p:par>
                              <p:par>
                                <p:cTn id="59" presetID="6" presetClass="emph" presetSubtype="0" decel="100000" fill="hold" grpId="1" nodeType="withEffect">
                                  <p:stCondLst>
                                    <p:cond delay="1000"/>
                                  </p:stCondLst>
                                  <p:childTnLst>
                                    <p:animScale>
                                      <p:cBhvr>
                                        <p:cTn id="60" dur="250" fill="hold"/>
                                        <p:tgtEl>
                                          <p:spTgt spid="51"/>
                                        </p:tgtEl>
                                      </p:cBhvr>
                                      <p:by x="120000" y="120000"/>
                                    </p:animScale>
                                  </p:childTnLst>
                                </p:cTn>
                              </p:par>
                              <p:par>
                                <p:cTn id="61" presetID="6" presetClass="emph" presetSubtype="0" decel="100000" fill="hold" grpId="2" nodeType="withEffect">
                                  <p:stCondLst>
                                    <p:cond delay="1200"/>
                                  </p:stCondLst>
                                  <p:childTnLst>
                                    <p:animScale>
                                      <p:cBhvr>
                                        <p:cTn id="62" dur="250" fill="hold"/>
                                        <p:tgtEl>
                                          <p:spTgt spid="51"/>
                                        </p:tgtEl>
                                      </p:cBhvr>
                                      <p:by x="83000" y="83000"/>
                                    </p:animScale>
                                  </p:childTnLst>
                                </p:cTn>
                              </p:par>
                            </p:childTnLst>
                          </p:cTn>
                        </p:par>
                        <p:par>
                          <p:cTn id="63" fill="hold">
                            <p:stCondLst>
                              <p:cond delay="1000"/>
                            </p:stCondLst>
                            <p:childTnLst>
                              <p:par>
                                <p:cTn id="64" presetID="53" presetClass="entr" presetSubtype="16"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par>
                                <p:cTn id="69" presetID="53" presetClass="entr" presetSubtype="16" fill="hold" nodeType="withEffect">
                                  <p:stCondLst>
                                    <p:cond delay="15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Effect transition="in" filter="fade">
                                      <p:cBhvr>
                                        <p:cTn id="73" dur="500"/>
                                        <p:tgtEl>
                                          <p:spTgt spid="38"/>
                                        </p:tgtEl>
                                      </p:cBhvr>
                                    </p:animEffect>
                                  </p:childTnLst>
                                </p:cTn>
                              </p:par>
                              <p:par>
                                <p:cTn id="74" presetID="53" presetClass="entr" presetSubtype="16" fill="hold" nodeType="withEffect">
                                  <p:stCondLst>
                                    <p:cond delay="30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animEffect transition="in" filter="fade">
                                      <p:cBhvr>
                                        <p:cTn id="78" dur="500"/>
                                        <p:tgtEl>
                                          <p:spTgt spid="41"/>
                                        </p:tgtEl>
                                      </p:cBhvr>
                                    </p:animEffect>
                                  </p:childTnLst>
                                </p:cTn>
                              </p:par>
                              <p:par>
                                <p:cTn id="79" presetID="53" presetClass="entr" presetSubtype="16" fill="hold" nodeType="withEffect">
                                  <p:stCondLst>
                                    <p:cond delay="600"/>
                                  </p:stCondLst>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ppt_w</p:attrName>
                                        </p:attrNameLst>
                                      </p:cBhvr>
                                      <p:tavLst>
                                        <p:tav tm="0">
                                          <p:val>
                                            <p:fltVal val="0"/>
                                          </p:val>
                                        </p:tav>
                                        <p:tav tm="100000">
                                          <p:val>
                                            <p:strVal val="#ppt_w"/>
                                          </p:val>
                                        </p:tav>
                                      </p:tavLst>
                                    </p:anim>
                                    <p:anim calcmode="lin" valueType="num">
                                      <p:cBhvr>
                                        <p:cTn id="82" dur="500" fill="hold"/>
                                        <p:tgtEl>
                                          <p:spTgt spid="47"/>
                                        </p:tgtEl>
                                        <p:attrNameLst>
                                          <p:attrName>ppt_h</p:attrName>
                                        </p:attrNameLst>
                                      </p:cBhvr>
                                      <p:tavLst>
                                        <p:tav tm="0">
                                          <p:val>
                                            <p:fltVal val="0"/>
                                          </p:val>
                                        </p:tav>
                                        <p:tav tm="100000">
                                          <p:val>
                                            <p:strVal val="#ppt_h"/>
                                          </p:val>
                                        </p:tav>
                                      </p:tavLst>
                                    </p:anim>
                                    <p:animEffect transition="in" filter="fade">
                                      <p:cBhvr>
                                        <p:cTn id="83" dur="500"/>
                                        <p:tgtEl>
                                          <p:spTgt spid="47"/>
                                        </p:tgtEl>
                                      </p:cBhvr>
                                    </p:animEffect>
                                  </p:childTnLst>
                                </p:cTn>
                              </p:par>
                              <p:par>
                                <p:cTn id="84" presetID="2" presetClass="entr" presetSubtype="2" fill="hold" grpId="0" nodeType="withEffect">
                                  <p:stCondLst>
                                    <p:cond delay="15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1+#ppt_w/2"/>
                                          </p:val>
                                        </p:tav>
                                        <p:tav tm="100000">
                                          <p:val>
                                            <p:strVal val="#ppt_x"/>
                                          </p:val>
                                        </p:tav>
                                      </p:tavLst>
                                    </p:anim>
                                    <p:anim calcmode="lin" valueType="num">
                                      <p:cBhvr additive="base">
                                        <p:cTn id="87" dur="500" fill="hold"/>
                                        <p:tgtEl>
                                          <p:spTgt spid="3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600"/>
                                  </p:stCondLst>
                                  <p:childTnLst>
                                    <p:set>
                                      <p:cBhvr>
                                        <p:cTn id="89" dur="1" fill="hold">
                                          <p:stCondLst>
                                            <p:cond delay="0"/>
                                          </p:stCondLst>
                                        </p:cTn>
                                        <p:tgtEl>
                                          <p:spTgt spid="30"/>
                                        </p:tgtEl>
                                        <p:attrNameLst>
                                          <p:attrName>style.visibility</p:attrName>
                                        </p:attrNameLst>
                                      </p:cBhvr>
                                      <p:to>
                                        <p:strVal val="visible"/>
                                      </p:to>
                                    </p:set>
                                    <p:anim calcmode="lin" valueType="num">
                                      <p:cBhvr additive="base">
                                        <p:cTn id="90" dur="500" fill="hold"/>
                                        <p:tgtEl>
                                          <p:spTgt spid="30"/>
                                        </p:tgtEl>
                                        <p:attrNameLst>
                                          <p:attrName>ppt_x</p:attrName>
                                        </p:attrNameLst>
                                      </p:cBhvr>
                                      <p:tavLst>
                                        <p:tav tm="0">
                                          <p:val>
                                            <p:strVal val="1+#ppt_w/2"/>
                                          </p:val>
                                        </p:tav>
                                        <p:tav tm="100000">
                                          <p:val>
                                            <p:strVal val="#ppt_x"/>
                                          </p:val>
                                        </p:tav>
                                      </p:tavLst>
                                    </p:anim>
                                    <p:anim calcmode="lin" valueType="num">
                                      <p:cBhvr additive="base">
                                        <p:cTn id="9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p:bldP spid="33" grpId="0"/>
      <p:bldP spid="51" grpId="0"/>
      <p:bldP spid="51" grpId="1"/>
      <p:bldP spid="51" grpId="2"/>
      <p:bldP spid="55" grpId="0"/>
      <p:bldP spid="55" grpId="1"/>
      <p:bldP spid="56" grpId="0" animBg="1"/>
      <p:bldP spid="56" grpId="1" animBg="1"/>
      <p:bldP spid="57" grpId="0" animBg="1"/>
      <p:bldP spid="5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研究方法、步骤</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5"/>
          <p:cNvSpPr/>
          <p:nvPr/>
        </p:nvSpPr>
        <p:spPr bwMode="auto">
          <a:xfrm>
            <a:off x="3877469" y="2075181"/>
            <a:ext cx="3416300" cy="3424238"/>
          </a:xfrm>
          <a:custGeom>
            <a:avLst/>
            <a:gdLst>
              <a:gd name="T0" fmla="*/ 2462 w 4677"/>
              <a:gd name="T1" fmla="*/ 0 h 4677"/>
              <a:gd name="T2" fmla="*/ 2781 w 4677"/>
              <a:gd name="T3" fmla="*/ 314 h 4677"/>
              <a:gd name="T4" fmla="*/ 3178 w 4677"/>
              <a:gd name="T5" fmla="*/ 153 h 4677"/>
              <a:gd name="T6" fmla="*/ 3385 w 4677"/>
              <a:gd name="T7" fmla="*/ 550 h 4677"/>
              <a:gd name="T8" fmla="*/ 3813 w 4677"/>
              <a:gd name="T9" fmla="*/ 519 h 4677"/>
              <a:gd name="T10" fmla="*/ 3886 w 4677"/>
              <a:gd name="T11" fmla="*/ 961 h 4677"/>
              <a:gd name="T12" fmla="*/ 4303 w 4677"/>
              <a:gd name="T13" fmla="*/ 1064 h 4677"/>
              <a:gd name="T14" fmla="*/ 4236 w 4677"/>
              <a:gd name="T15" fmla="*/ 1506 h 4677"/>
              <a:gd name="T16" fmla="*/ 4601 w 4677"/>
              <a:gd name="T17" fmla="*/ 1733 h 4677"/>
              <a:gd name="T18" fmla="*/ 4400 w 4677"/>
              <a:gd name="T19" fmla="*/ 2134 h 4677"/>
              <a:gd name="T20" fmla="*/ 4677 w 4677"/>
              <a:gd name="T21" fmla="*/ 2462 h 4677"/>
              <a:gd name="T22" fmla="*/ 4363 w 4677"/>
              <a:gd name="T23" fmla="*/ 2781 h 4677"/>
              <a:gd name="T24" fmla="*/ 4525 w 4677"/>
              <a:gd name="T25" fmla="*/ 3178 h 4677"/>
              <a:gd name="T26" fmla="*/ 4127 w 4677"/>
              <a:gd name="T27" fmla="*/ 3385 h 4677"/>
              <a:gd name="T28" fmla="*/ 4158 w 4677"/>
              <a:gd name="T29" fmla="*/ 3813 h 4677"/>
              <a:gd name="T30" fmla="*/ 3716 w 4677"/>
              <a:gd name="T31" fmla="*/ 3886 h 4677"/>
              <a:gd name="T32" fmla="*/ 3614 w 4677"/>
              <a:gd name="T33" fmla="*/ 4303 h 4677"/>
              <a:gd name="T34" fmla="*/ 3171 w 4677"/>
              <a:gd name="T35" fmla="*/ 4237 h 4677"/>
              <a:gd name="T36" fmla="*/ 2944 w 4677"/>
              <a:gd name="T37" fmla="*/ 4601 h 4677"/>
              <a:gd name="T38" fmla="*/ 2544 w 4677"/>
              <a:gd name="T39" fmla="*/ 4401 h 4677"/>
              <a:gd name="T40" fmla="*/ 2216 w 4677"/>
              <a:gd name="T41" fmla="*/ 4677 h 4677"/>
              <a:gd name="T42" fmla="*/ 1896 w 4677"/>
              <a:gd name="T43" fmla="*/ 4363 h 4677"/>
              <a:gd name="T44" fmla="*/ 1499 w 4677"/>
              <a:gd name="T45" fmla="*/ 4525 h 4677"/>
              <a:gd name="T46" fmla="*/ 1293 w 4677"/>
              <a:gd name="T47" fmla="*/ 4128 h 4677"/>
              <a:gd name="T48" fmla="*/ 864 w 4677"/>
              <a:gd name="T49" fmla="*/ 4158 h 4677"/>
              <a:gd name="T50" fmla="*/ 791 w 4677"/>
              <a:gd name="T51" fmla="*/ 3717 h 4677"/>
              <a:gd name="T52" fmla="*/ 374 w 4677"/>
              <a:gd name="T53" fmla="*/ 3614 h 4677"/>
              <a:gd name="T54" fmla="*/ 441 w 4677"/>
              <a:gd name="T55" fmla="*/ 3171 h 4677"/>
              <a:gd name="T56" fmla="*/ 76 w 4677"/>
              <a:gd name="T57" fmla="*/ 2945 h 4677"/>
              <a:gd name="T58" fmla="*/ 277 w 4677"/>
              <a:gd name="T59" fmla="*/ 2544 h 4677"/>
              <a:gd name="T60" fmla="*/ 0 w 4677"/>
              <a:gd name="T61" fmla="*/ 2216 h 4677"/>
              <a:gd name="T62" fmla="*/ 314 w 4677"/>
              <a:gd name="T63" fmla="*/ 1897 h 4677"/>
              <a:gd name="T64" fmla="*/ 152 w 4677"/>
              <a:gd name="T65" fmla="*/ 1499 h 4677"/>
              <a:gd name="T66" fmla="*/ 550 w 4677"/>
              <a:gd name="T67" fmla="*/ 1293 h 4677"/>
              <a:gd name="T68" fmla="*/ 519 w 4677"/>
              <a:gd name="T69" fmla="*/ 865 h 4677"/>
              <a:gd name="T70" fmla="*/ 961 w 4677"/>
              <a:gd name="T71" fmla="*/ 792 h 4677"/>
              <a:gd name="T72" fmla="*/ 1063 w 4677"/>
              <a:gd name="T73" fmla="*/ 375 h 4677"/>
              <a:gd name="T74" fmla="*/ 1506 w 4677"/>
              <a:gd name="T75" fmla="*/ 441 h 4677"/>
              <a:gd name="T76" fmla="*/ 1733 w 4677"/>
              <a:gd name="T77" fmla="*/ 77 h 4677"/>
              <a:gd name="T78" fmla="*/ 2133 w 4677"/>
              <a:gd name="T79" fmla="*/ 277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77" h="4677">
                <a:moveTo>
                  <a:pt x="2216" y="0"/>
                </a:moveTo>
                <a:lnTo>
                  <a:pt x="2462" y="0"/>
                </a:lnTo>
                <a:lnTo>
                  <a:pt x="2544" y="277"/>
                </a:lnTo>
                <a:cubicBezTo>
                  <a:pt x="2624" y="285"/>
                  <a:pt x="2703" y="297"/>
                  <a:pt x="2781" y="314"/>
                </a:cubicBezTo>
                <a:lnTo>
                  <a:pt x="2944" y="77"/>
                </a:lnTo>
                <a:lnTo>
                  <a:pt x="3178" y="153"/>
                </a:lnTo>
                <a:lnTo>
                  <a:pt x="3171" y="441"/>
                </a:lnTo>
                <a:cubicBezTo>
                  <a:pt x="3244" y="473"/>
                  <a:pt x="3316" y="510"/>
                  <a:pt x="3385" y="550"/>
                </a:cubicBezTo>
                <a:lnTo>
                  <a:pt x="3614" y="375"/>
                </a:lnTo>
                <a:lnTo>
                  <a:pt x="3813" y="519"/>
                </a:lnTo>
                <a:lnTo>
                  <a:pt x="3716" y="792"/>
                </a:lnTo>
                <a:cubicBezTo>
                  <a:pt x="3776" y="845"/>
                  <a:pt x="3833" y="901"/>
                  <a:pt x="3886" y="961"/>
                </a:cubicBezTo>
                <a:lnTo>
                  <a:pt x="4158" y="865"/>
                </a:lnTo>
                <a:lnTo>
                  <a:pt x="4303" y="1064"/>
                </a:lnTo>
                <a:lnTo>
                  <a:pt x="4127" y="1293"/>
                </a:lnTo>
                <a:cubicBezTo>
                  <a:pt x="4168" y="1362"/>
                  <a:pt x="4204" y="1433"/>
                  <a:pt x="4236" y="1506"/>
                </a:cubicBezTo>
                <a:lnTo>
                  <a:pt x="4525" y="1499"/>
                </a:lnTo>
                <a:lnTo>
                  <a:pt x="4601" y="1733"/>
                </a:lnTo>
                <a:lnTo>
                  <a:pt x="4363" y="1897"/>
                </a:lnTo>
                <a:cubicBezTo>
                  <a:pt x="4380" y="1974"/>
                  <a:pt x="4393" y="2053"/>
                  <a:pt x="4400" y="2134"/>
                </a:cubicBezTo>
                <a:lnTo>
                  <a:pt x="4677" y="2216"/>
                </a:lnTo>
                <a:lnTo>
                  <a:pt x="4677" y="2462"/>
                </a:lnTo>
                <a:lnTo>
                  <a:pt x="4400" y="2544"/>
                </a:lnTo>
                <a:cubicBezTo>
                  <a:pt x="4393" y="2624"/>
                  <a:pt x="4380" y="2703"/>
                  <a:pt x="4363" y="2781"/>
                </a:cubicBezTo>
                <a:lnTo>
                  <a:pt x="4601" y="2945"/>
                </a:lnTo>
                <a:lnTo>
                  <a:pt x="4525" y="3178"/>
                </a:lnTo>
                <a:lnTo>
                  <a:pt x="4236" y="3171"/>
                </a:lnTo>
                <a:cubicBezTo>
                  <a:pt x="4204" y="3245"/>
                  <a:pt x="4168" y="3316"/>
                  <a:pt x="4127" y="3385"/>
                </a:cubicBezTo>
                <a:lnTo>
                  <a:pt x="4303" y="3614"/>
                </a:lnTo>
                <a:lnTo>
                  <a:pt x="4158" y="3813"/>
                </a:lnTo>
                <a:lnTo>
                  <a:pt x="3886" y="3717"/>
                </a:lnTo>
                <a:cubicBezTo>
                  <a:pt x="3833" y="3776"/>
                  <a:pt x="3776" y="3833"/>
                  <a:pt x="3716" y="3886"/>
                </a:cubicBezTo>
                <a:lnTo>
                  <a:pt x="3813" y="4159"/>
                </a:lnTo>
                <a:lnTo>
                  <a:pt x="3614" y="4303"/>
                </a:lnTo>
                <a:lnTo>
                  <a:pt x="3385" y="4128"/>
                </a:lnTo>
                <a:cubicBezTo>
                  <a:pt x="3316" y="4168"/>
                  <a:pt x="3244" y="4204"/>
                  <a:pt x="3171" y="4237"/>
                </a:cubicBezTo>
                <a:lnTo>
                  <a:pt x="3178" y="4525"/>
                </a:lnTo>
                <a:lnTo>
                  <a:pt x="2944" y="4601"/>
                </a:lnTo>
                <a:lnTo>
                  <a:pt x="2781" y="4363"/>
                </a:lnTo>
                <a:cubicBezTo>
                  <a:pt x="2703" y="4380"/>
                  <a:pt x="2624" y="4393"/>
                  <a:pt x="2544" y="4401"/>
                </a:cubicBezTo>
                <a:lnTo>
                  <a:pt x="2461" y="4677"/>
                </a:lnTo>
                <a:lnTo>
                  <a:pt x="2216" y="4677"/>
                </a:lnTo>
                <a:lnTo>
                  <a:pt x="2133" y="4401"/>
                </a:lnTo>
                <a:cubicBezTo>
                  <a:pt x="2053" y="4393"/>
                  <a:pt x="1974" y="4380"/>
                  <a:pt x="1896" y="4363"/>
                </a:cubicBezTo>
                <a:lnTo>
                  <a:pt x="1733" y="4601"/>
                </a:lnTo>
                <a:lnTo>
                  <a:pt x="1499" y="4525"/>
                </a:lnTo>
                <a:lnTo>
                  <a:pt x="1506" y="4237"/>
                </a:lnTo>
                <a:cubicBezTo>
                  <a:pt x="1433" y="4204"/>
                  <a:pt x="1361" y="4168"/>
                  <a:pt x="1293" y="4128"/>
                </a:cubicBezTo>
                <a:lnTo>
                  <a:pt x="1063" y="4303"/>
                </a:lnTo>
                <a:lnTo>
                  <a:pt x="864" y="4158"/>
                </a:lnTo>
                <a:lnTo>
                  <a:pt x="961" y="3886"/>
                </a:lnTo>
                <a:cubicBezTo>
                  <a:pt x="901" y="3833"/>
                  <a:pt x="844" y="3776"/>
                  <a:pt x="791" y="3717"/>
                </a:cubicBezTo>
                <a:lnTo>
                  <a:pt x="519" y="3813"/>
                </a:lnTo>
                <a:lnTo>
                  <a:pt x="374" y="3614"/>
                </a:lnTo>
                <a:lnTo>
                  <a:pt x="550" y="3385"/>
                </a:lnTo>
                <a:cubicBezTo>
                  <a:pt x="509" y="3316"/>
                  <a:pt x="473" y="3245"/>
                  <a:pt x="441" y="3171"/>
                </a:cubicBezTo>
                <a:lnTo>
                  <a:pt x="152" y="3178"/>
                </a:lnTo>
                <a:lnTo>
                  <a:pt x="76" y="2945"/>
                </a:lnTo>
                <a:lnTo>
                  <a:pt x="314" y="2781"/>
                </a:lnTo>
                <a:cubicBezTo>
                  <a:pt x="297" y="2703"/>
                  <a:pt x="285" y="2624"/>
                  <a:pt x="277" y="2544"/>
                </a:cubicBezTo>
                <a:lnTo>
                  <a:pt x="0" y="2462"/>
                </a:lnTo>
                <a:lnTo>
                  <a:pt x="0" y="2216"/>
                </a:lnTo>
                <a:lnTo>
                  <a:pt x="277" y="2134"/>
                </a:lnTo>
                <a:cubicBezTo>
                  <a:pt x="285" y="2053"/>
                  <a:pt x="297" y="1974"/>
                  <a:pt x="314" y="1897"/>
                </a:cubicBezTo>
                <a:lnTo>
                  <a:pt x="76" y="1733"/>
                </a:lnTo>
                <a:lnTo>
                  <a:pt x="152" y="1499"/>
                </a:lnTo>
                <a:lnTo>
                  <a:pt x="441" y="1506"/>
                </a:lnTo>
                <a:cubicBezTo>
                  <a:pt x="473" y="1433"/>
                  <a:pt x="509" y="1362"/>
                  <a:pt x="550" y="1293"/>
                </a:cubicBezTo>
                <a:lnTo>
                  <a:pt x="374" y="1064"/>
                </a:lnTo>
                <a:lnTo>
                  <a:pt x="519" y="865"/>
                </a:lnTo>
                <a:lnTo>
                  <a:pt x="791" y="961"/>
                </a:lnTo>
                <a:cubicBezTo>
                  <a:pt x="844" y="901"/>
                  <a:pt x="901" y="845"/>
                  <a:pt x="961" y="792"/>
                </a:cubicBezTo>
                <a:lnTo>
                  <a:pt x="864" y="519"/>
                </a:lnTo>
                <a:lnTo>
                  <a:pt x="1063" y="375"/>
                </a:lnTo>
                <a:lnTo>
                  <a:pt x="1293" y="550"/>
                </a:lnTo>
                <a:cubicBezTo>
                  <a:pt x="1361" y="510"/>
                  <a:pt x="1433" y="473"/>
                  <a:pt x="1506" y="441"/>
                </a:cubicBezTo>
                <a:lnTo>
                  <a:pt x="1499" y="153"/>
                </a:lnTo>
                <a:lnTo>
                  <a:pt x="1733" y="77"/>
                </a:lnTo>
                <a:lnTo>
                  <a:pt x="1896" y="314"/>
                </a:lnTo>
                <a:cubicBezTo>
                  <a:pt x="1974" y="297"/>
                  <a:pt x="2053" y="285"/>
                  <a:pt x="2133" y="277"/>
                </a:cubicBezTo>
                <a:lnTo>
                  <a:pt x="2216"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Freeform 6"/>
          <p:cNvSpPr/>
          <p:nvPr/>
        </p:nvSpPr>
        <p:spPr bwMode="auto">
          <a:xfrm>
            <a:off x="1248569" y="1752918"/>
            <a:ext cx="2744787" cy="2751138"/>
          </a:xfrm>
          <a:custGeom>
            <a:avLst/>
            <a:gdLst>
              <a:gd name="T0" fmla="*/ 2199 w 3758"/>
              <a:gd name="T1" fmla="*/ 270 h 3758"/>
              <a:gd name="T2" fmla="*/ 2546 w 3758"/>
              <a:gd name="T3" fmla="*/ 121 h 3758"/>
              <a:gd name="T4" fmla="*/ 2790 w 3758"/>
              <a:gd name="T5" fmla="*/ 516 h 3758"/>
              <a:gd name="T6" fmla="*/ 3168 w 3758"/>
              <a:gd name="T7" fmla="*/ 510 h 3758"/>
              <a:gd name="T8" fmla="*/ 3243 w 3758"/>
              <a:gd name="T9" fmla="*/ 968 h 3758"/>
              <a:gd name="T10" fmla="*/ 3594 w 3758"/>
              <a:gd name="T11" fmla="*/ 1107 h 3758"/>
              <a:gd name="T12" fmla="*/ 3487 w 3758"/>
              <a:gd name="T13" fmla="*/ 1559 h 3758"/>
              <a:gd name="T14" fmla="*/ 3758 w 3758"/>
              <a:gd name="T15" fmla="*/ 1822 h 3758"/>
              <a:gd name="T16" fmla="*/ 3488 w 3758"/>
              <a:gd name="T17" fmla="*/ 2199 h 3758"/>
              <a:gd name="T18" fmla="*/ 3637 w 3758"/>
              <a:gd name="T19" fmla="*/ 2545 h 3758"/>
              <a:gd name="T20" fmla="*/ 3242 w 3758"/>
              <a:gd name="T21" fmla="*/ 2790 h 3758"/>
              <a:gd name="T22" fmla="*/ 3248 w 3758"/>
              <a:gd name="T23" fmla="*/ 3167 h 3758"/>
              <a:gd name="T24" fmla="*/ 2790 w 3758"/>
              <a:gd name="T25" fmla="*/ 3242 h 3758"/>
              <a:gd name="T26" fmla="*/ 2651 w 3758"/>
              <a:gd name="T27" fmla="*/ 3593 h 3758"/>
              <a:gd name="T28" fmla="*/ 2199 w 3758"/>
              <a:gd name="T29" fmla="*/ 3487 h 3758"/>
              <a:gd name="T30" fmla="*/ 1936 w 3758"/>
              <a:gd name="T31" fmla="*/ 3758 h 3758"/>
              <a:gd name="T32" fmla="*/ 1559 w 3758"/>
              <a:gd name="T33" fmla="*/ 3487 h 3758"/>
              <a:gd name="T34" fmla="*/ 1213 w 3758"/>
              <a:gd name="T35" fmla="*/ 3637 h 3758"/>
              <a:gd name="T36" fmla="*/ 968 w 3758"/>
              <a:gd name="T37" fmla="*/ 3242 h 3758"/>
              <a:gd name="T38" fmla="*/ 591 w 3758"/>
              <a:gd name="T39" fmla="*/ 3248 h 3758"/>
              <a:gd name="T40" fmla="*/ 516 w 3758"/>
              <a:gd name="T41" fmla="*/ 2790 h 3758"/>
              <a:gd name="T42" fmla="*/ 165 w 3758"/>
              <a:gd name="T43" fmla="*/ 2651 h 3758"/>
              <a:gd name="T44" fmla="*/ 271 w 3758"/>
              <a:gd name="T45" fmla="*/ 2198 h 3758"/>
              <a:gd name="T46" fmla="*/ 0 w 3758"/>
              <a:gd name="T47" fmla="*/ 1936 h 3758"/>
              <a:gd name="T48" fmla="*/ 271 w 3758"/>
              <a:gd name="T49" fmla="*/ 1558 h 3758"/>
              <a:gd name="T50" fmla="*/ 121 w 3758"/>
              <a:gd name="T51" fmla="*/ 1212 h 3758"/>
              <a:gd name="T52" fmla="*/ 516 w 3758"/>
              <a:gd name="T53" fmla="*/ 968 h 3758"/>
              <a:gd name="T54" fmla="*/ 510 w 3758"/>
              <a:gd name="T55" fmla="*/ 590 h 3758"/>
              <a:gd name="T56" fmla="*/ 968 w 3758"/>
              <a:gd name="T57" fmla="*/ 515 h 3758"/>
              <a:gd name="T58" fmla="*/ 1107 w 3758"/>
              <a:gd name="T59" fmla="*/ 164 h 3758"/>
              <a:gd name="T60" fmla="*/ 1560 w 3758"/>
              <a:gd name="T61" fmla="*/ 271 h 3758"/>
              <a:gd name="T62" fmla="*/ 1822 w 3758"/>
              <a:gd name="T63"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8" h="3758">
                <a:moveTo>
                  <a:pt x="1917" y="240"/>
                </a:moveTo>
                <a:cubicBezTo>
                  <a:pt x="2013" y="242"/>
                  <a:pt x="2108" y="252"/>
                  <a:pt x="2199" y="270"/>
                </a:cubicBezTo>
                <a:lnTo>
                  <a:pt x="2344" y="57"/>
                </a:lnTo>
                <a:lnTo>
                  <a:pt x="2546" y="121"/>
                </a:lnTo>
                <a:lnTo>
                  <a:pt x="2541" y="379"/>
                </a:lnTo>
                <a:cubicBezTo>
                  <a:pt x="2628" y="417"/>
                  <a:pt x="2712" y="463"/>
                  <a:pt x="2790" y="516"/>
                </a:cubicBezTo>
                <a:lnTo>
                  <a:pt x="3006" y="374"/>
                </a:lnTo>
                <a:lnTo>
                  <a:pt x="3168" y="510"/>
                </a:lnTo>
                <a:lnTo>
                  <a:pt x="3065" y="747"/>
                </a:lnTo>
                <a:cubicBezTo>
                  <a:pt x="3130" y="815"/>
                  <a:pt x="3190" y="889"/>
                  <a:pt x="3243" y="968"/>
                </a:cubicBezTo>
                <a:lnTo>
                  <a:pt x="3496" y="919"/>
                </a:lnTo>
                <a:lnTo>
                  <a:pt x="3594" y="1107"/>
                </a:lnTo>
                <a:lnTo>
                  <a:pt x="3408" y="1286"/>
                </a:lnTo>
                <a:cubicBezTo>
                  <a:pt x="3442" y="1374"/>
                  <a:pt x="3469" y="1465"/>
                  <a:pt x="3487" y="1559"/>
                </a:cubicBezTo>
                <a:lnTo>
                  <a:pt x="3740" y="1611"/>
                </a:lnTo>
                <a:lnTo>
                  <a:pt x="3758" y="1822"/>
                </a:lnTo>
                <a:lnTo>
                  <a:pt x="3518" y="1916"/>
                </a:lnTo>
                <a:cubicBezTo>
                  <a:pt x="3516" y="2013"/>
                  <a:pt x="3506" y="2107"/>
                  <a:pt x="3488" y="2199"/>
                </a:cubicBezTo>
                <a:lnTo>
                  <a:pt x="3701" y="2344"/>
                </a:lnTo>
                <a:lnTo>
                  <a:pt x="3637" y="2545"/>
                </a:lnTo>
                <a:lnTo>
                  <a:pt x="3379" y="2541"/>
                </a:lnTo>
                <a:cubicBezTo>
                  <a:pt x="3341" y="2628"/>
                  <a:pt x="3295" y="2711"/>
                  <a:pt x="3242" y="2790"/>
                </a:cubicBezTo>
                <a:lnTo>
                  <a:pt x="3384" y="3005"/>
                </a:lnTo>
                <a:lnTo>
                  <a:pt x="3248" y="3167"/>
                </a:lnTo>
                <a:lnTo>
                  <a:pt x="3011" y="3064"/>
                </a:lnTo>
                <a:cubicBezTo>
                  <a:pt x="2943" y="3130"/>
                  <a:pt x="2869" y="3189"/>
                  <a:pt x="2790" y="3242"/>
                </a:cubicBezTo>
                <a:lnTo>
                  <a:pt x="2839" y="3496"/>
                </a:lnTo>
                <a:lnTo>
                  <a:pt x="2651" y="3593"/>
                </a:lnTo>
                <a:lnTo>
                  <a:pt x="2472" y="3408"/>
                </a:lnTo>
                <a:cubicBezTo>
                  <a:pt x="2384" y="3442"/>
                  <a:pt x="2293" y="3468"/>
                  <a:pt x="2199" y="3487"/>
                </a:cubicBezTo>
                <a:lnTo>
                  <a:pt x="2147" y="3740"/>
                </a:lnTo>
                <a:lnTo>
                  <a:pt x="1936" y="3758"/>
                </a:lnTo>
                <a:lnTo>
                  <a:pt x="1842" y="3518"/>
                </a:lnTo>
                <a:cubicBezTo>
                  <a:pt x="1745" y="3516"/>
                  <a:pt x="1651" y="3505"/>
                  <a:pt x="1559" y="3487"/>
                </a:cubicBezTo>
                <a:lnTo>
                  <a:pt x="1414" y="3701"/>
                </a:lnTo>
                <a:lnTo>
                  <a:pt x="1213" y="3637"/>
                </a:lnTo>
                <a:lnTo>
                  <a:pt x="1217" y="3379"/>
                </a:lnTo>
                <a:cubicBezTo>
                  <a:pt x="1130" y="3340"/>
                  <a:pt x="1047" y="3295"/>
                  <a:pt x="968" y="3242"/>
                </a:cubicBezTo>
                <a:lnTo>
                  <a:pt x="753" y="3384"/>
                </a:lnTo>
                <a:lnTo>
                  <a:pt x="591" y="3248"/>
                </a:lnTo>
                <a:lnTo>
                  <a:pt x="694" y="3011"/>
                </a:lnTo>
                <a:cubicBezTo>
                  <a:pt x="628" y="2943"/>
                  <a:pt x="569" y="2869"/>
                  <a:pt x="516" y="2790"/>
                </a:cubicBezTo>
                <a:lnTo>
                  <a:pt x="262" y="2838"/>
                </a:lnTo>
                <a:lnTo>
                  <a:pt x="165" y="2651"/>
                </a:lnTo>
                <a:lnTo>
                  <a:pt x="350" y="2471"/>
                </a:lnTo>
                <a:cubicBezTo>
                  <a:pt x="316" y="2384"/>
                  <a:pt x="290" y="2293"/>
                  <a:pt x="271" y="2198"/>
                </a:cubicBezTo>
                <a:lnTo>
                  <a:pt x="18" y="2147"/>
                </a:lnTo>
                <a:lnTo>
                  <a:pt x="0" y="1936"/>
                </a:lnTo>
                <a:lnTo>
                  <a:pt x="240" y="1841"/>
                </a:lnTo>
                <a:cubicBezTo>
                  <a:pt x="242" y="1745"/>
                  <a:pt x="252" y="1650"/>
                  <a:pt x="271" y="1558"/>
                </a:cubicBezTo>
                <a:lnTo>
                  <a:pt x="57" y="1414"/>
                </a:lnTo>
                <a:lnTo>
                  <a:pt x="121" y="1212"/>
                </a:lnTo>
                <a:lnTo>
                  <a:pt x="379" y="1217"/>
                </a:lnTo>
                <a:cubicBezTo>
                  <a:pt x="418" y="1130"/>
                  <a:pt x="463" y="1046"/>
                  <a:pt x="516" y="968"/>
                </a:cubicBezTo>
                <a:lnTo>
                  <a:pt x="374" y="752"/>
                </a:lnTo>
                <a:lnTo>
                  <a:pt x="510" y="590"/>
                </a:lnTo>
                <a:lnTo>
                  <a:pt x="747" y="693"/>
                </a:lnTo>
                <a:cubicBezTo>
                  <a:pt x="815" y="628"/>
                  <a:pt x="889" y="568"/>
                  <a:pt x="968" y="515"/>
                </a:cubicBezTo>
                <a:lnTo>
                  <a:pt x="920" y="262"/>
                </a:lnTo>
                <a:lnTo>
                  <a:pt x="1107" y="164"/>
                </a:lnTo>
                <a:lnTo>
                  <a:pt x="1287" y="350"/>
                </a:lnTo>
                <a:cubicBezTo>
                  <a:pt x="1374" y="316"/>
                  <a:pt x="1465" y="289"/>
                  <a:pt x="1560" y="271"/>
                </a:cubicBezTo>
                <a:lnTo>
                  <a:pt x="1611" y="18"/>
                </a:lnTo>
                <a:lnTo>
                  <a:pt x="1822" y="0"/>
                </a:lnTo>
                <a:lnTo>
                  <a:pt x="1917" y="24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 name="Freeform 7"/>
          <p:cNvSpPr/>
          <p:nvPr/>
        </p:nvSpPr>
        <p:spPr bwMode="auto">
          <a:xfrm>
            <a:off x="6923881" y="1451293"/>
            <a:ext cx="2259012" cy="2263775"/>
          </a:xfrm>
          <a:custGeom>
            <a:avLst/>
            <a:gdLst>
              <a:gd name="T0" fmla="*/ 1582 w 3091"/>
              <a:gd name="T1" fmla="*/ 0 h 3091"/>
              <a:gd name="T2" fmla="*/ 1793 w 3091"/>
              <a:gd name="T3" fmla="*/ 20 h 3091"/>
              <a:gd name="T4" fmla="*/ 1844 w 3091"/>
              <a:gd name="T5" fmla="*/ 275 h 3091"/>
              <a:gd name="T6" fmla="*/ 2145 w 3091"/>
              <a:gd name="T7" fmla="*/ 386 h 3091"/>
              <a:gd name="T8" fmla="*/ 2350 w 3091"/>
              <a:gd name="T9" fmla="*/ 226 h 3091"/>
              <a:gd name="T10" fmla="*/ 2523 w 3091"/>
              <a:gd name="T11" fmla="*/ 348 h 3091"/>
              <a:gd name="T12" fmla="*/ 2439 w 3091"/>
              <a:gd name="T13" fmla="*/ 595 h 3091"/>
              <a:gd name="T14" fmla="*/ 2644 w 3091"/>
              <a:gd name="T15" fmla="*/ 842 h 3091"/>
              <a:gd name="T16" fmla="*/ 2903 w 3091"/>
              <a:gd name="T17" fmla="*/ 805 h 3091"/>
              <a:gd name="T18" fmla="*/ 2991 w 3091"/>
              <a:gd name="T19" fmla="*/ 997 h 3091"/>
              <a:gd name="T20" fmla="*/ 2795 w 3091"/>
              <a:gd name="T21" fmla="*/ 1169 h 3091"/>
              <a:gd name="T22" fmla="*/ 2849 w 3091"/>
              <a:gd name="T23" fmla="*/ 1486 h 3091"/>
              <a:gd name="T24" fmla="*/ 3091 w 3091"/>
              <a:gd name="T25" fmla="*/ 1583 h 3091"/>
              <a:gd name="T26" fmla="*/ 3072 w 3091"/>
              <a:gd name="T27" fmla="*/ 1793 h 3091"/>
              <a:gd name="T28" fmla="*/ 2816 w 3091"/>
              <a:gd name="T29" fmla="*/ 1844 h 3091"/>
              <a:gd name="T30" fmla="*/ 2705 w 3091"/>
              <a:gd name="T31" fmla="*/ 2146 h 3091"/>
              <a:gd name="T32" fmla="*/ 2866 w 3091"/>
              <a:gd name="T33" fmla="*/ 2351 h 3091"/>
              <a:gd name="T34" fmla="*/ 2743 w 3091"/>
              <a:gd name="T35" fmla="*/ 2523 h 3091"/>
              <a:gd name="T36" fmla="*/ 2496 w 3091"/>
              <a:gd name="T37" fmla="*/ 2440 h 3091"/>
              <a:gd name="T38" fmla="*/ 2249 w 3091"/>
              <a:gd name="T39" fmla="*/ 2645 h 3091"/>
              <a:gd name="T40" fmla="*/ 2286 w 3091"/>
              <a:gd name="T41" fmla="*/ 2903 h 3091"/>
              <a:gd name="T42" fmla="*/ 2094 w 3091"/>
              <a:gd name="T43" fmla="*/ 2991 h 3091"/>
              <a:gd name="T44" fmla="*/ 1922 w 3091"/>
              <a:gd name="T45" fmla="*/ 2796 h 3091"/>
              <a:gd name="T46" fmla="*/ 1605 w 3091"/>
              <a:gd name="T47" fmla="*/ 2850 h 3091"/>
              <a:gd name="T48" fmla="*/ 1508 w 3091"/>
              <a:gd name="T49" fmla="*/ 3091 h 3091"/>
              <a:gd name="T50" fmla="*/ 1298 w 3091"/>
              <a:gd name="T51" fmla="*/ 3072 h 3091"/>
              <a:gd name="T52" fmla="*/ 1247 w 3091"/>
              <a:gd name="T53" fmla="*/ 2816 h 3091"/>
              <a:gd name="T54" fmla="*/ 945 w 3091"/>
              <a:gd name="T55" fmla="*/ 2705 h 3091"/>
              <a:gd name="T56" fmla="*/ 741 w 3091"/>
              <a:gd name="T57" fmla="*/ 2866 h 3091"/>
              <a:gd name="T58" fmla="*/ 568 w 3091"/>
              <a:gd name="T59" fmla="*/ 2744 h 3091"/>
              <a:gd name="T60" fmla="*/ 652 w 3091"/>
              <a:gd name="T61" fmla="*/ 2497 h 3091"/>
              <a:gd name="T62" fmla="*/ 446 w 3091"/>
              <a:gd name="T63" fmla="*/ 2250 h 3091"/>
              <a:gd name="T64" fmla="*/ 188 w 3091"/>
              <a:gd name="T65" fmla="*/ 2287 h 3091"/>
              <a:gd name="T66" fmla="*/ 100 w 3091"/>
              <a:gd name="T67" fmla="*/ 2094 h 3091"/>
              <a:gd name="T68" fmla="*/ 296 w 3091"/>
              <a:gd name="T69" fmla="*/ 1922 h 3091"/>
              <a:gd name="T70" fmla="*/ 242 w 3091"/>
              <a:gd name="T71" fmla="*/ 1606 h 3091"/>
              <a:gd name="T72" fmla="*/ 0 w 3091"/>
              <a:gd name="T73" fmla="*/ 1509 h 3091"/>
              <a:gd name="T74" fmla="*/ 19 w 3091"/>
              <a:gd name="T75" fmla="*/ 1298 h 3091"/>
              <a:gd name="T76" fmla="*/ 275 w 3091"/>
              <a:gd name="T77" fmla="*/ 1247 h 3091"/>
              <a:gd name="T78" fmla="*/ 386 w 3091"/>
              <a:gd name="T79" fmla="*/ 946 h 3091"/>
              <a:gd name="T80" fmla="*/ 225 w 3091"/>
              <a:gd name="T81" fmla="*/ 741 h 3091"/>
              <a:gd name="T82" fmla="*/ 348 w 3091"/>
              <a:gd name="T83" fmla="*/ 568 h 3091"/>
              <a:gd name="T84" fmla="*/ 595 w 3091"/>
              <a:gd name="T85" fmla="*/ 652 h 3091"/>
              <a:gd name="T86" fmla="*/ 841 w 3091"/>
              <a:gd name="T87" fmla="*/ 447 h 3091"/>
              <a:gd name="T88" fmla="*/ 805 w 3091"/>
              <a:gd name="T89" fmla="*/ 189 h 3091"/>
              <a:gd name="T90" fmla="*/ 997 w 3091"/>
              <a:gd name="T91" fmla="*/ 100 h 3091"/>
              <a:gd name="T92" fmla="*/ 1169 w 3091"/>
              <a:gd name="T93" fmla="*/ 296 h 3091"/>
              <a:gd name="T94" fmla="*/ 1485 w 3091"/>
              <a:gd name="T95" fmla="*/ 242 h 3091"/>
              <a:gd name="T96" fmla="*/ 1582 w 3091"/>
              <a:gd name="T97" fmla="*/ 0 h 3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91" h="3091">
                <a:moveTo>
                  <a:pt x="1582" y="0"/>
                </a:moveTo>
                <a:lnTo>
                  <a:pt x="1793" y="20"/>
                </a:lnTo>
                <a:lnTo>
                  <a:pt x="1844" y="275"/>
                </a:lnTo>
                <a:cubicBezTo>
                  <a:pt x="1950" y="300"/>
                  <a:pt x="2051" y="338"/>
                  <a:pt x="2145" y="386"/>
                </a:cubicBezTo>
                <a:lnTo>
                  <a:pt x="2350" y="226"/>
                </a:lnTo>
                <a:lnTo>
                  <a:pt x="2523" y="348"/>
                </a:lnTo>
                <a:lnTo>
                  <a:pt x="2439" y="595"/>
                </a:lnTo>
                <a:cubicBezTo>
                  <a:pt x="2517" y="668"/>
                  <a:pt x="2586" y="751"/>
                  <a:pt x="2644" y="842"/>
                </a:cubicBezTo>
                <a:lnTo>
                  <a:pt x="2903" y="805"/>
                </a:lnTo>
                <a:lnTo>
                  <a:pt x="2991" y="997"/>
                </a:lnTo>
                <a:lnTo>
                  <a:pt x="2795" y="1169"/>
                </a:lnTo>
                <a:cubicBezTo>
                  <a:pt x="2826" y="1270"/>
                  <a:pt x="2844" y="1376"/>
                  <a:pt x="2849" y="1486"/>
                </a:cubicBezTo>
                <a:lnTo>
                  <a:pt x="3091" y="1583"/>
                </a:lnTo>
                <a:lnTo>
                  <a:pt x="3072" y="1793"/>
                </a:lnTo>
                <a:lnTo>
                  <a:pt x="2816" y="1844"/>
                </a:lnTo>
                <a:cubicBezTo>
                  <a:pt x="2791" y="1951"/>
                  <a:pt x="2753" y="2052"/>
                  <a:pt x="2705" y="2146"/>
                </a:cubicBezTo>
                <a:lnTo>
                  <a:pt x="2866" y="2351"/>
                </a:lnTo>
                <a:lnTo>
                  <a:pt x="2743" y="2523"/>
                </a:lnTo>
                <a:lnTo>
                  <a:pt x="2496" y="2440"/>
                </a:lnTo>
                <a:cubicBezTo>
                  <a:pt x="2423" y="2518"/>
                  <a:pt x="2340" y="2587"/>
                  <a:pt x="2249" y="2645"/>
                </a:cubicBezTo>
                <a:lnTo>
                  <a:pt x="2286" y="2903"/>
                </a:lnTo>
                <a:lnTo>
                  <a:pt x="2094" y="2991"/>
                </a:lnTo>
                <a:lnTo>
                  <a:pt x="1922" y="2796"/>
                </a:lnTo>
                <a:cubicBezTo>
                  <a:pt x="1821" y="2826"/>
                  <a:pt x="1715" y="2845"/>
                  <a:pt x="1605" y="2850"/>
                </a:cubicBezTo>
                <a:lnTo>
                  <a:pt x="1508" y="3091"/>
                </a:lnTo>
                <a:lnTo>
                  <a:pt x="1298" y="3072"/>
                </a:lnTo>
                <a:lnTo>
                  <a:pt x="1247" y="2816"/>
                </a:lnTo>
                <a:cubicBezTo>
                  <a:pt x="1140" y="2791"/>
                  <a:pt x="1039" y="2754"/>
                  <a:pt x="945" y="2705"/>
                </a:cubicBezTo>
                <a:lnTo>
                  <a:pt x="741" y="2866"/>
                </a:lnTo>
                <a:lnTo>
                  <a:pt x="568" y="2744"/>
                </a:lnTo>
                <a:lnTo>
                  <a:pt x="652" y="2497"/>
                </a:lnTo>
                <a:cubicBezTo>
                  <a:pt x="573" y="2423"/>
                  <a:pt x="504" y="2340"/>
                  <a:pt x="446" y="2250"/>
                </a:cubicBezTo>
                <a:lnTo>
                  <a:pt x="188" y="2287"/>
                </a:lnTo>
                <a:lnTo>
                  <a:pt x="100" y="2094"/>
                </a:lnTo>
                <a:lnTo>
                  <a:pt x="296" y="1922"/>
                </a:lnTo>
                <a:cubicBezTo>
                  <a:pt x="265" y="1821"/>
                  <a:pt x="247" y="1715"/>
                  <a:pt x="242" y="1606"/>
                </a:cubicBezTo>
                <a:lnTo>
                  <a:pt x="0" y="1509"/>
                </a:lnTo>
                <a:lnTo>
                  <a:pt x="19" y="1298"/>
                </a:lnTo>
                <a:lnTo>
                  <a:pt x="275" y="1247"/>
                </a:lnTo>
                <a:cubicBezTo>
                  <a:pt x="300" y="1141"/>
                  <a:pt x="337" y="1040"/>
                  <a:pt x="386" y="946"/>
                </a:cubicBezTo>
                <a:lnTo>
                  <a:pt x="225" y="741"/>
                </a:lnTo>
                <a:lnTo>
                  <a:pt x="348" y="568"/>
                </a:lnTo>
                <a:lnTo>
                  <a:pt x="595" y="652"/>
                </a:lnTo>
                <a:cubicBezTo>
                  <a:pt x="668" y="574"/>
                  <a:pt x="751" y="505"/>
                  <a:pt x="841" y="447"/>
                </a:cubicBezTo>
                <a:lnTo>
                  <a:pt x="805" y="189"/>
                </a:lnTo>
                <a:lnTo>
                  <a:pt x="997" y="100"/>
                </a:lnTo>
                <a:lnTo>
                  <a:pt x="1169" y="296"/>
                </a:lnTo>
                <a:cubicBezTo>
                  <a:pt x="1270" y="265"/>
                  <a:pt x="1376" y="247"/>
                  <a:pt x="1485" y="242"/>
                </a:cubicBezTo>
                <a:lnTo>
                  <a:pt x="1582"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Freeform 8"/>
          <p:cNvSpPr/>
          <p:nvPr/>
        </p:nvSpPr>
        <p:spPr bwMode="auto">
          <a:xfrm>
            <a:off x="8746331" y="2727643"/>
            <a:ext cx="2197100" cy="2203450"/>
          </a:xfrm>
          <a:custGeom>
            <a:avLst/>
            <a:gdLst>
              <a:gd name="T0" fmla="*/ 1884 w 3008"/>
              <a:gd name="T1" fmla="*/ 247 h 3009"/>
              <a:gd name="T2" fmla="*/ 2172 w 3008"/>
              <a:gd name="T3" fmla="*/ 155 h 3009"/>
              <a:gd name="T4" fmla="*/ 2336 w 3008"/>
              <a:gd name="T5" fmla="*/ 489 h 3009"/>
              <a:gd name="T6" fmla="*/ 2638 w 3008"/>
              <a:gd name="T7" fmla="*/ 513 h 3009"/>
              <a:gd name="T8" fmla="*/ 2662 w 3008"/>
              <a:gd name="T9" fmla="*/ 884 h 3009"/>
              <a:gd name="T10" fmla="*/ 2931 w 3008"/>
              <a:gd name="T11" fmla="*/ 1023 h 3009"/>
              <a:gd name="T12" fmla="*/ 2811 w 3008"/>
              <a:gd name="T13" fmla="*/ 1375 h 3009"/>
              <a:gd name="T14" fmla="*/ 3006 w 3008"/>
              <a:gd name="T15" fmla="*/ 1605 h 3009"/>
              <a:gd name="T16" fmla="*/ 2761 w 3008"/>
              <a:gd name="T17" fmla="*/ 1885 h 3009"/>
              <a:gd name="T18" fmla="*/ 2854 w 3008"/>
              <a:gd name="T19" fmla="*/ 2173 h 3009"/>
              <a:gd name="T20" fmla="*/ 2520 w 3008"/>
              <a:gd name="T21" fmla="*/ 2337 h 3009"/>
              <a:gd name="T22" fmla="*/ 2495 w 3008"/>
              <a:gd name="T23" fmla="*/ 2638 h 3009"/>
              <a:gd name="T24" fmla="*/ 2124 w 3008"/>
              <a:gd name="T25" fmla="*/ 2662 h 3009"/>
              <a:gd name="T26" fmla="*/ 1986 w 3008"/>
              <a:gd name="T27" fmla="*/ 2931 h 3009"/>
              <a:gd name="T28" fmla="*/ 1634 w 3008"/>
              <a:gd name="T29" fmla="*/ 2811 h 3009"/>
              <a:gd name="T30" fmla="*/ 1403 w 3008"/>
              <a:gd name="T31" fmla="*/ 3007 h 3009"/>
              <a:gd name="T32" fmla="*/ 1124 w 3008"/>
              <a:gd name="T33" fmla="*/ 2762 h 3009"/>
              <a:gd name="T34" fmla="*/ 836 w 3008"/>
              <a:gd name="T35" fmla="*/ 2854 h 3009"/>
              <a:gd name="T36" fmla="*/ 672 w 3008"/>
              <a:gd name="T37" fmla="*/ 2520 h 3009"/>
              <a:gd name="T38" fmla="*/ 370 w 3008"/>
              <a:gd name="T39" fmla="*/ 2496 h 3009"/>
              <a:gd name="T40" fmla="*/ 346 w 3008"/>
              <a:gd name="T41" fmla="*/ 2125 h 3009"/>
              <a:gd name="T42" fmla="*/ 77 w 3008"/>
              <a:gd name="T43" fmla="*/ 1987 h 3009"/>
              <a:gd name="T44" fmla="*/ 197 w 3008"/>
              <a:gd name="T45" fmla="*/ 1634 h 3009"/>
              <a:gd name="T46" fmla="*/ 1 w 3008"/>
              <a:gd name="T47" fmla="*/ 1404 h 3009"/>
              <a:gd name="T48" fmla="*/ 247 w 3008"/>
              <a:gd name="T49" fmla="*/ 1124 h 3009"/>
              <a:gd name="T50" fmla="*/ 154 w 3008"/>
              <a:gd name="T51" fmla="*/ 836 h 3009"/>
              <a:gd name="T52" fmla="*/ 488 w 3008"/>
              <a:gd name="T53" fmla="*/ 672 h 3009"/>
              <a:gd name="T54" fmla="*/ 513 w 3008"/>
              <a:gd name="T55" fmla="*/ 371 h 3009"/>
              <a:gd name="T56" fmla="*/ 884 w 3008"/>
              <a:gd name="T57" fmla="*/ 347 h 3009"/>
              <a:gd name="T58" fmla="*/ 1022 w 3008"/>
              <a:gd name="T59" fmla="*/ 78 h 3009"/>
              <a:gd name="T60" fmla="*/ 1374 w 3008"/>
              <a:gd name="T61" fmla="*/ 198 h 3009"/>
              <a:gd name="T62" fmla="*/ 1605 w 3008"/>
              <a:gd name="T63" fmla="*/ 2 h 3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8" h="3009">
                <a:moveTo>
                  <a:pt x="1661" y="201"/>
                </a:moveTo>
                <a:cubicBezTo>
                  <a:pt x="1738" y="210"/>
                  <a:pt x="1812" y="226"/>
                  <a:pt x="1884" y="247"/>
                </a:cubicBezTo>
                <a:lnTo>
                  <a:pt x="2016" y="88"/>
                </a:lnTo>
                <a:lnTo>
                  <a:pt x="2172" y="155"/>
                </a:lnTo>
                <a:lnTo>
                  <a:pt x="2148" y="360"/>
                </a:lnTo>
                <a:cubicBezTo>
                  <a:pt x="2215" y="398"/>
                  <a:pt x="2278" y="441"/>
                  <a:pt x="2336" y="489"/>
                </a:cubicBezTo>
                <a:lnTo>
                  <a:pt x="2519" y="392"/>
                </a:lnTo>
                <a:lnTo>
                  <a:pt x="2638" y="513"/>
                </a:lnTo>
                <a:lnTo>
                  <a:pt x="2537" y="694"/>
                </a:lnTo>
                <a:cubicBezTo>
                  <a:pt x="2584" y="754"/>
                  <a:pt x="2626" y="817"/>
                  <a:pt x="2662" y="884"/>
                </a:cubicBezTo>
                <a:lnTo>
                  <a:pt x="2867" y="865"/>
                </a:lnTo>
                <a:lnTo>
                  <a:pt x="2931" y="1023"/>
                </a:lnTo>
                <a:lnTo>
                  <a:pt x="2769" y="1151"/>
                </a:lnTo>
                <a:cubicBezTo>
                  <a:pt x="2789" y="1223"/>
                  <a:pt x="2803" y="1298"/>
                  <a:pt x="2811" y="1375"/>
                </a:cubicBezTo>
                <a:lnTo>
                  <a:pt x="3008" y="1436"/>
                </a:lnTo>
                <a:lnTo>
                  <a:pt x="3006" y="1605"/>
                </a:lnTo>
                <a:lnTo>
                  <a:pt x="2808" y="1662"/>
                </a:lnTo>
                <a:cubicBezTo>
                  <a:pt x="2799" y="1739"/>
                  <a:pt x="2783" y="1813"/>
                  <a:pt x="2761" y="1885"/>
                </a:cubicBezTo>
                <a:lnTo>
                  <a:pt x="2920" y="2017"/>
                </a:lnTo>
                <a:lnTo>
                  <a:pt x="2854" y="2173"/>
                </a:lnTo>
                <a:lnTo>
                  <a:pt x="2648" y="2149"/>
                </a:lnTo>
                <a:cubicBezTo>
                  <a:pt x="2611" y="2215"/>
                  <a:pt x="2568" y="2278"/>
                  <a:pt x="2520" y="2337"/>
                </a:cubicBezTo>
                <a:lnTo>
                  <a:pt x="2616" y="2520"/>
                </a:lnTo>
                <a:lnTo>
                  <a:pt x="2495" y="2638"/>
                </a:lnTo>
                <a:lnTo>
                  <a:pt x="2314" y="2538"/>
                </a:lnTo>
                <a:cubicBezTo>
                  <a:pt x="2255" y="2585"/>
                  <a:pt x="2191" y="2626"/>
                  <a:pt x="2124" y="2662"/>
                </a:cubicBezTo>
                <a:lnTo>
                  <a:pt x="2143" y="2868"/>
                </a:lnTo>
                <a:lnTo>
                  <a:pt x="1986" y="2931"/>
                </a:lnTo>
                <a:lnTo>
                  <a:pt x="1857" y="2770"/>
                </a:lnTo>
                <a:cubicBezTo>
                  <a:pt x="1785" y="2790"/>
                  <a:pt x="1710" y="2804"/>
                  <a:pt x="1634" y="2811"/>
                </a:cubicBezTo>
                <a:lnTo>
                  <a:pt x="1573" y="3009"/>
                </a:lnTo>
                <a:lnTo>
                  <a:pt x="1403" y="3007"/>
                </a:lnTo>
                <a:lnTo>
                  <a:pt x="1346" y="2809"/>
                </a:lnTo>
                <a:cubicBezTo>
                  <a:pt x="1270" y="2799"/>
                  <a:pt x="1195" y="2784"/>
                  <a:pt x="1124" y="2762"/>
                </a:cubicBezTo>
                <a:lnTo>
                  <a:pt x="992" y="2921"/>
                </a:lnTo>
                <a:lnTo>
                  <a:pt x="836" y="2854"/>
                </a:lnTo>
                <a:lnTo>
                  <a:pt x="859" y="2649"/>
                </a:lnTo>
                <a:cubicBezTo>
                  <a:pt x="793" y="2612"/>
                  <a:pt x="730" y="2568"/>
                  <a:pt x="672" y="2520"/>
                </a:cubicBezTo>
                <a:lnTo>
                  <a:pt x="489" y="2617"/>
                </a:lnTo>
                <a:lnTo>
                  <a:pt x="370" y="2496"/>
                </a:lnTo>
                <a:lnTo>
                  <a:pt x="471" y="2315"/>
                </a:lnTo>
                <a:cubicBezTo>
                  <a:pt x="424" y="2255"/>
                  <a:pt x="382" y="2192"/>
                  <a:pt x="346" y="2125"/>
                </a:cubicBezTo>
                <a:lnTo>
                  <a:pt x="140" y="2144"/>
                </a:lnTo>
                <a:lnTo>
                  <a:pt x="77" y="1987"/>
                </a:lnTo>
                <a:lnTo>
                  <a:pt x="239" y="1858"/>
                </a:lnTo>
                <a:cubicBezTo>
                  <a:pt x="219" y="1786"/>
                  <a:pt x="204" y="1711"/>
                  <a:pt x="197" y="1634"/>
                </a:cubicBezTo>
                <a:lnTo>
                  <a:pt x="0" y="1573"/>
                </a:lnTo>
                <a:lnTo>
                  <a:pt x="1" y="1404"/>
                </a:lnTo>
                <a:lnTo>
                  <a:pt x="200" y="1347"/>
                </a:lnTo>
                <a:cubicBezTo>
                  <a:pt x="209" y="1271"/>
                  <a:pt x="225" y="1196"/>
                  <a:pt x="247" y="1124"/>
                </a:cubicBezTo>
                <a:lnTo>
                  <a:pt x="88" y="992"/>
                </a:lnTo>
                <a:lnTo>
                  <a:pt x="154" y="836"/>
                </a:lnTo>
                <a:lnTo>
                  <a:pt x="359" y="860"/>
                </a:lnTo>
                <a:cubicBezTo>
                  <a:pt x="397" y="794"/>
                  <a:pt x="440" y="731"/>
                  <a:pt x="488" y="672"/>
                </a:cubicBezTo>
                <a:lnTo>
                  <a:pt x="391" y="489"/>
                </a:lnTo>
                <a:lnTo>
                  <a:pt x="513" y="371"/>
                </a:lnTo>
                <a:lnTo>
                  <a:pt x="693" y="471"/>
                </a:lnTo>
                <a:cubicBezTo>
                  <a:pt x="753" y="424"/>
                  <a:pt x="817" y="383"/>
                  <a:pt x="884" y="347"/>
                </a:cubicBezTo>
                <a:lnTo>
                  <a:pt x="865" y="141"/>
                </a:lnTo>
                <a:lnTo>
                  <a:pt x="1022" y="78"/>
                </a:lnTo>
                <a:lnTo>
                  <a:pt x="1150" y="240"/>
                </a:lnTo>
                <a:cubicBezTo>
                  <a:pt x="1223" y="219"/>
                  <a:pt x="1297" y="205"/>
                  <a:pt x="1374" y="198"/>
                </a:cubicBezTo>
                <a:lnTo>
                  <a:pt x="1435" y="0"/>
                </a:lnTo>
                <a:lnTo>
                  <a:pt x="1605" y="2"/>
                </a:lnTo>
                <a:lnTo>
                  <a:pt x="1661" y="201"/>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p:nvSpPr>
        <p:spPr>
          <a:xfrm>
            <a:off x="1622424" y="2129949"/>
            <a:ext cx="1997076" cy="1997076"/>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p:nvSpPr>
        <p:spPr>
          <a:xfrm>
            <a:off x="4299284" y="2504831"/>
            <a:ext cx="2564938" cy="2564938"/>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椭圆 80"/>
          <p:cNvSpPr/>
          <p:nvPr/>
        </p:nvSpPr>
        <p:spPr>
          <a:xfrm>
            <a:off x="7289798" y="1819591"/>
            <a:ext cx="1527178" cy="1527178"/>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椭圆 81"/>
          <p:cNvSpPr/>
          <p:nvPr/>
        </p:nvSpPr>
        <p:spPr>
          <a:xfrm>
            <a:off x="9044146" y="3052763"/>
            <a:ext cx="1581150" cy="1581150"/>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82"/>
          <p:cNvSpPr/>
          <p:nvPr/>
        </p:nvSpPr>
        <p:spPr>
          <a:xfrm>
            <a:off x="1764965" y="2621293"/>
            <a:ext cx="1713408" cy="1014730"/>
          </a:xfrm>
          <a:prstGeom prst="rect">
            <a:avLst/>
          </a:prstGeom>
        </p:spPr>
        <p:txBody>
          <a:bodyPr wrap="square">
            <a:spAutoFit/>
            <a:scene3d>
              <a:camera prst="orthographicFront"/>
              <a:lightRig rig="threePt" dir="t"/>
            </a:scene3d>
          </a:bodyPr>
          <a:lstStyle/>
          <a:p>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收集相关资料进行需求分析及可行性评估</a:t>
            </a:r>
          </a:p>
        </p:txBody>
      </p:sp>
      <p:sp>
        <p:nvSpPr>
          <p:cNvPr id="85" name="矩形 84"/>
          <p:cNvSpPr/>
          <p:nvPr/>
        </p:nvSpPr>
        <p:spPr>
          <a:xfrm>
            <a:off x="9045162" y="3490842"/>
            <a:ext cx="1818421" cy="706755"/>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对各个功能模块构思与创建</a:t>
            </a:r>
          </a:p>
        </p:txBody>
      </p:sp>
      <p:sp>
        <p:nvSpPr>
          <p:cNvPr id="88" name="矩形 87"/>
          <p:cNvSpPr/>
          <p:nvPr/>
        </p:nvSpPr>
        <p:spPr>
          <a:xfrm>
            <a:off x="7211060" y="2129790"/>
            <a:ext cx="1833880" cy="829945"/>
          </a:xfrm>
          <a:prstGeom prst="rect">
            <a:avLst/>
          </a:prstGeom>
        </p:spPr>
        <p:txBody>
          <a:bodyPr wrap="square">
            <a:spAutoFit/>
          </a:bodyPr>
          <a:lstStyle/>
          <a:p>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利用</a:t>
            </a:r>
            <a:r>
              <a:rPr lang="en-US" altLang="zh-CN"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UML</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进行图形绘制</a:t>
            </a:r>
          </a:p>
        </p:txBody>
      </p:sp>
      <p:sp>
        <p:nvSpPr>
          <p:cNvPr id="90" name="矩形 89"/>
          <p:cNvSpPr/>
          <p:nvPr/>
        </p:nvSpPr>
        <p:spPr>
          <a:xfrm>
            <a:off x="4494530" y="2959735"/>
            <a:ext cx="2182495" cy="132207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充分利用网络资源对数据库及</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开发语言相关内容进行学习</a:t>
            </a:r>
          </a:p>
        </p:txBody>
      </p:sp>
      <p:sp>
        <p:nvSpPr>
          <p:cNvPr id="91"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研究方法步骤</a:t>
            </a:r>
          </a:p>
        </p:txBody>
      </p:sp>
      <p:sp>
        <p:nvSpPr>
          <p:cNvPr id="92" name="矩形 9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93" name="矩形 9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9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cBhvr>
                                        <p:cTn id="14" dur="500" fill="hold"/>
                                        <p:tgtEl>
                                          <p:spTgt spid="93"/>
                                        </p:tgtEl>
                                        <p:attrNameLst>
                                          <p:attrName>ppt_w</p:attrName>
                                        </p:attrNameLst>
                                      </p:cBhvr>
                                      <p:tavLst>
                                        <p:tav tm="0">
                                          <p:val>
                                            <p:fltVal val="0"/>
                                          </p:val>
                                        </p:tav>
                                        <p:tav tm="100000">
                                          <p:val>
                                            <p:strVal val="#ppt_w"/>
                                          </p:val>
                                        </p:tav>
                                      </p:tavLst>
                                    </p:anim>
                                    <p:anim calcmode="lin" valueType="num">
                                      <p:cBhvr>
                                        <p:cTn id="15" dur="500" fill="hold"/>
                                        <p:tgtEl>
                                          <p:spTgt spid="93"/>
                                        </p:tgtEl>
                                        <p:attrNameLst>
                                          <p:attrName>ppt_h</p:attrName>
                                        </p:attrNameLst>
                                      </p:cBhvr>
                                      <p:tavLst>
                                        <p:tav tm="0">
                                          <p:val>
                                            <p:fltVal val="0"/>
                                          </p:val>
                                        </p:tav>
                                        <p:tav tm="100000">
                                          <p:val>
                                            <p:strVal val="#ppt_h"/>
                                          </p:val>
                                        </p:tav>
                                      </p:tavLst>
                                    </p:anim>
                                    <p:animEffect transition="in" filter="fade">
                                      <p:cBhvr>
                                        <p:cTn id="16" dur="500"/>
                                        <p:tgtEl>
                                          <p:spTgt spid="9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9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p:cTn id="21" dur="500" fill="hold"/>
                                        <p:tgtEl>
                                          <p:spTgt spid="91"/>
                                        </p:tgtEl>
                                        <p:attrNameLst>
                                          <p:attrName>ppt_w</p:attrName>
                                        </p:attrNameLst>
                                      </p:cBhvr>
                                      <p:tavLst>
                                        <p:tav tm="0">
                                          <p:val>
                                            <p:fltVal val="0"/>
                                          </p:val>
                                        </p:tav>
                                        <p:tav tm="100000">
                                          <p:val>
                                            <p:strVal val="#ppt_w"/>
                                          </p:val>
                                        </p:tav>
                                      </p:tavLst>
                                    </p:anim>
                                    <p:anim calcmode="lin" valueType="num">
                                      <p:cBhvr>
                                        <p:cTn id="22" dur="500" fill="hold"/>
                                        <p:tgtEl>
                                          <p:spTgt spid="91"/>
                                        </p:tgtEl>
                                        <p:attrNameLst>
                                          <p:attrName>ppt_h</p:attrName>
                                        </p:attrNameLst>
                                      </p:cBhvr>
                                      <p:tavLst>
                                        <p:tav tm="0">
                                          <p:val>
                                            <p:fltVal val="0"/>
                                          </p:val>
                                        </p:tav>
                                        <p:tav tm="100000">
                                          <p:val>
                                            <p:strVal val="#ppt_h"/>
                                          </p:val>
                                        </p:tav>
                                      </p:tavLst>
                                    </p:anim>
                                    <p:animEffect transition="in" filter="fade">
                                      <p:cBhvr>
                                        <p:cTn id="23" dur="500"/>
                                        <p:tgtEl>
                                          <p:spTgt spid="9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1"/>
                                        </p:tgtEl>
                                        <p:attrNameLst>
                                          <p:attrName>ppt_x</p:attrName>
                                          <p:attrName>ppt_y</p:attrName>
                                        </p:attrNameLst>
                                      </p:cBhvr>
                                      <p:rCtr x="6068"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500"/>
                                        <p:tgtEl>
                                          <p:spTgt spid="78"/>
                                        </p:tgtEl>
                                      </p:cBhvr>
                                    </p:animEffect>
                                  </p:childTnLst>
                                </p:cTn>
                              </p:par>
                              <p:par>
                                <p:cTn id="30" presetID="35" presetClass="path" presetSubtype="0" accel="100000" fill="hold" grpId="1" nodeType="withEffect">
                                  <p:stCondLst>
                                    <p:cond delay="0"/>
                                  </p:stCondLst>
                                  <p:childTnLst>
                                    <p:animMotion origin="layout" path="M -1.875E-6 -3.33333E-6 L -0.25 -3.33333E-6 " pathEditMode="relative" rAng="0" ptsTypes="AA">
                                      <p:cBhvr>
                                        <p:cTn id="31" dur="2000" spd="-100000" fill="hold"/>
                                        <p:tgtEl>
                                          <p:spTgt spid="78"/>
                                        </p:tgtEl>
                                        <p:attrNameLst>
                                          <p:attrName>ppt_x</p:attrName>
                                          <p:attrName>ppt_y</p:attrName>
                                        </p:attrNameLst>
                                      </p:cBhvr>
                                      <p:rCtr x="-12500" y="0"/>
                                    </p:animMotion>
                                  </p:childTnLst>
                                </p:cTn>
                              </p:par>
                              <p:par>
                                <p:cTn id="32" presetID="6" presetClass="emph" presetSubtype="0" autoRev="1" fill="hold" grpId="2" nodeType="withEffect">
                                  <p:stCondLst>
                                    <p:cond delay="0"/>
                                  </p:stCondLst>
                                  <p:childTnLst>
                                    <p:animScale>
                                      <p:cBhvr>
                                        <p:cTn id="33" dur="500" fill="hold"/>
                                        <p:tgtEl>
                                          <p:spTgt spid="78"/>
                                        </p:tgtEl>
                                      </p:cBhvr>
                                      <p:by x="120000" y="120000"/>
                                    </p:animScale>
                                  </p:childTnLst>
                                </p:cTn>
                              </p:par>
                              <p:par>
                                <p:cTn id="34" presetID="10" presetClass="entr" presetSubtype="0" fill="hold" grpId="0" nodeType="withEffect">
                                  <p:stCondLst>
                                    <p:cond delay="60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1500"/>
                                        <p:tgtEl>
                                          <p:spTgt spid="77"/>
                                        </p:tgtEl>
                                      </p:cBhvr>
                                    </p:animEffect>
                                  </p:childTnLst>
                                </p:cTn>
                              </p:par>
                              <p:par>
                                <p:cTn id="37" presetID="35" presetClass="path" presetSubtype="0" accel="90000" decel="10000" fill="hold" grpId="1" nodeType="withEffect">
                                  <p:stCondLst>
                                    <p:cond delay="100"/>
                                  </p:stCondLst>
                                  <p:childTnLst>
                                    <p:animMotion origin="layout" path="M 3.33333E-6 -3.7037E-7 L -0.25 -3.7037E-7 " pathEditMode="relative" rAng="0" ptsTypes="AA">
                                      <p:cBhvr>
                                        <p:cTn id="38" dur="2000" spd="-100000" fill="hold"/>
                                        <p:tgtEl>
                                          <p:spTgt spid="77"/>
                                        </p:tgtEl>
                                        <p:attrNameLst>
                                          <p:attrName>ppt_x</p:attrName>
                                          <p:attrName>ppt_y</p:attrName>
                                        </p:attrNameLst>
                                      </p:cBhvr>
                                      <p:rCtr x="-12500" y="0"/>
                                    </p:animMotion>
                                  </p:childTnLst>
                                </p:cTn>
                              </p:par>
                              <p:par>
                                <p:cTn id="39" presetID="6" presetClass="emph" presetSubtype="0" autoRev="1" fill="hold" grpId="2" nodeType="withEffect">
                                  <p:stCondLst>
                                    <p:cond delay="100"/>
                                  </p:stCondLst>
                                  <p:childTnLst>
                                    <p:animScale>
                                      <p:cBhvr>
                                        <p:cTn id="40" dur="500" fill="hold"/>
                                        <p:tgtEl>
                                          <p:spTgt spid="77"/>
                                        </p:tgtEl>
                                      </p:cBhvr>
                                      <p:by x="120000" y="120000"/>
                                    </p:animScale>
                                  </p:childTnLst>
                                </p:cTn>
                              </p:par>
                              <p:par>
                                <p:cTn id="41" presetID="10" presetClass="entr" presetSubtype="0" fill="hold" grpId="0" nodeType="withEffect">
                                  <p:stCondLst>
                                    <p:cond delay="70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1500"/>
                                        <p:tgtEl>
                                          <p:spTgt spid="75"/>
                                        </p:tgtEl>
                                      </p:cBhvr>
                                    </p:animEffect>
                                  </p:childTnLst>
                                </p:cTn>
                              </p:par>
                              <p:par>
                                <p:cTn id="44" presetID="35" presetClass="path" presetSubtype="0" accel="90000" decel="10000" fill="hold" grpId="1" nodeType="withEffect">
                                  <p:stCondLst>
                                    <p:cond delay="200"/>
                                  </p:stCondLst>
                                  <p:childTnLst>
                                    <p:animMotion origin="layout" path="M -3.125E-6 -3.33333E-6 L -0.25 -3.33333E-6 " pathEditMode="relative" rAng="0" ptsTypes="AA">
                                      <p:cBhvr>
                                        <p:cTn id="45" dur="2000" spd="-100000" fill="hold"/>
                                        <p:tgtEl>
                                          <p:spTgt spid="75"/>
                                        </p:tgtEl>
                                        <p:attrNameLst>
                                          <p:attrName>ppt_x</p:attrName>
                                          <p:attrName>ppt_y</p:attrName>
                                        </p:attrNameLst>
                                      </p:cBhvr>
                                      <p:rCtr x="-12500" y="0"/>
                                    </p:animMotion>
                                  </p:childTnLst>
                                </p:cTn>
                              </p:par>
                              <p:par>
                                <p:cTn id="46" presetID="6" presetClass="emph" presetSubtype="0" autoRev="1" fill="hold" grpId="2" nodeType="withEffect">
                                  <p:stCondLst>
                                    <p:cond delay="200"/>
                                  </p:stCondLst>
                                  <p:childTnLst>
                                    <p:animScale>
                                      <p:cBhvr>
                                        <p:cTn id="47" dur="500" fill="hold"/>
                                        <p:tgtEl>
                                          <p:spTgt spid="75"/>
                                        </p:tgtEl>
                                      </p:cBhvr>
                                      <p:by x="120000" y="120000"/>
                                    </p:animScale>
                                  </p:childTnLst>
                                </p:cTn>
                              </p:par>
                              <p:par>
                                <p:cTn id="48" presetID="10" presetClass="entr" presetSubtype="0" fill="hold" grpId="0" nodeType="withEffect">
                                  <p:stCondLst>
                                    <p:cond delay="80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1500"/>
                                        <p:tgtEl>
                                          <p:spTgt spid="76"/>
                                        </p:tgtEl>
                                      </p:cBhvr>
                                    </p:animEffect>
                                  </p:childTnLst>
                                </p:cTn>
                              </p:par>
                              <p:par>
                                <p:cTn id="51" presetID="35" presetClass="path" presetSubtype="0" accel="90000" decel="10000" fill="hold" grpId="1" nodeType="withEffect">
                                  <p:stCondLst>
                                    <p:cond delay="300"/>
                                  </p:stCondLst>
                                  <p:childTnLst>
                                    <p:animMotion origin="layout" path="M -3.95833E-6 1.48148E-6 L -0.25 1.48148E-6 " pathEditMode="relative" rAng="0" ptsTypes="AA">
                                      <p:cBhvr>
                                        <p:cTn id="52" dur="2000" spd="-100000" fill="hold"/>
                                        <p:tgtEl>
                                          <p:spTgt spid="76"/>
                                        </p:tgtEl>
                                        <p:attrNameLst>
                                          <p:attrName>ppt_x</p:attrName>
                                          <p:attrName>ppt_y</p:attrName>
                                        </p:attrNameLst>
                                      </p:cBhvr>
                                      <p:rCtr x="-12500" y="0"/>
                                    </p:animMotion>
                                  </p:childTnLst>
                                </p:cTn>
                              </p:par>
                              <p:par>
                                <p:cTn id="53" presetID="6" presetClass="emph" presetSubtype="0" autoRev="1" fill="hold" grpId="2" nodeType="withEffect">
                                  <p:stCondLst>
                                    <p:cond delay="300"/>
                                  </p:stCondLst>
                                  <p:childTnLst>
                                    <p:animScale>
                                      <p:cBhvr>
                                        <p:cTn id="54" dur="500" fill="hold"/>
                                        <p:tgtEl>
                                          <p:spTgt spid="76"/>
                                        </p:tgtEl>
                                      </p:cBhvr>
                                      <p:by x="120000" y="120000"/>
                                    </p:animScale>
                                  </p:childTnLst>
                                </p:cTn>
                              </p:par>
                            </p:childTnLst>
                          </p:cTn>
                        </p:par>
                        <p:par>
                          <p:cTn id="55" fill="hold">
                            <p:stCondLst>
                              <p:cond delay="2000"/>
                            </p:stCondLst>
                            <p:childTnLst>
                              <p:par>
                                <p:cTn id="56" presetID="53" presetClass="entr" presetSubtype="16"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80"/>
                                        </p:tgtEl>
                                        <p:attrNameLst>
                                          <p:attrName>style.visibility</p:attrName>
                                        </p:attrNameLst>
                                      </p:cBhvr>
                                      <p:to>
                                        <p:strVal val="visible"/>
                                      </p:to>
                                    </p:set>
                                    <p:anim calcmode="lin" valueType="num">
                                      <p:cBhvr>
                                        <p:cTn id="63" dur="500" fill="hold"/>
                                        <p:tgtEl>
                                          <p:spTgt spid="80"/>
                                        </p:tgtEl>
                                        <p:attrNameLst>
                                          <p:attrName>ppt_w</p:attrName>
                                        </p:attrNameLst>
                                      </p:cBhvr>
                                      <p:tavLst>
                                        <p:tav tm="0">
                                          <p:val>
                                            <p:fltVal val="0"/>
                                          </p:val>
                                        </p:tav>
                                        <p:tav tm="100000">
                                          <p:val>
                                            <p:strVal val="#ppt_w"/>
                                          </p:val>
                                        </p:tav>
                                      </p:tavLst>
                                    </p:anim>
                                    <p:anim calcmode="lin" valueType="num">
                                      <p:cBhvr>
                                        <p:cTn id="64" dur="500" fill="hold"/>
                                        <p:tgtEl>
                                          <p:spTgt spid="80"/>
                                        </p:tgtEl>
                                        <p:attrNameLst>
                                          <p:attrName>ppt_h</p:attrName>
                                        </p:attrNameLst>
                                      </p:cBhvr>
                                      <p:tavLst>
                                        <p:tav tm="0">
                                          <p:val>
                                            <p:fltVal val="0"/>
                                          </p:val>
                                        </p:tav>
                                        <p:tav tm="100000">
                                          <p:val>
                                            <p:strVal val="#ppt_h"/>
                                          </p:val>
                                        </p:tav>
                                      </p:tavLst>
                                    </p:anim>
                                    <p:animEffect transition="in" filter="fade">
                                      <p:cBhvr>
                                        <p:cTn id="65" dur="500"/>
                                        <p:tgtEl>
                                          <p:spTgt spid="8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1"/>
                                        </p:tgtEl>
                                        <p:attrNameLst>
                                          <p:attrName>style.visibility</p:attrName>
                                        </p:attrNameLst>
                                      </p:cBhvr>
                                      <p:to>
                                        <p:strVal val="visible"/>
                                      </p:to>
                                    </p:set>
                                    <p:anim calcmode="lin" valueType="num">
                                      <p:cBhvr>
                                        <p:cTn id="68" dur="500" fill="hold"/>
                                        <p:tgtEl>
                                          <p:spTgt spid="81"/>
                                        </p:tgtEl>
                                        <p:attrNameLst>
                                          <p:attrName>ppt_w</p:attrName>
                                        </p:attrNameLst>
                                      </p:cBhvr>
                                      <p:tavLst>
                                        <p:tav tm="0">
                                          <p:val>
                                            <p:fltVal val="0"/>
                                          </p:val>
                                        </p:tav>
                                        <p:tav tm="100000">
                                          <p:val>
                                            <p:strVal val="#ppt_w"/>
                                          </p:val>
                                        </p:tav>
                                      </p:tavLst>
                                    </p:anim>
                                    <p:anim calcmode="lin" valueType="num">
                                      <p:cBhvr>
                                        <p:cTn id="69" dur="500" fill="hold"/>
                                        <p:tgtEl>
                                          <p:spTgt spid="81"/>
                                        </p:tgtEl>
                                        <p:attrNameLst>
                                          <p:attrName>ppt_h</p:attrName>
                                        </p:attrNameLst>
                                      </p:cBhvr>
                                      <p:tavLst>
                                        <p:tav tm="0">
                                          <p:val>
                                            <p:fltVal val="0"/>
                                          </p:val>
                                        </p:tav>
                                        <p:tav tm="100000">
                                          <p:val>
                                            <p:strVal val="#ppt_h"/>
                                          </p:val>
                                        </p:tav>
                                      </p:tavLst>
                                    </p:anim>
                                    <p:animEffect transition="in" filter="fade">
                                      <p:cBhvr>
                                        <p:cTn id="70" dur="500"/>
                                        <p:tgtEl>
                                          <p:spTgt spid="81"/>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2"/>
                                        </p:tgtEl>
                                        <p:attrNameLst>
                                          <p:attrName>style.visibility</p:attrName>
                                        </p:attrNameLst>
                                      </p:cBhvr>
                                      <p:to>
                                        <p:strVal val="visible"/>
                                      </p:to>
                                    </p:set>
                                    <p:anim calcmode="lin" valueType="num">
                                      <p:cBhvr>
                                        <p:cTn id="73" dur="500" fill="hold"/>
                                        <p:tgtEl>
                                          <p:spTgt spid="82"/>
                                        </p:tgtEl>
                                        <p:attrNameLst>
                                          <p:attrName>ppt_w</p:attrName>
                                        </p:attrNameLst>
                                      </p:cBhvr>
                                      <p:tavLst>
                                        <p:tav tm="0">
                                          <p:val>
                                            <p:fltVal val="0"/>
                                          </p:val>
                                        </p:tav>
                                        <p:tav tm="100000">
                                          <p:val>
                                            <p:strVal val="#ppt_w"/>
                                          </p:val>
                                        </p:tav>
                                      </p:tavLst>
                                    </p:anim>
                                    <p:anim calcmode="lin" valueType="num">
                                      <p:cBhvr>
                                        <p:cTn id="74" dur="500" fill="hold"/>
                                        <p:tgtEl>
                                          <p:spTgt spid="82"/>
                                        </p:tgtEl>
                                        <p:attrNameLst>
                                          <p:attrName>ppt_h</p:attrName>
                                        </p:attrNameLst>
                                      </p:cBhvr>
                                      <p:tavLst>
                                        <p:tav tm="0">
                                          <p:val>
                                            <p:fltVal val="0"/>
                                          </p:val>
                                        </p:tav>
                                        <p:tav tm="100000">
                                          <p:val>
                                            <p:strVal val="#ppt_h"/>
                                          </p:val>
                                        </p:tav>
                                      </p:tavLst>
                                    </p:anim>
                                    <p:animEffect transition="in" filter="fade">
                                      <p:cBhvr>
                                        <p:cTn id="75" dur="500"/>
                                        <p:tgtEl>
                                          <p:spTgt spid="82"/>
                                        </p:tgtEl>
                                      </p:cBhvr>
                                    </p:animEffect>
                                  </p:childTnLst>
                                </p:cTn>
                              </p:par>
                            </p:childTnLst>
                          </p:cTn>
                        </p:par>
                        <p:par>
                          <p:cTn id="76" fill="hold">
                            <p:stCondLst>
                              <p:cond delay="2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3"/>
                                        </p:tgtEl>
                                        <p:attrNameLst>
                                          <p:attrName>style.visibility</p:attrName>
                                        </p:attrNameLst>
                                      </p:cBhvr>
                                      <p:to>
                                        <p:strVal val="visible"/>
                                      </p:to>
                                    </p:set>
                                    <p:anim calcmode="lin" valueType="num">
                                      <p:cBhvr>
                                        <p:cTn id="79" dur="100" fill="hold"/>
                                        <p:tgtEl>
                                          <p:spTgt spid="83"/>
                                        </p:tgtEl>
                                        <p:attrNameLst>
                                          <p:attrName>ppt_w</p:attrName>
                                        </p:attrNameLst>
                                      </p:cBhvr>
                                      <p:tavLst>
                                        <p:tav tm="0">
                                          <p:val>
                                            <p:fltVal val="0"/>
                                          </p:val>
                                        </p:tav>
                                        <p:tav tm="100000">
                                          <p:val>
                                            <p:strVal val="#ppt_w"/>
                                          </p:val>
                                        </p:tav>
                                      </p:tavLst>
                                    </p:anim>
                                    <p:anim calcmode="lin" valueType="num">
                                      <p:cBhvr>
                                        <p:cTn id="80" dur="100" fill="hold"/>
                                        <p:tgtEl>
                                          <p:spTgt spid="83"/>
                                        </p:tgtEl>
                                        <p:attrNameLst>
                                          <p:attrName>ppt_h</p:attrName>
                                        </p:attrNameLst>
                                      </p:cBhvr>
                                      <p:tavLst>
                                        <p:tav tm="0">
                                          <p:val>
                                            <p:fltVal val="0"/>
                                          </p:val>
                                        </p:tav>
                                        <p:tav tm="100000">
                                          <p:val>
                                            <p:strVal val="#ppt_h"/>
                                          </p:val>
                                        </p:tav>
                                      </p:tavLst>
                                    </p:anim>
                                    <p:animEffect transition="in" filter="fade">
                                      <p:cBhvr>
                                        <p:cTn id="81" dur="100"/>
                                        <p:tgtEl>
                                          <p:spTgt spid="83"/>
                                        </p:tgtEl>
                                      </p:cBhvr>
                                    </p:animEffect>
                                  </p:childTnLst>
                                </p:cTn>
                              </p:par>
                            </p:childTnLst>
                          </p:cTn>
                        </p:par>
                        <p:par>
                          <p:cTn id="82" fill="hold">
                            <p:stCondLst>
                              <p:cond delay="4569"/>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85"/>
                                        </p:tgtEl>
                                        <p:attrNameLst>
                                          <p:attrName>style.visibility</p:attrName>
                                        </p:attrNameLst>
                                      </p:cBhvr>
                                      <p:to>
                                        <p:strVal val="visible"/>
                                      </p:to>
                                    </p:set>
                                    <p:anim calcmode="lin" valueType="num">
                                      <p:cBhvr>
                                        <p:cTn id="85" dur="100" fill="hold"/>
                                        <p:tgtEl>
                                          <p:spTgt spid="85"/>
                                        </p:tgtEl>
                                        <p:attrNameLst>
                                          <p:attrName>ppt_w</p:attrName>
                                        </p:attrNameLst>
                                      </p:cBhvr>
                                      <p:tavLst>
                                        <p:tav tm="0">
                                          <p:val>
                                            <p:fltVal val="0"/>
                                          </p:val>
                                        </p:tav>
                                        <p:tav tm="100000">
                                          <p:val>
                                            <p:strVal val="#ppt_w"/>
                                          </p:val>
                                        </p:tav>
                                      </p:tavLst>
                                    </p:anim>
                                    <p:anim calcmode="lin" valueType="num">
                                      <p:cBhvr>
                                        <p:cTn id="86" dur="100" fill="hold"/>
                                        <p:tgtEl>
                                          <p:spTgt spid="85"/>
                                        </p:tgtEl>
                                        <p:attrNameLst>
                                          <p:attrName>ppt_h</p:attrName>
                                        </p:attrNameLst>
                                      </p:cBhvr>
                                      <p:tavLst>
                                        <p:tav tm="0">
                                          <p:val>
                                            <p:fltVal val="0"/>
                                          </p:val>
                                        </p:tav>
                                        <p:tav tm="100000">
                                          <p:val>
                                            <p:strVal val="#ppt_h"/>
                                          </p:val>
                                        </p:tav>
                                      </p:tavLst>
                                    </p:anim>
                                    <p:animEffect transition="in" filter="fade">
                                      <p:cBhvr>
                                        <p:cTn id="87" dur="100"/>
                                        <p:tgtEl>
                                          <p:spTgt spid="85"/>
                                        </p:tgtEl>
                                      </p:cBhvr>
                                    </p:animEffect>
                                  </p:childTnLst>
                                </p:cTn>
                              </p:par>
                            </p:childTnLst>
                          </p:cTn>
                        </p:par>
                        <p:par>
                          <p:cTn id="88" fill="hold">
                            <p:stCondLst>
                              <p:cond delay="4779"/>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88"/>
                                        </p:tgtEl>
                                        <p:attrNameLst>
                                          <p:attrName>style.visibility</p:attrName>
                                        </p:attrNameLst>
                                      </p:cBhvr>
                                      <p:to>
                                        <p:strVal val="visible"/>
                                      </p:to>
                                    </p:set>
                                    <p:anim calcmode="lin" valueType="num">
                                      <p:cBhvr>
                                        <p:cTn id="91" dur="100" fill="hold"/>
                                        <p:tgtEl>
                                          <p:spTgt spid="88"/>
                                        </p:tgtEl>
                                        <p:attrNameLst>
                                          <p:attrName>ppt_w</p:attrName>
                                        </p:attrNameLst>
                                      </p:cBhvr>
                                      <p:tavLst>
                                        <p:tav tm="0">
                                          <p:val>
                                            <p:fltVal val="0"/>
                                          </p:val>
                                        </p:tav>
                                        <p:tav tm="100000">
                                          <p:val>
                                            <p:strVal val="#ppt_w"/>
                                          </p:val>
                                        </p:tav>
                                      </p:tavLst>
                                    </p:anim>
                                    <p:anim calcmode="lin" valueType="num">
                                      <p:cBhvr>
                                        <p:cTn id="92" dur="100" fill="hold"/>
                                        <p:tgtEl>
                                          <p:spTgt spid="88"/>
                                        </p:tgtEl>
                                        <p:attrNameLst>
                                          <p:attrName>ppt_h</p:attrName>
                                        </p:attrNameLst>
                                      </p:cBhvr>
                                      <p:tavLst>
                                        <p:tav tm="0">
                                          <p:val>
                                            <p:fltVal val="0"/>
                                          </p:val>
                                        </p:tav>
                                        <p:tav tm="100000">
                                          <p:val>
                                            <p:strVal val="#ppt_h"/>
                                          </p:val>
                                        </p:tav>
                                      </p:tavLst>
                                    </p:anim>
                                    <p:animEffect transition="in" filter="fade">
                                      <p:cBhvr>
                                        <p:cTn id="93" dur="100"/>
                                        <p:tgtEl>
                                          <p:spTgt spid="88"/>
                                        </p:tgtEl>
                                      </p:cBhvr>
                                    </p:animEffect>
                                  </p:childTnLst>
                                </p:cTn>
                              </p:par>
                            </p:childTnLst>
                          </p:cTn>
                        </p:par>
                        <p:par>
                          <p:cTn id="94" fill="hold">
                            <p:stCondLst>
                              <p:cond delay="4980"/>
                            </p:stCondLst>
                            <p:childTnLst>
                              <p:par>
                                <p:cTn id="95" presetID="53" presetClass="entr" presetSubtype="16" fill="hold" grpId="0" nodeType="afterEffect">
                                  <p:stCondLst>
                                    <p:cond delay="0"/>
                                  </p:stCondLst>
                                  <p:iterate type="lt">
                                    <p:tmPct val="10000"/>
                                  </p:iterate>
                                  <p:childTnLst>
                                    <p:set>
                                      <p:cBhvr>
                                        <p:cTn id="96" dur="1" fill="hold">
                                          <p:stCondLst>
                                            <p:cond delay="0"/>
                                          </p:stCondLst>
                                        </p:cTn>
                                        <p:tgtEl>
                                          <p:spTgt spid="90"/>
                                        </p:tgtEl>
                                        <p:attrNameLst>
                                          <p:attrName>style.visibility</p:attrName>
                                        </p:attrNameLst>
                                      </p:cBhvr>
                                      <p:to>
                                        <p:strVal val="visible"/>
                                      </p:to>
                                    </p:set>
                                    <p:anim calcmode="lin" valueType="num">
                                      <p:cBhvr>
                                        <p:cTn id="97" dur="100" fill="hold"/>
                                        <p:tgtEl>
                                          <p:spTgt spid="90"/>
                                        </p:tgtEl>
                                        <p:attrNameLst>
                                          <p:attrName>ppt_w</p:attrName>
                                        </p:attrNameLst>
                                      </p:cBhvr>
                                      <p:tavLst>
                                        <p:tav tm="0">
                                          <p:val>
                                            <p:fltVal val="0"/>
                                          </p:val>
                                        </p:tav>
                                        <p:tav tm="100000">
                                          <p:val>
                                            <p:strVal val="#ppt_w"/>
                                          </p:val>
                                        </p:tav>
                                      </p:tavLst>
                                    </p:anim>
                                    <p:anim calcmode="lin" valueType="num">
                                      <p:cBhvr>
                                        <p:cTn id="98" dur="100" fill="hold"/>
                                        <p:tgtEl>
                                          <p:spTgt spid="90"/>
                                        </p:tgtEl>
                                        <p:attrNameLst>
                                          <p:attrName>ppt_h</p:attrName>
                                        </p:attrNameLst>
                                      </p:cBhvr>
                                      <p:tavLst>
                                        <p:tav tm="0">
                                          <p:val>
                                            <p:fltVal val="0"/>
                                          </p:val>
                                        </p:tav>
                                        <p:tav tm="100000">
                                          <p:val>
                                            <p:strVal val="#ppt_h"/>
                                          </p:val>
                                        </p:tav>
                                      </p:tavLst>
                                    </p:anim>
                                    <p:animEffect transition="in" filter="fade">
                                      <p:cBhvr>
                                        <p:cTn id="99" dur="1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80" grpId="0" animBg="1"/>
      <p:bldP spid="81" grpId="0" animBg="1"/>
      <p:bldP spid="82" grpId="0" bldLvl="0" animBg="1"/>
      <p:bldP spid="83" grpId="0"/>
      <p:bldP spid="85" grpId="0"/>
      <p:bldP spid="88" grpId="0"/>
      <p:bldP spid="90" grpId="0"/>
      <p:bldP spid="91" grpId="0"/>
      <p:bldP spid="91" grpId="1"/>
      <p:bldP spid="92" grpId="0" animBg="1"/>
      <p:bldP spid="92" grpId="1" animBg="1"/>
      <p:bldP spid="93" grpId="0" animBg="1"/>
      <p:bldP spid="9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系统开发环境及语言</a:t>
            </a:r>
            <a:endParaRPr lang="en-US" altLang="zh-CN"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5</a:t>
            </a: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FIVE</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系统开发环境及语言</a:t>
            </a:r>
            <a:endPar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2815590" y="1567180"/>
            <a:ext cx="7256780" cy="2676525"/>
          </a:xfrm>
          <a:prstGeom prst="rect">
            <a:avLst/>
          </a:prstGeom>
          <a:noFill/>
        </p:spPr>
        <p:txBody>
          <a:bodyPr wrap="square" rtlCol="0">
            <a:spAutoFit/>
          </a:bodyPr>
          <a:lstStyle/>
          <a:p>
            <a:r>
              <a:rPr lang="zh-CN" altLang="en-US" sz="2400" dirty="0"/>
              <a:t>语言：</a:t>
            </a:r>
            <a:r>
              <a:rPr lang="en-US" altLang="zh-CN" sz="2400" dirty="0"/>
              <a:t>Java</a:t>
            </a:r>
            <a:r>
              <a:rPr lang="zh-CN" altLang="en-US" sz="2400" dirty="0"/>
              <a:t>、</a:t>
            </a:r>
            <a:r>
              <a:rPr lang="en-US" altLang="zh-CN" sz="2400" dirty="0"/>
              <a:t>UI</a:t>
            </a:r>
          </a:p>
          <a:p>
            <a:r>
              <a:rPr lang="en-US" altLang="zh-CN" sz="2400" dirty="0"/>
              <a:t>java</a:t>
            </a:r>
            <a:r>
              <a:rPr lang="zh-CN" altLang="en-US" sz="2400" dirty="0"/>
              <a:t>运行环境：</a:t>
            </a:r>
            <a:r>
              <a:rPr lang="en-US" altLang="zh-CN" sz="2400" dirty="0"/>
              <a:t>JDK 1.7</a:t>
            </a:r>
          </a:p>
          <a:p>
            <a:r>
              <a:rPr lang="zh-CN" altLang="en-US" sz="2400" dirty="0"/>
              <a:t>工具：</a:t>
            </a:r>
            <a:r>
              <a:rPr lang="en-US" altLang="zh-CN" sz="2400" dirty="0"/>
              <a:t>myeclipse2016</a:t>
            </a:r>
          </a:p>
          <a:p>
            <a:r>
              <a:rPr lang="zh-CN" altLang="en-US" sz="2400" dirty="0"/>
              <a:t>数据库：</a:t>
            </a:r>
            <a:r>
              <a:rPr lang="en-US" altLang="zh-CN" sz="2400" dirty="0"/>
              <a:t>MySQL5.0</a:t>
            </a:r>
          </a:p>
          <a:p>
            <a:r>
              <a:rPr lang="zh-CN" altLang="en-US" sz="2400" dirty="0"/>
              <a:t>系统：</a:t>
            </a:r>
            <a:r>
              <a:rPr lang="en-US" altLang="zh-CN" sz="2400" dirty="0"/>
              <a:t>Windows 10</a:t>
            </a:r>
          </a:p>
          <a:p>
            <a:r>
              <a:rPr lang="zh-CN" altLang="en-US" sz="2400" dirty="0"/>
              <a:t>服务器</a:t>
            </a:r>
            <a:r>
              <a:rPr lang="zh-CN" altLang="en-US" sz="2400" dirty="0" smtClean="0"/>
              <a:t>：</a:t>
            </a:r>
            <a:r>
              <a:rPr lang="en-US" altLang="zh-CN" sz="2400" dirty="0" smtClean="0"/>
              <a:t>BAE</a:t>
            </a:r>
            <a:r>
              <a:rPr lang="zh-CN" altLang="en-US" sz="2400" dirty="0" smtClean="0"/>
              <a:t>应用引擎</a:t>
            </a:r>
            <a:endParaRPr lang="en-US" altLang="zh-CN" sz="2400" dirty="0"/>
          </a:p>
          <a:p>
            <a:endParaRPr lang="en-US" altLang="zh-CN" sz="24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课题预期达到的效果</a:t>
            </a: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6</a:t>
            </a: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SIX</a:t>
            </a: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预期达到效果</a:t>
            </a: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802640" y="1020445"/>
            <a:ext cx="10400665" cy="1938992"/>
          </a:xfrm>
          <a:prstGeom prst="rect">
            <a:avLst/>
          </a:prstGeom>
          <a:noFill/>
        </p:spPr>
        <p:txBody>
          <a:bodyPr wrap="square" rtlCol="0">
            <a:spAutoFit/>
          </a:bodyPr>
          <a:lstStyle/>
          <a:p>
            <a:r>
              <a:rPr lang="zh-CN" altLang="en-US" sz="2000" b="1" dirty="0"/>
              <a:t>系统容易操作</a:t>
            </a:r>
            <a:r>
              <a:rPr lang="zh-CN" altLang="en-US" sz="2000" dirty="0"/>
              <a:t>：系统界面简洁明了，美观大方，容易上手。</a:t>
            </a:r>
          </a:p>
          <a:p>
            <a:r>
              <a:rPr lang="zh-CN" altLang="en-US" sz="2000" b="1" dirty="0"/>
              <a:t>可靠安全性</a:t>
            </a:r>
            <a:r>
              <a:rPr lang="zh-CN" altLang="en-US" sz="2000" dirty="0"/>
              <a:t>：系统设计虚假信息举报及申诉通道</a:t>
            </a:r>
            <a:r>
              <a:rPr lang="zh-CN" altLang="en-US" sz="2000" dirty="0" smtClean="0"/>
              <a:t>，会议申请发布</a:t>
            </a:r>
            <a:r>
              <a:rPr lang="zh-CN" altLang="en-US" sz="2000" dirty="0"/>
              <a:t>实名登录</a:t>
            </a:r>
            <a:r>
              <a:rPr lang="zh-CN" altLang="en-US" sz="2000" dirty="0" smtClean="0"/>
              <a:t>，会议参会功能</a:t>
            </a:r>
            <a:r>
              <a:rPr lang="zh-CN" altLang="en-US" sz="2000" dirty="0"/>
              <a:t>实名认证信息，确保信息安全可靠。</a:t>
            </a:r>
          </a:p>
          <a:p>
            <a:endParaRPr lang="zh-CN" altLang="en-US" sz="2000" dirty="0">
              <a:solidFill>
                <a:srgbClr val="FF0000"/>
              </a:solidFill>
            </a:endParaRPr>
          </a:p>
          <a:p>
            <a:endParaRPr lang="zh-CN" altLang="en-US" sz="2000" dirty="0"/>
          </a:p>
          <a:p>
            <a:endParaRPr lang="zh-CN" altLang="en-US" sz="20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22723" y="1119636"/>
            <a:ext cx="5346554" cy="1107988"/>
          </a:xfrm>
          <a:prstGeom prst="rect">
            <a:avLst/>
          </a:prstGeom>
        </p:spPr>
        <p:txBody>
          <a:bodyPr wrap="square" lIns="91432" tIns="45716" rIns="91432" bIns="45716" anchor="t">
            <a:spAutoFit/>
          </a:bodyPr>
          <a:lstStyle/>
          <a:p>
            <a:pPr algn="ctr" fontAlgn="ctr"/>
            <a:r>
              <a:rPr lang="en-US" altLang="zh-CN" sz="6600" b="1" spc="800" dirty="0" smtClean="0">
                <a:solidFill>
                  <a:schemeClr val="accent1"/>
                </a:solidFill>
                <a:latin typeface="微软雅黑" panose="020B0503020204020204" pitchFamily="34" charset="-122"/>
                <a:ea typeface="微软雅黑" panose="020B0503020204020204" pitchFamily="34" charset="-122"/>
              </a:rPr>
              <a:t>THANKS!</a:t>
            </a:r>
            <a:endParaRPr lang="zh-CN" altLang="en-US" sz="6600" b="1" spc="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7" name="矩形 6"/>
          <p:cNvSpPr/>
          <p:nvPr/>
        </p:nvSpPr>
        <p:spPr bwMode="auto">
          <a:xfrm>
            <a:off x="-4608576" y="3117162"/>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a:xfrm>
            <a:off x="2612753" y="5218842"/>
            <a:ext cx="6966494" cy="643890"/>
          </a:xfrm>
          <a:prstGeom prst="rect">
            <a:avLst/>
          </a:prstGeom>
        </p:spPr>
        <p:txBody>
          <a:bodyPr wrap="square" lIns="91432" tIns="45716" rIns="91432" bIns="45716">
            <a:spAutoFit/>
          </a:bodyPr>
          <a:lstStyle/>
          <a:p>
            <a:pPr algn="ctr"/>
            <a:r>
              <a:rPr lang="zh-CN" altLang="en-US" sz="3600" b="1" dirty="0" smtClean="0">
                <a:solidFill>
                  <a:schemeClr val="accent2"/>
                </a:solidFill>
                <a:latin typeface="微软雅黑" panose="020B0503020204020204" pitchFamily="34" charset="-122"/>
                <a:ea typeface="微软雅黑" panose="020B0503020204020204" pitchFamily="34" charset="-122"/>
              </a:rPr>
              <a:t>恳请老师批评指正！</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99"/>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1+#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590" y="1758950"/>
            <a:ext cx="2680970"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51" name="矩形 50"/>
          <p:cNvSpPr/>
          <p:nvPr/>
        </p:nvSpPr>
        <p:spPr>
          <a:xfrm>
            <a:off x="5990590" y="2334895"/>
            <a:ext cx="549084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本课题国内外研究动态及意义</a:t>
            </a:r>
          </a:p>
        </p:txBody>
      </p:sp>
      <p:sp>
        <p:nvSpPr>
          <p:cNvPr id="52" name="矩形 51"/>
          <p:cNvSpPr/>
          <p:nvPr/>
        </p:nvSpPr>
        <p:spPr>
          <a:xfrm>
            <a:off x="5990590" y="2910205"/>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设计思路</a:t>
            </a:r>
          </a:p>
        </p:txBody>
      </p:sp>
      <p:sp>
        <p:nvSpPr>
          <p:cNvPr id="53" name="矩形 52"/>
          <p:cNvSpPr/>
          <p:nvPr/>
        </p:nvSpPr>
        <p:spPr>
          <a:xfrm>
            <a:off x="5990590" y="3486150"/>
            <a:ext cx="468566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研究内容、拟解决的问题</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990590" y="4061460"/>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研究方法，步骤及技术</a:t>
            </a:r>
          </a:p>
        </p:txBody>
      </p:sp>
      <p:sp>
        <p:nvSpPr>
          <p:cNvPr id="55" name="矩形 54"/>
          <p:cNvSpPr/>
          <p:nvPr/>
        </p:nvSpPr>
        <p:spPr>
          <a:xfrm>
            <a:off x="5990590" y="4637405"/>
            <a:ext cx="468566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06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课题预期达到的效果</a:t>
            </a: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3947159" y="2785284"/>
            <a:ext cx="1352939" cy="76944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4400" b="1" kern="0" dirty="0" smtClean="0">
                <a:solidFill>
                  <a:schemeClr val="tx2"/>
                </a:solidFill>
                <a:latin typeface="微软雅黑" panose="020B0503020204020204" pitchFamily="34" charset="-122"/>
                <a:ea typeface="微软雅黑" panose="020B0503020204020204" pitchFamily="34" charset="-122"/>
              </a:rPr>
              <a:t>目录</a:t>
            </a:r>
            <a:endParaRPr lang="en-US" altLang="zh-CN" sz="4400" b="1" kern="0" dirty="0" smtClean="0">
              <a:solidFill>
                <a:schemeClr val="tx2"/>
              </a:solidFill>
              <a:latin typeface="微软雅黑" panose="020B0503020204020204" pitchFamily="34" charset="-122"/>
              <a:ea typeface="微软雅黑" panose="020B0503020204020204" pitchFamily="34" charset="-122"/>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en-US" altLang="zh-CN" sz="3200" kern="0" dirty="0" smtClean="0">
                <a:solidFill>
                  <a:schemeClr val="accent2"/>
                </a:solidFill>
                <a:latin typeface="微软雅黑" panose="020B0503020204020204" pitchFamily="34" charset="-122"/>
                <a:ea typeface="微软雅黑" panose="020B0503020204020204" pitchFamily="34" charset="-122"/>
              </a:rPr>
              <a:t>CONTENTS</a:t>
            </a:r>
            <a:endParaRPr lang="en-US" altLang="ko-KR" sz="3200" kern="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5990590" y="5097780"/>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07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致谢</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grpId="1" nodeType="withEffect">
                                  <p:stCondLst>
                                    <p:cond delay="200"/>
                                  </p:stCondLst>
                                  <p:childTnLst>
                                    <p:animScale>
                                      <p:cBhvr>
                                        <p:cTn id="11" dur="250" fill="hold"/>
                                        <p:tgtEl>
                                          <p:spTgt spid="17"/>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7"/>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250" fill="hold"/>
                                        <p:tgtEl>
                                          <p:spTgt spid="22"/>
                                        </p:tgtEl>
                                        <p:attrNameLst>
                                          <p:attrName>ppt_w</p:attrName>
                                        </p:attrNameLst>
                                      </p:cBhvr>
                                      <p:tavLst>
                                        <p:tav tm="0">
                                          <p:val>
                                            <p:fltVal val="0"/>
                                          </p:val>
                                        </p:tav>
                                        <p:tav tm="100000">
                                          <p:val>
                                            <p:strVal val="#ppt_w"/>
                                          </p:val>
                                        </p:tav>
                                      </p:tavLst>
                                    </p:anim>
                                    <p:anim calcmode="lin" valueType="num">
                                      <p:cBhvr>
                                        <p:cTn id="17" dur="250" fill="hold"/>
                                        <p:tgtEl>
                                          <p:spTgt spid="22"/>
                                        </p:tgtEl>
                                        <p:attrNameLst>
                                          <p:attrName>ppt_h</p:attrName>
                                        </p:attrNameLst>
                                      </p:cBhvr>
                                      <p:tavLst>
                                        <p:tav tm="0">
                                          <p:val>
                                            <p:fltVal val="0"/>
                                          </p:val>
                                        </p:tav>
                                        <p:tav tm="100000">
                                          <p:val>
                                            <p:strVal val="#ppt_h"/>
                                          </p:val>
                                        </p:tav>
                                      </p:tavLst>
                                    </p:anim>
                                    <p:animEffect transition="in" filter="fade">
                                      <p:cBhvr>
                                        <p:cTn id="18" dur="250"/>
                                        <p:tgtEl>
                                          <p:spTgt spid="22"/>
                                        </p:tgtEl>
                                      </p:cBhvr>
                                    </p:animEffect>
                                  </p:childTnLst>
                                </p:cTn>
                              </p:par>
                              <p:par>
                                <p:cTn id="19" presetID="6" presetClass="emph" presetSubtype="0" decel="100000" fill="hold" grpId="1" nodeType="withEffect">
                                  <p:stCondLst>
                                    <p:cond delay="600"/>
                                  </p:stCondLst>
                                  <p:childTnLst>
                                    <p:animScale>
                                      <p:cBhvr>
                                        <p:cTn id="20" dur="250" fill="hold"/>
                                        <p:tgtEl>
                                          <p:spTgt spid="22"/>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2"/>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 calcmode="lin" valueType="num">
                                      <p:cBhvr>
                                        <p:cTn id="25" dur="250" fill="hold"/>
                                        <p:tgtEl>
                                          <p:spTgt spid="13"/>
                                        </p:tgtEl>
                                        <p:attrNameLst>
                                          <p:attrName>ppt_w</p:attrName>
                                        </p:attrNameLst>
                                      </p:cBhvr>
                                      <p:tavLst>
                                        <p:tav tm="0">
                                          <p:val>
                                            <p:fltVal val="0"/>
                                          </p:val>
                                        </p:tav>
                                        <p:tav tm="100000">
                                          <p:val>
                                            <p:strVal val="#ppt_w"/>
                                          </p:val>
                                        </p:tav>
                                      </p:tavLst>
                                    </p:anim>
                                    <p:anim calcmode="lin" valueType="num">
                                      <p:cBhvr>
                                        <p:cTn id="26" dur="250" fill="hold"/>
                                        <p:tgtEl>
                                          <p:spTgt spid="13"/>
                                        </p:tgtEl>
                                        <p:attrNameLst>
                                          <p:attrName>ppt_h</p:attrName>
                                        </p:attrNameLst>
                                      </p:cBhvr>
                                      <p:tavLst>
                                        <p:tav tm="0">
                                          <p:val>
                                            <p:fltVal val="0"/>
                                          </p:val>
                                        </p:tav>
                                        <p:tav tm="100000">
                                          <p:val>
                                            <p:strVal val="#ppt_h"/>
                                          </p:val>
                                        </p:tav>
                                      </p:tavLst>
                                    </p:anim>
                                    <p:animEffect transition="in" filter="fade">
                                      <p:cBhvr>
                                        <p:cTn id="27" dur="250"/>
                                        <p:tgtEl>
                                          <p:spTgt spid="13"/>
                                        </p:tgtEl>
                                      </p:cBhvr>
                                    </p:animEffect>
                                  </p:childTnLst>
                                </p:cTn>
                              </p:par>
                              <p:par>
                                <p:cTn id="28" presetID="6" presetClass="emph" presetSubtype="0" decel="100000" fill="hold" grpId="1" nodeType="withEffect">
                                  <p:stCondLst>
                                    <p:cond delay="800"/>
                                  </p:stCondLst>
                                  <p:childTnLst>
                                    <p:animScale>
                                      <p:cBhvr>
                                        <p:cTn id="29" dur="250" fill="hold"/>
                                        <p:tgtEl>
                                          <p:spTgt spid="1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3"/>
                                        </p:tgtEl>
                                      </p:cBhvr>
                                      <p:by x="83000" y="83000"/>
                                    </p:animScale>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1+#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1+#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40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1+#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22" grpId="0"/>
      <p:bldP spid="22" grpId="1"/>
      <p:bldP spid="22" grpId="2"/>
      <p:bldP spid="13" grpId="0"/>
      <p:bldP spid="13" grpId="1"/>
      <p:bldP spid="13" grpId="2"/>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8"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研究背景</a:t>
            </a: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1</a:t>
            </a: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ONE</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选题背景</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36245" y="1306195"/>
            <a:ext cx="11512550" cy="3693319"/>
          </a:xfrm>
          <a:prstGeom prst="rect">
            <a:avLst/>
          </a:prstGeom>
          <a:noFill/>
        </p:spPr>
        <p:txBody>
          <a:bodyPr wrap="square" rtlCol="0">
            <a:spAutoFit/>
          </a:bodyPr>
          <a:lstStyle/>
          <a:p>
            <a:endParaRPr lang="zh-CN" altLang="en-US" dirty="0"/>
          </a:p>
          <a:p>
            <a:r>
              <a:rPr lang="en-US" altLang="zh-CN" dirty="0" smtClean="0"/>
              <a:t>         </a:t>
            </a:r>
            <a:r>
              <a:rPr lang="zh-CN" altLang="zh-CN" sz="2400" dirty="0" smtClean="0"/>
              <a:t>随着信息时代技术的发展以及硬件技术的提升，移动设备的运算能力变得日趋强大起来，因此越来越多的互联网服务请求开始迁移到移动端进行处理。同时，随着经济的发展，拥有移动智能设备的用户数量迅速上升，基于移动终端设备的服务系统也开始应运而生。高校或者企业中各种行政会议、学术交流、科研讲座也变得越来越频繁，而传统的电话预约会议室，填写纸质的会议审批表、打电话进行会议通知等方式则显得相对落后。目前已有的会议管理系统基本都是运行在计算机上的，使用上不够方便，因此开发一套高效便捷的会议登记管理系统显得很有必要。微信作为一个便捷的社交软件，已经成为了人们日常信息交流的常用工具。基于微信的会议登记管理系统对于会议信息的快速传达将给予很大的帮助。</a:t>
            </a:r>
            <a:endParaRPr lang="zh-CN" altLang="en-US" sz="24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2" grpId="0" animBg="1"/>
      <p:bldP spid="82" grpId="1" animBg="1"/>
      <p:bldP spid="85" grpId="0" animBg="1"/>
      <p:bldP spid="8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678430" y="4035425"/>
            <a:ext cx="7859395"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国内外研究动态及意义</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2</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a:t>
            </a:r>
            <a:r>
              <a:rPr lang="en-US" altLang="zh-CN" sz="1800" dirty="0" smtClean="0">
                <a:solidFill>
                  <a:schemeClr val="accent2"/>
                </a:solidFill>
                <a:latin typeface="微软雅黑" panose="020B0503020204020204" pitchFamily="34" charset="-122"/>
                <a:ea typeface="微软雅黑" panose="020B0503020204020204" pitchFamily="34" charset="-122"/>
              </a:rPr>
              <a:t>TWO</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436245" y="224155"/>
            <a:ext cx="4592955" cy="521970"/>
          </a:xfrm>
          <a:prstGeom prst="rect">
            <a:avLst/>
          </a:prstGeom>
        </p:spPr>
        <p:txBody>
          <a:bodyPr wrap="square">
            <a:spAutoFit/>
          </a:bodyPr>
          <a:lstStyle/>
          <a:p>
            <a:r>
              <a:rPr lang="zh-CN" altLang="en-US"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a:t>
            </a:r>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动态及意义</a:t>
            </a: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3" name="矩形 8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3" name="文本框 2"/>
          <p:cNvSpPr txBox="1"/>
          <p:nvPr/>
        </p:nvSpPr>
        <p:spPr>
          <a:xfrm>
            <a:off x="650240" y="1687195"/>
            <a:ext cx="10539730" cy="4154984"/>
          </a:xfrm>
          <a:prstGeom prst="rect">
            <a:avLst/>
          </a:prstGeom>
          <a:noFill/>
        </p:spPr>
        <p:txBody>
          <a:bodyPr wrap="square" rtlCol="0">
            <a:spAutoFit/>
          </a:bodyPr>
          <a:lstStyle/>
          <a:p>
            <a:pPr indent="609600">
              <a:extLst>
                <a:ext uri="{35155182-B16C-46BC-9424-99874614C6A1}">
                  <wpsdc:indentchars xmlns="" xmlns:wpsdc="http://www.wps.cn/officeDocument/2017/drawingmlCustomData" val="200" checksum="4158780845"/>
                </a:ext>
              </a:extLst>
            </a:pPr>
            <a:r>
              <a:rPr lang="zh-CN" altLang="zh-CN" sz="2400" dirty="0" smtClean="0"/>
              <a:t> 近年来，随着计算机和网络通信技术的进步，互联网行业取得了飞速发展，其中又以移动互联网的发展最为迅猛。根据</a:t>
            </a:r>
            <a:r>
              <a:rPr lang="en-US" altLang="zh-CN" sz="2400" dirty="0" smtClean="0"/>
              <a:t>CNNIC</a:t>
            </a:r>
            <a:r>
              <a:rPr lang="zh-CN" altLang="zh-CN" sz="2400" dirty="0" smtClean="0"/>
              <a:t>发布的《第</a:t>
            </a:r>
            <a:r>
              <a:rPr lang="en-US" altLang="zh-CN" sz="2400" dirty="0" smtClean="0"/>
              <a:t>46</a:t>
            </a:r>
            <a:r>
              <a:rPr lang="zh-CN" altLang="zh-CN" sz="2400" dirty="0" smtClean="0"/>
              <a:t>次中国互联网络发展状况统计报告》显示，截至</a:t>
            </a:r>
            <a:r>
              <a:rPr lang="en-US" altLang="zh-CN" sz="2400" dirty="0" smtClean="0"/>
              <a:t>2018</a:t>
            </a:r>
            <a:r>
              <a:rPr lang="zh-CN" altLang="zh-CN" sz="2400" dirty="0" smtClean="0"/>
              <a:t>年</a:t>
            </a:r>
            <a:r>
              <a:rPr lang="en-US" altLang="zh-CN" sz="2400" dirty="0" smtClean="0"/>
              <a:t>6</a:t>
            </a:r>
            <a:r>
              <a:rPr lang="zh-CN" altLang="zh-CN" sz="2400" dirty="0" smtClean="0"/>
              <a:t>月，我国网民规模达</a:t>
            </a:r>
            <a:r>
              <a:rPr lang="en-US" altLang="zh-CN" sz="2400" dirty="0" smtClean="0"/>
              <a:t>8.18</a:t>
            </a:r>
            <a:r>
              <a:rPr lang="zh-CN" altLang="zh-CN" sz="2400" dirty="0" smtClean="0"/>
              <a:t>亿、其中手机网民达</a:t>
            </a:r>
            <a:r>
              <a:rPr lang="en-US" altLang="zh-CN" sz="2400" dirty="0" smtClean="0"/>
              <a:t>7</a:t>
            </a:r>
            <a:r>
              <a:rPr lang="zh-CN" altLang="zh-CN" sz="2400" dirty="0" smtClean="0"/>
              <a:t>亿。在整体网民中占比</a:t>
            </a:r>
            <a:r>
              <a:rPr lang="en-US" altLang="zh-CN" sz="2400" dirty="0" smtClean="0"/>
              <a:t>74.5%</a:t>
            </a:r>
            <a:r>
              <a:rPr lang="zh-CN" altLang="zh-CN" sz="2400" dirty="0" smtClean="0"/>
              <a:t>。在</a:t>
            </a:r>
            <a:r>
              <a:rPr lang="en-US" altLang="zh-CN" sz="2400" dirty="0" smtClean="0"/>
              <a:t>2017</a:t>
            </a:r>
            <a:r>
              <a:rPr lang="zh-CN" altLang="zh-CN" sz="2400" dirty="0" smtClean="0"/>
              <a:t>年一年时间里，我国手机网民增加了</a:t>
            </a:r>
            <a:r>
              <a:rPr lang="en-US" altLang="zh-CN" sz="2400" dirty="0" smtClean="0"/>
              <a:t>8009</a:t>
            </a:r>
            <a:r>
              <a:rPr lang="zh-CN" altLang="zh-CN" sz="2400" dirty="0" smtClean="0"/>
              <a:t>万人，在我国整体网民中的占比上升了</a:t>
            </a:r>
            <a:r>
              <a:rPr lang="en-US" altLang="zh-CN" sz="2400" dirty="0" smtClean="0"/>
              <a:t>6.5</a:t>
            </a:r>
            <a:r>
              <a:rPr lang="zh-CN" altLang="zh-CN" sz="2400" dirty="0" smtClean="0"/>
              <a:t>个百分点，达到了</a:t>
            </a:r>
            <a:r>
              <a:rPr lang="en-US" altLang="zh-CN" sz="2400" dirty="0" smtClean="0"/>
              <a:t>81.0%</a:t>
            </a:r>
            <a:r>
              <a:rPr lang="zh-CN" altLang="zh-CN" sz="2400" dirty="0" smtClean="0"/>
              <a:t>。中国网民中使用手机上网的比例越来越多，并持续保持快速的增长，这也反应出中国移动互联网发展的迅速。移动互联网的发展对社会产生了巨大的影响，其广泛地影响和改变了人们的生活。而微信成为移动互联网的最大入口之后，也改变着移动互联网的生态。微信也从一个简单的个人通讯工具发展成为一个强大的移动服务平台。在推出的微信公众平台提供给我们强大的</a:t>
            </a:r>
            <a:r>
              <a:rPr lang="en-US" altLang="zh-CN" sz="2400" dirty="0" smtClean="0"/>
              <a:t>API</a:t>
            </a:r>
            <a:r>
              <a:rPr lang="zh-CN" altLang="zh-CN" sz="2400" dirty="0" smtClean="0"/>
              <a:t>接口。</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 calcmode="lin" valueType="num">
                                      <p:cBhvr>
                                        <p:cTn id="21" dur="500" fill="hold"/>
                                        <p:tgtEl>
                                          <p:spTgt spid="81"/>
                                        </p:tgtEl>
                                        <p:attrNameLst>
                                          <p:attrName>ppt_w</p:attrName>
                                        </p:attrNameLst>
                                      </p:cBhvr>
                                      <p:tavLst>
                                        <p:tav tm="0">
                                          <p:val>
                                            <p:fltVal val="0"/>
                                          </p:val>
                                        </p:tav>
                                        <p:tav tm="100000">
                                          <p:val>
                                            <p:strVal val="#ppt_w"/>
                                          </p:val>
                                        </p:tav>
                                      </p:tavLst>
                                    </p:anim>
                                    <p:anim calcmode="lin" valueType="num">
                                      <p:cBhvr>
                                        <p:cTn id="22" dur="500" fill="hold"/>
                                        <p:tgtEl>
                                          <p:spTgt spid="81"/>
                                        </p:tgtEl>
                                        <p:attrNameLst>
                                          <p:attrName>ppt_h</p:attrName>
                                        </p:attrNameLst>
                                      </p:cBhvr>
                                      <p:tavLst>
                                        <p:tav tm="0">
                                          <p:val>
                                            <p:fltVal val="0"/>
                                          </p:val>
                                        </p:tav>
                                        <p:tav tm="100000">
                                          <p:val>
                                            <p:strVal val="#ppt_h"/>
                                          </p:val>
                                        </p:tav>
                                      </p:tavLst>
                                    </p:anim>
                                    <p:animEffect transition="in" filter="fade">
                                      <p:cBhvr>
                                        <p:cTn id="23" dur="500"/>
                                        <p:tgtEl>
                                          <p:spTgt spid="8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animBg="1"/>
      <p:bldP spid="82" grpId="1" animBg="1"/>
      <p:bldP spid="83" grpId="0" animBg="1"/>
      <p:bldP spid="8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研究意义</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grpSp>
        <p:nvGrpSpPr>
          <p:cNvPr id="27" name="组合 26"/>
          <p:cNvGrpSpPr/>
          <p:nvPr/>
        </p:nvGrpSpPr>
        <p:grpSpPr>
          <a:xfrm>
            <a:off x="1549142" y="1287628"/>
            <a:ext cx="2894408" cy="1738898"/>
            <a:chOff x="1549142" y="1621973"/>
            <a:chExt cx="2894408" cy="1738898"/>
          </a:xfrm>
        </p:grpSpPr>
        <p:sp>
          <p:nvSpPr>
            <p:cNvPr id="28" name="圆角矩形 27"/>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同侧圆角矩形 28"/>
            <p:cNvSpPr/>
            <p:nvPr/>
          </p:nvSpPr>
          <p:spPr>
            <a:xfrm>
              <a:off x="1563550" y="1641593"/>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49142" y="4016868"/>
            <a:ext cx="2889650" cy="1738898"/>
            <a:chOff x="1549142" y="4351213"/>
            <a:chExt cx="2889650" cy="1738898"/>
          </a:xfrm>
        </p:grpSpPr>
        <p:sp>
          <p:nvSpPr>
            <p:cNvPr id="31" name="圆角矩形 30"/>
            <p:cNvSpPr/>
            <p:nvPr/>
          </p:nvSpPr>
          <p:spPr>
            <a:xfrm>
              <a:off x="1549142"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同侧圆角矩形 31"/>
            <p:cNvSpPr/>
            <p:nvPr/>
          </p:nvSpPr>
          <p:spPr>
            <a:xfrm>
              <a:off x="1558792"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757355" y="1287628"/>
            <a:ext cx="2889650" cy="1738898"/>
            <a:chOff x="7757355" y="1621973"/>
            <a:chExt cx="2889650" cy="1738898"/>
          </a:xfrm>
        </p:grpSpPr>
        <p:sp>
          <p:nvSpPr>
            <p:cNvPr id="34" name="圆角矩形 33"/>
            <p:cNvSpPr/>
            <p:nvPr/>
          </p:nvSpPr>
          <p:spPr>
            <a:xfrm>
              <a:off x="7757355"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同侧圆角矩形 34"/>
            <p:cNvSpPr/>
            <p:nvPr/>
          </p:nvSpPr>
          <p:spPr>
            <a:xfrm>
              <a:off x="7767005" y="163359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7757355" y="4016868"/>
            <a:ext cx="2889650" cy="1738898"/>
            <a:chOff x="7757355" y="4351213"/>
            <a:chExt cx="2889650" cy="1738898"/>
          </a:xfrm>
        </p:grpSpPr>
        <p:sp>
          <p:nvSpPr>
            <p:cNvPr id="37" name="圆角矩形 36"/>
            <p:cNvSpPr/>
            <p:nvPr/>
          </p:nvSpPr>
          <p:spPr>
            <a:xfrm>
              <a:off x="7757355"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同侧圆角矩形 37"/>
            <p:cNvSpPr/>
            <p:nvPr/>
          </p:nvSpPr>
          <p:spPr>
            <a:xfrm>
              <a:off x="7767005"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1744381" y="1991009"/>
            <a:ext cx="2495024"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为企事业单位提供</a:t>
            </a:r>
            <a:r>
              <a:rPr lang="zh-CN" altLang="en-US" sz="1600" dirty="0">
                <a:latin typeface="微软雅黑" panose="020B0503020204020204" pitchFamily="34" charset="-122"/>
                <a:ea typeface="微软雅黑" panose="020B0503020204020204" pitchFamily="34" charset="-122"/>
              </a:rPr>
              <a:t>一个高效</a:t>
            </a:r>
            <a:r>
              <a:rPr lang="zh-CN" altLang="en-US" sz="1600" dirty="0" smtClean="0">
                <a:latin typeface="微软雅黑" panose="020B0503020204020204" pitchFamily="34" charset="-122"/>
                <a:ea typeface="微软雅黑" panose="020B0503020204020204" pitchFamily="34" charset="-122"/>
              </a:rPr>
              <a:t>的会议登记、会议申请和会议记录管理的</a:t>
            </a:r>
            <a:r>
              <a:rPr lang="zh-CN" altLang="en-US" sz="1600" dirty="0">
                <a:latin typeface="微软雅黑" panose="020B0503020204020204" pitchFamily="34" charset="-122"/>
                <a:ea typeface="微软雅黑" panose="020B0503020204020204" pitchFamily="34" charset="-122"/>
              </a:rPr>
              <a:t>平台</a:t>
            </a:r>
          </a:p>
        </p:txBody>
      </p:sp>
      <p:sp>
        <p:nvSpPr>
          <p:cNvPr id="42" name="矩形 41"/>
          <p:cNvSpPr/>
          <p:nvPr/>
        </p:nvSpPr>
        <p:spPr>
          <a:xfrm>
            <a:off x="7952594" y="1991009"/>
            <a:ext cx="2495024"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使会议登记管理</a:t>
            </a:r>
            <a:r>
              <a:rPr lang="zh-CN" altLang="en-US" sz="1600" dirty="0">
                <a:latin typeface="微软雅黑" panose="020B0503020204020204" pitchFamily="34" charset="-122"/>
                <a:ea typeface="微软雅黑" panose="020B0503020204020204" pitchFamily="34" charset="-122"/>
              </a:rPr>
              <a:t>清晰化、透明化、便于操作、易于管理。</a:t>
            </a:r>
          </a:p>
        </p:txBody>
      </p:sp>
      <p:sp>
        <p:nvSpPr>
          <p:cNvPr id="44" name="矩形 43"/>
          <p:cNvSpPr/>
          <p:nvPr/>
        </p:nvSpPr>
        <p:spPr>
          <a:xfrm>
            <a:off x="1657296" y="4491855"/>
            <a:ext cx="2495024" cy="1077218"/>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会议登记管理平台</a:t>
            </a:r>
            <a:r>
              <a:rPr lang="zh-CN" altLang="en-US" sz="1600" dirty="0">
                <a:latin typeface="微软雅黑" panose="020B0503020204020204" pitchFamily="34" charset="-122"/>
                <a:ea typeface="微软雅黑" panose="020B0503020204020204" pitchFamily="34" charset="-122"/>
              </a:rPr>
              <a:t>不仅</a:t>
            </a:r>
            <a:r>
              <a:rPr lang="zh-CN" altLang="en-US" sz="1600" dirty="0" smtClean="0">
                <a:latin typeface="微软雅黑" panose="020B0503020204020204" pitchFamily="34" charset="-122"/>
                <a:ea typeface="微软雅黑" panose="020B0503020204020204" pitchFamily="34" charset="-122"/>
              </a:rPr>
              <a:t>方便企事业单位组织会议，</a:t>
            </a:r>
            <a:r>
              <a:rPr lang="zh-CN" altLang="en-US" sz="1600" dirty="0">
                <a:latin typeface="微软雅黑" panose="020B0503020204020204" pitchFamily="34" charset="-122"/>
                <a:ea typeface="微软雅黑" panose="020B0503020204020204" pitchFamily="34" charset="-122"/>
              </a:rPr>
              <a:t>而且大大节约人力资源及物品资源</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46" name="矩形 45"/>
          <p:cNvSpPr/>
          <p:nvPr/>
        </p:nvSpPr>
        <p:spPr>
          <a:xfrm>
            <a:off x="7951959" y="4599895"/>
            <a:ext cx="2495024" cy="1323439"/>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基于移动终端，</a:t>
            </a:r>
            <a:r>
              <a:rPr lang="zh-CN" altLang="en-US" sz="1600" dirty="0" smtClean="0">
                <a:latin typeface="微软雅黑" panose="020B0503020204020204" pitchFamily="34" charset="-122"/>
                <a:ea typeface="微软雅黑" panose="020B0503020204020204" pitchFamily="34" charset="-122"/>
              </a:rPr>
              <a:t>使会议的企事业单位及个人随时随地便查看会议申请及会议状况信息</a:t>
            </a:r>
            <a:r>
              <a:rPr lang="zh-CN" altLang="en-US" sz="1600" dirty="0">
                <a:latin typeface="微软雅黑" panose="020B0503020204020204" pitchFamily="34" charset="-122"/>
                <a:ea typeface="微软雅黑" panose="020B0503020204020204" pitchFamily="34" charset="-122"/>
              </a:rPr>
              <a:t>，不只是局限于浏览器</a:t>
            </a:r>
            <a:r>
              <a:rPr lang="zh-CN" altLang="en-US" sz="1400" dirty="0">
                <a:latin typeface="微软雅黑" panose="020B0503020204020204" pitchFamily="34" charset="-122"/>
                <a:ea typeface="微软雅黑" panose="020B0503020204020204" pitchFamily="34" charset="-122"/>
              </a:rPr>
              <a:t>。</a:t>
            </a:r>
          </a:p>
        </p:txBody>
      </p:sp>
      <p:sp>
        <p:nvSpPr>
          <p:cNvPr id="47" name="椭圆 46"/>
          <p:cNvSpPr/>
          <p:nvPr/>
        </p:nvSpPr>
        <p:spPr>
          <a:xfrm>
            <a:off x="5006327" y="2432024"/>
            <a:ext cx="2179347" cy="2179347"/>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8" name="直接连接符 47"/>
          <p:cNvCxnSpPr/>
          <p:nvPr/>
        </p:nvCxnSpPr>
        <p:spPr>
          <a:xfrm rot="18900000">
            <a:off x="4921754" y="1937548"/>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p:cNvCxnSpPr/>
          <p:nvPr/>
        </p:nvCxnSpPr>
        <p:spPr>
          <a:xfrm rot="18900000">
            <a:off x="7270246" y="428603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rot="13500000">
            <a:off x="4921755" y="4286040"/>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rot="13500000">
            <a:off x="7270247" y="193754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52" name="TextBox 6"/>
          <p:cNvSpPr txBox="1"/>
          <p:nvPr/>
        </p:nvSpPr>
        <p:spPr>
          <a:xfrm>
            <a:off x="5232148" y="3654765"/>
            <a:ext cx="1727705" cy="430887"/>
          </a:xfrm>
          <a:prstGeom prst="rect">
            <a:avLst/>
          </a:prstGeom>
          <a:noFill/>
        </p:spPr>
        <p:txBody>
          <a:bodyPr vert="horz" wrap="square" lIns="0" tIns="0" rIns="0" bIns="0" rtlCol="0" anchor="ctr">
            <a:spAutoFit/>
          </a:bodyPr>
          <a:lstStyle/>
          <a:p>
            <a:pPr algn="ctr"/>
            <a:r>
              <a:rPr lang="zh-CN" altLang="en-US" sz="2800" b="1" dirty="0" smtClean="0">
                <a:solidFill>
                  <a:schemeClr val="accent1"/>
                </a:solidFill>
                <a:latin typeface="微软雅黑" panose="020B0503020204020204" pitchFamily="34" charset="-122"/>
                <a:ea typeface="微软雅黑" panose="020B0503020204020204" pitchFamily="34" charset="-122"/>
              </a:rPr>
              <a:t>研究意义</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3" name="Freeform 21"/>
          <p:cNvSpPr>
            <a:spLocks noEditPoints="1"/>
          </p:cNvSpPr>
          <p:nvPr/>
        </p:nvSpPr>
        <p:spPr bwMode="auto">
          <a:xfrm>
            <a:off x="5859796" y="3020881"/>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6" presetClass="emph" presetSubtype="0" decel="100000" fill="hold" grpId="1" nodeType="withEffect">
                                  <p:stCondLst>
                                    <p:cond delay="250"/>
                                  </p:stCondLst>
                                  <p:childTnLst>
                                    <p:animScale>
                                      <p:cBhvr>
                                        <p:cTn id="33" dur="500" fill="hold"/>
                                        <p:tgtEl>
                                          <p:spTgt spid="47"/>
                                        </p:tgtEl>
                                      </p:cBhvr>
                                      <p:by x="110000" y="110000"/>
                                    </p:animScale>
                                  </p:childTnLst>
                                </p:cTn>
                              </p:par>
                              <p:par>
                                <p:cTn id="34" presetID="6" presetClass="emph" presetSubtype="0" decel="100000" fill="hold" grpId="2" nodeType="withEffect">
                                  <p:stCondLst>
                                    <p:cond delay="750"/>
                                  </p:stCondLst>
                                  <p:childTnLst>
                                    <p:animScale>
                                      <p:cBhvr>
                                        <p:cTn id="35" dur="500" fill="hold"/>
                                        <p:tgtEl>
                                          <p:spTgt spid="47"/>
                                        </p:tgtEl>
                                      </p:cBhvr>
                                      <p:by x="91000" y="91000"/>
                                    </p:animScale>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250"/>
                                        <p:tgtEl>
                                          <p:spTgt spid="53"/>
                                        </p:tgtEl>
                                      </p:cBhvr>
                                    </p:animEffect>
                                    <p:anim calcmode="lin" valueType="num">
                                      <p:cBhvr>
                                        <p:cTn id="40" dur="250" fill="hold"/>
                                        <p:tgtEl>
                                          <p:spTgt spid="53"/>
                                        </p:tgtEl>
                                        <p:attrNameLst>
                                          <p:attrName>ppt_x</p:attrName>
                                        </p:attrNameLst>
                                      </p:cBhvr>
                                      <p:tavLst>
                                        <p:tav tm="0">
                                          <p:val>
                                            <p:strVal val="#ppt_x"/>
                                          </p:val>
                                        </p:tav>
                                        <p:tav tm="100000">
                                          <p:val>
                                            <p:strVal val="#ppt_x"/>
                                          </p:val>
                                        </p:tav>
                                      </p:tavLst>
                                    </p:anim>
                                    <p:anim calcmode="lin" valueType="num">
                                      <p:cBhvr>
                                        <p:cTn id="41" dur="250" fill="hold"/>
                                        <p:tgtEl>
                                          <p:spTgt spid="53"/>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250"/>
                                        <p:tgtEl>
                                          <p:spTgt spid="52"/>
                                        </p:tgtEl>
                                      </p:cBhvr>
                                    </p:animEffect>
                                    <p:anim calcmode="lin" valueType="num">
                                      <p:cBhvr>
                                        <p:cTn id="46" dur="250" fill="hold"/>
                                        <p:tgtEl>
                                          <p:spTgt spid="52"/>
                                        </p:tgtEl>
                                        <p:attrNameLst>
                                          <p:attrName>ppt_x</p:attrName>
                                        </p:attrNameLst>
                                      </p:cBhvr>
                                      <p:tavLst>
                                        <p:tav tm="0">
                                          <p:val>
                                            <p:strVal val="#ppt_x"/>
                                          </p:val>
                                        </p:tav>
                                        <p:tav tm="100000">
                                          <p:val>
                                            <p:strVal val="#ppt_x"/>
                                          </p:val>
                                        </p:tav>
                                      </p:tavLst>
                                    </p:anim>
                                    <p:anim calcmode="lin" valueType="num">
                                      <p:cBhvr>
                                        <p:cTn id="47" dur="250" fill="hold"/>
                                        <p:tgtEl>
                                          <p:spTgt spid="5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right)">
                                      <p:cBhvr>
                                        <p:cTn id="51" dur="500"/>
                                        <p:tgtEl>
                                          <p:spTgt spid="48"/>
                                        </p:tgtEl>
                                      </p:cBhvr>
                                    </p:animEffect>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250" fill="hold"/>
                                        <p:tgtEl>
                                          <p:spTgt spid="27"/>
                                        </p:tgtEl>
                                        <p:attrNameLst>
                                          <p:attrName>ppt_w</p:attrName>
                                        </p:attrNameLst>
                                      </p:cBhvr>
                                      <p:tavLst>
                                        <p:tav tm="0">
                                          <p:val>
                                            <p:fltVal val="0"/>
                                          </p:val>
                                        </p:tav>
                                        <p:tav tm="100000">
                                          <p:val>
                                            <p:strVal val="#ppt_w"/>
                                          </p:val>
                                        </p:tav>
                                      </p:tavLst>
                                    </p:anim>
                                    <p:anim calcmode="lin" valueType="num">
                                      <p:cBhvr>
                                        <p:cTn id="56" dur="250" fill="hold"/>
                                        <p:tgtEl>
                                          <p:spTgt spid="27"/>
                                        </p:tgtEl>
                                        <p:attrNameLst>
                                          <p:attrName>ppt_h</p:attrName>
                                        </p:attrNameLst>
                                      </p:cBhvr>
                                      <p:tavLst>
                                        <p:tav tm="0">
                                          <p:val>
                                            <p:fltVal val="0"/>
                                          </p:val>
                                        </p:tav>
                                        <p:tav tm="100000">
                                          <p:val>
                                            <p:strVal val="#ppt_h"/>
                                          </p:val>
                                        </p:tav>
                                      </p:tavLst>
                                    </p:anim>
                                    <p:animEffect transition="in" filter="fade">
                                      <p:cBhvr>
                                        <p:cTn id="57" dur="250"/>
                                        <p:tgtEl>
                                          <p:spTgt spid="27"/>
                                        </p:tgtEl>
                                      </p:cBhvr>
                                    </p:animEffect>
                                  </p:childTnLst>
                                </p:cTn>
                              </p:par>
                              <p:par>
                                <p:cTn id="58" presetID="6" presetClass="emph" presetSubtype="0" decel="100000" fill="hold" nodeType="withEffect">
                                  <p:stCondLst>
                                    <p:cond delay="200"/>
                                  </p:stCondLst>
                                  <p:childTnLst>
                                    <p:animScale>
                                      <p:cBhvr>
                                        <p:cTn id="59" dur="250" fill="hold"/>
                                        <p:tgtEl>
                                          <p:spTgt spid="27"/>
                                        </p:tgtEl>
                                      </p:cBhvr>
                                      <p:by x="110000" y="110000"/>
                                    </p:animScale>
                                  </p:childTnLst>
                                </p:cTn>
                              </p:par>
                              <p:par>
                                <p:cTn id="60" presetID="6" presetClass="emph" presetSubtype="0" decel="100000" fill="hold" nodeType="withEffect">
                                  <p:stCondLst>
                                    <p:cond delay="400"/>
                                  </p:stCondLst>
                                  <p:childTnLst>
                                    <p:animScale>
                                      <p:cBhvr>
                                        <p:cTn id="61" dur="250" fill="hold"/>
                                        <p:tgtEl>
                                          <p:spTgt spid="27"/>
                                        </p:tgtEl>
                                      </p:cBhvr>
                                      <p:by x="91000" y="91000"/>
                                    </p:animScale>
                                  </p:childTnLst>
                                </p:cTn>
                              </p:par>
                            </p:childTnLst>
                          </p:cTn>
                        </p:par>
                        <p:par>
                          <p:cTn id="62" fill="hold">
                            <p:stCondLst>
                              <p:cond delay="315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40"/>
                                        </p:tgtEl>
                                        <p:attrNameLst>
                                          <p:attrName>style.visibility</p:attrName>
                                        </p:attrNameLst>
                                      </p:cBhvr>
                                      <p:to>
                                        <p:strVal val="visible"/>
                                      </p:to>
                                    </p:set>
                                    <p:anim calcmode="lin" valueType="num">
                                      <p:cBhvr>
                                        <p:cTn id="65" dur="100" fill="hold"/>
                                        <p:tgtEl>
                                          <p:spTgt spid="40"/>
                                        </p:tgtEl>
                                        <p:attrNameLst>
                                          <p:attrName>ppt_w</p:attrName>
                                        </p:attrNameLst>
                                      </p:cBhvr>
                                      <p:tavLst>
                                        <p:tav tm="0">
                                          <p:val>
                                            <p:fltVal val="0"/>
                                          </p:val>
                                        </p:tav>
                                        <p:tav tm="100000">
                                          <p:val>
                                            <p:strVal val="#ppt_w"/>
                                          </p:val>
                                        </p:tav>
                                      </p:tavLst>
                                    </p:anim>
                                    <p:anim calcmode="lin" valueType="num">
                                      <p:cBhvr>
                                        <p:cTn id="66" dur="100" fill="hold"/>
                                        <p:tgtEl>
                                          <p:spTgt spid="40"/>
                                        </p:tgtEl>
                                        <p:attrNameLst>
                                          <p:attrName>ppt_h</p:attrName>
                                        </p:attrNameLst>
                                      </p:cBhvr>
                                      <p:tavLst>
                                        <p:tav tm="0">
                                          <p:val>
                                            <p:fltVal val="0"/>
                                          </p:val>
                                        </p:tav>
                                        <p:tav tm="100000">
                                          <p:val>
                                            <p:strVal val="#ppt_h"/>
                                          </p:val>
                                        </p:tav>
                                      </p:tavLst>
                                    </p:anim>
                                    <p:animEffect transition="in" filter="fade">
                                      <p:cBhvr>
                                        <p:cTn id="67" dur="100"/>
                                        <p:tgtEl>
                                          <p:spTgt spid="40"/>
                                        </p:tgtEl>
                                      </p:cBhvr>
                                    </p:animEffect>
                                  </p:childTnLst>
                                </p:cTn>
                              </p:par>
                            </p:childTnLst>
                          </p:cTn>
                        </p:par>
                        <p:par>
                          <p:cTn id="68" fill="hold">
                            <p:stCondLst>
                              <p:cond delay="3560"/>
                            </p:stCondLst>
                            <p:childTnLst>
                              <p:par>
                                <p:cTn id="69" presetID="22" presetClass="entr" presetSubtype="8"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par>
                          <p:cTn id="72" fill="hold">
                            <p:stCondLst>
                              <p:cond delay="4060"/>
                            </p:stCondLst>
                            <p:childTnLst>
                              <p:par>
                                <p:cTn id="73" presetID="53" presetClass="entr" presetSubtype="16"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250" fill="hold"/>
                                        <p:tgtEl>
                                          <p:spTgt spid="33"/>
                                        </p:tgtEl>
                                        <p:attrNameLst>
                                          <p:attrName>ppt_w</p:attrName>
                                        </p:attrNameLst>
                                      </p:cBhvr>
                                      <p:tavLst>
                                        <p:tav tm="0">
                                          <p:val>
                                            <p:fltVal val="0"/>
                                          </p:val>
                                        </p:tav>
                                        <p:tav tm="100000">
                                          <p:val>
                                            <p:strVal val="#ppt_w"/>
                                          </p:val>
                                        </p:tav>
                                      </p:tavLst>
                                    </p:anim>
                                    <p:anim calcmode="lin" valueType="num">
                                      <p:cBhvr>
                                        <p:cTn id="76" dur="250" fill="hold"/>
                                        <p:tgtEl>
                                          <p:spTgt spid="33"/>
                                        </p:tgtEl>
                                        <p:attrNameLst>
                                          <p:attrName>ppt_h</p:attrName>
                                        </p:attrNameLst>
                                      </p:cBhvr>
                                      <p:tavLst>
                                        <p:tav tm="0">
                                          <p:val>
                                            <p:fltVal val="0"/>
                                          </p:val>
                                        </p:tav>
                                        <p:tav tm="100000">
                                          <p:val>
                                            <p:strVal val="#ppt_h"/>
                                          </p:val>
                                        </p:tav>
                                      </p:tavLst>
                                    </p:anim>
                                    <p:animEffect transition="in" filter="fade">
                                      <p:cBhvr>
                                        <p:cTn id="77" dur="250"/>
                                        <p:tgtEl>
                                          <p:spTgt spid="33"/>
                                        </p:tgtEl>
                                      </p:cBhvr>
                                    </p:animEffect>
                                  </p:childTnLst>
                                </p:cTn>
                              </p:par>
                              <p:par>
                                <p:cTn id="78" presetID="6" presetClass="emph" presetSubtype="0" decel="100000" fill="hold" nodeType="withEffect">
                                  <p:stCondLst>
                                    <p:cond delay="200"/>
                                  </p:stCondLst>
                                  <p:childTnLst>
                                    <p:animScale>
                                      <p:cBhvr>
                                        <p:cTn id="79" dur="250" fill="hold"/>
                                        <p:tgtEl>
                                          <p:spTgt spid="33"/>
                                        </p:tgtEl>
                                      </p:cBhvr>
                                      <p:by x="110000" y="110000"/>
                                    </p:animScale>
                                  </p:childTnLst>
                                </p:cTn>
                              </p:par>
                              <p:par>
                                <p:cTn id="80" presetID="6" presetClass="emph" presetSubtype="0" decel="100000" fill="hold" nodeType="withEffect">
                                  <p:stCondLst>
                                    <p:cond delay="400"/>
                                  </p:stCondLst>
                                  <p:childTnLst>
                                    <p:animScale>
                                      <p:cBhvr>
                                        <p:cTn id="81" dur="250" fill="hold"/>
                                        <p:tgtEl>
                                          <p:spTgt spid="33"/>
                                        </p:tgtEl>
                                      </p:cBhvr>
                                      <p:by x="91000" y="91000"/>
                                    </p:animScale>
                                  </p:childTnLst>
                                </p:cTn>
                              </p:par>
                            </p:childTnLst>
                          </p:cTn>
                        </p:par>
                        <p:par>
                          <p:cTn id="82" fill="hold">
                            <p:stCondLst>
                              <p:cond delay="4710"/>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2"/>
                                        </p:tgtEl>
                                        <p:attrNameLst>
                                          <p:attrName>style.visibility</p:attrName>
                                        </p:attrNameLst>
                                      </p:cBhvr>
                                      <p:to>
                                        <p:strVal val="visible"/>
                                      </p:to>
                                    </p:set>
                                    <p:anim calcmode="lin" valueType="num">
                                      <p:cBhvr>
                                        <p:cTn id="85" dur="100" fill="hold"/>
                                        <p:tgtEl>
                                          <p:spTgt spid="42"/>
                                        </p:tgtEl>
                                        <p:attrNameLst>
                                          <p:attrName>ppt_w</p:attrName>
                                        </p:attrNameLst>
                                      </p:cBhvr>
                                      <p:tavLst>
                                        <p:tav tm="0">
                                          <p:val>
                                            <p:fltVal val="0"/>
                                          </p:val>
                                        </p:tav>
                                        <p:tav tm="100000">
                                          <p:val>
                                            <p:strVal val="#ppt_w"/>
                                          </p:val>
                                        </p:tav>
                                      </p:tavLst>
                                    </p:anim>
                                    <p:anim calcmode="lin" valueType="num">
                                      <p:cBhvr>
                                        <p:cTn id="86" dur="100" fill="hold"/>
                                        <p:tgtEl>
                                          <p:spTgt spid="42"/>
                                        </p:tgtEl>
                                        <p:attrNameLst>
                                          <p:attrName>ppt_h</p:attrName>
                                        </p:attrNameLst>
                                      </p:cBhvr>
                                      <p:tavLst>
                                        <p:tav tm="0">
                                          <p:val>
                                            <p:fltVal val="0"/>
                                          </p:val>
                                        </p:tav>
                                        <p:tav tm="100000">
                                          <p:val>
                                            <p:strVal val="#ppt_h"/>
                                          </p:val>
                                        </p:tav>
                                      </p:tavLst>
                                    </p:anim>
                                    <p:animEffect transition="in" filter="fade">
                                      <p:cBhvr>
                                        <p:cTn id="87" dur="100"/>
                                        <p:tgtEl>
                                          <p:spTgt spid="42"/>
                                        </p:tgtEl>
                                      </p:cBhvr>
                                    </p:animEffect>
                                  </p:childTnLst>
                                </p:cTn>
                              </p:par>
                            </p:childTnLst>
                          </p:cTn>
                        </p:par>
                        <p:par>
                          <p:cTn id="88" fill="hold">
                            <p:stCondLst>
                              <p:cond delay="5050"/>
                            </p:stCondLst>
                            <p:childTnLst>
                              <p:par>
                                <p:cTn id="89" presetID="22" presetClass="entr" presetSubtype="2"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right)">
                                      <p:cBhvr>
                                        <p:cTn id="91" dur="500"/>
                                        <p:tgtEl>
                                          <p:spTgt spid="50"/>
                                        </p:tgtEl>
                                      </p:cBhvr>
                                    </p:animEffect>
                                  </p:childTnLst>
                                </p:cTn>
                              </p:par>
                            </p:childTnLst>
                          </p:cTn>
                        </p:par>
                        <p:par>
                          <p:cTn id="92" fill="hold">
                            <p:stCondLst>
                              <p:cond delay="5550"/>
                            </p:stCondLst>
                            <p:childTnLst>
                              <p:par>
                                <p:cTn id="93" presetID="53" presetClass="entr" presetSubtype="16"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p:cTn id="95" dur="250" fill="hold"/>
                                        <p:tgtEl>
                                          <p:spTgt spid="30"/>
                                        </p:tgtEl>
                                        <p:attrNameLst>
                                          <p:attrName>ppt_w</p:attrName>
                                        </p:attrNameLst>
                                      </p:cBhvr>
                                      <p:tavLst>
                                        <p:tav tm="0">
                                          <p:val>
                                            <p:fltVal val="0"/>
                                          </p:val>
                                        </p:tav>
                                        <p:tav tm="100000">
                                          <p:val>
                                            <p:strVal val="#ppt_w"/>
                                          </p:val>
                                        </p:tav>
                                      </p:tavLst>
                                    </p:anim>
                                    <p:anim calcmode="lin" valueType="num">
                                      <p:cBhvr>
                                        <p:cTn id="96" dur="250" fill="hold"/>
                                        <p:tgtEl>
                                          <p:spTgt spid="30"/>
                                        </p:tgtEl>
                                        <p:attrNameLst>
                                          <p:attrName>ppt_h</p:attrName>
                                        </p:attrNameLst>
                                      </p:cBhvr>
                                      <p:tavLst>
                                        <p:tav tm="0">
                                          <p:val>
                                            <p:fltVal val="0"/>
                                          </p:val>
                                        </p:tav>
                                        <p:tav tm="100000">
                                          <p:val>
                                            <p:strVal val="#ppt_h"/>
                                          </p:val>
                                        </p:tav>
                                      </p:tavLst>
                                    </p:anim>
                                    <p:animEffect transition="in" filter="fade">
                                      <p:cBhvr>
                                        <p:cTn id="97" dur="250"/>
                                        <p:tgtEl>
                                          <p:spTgt spid="30"/>
                                        </p:tgtEl>
                                      </p:cBhvr>
                                    </p:animEffect>
                                  </p:childTnLst>
                                </p:cTn>
                              </p:par>
                              <p:par>
                                <p:cTn id="98" presetID="6" presetClass="emph" presetSubtype="0" decel="100000" fill="hold" nodeType="withEffect">
                                  <p:stCondLst>
                                    <p:cond delay="200"/>
                                  </p:stCondLst>
                                  <p:childTnLst>
                                    <p:animScale>
                                      <p:cBhvr>
                                        <p:cTn id="99" dur="250" fill="hold"/>
                                        <p:tgtEl>
                                          <p:spTgt spid="30"/>
                                        </p:tgtEl>
                                      </p:cBhvr>
                                      <p:by x="110000" y="110000"/>
                                    </p:animScale>
                                  </p:childTnLst>
                                </p:cTn>
                              </p:par>
                              <p:par>
                                <p:cTn id="100" presetID="6" presetClass="emph" presetSubtype="0" decel="100000" fill="hold" nodeType="withEffect">
                                  <p:stCondLst>
                                    <p:cond delay="400"/>
                                  </p:stCondLst>
                                  <p:childTnLst>
                                    <p:animScale>
                                      <p:cBhvr>
                                        <p:cTn id="101" dur="250" fill="hold"/>
                                        <p:tgtEl>
                                          <p:spTgt spid="30"/>
                                        </p:tgtEl>
                                      </p:cBhvr>
                                      <p:by x="91000" y="91000"/>
                                    </p:animScale>
                                  </p:childTnLst>
                                </p:cTn>
                              </p:par>
                            </p:childTnLst>
                          </p:cTn>
                        </p:par>
                        <p:par>
                          <p:cTn id="102" fill="hold">
                            <p:stCondLst>
                              <p:cond delay="620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44"/>
                                        </p:tgtEl>
                                        <p:attrNameLst>
                                          <p:attrName>style.visibility</p:attrName>
                                        </p:attrNameLst>
                                      </p:cBhvr>
                                      <p:to>
                                        <p:strVal val="visible"/>
                                      </p:to>
                                    </p:set>
                                    <p:anim calcmode="lin" valueType="num">
                                      <p:cBhvr>
                                        <p:cTn id="105" dur="100" fill="hold"/>
                                        <p:tgtEl>
                                          <p:spTgt spid="44"/>
                                        </p:tgtEl>
                                        <p:attrNameLst>
                                          <p:attrName>ppt_w</p:attrName>
                                        </p:attrNameLst>
                                      </p:cBhvr>
                                      <p:tavLst>
                                        <p:tav tm="0">
                                          <p:val>
                                            <p:fltVal val="0"/>
                                          </p:val>
                                        </p:tav>
                                        <p:tav tm="100000">
                                          <p:val>
                                            <p:strVal val="#ppt_w"/>
                                          </p:val>
                                        </p:tav>
                                      </p:tavLst>
                                    </p:anim>
                                    <p:anim calcmode="lin" valueType="num">
                                      <p:cBhvr>
                                        <p:cTn id="106" dur="100" fill="hold"/>
                                        <p:tgtEl>
                                          <p:spTgt spid="44"/>
                                        </p:tgtEl>
                                        <p:attrNameLst>
                                          <p:attrName>ppt_h</p:attrName>
                                        </p:attrNameLst>
                                      </p:cBhvr>
                                      <p:tavLst>
                                        <p:tav tm="0">
                                          <p:val>
                                            <p:fltVal val="0"/>
                                          </p:val>
                                        </p:tav>
                                        <p:tav tm="100000">
                                          <p:val>
                                            <p:strVal val="#ppt_h"/>
                                          </p:val>
                                        </p:tav>
                                      </p:tavLst>
                                    </p:anim>
                                    <p:animEffect transition="in" filter="fade">
                                      <p:cBhvr>
                                        <p:cTn id="107" dur="100"/>
                                        <p:tgtEl>
                                          <p:spTgt spid="44"/>
                                        </p:tgtEl>
                                      </p:cBhvr>
                                    </p:animEffect>
                                  </p:childTnLst>
                                </p:cTn>
                              </p:par>
                            </p:childTnLst>
                          </p:cTn>
                        </p:par>
                        <p:par>
                          <p:cTn id="108" fill="hold">
                            <p:stCondLst>
                              <p:cond delay="6670"/>
                            </p:stCondLst>
                            <p:childTnLst>
                              <p:par>
                                <p:cTn id="109" presetID="22" presetClass="entr" presetSubtype="8"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500"/>
                                        <p:tgtEl>
                                          <p:spTgt spid="49"/>
                                        </p:tgtEl>
                                      </p:cBhvr>
                                    </p:animEffect>
                                  </p:childTnLst>
                                </p:cTn>
                              </p:par>
                            </p:childTnLst>
                          </p:cTn>
                        </p:par>
                        <p:par>
                          <p:cTn id="112" fill="hold">
                            <p:stCondLst>
                              <p:cond delay="7170"/>
                            </p:stCondLst>
                            <p:childTnLst>
                              <p:par>
                                <p:cTn id="113" presetID="53" presetClass="entr" presetSubtype="16" fill="hold" nodeType="after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p:cTn id="115" dur="250" fill="hold"/>
                                        <p:tgtEl>
                                          <p:spTgt spid="36"/>
                                        </p:tgtEl>
                                        <p:attrNameLst>
                                          <p:attrName>ppt_w</p:attrName>
                                        </p:attrNameLst>
                                      </p:cBhvr>
                                      <p:tavLst>
                                        <p:tav tm="0">
                                          <p:val>
                                            <p:fltVal val="0"/>
                                          </p:val>
                                        </p:tav>
                                        <p:tav tm="100000">
                                          <p:val>
                                            <p:strVal val="#ppt_w"/>
                                          </p:val>
                                        </p:tav>
                                      </p:tavLst>
                                    </p:anim>
                                    <p:anim calcmode="lin" valueType="num">
                                      <p:cBhvr>
                                        <p:cTn id="116" dur="250" fill="hold"/>
                                        <p:tgtEl>
                                          <p:spTgt spid="36"/>
                                        </p:tgtEl>
                                        <p:attrNameLst>
                                          <p:attrName>ppt_h</p:attrName>
                                        </p:attrNameLst>
                                      </p:cBhvr>
                                      <p:tavLst>
                                        <p:tav tm="0">
                                          <p:val>
                                            <p:fltVal val="0"/>
                                          </p:val>
                                        </p:tav>
                                        <p:tav tm="100000">
                                          <p:val>
                                            <p:strVal val="#ppt_h"/>
                                          </p:val>
                                        </p:tav>
                                      </p:tavLst>
                                    </p:anim>
                                    <p:animEffect transition="in" filter="fade">
                                      <p:cBhvr>
                                        <p:cTn id="117" dur="250"/>
                                        <p:tgtEl>
                                          <p:spTgt spid="36"/>
                                        </p:tgtEl>
                                      </p:cBhvr>
                                    </p:animEffect>
                                  </p:childTnLst>
                                </p:cTn>
                              </p:par>
                              <p:par>
                                <p:cTn id="118" presetID="6" presetClass="emph" presetSubtype="0" decel="100000" fill="hold" nodeType="withEffect">
                                  <p:stCondLst>
                                    <p:cond delay="200"/>
                                  </p:stCondLst>
                                  <p:childTnLst>
                                    <p:animScale>
                                      <p:cBhvr>
                                        <p:cTn id="119" dur="250" fill="hold"/>
                                        <p:tgtEl>
                                          <p:spTgt spid="36"/>
                                        </p:tgtEl>
                                      </p:cBhvr>
                                      <p:by x="110000" y="110000"/>
                                    </p:animScale>
                                  </p:childTnLst>
                                </p:cTn>
                              </p:par>
                              <p:par>
                                <p:cTn id="120" presetID="6" presetClass="emph" presetSubtype="0" decel="100000" fill="hold" nodeType="withEffect">
                                  <p:stCondLst>
                                    <p:cond delay="400"/>
                                  </p:stCondLst>
                                  <p:childTnLst>
                                    <p:animScale>
                                      <p:cBhvr>
                                        <p:cTn id="121" dur="250" fill="hold"/>
                                        <p:tgtEl>
                                          <p:spTgt spid="36"/>
                                        </p:tgtEl>
                                      </p:cBhvr>
                                      <p:by x="91000" y="91000"/>
                                    </p:animScale>
                                  </p:childTnLst>
                                </p:cTn>
                              </p:par>
                            </p:childTnLst>
                          </p:cTn>
                        </p:par>
                        <p:par>
                          <p:cTn id="122" fill="hold">
                            <p:stCondLst>
                              <p:cond delay="7820"/>
                            </p:stCondLst>
                            <p:childTnLst>
                              <p:par>
                                <p:cTn id="123" presetID="53" presetClass="entr" presetSubtype="16" fill="hold" grpId="0" nodeType="afterEffect">
                                  <p:stCondLst>
                                    <p:cond delay="0"/>
                                  </p:stCondLst>
                                  <p:iterate type="lt">
                                    <p:tmPct val="10000"/>
                                  </p:iterate>
                                  <p:childTnLst>
                                    <p:set>
                                      <p:cBhvr>
                                        <p:cTn id="124" dur="1" fill="hold">
                                          <p:stCondLst>
                                            <p:cond delay="0"/>
                                          </p:stCondLst>
                                        </p:cTn>
                                        <p:tgtEl>
                                          <p:spTgt spid="46"/>
                                        </p:tgtEl>
                                        <p:attrNameLst>
                                          <p:attrName>style.visibility</p:attrName>
                                        </p:attrNameLst>
                                      </p:cBhvr>
                                      <p:to>
                                        <p:strVal val="visible"/>
                                      </p:to>
                                    </p:set>
                                    <p:anim calcmode="lin" valueType="num">
                                      <p:cBhvr>
                                        <p:cTn id="125" dur="100" fill="hold"/>
                                        <p:tgtEl>
                                          <p:spTgt spid="46"/>
                                        </p:tgtEl>
                                        <p:attrNameLst>
                                          <p:attrName>ppt_w</p:attrName>
                                        </p:attrNameLst>
                                      </p:cBhvr>
                                      <p:tavLst>
                                        <p:tav tm="0">
                                          <p:val>
                                            <p:fltVal val="0"/>
                                          </p:val>
                                        </p:tav>
                                        <p:tav tm="100000">
                                          <p:val>
                                            <p:strVal val="#ppt_w"/>
                                          </p:val>
                                        </p:tav>
                                      </p:tavLst>
                                    </p:anim>
                                    <p:anim calcmode="lin" valueType="num">
                                      <p:cBhvr>
                                        <p:cTn id="126" dur="100" fill="hold"/>
                                        <p:tgtEl>
                                          <p:spTgt spid="46"/>
                                        </p:tgtEl>
                                        <p:attrNameLst>
                                          <p:attrName>ppt_h</p:attrName>
                                        </p:attrNameLst>
                                      </p:cBhvr>
                                      <p:tavLst>
                                        <p:tav tm="0">
                                          <p:val>
                                            <p:fltVal val="0"/>
                                          </p:val>
                                        </p:tav>
                                        <p:tav tm="100000">
                                          <p:val>
                                            <p:strVal val="#ppt_h"/>
                                          </p:val>
                                        </p:tav>
                                      </p:tavLst>
                                    </p:anim>
                                    <p:animEffect transition="in" filter="fade">
                                      <p:cBhvr>
                                        <p:cTn id="127" dur="1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P spid="40" grpId="0"/>
      <p:bldP spid="42" grpId="0"/>
      <p:bldP spid="44" grpId="0"/>
      <p:bldP spid="46" grpId="0"/>
      <p:bldP spid="47" grpId="0" animBg="1"/>
      <p:bldP spid="47" grpId="1" animBg="1"/>
      <p:bldP spid="47" grpId="2" animBg="1"/>
      <p:bldP spid="52" grpId="0"/>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设计思路</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bldLvl="0" animBg="1"/>
      <p:bldP spid="10" grpId="1" bldLvl="0" animBg="1"/>
      <p:bldP spid="14" grpId="0" bldLvl="0" animBg="1"/>
      <p:bldP spid="14" grpId="1" bldLvl="0" animBg="1"/>
      <p:bldP spid="14" grpId="2" bldLvl="0" animBg="1"/>
      <p:bldP spid="15" grpId="0"/>
      <p:bldP spid="15" grpId="1"/>
      <p:bldP spid="15" grpId="2"/>
      <p:bldP spid="26" grpId="0"/>
      <p:bldP spid="26" grpId="1"/>
      <p:bldP spid="26" grpId="2"/>
      <p:bldP spid="16" grpId="0"/>
      <p:bldP spid="16" grpId="1"/>
      <p:bldP spid="16"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总体思路</a:t>
            </a: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759460" y="1666240"/>
            <a:ext cx="10361930" cy="1631216"/>
          </a:xfrm>
          <a:prstGeom prst="rect">
            <a:avLst/>
          </a:prstGeom>
          <a:noFill/>
        </p:spPr>
        <p:txBody>
          <a:bodyPr wrap="square" rtlCol="0">
            <a:spAutoFit/>
          </a:bodyPr>
          <a:lstStyle/>
          <a:p>
            <a:r>
              <a:rPr lang="zh-CN" altLang="en-US" sz="2000" dirty="0" smtClean="0">
                <a:sym typeface="+mn-ea"/>
              </a:rPr>
              <a:t>          客户通过在线注册完善用户报名信息，比如讲座，调研会等；等客户到达现场后，可以通过微信扫码完成客户信息登记，表示客户已经到达；并可以通过后台展示客户到达现场的情况；对于没有注册的用户，可以通过扫码方式完成用户信息；之后可以通过微信公众号，发送会议记录信息。</a:t>
            </a:r>
            <a:endParaRPr lang="zh-CN" altLang="en-US" sz="2000" dirty="0"/>
          </a:p>
          <a:p>
            <a:endParaRPr lang="zh-CN" altLang="en-US" sz="20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noAutofit/>
      </a:bodyPr>
      <a:lstStyle>
        <a:defPPr algn="ctr">
          <a:defRPr>
            <a:solidFill>
              <a:srgbClr val="262626"/>
            </a:solidFill>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954</Words>
  <Application>Microsoft Office PowerPoint</Application>
  <PresentationFormat>自定义</PresentationFormat>
  <Paragraphs>98</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huilin</dc:creator>
  <cp:lastModifiedBy>asus</cp:lastModifiedBy>
  <cp:revision>501</cp:revision>
  <dcterms:created xsi:type="dcterms:W3CDTF">2016-06-07T09:36:00Z</dcterms:created>
  <dcterms:modified xsi:type="dcterms:W3CDTF">2018-10-16T01:26:23Z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