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8"/>
  </p:notesMasterIdLst>
  <p:sldIdLst>
    <p:sldId id="256" r:id="rId2"/>
    <p:sldId id="257" r:id="rId3"/>
    <p:sldId id="258" r:id="rId4"/>
    <p:sldId id="259" r:id="rId5"/>
    <p:sldId id="261" r:id="rId6"/>
    <p:sldId id="262" r:id="rId7"/>
    <p:sldId id="263" r:id="rId8"/>
    <p:sldId id="293" r:id="rId9"/>
    <p:sldId id="294" r:id="rId10"/>
    <p:sldId id="296" r:id="rId11"/>
    <p:sldId id="292" r:id="rId12"/>
    <p:sldId id="264" r:id="rId13"/>
    <p:sldId id="265" r:id="rId14"/>
    <p:sldId id="266" r:id="rId15"/>
    <p:sldId id="267" r:id="rId16"/>
    <p:sldId id="268" r:id="rId17"/>
    <p:sldId id="269" r:id="rId18"/>
    <p:sldId id="270" r:id="rId19"/>
    <p:sldId id="271" r:id="rId20"/>
    <p:sldId id="272" r:id="rId21"/>
    <p:sldId id="273" r:id="rId22"/>
    <p:sldId id="300" r:id="rId23"/>
    <p:sldId id="274" r:id="rId24"/>
    <p:sldId id="275" r:id="rId25"/>
    <p:sldId id="276" r:id="rId26"/>
    <p:sldId id="277" r:id="rId27"/>
    <p:sldId id="299" r:id="rId28"/>
    <p:sldId id="298" r:id="rId29"/>
    <p:sldId id="308" r:id="rId30"/>
    <p:sldId id="278" r:id="rId31"/>
    <p:sldId id="279" r:id="rId32"/>
    <p:sldId id="309" r:id="rId33"/>
    <p:sldId id="310" r:id="rId34"/>
    <p:sldId id="312" r:id="rId35"/>
    <p:sldId id="311" r:id="rId36"/>
    <p:sldId id="318" r:id="rId37"/>
    <p:sldId id="316" r:id="rId38"/>
    <p:sldId id="317" r:id="rId39"/>
    <p:sldId id="314" r:id="rId40"/>
    <p:sldId id="319" r:id="rId41"/>
    <p:sldId id="320" r:id="rId42"/>
    <p:sldId id="315" r:id="rId43"/>
    <p:sldId id="313" r:id="rId44"/>
    <p:sldId id="280" r:id="rId45"/>
    <p:sldId id="281" r:id="rId46"/>
    <p:sldId id="282" r:id="rId47"/>
    <p:sldId id="283" r:id="rId48"/>
    <p:sldId id="284" r:id="rId49"/>
    <p:sldId id="285" r:id="rId50"/>
    <p:sldId id="286" r:id="rId51"/>
    <p:sldId id="289" r:id="rId52"/>
    <p:sldId id="287" r:id="rId53"/>
    <p:sldId id="288" r:id="rId54"/>
    <p:sldId id="290" r:id="rId55"/>
    <p:sldId id="297" r:id="rId56"/>
    <p:sldId id="29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nan" initials="w" lastIdx="1" clrIdx="0">
    <p:extLst>
      <p:ext uri="{19B8F6BF-5375-455C-9EA6-DF929625EA0E}">
        <p15:presenceInfo xmlns:p15="http://schemas.microsoft.com/office/powerpoint/2012/main" userId="wang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60784" autoAdjust="0"/>
  </p:normalViewPr>
  <p:slideViewPr>
    <p:cSldViewPr snapToGrid="0">
      <p:cViewPr varScale="1">
        <p:scale>
          <a:sx n="70" d="100"/>
          <a:sy n="70" d="100"/>
        </p:scale>
        <p:origin x="2178" y="72"/>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EB29D-B6AF-4EE3-83B1-EAB29CEC2405}" type="datetimeFigureOut">
              <a:rPr lang="zh-CN" altLang="en-US" smtClean="0"/>
              <a:t>2018/9/27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C7C4E-46FD-4921-A28F-23F194157F22}" type="slidenum">
              <a:rPr lang="zh-CN" altLang="en-US" smtClean="0"/>
              <a:t>‹#›</a:t>
            </a:fld>
            <a:endParaRPr lang="zh-CN" altLang="en-US"/>
          </a:p>
        </p:txBody>
      </p:sp>
    </p:spTree>
    <p:extLst>
      <p:ext uri="{BB962C8B-B14F-4D97-AF65-F5344CB8AC3E}">
        <p14:creationId xmlns:p14="http://schemas.microsoft.com/office/powerpoint/2010/main" val="1424010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elastic.co/guide/cn/elasticsearch/guide/current/pluggable-similarites.html#img-bm25-saturation"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a:t>
            </a:fld>
            <a:endParaRPr lang="zh-CN" altLang="en-US"/>
          </a:p>
        </p:txBody>
      </p:sp>
    </p:spTree>
    <p:extLst>
      <p:ext uri="{BB962C8B-B14F-4D97-AF65-F5344CB8AC3E}">
        <p14:creationId xmlns:p14="http://schemas.microsoft.com/office/powerpoint/2010/main" val="4258567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12</a:t>
            </a:fld>
            <a:endParaRPr lang="zh-CN" altLang="en-US"/>
          </a:p>
        </p:txBody>
      </p:sp>
    </p:spTree>
    <p:extLst>
      <p:ext uri="{BB962C8B-B14F-4D97-AF65-F5344CB8AC3E}">
        <p14:creationId xmlns:p14="http://schemas.microsoft.com/office/powerpoint/2010/main" val="3789815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13</a:t>
            </a:fld>
            <a:endParaRPr lang="zh-CN" altLang="en-US"/>
          </a:p>
        </p:txBody>
      </p:sp>
    </p:spTree>
    <p:extLst>
      <p:ext uri="{BB962C8B-B14F-4D97-AF65-F5344CB8AC3E}">
        <p14:creationId xmlns:p14="http://schemas.microsoft.com/office/powerpoint/2010/main" val="3203832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14</a:t>
            </a:fld>
            <a:endParaRPr lang="zh-CN" altLang="en-US"/>
          </a:p>
        </p:txBody>
      </p:sp>
    </p:spTree>
    <p:extLst>
      <p:ext uri="{BB962C8B-B14F-4D97-AF65-F5344CB8AC3E}">
        <p14:creationId xmlns:p14="http://schemas.microsoft.com/office/powerpoint/2010/main" val="2631238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16</a:t>
            </a:fld>
            <a:endParaRPr lang="zh-CN" altLang="en-US"/>
          </a:p>
        </p:txBody>
      </p:sp>
    </p:spTree>
    <p:extLst>
      <p:ext uri="{BB962C8B-B14F-4D97-AF65-F5344CB8AC3E}">
        <p14:creationId xmlns:p14="http://schemas.microsoft.com/office/powerpoint/2010/main" val="3003490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t>第一步：用户输入查询语句</a:t>
            </a:r>
            <a:endParaRPr lang="en-US" altLang="zh-CN" sz="1200" b="1" dirty="0" smtClean="0"/>
          </a:p>
          <a:p>
            <a:endParaRPr lang="en-US" altLang="zh-CN" sz="1200" dirty="0" smtClean="0"/>
          </a:p>
          <a:p>
            <a:r>
              <a:rPr lang="zh-CN" altLang="en-US" sz="1200" b="1" dirty="0" smtClean="0"/>
              <a:t>第二步：对输入进行处理</a:t>
            </a:r>
            <a:endParaRPr lang="en-US" altLang="zh-CN" sz="1200" b="1" dirty="0" smtClean="0"/>
          </a:p>
          <a:p>
            <a:r>
              <a:rPr lang="zh-CN" altLang="en-US" sz="1200" dirty="0" smtClean="0"/>
              <a:t>搜索应用程序对用户输入查询语句进行词法分析，语法分析，及语言处理</a:t>
            </a:r>
            <a:endParaRPr lang="en-US" altLang="zh-CN" sz="1200" dirty="0" smtClean="0"/>
          </a:p>
          <a:p>
            <a:r>
              <a:rPr lang="zh-CN" altLang="en-US" sz="1200" dirty="0" smtClean="0"/>
              <a:t>处理的步骤和索引过程中的语言处理几乎相同</a:t>
            </a:r>
            <a:endParaRPr lang="en-US" altLang="zh-CN" sz="1200" dirty="0" smtClean="0"/>
          </a:p>
          <a:p>
            <a:endParaRPr lang="en-US" altLang="zh-CN" sz="1200" dirty="0" smtClean="0"/>
          </a:p>
          <a:p>
            <a:r>
              <a:rPr lang="zh-CN" altLang="en-US" sz="1200" b="1" dirty="0" smtClean="0"/>
              <a:t>第三步：搜索索引，得到符合语法树的文档</a:t>
            </a:r>
            <a:endParaRPr lang="en-US" altLang="zh-CN" sz="1200" b="1" dirty="0" smtClean="0"/>
          </a:p>
          <a:p>
            <a:endParaRPr lang="en-US" altLang="zh-CN" sz="1200" dirty="0" smtClean="0"/>
          </a:p>
          <a:p>
            <a:r>
              <a:rPr lang="zh-CN" altLang="en-US" sz="1200" b="1" dirty="0" smtClean="0"/>
              <a:t>第四步：根据得到的文档和查询语句的相关性，对结果进行排序。</a:t>
            </a:r>
            <a:endParaRPr lang="en-US" altLang="zh-CN" sz="1200" b="1" dirty="0" smtClean="0"/>
          </a:p>
          <a:p>
            <a:endParaRPr lang="en-US" altLang="zh-CN" sz="1200" b="1" dirty="0" smtClean="0"/>
          </a:p>
          <a:p>
            <a:r>
              <a:rPr lang="zh-CN" altLang="en-US" sz="1200" b="0" dirty="0" smtClean="0"/>
              <a:t>这个后面会详细说明，下面总结一下第一部分</a:t>
            </a: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17</a:t>
            </a:fld>
            <a:endParaRPr lang="zh-CN" altLang="en-US"/>
          </a:p>
        </p:txBody>
      </p:sp>
    </p:spTree>
    <p:extLst>
      <p:ext uri="{BB962C8B-B14F-4D97-AF65-F5344CB8AC3E}">
        <p14:creationId xmlns:p14="http://schemas.microsoft.com/office/powerpoint/2010/main" val="313160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第一部分的内容反应在了这个图中  </a:t>
            </a:r>
            <a:endParaRPr lang="en-US" altLang="zh-CN" dirty="0" smtClean="0"/>
          </a:p>
          <a:p>
            <a:endParaRPr lang="en-US" altLang="zh-CN" dirty="0" smtClean="0"/>
          </a:p>
          <a:p>
            <a:r>
              <a:rPr lang="zh-CN" altLang="en-US" sz="1200" b="1" dirty="0" smtClean="0">
                <a:ea typeface="微软雅黑 Light" panose="020B0502040204020203" pitchFamily="34" charset="-122"/>
              </a:rPr>
              <a:t>这是 信息检索技术</a:t>
            </a:r>
            <a:r>
              <a:rPr lang="en-US" altLang="zh-CN" sz="1200" b="1" dirty="0" smtClean="0">
                <a:ea typeface="微软雅黑 Light" panose="020B0502040204020203" pitchFamily="34" charset="-122"/>
              </a:rPr>
              <a:t>(Information retrieval)</a:t>
            </a:r>
            <a:r>
              <a:rPr lang="zh-CN" altLang="en-US" sz="1200" b="1" dirty="0" smtClean="0">
                <a:ea typeface="微软雅黑 Light" panose="020B0502040204020203" pitchFamily="34" charset="-122"/>
              </a:rPr>
              <a:t>中的基本理论，</a:t>
            </a:r>
            <a:endParaRPr lang="en-US" altLang="zh-CN" sz="1200" b="1" dirty="0" smtClean="0">
              <a:ea typeface="微软雅黑 Light" panose="020B0502040204020203" pitchFamily="34" charset="-122"/>
            </a:endParaRPr>
          </a:p>
          <a:p>
            <a:endParaRPr lang="en-US" altLang="zh-CN" sz="1200" b="1" dirty="0" smtClean="0">
              <a:ea typeface="微软雅黑 Light" panose="020B0502040204020203" pitchFamily="34" charset="-122"/>
            </a:endParaRPr>
          </a:p>
          <a:p>
            <a:r>
              <a:rPr lang="en-US" altLang="zh-CN" sz="1200" b="1" dirty="0" smtClean="0">
                <a:ea typeface="微软雅黑 Light" panose="020B0502040204020203" pitchFamily="34" charset="-122"/>
              </a:rPr>
              <a:t>Lucene</a:t>
            </a:r>
            <a:r>
              <a:rPr lang="zh-CN" altLang="en-US" sz="1200" b="1" dirty="0" smtClean="0">
                <a:ea typeface="微软雅黑 Light" panose="020B0502040204020203" pitchFamily="34" charset="-122"/>
              </a:rPr>
              <a:t>就是对这种基本理论的一种基本的的实践</a:t>
            </a:r>
            <a:endParaRPr lang="en-US" altLang="zh-CN" b="1" dirty="0" smtClean="0"/>
          </a:p>
          <a:p>
            <a:endParaRPr lang="en-US" altLang="zh-CN" dirty="0" smtClean="0"/>
          </a:p>
          <a:p>
            <a:r>
              <a:rPr lang="zh-CN" altLang="en-US" dirty="0" smtClean="0"/>
              <a:t>下面进入第二部分</a:t>
            </a:r>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18</a:t>
            </a:fld>
            <a:endParaRPr lang="zh-CN" altLang="en-US"/>
          </a:p>
        </p:txBody>
      </p:sp>
    </p:spTree>
    <p:extLst>
      <p:ext uri="{BB962C8B-B14F-4D97-AF65-F5344CB8AC3E}">
        <p14:creationId xmlns:p14="http://schemas.microsoft.com/office/powerpoint/2010/main" val="3175564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20</a:t>
            </a:fld>
            <a:endParaRPr lang="zh-CN" altLang="en-US"/>
          </a:p>
        </p:txBody>
      </p:sp>
    </p:spTree>
    <p:extLst>
      <p:ext uri="{BB962C8B-B14F-4D97-AF65-F5344CB8AC3E}">
        <p14:creationId xmlns:p14="http://schemas.microsoft.com/office/powerpoint/2010/main" val="2387689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ea typeface="微软雅黑 Light" panose="020B0502040204020203" pitchFamily="34" charset="-122"/>
              </a:rPr>
              <a:t> index</a:t>
            </a:r>
          </a:p>
          <a:p>
            <a:r>
              <a:rPr lang="zh-CN" altLang="en-US" sz="1200" dirty="0" smtClean="0">
                <a:ea typeface="微软雅黑 Light" panose="020B0502040204020203" pitchFamily="34" charset="-122"/>
              </a:rPr>
              <a:t>同一文件夹中的所有的文件构成一个</a:t>
            </a:r>
            <a:r>
              <a:rPr lang="en-US" altLang="zh-CN" sz="1200" dirty="0" smtClean="0">
                <a:ea typeface="微软雅黑 Light" panose="020B0502040204020203" pitchFamily="34" charset="-122"/>
              </a:rPr>
              <a:t>Lucene </a:t>
            </a:r>
            <a:r>
              <a:rPr lang="zh-CN" altLang="en-US" sz="1200" dirty="0" smtClean="0">
                <a:ea typeface="微软雅黑 Light" panose="020B0502040204020203" pitchFamily="34" charset="-122"/>
              </a:rPr>
              <a:t>索引</a:t>
            </a:r>
            <a:endParaRPr lang="en-US" altLang="zh-CN" sz="1200"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en-US" altLang="zh-CN" sz="1200" b="1" dirty="0" smtClean="0">
                <a:ea typeface="微软雅黑 Light" panose="020B0502040204020203" pitchFamily="34" charset="-122"/>
              </a:rPr>
              <a:t> Segment</a:t>
            </a:r>
          </a:p>
          <a:p>
            <a:r>
              <a:rPr lang="zh-CN" altLang="en-US" sz="1200" dirty="0" smtClean="0">
                <a:ea typeface="微软雅黑 Light" panose="020B0502040204020203" pitchFamily="34" charset="-122"/>
              </a:rPr>
              <a:t>一个索引可以包含多个段，段与段之间是独立的，添加新文档可以生成新的段，不同的段可以合并</a:t>
            </a:r>
            <a:r>
              <a:rPr lang="en-US" altLang="zh-CN" sz="1200" dirty="0" smtClean="0">
                <a:ea typeface="微软雅黑 Light" panose="020B0502040204020203" pitchFamily="34" charset="-122"/>
              </a:rPr>
              <a:t>- </a:t>
            </a:r>
          </a:p>
          <a:p>
            <a:endParaRPr lang="en-US" altLang="zh-CN" sz="1200" dirty="0" smtClean="0">
              <a:ea typeface="微软雅黑 Light" panose="020B0502040204020203" pitchFamily="34" charset="-122"/>
            </a:endParaRPr>
          </a:p>
          <a:p>
            <a:r>
              <a:rPr lang="en-US" altLang="zh-CN" sz="1200" b="1" dirty="0" smtClean="0">
                <a:ea typeface="微软雅黑 Light" panose="020B0502040204020203" pitchFamily="34" charset="-122"/>
              </a:rPr>
              <a:t>Document</a:t>
            </a:r>
          </a:p>
          <a:p>
            <a:r>
              <a:rPr lang="en-US" altLang="zh-CN" sz="1200" dirty="0" smtClean="0">
                <a:ea typeface="微软雅黑 Light" panose="020B0502040204020203" pitchFamily="34" charset="-122"/>
              </a:rPr>
              <a:t> </a:t>
            </a:r>
            <a:r>
              <a:rPr lang="zh-CN" altLang="en-US" sz="1200" dirty="0" smtClean="0">
                <a:ea typeface="微软雅黑 Light" panose="020B0502040204020203" pitchFamily="34" charset="-122"/>
              </a:rPr>
              <a:t>文档是我们建索引的基本单位，不同的文档是保存在不同的段中的，一个段可以包含多 个文档</a:t>
            </a:r>
            <a:r>
              <a:rPr lang="en-US" altLang="zh-CN" sz="1200" dirty="0" smtClean="0">
                <a:ea typeface="微软雅黑 Light" panose="020B0502040204020203" pitchFamily="34" charset="-122"/>
              </a:rPr>
              <a:t>- </a:t>
            </a:r>
            <a:r>
              <a:rPr lang="zh-CN" altLang="en-US" sz="1200" dirty="0" smtClean="0">
                <a:ea typeface="微软雅黑 Light" panose="020B0502040204020203" pitchFamily="34" charset="-122"/>
              </a:rPr>
              <a:t>、</a:t>
            </a:r>
            <a:endParaRPr lang="en-US" altLang="zh-CN" sz="1200"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en-US" altLang="zh-CN" sz="1200" b="1" dirty="0" smtClean="0">
                <a:ea typeface="微软雅黑 Light" panose="020B0502040204020203" pitchFamily="34" charset="-122"/>
              </a:rPr>
              <a:t>Field</a:t>
            </a:r>
          </a:p>
          <a:p>
            <a:r>
              <a:rPr lang="zh-CN" altLang="en-US" sz="1200" dirty="0" smtClean="0">
                <a:ea typeface="微软雅黑 Light" panose="020B0502040204020203" pitchFamily="34" charset="-122"/>
              </a:rPr>
              <a:t>一篇文档包含不同类型的信息，可以分开索引，比如标题，时间，正文，作者等</a:t>
            </a:r>
            <a:endParaRPr lang="en-US" altLang="zh-CN" sz="1200"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en-US" altLang="zh-CN" sz="1200" b="1" dirty="0" smtClean="0">
                <a:ea typeface="微软雅黑 Light" panose="020B0502040204020203" pitchFamily="34" charset="-122"/>
              </a:rPr>
              <a:t>Term</a:t>
            </a:r>
            <a:r>
              <a:rPr lang="zh-CN" altLang="en-US" sz="1200" b="1" dirty="0" smtClean="0">
                <a:ea typeface="微软雅黑 Light" panose="020B0502040204020203" pitchFamily="34" charset="-122"/>
              </a:rPr>
              <a:t>词</a:t>
            </a:r>
            <a:endParaRPr lang="en-US" altLang="zh-CN" sz="1200" b="1" dirty="0" smtClean="0">
              <a:ea typeface="微软雅黑 Light" panose="020B0502040204020203" pitchFamily="34" charset="-122"/>
            </a:endParaRPr>
          </a:p>
          <a:p>
            <a:r>
              <a:rPr lang="zh-CN" altLang="en-US" sz="1200" dirty="0" smtClean="0">
                <a:ea typeface="微软雅黑 Light" panose="020B0502040204020203" pitchFamily="34" charset="-122"/>
              </a:rPr>
              <a:t>是索引的最小单位，是经过词法分析和语言处理后的字符串</a:t>
            </a:r>
            <a:endParaRPr lang="en-US" altLang="zh-CN" sz="1200"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zh-CN" altLang="en-US" sz="1200" dirty="0" smtClean="0">
                <a:ea typeface="微软雅黑 Light" panose="020B0502040204020203" pitchFamily="34" charset="-122"/>
              </a:rPr>
              <a:t>下面的图是索引的文件结构，不仔细说了。</a:t>
            </a: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21</a:t>
            </a:fld>
            <a:endParaRPr lang="zh-CN" altLang="en-US"/>
          </a:p>
        </p:txBody>
      </p:sp>
    </p:spTree>
    <p:extLst>
      <p:ext uri="{BB962C8B-B14F-4D97-AF65-F5344CB8AC3E}">
        <p14:creationId xmlns:p14="http://schemas.microsoft.com/office/powerpoint/2010/main" val="651814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22</a:t>
            </a:fld>
            <a:endParaRPr lang="zh-CN" altLang="en-US"/>
          </a:p>
        </p:txBody>
      </p:sp>
    </p:spTree>
    <p:extLst>
      <p:ext uri="{BB962C8B-B14F-4D97-AF65-F5344CB8AC3E}">
        <p14:creationId xmlns:p14="http://schemas.microsoft.com/office/powerpoint/2010/main" val="26557074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ea typeface="微软雅黑 Light" panose="020B0502040204020203" pitchFamily="34" charset="-122"/>
              </a:rPr>
              <a:t>用此图简单介绍全文检索的流程对应的</a:t>
            </a:r>
            <a:r>
              <a:rPr lang="en-US" altLang="zh-CN" dirty="0" smtClean="0">
                <a:ea typeface="微软雅黑 Light" panose="020B0502040204020203" pitchFamily="34" charset="-122"/>
              </a:rPr>
              <a:t>Lucene</a:t>
            </a:r>
            <a:r>
              <a:rPr lang="zh-CN" altLang="en-US" dirty="0" smtClean="0">
                <a:ea typeface="微软雅黑 Light" panose="020B0502040204020203" pitchFamily="34" charset="-122"/>
              </a:rPr>
              <a:t>实现的核心类</a:t>
            </a:r>
            <a:endParaRPr lang="en-US" altLang="zh-CN" dirty="0" smtClean="0">
              <a:ea typeface="微软雅黑 Light" panose="020B0502040204020203" pitchFamily="34" charset="-122"/>
            </a:endParaRP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en-US" altLang="zh-CN" sz="1200" b="1" dirty="0" smtClean="0">
                <a:ea typeface="微软雅黑 Light" panose="020B0502040204020203" pitchFamily="34" charset="-122"/>
              </a:rPr>
              <a:t>Document</a:t>
            </a:r>
            <a:r>
              <a:rPr lang="zh-CN" altLang="en-US" sz="1200" dirty="0" smtClean="0">
                <a:ea typeface="微软雅黑 Light" panose="020B0502040204020203" pitchFamily="34" charset="-122"/>
              </a:rPr>
              <a:t>：被索引的文档用</a:t>
            </a:r>
            <a:r>
              <a:rPr lang="en-US" altLang="zh-CN" sz="1200" dirty="0" smtClean="0">
                <a:ea typeface="微软雅黑 Light" panose="020B0502040204020203" pitchFamily="34" charset="-122"/>
              </a:rPr>
              <a:t>Document</a:t>
            </a:r>
            <a:r>
              <a:rPr lang="zh-CN" altLang="en-US" sz="1200" dirty="0" smtClean="0">
                <a:ea typeface="微软雅黑 Light" panose="020B0502040204020203" pitchFamily="34" charset="-122"/>
              </a:rPr>
              <a:t>对象表示。</a:t>
            </a:r>
            <a:endParaRPr lang="en-US" altLang="zh-CN" sz="1200" dirty="0" smtClean="0">
              <a:ea typeface="微软雅黑 Light" panose="020B0502040204020203" pitchFamily="34" charset="-122"/>
            </a:endParaRPr>
          </a:p>
          <a:p>
            <a:pPr marL="285750" indent="-285750">
              <a:buFontTx/>
              <a:buChar char="-"/>
            </a:pPr>
            <a:r>
              <a:rPr lang="en-US" altLang="zh-CN" sz="1200" b="1" dirty="0" smtClean="0">
                <a:ea typeface="微软雅黑 Light" panose="020B0502040204020203" pitchFamily="34" charset="-122"/>
              </a:rPr>
              <a:t>IndexWriter</a:t>
            </a:r>
            <a:r>
              <a:rPr lang="zh-CN" altLang="en-US" sz="1200" dirty="0" smtClean="0">
                <a:ea typeface="微软雅黑 Light" panose="020B0502040204020203" pitchFamily="34" charset="-122"/>
              </a:rPr>
              <a:t>：</a:t>
            </a:r>
            <a:r>
              <a:rPr lang="en-US" altLang="zh-CN" sz="1200" dirty="0" smtClean="0">
                <a:ea typeface="微软雅黑 Light" panose="020B0502040204020203" pitchFamily="34" charset="-122"/>
              </a:rPr>
              <a:t>IndexWriter</a:t>
            </a:r>
            <a:r>
              <a:rPr lang="zh-CN" altLang="en-US" sz="1200" dirty="0" smtClean="0">
                <a:ea typeface="微软雅黑 Light" panose="020B0502040204020203" pitchFamily="34" charset="-122"/>
              </a:rPr>
              <a:t>通过</a:t>
            </a:r>
            <a:r>
              <a:rPr lang="en-US" altLang="zh-CN" sz="1200" dirty="0" smtClean="0">
                <a:ea typeface="微软雅黑 Light" panose="020B0502040204020203" pitchFamily="34" charset="-122"/>
              </a:rPr>
              <a:t>addDocument</a:t>
            </a:r>
            <a:r>
              <a:rPr lang="zh-CN" altLang="en-US" sz="1200" dirty="0" smtClean="0">
                <a:ea typeface="微软雅黑 Light" panose="020B0502040204020203" pitchFamily="34" charset="-122"/>
              </a:rPr>
              <a:t>方法将文档添加到索引中</a:t>
            </a:r>
            <a:endParaRPr lang="en-US" altLang="zh-CN" sz="1200" dirty="0" smtClean="0">
              <a:ea typeface="微软雅黑 Light" panose="020B0502040204020203" pitchFamily="34" charset="-122"/>
            </a:endParaRPr>
          </a:p>
          <a:p>
            <a:r>
              <a:rPr lang="en-US" altLang="zh-CN" sz="1200" dirty="0" smtClean="0">
                <a:ea typeface="微软雅黑 Light" panose="020B0502040204020203" pitchFamily="34" charset="-122"/>
              </a:rPr>
              <a:t>-      </a:t>
            </a:r>
            <a:r>
              <a:rPr lang="en-US" altLang="zh-CN" sz="1200" b="1" dirty="0" smtClean="0">
                <a:ea typeface="微软雅黑 Light" panose="020B0502040204020203" pitchFamily="34" charset="-122"/>
              </a:rPr>
              <a:t>Query</a:t>
            </a:r>
            <a:r>
              <a:rPr lang="zh-CN" altLang="en-US" sz="1200" dirty="0" smtClean="0">
                <a:ea typeface="微软雅黑 Light" panose="020B0502040204020203" pitchFamily="34" charset="-122"/>
              </a:rPr>
              <a:t>：</a:t>
            </a:r>
            <a:r>
              <a:rPr lang="en-US" altLang="zh-CN" sz="1200" dirty="0" smtClean="0">
                <a:ea typeface="微软雅黑 Light" panose="020B0502040204020203" pitchFamily="34" charset="-122"/>
              </a:rPr>
              <a:t>  </a:t>
            </a:r>
            <a:r>
              <a:rPr lang="zh-CN" altLang="en-US" sz="1200" dirty="0" smtClean="0">
                <a:ea typeface="微软雅黑 Light" panose="020B0502040204020203" pitchFamily="34" charset="-122"/>
              </a:rPr>
              <a:t>当用户有请求时，</a:t>
            </a:r>
            <a:r>
              <a:rPr lang="en-US" altLang="zh-CN" sz="1200" dirty="0" smtClean="0">
                <a:ea typeface="微软雅黑 Light" panose="020B0502040204020203" pitchFamily="34" charset="-122"/>
              </a:rPr>
              <a:t>Query</a:t>
            </a:r>
            <a:r>
              <a:rPr lang="zh-CN" altLang="en-US" sz="1200" dirty="0" smtClean="0">
                <a:ea typeface="微软雅黑 Light" panose="020B0502040204020203" pitchFamily="34" charset="-122"/>
              </a:rPr>
              <a:t>代表用户的查询语句。</a:t>
            </a:r>
            <a:endParaRPr lang="en-US" altLang="zh-CN" sz="1200" dirty="0" smtClean="0">
              <a:ea typeface="微软雅黑 Light" panose="020B0502040204020203" pitchFamily="34" charset="-122"/>
            </a:endParaRPr>
          </a:p>
          <a:p>
            <a:pPr marL="285750" indent="-285750">
              <a:buFontTx/>
              <a:buChar char="-"/>
            </a:pPr>
            <a:r>
              <a:rPr lang="en-US" altLang="zh-CN" sz="1200" b="1" dirty="0" smtClean="0">
                <a:ea typeface="微软雅黑 Light" panose="020B0502040204020203" pitchFamily="34" charset="-122"/>
              </a:rPr>
              <a:t>IndexSearcher</a:t>
            </a:r>
            <a:r>
              <a:rPr lang="zh-CN" altLang="en-US" sz="1200" b="1" dirty="0" smtClean="0">
                <a:ea typeface="微软雅黑 Light" panose="020B0502040204020203" pitchFamily="34" charset="-122"/>
              </a:rPr>
              <a:t>：</a:t>
            </a:r>
            <a:endParaRPr lang="en-US" altLang="zh-CN" sz="1200" b="1" dirty="0" smtClean="0">
              <a:ea typeface="微软雅黑 Light" panose="020B0502040204020203" pitchFamily="34" charset="-122"/>
            </a:endParaRPr>
          </a:p>
          <a:p>
            <a:pPr marL="285750" indent="-285750">
              <a:buFontTx/>
              <a:buChar char="-"/>
            </a:pPr>
            <a:r>
              <a:rPr lang="en-US" altLang="zh-CN" sz="1200" dirty="0" smtClean="0">
                <a:ea typeface="微软雅黑 Light" panose="020B0502040204020203" pitchFamily="34" charset="-122"/>
              </a:rPr>
              <a:t>IndexSearcher</a:t>
            </a:r>
            <a:r>
              <a:rPr lang="zh-CN" altLang="en-US" sz="1200" dirty="0" smtClean="0">
                <a:ea typeface="微软雅黑 Light" panose="020B0502040204020203" pitchFamily="34" charset="-122"/>
              </a:rPr>
              <a:t>通过函数</a:t>
            </a:r>
            <a:r>
              <a:rPr lang="en-US" altLang="zh-CN" sz="1200" dirty="0" smtClean="0">
                <a:ea typeface="微软雅黑 Light" panose="020B0502040204020203" pitchFamily="34" charset="-122"/>
              </a:rPr>
              <a:t>search</a:t>
            </a:r>
            <a:r>
              <a:rPr lang="zh-CN" altLang="en-US" sz="1200" dirty="0" smtClean="0">
                <a:ea typeface="微软雅黑 Light" panose="020B0502040204020203" pitchFamily="34" charset="-122"/>
              </a:rPr>
              <a:t>方法搜索</a:t>
            </a:r>
            <a:r>
              <a:rPr lang="en-US" altLang="zh-CN" sz="1200" dirty="0" smtClean="0">
                <a:ea typeface="微软雅黑 Light" panose="020B0502040204020203" pitchFamily="34" charset="-122"/>
              </a:rPr>
              <a:t>Lucene Index</a:t>
            </a:r>
            <a:r>
              <a:rPr lang="zh-CN" altLang="en-US" sz="1200" dirty="0" smtClean="0">
                <a:ea typeface="微软雅黑 Light" panose="020B0502040204020203" pitchFamily="34" charset="-122"/>
              </a:rPr>
              <a:t>。</a:t>
            </a:r>
            <a:endParaRPr lang="en-US" altLang="zh-CN" sz="1200" dirty="0" smtClean="0">
              <a:ea typeface="微软雅黑 Light" panose="020B0502040204020203" pitchFamily="34" charset="-122"/>
            </a:endParaRPr>
          </a:p>
          <a:p>
            <a:pPr marL="285750" indent="-285750">
              <a:buFontTx/>
              <a:buChar char="-"/>
            </a:pPr>
            <a:r>
              <a:rPr lang="en-US" altLang="zh-CN" sz="1200" dirty="0" smtClean="0">
                <a:ea typeface="微软雅黑 Light" panose="020B0502040204020203" pitchFamily="34" charset="-122"/>
              </a:rPr>
              <a:t>IndexSearcher</a:t>
            </a:r>
            <a:r>
              <a:rPr lang="zh-CN" altLang="en-US" sz="1200" dirty="0" smtClean="0">
                <a:ea typeface="微软雅黑 Light" panose="020B0502040204020203" pitchFamily="34" charset="-122"/>
              </a:rPr>
              <a:t>计算</a:t>
            </a:r>
            <a:r>
              <a:rPr lang="en-US" altLang="zh-CN" sz="1200" dirty="0" smtClean="0">
                <a:ea typeface="微软雅黑 Light" panose="020B0502040204020203" pitchFamily="34" charset="-122"/>
              </a:rPr>
              <a:t>term weight</a:t>
            </a:r>
            <a:r>
              <a:rPr lang="zh-CN" altLang="en-US" sz="1200" dirty="0" smtClean="0">
                <a:ea typeface="微软雅黑 Light" panose="020B0502040204020203" pitchFamily="34" charset="-122"/>
              </a:rPr>
              <a:t>和</a:t>
            </a:r>
            <a:r>
              <a:rPr lang="en-US" altLang="zh-CN" sz="1200" dirty="0" smtClean="0">
                <a:ea typeface="微软雅黑 Light" panose="020B0502040204020203" pitchFamily="34" charset="-122"/>
              </a:rPr>
              <a:t>score</a:t>
            </a:r>
            <a:r>
              <a:rPr lang="zh-CN" altLang="en-US" sz="1200" dirty="0" smtClean="0">
                <a:ea typeface="微软雅黑 Light" panose="020B0502040204020203" pitchFamily="34" charset="-122"/>
              </a:rPr>
              <a:t>并且将结果返回给用户。</a:t>
            </a:r>
            <a:endParaRPr lang="en-US" altLang="zh-CN" sz="1200" dirty="0" smtClean="0">
              <a:ea typeface="微软雅黑 Light" panose="020B0502040204020203" pitchFamily="34" charset="-122"/>
            </a:endParaRPr>
          </a:p>
          <a:p>
            <a:pPr marL="285750" indent="-285750">
              <a:buFontTx/>
              <a:buChar char="-"/>
            </a:pPr>
            <a:r>
              <a:rPr lang="en-US" altLang="zh-CN" sz="1200" b="1" dirty="0" smtClean="0">
                <a:ea typeface="微软雅黑 Light" panose="020B0502040204020203" pitchFamily="34" charset="-122"/>
              </a:rPr>
              <a:t>TopDocsCollector</a:t>
            </a:r>
            <a:r>
              <a:rPr lang="zh-CN" altLang="en-US" sz="1200" dirty="0" smtClean="0">
                <a:ea typeface="微软雅黑 Light" panose="020B0502040204020203" pitchFamily="34" charset="-122"/>
              </a:rPr>
              <a:t>：返回给用户的文档集合用</a:t>
            </a:r>
            <a:r>
              <a:rPr lang="en-US" altLang="zh-CN" sz="1200" dirty="0" smtClean="0">
                <a:ea typeface="微软雅黑 Light" panose="020B0502040204020203" pitchFamily="34" charset="-122"/>
              </a:rPr>
              <a:t>TopDocsCollector</a:t>
            </a:r>
            <a:r>
              <a:rPr lang="zh-CN" altLang="en-US" sz="1200" dirty="0" smtClean="0">
                <a:ea typeface="微软雅黑 Light" panose="020B0502040204020203" pitchFamily="34" charset="-122"/>
              </a:rPr>
              <a:t>表示。</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23</a:t>
            </a:fld>
            <a:endParaRPr lang="zh-CN" altLang="en-US"/>
          </a:p>
        </p:txBody>
      </p:sp>
    </p:spTree>
    <p:extLst>
      <p:ext uri="{BB962C8B-B14F-4D97-AF65-F5344CB8AC3E}">
        <p14:creationId xmlns:p14="http://schemas.microsoft.com/office/powerpoint/2010/main" val="346864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a:t>
            </a:fld>
            <a:endParaRPr lang="zh-CN" altLang="en-US"/>
          </a:p>
        </p:txBody>
      </p:sp>
    </p:spTree>
    <p:extLst>
      <p:ext uri="{BB962C8B-B14F-4D97-AF65-F5344CB8AC3E}">
        <p14:creationId xmlns:p14="http://schemas.microsoft.com/office/powerpoint/2010/main" val="3524055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接下来详细到对</a:t>
            </a:r>
            <a:r>
              <a:rPr lang="en-US" altLang="zh-CN" sz="1200" dirty="0" smtClean="0"/>
              <a:t>Lucene API </a:t>
            </a:r>
            <a:r>
              <a:rPr lang="zh-CN" altLang="en-US" sz="1200" dirty="0" smtClean="0"/>
              <a:t>的调用实现索引和搜索过程</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indent="0">
              <a:buNone/>
            </a:pPr>
            <a:r>
              <a:rPr lang="zh-CN" altLang="en-US" sz="1200" b="1" dirty="0" smtClean="0"/>
              <a:t>核心类：</a:t>
            </a:r>
            <a:r>
              <a:rPr lang="en-US" altLang="zh-CN" sz="1200" b="1" dirty="0" smtClean="0"/>
              <a:t>IndexWriter</a:t>
            </a:r>
          </a:p>
          <a:p>
            <a:pPr marL="0" indent="0">
              <a:buNone/>
            </a:pPr>
            <a:r>
              <a:rPr lang="en-US" altLang="zh-CN" sz="1200" b="1" dirty="0" smtClean="0"/>
              <a:t>lucene6.5</a:t>
            </a:r>
            <a:r>
              <a:rPr lang="zh-CN" altLang="en-US" sz="1200" b="1" dirty="0" smtClean="0"/>
              <a:t>中构造方法：</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rgbClr val="FF0000"/>
                </a:solidFill>
              </a:rPr>
              <a:t>public IndexWriter(Directory d, IndexWriterConfig conf)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rgbClr val="FF0000"/>
              </a:solidFill>
            </a:endParaRPr>
          </a:p>
          <a:p>
            <a:pPr marL="0" indent="0">
              <a:buNone/>
            </a:pPr>
            <a:r>
              <a:rPr lang="en-US" altLang="zh-CN" sz="1200" b="1" dirty="0" smtClean="0">
                <a:solidFill>
                  <a:srgbClr val="FF0000"/>
                </a:solidFill>
              </a:rPr>
              <a:t>-</a:t>
            </a:r>
            <a:r>
              <a:rPr lang="en-US" altLang="zh-CN" sz="1200" b="1" dirty="0" smtClean="0"/>
              <a:t>Directory </a:t>
            </a:r>
            <a:r>
              <a:rPr lang="zh-CN" altLang="en-US" sz="1200" dirty="0" smtClean="0"/>
              <a:t>这个类代表了 </a:t>
            </a:r>
            <a:r>
              <a:rPr lang="en-US" altLang="zh-CN" sz="1200" dirty="0" smtClean="0"/>
              <a:t>Lucene </a:t>
            </a:r>
            <a:r>
              <a:rPr lang="zh-CN" altLang="en-US" sz="1200" dirty="0" smtClean="0"/>
              <a:t>的索引的存储的位置，这是一个抽象类，</a:t>
            </a:r>
            <a:endParaRPr lang="en-US" altLang="zh-CN" sz="1200" dirty="0" smtClean="0"/>
          </a:p>
          <a:p>
            <a:pPr>
              <a:buFontTx/>
              <a:buNone/>
            </a:pPr>
            <a:r>
              <a:rPr lang="zh-CN" altLang="en-US" sz="1200" dirty="0" smtClean="0"/>
              <a:t>它目前有两个实现，第一个是 </a:t>
            </a:r>
            <a:r>
              <a:rPr lang="en-US" altLang="zh-CN" sz="1200" dirty="0" smtClean="0"/>
              <a:t>FSDirectory</a:t>
            </a:r>
            <a:r>
              <a:rPr lang="zh-CN" altLang="en-US" sz="1200" dirty="0" smtClean="0"/>
              <a:t>，它表示一个存储在文件系统中的索引的位置。第二个是 </a:t>
            </a:r>
            <a:r>
              <a:rPr lang="en-US" altLang="zh-CN" sz="1200" dirty="0" smtClean="0"/>
              <a:t>RAMDirectory</a:t>
            </a:r>
            <a:r>
              <a:rPr lang="zh-CN" altLang="en-US" sz="1200" dirty="0" smtClean="0"/>
              <a:t>，它表示一个存储在内存当中的索引的位置。</a:t>
            </a:r>
            <a:endParaRPr lang="en-US" altLang="zh-CN" sz="1200" dirty="0" smtClean="0"/>
          </a:p>
          <a:p>
            <a:pPr>
              <a:buFontTx/>
              <a:buNone/>
            </a:pPr>
            <a:endParaRPr lang="en-US" altLang="zh-CN" sz="1200" b="1" dirty="0" smtClean="0">
              <a:solidFill>
                <a:srgbClr val="FF0000"/>
              </a:solidFill>
            </a:endParaRPr>
          </a:p>
          <a:p>
            <a:pPr>
              <a:buFontTx/>
              <a:buNone/>
            </a:pPr>
            <a:r>
              <a:rPr lang="en-US" altLang="zh-CN" sz="1200" dirty="0" smtClean="0"/>
              <a:t> </a:t>
            </a:r>
            <a:r>
              <a:rPr lang="en-US" altLang="zh-CN" sz="1200" b="1" dirty="0" smtClean="0"/>
              <a:t>IndexWriterConfig </a:t>
            </a:r>
            <a:r>
              <a:rPr lang="zh-CN" altLang="en-US" sz="1200" dirty="0" smtClean="0"/>
              <a:t>是一个配置类</a:t>
            </a:r>
            <a:endParaRPr lang="en-US" altLang="zh-CN" sz="1200" dirty="0" smtClean="0"/>
          </a:p>
          <a:p>
            <a:pPr marL="0" indent="0">
              <a:buNone/>
            </a:pPr>
            <a:r>
              <a:rPr lang="en-US" altLang="zh-CN" sz="1200" dirty="0" smtClean="0"/>
              <a:t>- OpenMode </a:t>
            </a:r>
            <a:r>
              <a:rPr lang="zh-CN" altLang="en-US" sz="1200" dirty="0" smtClean="0"/>
              <a:t>打开模式（</a:t>
            </a:r>
            <a:r>
              <a:rPr lang="en-US" altLang="zh-CN" sz="1200" dirty="0" smtClean="0"/>
              <a:t>CREATE-</a:t>
            </a:r>
            <a:r>
              <a:rPr lang="zh-CN" altLang="en-US" sz="1200" dirty="0" smtClean="0"/>
              <a:t>清空重建，</a:t>
            </a:r>
            <a:r>
              <a:rPr lang="en-US" altLang="zh-CN" sz="1200" dirty="0" smtClean="0"/>
              <a:t>APPEND-</a:t>
            </a:r>
            <a:r>
              <a:rPr lang="zh-CN" altLang="en-US" sz="1200" dirty="0" smtClean="0"/>
              <a:t>总是追加，</a:t>
            </a:r>
            <a:r>
              <a:rPr lang="en-US" altLang="zh-CN" sz="1200" dirty="0" smtClean="0"/>
              <a:t>CREATE_OR_APPEND-</a:t>
            </a:r>
            <a:r>
              <a:rPr lang="zh-CN" altLang="en-US" sz="1200" dirty="0" smtClean="0"/>
              <a:t>创建或追加）</a:t>
            </a:r>
            <a:endParaRPr lang="en-US" altLang="zh-CN" sz="1200" dirty="0" smtClean="0"/>
          </a:p>
          <a:p>
            <a:pPr marL="0" indent="0">
              <a:buNone/>
            </a:pPr>
            <a:r>
              <a:rPr lang="en-US" altLang="zh-CN" sz="1200" dirty="0" smtClean="0"/>
              <a:t>- Analyzer </a:t>
            </a:r>
            <a:r>
              <a:rPr lang="zh-CN" altLang="en-US" sz="1200" dirty="0" smtClean="0"/>
              <a:t>分析器  在一个文档被索引之前，首先需要对文档内容进行分词处理</a:t>
            </a:r>
            <a:endParaRPr lang="en-US" altLang="zh-CN" sz="1200" dirty="0" smtClean="0"/>
          </a:p>
          <a:p>
            <a:pPr marL="0" indent="0">
              <a:buNone/>
            </a:pPr>
            <a:r>
              <a:rPr lang="en-US" altLang="zh-CN" sz="1200" dirty="0" smtClean="0"/>
              <a:t>- Similarity </a:t>
            </a:r>
            <a:r>
              <a:rPr lang="zh-CN" altLang="en-US" sz="1200" dirty="0" smtClean="0"/>
              <a:t>影响打分的标准化因子</a:t>
            </a:r>
            <a:r>
              <a:rPr lang="en-US" altLang="zh-CN" sz="1200" dirty="0" smtClean="0"/>
              <a:t>(normalizationfactor)</a:t>
            </a:r>
            <a:r>
              <a:rPr lang="zh-CN" altLang="en-US" sz="1200" dirty="0" smtClean="0"/>
              <a:t>部分，对文档的打分分两个部分，一部分是索引阶段计算的，与</a:t>
            </a:r>
            <a:r>
              <a:rPr lang="en-US" altLang="zh-CN" sz="1200" dirty="0" smtClean="0"/>
              <a:t> </a:t>
            </a:r>
            <a:r>
              <a:rPr lang="zh-CN" altLang="en-US" sz="1200" dirty="0" smtClean="0"/>
              <a:t>查询语句无关，一部分是搜索阶段计算的，与查询语句相关</a:t>
            </a:r>
            <a:endParaRPr lang="en-US" altLang="zh-CN" sz="1200" dirty="0" smtClean="0"/>
          </a:p>
          <a:p>
            <a:pPr marL="0" indent="0">
              <a:buNone/>
            </a:pPr>
            <a:r>
              <a:rPr lang="en-US" altLang="zh-CN" sz="1200" dirty="0" smtClean="0"/>
              <a:t>- Codec </a:t>
            </a:r>
            <a:r>
              <a:rPr lang="zh-CN" altLang="en-US" sz="1200" dirty="0" smtClean="0"/>
              <a:t>编解码器 用来写入段的</a:t>
            </a:r>
            <a:endParaRPr lang="en-US" altLang="zh-CN" sz="1200" dirty="0" smtClean="0"/>
          </a:p>
          <a:p>
            <a:pPr marL="0" indent="0">
              <a:buNone/>
            </a:pPr>
            <a:r>
              <a:rPr lang="en-US" altLang="zh-CN" sz="1200" dirty="0" smtClean="0"/>
              <a:t>- MergePolicy </a:t>
            </a:r>
            <a:r>
              <a:rPr lang="zh-CN" altLang="en-US" sz="1200" dirty="0" smtClean="0"/>
              <a:t>段合并策略</a:t>
            </a:r>
          </a:p>
          <a:p>
            <a:pPr>
              <a:buFontTx/>
              <a:buNone/>
            </a:pPr>
            <a:endParaRPr lang="en-US" altLang="zh-CN" sz="1200"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rgbClr val="FF0000"/>
              </a:solidFill>
            </a:endParaRPr>
          </a:p>
          <a:p>
            <a:pPr marL="0" indent="0">
              <a:buNone/>
            </a:pP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24</a:t>
            </a:fld>
            <a:endParaRPr lang="zh-CN" altLang="en-US"/>
          </a:p>
        </p:txBody>
      </p:sp>
    </p:spTree>
    <p:extLst>
      <p:ext uri="{BB962C8B-B14F-4D97-AF65-F5344CB8AC3E}">
        <p14:creationId xmlns:p14="http://schemas.microsoft.com/office/powerpoint/2010/main" val="3639811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26</a:t>
            </a:fld>
            <a:endParaRPr lang="zh-CN" altLang="en-US"/>
          </a:p>
        </p:txBody>
      </p:sp>
    </p:spTree>
    <p:extLst>
      <p:ext uri="{BB962C8B-B14F-4D97-AF65-F5344CB8AC3E}">
        <p14:creationId xmlns:p14="http://schemas.microsoft.com/office/powerpoint/2010/main" val="178211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i="1" dirty="0" smtClean="0"/>
              <a:t>分析</a:t>
            </a:r>
            <a:r>
              <a:rPr lang="zh-CN" altLang="en-US" dirty="0" smtClean="0"/>
              <a:t> 是将文本数据转换为搜索基本单位（称为</a:t>
            </a:r>
            <a:r>
              <a:rPr lang="zh-CN" altLang="en-US" i="1" dirty="0" smtClean="0"/>
              <a:t>项（</a:t>
            </a:r>
            <a:r>
              <a:rPr lang="en-US" altLang="zh-CN" i="1" dirty="0" smtClean="0"/>
              <a:t>term</a:t>
            </a:r>
            <a:r>
              <a:rPr lang="zh-CN" altLang="en-US" i="1" dirty="0" smtClean="0"/>
              <a:t>）</a:t>
            </a:r>
            <a:r>
              <a:rPr lang="zh-CN" altLang="en-US" dirty="0" smtClean="0"/>
              <a:t>）的过程。在分析过程中，文本数据将经历多项操作：提取单词、移除通用单词、忽略标点符号、将单词变为词根形式、将单词变成小写等等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Lucene</a:t>
            </a:r>
            <a:r>
              <a:rPr lang="zh-CN" altLang="en-US" b="1" dirty="0" smtClean="0"/>
              <a:t>内置分析类</a:t>
            </a:r>
            <a:endParaRPr lang="en-US" altLang="zh-CN" b="1" dirty="0" smtClean="0"/>
          </a:p>
          <a:p>
            <a:pPr marL="0" indent="0">
              <a:buNone/>
            </a:pPr>
            <a:r>
              <a:rPr lang="en-US" altLang="zh-CN" dirty="0" smtClean="0"/>
              <a:t>WhitespaceAnalyzer </a:t>
            </a:r>
            <a:r>
              <a:rPr lang="zh-CN" altLang="en-US" dirty="0" smtClean="0"/>
              <a:t>分解空白处标记</a:t>
            </a:r>
            <a:endParaRPr lang="en-US" altLang="zh-CN" dirty="0" smtClean="0"/>
          </a:p>
          <a:p>
            <a:pPr marL="0" indent="0">
              <a:buNone/>
            </a:pPr>
            <a:r>
              <a:rPr lang="en-US" altLang="zh-CN" dirty="0" smtClean="0"/>
              <a:t>SimpleAnalyzer  </a:t>
            </a:r>
            <a:r>
              <a:rPr lang="zh-CN" altLang="en-US" dirty="0" smtClean="0"/>
              <a:t>分解 非字母字符的文本，并将文本转为小写形式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StopAnalyzer  </a:t>
            </a:r>
            <a:r>
              <a:rPr lang="zh-CN" altLang="en-US" dirty="0" smtClean="0"/>
              <a:t>移除停用词，并将文本转为小写形式</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StandardAnalyzer  </a:t>
            </a:r>
            <a:r>
              <a:rPr lang="zh-CN" altLang="en-US" dirty="0" smtClean="0"/>
              <a:t>根据一种复制语法（识别电子邮件地址在，缩写，中文，字母数字），移除停用词，并将文本转为小写形式</a:t>
            </a:r>
            <a:endParaRPr lang="en-US" altLang="zh-CN" dirty="0" smtClean="0"/>
          </a:p>
          <a:p>
            <a:pPr marL="0" indent="0">
              <a:buNone/>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27</a:t>
            </a:fld>
            <a:endParaRPr lang="zh-CN" altLang="en-US"/>
          </a:p>
        </p:txBody>
      </p:sp>
    </p:spTree>
    <p:extLst>
      <p:ext uri="{BB962C8B-B14F-4D97-AF65-F5344CB8AC3E}">
        <p14:creationId xmlns:p14="http://schemas.microsoft.com/office/powerpoint/2010/main" val="37987661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t>TremQuery</a:t>
            </a:r>
            <a:r>
              <a:rPr lang="en-US" altLang="zh-CN" sz="1200" dirty="0" smtClean="0"/>
              <a:t>    </a:t>
            </a:r>
          </a:p>
          <a:p>
            <a:r>
              <a:rPr lang="zh-CN" altLang="en-US" sz="1200" dirty="0" smtClean="0"/>
              <a:t>搜索索引最基本的查询类型，匹配词</a:t>
            </a:r>
            <a:endParaRPr lang="en-US" altLang="zh-CN" sz="1200" dirty="0" smtClean="0"/>
          </a:p>
          <a:p>
            <a:endParaRPr lang="en-US" altLang="zh-CN" sz="1200" b="1" dirty="0" smtClean="0"/>
          </a:p>
          <a:p>
            <a:r>
              <a:rPr lang="en-US" altLang="zh-CN" sz="1200" b="1" dirty="0" smtClean="0"/>
              <a:t>RangeQuery</a:t>
            </a:r>
            <a:r>
              <a:rPr lang="en-US" altLang="zh-CN" sz="1200" dirty="0" smtClean="0"/>
              <a:t> </a:t>
            </a:r>
          </a:p>
          <a:p>
            <a:r>
              <a:rPr lang="zh-CN" altLang="en-US" sz="1200" dirty="0" smtClean="0"/>
              <a:t>可以使用 </a:t>
            </a:r>
            <a:r>
              <a:rPr lang="en-US" altLang="zh-CN" sz="1200" dirty="0" smtClean="0"/>
              <a:t>RangeQuery </a:t>
            </a:r>
            <a:r>
              <a:rPr lang="zh-CN" altLang="en-US" sz="1200" dirty="0" smtClean="0"/>
              <a:t>在某个范围内搜索。索引中的所有项都以字典顺序排列。该范围可以使用起始项和最终项（包含两端或不包含两端均可）指定。</a:t>
            </a:r>
            <a:endParaRPr lang="en-US" altLang="zh-CN" sz="1200" dirty="0" smtClean="0"/>
          </a:p>
          <a:p>
            <a:endParaRPr lang="en-US" altLang="zh-CN" sz="1200" b="1" dirty="0" smtClean="0"/>
          </a:p>
          <a:p>
            <a:r>
              <a:rPr lang="en-US" altLang="zh-CN" sz="1200" b="1" dirty="0" smtClean="0"/>
              <a:t>PrefixQuery</a:t>
            </a:r>
            <a:r>
              <a:rPr lang="en-US" altLang="zh-CN" sz="1200" dirty="0" smtClean="0"/>
              <a:t> </a:t>
            </a:r>
          </a:p>
          <a:p>
            <a:r>
              <a:rPr lang="zh-CN" altLang="en-US" sz="1200" dirty="0" smtClean="0"/>
              <a:t>可以使用 </a:t>
            </a:r>
            <a:r>
              <a:rPr lang="en-US" altLang="zh-CN" sz="1200" dirty="0" smtClean="0"/>
              <a:t>PrefixQuery </a:t>
            </a:r>
            <a:r>
              <a:rPr lang="zh-CN" altLang="en-US" sz="1200" dirty="0" smtClean="0"/>
              <a:t>通过前缀单词进行搜索，该方法用于构建一个查询，该查询查找包含以指定单词前缀开始的词汇的文档。</a:t>
            </a:r>
            <a:endParaRPr lang="en-US" altLang="zh-CN" sz="1200" dirty="0" smtClean="0"/>
          </a:p>
          <a:p>
            <a:endParaRPr lang="en-US" altLang="zh-CN" sz="1200" b="1" dirty="0" smtClean="0"/>
          </a:p>
          <a:p>
            <a:r>
              <a:rPr lang="en-US" altLang="zh-CN" sz="1200" b="1" dirty="0" smtClean="0"/>
              <a:t>BooleanQuery</a:t>
            </a:r>
            <a:r>
              <a:rPr lang="en-US" altLang="zh-CN" sz="1200" dirty="0" smtClean="0"/>
              <a:t> </a:t>
            </a:r>
          </a:p>
          <a:p>
            <a:r>
              <a:rPr lang="zh-CN" altLang="en-US" sz="1200" dirty="0" smtClean="0"/>
              <a:t>可以使用 </a:t>
            </a:r>
            <a:r>
              <a:rPr lang="en-US" altLang="zh-CN" sz="1200" dirty="0" smtClean="0"/>
              <a:t>BooleanQuery </a:t>
            </a:r>
            <a:r>
              <a:rPr lang="zh-CN" altLang="en-US" sz="1200" dirty="0" smtClean="0"/>
              <a:t>组合任何数量的查询对象，构建强大的查询。它使用 </a:t>
            </a:r>
            <a:r>
              <a:rPr lang="en-US" altLang="zh-CN" sz="1200" dirty="0" smtClean="0"/>
              <a:t>query </a:t>
            </a:r>
            <a:r>
              <a:rPr lang="zh-CN" altLang="en-US" sz="1200" dirty="0" smtClean="0"/>
              <a:t>和一个关联查询的子句，指示查询是应该发生、必须发生还是不得发生。</a:t>
            </a:r>
            <a:endParaRPr lang="en-US" altLang="zh-CN" sz="1200" dirty="0" smtClean="0"/>
          </a:p>
          <a:p>
            <a:endParaRPr lang="en-US" altLang="zh-CN" sz="1200" b="1" dirty="0" smtClean="0"/>
          </a:p>
          <a:p>
            <a:r>
              <a:rPr lang="en-US" altLang="zh-CN" sz="1200" b="1" dirty="0" smtClean="0"/>
              <a:t>PhraseQuery</a:t>
            </a:r>
            <a:r>
              <a:rPr lang="en-US" altLang="zh-CN" sz="1200" dirty="0" smtClean="0"/>
              <a:t> </a:t>
            </a:r>
            <a:r>
              <a:rPr lang="zh-CN" altLang="en-US" sz="1200" dirty="0" smtClean="0"/>
              <a:t>可以使用 </a:t>
            </a:r>
            <a:r>
              <a:rPr lang="en-US" altLang="zh-CN" sz="1200" dirty="0" smtClean="0"/>
              <a:t>PhraseQuery </a:t>
            </a:r>
            <a:r>
              <a:rPr lang="zh-CN" altLang="en-US" sz="1200" dirty="0" smtClean="0"/>
              <a:t>进行短语搜索。</a:t>
            </a:r>
            <a:r>
              <a:rPr lang="en-US" altLang="zh-CN" sz="1200" dirty="0" smtClean="0"/>
              <a:t>PhraseQuery </a:t>
            </a:r>
            <a:r>
              <a:rPr lang="zh-CN" altLang="en-US" sz="1200" dirty="0" smtClean="0"/>
              <a:t>匹配包含特定单词序列的文档。</a:t>
            </a:r>
            <a:r>
              <a:rPr lang="en-US" altLang="zh-CN" sz="1200" dirty="0" smtClean="0"/>
              <a:t>PhraseQuery </a:t>
            </a:r>
            <a:r>
              <a:rPr lang="zh-CN" altLang="en-US" sz="1200" dirty="0" smtClean="0"/>
              <a:t>使用索引中存储的项的位置信息。考虑匹配的项之间的距离称为 </a:t>
            </a:r>
            <a:r>
              <a:rPr lang="en-US" altLang="zh-CN" sz="1200" dirty="0" smtClean="0"/>
              <a:t>slop</a:t>
            </a:r>
            <a:r>
              <a:rPr lang="zh-CN" altLang="en-US" sz="1200" dirty="0" smtClean="0"/>
              <a:t>。默认情况下，</a:t>
            </a:r>
            <a:r>
              <a:rPr lang="en-US" altLang="zh-CN" sz="1200" dirty="0" smtClean="0"/>
              <a:t>slop </a:t>
            </a:r>
            <a:r>
              <a:rPr lang="zh-CN" altLang="en-US" sz="1200" dirty="0" smtClean="0"/>
              <a:t>的值为零，这可以通过调用 </a:t>
            </a:r>
            <a:r>
              <a:rPr lang="en-US" altLang="zh-CN" sz="1200" dirty="0" smtClean="0"/>
              <a:t>setSlop </a:t>
            </a:r>
            <a:r>
              <a:rPr lang="zh-CN" altLang="en-US" sz="1200" dirty="0" smtClean="0"/>
              <a:t>方法进行设置。</a:t>
            </a:r>
            <a:r>
              <a:rPr lang="en-US" altLang="zh-CN" sz="1200" dirty="0" smtClean="0"/>
              <a:t>PhraseQuery </a:t>
            </a:r>
            <a:r>
              <a:rPr lang="zh-CN" altLang="en-US" sz="1200" dirty="0" smtClean="0"/>
              <a:t>还支持多个项短语</a:t>
            </a:r>
            <a:endParaRPr lang="en-US" altLang="zh-CN" sz="1200" dirty="0" smtClean="0"/>
          </a:p>
          <a:p>
            <a:endParaRPr lang="en-US" altLang="zh-CN" sz="1200" b="1" dirty="0" smtClean="0"/>
          </a:p>
          <a:p>
            <a:r>
              <a:rPr lang="en-US" altLang="zh-CN" sz="1200" b="1" dirty="0" smtClean="0"/>
              <a:t>WildcardQuery</a:t>
            </a:r>
          </a:p>
          <a:p>
            <a:r>
              <a:rPr lang="zh-CN" altLang="en-US" sz="1200" dirty="0" smtClean="0"/>
              <a:t>实现通配符搜索查询，这允许您搜索 </a:t>
            </a:r>
            <a:r>
              <a:rPr lang="en-US" altLang="zh-CN" sz="1200" dirty="0" smtClean="0"/>
              <a:t>arch*</a:t>
            </a:r>
            <a:r>
              <a:rPr lang="zh-CN" altLang="en-US" sz="1200" dirty="0" smtClean="0"/>
              <a:t>（可以查找包含 </a:t>
            </a:r>
            <a:r>
              <a:rPr lang="en-US" altLang="zh-CN" sz="1200" dirty="0" smtClean="0"/>
              <a:t>architect</a:t>
            </a:r>
            <a:r>
              <a:rPr lang="zh-CN" altLang="en-US" sz="1200" dirty="0" smtClean="0"/>
              <a:t>、</a:t>
            </a:r>
            <a:r>
              <a:rPr lang="en-US" altLang="zh-CN" sz="1200" dirty="0" smtClean="0"/>
              <a:t>architecture </a:t>
            </a:r>
            <a:r>
              <a:rPr lang="zh-CN" altLang="en-US" sz="1200" dirty="0" smtClean="0"/>
              <a:t>等）之类的单词。使用两个标准通配符：</a:t>
            </a:r>
          </a:p>
          <a:p>
            <a:r>
              <a:rPr lang="zh-CN" altLang="en-US" sz="1200" dirty="0" smtClean="0"/>
              <a:t>* 表示零个以上</a:t>
            </a:r>
          </a:p>
          <a:p>
            <a:r>
              <a:rPr lang="en-US" altLang="zh-CN" sz="1200" dirty="0" smtClean="0"/>
              <a:t>? </a:t>
            </a:r>
            <a:r>
              <a:rPr lang="zh-CN" altLang="en-US" sz="1200" dirty="0" smtClean="0"/>
              <a:t>表示一个以上</a:t>
            </a:r>
          </a:p>
          <a:p>
            <a:r>
              <a:rPr lang="zh-CN" altLang="en-US" sz="1200" dirty="0" smtClean="0"/>
              <a:t>如果使用以通配符查询开始的模式进行搜索，则可能会引起性能的降低，因为这需要查询索引中的所有项以查找匹配文档。</a:t>
            </a:r>
            <a:endParaRPr lang="en-US" altLang="zh-CN" sz="1200" dirty="0" smtClean="0"/>
          </a:p>
          <a:p>
            <a:endParaRPr lang="en-US" altLang="zh-CN" sz="1200" dirty="0" smtClean="0"/>
          </a:p>
          <a:p>
            <a:r>
              <a:rPr lang="en-US" altLang="zh-CN" sz="1200" b="1" dirty="0" smtClean="0"/>
              <a:t>FuzzyQuery</a:t>
            </a:r>
          </a:p>
          <a:p>
            <a:r>
              <a:rPr lang="zh-CN" altLang="en-US" sz="1200" dirty="0" smtClean="0"/>
              <a:t>您可以使用 </a:t>
            </a:r>
            <a:r>
              <a:rPr lang="en-US" altLang="zh-CN" sz="1200" dirty="0" smtClean="0"/>
              <a:t>FuzzyQuery </a:t>
            </a:r>
            <a:r>
              <a:rPr lang="zh-CN" altLang="en-US" sz="1200" dirty="0" smtClean="0"/>
              <a:t>搜索类似项，该类匹配类似于指定单词的单词。类似度测量基于 </a:t>
            </a:r>
            <a:r>
              <a:rPr lang="en-US" altLang="zh-CN" sz="1200" dirty="0" smtClean="0"/>
              <a:t>Levenshtein</a:t>
            </a:r>
            <a:r>
              <a:rPr lang="zh-CN" altLang="en-US" sz="1200" dirty="0" smtClean="0"/>
              <a:t>（编辑距离）算法进行。，</a:t>
            </a:r>
            <a:r>
              <a:rPr lang="en-US" altLang="zh-CN" sz="1200" dirty="0" smtClean="0"/>
              <a:t>FuzzyQuery </a:t>
            </a:r>
            <a:r>
              <a:rPr lang="zh-CN" altLang="en-US" sz="1200" dirty="0" smtClean="0"/>
              <a:t>用于查找与拼错的单词 “</a:t>
            </a:r>
            <a:r>
              <a:rPr lang="en-US" altLang="zh-CN" sz="1200" dirty="0" smtClean="0"/>
              <a:t>admnistrtor” </a:t>
            </a:r>
            <a:r>
              <a:rPr lang="zh-CN" altLang="en-US" sz="1200" dirty="0" smtClean="0"/>
              <a:t>最接近的项，尽管这个错误单词没有索引。</a:t>
            </a:r>
            <a:endParaRPr lang="en-US" altLang="zh-CN" sz="1200" dirty="0" smtClean="0"/>
          </a:p>
          <a:p>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QueryParser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 </a:t>
            </a:r>
            <a:r>
              <a:rPr lang="zh-CN" altLang="en-US" sz="1200" dirty="0" smtClean="0"/>
              <a:t>对于解析人工输入的查询字符非常有用。您可以使用它将用户输入的查询表达式解析为 </a:t>
            </a:r>
            <a:r>
              <a:rPr lang="en-US" altLang="zh-CN" sz="1200" dirty="0" smtClean="0"/>
              <a:t>Lucene </a:t>
            </a:r>
            <a:r>
              <a:rPr lang="zh-CN" altLang="en-US" sz="1200" dirty="0" smtClean="0"/>
              <a:t>查询对象，这些对象可以传递到 </a:t>
            </a:r>
            <a:r>
              <a:rPr lang="en-US" altLang="zh-CN" sz="1200" dirty="0" smtClean="0"/>
              <a:t>IndexSearcher </a:t>
            </a:r>
            <a:r>
              <a:rPr lang="zh-CN" altLang="en-US" sz="1200" dirty="0" smtClean="0"/>
              <a:t>的搜索方法。它可以解析丰富的查询表达式。 </a:t>
            </a:r>
            <a:r>
              <a:rPr lang="en-US" altLang="zh-CN" sz="1200" dirty="0" smtClean="0"/>
              <a:t>QueryParser </a:t>
            </a:r>
            <a:r>
              <a:rPr lang="zh-CN" altLang="en-US" sz="1200" dirty="0" smtClean="0"/>
              <a:t>内部将人们输入的查询字符串转换为一个具体的查询子类。您需要使用反斜杠（</a:t>
            </a:r>
            <a:r>
              <a:rPr lang="en-US" altLang="zh-CN" sz="1200" dirty="0" smtClean="0"/>
              <a:t>\</a:t>
            </a:r>
            <a:r>
              <a:rPr lang="zh-CN" altLang="en-US" sz="1200" dirty="0" smtClean="0"/>
              <a:t>）将 *、</a:t>
            </a:r>
            <a:r>
              <a:rPr lang="en-US" altLang="zh-CN" sz="1200" dirty="0" smtClean="0"/>
              <a:t>? </a:t>
            </a:r>
            <a:r>
              <a:rPr lang="zh-CN" altLang="en-US" sz="1200" dirty="0" smtClean="0"/>
              <a:t>等特殊字符进行转义。您可以使用运算符 </a:t>
            </a:r>
            <a:r>
              <a:rPr lang="en-US" altLang="zh-CN" sz="1200" dirty="0" smtClean="0"/>
              <a:t>AND</a:t>
            </a:r>
            <a:r>
              <a:rPr lang="zh-CN" altLang="en-US" sz="1200" dirty="0" smtClean="0"/>
              <a:t>、</a:t>
            </a:r>
            <a:r>
              <a:rPr lang="en-US" altLang="zh-CN" sz="1200" dirty="0" smtClean="0"/>
              <a:t>OR </a:t>
            </a:r>
            <a:r>
              <a:rPr lang="zh-CN" altLang="en-US" sz="1200" dirty="0" smtClean="0"/>
              <a:t>和 </a:t>
            </a:r>
            <a:r>
              <a:rPr lang="en-US" altLang="zh-CN" sz="1200" dirty="0" smtClean="0"/>
              <a:t>NOT </a:t>
            </a:r>
            <a:r>
              <a:rPr lang="zh-CN" altLang="en-US" sz="1200" dirty="0" smtClean="0"/>
              <a:t>构建文本布尔值查询。</a:t>
            </a:r>
          </a:p>
          <a:p>
            <a:endParaRPr lang="zh-CN" altLang="en-US" sz="1200" dirty="0" smtClean="0"/>
          </a:p>
          <a:p>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28</a:t>
            </a:fld>
            <a:endParaRPr lang="zh-CN" altLang="en-US"/>
          </a:p>
        </p:txBody>
      </p:sp>
    </p:spTree>
    <p:extLst>
      <p:ext uri="{BB962C8B-B14F-4D97-AF65-F5344CB8AC3E}">
        <p14:creationId xmlns:p14="http://schemas.microsoft.com/office/powerpoint/2010/main" val="1883376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检索搜索结果涉及的主要类包括 </a:t>
            </a:r>
            <a:r>
              <a:rPr lang="en-US" altLang="zh-CN" b="1" dirty="0" smtClean="0"/>
              <a:t>ScoreDoc </a:t>
            </a:r>
            <a:r>
              <a:rPr lang="zh-CN" altLang="en-US" b="1" dirty="0" smtClean="0"/>
              <a:t>和 </a:t>
            </a:r>
            <a:r>
              <a:rPr lang="en-US" altLang="zh-CN" b="1" dirty="0" smtClean="0"/>
              <a:t>TopDocs</a:t>
            </a:r>
          </a:p>
          <a:p>
            <a:r>
              <a:rPr lang="en-US" altLang="zh-CN" b="1" dirty="0" smtClean="0"/>
              <a:t>ScoreDoc</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搜索结果中包含一个指向文档的简单指针。这可以封装文档索引中文档的位置以及 </a:t>
            </a:r>
            <a:r>
              <a:rPr lang="en-US" altLang="zh-CN" b="0" dirty="0" smtClean="0"/>
              <a:t>Lucene </a:t>
            </a:r>
            <a:r>
              <a:rPr lang="zh-CN" altLang="en-US" b="0" dirty="0" smtClean="0"/>
              <a:t>计算的分数。</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TopDocs</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封装搜索结果以及 </a:t>
            </a:r>
            <a:r>
              <a:rPr lang="en-US" altLang="zh-CN" dirty="0" smtClean="0"/>
              <a:t>ScoreDoc </a:t>
            </a:r>
            <a:r>
              <a:rPr lang="zh-CN" altLang="en-US" dirty="0" smtClean="0"/>
              <a:t>的总数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smtClean="0"/>
          </a:p>
          <a:p>
            <a:endParaRPr lang="en-US" altLang="zh-CN" b="1"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29</a:t>
            </a:fld>
            <a:endParaRPr lang="zh-CN" altLang="en-US"/>
          </a:p>
        </p:txBody>
      </p:sp>
    </p:spTree>
    <p:extLst>
      <p:ext uri="{BB962C8B-B14F-4D97-AF65-F5344CB8AC3E}">
        <p14:creationId xmlns:p14="http://schemas.microsoft.com/office/powerpoint/2010/main" val="3634444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31</a:t>
            </a:fld>
            <a:endParaRPr lang="zh-CN" altLang="en-US"/>
          </a:p>
        </p:txBody>
      </p:sp>
    </p:spTree>
    <p:extLst>
      <p:ext uri="{BB962C8B-B14F-4D97-AF65-F5344CB8AC3E}">
        <p14:creationId xmlns:p14="http://schemas.microsoft.com/office/powerpoint/2010/main" val="1378370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32</a:t>
            </a:fld>
            <a:endParaRPr lang="zh-CN" altLang="en-US"/>
          </a:p>
        </p:txBody>
      </p:sp>
    </p:spTree>
    <p:extLst>
      <p:ext uri="{BB962C8B-B14F-4D97-AF65-F5344CB8AC3E}">
        <p14:creationId xmlns:p14="http://schemas.microsoft.com/office/powerpoint/2010/main" val="12787878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smtClean="0">
                <a:solidFill>
                  <a:schemeClr val="tx2"/>
                </a:solidFill>
              </a:rPr>
              <a:t>1- </a:t>
            </a:r>
            <a:r>
              <a:rPr lang="en-US" altLang="zh-CN" sz="1200" b="1" dirty="0" smtClean="0">
                <a:solidFill>
                  <a:schemeClr val="tx2"/>
                </a:solidFill>
              </a:rPr>
              <a:t>Elasticsearch</a:t>
            </a:r>
            <a:r>
              <a:rPr lang="zh-CN" altLang="en-US" sz="1200" b="1" dirty="0" smtClean="0">
                <a:solidFill>
                  <a:schemeClr val="tx2"/>
                </a:solidFill>
              </a:rPr>
              <a:t>是一个基于</a:t>
            </a:r>
            <a:r>
              <a:rPr lang="en-US" altLang="zh-CN" sz="1200" b="1" dirty="0" smtClean="0">
                <a:solidFill>
                  <a:schemeClr val="tx2"/>
                </a:solidFill>
              </a:rPr>
              <a:t>Apache Lucene(TM)</a:t>
            </a:r>
            <a:r>
              <a:rPr lang="zh-CN" altLang="en-US" sz="1200" b="1" dirty="0" smtClean="0">
                <a:solidFill>
                  <a:schemeClr val="tx2"/>
                </a:solidFill>
              </a:rPr>
              <a:t>的开源搜索引擎，</a:t>
            </a:r>
            <a:r>
              <a:rPr lang="zh-CN" altLang="en-US" sz="1200" b="0" dirty="0" smtClean="0">
                <a:solidFill>
                  <a:schemeClr val="tx2"/>
                </a:solidFill>
              </a:rPr>
              <a:t>无论在开源还是专有领域，</a:t>
            </a:r>
            <a:r>
              <a:rPr lang="en-US" altLang="zh-CN" sz="1200" b="0" dirty="0" smtClean="0">
                <a:solidFill>
                  <a:schemeClr val="tx2"/>
                </a:solidFill>
              </a:rPr>
              <a:t>Lucene</a:t>
            </a:r>
            <a:r>
              <a:rPr lang="zh-CN" altLang="en-US" sz="1200" b="0" dirty="0" smtClean="0">
                <a:solidFill>
                  <a:schemeClr val="tx2"/>
                </a:solidFill>
              </a:rPr>
              <a:t>可以被认为是迄今为止最先进、性能最好的、功能最全的搜索引擎库。 </a:t>
            </a:r>
            <a:endParaRPr lang="en-US" altLang="zh-CN" sz="1200" b="0" dirty="0" smtClean="0">
              <a:solidFill>
                <a:schemeClr val="tx2"/>
              </a:solidFill>
            </a:endParaRPr>
          </a:p>
          <a:p>
            <a:endParaRPr lang="en-US" altLang="zh-CN" sz="1200" b="1" dirty="0" smtClean="0">
              <a:solidFill>
                <a:schemeClr val="tx2"/>
              </a:solidFill>
            </a:endParaRPr>
          </a:p>
          <a:p>
            <a:r>
              <a:rPr lang="en-US" altLang="zh-CN" b="1" dirty="0" smtClean="0">
                <a:solidFill>
                  <a:schemeClr val="tx2"/>
                </a:solidFill>
              </a:rPr>
              <a:t>- Elasticsearch</a:t>
            </a:r>
            <a:r>
              <a:rPr lang="zh-CN" altLang="en-US" b="1" dirty="0" smtClean="0">
                <a:solidFill>
                  <a:schemeClr val="tx2"/>
                </a:solidFill>
              </a:rPr>
              <a:t>与</a:t>
            </a:r>
            <a:r>
              <a:rPr lang="en-US" altLang="zh-CN" b="1" dirty="0" smtClean="0">
                <a:solidFill>
                  <a:schemeClr val="tx2"/>
                </a:solidFill>
              </a:rPr>
              <a:t>Lucene</a:t>
            </a:r>
            <a:r>
              <a:rPr lang="zh-CN" altLang="en-US" b="1" dirty="0" smtClean="0">
                <a:solidFill>
                  <a:schemeClr val="tx2"/>
                </a:solidFill>
              </a:rPr>
              <a:t>的关系</a:t>
            </a:r>
            <a:endParaRPr lang="en-US" altLang="zh-CN" b="1" dirty="0" smtClean="0">
              <a:solidFill>
                <a:schemeClr val="tx2"/>
              </a:solidFill>
            </a:endParaRPr>
          </a:p>
          <a:p>
            <a:r>
              <a:rPr lang="en-US" altLang="zh-CN" sz="1200" dirty="0" smtClean="0">
                <a:solidFill>
                  <a:schemeClr val="tx2"/>
                </a:solidFill>
              </a:rPr>
              <a:t>Lucene</a:t>
            </a:r>
            <a:r>
              <a:rPr lang="zh-CN" altLang="en-US" sz="1200" dirty="0" smtClean="0">
                <a:solidFill>
                  <a:schemeClr val="tx2"/>
                </a:solidFill>
              </a:rPr>
              <a:t>只是一个库。想要使用它，你必须使用</a:t>
            </a:r>
            <a:r>
              <a:rPr lang="en-US" altLang="zh-CN" sz="1200" dirty="0" smtClean="0">
                <a:solidFill>
                  <a:schemeClr val="tx2"/>
                </a:solidFill>
              </a:rPr>
              <a:t>Java</a:t>
            </a:r>
            <a:r>
              <a:rPr lang="zh-CN" altLang="en-US" sz="1200" dirty="0" smtClean="0">
                <a:solidFill>
                  <a:schemeClr val="tx2"/>
                </a:solidFill>
              </a:rPr>
              <a:t>来作为开发语言并将其直接集成到你的应用中，更糟糕的是，</a:t>
            </a:r>
            <a:r>
              <a:rPr lang="en-US" altLang="zh-CN" sz="1200" dirty="0" smtClean="0">
                <a:solidFill>
                  <a:schemeClr val="tx2"/>
                </a:solidFill>
              </a:rPr>
              <a:t>Lucene</a:t>
            </a:r>
            <a:r>
              <a:rPr lang="zh-CN" altLang="en-US" sz="1200" dirty="0" smtClean="0">
                <a:solidFill>
                  <a:schemeClr val="tx2"/>
                </a:solidFill>
              </a:rPr>
              <a:t>非常复杂，你需要深入了解检索的相关知识来理解它是如何工作的，</a:t>
            </a:r>
            <a:r>
              <a:rPr lang="en-US" altLang="zh-CN" sz="1200" dirty="0" smtClean="0">
                <a:solidFill>
                  <a:schemeClr val="tx2"/>
                </a:solidFill>
              </a:rPr>
              <a:t>Elasticsearch</a:t>
            </a:r>
            <a:r>
              <a:rPr lang="zh-CN" altLang="en-US" sz="1200" dirty="0" smtClean="0">
                <a:solidFill>
                  <a:schemeClr val="tx2"/>
                </a:solidFill>
              </a:rPr>
              <a:t>也使用</a:t>
            </a:r>
            <a:r>
              <a:rPr lang="en-US" altLang="zh-CN" sz="1200" dirty="0" smtClean="0">
                <a:solidFill>
                  <a:schemeClr val="tx2"/>
                </a:solidFill>
              </a:rPr>
              <a:t>Java</a:t>
            </a:r>
            <a:r>
              <a:rPr lang="zh-CN" altLang="en-US" sz="1200" dirty="0" smtClean="0">
                <a:solidFill>
                  <a:schemeClr val="tx2"/>
                </a:solidFill>
              </a:rPr>
              <a:t>开发并使用</a:t>
            </a:r>
            <a:r>
              <a:rPr lang="en-US" altLang="zh-CN" sz="1200" dirty="0" smtClean="0">
                <a:solidFill>
                  <a:schemeClr val="tx2"/>
                </a:solidFill>
              </a:rPr>
              <a:t>Lucene</a:t>
            </a:r>
            <a:r>
              <a:rPr lang="zh-CN" altLang="en-US" sz="1200" dirty="0" smtClean="0">
                <a:solidFill>
                  <a:schemeClr val="tx2"/>
                </a:solidFill>
              </a:rPr>
              <a:t>作为其核心来实现所有索引和搜索的功能，但是它的目的是通过简单的</a:t>
            </a:r>
            <a:r>
              <a:rPr lang="en-US" altLang="zh-CN" sz="1200" dirty="0" smtClean="0">
                <a:solidFill>
                  <a:schemeClr val="tx2"/>
                </a:solidFill>
              </a:rPr>
              <a:t>RESTful API</a:t>
            </a:r>
            <a:r>
              <a:rPr lang="zh-CN" altLang="en-US" sz="1200" dirty="0" smtClean="0">
                <a:solidFill>
                  <a:schemeClr val="tx2"/>
                </a:solidFill>
              </a:rPr>
              <a:t>来隐藏</a:t>
            </a:r>
            <a:r>
              <a:rPr lang="en-US" altLang="zh-CN" sz="1200" dirty="0" smtClean="0">
                <a:solidFill>
                  <a:schemeClr val="tx2"/>
                </a:solidFill>
              </a:rPr>
              <a:t>Lucene</a:t>
            </a:r>
            <a:r>
              <a:rPr lang="zh-CN" altLang="en-US" sz="1200" dirty="0" smtClean="0">
                <a:solidFill>
                  <a:schemeClr val="tx2"/>
                </a:solidFill>
              </a:rPr>
              <a:t>的复杂性，从而让全文搜索变得简单</a:t>
            </a:r>
            <a:r>
              <a:rPr lang="zh-CN" altLang="en-US" sz="1200" dirty="0" smtClean="0"/>
              <a:t>。</a:t>
            </a:r>
            <a:endParaRPr lang="en-US" altLang="zh-CN" sz="1200" dirty="0" smtClean="0"/>
          </a:p>
          <a:p>
            <a:endParaRPr lang="en-US" altLang="zh-CN" sz="1200" dirty="0" smtClean="0"/>
          </a:p>
          <a:p>
            <a:r>
              <a:rPr lang="en-US" altLang="zh-CN" b="1" dirty="0" smtClean="0">
                <a:solidFill>
                  <a:schemeClr val="tx2"/>
                </a:solidFill>
              </a:rPr>
              <a:t>- Elasticsearch</a:t>
            </a:r>
            <a:r>
              <a:rPr lang="zh-CN" altLang="en-US" b="1" dirty="0" smtClean="0">
                <a:solidFill>
                  <a:schemeClr val="tx2"/>
                </a:solidFill>
              </a:rPr>
              <a:t>特点：</a:t>
            </a:r>
            <a:endParaRPr lang="en-US" altLang="zh-CN" b="1" dirty="0" smtClean="0">
              <a:solidFill>
                <a:schemeClr val="tx2"/>
              </a:solidFill>
            </a:endParaRPr>
          </a:p>
          <a:p>
            <a:r>
              <a:rPr lang="zh-CN" altLang="en-US" sz="1200" b="0" i="0" kern="1200" dirty="0" smtClean="0">
                <a:solidFill>
                  <a:schemeClr val="tx1"/>
                </a:solidFill>
                <a:effectLst/>
                <a:latin typeface="+mn-lt"/>
                <a:ea typeface="+mn-ea"/>
                <a:cs typeface="+mn-cs"/>
              </a:rPr>
              <a:t>是一个分布式、可扩展、实时的搜索与数据分析引擎</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能胜任上百个服务节点的扩展，并支持 </a:t>
            </a:r>
            <a:r>
              <a:rPr lang="en-US" altLang="zh-CN" sz="1200" b="0" i="0" kern="1200" dirty="0" smtClean="0">
                <a:solidFill>
                  <a:schemeClr val="tx1"/>
                </a:solidFill>
                <a:effectLst/>
                <a:latin typeface="+mn-lt"/>
                <a:ea typeface="+mn-ea"/>
                <a:cs typeface="+mn-cs"/>
              </a:rPr>
              <a:t>PB </a:t>
            </a:r>
            <a:r>
              <a:rPr lang="zh-CN" altLang="en-US" sz="1200" b="0" i="0" kern="1200" dirty="0" smtClean="0">
                <a:solidFill>
                  <a:schemeClr val="tx1"/>
                </a:solidFill>
                <a:effectLst/>
                <a:latin typeface="+mn-lt"/>
                <a:ea typeface="+mn-ea"/>
                <a:cs typeface="+mn-cs"/>
              </a:rPr>
              <a:t>级别的结构化或者非结构化数据</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Elasticsearch </a:t>
            </a:r>
            <a:r>
              <a:rPr lang="zh-CN" altLang="en-US" sz="1200" b="0" i="0" kern="1200" dirty="0" smtClean="0">
                <a:solidFill>
                  <a:schemeClr val="tx1"/>
                </a:solidFill>
                <a:effectLst/>
                <a:latin typeface="+mn-lt"/>
                <a:ea typeface="+mn-ea"/>
                <a:cs typeface="+mn-cs"/>
              </a:rPr>
              <a:t>不仅仅只是全文搜索，还可以用来做结构化搜索、数据分析、复杂的语言处理、地理位置查询等等</a:t>
            </a:r>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33</a:t>
            </a:fld>
            <a:endParaRPr lang="zh-CN" altLang="en-US"/>
          </a:p>
        </p:txBody>
      </p:sp>
    </p:spTree>
    <p:extLst>
      <p:ext uri="{BB962C8B-B14F-4D97-AF65-F5344CB8AC3E}">
        <p14:creationId xmlns:p14="http://schemas.microsoft.com/office/powerpoint/2010/main" val="2435584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NRT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near realtime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NRT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es</a:t>
            </a:r>
            <a:r>
              <a:rPr lang="zh-CN" altLang="en-US" sz="1200" b="0" i="0" kern="1200" dirty="0" smtClean="0">
                <a:solidFill>
                  <a:schemeClr val="tx1"/>
                </a:solidFill>
                <a:effectLst/>
                <a:latin typeface="+mn-lt"/>
                <a:ea typeface="+mn-ea"/>
                <a:cs typeface="+mn-cs"/>
              </a:rPr>
              <a:t>是一个接近实时的搜索平台，这意味着你查询一个文档的时候有一个延时。大约一秒</a:t>
            </a: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cluster/node</a:t>
            </a:r>
          </a:p>
          <a:p>
            <a:r>
              <a:rPr lang="zh-CN" altLang="en-US" sz="1200" b="0" i="0" kern="1200" dirty="0" smtClean="0">
                <a:solidFill>
                  <a:schemeClr val="tx1"/>
                </a:solidFill>
                <a:effectLst/>
                <a:latin typeface="+mn-lt"/>
                <a:ea typeface="+mn-ea"/>
                <a:cs typeface="+mn-cs"/>
              </a:rPr>
              <a:t>集群是一个或多个节点（服务器）的集合在一起，保存所有的数据，联合所有节点一起提供查询能力</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shards/replicas</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es</a:t>
            </a:r>
            <a:r>
              <a:rPr lang="zh-CN" altLang="en-US" sz="1200" b="0" i="0" kern="1200" dirty="0" smtClean="0">
                <a:solidFill>
                  <a:schemeClr val="tx1"/>
                </a:solidFill>
                <a:effectLst/>
                <a:latin typeface="+mn-lt"/>
                <a:ea typeface="+mn-ea"/>
                <a:cs typeface="+mn-cs"/>
              </a:rPr>
              <a:t>提供能力，让你把</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分成好几个部分，叫做分片，一个</a:t>
            </a:r>
            <a:r>
              <a:rPr lang="en-US" altLang="zh-CN" sz="1200" b="0" i="0" kern="1200" dirty="0" smtClean="0">
                <a:solidFill>
                  <a:schemeClr val="tx1"/>
                </a:solidFill>
                <a:effectLst/>
                <a:latin typeface="+mn-lt"/>
                <a:ea typeface="+mn-ea"/>
                <a:cs typeface="+mn-cs"/>
              </a:rPr>
              <a:t>shard</a:t>
            </a:r>
            <a:r>
              <a:rPr lang="zh-CN" altLang="en-US" sz="1200" b="0" i="0" kern="1200" dirty="0" smtClean="0">
                <a:solidFill>
                  <a:schemeClr val="tx1"/>
                </a:solidFill>
                <a:effectLst/>
                <a:latin typeface="+mn-lt"/>
                <a:ea typeface="+mn-ea"/>
                <a:cs typeface="+mn-cs"/>
              </a:rPr>
              <a:t>实际上是一个</a:t>
            </a:r>
            <a:r>
              <a:rPr lang="en-US" altLang="zh-CN" sz="1200" b="0" i="0" kern="1200" dirty="0" smtClean="0">
                <a:solidFill>
                  <a:schemeClr val="tx1"/>
                </a:solidFill>
                <a:effectLst/>
                <a:latin typeface="+mn-lt"/>
                <a:ea typeface="+mn-ea"/>
                <a:cs typeface="+mn-cs"/>
              </a:rPr>
              <a:t>Lucene</a:t>
            </a:r>
            <a:r>
              <a:rPr lang="zh-CN" altLang="en-US" sz="1200" b="0" i="0" kern="1200" dirty="0" smtClean="0">
                <a:solidFill>
                  <a:schemeClr val="tx1"/>
                </a:solidFill>
                <a:effectLst/>
                <a:latin typeface="+mn-lt"/>
                <a:ea typeface="+mn-ea"/>
                <a:cs typeface="+mn-cs"/>
              </a:rPr>
              <a:t>实例，当你创建索引的时候，你可以简单的定义分片的个数，每个分片本身是一个独立的功能齐全的“索引”，可以被放到任何的集群节点中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分片的意义：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可以水平分割和扩展数据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可以把操作分配给多个分区，提高性能</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es</a:t>
            </a:r>
            <a:r>
              <a:rPr lang="zh-CN" altLang="en-US" sz="1200" b="0" i="0" kern="1200" dirty="0" smtClean="0">
                <a:solidFill>
                  <a:schemeClr val="tx1"/>
                </a:solidFill>
                <a:effectLst/>
                <a:latin typeface="+mn-lt"/>
                <a:ea typeface="+mn-ea"/>
                <a:cs typeface="+mn-cs"/>
              </a:rPr>
              <a:t>允许你制作一个或多个分片的副本。叫做复制分片 复制分片的意义： </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、他提供了高可用性，副本和原始分区不处于一个节点中。 </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他提高了性能，因为搜索可以在任何分区上允许。 每一个分片是一个</a:t>
            </a:r>
            <a:r>
              <a:rPr lang="en-US" altLang="zh-CN" sz="1200" b="0" i="0" kern="1200" dirty="0" smtClean="0">
                <a:solidFill>
                  <a:schemeClr val="tx1"/>
                </a:solidFill>
                <a:effectLst/>
                <a:latin typeface="+mn-lt"/>
                <a:ea typeface="+mn-ea"/>
                <a:cs typeface="+mn-cs"/>
              </a:rPr>
              <a:t>lucene</a:t>
            </a:r>
            <a:r>
              <a:rPr lang="zh-CN" altLang="en-US" sz="1200" b="0" i="0" kern="1200" dirty="0" smtClean="0">
                <a:solidFill>
                  <a:schemeClr val="tx1"/>
                </a:solidFill>
                <a:effectLst/>
                <a:latin typeface="+mn-lt"/>
                <a:ea typeface="+mn-ea"/>
                <a:cs typeface="+mn-cs"/>
              </a:rPr>
              <a:t>索引</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1" kern="1200" dirty="0" smtClean="0">
                <a:solidFill>
                  <a:schemeClr val="tx1"/>
                </a:solidFill>
                <a:effectLst/>
                <a:latin typeface="+mn-lt"/>
                <a:ea typeface="+mn-ea"/>
                <a:cs typeface="+mn-cs"/>
              </a:rPr>
              <a:t>Segement</a:t>
            </a:r>
            <a:endParaRPr lang="en-US" altLang="zh-CN" sz="1200" b="1" i="0" kern="1200" dirty="0" smtClean="0">
              <a:solidFill>
                <a:schemeClr val="tx1"/>
              </a:solidFill>
              <a:effectLst/>
              <a:latin typeface="+mn-lt"/>
              <a:ea typeface="+mn-ea"/>
              <a:cs typeface="+mn-cs"/>
            </a:endParaRPr>
          </a:p>
          <a:p>
            <a:r>
              <a:rPr lang="zh-CN" altLang="en-US" sz="1200" b="0" i="1" kern="1200" dirty="0" smtClean="0">
                <a:solidFill>
                  <a:schemeClr val="tx1"/>
                </a:solidFill>
                <a:effectLst/>
                <a:latin typeface="+mn-lt"/>
                <a:ea typeface="+mn-ea"/>
                <a:cs typeface="+mn-cs"/>
              </a:rPr>
              <a:t>补充：关于</a:t>
            </a:r>
            <a:r>
              <a:rPr lang="en-US" altLang="zh-CN" sz="1200" b="0" i="1" kern="1200" dirty="0" smtClean="0">
                <a:solidFill>
                  <a:schemeClr val="tx1"/>
                </a:solidFill>
                <a:effectLst/>
                <a:latin typeface="+mn-lt"/>
                <a:ea typeface="+mn-ea"/>
                <a:cs typeface="+mn-cs"/>
              </a:rPr>
              <a:t>Lucene</a:t>
            </a:r>
            <a:r>
              <a:rPr lang="zh-CN" altLang="en-US" sz="1200" b="0" i="1" kern="1200" dirty="0" smtClean="0">
                <a:solidFill>
                  <a:schemeClr val="tx1"/>
                </a:solidFill>
                <a:effectLst/>
                <a:latin typeface="+mn-lt"/>
                <a:ea typeface="+mn-ea"/>
                <a:cs typeface="+mn-cs"/>
              </a:rPr>
              <a:t>的</a:t>
            </a:r>
            <a:r>
              <a:rPr lang="en-US" altLang="zh-CN" sz="1200" b="0" i="1" kern="1200" dirty="0" smtClean="0">
                <a:solidFill>
                  <a:schemeClr val="tx1"/>
                </a:solidFill>
                <a:effectLst/>
                <a:latin typeface="+mn-lt"/>
                <a:ea typeface="+mn-ea"/>
                <a:cs typeface="+mn-cs"/>
              </a:rPr>
              <a:t>Segement</a:t>
            </a:r>
            <a:r>
              <a:rPr lang="zh-CN" altLang="en-US" sz="1200" b="0" i="1"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Lucene</a:t>
            </a:r>
            <a:r>
              <a:rPr lang="zh-CN" altLang="en-US" sz="1200" b="0" i="0" kern="1200" dirty="0" smtClean="0">
                <a:solidFill>
                  <a:schemeClr val="tx1"/>
                </a:solidFill>
                <a:effectLst/>
                <a:latin typeface="+mn-lt"/>
                <a:ea typeface="+mn-ea"/>
                <a:cs typeface="+mn-cs"/>
              </a:rPr>
              <a:t>索引是由多个段组成，段本身是一个功能齐全的倒排索引。</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段是不可变的，允许</a:t>
            </a:r>
            <a:r>
              <a:rPr lang="en-US" altLang="zh-CN" sz="1200" b="0" i="0" kern="1200" dirty="0" smtClean="0">
                <a:solidFill>
                  <a:schemeClr val="tx1"/>
                </a:solidFill>
                <a:effectLst/>
                <a:latin typeface="+mn-lt"/>
                <a:ea typeface="+mn-ea"/>
                <a:cs typeface="+mn-cs"/>
              </a:rPr>
              <a:t>Lucene</a:t>
            </a:r>
            <a:r>
              <a:rPr lang="zh-CN" altLang="en-US" sz="1200" b="0" i="0" kern="1200" dirty="0" smtClean="0">
                <a:solidFill>
                  <a:schemeClr val="tx1"/>
                </a:solidFill>
                <a:effectLst/>
                <a:latin typeface="+mn-lt"/>
                <a:ea typeface="+mn-ea"/>
                <a:cs typeface="+mn-cs"/>
              </a:rPr>
              <a:t>将新的文档增量地添加到索引中，而不用从头重建索引。</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对于每一个搜索请求而言，索引中的所有段都会被搜索，并且每个段会消耗</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的时钟周、文件句柄和内存。这意味着段的数量越多，搜索性能会越低。</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为了解决这个问题，</a:t>
            </a:r>
            <a:r>
              <a:rPr lang="en-US" altLang="zh-CN" sz="1200" b="0" i="0" kern="1200" dirty="0" smtClean="0">
                <a:solidFill>
                  <a:schemeClr val="tx1"/>
                </a:solidFill>
                <a:effectLst/>
                <a:latin typeface="+mn-lt"/>
                <a:ea typeface="+mn-ea"/>
                <a:cs typeface="+mn-cs"/>
              </a:rPr>
              <a:t>Elasticsearch</a:t>
            </a:r>
            <a:r>
              <a:rPr lang="zh-CN" altLang="en-US" sz="1200" b="0" i="0" kern="1200" dirty="0" smtClean="0">
                <a:solidFill>
                  <a:schemeClr val="tx1"/>
                </a:solidFill>
                <a:effectLst/>
                <a:latin typeface="+mn-lt"/>
                <a:ea typeface="+mn-ea"/>
                <a:cs typeface="+mn-cs"/>
              </a:rPr>
              <a:t>会合并小段到一个较大的段，提交新的合并段到磁盘，并删除那些旧的小段。</a:t>
            </a:r>
          </a:p>
          <a:p>
            <a:endParaRPr lang="zh-CN" altLang="en-US"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index</a:t>
            </a:r>
          </a:p>
          <a:p>
            <a:r>
              <a:rPr lang="zh-CN" altLang="en-US" sz="1200" b="0" i="0" kern="1200" dirty="0" smtClean="0">
                <a:solidFill>
                  <a:schemeClr val="tx1"/>
                </a:solidFill>
                <a:effectLst/>
                <a:latin typeface="+mn-lt"/>
                <a:ea typeface="+mn-ea"/>
                <a:cs typeface="+mn-cs"/>
              </a:rPr>
              <a:t>索引是一系列具有相似特点文档的集合 ，只是一个用来指向一个或多个分片</a:t>
            </a:r>
            <a:r>
              <a:rPr lang="en-US" altLang="zh-CN" sz="1200" b="0" i="0" kern="1200" dirty="0" smtClean="0">
                <a:solidFill>
                  <a:schemeClr val="tx1"/>
                </a:solidFill>
                <a:effectLst/>
                <a:latin typeface="+mn-lt"/>
                <a:ea typeface="+mn-ea"/>
                <a:cs typeface="+mn-cs"/>
              </a:rPr>
              <a:t>(shards)</a:t>
            </a:r>
            <a:r>
              <a:rPr lang="zh-CN" altLang="en-US" sz="1200" b="0" i="0" kern="1200" dirty="0" smtClean="0">
                <a:solidFill>
                  <a:schemeClr val="tx1"/>
                </a:solidFill>
                <a:effectLst/>
                <a:latin typeface="+mn-lt"/>
                <a:ea typeface="+mn-ea"/>
                <a:cs typeface="+mn-cs"/>
              </a:rPr>
              <a:t>的“逻辑命名空间</a:t>
            </a:r>
            <a:r>
              <a:rPr lang="en-US" altLang="zh-CN" sz="1200" b="0" i="0" kern="1200" dirty="0" smtClean="0">
                <a:solidFill>
                  <a:schemeClr val="tx1"/>
                </a:solidFill>
                <a:effectLst/>
                <a:latin typeface="+mn-lt"/>
                <a:ea typeface="+mn-ea"/>
                <a:cs typeface="+mn-cs"/>
              </a:rPr>
              <a:t>(logical namespace)</a:t>
            </a: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type</a:t>
            </a:r>
          </a:p>
          <a:p>
            <a:r>
              <a:rPr lang="zh-CN" altLang="en-US" sz="1200" b="0" i="0" kern="1200" dirty="0" smtClean="0">
                <a:solidFill>
                  <a:schemeClr val="tx1"/>
                </a:solidFill>
                <a:effectLst/>
                <a:latin typeface="+mn-lt"/>
                <a:ea typeface="+mn-ea"/>
                <a:cs typeface="+mn-cs"/>
              </a:rPr>
              <a:t>索引中，类型是一种逻辑的分类，它的意义由使用者来赋予</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smtClean="0">
                <a:solidFill>
                  <a:schemeClr val="tx1"/>
                </a:solidFill>
                <a:effectLst/>
                <a:latin typeface="+mn-lt"/>
                <a:ea typeface="+mn-ea"/>
                <a:cs typeface="+mn-cs"/>
              </a:rPr>
              <a:t>document</a:t>
            </a:r>
          </a:p>
          <a:p>
            <a:r>
              <a:rPr lang="zh-CN" altLang="en-US" sz="1200" b="0" i="0" kern="1200" dirty="0" smtClean="0">
                <a:solidFill>
                  <a:schemeClr val="tx1"/>
                </a:solidFill>
                <a:effectLst/>
                <a:latin typeface="+mn-lt"/>
                <a:ea typeface="+mn-ea"/>
                <a:cs typeface="+mn-cs"/>
              </a:rPr>
              <a:t>文档是搜索信息的基本单元，用</a:t>
            </a:r>
            <a:r>
              <a:rPr lang="en-US" altLang="zh-CN" sz="1200" b="0" i="0" kern="1200" dirty="0" smtClean="0">
                <a:solidFill>
                  <a:schemeClr val="tx1"/>
                </a:solidFill>
                <a:effectLst/>
                <a:latin typeface="+mn-lt"/>
                <a:ea typeface="+mn-ea"/>
                <a:cs typeface="+mn-cs"/>
              </a:rPr>
              <a:t>json</a:t>
            </a:r>
            <a:r>
              <a:rPr lang="zh-CN" altLang="en-US" sz="1200" b="0" i="0" kern="1200" dirty="0" smtClean="0">
                <a:solidFill>
                  <a:schemeClr val="tx1"/>
                </a:solidFill>
                <a:effectLst/>
                <a:latin typeface="+mn-lt"/>
                <a:ea typeface="+mn-ea"/>
                <a:cs typeface="+mn-cs"/>
              </a:rPr>
              <a:t>表达，文档必须被包含于一个</a:t>
            </a:r>
            <a:r>
              <a:rPr lang="en-US" altLang="zh-CN" sz="1200" b="0" i="0" kern="1200" dirty="0" smtClean="0">
                <a:solidFill>
                  <a:schemeClr val="tx1"/>
                </a:solidFill>
                <a:effectLst/>
                <a:latin typeface="+mn-lt"/>
                <a:ea typeface="+mn-ea"/>
                <a:cs typeface="+mn-cs"/>
              </a:rPr>
              <a:t>type</a:t>
            </a:r>
            <a:r>
              <a:rPr lang="zh-CN" altLang="en-US" sz="1200" b="0" i="0" kern="1200" dirty="0" smtClean="0">
                <a:solidFill>
                  <a:schemeClr val="tx1"/>
                </a:solidFill>
                <a:effectLst/>
                <a:latin typeface="+mn-lt"/>
                <a:ea typeface="+mn-ea"/>
                <a:cs typeface="+mn-cs"/>
              </a:rPr>
              <a:t>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b="1"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34</a:t>
            </a:fld>
            <a:endParaRPr lang="zh-CN" altLang="en-US"/>
          </a:p>
        </p:txBody>
      </p:sp>
    </p:spTree>
    <p:extLst>
      <p:ext uri="{BB962C8B-B14F-4D97-AF65-F5344CB8AC3E}">
        <p14:creationId xmlns:p14="http://schemas.microsoft.com/office/powerpoint/2010/main" val="548327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2"/>
                </a:solidFill>
              </a:rPr>
              <a:t>Elasticsearch</a:t>
            </a:r>
            <a:r>
              <a:rPr lang="zh-CN" altLang="en-US" dirty="0" smtClean="0">
                <a:solidFill>
                  <a:schemeClr val="tx2"/>
                </a:solidFill>
              </a:rPr>
              <a:t>集群可以包含多个索引</a:t>
            </a:r>
            <a:r>
              <a:rPr lang="en-US" altLang="zh-CN" dirty="0" smtClean="0">
                <a:solidFill>
                  <a:schemeClr val="tx2"/>
                </a:solidFill>
              </a:rPr>
              <a:t>(indices)</a:t>
            </a:r>
            <a:r>
              <a:rPr lang="zh-CN" altLang="en-US" dirty="0" smtClean="0">
                <a:solidFill>
                  <a:schemeClr val="tx2"/>
                </a:solidFill>
              </a:rPr>
              <a:t>（数据库），每一个索引可以包含多个类型</a:t>
            </a:r>
            <a:r>
              <a:rPr lang="en-US" altLang="zh-CN" dirty="0" smtClean="0">
                <a:solidFill>
                  <a:schemeClr val="tx2"/>
                </a:solidFill>
              </a:rPr>
              <a:t>(types)</a:t>
            </a:r>
            <a:r>
              <a:rPr lang="zh-CN" altLang="en-US" dirty="0" smtClean="0">
                <a:solidFill>
                  <a:schemeClr val="tx2"/>
                </a:solidFill>
              </a:rPr>
              <a:t>（表），每一个类型包含多个文档</a:t>
            </a:r>
            <a:r>
              <a:rPr lang="en-US" altLang="zh-CN" dirty="0" smtClean="0">
                <a:solidFill>
                  <a:schemeClr val="tx2"/>
                </a:solidFill>
              </a:rPr>
              <a:t>(documents)</a:t>
            </a:r>
            <a:r>
              <a:rPr lang="zh-CN" altLang="en-US" dirty="0" smtClean="0">
                <a:solidFill>
                  <a:schemeClr val="tx2"/>
                </a:solidFill>
              </a:rPr>
              <a:t>（行），然后每个文档包含多个字段</a:t>
            </a:r>
            <a:r>
              <a:rPr lang="en-US" altLang="zh-CN" dirty="0" smtClean="0">
                <a:solidFill>
                  <a:schemeClr val="tx2"/>
                </a:solidFill>
              </a:rPr>
              <a:t>(Fields)</a:t>
            </a:r>
            <a:r>
              <a:rPr lang="zh-CN" altLang="en-US" dirty="0" smtClean="0">
                <a:solidFill>
                  <a:schemeClr val="tx2"/>
                </a:solidFill>
              </a:rPr>
              <a:t>（列）</a:t>
            </a: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35</a:t>
            </a:fld>
            <a:endParaRPr lang="zh-CN" altLang="en-US"/>
          </a:p>
        </p:txBody>
      </p:sp>
    </p:spTree>
    <p:extLst>
      <p:ext uri="{BB962C8B-B14F-4D97-AF65-F5344CB8AC3E}">
        <p14:creationId xmlns:p14="http://schemas.microsoft.com/office/powerpoint/2010/main" val="140066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solidFill>
                  <a:srgbClr val="FF0000"/>
                </a:solidFill>
              </a:rPr>
              <a:t>生活中的数据总体分为三种：</a:t>
            </a:r>
            <a:endParaRPr lang="en-US" altLang="zh-CN" sz="1200" b="1"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结构化数据</a:t>
            </a:r>
            <a:r>
              <a:rPr lang="en-US" altLang="zh-CN" dirty="0" smtClean="0"/>
              <a:t>-&gt;</a:t>
            </a:r>
            <a:r>
              <a:rPr lang="zh-CN" altLang="en-US" dirty="0" smtClean="0"/>
              <a:t>固定格式和长度，如数据库数据，元数据等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非结构化数据</a:t>
            </a:r>
            <a:r>
              <a:rPr lang="en-US" altLang="zh-CN" dirty="0" smtClean="0"/>
              <a:t>-&gt;</a:t>
            </a:r>
            <a:r>
              <a:rPr lang="zh-CN" altLang="en-US" dirty="0" smtClean="0"/>
              <a:t>，如邮件，</a:t>
            </a:r>
            <a:r>
              <a:rPr lang="en-US" altLang="zh-CN" dirty="0" smtClean="0"/>
              <a:t>word</a:t>
            </a:r>
            <a:r>
              <a:rPr lang="zh-CN" altLang="en-US" dirty="0" smtClean="0"/>
              <a:t>文档，商品描述信息，非结构化数据也称为</a:t>
            </a:r>
            <a:r>
              <a:rPr lang="zh-CN" altLang="en-US" b="1" dirty="0" smtClean="0"/>
              <a:t>全文数据</a:t>
            </a:r>
            <a:endParaRPr lang="en-US" altLang="zh-CN" b="1" dirty="0" smtClean="0"/>
          </a:p>
          <a:p>
            <a:r>
              <a:rPr lang="zh-CN" altLang="en-US" b="1" dirty="0" smtClean="0"/>
              <a:t>半结构化数据</a:t>
            </a:r>
            <a:r>
              <a:rPr lang="en-US" altLang="zh-CN" dirty="0" smtClean="0"/>
              <a:t>-&gt;</a:t>
            </a:r>
            <a:r>
              <a:rPr lang="zh-CN" altLang="en-US" dirty="0" smtClean="0"/>
              <a:t>如</a:t>
            </a:r>
            <a:r>
              <a:rPr lang="en-US" altLang="zh-CN" dirty="0" smtClean="0"/>
              <a:t>XML</a:t>
            </a:r>
            <a:r>
              <a:rPr lang="zh-CN" altLang="en-US" dirty="0" smtClean="0"/>
              <a:t>，</a:t>
            </a:r>
            <a:r>
              <a:rPr lang="en-US" altLang="zh-CN" dirty="0" smtClean="0"/>
              <a:t>HTML</a:t>
            </a:r>
            <a:r>
              <a:rPr lang="zh-CN" altLang="en-US" dirty="0" smtClean="0"/>
              <a:t>等，可以根据需要他们按结构化数据来处理，也可抽取出纯文本按非结构化数据来处理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根据数据的分类，搜索也分为两种：</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对结构化数据的搜索</a:t>
            </a:r>
            <a:r>
              <a:rPr lang="en-US" altLang="zh-CN" dirty="0" smtClean="0"/>
              <a:t>-&gt;</a:t>
            </a:r>
            <a:r>
              <a:rPr lang="zh-CN" altLang="en-US" dirty="0" smtClean="0"/>
              <a:t>如对数据库的搜索，用</a:t>
            </a:r>
            <a:r>
              <a:rPr lang="en-US" altLang="zh-CN" dirty="0" smtClean="0"/>
              <a:t>SQL</a:t>
            </a:r>
            <a:r>
              <a:rPr lang="zh-CN" altLang="en-US" dirty="0" smtClean="0"/>
              <a:t>语句等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对非结构化数据的搜索</a:t>
            </a:r>
            <a:r>
              <a:rPr lang="en-US" altLang="zh-CN" dirty="0" smtClean="0"/>
              <a:t>-&gt;</a:t>
            </a:r>
            <a:r>
              <a:rPr lang="zh-CN" altLang="en-US" dirty="0" smtClean="0"/>
              <a:t>如用使用</a:t>
            </a:r>
            <a:r>
              <a:rPr lang="en-US" altLang="zh-CN" dirty="0" smtClean="0"/>
              <a:t>Google</a:t>
            </a:r>
            <a:r>
              <a:rPr lang="zh-CN" altLang="en-US" dirty="0" smtClean="0"/>
              <a:t>和百度搜索网页，电商站内模糊搜索商品等</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t>接下来说说，对非结构化数据的搜索</a:t>
            </a:r>
            <a:endParaRPr lang="en-US" altLang="zh-CN"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4</a:t>
            </a:fld>
            <a:endParaRPr lang="zh-CN" altLang="en-US"/>
          </a:p>
        </p:txBody>
      </p:sp>
    </p:spTree>
    <p:extLst>
      <p:ext uri="{BB962C8B-B14F-4D97-AF65-F5344CB8AC3E}">
        <p14:creationId xmlns:p14="http://schemas.microsoft.com/office/powerpoint/2010/main" val="30969232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36</a:t>
            </a:fld>
            <a:endParaRPr lang="zh-CN" altLang="en-US"/>
          </a:p>
        </p:txBody>
      </p:sp>
    </p:spTree>
    <p:extLst>
      <p:ext uri="{BB962C8B-B14F-4D97-AF65-F5344CB8AC3E}">
        <p14:creationId xmlns:p14="http://schemas.microsoft.com/office/powerpoint/2010/main" val="2668234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现在有</a:t>
            </a:r>
            <a:r>
              <a:rPr lang="en-US" altLang="zh-CN" sz="1200" b="0" i="0" kern="1200" dirty="0" smtClean="0">
                <a:solidFill>
                  <a:schemeClr val="tx1"/>
                </a:solidFill>
                <a:effectLst/>
                <a:latin typeface="+mn-lt"/>
                <a:ea typeface="+mn-ea"/>
                <a:cs typeface="+mn-cs"/>
              </a:rPr>
              <a:t>Node1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Node2</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当我们继续添加一台节点</a:t>
            </a:r>
            <a:r>
              <a:rPr lang="en-US" altLang="zh-CN" sz="1200" b="0" i="0" kern="1200" dirty="0" smtClean="0">
                <a:solidFill>
                  <a:schemeClr val="tx1"/>
                </a:solidFill>
                <a:effectLst/>
                <a:latin typeface="+mn-lt"/>
                <a:ea typeface="+mn-ea"/>
                <a:cs typeface="+mn-cs"/>
              </a:rPr>
              <a:t>node3</a:t>
            </a:r>
            <a:r>
              <a:rPr lang="zh-CN" altLang="en-US" sz="1200" b="0" i="0" kern="1200" dirty="0" smtClean="0">
                <a:solidFill>
                  <a:schemeClr val="tx1"/>
                </a:solidFill>
                <a:effectLst/>
                <a:latin typeface="+mn-lt"/>
                <a:ea typeface="+mn-ea"/>
                <a:cs typeface="+mn-cs"/>
              </a:rPr>
              <a:t>时，</a:t>
            </a:r>
            <a:r>
              <a:rPr lang="en-US" altLang="zh-CN" sz="1200" b="0" i="0" kern="1200" dirty="0" smtClean="0">
                <a:solidFill>
                  <a:schemeClr val="tx1"/>
                </a:solidFill>
                <a:effectLst/>
                <a:latin typeface="+mn-lt"/>
                <a:ea typeface="+mn-ea"/>
                <a:cs typeface="+mn-cs"/>
              </a:rPr>
              <a:t>Node1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Node2</a:t>
            </a:r>
            <a:r>
              <a:rPr lang="zh-CN" altLang="en-US" sz="1200" b="0" i="0" kern="1200" dirty="0" smtClean="0">
                <a:solidFill>
                  <a:schemeClr val="tx1"/>
                </a:solidFill>
                <a:effectLst/>
                <a:latin typeface="+mn-lt"/>
                <a:ea typeface="+mn-ea"/>
                <a:cs typeface="+mn-cs"/>
              </a:rPr>
              <a:t>中的各取一个</a:t>
            </a:r>
            <a:r>
              <a:rPr lang="en-US" altLang="zh-CN" sz="1200" b="0" i="0" kern="1200" dirty="0" smtClean="0">
                <a:solidFill>
                  <a:schemeClr val="tx1"/>
                </a:solidFill>
                <a:effectLst/>
                <a:latin typeface="+mn-lt"/>
                <a:ea typeface="+mn-ea"/>
                <a:cs typeface="+mn-cs"/>
              </a:rPr>
              <a:t>shard</a:t>
            </a:r>
            <a:r>
              <a:rPr lang="zh-CN" altLang="en-US" sz="1200" b="0" i="0" kern="1200" dirty="0" smtClean="0">
                <a:solidFill>
                  <a:schemeClr val="tx1"/>
                </a:solidFill>
                <a:effectLst/>
                <a:latin typeface="+mn-lt"/>
                <a:ea typeface="+mn-ea"/>
                <a:cs typeface="+mn-cs"/>
              </a:rPr>
              <a:t>移动到了</a:t>
            </a:r>
            <a:r>
              <a:rPr lang="en-US" altLang="zh-CN" sz="1200" b="0" i="0" kern="1200" dirty="0" smtClean="0">
                <a:solidFill>
                  <a:schemeClr val="tx1"/>
                </a:solidFill>
                <a:effectLst/>
                <a:latin typeface="+mn-lt"/>
                <a:ea typeface="+mn-ea"/>
                <a:cs typeface="+mn-cs"/>
              </a:rPr>
              <a:t>Node3</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这样，我们每一台</a:t>
            </a:r>
            <a:r>
              <a:rPr lang="en-US" altLang="zh-CN" sz="1200" b="0" i="0" kern="1200" dirty="0" smtClean="0">
                <a:solidFill>
                  <a:schemeClr val="tx1"/>
                </a:solidFill>
                <a:effectLst/>
                <a:latin typeface="+mn-lt"/>
                <a:ea typeface="+mn-ea"/>
                <a:cs typeface="+mn-cs"/>
              </a:rPr>
              <a:t>Node</a:t>
            </a:r>
            <a:r>
              <a:rPr lang="zh-CN" altLang="en-US" sz="1200" b="0" i="0" kern="1200" dirty="0" smtClean="0">
                <a:solidFill>
                  <a:schemeClr val="tx1"/>
                </a:solidFill>
                <a:effectLst/>
                <a:latin typeface="+mn-lt"/>
                <a:ea typeface="+mn-ea"/>
                <a:cs typeface="+mn-cs"/>
              </a:rPr>
              <a:t>上只有两个</a:t>
            </a:r>
            <a:r>
              <a:rPr lang="en-US" altLang="zh-CN" sz="1200" b="0" i="0" kern="1200" dirty="0" smtClean="0">
                <a:solidFill>
                  <a:schemeClr val="tx1"/>
                </a:solidFill>
                <a:effectLst/>
                <a:latin typeface="+mn-lt"/>
                <a:ea typeface="+mn-ea"/>
                <a:cs typeface="+mn-cs"/>
              </a:rPr>
              <a:t>shard</a:t>
            </a:r>
            <a:r>
              <a:rPr lang="zh-CN" altLang="en-US" sz="1200" b="0" i="0" kern="1200" dirty="0" smtClean="0">
                <a:solidFill>
                  <a:schemeClr val="tx1"/>
                </a:solidFill>
                <a:effectLst/>
                <a:latin typeface="+mn-lt"/>
                <a:ea typeface="+mn-ea"/>
                <a:cs typeface="+mn-cs"/>
              </a:rPr>
              <a:t>。这就意味着每一台</a:t>
            </a:r>
            <a:r>
              <a:rPr lang="en-US" altLang="zh-CN" sz="1200" b="0" i="0" kern="1200" dirty="0" smtClean="0">
                <a:solidFill>
                  <a:schemeClr val="tx1"/>
                </a:solidFill>
                <a:effectLst/>
                <a:latin typeface="+mn-lt"/>
                <a:ea typeface="+mn-ea"/>
                <a:cs typeface="+mn-cs"/>
              </a:rPr>
              <a:t>Node</a:t>
            </a:r>
            <a:r>
              <a:rPr lang="zh-CN" altLang="en-US" sz="1200" b="0" i="0" kern="1200" dirty="0" smtClean="0">
                <a:solidFill>
                  <a:schemeClr val="tx1"/>
                </a:solidFill>
                <a:effectLst/>
                <a:latin typeface="+mn-lt"/>
                <a:ea typeface="+mn-ea"/>
                <a:cs typeface="+mn-cs"/>
              </a:rPr>
              <a:t>的硬件资源</a:t>
            </a:r>
            <a:r>
              <a:rPr lang="en-US" altLang="zh-CN" sz="1200" b="0" i="0" kern="1200" dirty="0" smtClean="0">
                <a:solidFill>
                  <a:schemeClr val="tx1"/>
                </a:solidFill>
                <a:effectLst/>
                <a:latin typeface="+mn-lt"/>
                <a:ea typeface="+mn-ea"/>
                <a:cs typeface="+mn-cs"/>
              </a:rPr>
              <a:t>(CPU,RAM,I/O)</a:t>
            </a:r>
            <a:r>
              <a:rPr lang="zh-CN" altLang="en-US" sz="1200" b="0" i="0" kern="1200" dirty="0" smtClean="0">
                <a:solidFill>
                  <a:schemeClr val="tx1"/>
                </a:solidFill>
                <a:effectLst/>
                <a:latin typeface="+mn-lt"/>
                <a:ea typeface="+mn-ea"/>
                <a:cs typeface="+mn-cs"/>
              </a:rPr>
              <a:t>将会被更少的</a:t>
            </a:r>
            <a:r>
              <a:rPr lang="en-US" altLang="zh-CN" sz="1200" b="0" i="0" kern="1200" dirty="0" smtClean="0">
                <a:solidFill>
                  <a:schemeClr val="tx1"/>
                </a:solidFill>
                <a:effectLst/>
                <a:latin typeface="+mn-lt"/>
                <a:ea typeface="+mn-ea"/>
                <a:cs typeface="+mn-cs"/>
              </a:rPr>
              <a:t>shards</a:t>
            </a:r>
            <a:r>
              <a:rPr lang="zh-CN" altLang="en-US" sz="1200" b="0" i="0" kern="1200" dirty="0" smtClean="0">
                <a:solidFill>
                  <a:schemeClr val="tx1"/>
                </a:solidFill>
                <a:effectLst/>
                <a:latin typeface="+mn-lt"/>
                <a:ea typeface="+mn-ea"/>
                <a:cs typeface="+mn-cs"/>
              </a:rPr>
              <a:t>共享，提高了每一个</a:t>
            </a:r>
            <a:r>
              <a:rPr lang="en-US" altLang="zh-CN" sz="1200" b="0" i="0" kern="1200" dirty="0" smtClean="0">
                <a:solidFill>
                  <a:schemeClr val="tx1"/>
                </a:solidFill>
                <a:effectLst/>
                <a:latin typeface="+mn-lt"/>
                <a:ea typeface="+mn-ea"/>
                <a:cs typeface="+mn-cs"/>
              </a:rPr>
              <a:t>shard</a:t>
            </a:r>
            <a:r>
              <a:rPr lang="zh-CN" altLang="en-US" sz="1200" b="0" i="0" kern="1200" dirty="0" smtClean="0">
                <a:solidFill>
                  <a:schemeClr val="tx1"/>
                </a:solidFill>
                <a:effectLst/>
                <a:latin typeface="+mn-lt"/>
                <a:ea typeface="+mn-ea"/>
                <a:cs typeface="+mn-cs"/>
              </a:rPr>
              <a:t>的性能。</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在这个案例中，</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shards</a:t>
            </a:r>
            <a:r>
              <a:rPr lang="zh-CN" altLang="en-US" sz="1200" b="0" i="0" kern="1200" dirty="0" smtClean="0">
                <a:solidFill>
                  <a:schemeClr val="tx1"/>
                </a:solidFill>
                <a:effectLst/>
                <a:latin typeface="+mn-lt"/>
                <a:ea typeface="+mn-ea"/>
                <a:cs typeface="+mn-cs"/>
              </a:rPr>
              <a:t>最多可使用</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台</a:t>
            </a:r>
            <a:r>
              <a:rPr lang="en-US" altLang="zh-CN" sz="1200" b="0" i="0" kern="1200" dirty="0" smtClean="0">
                <a:solidFill>
                  <a:schemeClr val="tx1"/>
                </a:solidFill>
                <a:effectLst/>
                <a:latin typeface="+mn-lt"/>
                <a:ea typeface="+mn-ea"/>
                <a:cs typeface="+mn-cs"/>
              </a:rPr>
              <a:t>Node</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这样我们就有了一个</a:t>
            </a:r>
            <a:r>
              <a:rPr lang="en-US" altLang="zh-CN" sz="1200" b="0" i="0" kern="1200" dirty="0" smtClean="0">
                <a:solidFill>
                  <a:schemeClr val="tx1"/>
                </a:solidFill>
                <a:effectLst/>
                <a:latin typeface="+mn-lt"/>
                <a:ea typeface="+mn-ea"/>
                <a:cs typeface="+mn-cs"/>
              </a:rPr>
              <a:t>3primary shards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6replica shards</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Cluster</a:t>
            </a:r>
            <a:r>
              <a:rPr lang="zh-CN" altLang="en-US" sz="1200" b="0" i="0" kern="1200" dirty="0" smtClean="0">
                <a:solidFill>
                  <a:schemeClr val="tx1"/>
                </a:solidFill>
                <a:effectLst/>
                <a:latin typeface="+mn-lt"/>
                <a:ea typeface="+mn-ea"/>
                <a:cs typeface="+mn-cs"/>
              </a:rPr>
              <a:t>。我们可将</a:t>
            </a:r>
            <a:r>
              <a:rPr lang="en-US" altLang="zh-CN" sz="1200" b="0" i="0" kern="1200" dirty="0" smtClean="0">
                <a:solidFill>
                  <a:schemeClr val="tx1"/>
                </a:solidFill>
                <a:effectLst/>
                <a:latin typeface="+mn-lt"/>
                <a:ea typeface="+mn-ea"/>
                <a:cs typeface="+mn-cs"/>
              </a:rPr>
              <a:t>Node</a:t>
            </a:r>
            <a:r>
              <a:rPr lang="zh-CN" altLang="en-US" sz="1200" b="0" i="0" kern="1200" dirty="0" smtClean="0">
                <a:solidFill>
                  <a:schemeClr val="tx1"/>
                </a:solidFill>
                <a:effectLst/>
                <a:latin typeface="+mn-lt"/>
                <a:ea typeface="+mn-ea"/>
                <a:cs typeface="+mn-cs"/>
              </a:rPr>
              <a:t>提高到</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台。水平扩容了集群性能。</a:t>
            </a:r>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37</a:t>
            </a:fld>
            <a:endParaRPr lang="zh-CN" altLang="en-US"/>
          </a:p>
        </p:txBody>
      </p:sp>
    </p:spTree>
    <p:extLst>
      <p:ext uri="{BB962C8B-B14F-4D97-AF65-F5344CB8AC3E}">
        <p14:creationId xmlns:p14="http://schemas.microsoft.com/office/powerpoint/2010/main" val="27166620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ES</a:t>
            </a:r>
            <a:r>
              <a:rPr lang="zh-CN" altLang="en-US" sz="1200" b="0" i="0" kern="1200" dirty="0" smtClean="0">
                <a:solidFill>
                  <a:schemeClr val="tx1"/>
                </a:solidFill>
                <a:effectLst/>
                <a:latin typeface="+mn-lt"/>
                <a:ea typeface="+mn-ea"/>
                <a:cs typeface="+mn-cs"/>
              </a:rPr>
              <a:t>可以容下当节点宕机情况下的异常。例如现在我们杀掉</a:t>
            </a:r>
            <a:r>
              <a:rPr lang="en-US" altLang="zh-CN" sz="1200" b="0" i="0" kern="1200" dirty="0" smtClean="0">
                <a:solidFill>
                  <a:schemeClr val="tx1"/>
                </a:solidFill>
                <a:effectLst/>
                <a:latin typeface="+mn-lt"/>
                <a:ea typeface="+mn-ea"/>
                <a:cs typeface="+mn-cs"/>
              </a:rPr>
              <a:t>Node1</a:t>
            </a:r>
            <a:r>
              <a:rPr lang="zh-CN" altLang="en-US" sz="1200" b="0" i="0" kern="1200" dirty="0" smtClean="0">
                <a:solidFill>
                  <a:schemeClr val="tx1"/>
                </a:solidFill>
                <a:effectLst/>
                <a:latin typeface="+mn-lt"/>
                <a:ea typeface="+mn-ea"/>
                <a:cs typeface="+mn-cs"/>
              </a:rPr>
              <a:t>节点。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我们杀掉的是</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节点。一个</a:t>
            </a:r>
            <a:r>
              <a:rPr lang="en-US" altLang="zh-CN" sz="1200" b="0" i="0" kern="1200" dirty="0" smtClean="0">
                <a:solidFill>
                  <a:schemeClr val="tx1"/>
                </a:solidFill>
                <a:effectLst/>
                <a:latin typeface="+mn-lt"/>
                <a:ea typeface="+mn-ea"/>
                <a:cs typeface="+mn-cs"/>
              </a:rPr>
              <a:t>Cluster</a:t>
            </a:r>
            <a:r>
              <a:rPr lang="zh-CN" altLang="en-US" sz="1200" b="0" i="0" kern="1200" dirty="0" smtClean="0">
                <a:solidFill>
                  <a:schemeClr val="tx1"/>
                </a:solidFill>
                <a:effectLst/>
                <a:latin typeface="+mn-lt"/>
                <a:ea typeface="+mn-ea"/>
                <a:cs typeface="+mn-cs"/>
              </a:rPr>
              <a:t>必须要有</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以保证集群的功能正常。所以集群要做的第一件事是选择一个新的</a:t>
            </a:r>
            <a:r>
              <a:rPr lang="en-US" altLang="zh-CN" sz="1200" b="0" i="0" kern="1200" dirty="0" smtClean="0">
                <a:solidFill>
                  <a:schemeClr val="tx1"/>
                </a:solidFill>
                <a:effectLst/>
                <a:latin typeface="+mn-lt"/>
                <a:ea typeface="+mn-ea"/>
                <a:cs typeface="+mn-cs"/>
              </a:rPr>
              <a:t>master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Node2. </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当我们杀掉</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节点时，</a:t>
            </a:r>
            <a:r>
              <a:rPr lang="en-US" altLang="zh-CN" sz="1200" b="0" i="0" kern="1200" dirty="0" smtClean="0">
                <a:solidFill>
                  <a:schemeClr val="tx1"/>
                </a:solidFill>
                <a:effectLst/>
                <a:latin typeface="+mn-lt"/>
                <a:ea typeface="+mn-ea"/>
                <a:cs typeface="+mn-cs"/>
              </a:rPr>
              <a:t>Primary shards 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丢失了。如果丢失了</a:t>
            </a:r>
            <a:r>
              <a:rPr lang="en-US" altLang="zh-CN" sz="1200" b="0" i="0" kern="1200" dirty="0" smtClean="0">
                <a:solidFill>
                  <a:schemeClr val="tx1"/>
                </a:solidFill>
                <a:effectLst/>
                <a:latin typeface="+mn-lt"/>
                <a:ea typeface="+mn-ea"/>
                <a:cs typeface="+mn-cs"/>
              </a:rPr>
              <a:t>primary shard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index(</a:t>
            </a:r>
            <a:r>
              <a:rPr lang="zh-CN" altLang="en-US" sz="1200" b="0" i="0" kern="1200" dirty="0" smtClean="0">
                <a:solidFill>
                  <a:schemeClr val="tx1"/>
                </a:solidFill>
                <a:effectLst/>
                <a:latin typeface="+mn-lt"/>
                <a:ea typeface="+mn-ea"/>
                <a:cs typeface="+mn-cs"/>
              </a:rPr>
              <a:t>名词</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将不能正常的工作。此时</a:t>
            </a:r>
            <a:r>
              <a:rPr lang="en-US" altLang="zh-CN" sz="1200" b="0" i="0" kern="1200" dirty="0" smtClean="0">
                <a:solidFill>
                  <a:schemeClr val="tx1"/>
                </a:solidFill>
                <a:effectLst/>
                <a:latin typeface="+mn-lt"/>
                <a:ea typeface="+mn-ea"/>
                <a:cs typeface="+mn-cs"/>
              </a:rPr>
              <a:t>P1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P2</a:t>
            </a:r>
            <a:r>
              <a:rPr lang="zh-CN" altLang="en-US" sz="1200" b="0" i="0" kern="1200" dirty="0" smtClean="0">
                <a:solidFill>
                  <a:schemeClr val="tx1"/>
                </a:solidFill>
                <a:effectLst/>
                <a:latin typeface="+mn-lt"/>
                <a:ea typeface="+mn-ea"/>
                <a:cs typeface="+mn-cs"/>
              </a:rPr>
              <a:t>的拷贝存在</a:t>
            </a:r>
            <a:r>
              <a:rPr lang="en-US" altLang="zh-CN" sz="1200" b="0" i="0" kern="1200" dirty="0" smtClean="0">
                <a:solidFill>
                  <a:schemeClr val="tx1"/>
                </a:solidFill>
                <a:effectLst/>
                <a:latin typeface="+mn-lt"/>
                <a:ea typeface="+mn-ea"/>
                <a:cs typeface="+mn-cs"/>
              </a:rPr>
              <a:t>Node2</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Node3</a:t>
            </a:r>
            <a:r>
              <a:rPr lang="zh-CN" altLang="en-US" sz="1200" b="0" i="0" kern="1200" dirty="0" smtClean="0">
                <a:solidFill>
                  <a:schemeClr val="tx1"/>
                </a:solidFill>
                <a:effectLst/>
                <a:latin typeface="+mn-lt"/>
                <a:ea typeface="+mn-ea"/>
                <a:cs typeface="+mn-cs"/>
              </a:rPr>
              <a:t>上。所以此时新升级的</a:t>
            </a:r>
            <a:r>
              <a:rPr lang="en-US" altLang="zh-CN" sz="1200" b="0" i="0" kern="1200" dirty="0" smtClean="0">
                <a:solidFill>
                  <a:schemeClr val="tx1"/>
                </a:solidFill>
                <a:effectLst/>
                <a:latin typeface="+mn-lt"/>
                <a:ea typeface="+mn-ea"/>
                <a:cs typeface="+mn-cs"/>
              </a:rPr>
              <a:t>master(Node2)</a:t>
            </a:r>
            <a:r>
              <a:rPr lang="zh-CN" altLang="en-US" sz="1200" b="0" i="0" kern="1200" dirty="0" smtClean="0">
                <a:solidFill>
                  <a:schemeClr val="tx1"/>
                </a:solidFill>
                <a:effectLst/>
                <a:latin typeface="+mn-lt"/>
                <a:ea typeface="+mn-ea"/>
                <a:cs typeface="+mn-cs"/>
              </a:rPr>
              <a:t>将做的第一件事就是将</a:t>
            </a:r>
            <a:r>
              <a:rPr lang="en-US" altLang="zh-CN" sz="1200" b="0" i="0" kern="1200" dirty="0" smtClean="0">
                <a:solidFill>
                  <a:schemeClr val="tx1"/>
                </a:solidFill>
                <a:effectLst/>
                <a:latin typeface="+mn-lt"/>
                <a:ea typeface="+mn-ea"/>
                <a:cs typeface="+mn-cs"/>
              </a:rPr>
              <a:t>NODE2</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NODE3</a:t>
            </a:r>
            <a:r>
              <a:rPr lang="zh-CN" altLang="en-US" sz="1200" b="0" i="0" kern="1200" dirty="0" smtClean="0">
                <a:solidFill>
                  <a:schemeClr val="tx1"/>
                </a:solidFill>
                <a:effectLst/>
                <a:latin typeface="+mn-lt"/>
                <a:ea typeface="+mn-ea"/>
                <a:cs typeface="+mn-cs"/>
              </a:rPr>
              <a:t>上的</a:t>
            </a:r>
            <a:r>
              <a:rPr lang="en-US" altLang="zh-CN" sz="1200" b="0" i="0" kern="1200" dirty="0" smtClean="0">
                <a:solidFill>
                  <a:schemeClr val="tx1"/>
                </a:solidFill>
                <a:effectLst/>
                <a:latin typeface="+mn-lt"/>
                <a:ea typeface="+mn-ea"/>
                <a:cs typeface="+mn-cs"/>
              </a:rPr>
              <a:t>replica shard1</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replica shard2</a:t>
            </a:r>
            <a:r>
              <a:rPr lang="zh-CN" altLang="en-US" sz="1200" b="0" i="0" kern="1200" dirty="0" smtClean="0">
                <a:solidFill>
                  <a:schemeClr val="tx1"/>
                </a:solidFill>
                <a:effectLst/>
                <a:latin typeface="+mn-lt"/>
                <a:ea typeface="+mn-ea"/>
                <a:cs typeface="+mn-cs"/>
              </a:rPr>
              <a:t>升级为</a:t>
            </a:r>
            <a:r>
              <a:rPr lang="en-US" altLang="zh-CN" sz="1200" b="0" i="0" kern="1200" dirty="0" smtClean="0">
                <a:solidFill>
                  <a:schemeClr val="tx1"/>
                </a:solidFill>
                <a:effectLst/>
                <a:latin typeface="+mn-lt"/>
                <a:ea typeface="+mn-ea"/>
                <a:cs typeface="+mn-cs"/>
              </a:rPr>
              <a:t>primary shard</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如果我们杀掉</a:t>
            </a:r>
            <a:r>
              <a:rPr lang="en-US" altLang="zh-CN" sz="1200" b="0" i="0" kern="1200" dirty="0" smtClean="0">
                <a:solidFill>
                  <a:schemeClr val="tx1"/>
                </a:solidFill>
                <a:effectLst/>
                <a:latin typeface="+mn-lt"/>
                <a:ea typeface="+mn-ea"/>
                <a:cs typeface="+mn-cs"/>
              </a:rPr>
              <a:t>NODE2</a:t>
            </a:r>
            <a:r>
              <a:rPr lang="zh-CN" altLang="en-US" sz="1200" b="0" i="0" kern="1200" dirty="0" smtClean="0">
                <a:solidFill>
                  <a:schemeClr val="tx1"/>
                </a:solidFill>
                <a:effectLst/>
                <a:latin typeface="+mn-lt"/>
                <a:ea typeface="+mn-ea"/>
                <a:cs typeface="+mn-cs"/>
              </a:rPr>
              <a:t>，整个集群的容灾过程同理，还是可以正常运行。</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这时，如果我们重启了</a:t>
            </a:r>
            <a:r>
              <a:rPr lang="en-US" altLang="zh-CN" sz="1200" b="0" i="0" kern="1200" dirty="0" smtClean="0">
                <a:solidFill>
                  <a:schemeClr val="tx1"/>
                </a:solidFill>
                <a:effectLst/>
                <a:latin typeface="+mn-lt"/>
                <a:ea typeface="+mn-ea"/>
                <a:cs typeface="+mn-cs"/>
              </a:rPr>
              <a:t>NODE1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cluster</a:t>
            </a:r>
            <a:r>
              <a:rPr lang="zh-CN" altLang="en-US" sz="1200" b="0" i="0" kern="1200" dirty="0" smtClean="0">
                <a:solidFill>
                  <a:schemeClr val="tx1"/>
                </a:solidFill>
                <a:effectLst/>
                <a:latin typeface="+mn-lt"/>
                <a:ea typeface="+mn-ea"/>
                <a:cs typeface="+mn-cs"/>
              </a:rPr>
              <a:t>将会重新分配缺少的两个</a:t>
            </a:r>
            <a:r>
              <a:rPr lang="en-US" altLang="zh-CN" sz="1200" b="0" i="0" kern="1200" dirty="0" smtClean="0">
                <a:solidFill>
                  <a:schemeClr val="tx1"/>
                </a:solidFill>
                <a:effectLst/>
                <a:latin typeface="+mn-lt"/>
                <a:ea typeface="+mn-ea"/>
                <a:cs typeface="+mn-cs"/>
              </a:rPr>
              <a:t>replica shards(</a:t>
            </a:r>
            <a:r>
              <a:rPr lang="zh-CN" altLang="en-US" sz="1200" b="0" i="0" kern="1200" dirty="0" smtClean="0">
                <a:solidFill>
                  <a:schemeClr val="tx1"/>
                </a:solidFill>
                <a:effectLst/>
                <a:latin typeface="+mn-lt"/>
                <a:ea typeface="+mn-ea"/>
                <a:cs typeface="+mn-cs"/>
              </a:rPr>
              <a:t>现在每个</a:t>
            </a:r>
            <a:r>
              <a:rPr lang="en-US" altLang="zh-CN" sz="1200" b="0" i="0" kern="1200" dirty="0" smtClean="0">
                <a:solidFill>
                  <a:schemeClr val="tx1"/>
                </a:solidFill>
                <a:effectLst/>
                <a:latin typeface="+mn-lt"/>
                <a:ea typeface="+mn-ea"/>
                <a:cs typeface="+mn-cs"/>
              </a:rPr>
              <a:t>primary shard</a:t>
            </a:r>
            <a:r>
              <a:rPr lang="zh-CN" altLang="en-US" sz="1200" b="0" i="0" kern="1200" dirty="0" smtClean="0">
                <a:solidFill>
                  <a:schemeClr val="tx1"/>
                </a:solidFill>
                <a:effectLst/>
                <a:latin typeface="+mn-lt"/>
                <a:ea typeface="+mn-ea"/>
                <a:cs typeface="+mn-cs"/>
              </a:rPr>
              <a:t>只有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replicas</a:t>
            </a:r>
            <a:r>
              <a:rPr lang="zh-CN" altLang="en-US" sz="1200" b="0" i="0" kern="1200" dirty="0" smtClean="0">
                <a:solidFill>
                  <a:schemeClr val="tx1"/>
                </a:solidFill>
                <a:effectLst/>
                <a:latin typeface="+mn-lt"/>
                <a:ea typeface="+mn-ea"/>
                <a:cs typeface="+mn-cs"/>
              </a:rPr>
              <a:t>，配置是</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个，缺少</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如果</a:t>
            </a:r>
            <a:r>
              <a:rPr lang="en-US" altLang="zh-CN" sz="1200" b="0" i="0" kern="1200" dirty="0" smtClean="0">
                <a:solidFill>
                  <a:schemeClr val="tx1"/>
                </a:solidFill>
                <a:effectLst/>
                <a:latin typeface="+mn-lt"/>
                <a:ea typeface="+mn-ea"/>
                <a:cs typeface="+mn-cs"/>
              </a:rPr>
              <a:t>NODE1</a:t>
            </a:r>
            <a:r>
              <a:rPr lang="zh-CN" altLang="en-US" sz="1200" b="0" i="0" kern="1200" dirty="0" smtClean="0">
                <a:solidFill>
                  <a:schemeClr val="tx1"/>
                </a:solidFill>
                <a:effectLst/>
                <a:latin typeface="+mn-lt"/>
                <a:ea typeface="+mn-ea"/>
                <a:cs typeface="+mn-cs"/>
              </a:rPr>
              <a:t>的数据是旧的，那么它将会继续利用它们，</a:t>
            </a:r>
            <a:r>
              <a:rPr lang="en-US" altLang="zh-CN" sz="1200" b="0" i="0" kern="1200" dirty="0" smtClean="0">
                <a:solidFill>
                  <a:schemeClr val="tx1"/>
                </a:solidFill>
                <a:effectLst/>
                <a:latin typeface="+mn-lt"/>
                <a:ea typeface="+mn-ea"/>
                <a:cs typeface="+mn-cs"/>
              </a:rPr>
              <a:t>NODE1</a:t>
            </a:r>
            <a:r>
              <a:rPr lang="zh-CN" altLang="en-US" sz="1200" b="0" i="0" kern="1200" dirty="0" smtClean="0">
                <a:solidFill>
                  <a:schemeClr val="tx1"/>
                </a:solidFill>
                <a:effectLst/>
                <a:latin typeface="+mn-lt"/>
                <a:ea typeface="+mn-ea"/>
                <a:cs typeface="+mn-cs"/>
              </a:rPr>
              <a:t>只会从现在的</a:t>
            </a:r>
            <a:r>
              <a:rPr lang="en-US" altLang="zh-CN" sz="1200" b="0" i="0" kern="1200" dirty="0" smtClean="0">
                <a:solidFill>
                  <a:schemeClr val="tx1"/>
                </a:solidFill>
                <a:effectLst/>
                <a:latin typeface="+mn-lt"/>
                <a:ea typeface="+mn-ea"/>
                <a:cs typeface="+mn-cs"/>
              </a:rPr>
              <a:t>Primary Shards</a:t>
            </a:r>
            <a:r>
              <a:rPr lang="zh-CN" altLang="en-US" sz="1200" b="0" i="0" kern="1200" dirty="0" smtClean="0">
                <a:solidFill>
                  <a:schemeClr val="tx1"/>
                </a:solidFill>
                <a:effectLst/>
                <a:latin typeface="+mn-lt"/>
                <a:ea typeface="+mn-ea"/>
                <a:cs typeface="+mn-cs"/>
              </a:rPr>
              <a:t>拷贝这期间更改的数据。</a:t>
            </a: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38</a:t>
            </a:fld>
            <a:endParaRPr lang="zh-CN" altLang="en-US"/>
          </a:p>
        </p:txBody>
      </p:sp>
    </p:spTree>
    <p:extLst>
      <p:ext uri="{BB962C8B-B14F-4D97-AF65-F5344CB8AC3E}">
        <p14:creationId xmlns:p14="http://schemas.microsoft.com/office/powerpoint/2010/main" val="2616991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协调节点默认使用文档</a:t>
            </a:r>
            <a:r>
              <a:rPr lang="en-US" altLang="zh-CN" sz="1200" b="0" i="0" kern="1200" dirty="0" smtClean="0">
                <a:solidFill>
                  <a:schemeClr val="tx1"/>
                </a:solidFill>
                <a:effectLst/>
                <a:latin typeface="+mn-lt"/>
                <a:ea typeface="+mn-ea"/>
                <a:cs typeface="+mn-cs"/>
              </a:rPr>
              <a:t>ID</a:t>
            </a:r>
            <a:r>
              <a:rPr lang="zh-CN" altLang="en-US" sz="1200" b="0" i="0" kern="1200" dirty="0" smtClean="0">
                <a:solidFill>
                  <a:schemeClr val="tx1"/>
                </a:solidFill>
                <a:effectLst/>
                <a:latin typeface="+mn-lt"/>
                <a:ea typeface="+mn-ea"/>
                <a:cs typeface="+mn-cs"/>
              </a:rPr>
              <a:t>参与计算（也支持通过</a:t>
            </a:r>
            <a:r>
              <a:rPr lang="en-US" altLang="zh-CN" sz="1200" b="0" i="0" kern="1200" dirty="0" smtClean="0">
                <a:solidFill>
                  <a:schemeClr val="tx1"/>
                </a:solidFill>
                <a:effectLst/>
                <a:latin typeface="+mn-lt"/>
                <a:ea typeface="+mn-ea"/>
                <a:cs typeface="+mn-cs"/>
              </a:rPr>
              <a:t>routing</a:t>
            </a:r>
            <a:r>
              <a:rPr lang="zh-CN" altLang="en-US" sz="1200" b="0" i="0" kern="1200" dirty="0" smtClean="0">
                <a:solidFill>
                  <a:schemeClr val="tx1"/>
                </a:solidFill>
                <a:effectLst/>
                <a:latin typeface="+mn-lt"/>
                <a:ea typeface="+mn-ea"/>
                <a:cs typeface="+mn-cs"/>
              </a:rPr>
              <a:t>），以便为路由提供合适的分片。</a:t>
            </a:r>
          </a:p>
          <a:p>
            <a:r>
              <a:rPr lang="en-US" altLang="zh-CN" dirty="0" smtClean="0"/>
              <a:t>shard = hash(document_id) % (num_of_primary_shards) </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当分片所在的节点接收到来自协调节点的请求后，会将请求写入到</a:t>
            </a:r>
            <a:r>
              <a:rPr lang="en-US" altLang="zh-CN" sz="1200" b="0" i="0" kern="1200" dirty="0" smtClean="0">
                <a:solidFill>
                  <a:schemeClr val="tx1"/>
                </a:solidFill>
                <a:effectLst/>
                <a:latin typeface="+mn-lt"/>
                <a:ea typeface="+mn-ea"/>
                <a:cs typeface="+mn-cs"/>
              </a:rPr>
              <a:t>Memory Buffer</a:t>
            </a:r>
            <a:r>
              <a:rPr lang="zh-CN" altLang="en-US" sz="1200" b="0" i="0" kern="1200" dirty="0" smtClean="0">
                <a:solidFill>
                  <a:schemeClr val="tx1"/>
                </a:solidFill>
                <a:effectLst/>
                <a:latin typeface="+mn-lt"/>
                <a:ea typeface="+mn-ea"/>
                <a:cs typeface="+mn-cs"/>
              </a:rPr>
              <a:t>，然后定时（默认是每隔</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秒）写入到</a:t>
            </a:r>
            <a:r>
              <a:rPr lang="en-US" altLang="zh-CN" sz="1200" b="0" i="0" kern="1200" dirty="0" smtClean="0">
                <a:solidFill>
                  <a:schemeClr val="tx1"/>
                </a:solidFill>
                <a:effectLst/>
                <a:latin typeface="+mn-lt"/>
                <a:ea typeface="+mn-ea"/>
                <a:cs typeface="+mn-cs"/>
              </a:rPr>
              <a:t>Filesystem Cache</a:t>
            </a:r>
            <a:r>
              <a:rPr lang="zh-CN" altLang="en-US" sz="1200" b="0" i="0" kern="1200" dirty="0" smtClean="0">
                <a:solidFill>
                  <a:schemeClr val="tx1"/>
                </a:solidFill>
                <a:effectLst/>
                <a:latin typeface="+mn-lt"/>
                <a:ea typeface="+mn-ea"/>
                <a:cs typeface="+mn-cs"/>
              </a:rPr>
              <a:t>，这个从</a:t>
            </a:r>
            <a:r>
              <a:rPr lang="en-US" altLang="zh-CN" sz="1200" b="0" i="0" kern="1200" dirty="0" smtClean="0">
                <a:solidFill>
                  <a:schemeClr val="tx1"/>
                </a:solidFill>
                <a:effectLst/>
                <a:latin typeface="+mn-lt"/>
                <a:ea typeface="+mn-ea"/>
                <a:cs typeface="+mn-cs"/>
              </a:rPr>
              <a:t>Momery Buffer</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Filesystem Cache</a:t>
            </a:r>
            <a:r>
              <a:rPr lang="zh-CN" altLang="en-US" sz="1200" b="0" i="0" kern="1200" dirty="0" smtClean="0">
                <a:solidFill>
                  <a:schemeClr val="tx1"/>
                </a:solidFill>
                <a:effectLst/>
                <a:latin typeface="+mn-lt"/>
                <a:ea typeface="+mn-ea"/>
                <a:cs typeface="+mn-cs"/>
              </a:rPr>
              <a:t>的过程就叫做</a:t>
            </a:r>
            <a:r>
              <a:rPr lang="en-US" altLang="zh-CN" sz="1200" b="0" i="0" kern="1200" dirty="0" smtClean="0">
                <a:solidFill>
                  <a:schemeClr val="tx1"/>
                </a:solidFill>
                <a:effectLst/>
                <a:latin typeface="+mn-lt"/>
                <a:ea typeface="+mn-ea"/>
                <a:cs typeface="+mn-cs"/>
              </a:rPr>
              <a:t>refresh</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当然在某些情况下，存在</a:t>
            </a:r>
            <a:r>
              <a:rPr lang="en-US" altLang="zh-CN" sz="1200" b="0" i="0" kern="1200" dirty="0" smtClean="0">
                <a:solidFill>
                  <a:schemeClr val="tx1"/>
                </a:solidFill>
                <a:effectLst/>
                <a:latin typeface="+mn-lt"/>
                <a:ea typeface="+mn-ea"/>
                <a:cs typeface="+mn-cs"/>
              </a:rPr>
              <a:t>Momery Buffer</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Filesystem Cache</a:t>
            </a:r>
            <a:r>
              <a:rPr lang="zh-CN" altLang="en-US" sz="1200" b="0" i="0" kern="1200" dirty="0" smtClean="0">
                <a:solidFill>
                  <a:schemeClr val="tx1"/>
                </a:solidFill>
                <a:effectLst/>
                <a:latin typeface="+mn-lt"/>
                <a:ea typeface="+mn-ea"/>
                <a:cs typeface="+mn-cs"/>
              </a:rPr>
              <a:t>的数据可能会丢失，</a:t>
            </a:r>
            <a:r>
              <a:rPr lang="en-US" altLang="zh-CN" sz="1200" b="0" i="0" kern="1200" dirty="0" smtClean="0">
                <a:solidFill>
                  <a:schemeClr val="tx1"/>
                </a:solidFill>
                <a:effectLst/>
                <a:latin typeface="+mn-lt"/>
                <a:ea typeface="+mn-ea"/>
                <a:cs typeface="+mn-cs"/>
              </a:rPr>
              <a:t>ES</a:t>
            </a:r>
            <a:r>
              <a:rPr lang="zh-CN" altLang="en-US" sz="1200" b="0" i="0" kern="1200" dirty="0" smtClean="0">
                <a:solidFill>
                  <a:schemeClr val="tx1"/>
                </a:solidFill>
                <a:effectLst/>
                <a:latin typeface="+mn-lt"/>
                <a:ea typeface="+mn-ea"/>
                <a:cs typeface="+mn-cs"/>
              </a:rPr>
              <a:t>是通过</a:t>
            </a:r>
            <a:r>
              <a:rPr lang="en-US" altLang="zh-CN" sz="1200" b="0" i="0" kern="1200" dirty="0" smtClean="0">
                <a:solidFill>
                  <a:schemeClr val="tx1"/>
                </a:solidFill>
                <a:effectLst/>
                <a:latin typeface="+mn-lt"/>
                <a:ea typeface="+mn-ea"/>
                <a:cs typeface="+mn-cs"/>
              </a:rPr>
              <a:t>translog</a:t>
            </a:r>
            <a:r>
              <a:rPr lang="zh-CN" altLang="en-US" sz="1200" b="0" i="0" kern="1200" dirty="0" smtClean="0">
                <a:solidFill>
                  <a:schemeClr val="tx1"/>
                </a:solidFill>
                <a:effectLst/>
                <a:latin typeface="+mn-lt"/>
                <a:ea typeface="+mn-ea"/>
                <a:cs typeface="+mn-cs"/>
              </a:rPr>
              <a:t>的机制来保证数据的可靠性的。其实现机制是接收到请求后，同时也会写入到</a:t>
            </a:r>
            <a:r>
              <a:rPr lang="en-US" altLang="zh-CN" sz="1200" b="0" i="0" kern="1200" dirty="0" smtClean="0">
                <a:solidFill>
                  <a:schemeClr val="tx1"/>
                </a:solidFill>
                <a:effectLst/>
                <a:latin typeface="+mn-lt"/>
                <a:ea typeface="+mn-ea"/>
                <a:cs typeface="+mn-cs"/>
              </a:rPr>
              <a:t>translog</a:t>
            </a:r>
            <a:r>
              <a:rPr lang="zh-CN" altLang="en-US" sz="1200" b="0" i="0" kern="1200" dirty="0" smtClean="0">
                <a:solidFill>
                  <a:schemeClr val="tx1"/>
                </a:solidFill>
                <a:effectLst/>
                <a:latin typeface="+mn-lt"/>
                <a:ea typeface="+mn-ea"/>
                <a:cs typeface="+mn-cs"/>
              </a:rPr>
              <a:t>中，当</a:t>
            </a:r>
            <a:r>
              <a:rPr lang="en-US" altLang="zh-CN" sz="1200" b="0" i="0" kern="1200" dirty="0" smtClean="0">
                <a:solidFill>
                  <a:schemeClr val="tx1"/>
                </a:solidFill>
                <a:effectLst/>
                <a:latin typeface="+mn-lt"/>
                <a:ea typeface="+mn-ea"/>
                <a:cs typeface="+mn-cs"/>
              </a:rPr>
              <a:t>Filesystem cache</a:t>
            </a:r>
            <a:r>
              <a:rPr lang="zh-CN" altLang="en-US" sz="1200" b="0" i="0" kern="1200" dirty="0" smtClean="0">
                <a:solidFill>
                  <a:schemeClr val="tx1"/>
                </a:solidFill>
                <a:effectLst/>
                <a:latin typeface="+mn-lt"/>
                <a:ea typeface="+mn-ea"/>
                <a:cs typeface="+mn-cs"/>
              </a:rPr>
              <a:t>中的数据写入到磁盘中时，才会清除掉，这个过程叫做</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过程中，内存中的缓冲将被清除，内容被写入一个新段，段的</a:t>
            </a:r>
            <a:r>
              <a:rPr lang="en-US" altLang="zh-CN" sz="1200" b="0" i="0" kern="1200" dirty="0" smtClean="0">
                <a:solidFill>
                  <a:schemeClr val="tx1"/>
                </a:solidFill>
                <a:effectLst/>
                <a:latin typeface="+mn-lt"/>
                <a:ea typeface="+mn-ea"/>
                <a:cs typeface="+mn-cs"/>
              </a:rPr>
              <a:t>fsync</a:t>
            </a:r>
            <a:r>
              <a:rPr lang="zh-CN" altLang="en-US" sz="1200" b="0" i="0" kern="1200" dirty="0" smtClean="0">
                <a:solidFill>
                  <a:schemeClr val="tx1"/>
                </a:solidFill>
                <a:effectLst/>
                <a:latin typeface="+mn-lt"/>
                <a:ea typeface="+mn-ea"/>
                <a:cs typeface="+mn-cs"/>
              </a:rPr>
              <a:t>将创建一个新的提交点，并将内容刷新到磁盘，旧的</a:t>
            </a:r>
            <a:r>
              <a:rPr lang="en-US" altLang="zh-CN" sz="1200" b="0" i="0" kern="1200" dirty="0" smtClean="0">
                <a:solidFill>
                  <a:schemeClr val="tx1"/>
                </a:solidFill>
                <a:effectLst/>
                <a:latin typeface="+mn-lt"/>
                <a:ea typeface="+mn-ea"/>
                <a:cs typeface="+mn-cs"/>
              </a:rPr>
              <a:t>translog</a:t>
            </a:r>
            <a:r>
              <a:rPr lang="zh-CN" altLang="en-US" sz="1200" b="0" i="0" kern="1200" dirty="0" smtClean="0">
                <a:solidFill>
                  <a:schemeClr val="tx1"/>
                </a:solidFill>
                <a:effectLst/>
                <a:latin typeface="+mn-lt"/>
                <a:ea typeface="+mn-ea"/>
                <a:cs typeface="+mn-cs"/>
              </a:rPr>
              <a:t>将被删除并开始一个新的</a:t>
            </a:r>
            <a:r>
              <a:rPr lang="en-US" altLang="zh-CN" sz="1200" b="0" i="0" kern="1200" dirty="0" smtClean="0">
                <a:solidFill>
                  <a:schemeClr val="tx1"/>
                </a:solidFill>
                <a:effectLst/>
                <a:latin typeface="+mn-lt"/>
                <a:ea typeface="+mn-ea"/>
                <a:cs typeface="+mn-cs"/>
              </a:rPr>
              <a:t>translog</a:t>
            </a:r>
            <a:r>
              <a:rPr lang="zh-CN" altLang="en-US" sz="1200" b="0" i="0" kern="1200" dirty="0" smtClean="0">
                <a:solidFill>
                  <a:schemeClr val="tx1"/>
                </a:solidFill>
                <a:effectLst/>
                <a:latin typeface="+mn-lt"/>
                <a:ea typeface="+mn-ea"/>
                <a:cs typeface="+mn-cs"/>
              </a:rPr>
              <a:t>。</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flush</a:t>
            </a:r>
            <a:r>
              <a:rPr lang="zh-CN" altLang="en-US" sz="1200" b="0" i="0" kern="1200" dirty="0" smtClean="0">
                <a:solidFill>
                  <a:schemeClr val="tx1"/>
                </a:solidFill>
                <a:effectLst/>
                <a:latin typeface="+mn-lt"/>
                <a:ea typeface="+mn-ea"/>
                <a:cs typeface="+mn-cs"/>
              </a:rPr>
              <a:t>触发的时机是定时触发（默认</a:t>
            </a:r>
            <a:r>
              <a:rPr lang="en-US" altLang="zh-CN" sz="1200" b="0" i="0" kern="1200" dirty="0" smtClean="0">
                <a:solidFill>
                  <a:schemeClr val="tx1"/>
                </a:solidFill>
                <a:effectLst/>
                <a:latin typeface="+mn-lt"/>
                <a:ea typeface="+mn-ea"/>
                <a:cs typeface="+mn-cs"/>
              </a:rPr>
              <a:t>30</a:t>
            </a:r>
            <a:r>
              <a:rPr lang="zh-CN" altLang="en-US" sz="1200" b="0" i="0" kern="1200" dirty="0" smtClean="0">
                <a:solidFill>
                  <a:schemeClr val="tx1"/>
                </a:solidFill>
                <a:effectLst/>
                <a:latin typeface="+mn-lt"/>
                <a:ea typeface="+mn-ea"/>
                <a:cs typeface="+mn-cs"/>
              </a:rPr>
              <a:t>分钟）或者</a:t>
            </a:r>
            <a:r>
              <a:rPr lang="en-US" altLang="zh-CN" sz="1200" b="0" i="0" kern="1200" dirty="0" smtClean="0">
                <a:solidFill>
                  <a:schemeClr val="tx1"/>
                </a:solidFill>
                <a:effectLst/>
                <a:latin typeface="+mn-lt"/>
                <a:ea typeface="+mn-ea"/>
                <a:cs typeface="+mn-cs"/>
              </a:rPr>
              <a:t>translog</a:t>
            </a:r>
            <a:r>
              <a:rPr lang="zh-CN" altLang="en-US" sz="1200" b="0" i="0" kern="1200" dirty="0" smtClean="0">
                <a:solidFill>
                  <a:schemeClr val="tx1"/>
                </a:solidFill>
                <a:effectLst/>
                <a:latin typeface="+mn-lt"/>
                <a:ea typeface="+mn-ea"/>
                <a:cs typeface="+mn-cs"/>
              </a:rPr>
              <a:t>变得太大（默认为</a:t>
            </a:r>
            <a:r>
              <a:rPr lang="en-US" altLang="zh-CN" sz="1200" b="0" i="0" kern="1200" dirty="0" smtClean="0">
                <a:solidFill>
                  <a:schemeClr val="tx1"/>
                </a:solidFill>
                <a:effectLst/>
                <a:latin typeface="+mn-lt"/>
                <a:ea typeface="+mn-ea"/>
                <a:cs typeface="+mn-cs"/>
              </a:rPr>
              <a:t>512M</a:t>
            </a:r>
            <a:r>
              <a:rPr lang="zh-CN" altLang="en-US" sz="1200" b="0" i="0" kern="1200" dirty="0" smtClean="0">
                <a:solidFill>
                  <a:schemeClr val="tx1"/>
                </a:solidFill>
                <a:effectLst/>
                <a:latin typeface="+mn-lt"/>
                <a:ea typeface="+mn-ea"/>
                <a:cs typeface="+mn-cs"/>
              </a:rPr>
              <a:t>）时</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39</a:t>
            </a:fld>
            <a:endParaRPr lang="zh-CN" altLang="en-US"/>
          </a:p>
        </p:txBody>
      </p:sp>
    </p:spTree>
    <p:extLst>
      <p:ext uri="{BB962C8B-B14F-4D97-AF65-F5344CB8AC3E}">
        <p14:creationId xmlns:p14="http://schemas.microsoft.com/office/powerpoint/2010/main" val="1865264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40</a:t>
            </a:fld>
            <a:endParaRPr lang="zh-CN" altLang="en-US"/>
          </a:p>
        </p:txBody>
      </p:sp>
    </p:spTree>
    <p:extLst>
      <p:ext uri="{BB962C8B-B14F-4D97-AF65-F5344CB8AC3E}">
        <p14:creationId xmlns:p14="http://schemas.microsoft.com/office/powerpoint/2010/main" val="14631769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smtClean="0"/>
              <a:t>1</a:t>
            </a:r>
            <a:r>
              <a:rPr lang="zh-CN" altLang="en-US" b="1" dirty="0" smtClean="0"/>
              <a:t>、</a:t>
            </a:r>
            <a:r>
              <a:rPr lang="en-US" altLang="zh-CN" b="1" dirty="0" smtClean="0"/>
              <a:t>query and fetch</a:t>
            </a:r>
            <a:endParaRPr lang="en-US" altLang="zh-CN" dirty="0" smtClean="0"/>
          </a:p>
          <a:p>
            <a:r>
              <a:rPr lang="zh-CN" altLang="en-US" dirty="0" smtClean="0"/>
              <a:t>向索引的所有分片（</a:t>
            </a:r>
            <a:r>
              <a:rPr lang="en-US" altLang="zh-CN" dirty="0" smtClean="0"/>
              <a:t>shard</a:t>
            </a:r>
            <a:r>
              <a:rPr lang="zh-CN" altLang="en-US" dirty="0" smtClean="0"/>
              <a:t>）都发出查询请求，各分片返回的时候把元素文档（</a:t>
            </a:r>
            <a:r>
              <a:rPr lang="en-US" altLang="zh-CN" dirty="0" smtClean="0"/>
              <a:t>document</a:t>
            </a:r>
            <a:r>
              <a:rPr lang="zh-CN" altLang="en-US" dirty="0" smtClean="0"/>
              <a:t>）和计算后的排名信息一起返回。这种搜索方式是最快的。因为相比下面的几种搜索方式，这种查询方法只需要去</a:t>
            </a:r>
            <a:r>
              <a:rPr lang="en-US" altLang="zh-CN" dirty="0" smtClean="0"/>
              <a:t>shard</a:t>
            </a:r>
            <a:r>
              <a:rPr lang="zh-CN" altLang="en-US" dirty="0" smtClean="0"/>
              <a:t>查询一次。但是各个</a:t>
            </a:r>
            <a:r>
              <a:rPr lang="en-US" altLang="zh-CN" dirty="0" smtClean="0"/>
              <a:t>shard</a:t>
            </a:r>
            <a:r>
              <a:rPr lang="zh-CN" altLang="en-US" dirty="0" smtClean="0"/>
              <a:t>返回的结果的数量之和可能是用户要求的</a:t>
            </a:r>
            <a:r>
              <a:rPr lang="en-US" altLang="zh-CN" dirty="0" smtClean="0"/>
              <a:t>size</a:t>
            </a:r>
            <a:r>
              <a:rPr lang="zh-CN" altLang="en-US" dirty="0" smtClean="0"/>
              <a:t>的</a:t>
            </a:r>
            <a:r>
              <a:rPr lang="en-US" altLang="zh-CN" dirty="0" smtClean="0"/>
              <a:t>n</a:t>
            </a:r>
            <a:r>
              <a:rPr lang="zh-CN" altLang="en-US" dirty="0" smtClean="0"/>
              <a:t>倍。</a:t>
            </a:r>
          </a:p>
          <a:p>
            <a:r>
              <a:rPr lang="en-US" altLang="zh-CN" b="1" dirty="0" smtClean="0"/>
              <a:t>2</a:t>
            </a:r>
            <a:r>
              <a:rPr lang="zh-CN" altLang="en-US" b="1" dirty="0" smtClean="0"/>
              <a:t>、</a:t>
            </a:r>
            <a:r>
              <a:rPr lang="en-US" altLang="zh-CN" b="1" dirty="0" smtClean="0"/>
              <a:t>query then fetch</a:t>
            </a:r>
            <a:r>
              <a:rPr lang="zh-CN" altLang="en-US" dirty="0" smtClean="0"/>
              <a:t>（默认的搜索方式）</a:t>
            </a:r>
          </a:p>
          <a:p>
            <a:r>
              <a:rPr lang="zh-CN" altLang="en-US" dirty="0" smtClean="0"/>
              <a:t>如果你搜索时，没有指定搜索方式，就是使用的这种搜索方式。这种搜索方式，大概分两个步骤，</a:t>
            </a:r>
            <a:endParaRPr lang="en-US" altLang="zh-CN" dirty="0" smtClean="0"/>
          </a:p>
          <a:p>
            <a:r>
              <a:rPr lang="zh-CN" altLang="en-US" dirty="0" smtClean="0"/>
              <a:t>第一步，先向所有的</a:t>
            </a:r>
            <a:r>
              <a:rPr lang="en-US" altLang="zh-CN" dirty="0" smtClean="0"/>
              <a:t>shard</a:t>
            </a:r>
            <a:r>
              <a:rPr lang="zh-CN" altLang="en-US" dirty="0" smtClean="0"/>
              <a:t>发出请求，各分片只返回排序和排名相关的信息（注意，不包括文档</a:t>
            </a:r>
            <a:r>
              <a:rPr lang="en-US" altLang="zh-CN" dirty="0" smtClean="0"/>
              <a:t>document)</a:t>
            </a:r>
            <a:r>
              <a:rPr lang="zh-CN" altLang="en-US" dirty="0" smtClean="0"/>
              <a:t>，然后按照各分片返回的分数进行重新排序和排名，取前</a:t>
            </a:r>
            <a:r>
              <a:rPr lang="en-US" altLang="zh-CN" dirty="0" smtClean="0"/>
              <a:t>size</a:t>
            </a:r>
            <a:r>
              <a:rPr lang="zh-CN" altLang="en-US" dirty="0" smtClean="0"/>
              <a:t>个文档。然后进行第二步，去相关的</a:t>
            </a:r>
            <a:r>
              <a:rPr lang="en-US" altLang="zh-CN" dirty="0" smtClean="0"/>
              <a:t>shard</a:t>
            </a:r>
            <a:r>
              <a:rPr lang="zh-CN" altLang="en-US" dirty="0" smtClean="0"/>
              <a:t>取</a:t>
            </a:r>
            <a:r>
              <a:rPr lang="en-US" altLang="zh-CN" dirty="0" smtClean="0"/>
              <a:t>document</a:t>
            </a:r>
            <a:r>
              <a:rPr lang="zh-CN" altLang="en-US" dirty="0" smtClean="0"/>
              <a:t>。这种方式返回的</a:t>
            </a:r>
            <a:r>
              <a:rPr lang="en-US" altLang="zh-CN" dirty="0" smtClean="0"/>
              <a:t>document</a:t>
            </a:r>
            <a:r>
              <a:rPr lang="zh-CN" altLang="en-US" dirty="0" smtClean="0"/>
              <a:t>与用户要求的</a:t>
            </a:r>
            <a:r>
              <a:rPr lang="en-US" altLang="zh-CN" dirty="0" smtClean="0"/>
              <a:t>size</a:t>
            </a:r>
            <a:r>
              <a:rPr lang="zh-CN" altLang="en-US" dirty="0" smtClean="0"/>
              <a:t>是相等的。</a:t>
            </a:r>
          </a:p>
          <a:p>
            <a:endParaRPr lang="en-US" altLang="zh-CN" b="1" dirty="0" smtClean="0"/>
          </a:p>
          <a:p>
            <a:r>
              <a:rPr lang="en-US" altLang="zh-CN" b="1" dirty="0" smtClean="0"/>
              <a:t>3</a:t>
            </a:r>
            <a:r>
              <a:rPr lang="zh-CN" altLang="en-US" b="1" dirty="0" smtClean="0"/>
              <a:t>、</a:t>
            </a:r>
            <a:r>
              <a:rPr lang="en-US" altLang="zh-CN" b="1" dirty="0" smtClean="0"/>
              <a:t>DFS query and fetch</a:t>
            </a:r>
            <a:endParaRPr lang="en-US" altLang="zh-CN" dirty="0" smtClean="0"/>
          </a:p>
          <a:p>
            <a:r>
              <a:rPr lang="en-US" altLang="zh-CN" dirty="0" smtClean="0"/>
              <a:t>4</a:t>
            </a:r>
            <a:r>
              <a:rPr lang="zh-CN" altLang="en-US" dirty="0" smtClean="0"/>
              <a:t>、</a:t>
            </a:r>
            <a:r>
              <a:rPr lang="en-US" altLang="zh-CN" b="1" dirty="0" smtClean="0"/>
              <a:t>DFSquery then fetch</a:t>
            </a:r>
          </a:p>
          <a:p>
            <a:endParaRPr lang="en-US" altLang="zh-CN" b="1" dirty="0" smtClean="0"/>
          </a:p>
          <a:p>
            <a:r>
              <a:rPr lang="en-US" altLang="zh-CN" b="1" dirty="0" smtClean="0"/>
              <a:t>DFS:</a:t>
            </a:r>
            <a:r>
              <a:rPr lang="zh-CN" altLang="en-US" dirty="0" smtClean="0"/>
              <a:t>分布式词频率和文档频率散发</a:t>
            </a:r>
            <a:endParaRPr lang="en-US" altLang="zh-CN" dirty="0" smtClean="0"/>
          </a:p>
          <a:p>
            <a:endParaRPr lang="en-US" altLang="zh-CN" dirty="0" smtClean="0"/>
          </a:p>
          <a:p>
            <a:r>
              <a:rPr lang="zh-CN" altLang="en-US" dirty="0" smtClean="0"/>
              <a:t>多了一个初始化散发</a:t>
            </a:r>
            <a:r>
              <a:rPr lang="en-US" altLang="zh-CN" dirty="0" smtClean="0"/>
              <a:t>(initial scatter)</a:t>
            </a:r>
            <a:r>
              <a:rPr lang="zh-CN" altLang="en-US" dirty="0" smtClean="0"/>
              <a:t>步骤</a:t>
            </a:r>
            <a:br>
              <a:rPr lang="zh-CN" altLang="en-US" dirty="0" smtClean="0"/>
            </a:br>
            <a:endParaRPr lang="zh-CN" altLang="en-US" dirty="0" smtClean="0"/>
          </a:p>
          <a:p>
            <a:r>
              <a:rPr lang="zh-CN" altLang="en-US" dirty="0" smtClean="0"/>
              <a:t>初始化散发其实就是在进行真正的查询之前，先把各个分片的词频率和文档频率收集一下，然后进行词搜索的时候，各分片依据全局的词频率和文档频率进行搜索和排名。</a:t>
            </a:r>
            <a:endParaRPr lang="en-US" altLang="zh-CN" dirty="0" smtClean="0"/>
          </a:p>
          <a:p>
            <a:endParaRPr lang="en-US" altLang="zh-CN" dirty="0" smtClean="0"/>
          </a:p>
          <a:p>
            <a:r>
              <a:rPr lang="zh-CN" altLang="en-US" dirty="0" smtClean="0"/>
              <a:t>显然如果使用</a:t>
            </a:r>
            <a:r>
              <a:rPr lang="en-US" altLang="zh-CN" dirty="0" smtClean="0"/>
              <a:t>DFS_QUERY_THEN_FETCH</a:t>
            </a:r>
            <a:r>
              <a:rPr lang="zh-CN" altLang="en-US" dirty="0" smtClean="0"/>
              <a:t>这种查询方式，效率是最低的，因为一个搜索，可能要请求多次分片。但，使用</a:t>
            </a:r>
            <a:r>
              <a:rPr lang="en-US" altLang="zh-CN" dirty="0" smtClean="0"/>
              <a:t>DFS</a:t>
            </a:r>
            <a:r>
              <a:rPr lang="zh-CN" altLang="en-US" dirty="0" smtClean="0"/>
              <a:t>方法，搜索精度应该是最高的。</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1" kern="1200" dirty="0" smtClean="0">
                <a:solidFill>
                  <a:schemeClr val="tx1"/>
                </a:solidFill>
                <a:effectLst/>
                <a:latin typeface="+mn-lt"/>
                <a:ea typeface="+mn-ea"/>
                <a:cs typeface="+mn-cs"/>
              </a:rPr>
              <a:t>总结：</a:t>
            </a:r>
            <a:r>
              <a:rPr lang="en-US" altLang="zh-CN" sz="1200" b="0" i="1" kern="1200" dirty="0" smtClean="0">
                <a:solidFill>
                  <a:schemeClr val="tx1"/>
                </a:solidFill>
                <a:effectLst/>
                <a:latin typeface="+mn-lt"/>
                <a:ea typeface="+mn-ea"/>
                <a:cs typeface="+mn-cs"/>
              </a:rPr>
              <a:t>Query Then Fetch</a:t>
            </a:r>
            <a:r>
              <a:rPr lang="zh-CN" altLang="en-US" sz="1200" b="0" i="1" kern="1200" dirty="0" smtClean="0">
                <a:solidFill>
                  <a:schemeClr val="tx1"/>
                </a:solidFill>
                <a:effectLst/>
                <a:latin typeface="+mn-lt"/>
                <a:ea typeface="+mn-ea"/>
                <a:cs typeface="+mn-cs"/>
              </a:rPr>
              <a:t>的搜索类型在文档相关性打分的时候参考的是本分片的数据</a:t>
            </a:r>
            <a:r>
              <a:rPr lang="zh-CN" altLang="en-US" dirty="0" smtClean="0"/>
              <a:t>从性能考虑</a:t>
            </a:r>
            <a:r>
              <a:rPr lang="en-US" altLang="zh-CN" dirty="0" smtClean="0"/>
              <a:t>QUERY_AND_FETCH</a:t>
            </a:r>
            <a:r>
              <a:rPr lang="zh-CN" altLang="en-US" dirty="0" smtClean="0"/>
              <a:t>是最快的</a:t>
            </a:r>
            <a:r>
              <a:rPr lang="zh-CN" altLang="en-US" sz="1200" b="0" i="1" kern="1200" dirty="0" smtClean="0">
                <a:solidFill>
                  <a:schemeClr val="tx1"/>
                </a:solidFill>
                <a:effectLst/>
                <a:latin typeface="+mn-lt"/>
                <a:ea typeface="+mn-ea"/>
                <a:cs typeface="+mn-cs"/>
              </a:rPr>
              <a:t>，这样在文档数量较少的时候可能不够准确，</a:t>
            </a:r>
            <a:r>
              <a:rPr lang="en-US" altLang="zh-CN" sz="1200" b="0" i="1" kern="1200" dirty="0" smtClean="0">
                <a:solidFill>
                  <a:schemeClr val="tx1"/>
                </a:solidFill>
                <a:effectLst/>
                <a:latin typeface="+mn-lt"/>
                <a:ea typeface="+mn-ea"/>
                <a:cs typeface="+mn-cs"/>
              </a:rPr>
              <a:t>DFS Query Then Fetch</a:t>
            </a:r>
            <a:r>
              <a:rPr lang="zh-CN" altLang="en-US" sz="1200" b="0" i="1" kern="1200" dirty="0" smtClean="0">
                <a:solidFill>
                  <a:schemeClr val="tx1"/>
                </a:solidFill>
                <a:effectLst/>
                <a:latin typeface="+mn-lt"/>
                <a:ea typeface="+mn-ea"/>
                <a:cs typeface="+mn-cs"/>
              </a:rPr>
              <a:t>增加了一个预查询的处理，询问</a:t>
            </a:r>
            <a:r>
              <a:rPr lang="en-US" altLang="zh-CN" sz="1200" b="0" i="1" kern="1200" dirty="0" smtClean="0">
                <a:solidFill>
                  <a:schemeClr val="tx1"/>
                </a:solidFill>
                <a:effectLst/>
                <a:latin typeface="+mn-lt"/>
                <a:ea typeface="+mn-ea"/>
                <a:cs typeface="+mn-cs"/>
              </a:rPr>
              <a:t>Term</a:t>
            </a:r>
            <a:r>
              <a:rPr lang="zh-CN" altLang="en-US" sz="1200" b="0" i="1" kern="1200" dirty="0" smtClean="0">
                <a:solidFill>
                  <a:schemeClr val="tx1"/>
                </a:solidFill>
                <a:effectLst/>
                <a:latin typeface="+mn-lt"/>
                <a:ea typeface="+mn-ea"/>
                <a:cs typeface="+mn-cs"/>
              </a:rPr>
              <a:t>和</a:t>
            </a:r>
            <a:r>
              <a:rPr lang="en-US" altLang="zh-CN" sz="1200" b="0" i="1" kern="1200" dirty="0" smtClean="0">
                <a:solidFill>
                  <a:schemeClr val="tx1"/>
                </a:solidFill>
                <a:effectLst/>
                <a:latin typeface="+mn-lt"/>
                <a:ea typeface="+mn-ea"/>
                <a:cs typeface="+mn-cs"/>
              </a:rPr>
              <a:t>Document frequency</a:t>
            </a:r>
            <a:r>
              <a:rPr lang="zh-CN" altLang="en-US" sz="1200" b="0" i="1" kern="1200" dirty="0" smtClean="0">
                <a:solidFill>
                  <a:schemeClr val="tx1"/>
                </a:solidFill>
                <a:effectLst/>
                <a:latin typeface="+mn-lt"/>
                <a:ea typeface="+mn-ea"/>
                <a:cs typeface="+mn-cs"/>
              </a:rPr>
              <a:t>，这个评分更准确，但是性能会变差。</a:t>
            </a:r>
            <a:endParaRPr lang="zh-CN" altLang="en-US" sz="1200" b="0" i="0" kern="1200" dirty="0" smtClean="0">
              <a:solidFill>
                <a:schemeClr val="tx1"/>
              </a:solidFill>
              <a:effectLst/>
              <a:latin typeface="+mn-lt"/>
              <a:ea typeface="+mn-ea"/>
              <a:cs typeface="+mn-cs"/>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41</a:t>
            </a:fld>
            <a:endParaRPr lang="zh-CN" altLang="en-US"/>
          </a:p>
        </p:txBody>
      </p:sp>
    </p:spTree>
    <p:extLst>
      <p:ext uri="{BB962C8B-B14F-4D97-AF65-F5344CB8AC3E}">
        <p14:creationId xmlns:p14="http://schemas.microsoft.com/office/powerpoint/2010/main" val="5388222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在初始</a:t>
            </a:r>
            <a:r>
              <a:rPr lang="zh-CN" altLang="en-US" sz="1200" b="0" i="1" kern="1200" dirty="0" smtClean="0">
                <a:solidFill>
                  <a:schemeClr val="tx1"/>
                </a:solidFill>
                <a:effectLst/>
                <a:latin typeface="+mn-lt"/>
                <a:ea typeface="+mn-ea"/>
                <a:cs typeface="+mn-cs"/>
              </a:rPr>
              <a:t>查询阶段</a:t>
            </a:r>
            <a:r>
              <a:rPr lang="zh-CN" altLang="en-US" sz="1200" b="0" i="0" kern="1200" dirty="0" smtClean="0">
                <a:solidFill>
                  <a:schemeClr val="tx1"/>
                </a:solidFill>
                <a:effectLst/>
                <a:latin typeface="+mn-lt"/>
                <a:ea typeface="+mn-ea"/>
                <a:cs typeface="+mn-cs"/>
              </a:rPr>
              <a:t>时，查询会广播到索引中每一个分片拷贝（主分片或者副本分片）。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每个分片在本地执行搜索并构建一个匹配文档的大小为 </a:t>
            </a:r>
            <a:r>
              <a:rPr lang="en-US" altLang="zh-CN" sz="1200" b="0" i="0" kern="1200" dirty="0" smtClean="0">
                <a:solidFill>
                  <a:schemeClr val="tx1"/>
                </a:solidFill>
                <a:effectLst/>
                <a:latin typeface="+mn-lt"/>
                <a:ea typeface="+mn-ea"/>
                <a:cs typeface="+mn-cs"/>
              </a:rPr>
              <a:t>from + size </a:t>
            </a:r>
            <a:r>
              <a:rPr lang="zh-CN" altLang="en-US" sz="1200" b="0" i="0" kern="1200" dirty="0" smtClean="0">
                <a:solidFill>
                  <a:schemeClr val="tx1"/>
                </a:solidFill>
                <a:effectLst/>
                <a:latin typeface="+mn-lt"/>
                <a:ea typeface="+mn-ea"/>
                <a:cs typeface="+mn-cs"/>
              </a:rPr>
              <a:t>的优先队列。</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1" kern="1200" dirty="0" smtClean="0">
                <a:solidFill>
                  <a:schemeClr val="tx1"/>
                </a:solidFill>
                <a:effectLst/>
                <a:latin typeface="+mn-lt"/>
                <a:ea typeface="+mn-ea"/>
                <a:cs typeface="+mn-cs"/>
              </a:rPr>
              <a:t>PS</a:t>
            </a:r>
            <a:r>
              <a:rPr lang="zh-CN" altLang="en-US" sz="1200" b="0" i="1" kern="1200" dirty="0" smtClean="0">
                <a:solidFill>
                  <a:schemeClr val="tx1"/>
                </a:solidFill>
                <a:effectLst/>
                <a:latin typeface="+mn-lt"/>
                <a:ea typeface="+mn-ea"/>
                <a:cs typeface="+mn-cs"/>
              </a:rPr>
              <a:t>：在搜索的时候是会查询</a:t>
            </a:r>
            <a:r>
              <a:rPr lang="en-US" altLang="zh-CN" sz="1200" b="0" i="1" kern="1200" dirty="0" smtClean="0">
                <a:solidFill>
                  <a:schemeClr val="tx1"/>
                </a:solidFill>
                <a:effectLst/>
                <a:latin typeface="+mn-lt"/>
                <a:ea typeface="+mn-ea"/>
                <a:cs typeface="+mn-cs"/>
              </a:rPr>
              <a:t>Filesystem Cache</a:t>
            </a:r>
            <a:r>
              <a:rPr lang="zh-CN" altLang="en-US" sz="1200" b="0" i="1" kern="1200" dirty="0" smtClean="0">
                <a:solidFill>
                  <a:schemeClr val="tx1"/>
                </a:solidFill>
                <a:effectLst/>
                <a:latin typeface="+mn-lt"/>
                <a:ea typeface="+mn-ea"/>
                <a:cs typeface="+mn-cs"/>
              </a:rPr>
              <a:t>的，但是有部分数据还在</a:t>
            </a:r>
            <a:r>
              <a:rPr lang="en-US" altLang="zh-CN" sz="1200" b="0" i="1" kern="1200" dirty="0" smtClean="0">
                <a:solidFill>
                  <a:schemeClr val="tx1"/>
                </a:solidFill>
                <a:effectLst/>
                <a:latin typeface="+mn-lt"/>
                <a:ea typeface="+mn-ea"/>
                <a:cs typeface="+mn-cs"/>
              </a:rPr>
              <a:t>Memory Buffer</a:t>
            </a:r>
            <a:r>
              <a:rPr lang="zh-CN" altLang="en-US" sz="1200" b="0" i="1" kern="1200" dirty="0" smtClean="0">
                <a:solidFill>
                  <a:schemeClr val="tx1"/>
                </a:solidFill>
                <a:effectLst/>
                <a:latin typeface="+mn-lt"/>
                <a:ea typeface="+mn-ea"/>
                <a:cs typeface="+mn-cs"/>
              </a:rPr>
              <a:t>，所以搜索是近实时的。</a:t>
            </a:r>
            <a:endParaRPr lang="zh-CN" altLang="en-US"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每个分片返回各自优先队列中 </a:t>
            </a:r>
            <a:r>
              <a:rPr lang="zh-CN" altLang="en-US" sz="1200" b="1" i="0" kern="1200" dirty="0" smtClean="0">
                <a:solidFill>
                  <a:schemeClr val="tx1"/>
                </a:solidFill>
                <a:effectLst/>
                <a:latin typeface="+mn-lt"/>
                <a:ea typeface="+mn-ea"/>
                <a:cs typeface="+mn-cs"/>
              </a:rPr>
              <a:t>所有文档的 </a:t>
            </a:r>
            <a:r>
              <a:rPr lang="en-US" altLang="zh-CN" sz="1200" b="1" i="0" kern="1200" dirty="0" smtClean="0">
                <a:solidFill>
                  <a:schemeClr val="tx1"/>
                </a:solidFill>
                <a:effectLst/>
                <a:latin typeface="+mn-lt"/>
                <a:ea typeface="+mn-ea"/>
                <a:cs typeface="+mn-cs"/>
              </a:rPr>
              <a:t>ID </a:t>
            </a:r>
            <a:r>
              <a:rPr lang="zh-CN" altLang="en-US" sz="1200" b="1" i="0" kern="1200" dirty="0" smtClean="0">
                <a:solidFill>
                  <a:schemeClr val="tx1"/>
                </a:solidFill>
                <a:effectLst/>
                <a:latin typeface="+mn-lt"/>
                <a:ea typeface="+mn-ea"/>
                <a:cs typeface="+mn-cs"/>
              </a:rPr>
              <a:t>和排序值</a:t>
            </a:r>
            <a:r>
              <a:rPr lang="zh-CN" altLang="en-US" sz="1200" b="0" i="0" kern="1200" dirty="0" smtClean="0">
                <a:solidFill>
                  <a:schemeClr val="tx1"/>
                </a:solidFill>
                <a:effectLst/>
                <a:latin typeface="+mn-lt"/>
                <a:ea typeface="+mn-ea"/>
                <a:cs typeface="+mn-cs"/>
              </a:rPr>
              <a:t> 给协调节点，它合并这些值到自己的优先队列中来产生一个全局排序后的结果列表。</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接下来就是 </a:t>
            </a:r>
            <a:r>
              <a:rPr lang="zh-CN" altLang="en-US" sz="1200" b="0" i="1" kern="1200" dirty="0" smtClean="0">
                <a:solidFill>
                  <a:schemeClr val="tx1"/>
                </a:solidFill>
                <a:effectLst/>
                <a:latin typeface="+mn-lt"/>
                <a:ea typeface="+mn-ea"/>
                <a:cs typeface="+mn-cs"/>
              </a:rPr>
              <a:t>取回阶段</a:t>
            </a:r>
            <a:r>
              <a:rPr lang="zh-CN" altLang="en-US" sz="1200" b="0" i="0" kern="1200" dirty="0" smtClean="0">
                <a:solidFill>
                  <a:schemeClr val="tx1"/>
                </a:solidFill>
                <a:effectLst/>
                <a:latin typeface="+mn-lt"/>
                <a:ea typeface="+mn-ea"/>
                <a:cs typeface="+mn-cs"/>
              </a:rPr>
              <a:t>，协调节点辨别出哪些文档需要被取回并向相关的分片提交多个 </a:t>
            </a:r>
            <a:r>
              <a:rPr lang="en-US" altLang="zh-CN" sz="1200" b="0" i="0" kern="1200" dirty="0" smtClean="0">
                <a:solidFill>
                  <a:schemeClr val="tx1"/>
                </a:solidFill>
                <a:effectLst/>
                <a:latin typeface="+mn-lt"/>
                <a:ea typeface="+mn-ea"/>
                <a:cs typeface="+mn-cs"/>
              </a:rPr>
              <a:t>GET </a:t>
            </a:r>
            <a:r>
              <a:rPr lang="zh-CN" altLang="en-US" sz="1200" b="0" i="0" kern="1200" dirty="0" smtClean="0">
                <a:solidFill>
                  <a:schemeClr val="tx1"/>
                </a:solidFill>
                <a:effectLst/>
                <a:latin typeface="+mn-lt"/>
                <a:ea typeface="+mn-ea"/>
                <a:cs typeface="+mn-cs"/>
              </a:rPr>
              <a:t>请求。每个分片加载并 </a:t>
            </a:r>
            <a:r>
              <a:rPr lang="zh-CN" altLang="en-US" sz="1200" b="0" i="1" kern="1200" dirty="0" smtClean="0">
                <a:solidFill>
                  <a:schemeClr val="tx1"/>
                </a:solidFill>
                <a:effectLst/>
                <a:latin typeface="+mn-lt"/>
                <a:ea typeface="+mn-ea"/>
                <a:cs typeface="+mn-cs"/>
              </a:rPr>
              <a:t>丰富</a:t>
            </a:r>
            <a:r>
              <a:rPr lang="zh-CN" altLang="en-US" sz="1200" b="0" i="0" kern="1200" dirty="0" smtClean="0">
                <a:solidFill>
                  <a:schemeClr val="tx1"/>
                </a:solidFill>
                <a:effectLst/>
                <a:latin typeface="+mn-lt"/>
                <a:ea typeface="+mn-ea"/>
                <a:cs typeface="+mn-cs"/>
              </a:rPr>
              <a:t> 文档，如果有需要的话，接着返回文档给协调节点。</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一旦所有的文档都被取回了，协调节点返回结果给客户端。</a:t>
            </a:r>
          </a:p>
          <a:p>
            <a:endParaRPr lang="en-US" altLang="zh-CN" sz="1200" b="0" i="1"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42</a:t>
            </a:fld>
            <a:endParaRPr lang="zh-CN" altLang="en-US"/>
          </a:p>
        </p:txBody>
      </p:sp>
    </p:spTree>
    <p:extLst>
      <p:ext uri="{BB962C8B-B14F-4D97-AF65-F5344CB8AC3E}">
        <p14:creationId xmlns:p14="http://schemas.microsoft.com/office/powerpoint/2010/main" val="2447674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43</a:t>
            </a:fld>
            <a:endParaRPr lang="zh-CN" altLang="en-US"/>
          </a:p>
        </p:txBody>
      </p:sp>
    </p:spTree>
    <p:extLst>
      <p:ext uri="{BB962C8B-B14F-4D97-AF65-F5344CB8AC3E}">
        <p14:creationId xmlns:p14="http://schemas.microsoft.com/office/powerpoint/2010/main" val="11149441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smtClean="0"/>
              <a:t>当一个文档被</a:t>
            </a:r>
            <a:r>
              <a:rPr lang="en-US" altLang="zh-CN" dirty="0" smtClean="0"/>
              <a:t>lucene</a:t>
            </a:r>
            <a:r>
              <a:rPr lang="zh-CN" altLang="en-US" dirty="0" smtClean="0"/>
              <a:t>返回，则意味着该文档与用户提交的查询是匹配的，在这种情况下，每个返回的文档都会有一个得分，得分越高，文档相关度更高</a:t>
            </a:r>
            <a:endParaRPr lang="en-US" altLang="zh-CN" dirty="0" smtClean="0"/>
          </a:p>
          <a:p>
            <a:pPr marL="0" indent="0">
              <a:buNone/>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这个得分是怎么计算的呢，</a:t>
            </a:r>
            <a:r>
              <a:rPr lang="zh-CN" altLang="en-US" sz="1200" b="1" dirty="0" smtClean="0"/>
              <a:t>介绍两种相似度算法：</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t>TF/IDF (</a:t>
            </a:r>
            <a:r>
              <a:rPr lang="zh-CN" altLang="en-US" sz="1200" b="1" dirty="0" smtClean="0"/>
              <a:t>词频</a:t>
            </a:r>
            <a:r>
              <a:rPr lang="en-US" altLang="zh-CN" sz="1200" b="1" dirty="0" smtClean="0"/>
              <a:t>/</a:t>
            </a:r>
            <a:r>
              <a:rPr lang="zh-CN" altLang="en-US" sz="1200" b="1" dirty="0" smtClean="0"/>
              <a:t>逆文档频率</a:t>
            </a:r>
            <a:r>
              <a:rPr lang="en-US" altLang="zh-CN" sz="1200" b="1" dirty="0" smtClean="0"/>
              <a:t>)</a:t>
            </a:r>
            <a:r>
              <a:rPr lang="zh-CN" altLang="en-US" sz="1200" b="1" dirty="0" smtClean="0"/>
              <a:t>算法，</a:t>
            </a:r>
            <a:r>
              <a:rPr lang="en-US" altLang="zh-CN" sz="1200" b="1" dirty="0" smtClean="0"/>
              <a:t>ES5.0</a:t>
            </a:r>
            <a:r>
              <a:rPr lang="zh-CN" altLang="en-US" sz="1200" b="1" dirty="0" smtClean="0"/>
              <a:t>之前，</a:t>
            </a:r>
            <a:r>
              <a:rPr lang="en-US" altLang="zh-CN" sz="1200" b="1" dirty="0" smtClean="0"/>
              <a:t>TF/IDF</a:t>
            </a:r>
            <a:r>
              <a:rPr lang="zh-CN" altLang="en-US" sz="1200" b="1" dirty="0" smtClean="0"/>
              <a:t>是默认的评分算法</a:t>
            </a:r>
            <a:r>
              <a:rPr lang="en-US" altLang="zh-CN" sz="1200" b="1" dirty="0" smtClean="0"/>
              <a:t>,TF/IDF</a:t>
            </a:r>
            <a:r>
              <a:rPr lang="zh-CN" altLang="en-US" sz="1200" b="1" dirty="0" smtClean="0"/>
              <a:t>源于</a:t>
            </a:r>
            <a:r>
              <a:rPr lang="zh-CN" altLang="en-US" sz="1200" b="1" dirty="0" smtClean="0">
                <a:solidFill>
                  <a:schemeClr val="tx2"/>
                </a:solidFill>
              </a:rPr>
              <a:t>向量空间模型</a:t>
            </a:r>
            <a:r>
              <a:rPr lang="en-US" altLang="zh-CN" sz="1200" b="1" dirty="0" smtClean="0">
                <a:solidFill>
                  <a:schemeClr val="tx2"/>
                </a:solidFill>
              </a:rPr>
              <a:t>(Vector Space Model)</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虽然听着好像差别巨大，但两者都使用 词频</a:t>
            </a:r>
            <a:r>
              <a:rPr lang="en-US" altLang="zh-CN" dirty="0" smtClean="0"/>
              <a:t>, </a:t>
            </a:r>
            <a:r>
              <a:rPr lang="zh-CN" altLang="en-US" dirty="0" smtClean="0"/>
              <a:t>逆文档频率 这些概念，且公式也很相似。其区别在于</a:t>
            </a:r>
            <a:r>
              <a:rPr lang="zh-CN" altLang="en-US" dirty="0" smtClean="0">
                <a:solidFill>
                  <a:srgbClr val="FF0000"/>
                </a:solidFill>
              </a:rPr>
              <a:t>如何处理出现频繁的词</a:t>
            </a:r>
          </a:p>
          <a:p>
            <a:pPr marL="0" indent="0">
              <a:buNone/>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45</a:t>
            </a:fld>
            <a:endParaRPr lang="zh-CN" altLang="en-US"/>
          </a:p>
        </p:txBody>
      </p:sp>
    </p:spTree>
    <p:extLst>
      <p:ext uri="{BB962C8B-B14F-4D97-AF65-F5344CB8AC3E}">
        <p14:creationId xmlns:p14="http://schemas.microsoft.com/office/powerpoint/2010/main" val="1007569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0" dirty="0" smtClean="0"/>
              <a:t>解释：这是一个关于查询</a:t>
            </a:r>
            <a:r>
              <a:rPr lang="en-US" altLang="zh-CN" sz="1200" b="0" dirty="0" smtClean="0"/>
              <a:t>q</a:t>
            </a:r>
            <a:r>
              <a:rPr lang="zh-CN" altLang="en-US" sz="1200" b="0" dirty="0" smtClean="0"/>
              <a:t>和文档</a:t>
            </a:r>
            <a:r>
              <a:rPr lang="en-US" altLang="zh-CN" sz="1200" b="0" dirty="0" smtClean="0"/>
              <a:t>d</a:t>
            </a:r>
            <a:r>
              <a:rPr lang="zh-CN" altLang="en-US" sz="1200" b="0" dirty="0" smtClean="0"/>
              <a:t>的函数，有两个因子协调因子（</a:t>
            </a:r>
            <a:r>
              <a:rPr lang="en-US" altLang="zh-CN" sz="1200" b="0" dirty="0" smtClean="0"/>
              <a:t>coord</a:t>
            </a:r>
            <a:r>
              <a:rPr lang="zh-CN" altLang="en-US" sz="1200" b="0" dirty="0" smtClean="0"/>
              <a:t>）和查询范数（</a:t>
            </a:r>
            <a:r>
              <a:rPr lang="en-US" altLang="zh-CN" sz="1200" b="0" dirty="0" smtClean="0"/>
              <a:t>query norm</a:t>
            </a:r>
            <a:r>
              <a:rPr lang="zh-CN" altLang="en-US" sz="1200" b="0" dirty="0" smtClean="0"/>
              <a:t>）并不直接依赖查询词项，而是与查询词项的一个求和公式相乘，求和公式中的每个加数由以下因子连乘所得：词频 逆文档频率 词项权重 长度范数</a:t>
            </a:r>
            <a:endParaRPr lang="en-US" altLang="zh-CN" sz="1200" b="0" dirty="0" smtClean="0"/>
          </a:p>
          <a:p>
            <a:endParaRPr lang="en-US" altLang="zh-CN" sz="1200" dirty="0" smtClean="0"/>
          </a:p>
          <a:p>
            <a:r>
              <a:rPr lang="zh-CN" altLang="en-US" sz="1200" b="1" dirty="0" smtClean="0"/>
              <a:t>协调因子（</a:t>
            </a:r>
            <a:r>
              <a:rPr lang="en-US" altLang="zh-CN" sz="1200" b="1" dirty="0" smtClean="0"/>
              <a:t>coord</a:t>
            </a:r>
            <a:r>
              <a:rPr lang="zh-CN" altLang="en-US" sz="1200" b="1" dirty="0" smtClean="0"/>
              <a:t>）</a:t>
            </a:r>
            <a:r>
              <a:rPr lang="zh-CN" altLang="en-US" sz="1200" dirty="0" smtClean="0"/>
              <a:t>：基于文档中词项命中个数的协调因子，</a:t>
            </a:r>
            <a:r>
              <a:rPr lang="zh-CN" altLang="en-US" sz="1200" dirty="0" smtClean="0">
                <a:solidFill>
                  <a:srgbClr val="FF0000"/>
                </a:solidFill>
              </a:rPr>
              <a:t>一个文档中命中了查询中的词项越多，得分越高</a:t>
            </a:r>
            <a:r>
              <a:rPr lang="zh-CN" altLang="en-US" sz="1200" dirty="0" smtClean="0"/>
              <a:t>  *比如：查询关键词被分词为</a:t>
            </a:r>
            <a:r>
              <a:rPr lang="en-US" altLang="zh-CN" sz="1200" dirty="0" smtClean="0"/>
              <a:t>A</a:t>
            </a:r>
            <a:r>
              <a:rPr lang="zh-CN" altLang="en-US" sz="1200" dirty="0" smtClean="0"/>
              <a:t>和</a:t>
            </a:r>
            <a:r>
              <a:rPr lang="en-US" altLang="zh-CN" sz="1200" dirty="0" smtClean="0"/>
              <a:t>B,</a:t>
            </a:r>
            <a:r>
              <a:rPr lang="zh-CN" altLang="en-US" sz="1200" dirty="0" smtClean="0"/>
              <a:t>如果文档</a:t>
            </a:r>
            <a:r>
              <a:rPr lang="en-US" altLang="zh-CN" sz="1200" dirty="0" smtClean="0"/>
              <a:t>1</a:t>
            </a:r>
            <a:r>
              <a:rPr lang="zh-CN" altLang="en-US" sz="1200" dirty="0" smtClean="0"/>
              <a:t>命中了</a:t>
            </a:r>
            <a:r>
              <a:rPr lang="en-US" altLang="zh-CN" sz="1200" dirty="0" smtClean="0"/>
              <a:t>A</a:t>
            </a:r>
            <a:r>
              <a:rPr lang="zh-CN" altLang="en-US" sz="1200" dirty="0" smtClean="0"/>
              <a:t>和</a:t>
            </a:r>
            <a:r>
              <a:rPr lang="en-US" altLang="zh-CN" sz="1200" dirty="0" smtClean="0"/>
              <a:t>B,</a:t>
            </a:r>
            <a:r>
              <a:rPr lang="zh-CN" altLang="en-US" sz="1200" dirty="0" smtClean="0"/>
              <a:t>文档</a:t>
            </a:r>
            <a:r>
              <a:rPr lang="en-US" altLang="zh-CN" sz="1200" dirty="0" smtClean="0"/>
              <a:t>2</a:t>
            </a:r>
            <a:r>
              <a:rPr lang="zh-CN" altLang="en-US" sz="1200" dirty="0" smtClean="0"/>
              <a:t>命中了</a:t>
            </a:r>
            <a:r>
              <a:rPr lang="en-US" altLang="zh-CN" sz="1200" dirty="0" smtClean="0"/>
              <a:t>A,</a:t>
            </a:r>
            <a:r>
              <a:rPr lang="zh-CN" altLang="en-US" sz="1200" dirty="0" smtClean="0"/>
              <a:t>那么在这个项目上，文档</a:t>
            </a:r>
            <a:r>
              <a:rPr lang="en-US" altLang="zh-CN" sz="1200" dirty="0" smtClean="0"/>
              <a:t>1</a:t>
            </a:r>
            <a:r>
              <a:rPr lang="zh-CN" altLang="en-US" sz="1200" dirty="0" smtClean="0"/>
              <a:t>的分数更高</a:t>
            </a:r>
            <a:endParaRPr lang="en-US" altLang="zh-CN" sz="1200" dirty="0" smtClean="0"/>
          </a:p>
          <a:p>
            <a:endParaRPr lang="en-US" altLang="zh-CN" sz="1200" b="1" dirty="0" smtClean="0"/>
          </a:p>
          <a:p>
            <a:r>
              <a:rPr lang="zh-CN" altLang="en-US" sz="1200" b="1" dirty="0" smtClean="0"/>
              <a:t>查询范数（</a:t>
            </a:r>
            <a:r>
              <a:rPr lang="en-US" altLang="zh-CN" sz="1200" b="1" dirty="0" smtClean="0"/>
              <a:t>query norm</a:t>
            </a:r>
            <a:r>
              <a:rPr lang="zh-CN" altLang="en-US" sz="1200" b="1" dirty="0" smtClean="0"/>
              <a:t>）</a:t>
            </a:r>
            <a:r>
              <a:rPr lang="zh-CN" altLang="en-US" sz="1200" dirty="0" smtClean="0"/>
              <a:t>：一个基于查询的</a:t>
            </a:r>
            <a:r>
              <a:rPr lang="zh-CN" altLang="en-US" sz="1200" dirty="0" smtClean="0">
                <a:solidFill>
                  <a:srgbClr val="FF0000"/>
                </a:solidFill>
              </a:rPr>
              <a:t>归一化因子</a:t>
            </a:r>
            <a:r>
              <a:rPr lang="zh-CN" altLang="en-US" sz="1200" dirty="0" smtClean="0"/>
              <a:t>，不影响文档的排名。它等于查询中词项的权重平方和，查询范数尝试使得不同查询的得分能相互比较，尽管这种比较通常是困难且不可行的</a:t>
            </a:r>
            <a:endParaRPr lang="en-US" altLang="zh-CN" sz="1200" dirty="0" smtClean="0"/>
          </a:p>
          <a:p>
            <a:endParaRPr lang="en-US" altLang="zh-CN" sz="1200" b="1" dirty="0" smtClean="0"/>
          </a:p>
          <a:p>
            <a:r>
              <a:rPr lang="zh-CN" altLang="en-US" sz="1200" b="1" dirty="0" smtClean="0"/>
              <a:t>词频</a:t>
            </a:r>
            <a:r>
              <a:rPr lang="en-US" altLang="zh-CN" sz="1200" b="1" dirty="0" smtClean="0"/>
              <a:t>(trem frequency)</a:t>
            </a:r>
            <a:r>
              <a:rPr lang="zh-CN" altLang="en-US" sz="1200" dirty="0" smtClean="0"/>
              <a:t>：一个基于词项的因子，用来表示一个词项在某个文档中出现多少次，</a:t>
            </a:r>
            <a:r>
              <a:rPr lang="zh-CN" altLang="en-US" sz="1200" dirty="0" smtClean="0">
                <a:solidFill>
                  <a:srgbClr val="FF0000"/>
                </a:solidFill>
              </a:rPr>
              <a:t>词频越高，文档得分越高</a:t>
            </a:r>
            <a:r>
              <a:rPr lang="zh-CN" altLang="en-US" sz="1200" dirty="0" smtClean="0"/>
              <a:t> 比如：查询关键词是</a:t>
            </a:r>
            <a:r>
              <a:rPr lang="en-US" altLang="zh-CN" sz="1200" dirty="0" smtClean="0"/>
              <a:t>A</a:t>
            </a:r>
            <a:r>
              <a:rPr lang="zh-CN" altLang="en-US" sz="1200" dirty="0" smtClean="0"/>
              <a:t>，文档</a:t>
            </a:r>
            <a:r>
              <a:rPr lang="en-US" altLang="zh-CN" sz="1200" dirty="0" smtClean="0"/>
              <a:t>1</a:t>
            </a:r>
            <a:r>
              <a:rPr lang="zh-CN" altLang="en-US" sz="1200" dirty="0" smtClean="0"/>
              <a:t>和文档</a:t>
            </a:r>
            <a:r>
              <a:rPr lang="en-US" altLang="zh-CN" sz="1200" dirty="0" smtClean="0"/>
              <a:t>1</a:t>
            </a:r>
            <a:r>
              <a:rPr lang="zh-CN" altLang="en-US" sz="1200" dirty="0" smtClean="0"/>
              <a:t>都匹配上了，但是文档</a:t>
            </a:r>
            <a:r>
              <a:rPr lang="en-US" altLang="zh-CN" sz="1200" dirty="0" smtClean="0"/>
              <a:t>1</a:t>
            </a:r>
            <a:r>
              <a:rPr lang="zh-CN" altLang="en-US" sz="1200" dirty="0" smtClean="0"/>
              <a:t>中出现了</a:t>
            </a:r>
            <a:r>
              <a:rPr lang="en-US" altLang="zh-CN" sz="1200" dirty="0" smtClean="0"/>
              <a:t>2</a:t>
            </a:r>
            <a:r>
              <a:rPr lang="zh-CN" altLang="en-US" sz="1200" dirty="0" smtClean="0"/>
              <a:t>次</a:t>
            </a:r>
            <a:r>
              <a:rPr lang="en-US" altLang="zh-CN" sz="1200" dirty="0" smtClean="0"/>
              <a:t>A,</a:t>
            </a:r>
            <a:r>
              <a:rPr lang="zh-CN" altLang="en-US" sz="1200" dirty="0" smtClean="0"/>
              <a:t>文档</a:t>
            </a:r>
            <a:r>
              <a:rPr lang="en-US" altLang="zh-CN" sz="1200" dirty="0" smtClean="0"/>
              <a:t>2</a:t>
            </a:r>
            <a:r>
              <a:rPr lang="zh-CN" altLang="en-US" sz="1200" dirty="0" smtClean="0"/>
              <a:t>中出现了</a:t>
            </a:r>
            <a:r>
              <a:rPr lang="en-US" altLang="zh-CN" sz="1200" dirty="0" smtClean="0"/>
              <a:t>1</a:t>
            </a:r>
            <a:r>
              <a:rPr lang="zh-CN" altLang="en-US" sz="1200" dirty="0" smtClean="0"/>
              <a:t>次</a:t>
            </a:r>
            <a:r>
              <a:rPr lang="en-US" altLang="zh-CN" sz="1200" dirty="0" smtClean="0"/>
              <a:t>A,</a:t>
            </a:r>
            <a:r>
              <a:rPr lang="zh-CN" altLang="en-US" sz="1200" dirty="0" smtClean="0"/>
              <a:t>那么在这个项目中，文档</a:t>
            </a:r>
            <a:r>
              <a:rPr lang="en-US" altLang="zh-CN" sz="1200" dirty="0" smtClean="0"/>
              <a:t>1</a:t>
            </a:r>
            <a:r>
              <a:rPr lang="zh-CN" altLang="en-US" sz="1200" dirty="0" smtClean="0"/>
              <a:t>分数更高*</a:t>
            </a:r>
            <a:r>
              <a:rPr lang="en-US" altLang="zh-CN" sz="1200" dirty="0" smtClean="0"/>
              <a:t>-</a:t>
            </a:r>
          </a:p>
          <a:p>
            <a:endParaRPr lang="en-US" altLang="zh-CN" sz="1200" b="1" dirty="0" smtClean="0"/>
          </a:p>
          <a:p>
            <a:r>
              <a:rPr lang="zh-CN" altLang="en-US" sz="1200" b="1" dirty="0" smtClean="0"/>
              <a:t>逆文档频率</a:t>
            </a:r>
            <a:r>
              <a:rPr lang="en-US" altLang="zh-CN" sz="1200" b="1" dirty="0" smtClean="0"/>
              <a:t>(inverse document frequency):</a:t>
            </a:r>
            <a:r>
              <a:rPr lang="zh-CN" altLang="en-US" sz="1200" dirty="0" smtClean="0"/>
              <a:t>一个基于词项的因子</a:t>
            </a:r>
            <a:r>
              <a:rPr lang="en-US" altLang="zh-CN" sz="1200" dirty="0" smtClean="0"/>
              <a:t>,</a:t>
            </a:r>
            <a:r>
              <a:rPr lang="zh-CN" altLang="en-US" sz="1200" dirty="0" smtClean="0"/>
              <a:t>用来告诉评分公式该词项有多么</a:t>
            </a:r>
            <a:r>
              <a:rPr lang="zh-CN" altLang="en-US" sz="1200" dirty="0" smtClean="0">
                <a:solidFill>
                  <a:srgbClr val="FF0000"/>
                </a:solidFill>
              </a:rPr>
              <a:t>罕见</a:t>
            </a:r>
            <a:r>
              <a:rPr lang="zh-CN" altLang="en-US" sz="1200" dirty="0" smtClean="0"/>
              <a:t>，逆文档频率越低，词项越罕见，评分公式利用该因子为包含罕见词项的文档加权  比如：查询关键词是</a:t>
            </a:r>
            <a:r>
              <a:rPr lang="en-US" altLang="zh-CN" sz="1200" dirty="0" smtClean="0"/>
              <a:t>A</a:t>
            </a:r>
            <a:r>
              <a:rPr lang="zh-CN" altLang="en-US" sz="1200" dirty="0" smtClean="0"/>
              <a:t>和</a:t>
            </a:r>
            <a:r>
              <a:rPr lang="en-US" altLang="zh-CN" sz="1200" dirty="0" smtClean="0"/>
              <a:t>B,</a:t>
            </a:r>
            <a:r>
              <a:rPr lang="zh-CN" altLang="en-US" sz="1200" dirty="0" smtClean="0"/>
              <a:t>如果文档</a:t>
            </a:r>
            <a:r>
              <a:rPr lang="en-US" altLang="zh-CN" sz="1200" dirty="0" smtClean="0"/>
              <a:t>1</a:t>
            </a:r>
            <a:r>
              <a:rPr lang="zh-CN" altLang="en-US" sz="1200" dirty="0" smtClean="0"/>
              <a:t>命中了</a:t>
            </a:r>
            <a:r>
              <a:rPr lang="en-US" altLang="zh-CN" sz="1200" dirty="0" smtClean="0"/>
              <a:t>A,</a:t>
            </a:r>
            <a:r>
              <a:rPr lang="zh-CN" altLang="en-US" sz="1200" dirty="0" smtClean="0"/>
              <a:t>文档</a:t>
            </a:r>
            <a:r>
              <a:rPr lang="en-US" altLang="zh-CN" sz="1200" dirty="0" smtClean="0"/>
              <a:t>2</a:t>
            </a:r>
            <a:r>
              <a:rPr lang="zh-CN" altLang="en-US" sz="1200" dirty="0" smtClean="0"/>
              <a:t>命中了</a:t>
            </a:r>
            <a:r>
              <a:rPr lang="en-US" altLang="zh-CN" sz="1200" dirty="0" smtClean="0"/>
              <a:t>B,</a:t>
            </a:r>
            <a:r>
              <a:rPr lang="zh-CN" altLang="en-US" sz="1200" dirty="0" smtClean="0"/>
              <a:t>但是在整个文档范围内，</a:t>
            </a:r>
            <a:r>
              <a:rPr lang="en-US" altLang="zh-CN" sz="1200" dirty="0" smtClean="0"/>
              <a:t>A</a:t>
            </a:r>
            <a:r>
              <a:rPr lang="zh-CN" altLang="en-US" sz="1200" dirty="0" smtClean="0"/>
              <a:t>出现的次数比</a:t>
            </a:r>
            <a:r>
              <a:rPr lang="en-US" altLang="zh-CN" sz="1200" dirty="0" smtClean="0"/>
              <a:t>B</a:t>
            </a:r>
            <a:r>
              <a:rPr lang="zh-CN" altLang="en-US" sz="1200" dirty="0" smtClean="0"/>
              <a:t>少，那么在这个项目中，文档</a:t>
            </a:r>
            <a:r>
              <a:rPr lang="en-US" altLang="zh-CN" sz="1200" dirty="0" smtClean="0"/>
              <a:t>1</a:t>
            </a:r>
            <a:r>
              <a:rPr lang="zh-CN" altLang="en-US" sz="1200" dirty="0" smtClean="0"/>
              <a:t>分数更高*</a:t>
            </a:r>
            <a:r>
              <a:rPr lang="en-US" altLang="zh-CN" sz="1200" dirty="0" smtClean="0"/>
              <a:t>-</a:t>
            </a:r>
          </a:p>
          <a:p>
            <a:endParaRPr lang="en-US" altLang="zh-CN" sz="1200" b="1" dirty="0" smtClean="0"/>
          </a:p>
          <a:p>
            <a:r>
              <a:rPr lang="zh-CN" altLang="en-US" sz="1200" b="1" dirty="0" smtClean="0"/>
              <a:t>字段权重（</a:t>
            </a:r>
            <a:r>
              <a:rPr lang="en-US" altLang="zh-CN" sz="1200" b="1" dirty="0" smtClean="0"/>
              <a:t>field boost</a:t>
            </a:r>
            <a:r>
              <a:rPr lang="zh-CN" altLang="en-US" sz="1200" b="1" dirty="0" smtClean="0"/>
              <a:t>）</a:t>
            </a:r>
            <a:r>
              <a:rPr lang="en-US" altLang="zh-CN" sz="1200" b="1" dirty="0" smtClean="0"/>
              <a:t>:</a:t>
            </a:r>
            <a:r>
              <a:rPr lang="zh-CN" altLang="en-US" sz="1200" dirty="0" smtClean="0">
                <a:solidFill>
                  <a:srgbClr val="FF0000"/>
                </a:solidFill>
              </a:rPr>
              <a:t>查询期</a:t>
            </a:r>
            <a:r>
              <a:rPr lang="zh-CN" altLang="en-US" sz="1200" dirty="0" smtClean="0"/>
              <a:t>赋予某个字段的权重值</a:t>
            </a:r>
            <a:endParaRPr lang="en-US" altLang="zh-CN" sz="1200" dirty="0" smtClean="0"/>
          </a:p>
          <a:p>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长度范数</a:t>
            </a:r>
            <a:r>
              <a:rPr lang="en-US" altLang="zh-CN" sz="1200" b="1" dirty="0" smtClean="0"/>
              <a:t>(length norm):</a:t>
            </a:r>
            <a:r>
              <a:rPr lang="zh-CN" altLang="en-US" sz="1200" dirty="0" smtClean="0"/>
              <a:t>每个字段的基于词项个数的归一化因子，这个值是 字段长度归一值</a:t>
            </a:r>
            <a:r>
              <a:rPr lang="zh-CN" altLang="en-US" sz="1200" dirty="0" smtClean="0">
                <a:solidFill>
                  <a:schemeClr val="tx1"/>
                </a:solidFill>
              </a:rPr>
              <a:t> 与 索引时字段层权重 （如果存在）的和。</a:t>
            </a:r>
            <a:endParaRPr lang="en-US" altLang="zh-CN" sz="1200" dirty="0" smtClean="0">
              <a:solidFill>
                <a:schemeClr val="tx1"/>
              </a:solidFill>
            </a:endParaRPr>
          </a:p>
          <a:p>
            <a:endParaRPr lang="en-US" altLang="zh-CN" sz="1200" dirty="0" smtClean="0"/>
          </a:p>
          <a:p>
            <a:r>
              <a:rPr lang="zh-CN" altLang="en-US" sz="1200" dirty="0" smtClean="0"/>
              <a:t>字段长度归一值：</a:t>
            </a:r>
            <a:endParaRPr lang="en-US" altLang="zh-CN" sz="1200" dirty="0" smtClean="0"/>
          </a:p>
          <a:p>
            <a:r>
              <a:rPr lang="zh-CN" altLang="en-US" sz="1200" dirty="0" smtClean="0"/>
              <a:t>一个字段包含的词项越多，改因子的权重越低，这意味着</a:t>
            </a:r>
            <a:r>
              <a:rPr lang="en-US" altLang="zh-CN" sz="1200" dirty="0" smtClean="0"/>
              <a:t>lucene</a:t>
            </a:r>
            <a:r>
              <a:rPr lang="zh-CN" altLang="en-US" sz="1200" dirty="0" smtClean="0"/>
              <a:t>评分</a:t>
            </a:r>
            <a:r>
              <a:rPr lang="zh-CN" altLang="en-US" sz="1200" dirty="0" smtClean="0">
                <a:solidFill>
                  <a:srgbClr val="FF0000"/>
                </a:solidFill>
              </a:rPr>
              <a:t>公式更</a:t>
            </a:r>
            <a:r>
              <a:rPr lang="en-US" altLang="zh-CN" sz="1200" dirty="0" smtClean="0">
                <a:solidFill>
                  <a:srgbClr val="FF0000"/>
                </a:solidFill>
              </a:rPr>
              <a:t>“</a:t>
            </a:r>
            <a:r>
              <a:rPr lang="zh-CN" altLang="en-US" sz="1200" dirty="0" smtClean="0">
                <a:solidFill>
                  <a:srgbClr val="FF0000"/>
                </a:solidFill>
              </a:rPr>
              <a:t>喜欢</a:t>
            </a:r>
            <a:r>
              <a:rPr lang="en-US" altLang="zh-CN" sz="1200" dirty="0" smtClean="0">
                <a:solidFill>
                  <a:srgbClr val="FF0000"/>
                </a:solidFill>
              </a:rPr>
              <a:t>”</a:t>
            </a:r>
            <a:r>
              <a:rPr lang="zh-CN" altLang="en-US" sz="1200" dirty="0" smtClean="0">
                <a:solidFill>
                  <a:srgbClr val="FF0000"/>
                </a:solidFill>
              </a:rPr>
              <a:t>包含更少词项的字段 </a:t>
            </a:r>
            <a:r>
              <a:rPr lang="zh-CN" altLang="en-US" sz="1200" dirty="0" smtClean="0"/>
              <a:t>比如：查询关键词是</a:t>
            </a:r>
            <a:r>
              <a:rPr lang="en-US" altLang="zh-CN" sz="1200" dirty="0" smtClean="0"/>
              <a:t>A,</a:t>
            </a:r>
            <a:r>
              <a:rPr lang="zh-CN" altLang="en-US" sz="1200" dirty="0" smtClean="0"/>
              <a:t>文档</a:t>
            </a:r>
            <a:r>
              <a:rPr lang="en-US" altLang="zh-CN" sz="1200" dirty="0" smtClean="0"/>
              <a:t>1</a:t>
            </a:r>
            <a:r>
              <a:rPr lang="zh-CN" altLang="en-US" sz="1200" dirty="0" smtClean="0"/>
              <a:t>和</a:t>
            </a:r>
            <a:r>
              <a:rPr lang="en-US" altLang="zh-CN" sz="1200" dirty="0" smtClean="0"/>
              <a:t>2</a:t>
            </a:r>
            <a:r>
              <a:rPr lang="zh-CN" altLang="en-US" sz="1200" dirty="0" smtClean="0"/>
              <a:t>都匹配上了</a:t>
            </a:r>
            <a:r>
              <a:rPr lang="en-US" altLang="zh-CN" sz="1200" dirty="0" smtClean="0"/>
              <a:t>A,</a:t>
            </a:r>
            <a:r>
              <a:rPr lang="zh-CN" altLang="en-US" sz="1200" dirty="0" smtClean="0"/>
              <a:t>但是文档</a:t>
            </a:r>
            <a:r>
              <a:rPr lang="en-US" altLang="zh-CN" sz="1200" dirty="0" smtClean="0"/>
              <a:t>1</a:t>
            </a:r>
            <a:r>
              <a:rPr lang="zh-CN" altLang="en-US" sz="1200" dirty="0" smtClean="0"/>
              <a:t>内容长度比文档</a:t>
            </a:r>
            <a:r>
              <a:rPr lang="en-US" altLang="zh-CN" sz="1200" dirty="0" smtClean="0"/>
              <a:t>1</a:t>
            </a:r>
            <a:r>
              <a:rPr lang="zh-CN" altLang="en-US" sz="1200" dirty="0" smtClean="0"/>
              <a:t>短，那么在这个项目中，文档</a:t>
            </a:r>
            <a:r>
              <a:rPr lang="en-US" altLang="zh-CN" sz="1200" dirty="0" smtClean="0"/>
              <a:t>1</a:t>
            </a:r>
            <a:r>
              <a:rPr lang="zh-CN" altLang="en-US" sz="1200" dirty="0" smtClean="0"/>
              <a:t>分数更高，</a:t>
            </a:r>
            <a:endParaRPr lang="en-US" altLang="zh-CN" sz="1200" b="1" dirty="0" smtClean="0"/>
          </a:p>
          <a:p>
            <a:pPr marL="0" indent="0">
              <a:buNone/>
            </a:pPr>
            <a:endParaRPr lang="en-US" altLang="zh-CN" sz="1200" b="1" dirty="0" smtClean="0"/>
          </a:p>
          <a:p>
            <a:pPr marL="0" indent="0">
              <a:buNone/>
            </a:pPr>
            <a:r>
              <a:rPr lang="zh-CN" altLang="en-US" sz="1200" b="1" dirty="0" smtClean="0"/>
              <a:t>注意，你并不需要深入理解这个公式的来龙去脉，了解它的工作原理非常重要</a:t>
            </a:r>
            <a:endParaRPr lang="en-US" altLang="zh-CN" sz="1200" b="1" dirty="0" smtClean="0"/>
          </a:p>
          <a:p>
            <a:pPr marL="0" indent="0">
              <a:buNone/>
            </a:pPr>
            <a:endParaRPr lang="en-US" altLang="zh-CN" sz="1200" b="1" dirty="0" smtClean="0"/>
          </a:p>
          <a:p>
            <a:pPr marL="0" indent="0">
              <a:buNone/>
            </a:pPr>
            <a:r>
              <a:rPr lang="zh-CN" altLang="en-US" sz="1200" b="1" dirty="0" smtClean="0"/>
              <a:t>由这个公式我们可以导出一些规则：</a:t>
            </a:r>
            <a:r>
              <a:rPr lang="en-US" altLang="zh-CN" sz="1200" b="1" dirty="0" smtClean="0"/>
              <a:t>1.</a:t>
            </a:r>
            <a:r>
              <a:rPr lang="zh-CN" altLang="en-US" sz="1200" b="1" dirty="0" smtClean="0"/>
              <a:t>越多罕见的词项被匹配上，文档分数越高</a:t>
            </a:r>
            <a:r>
              <a:rPr lang="en-US" altLang="zh-CN" sz="1200" b="1" dirty="0" smtClean="0"/>
              <a:t>  2.</a:t>
            </a:r>
            <a:r>
              <a:rPr lang="zh-CN" altLang="en-US" sz="1200" b="1" dirty="0" smtClean="0"/>
              <a:t>文档字段越短，文档分数越高</a:t>
            </a:r>
            <a:r>
              <a:rPr lang="en-US" altLang="zh-CN" sz="1200" b="1" dirty="0" smtClean="0"/>
              <a:t>  3</a:t>
            </a:r>
            <a:r>
              <a:rPr lang="zh-CN" altLang="en-US" sz="1200" b="1" dirty="0" smtClean="0"/>
              <a:t>权重越高（无论是索引期还查询期赋予的权重值），文档得分越高</a:t>
            </a:r>
            <a:endParaRPr lang="en-US" altLang="zh-CN" sz="1200" b="1"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50</a:t>
            </a:fld>
            <a:endParaRPr lang="zh-CN" altLang="en-US"/>
          </a:p>
        </p:txBody>
      </p:sp>
    </p:spTree>
    <p:extLst>
      <p:ext uri="{BB962C8B-B14F-4D97-AF65-F5344CB8AC3E}">
        <p14:creationId xmlns:p14="http://schemas.microsoft.com/office/powerpoint/2010/main" val="266190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对非结构化数据（全文数据）搜索方法</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t>顺序扫描法</a:t>
            </a:r>
            <a:r>
              <a:rPr lang="en-US" altLang="zh-CN" sz="1200" b="1" dirty="0" smtClean="0"/>
              <a:t>(Serial Scanning)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Light" panose="020B0502040204020203" pitchFamily="34" charset="-122"/>
              </a:rPr>
              <a:t>从头到尾的扫描，比如</a:t>
            </a:r>
            <a:r>
              <a:rPr lang="en-US" altLang="zh-CN" dirty="0" smtClean="0">
                <a:latin typeface="微软雅黑 Light" panose="020B0502040204020203" pitchFamily="34" charset="-122"/>
              </a:rPr>
              <a:t>windows</a:t>
            </a:r>
            <a:r>
              <a:rPr lang="zh-CN" altLang="en-US" dirty="0" smtClean="0">
                <a:latin typeface="微软雅黑 Light" panose="020B0502040204020203" pitchFamily="34" charset="-122"/>
              </a:rPr>
              <a:t>的搜索文件，</a:t>
            </a:r>
            <a:r>
              <a:rPr lang="en-US" altLang="zh-CN" dirty="0" smtClean="0">
                <a:latin typeface="微软雅黑 Light" panose="020B0502040204020203" pitchFamily="34" charset="-122"/>
              </a:rPr>
              <a:t>Linux</a:t>
            </a:r>
            <a:r>
              <a:rPr lang="zh-CN" altLang="en-US" dirty="0" smtClean="0">
                <a:latin typeface="微软雅黑 Light" panose="020B0502040204020203" pitchFamily="34" charset="-122"/>
              </a:rPr>
              <a:t>下的</a:t>
            </a:r>
            <a:r>
              <a:rPr lang="en-US" altLang="zh-CN" dirty="0" smtClean="0">
                <a:latin typeface="微软雅黑 Light" panose="020B0502040204020203" pitchFamily="34" charset="-122"/>
              </a:rPr>
              <a:t>grep</a:t>
            </a:r>
            <a:r>
              <a:rPr lang="zh-CN" altLang="en-US" dirty="0" smtClean="0">
                <a:latin typeface="微软雅黑 Light" panose="020B0502040204020203" pitchFamily="34" charset="-122"/>
              </a:rPr>
              <a:t>命令，这种方法比较原始，但对于小数据量的文件，这种方法还是最直接，最方便的。但是对于大量的文件，这种方法就很慢了。</a:t>
            </a: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微软雅黑 Light" panose="020B0502040204020203" pitchFamily="34" charset="-122"/>
              </a:rPr>
              <a:t>全文检索</a:t>
            </a:r>
            <a:r>
              <a:rPr lang="en-US" altLang="zh-CN" sz="1200" b="1" dirty="0" smtClean="0">
                <a:latin typeface="微软雅黑 Light" panose="020B0502040204020203" pitchFamily="34" charset="-122"/>
              </a:rPr>
              <a:t>(Full-text Search</a:t>
            </a:r>
            <a:r>
              <a:rPr lang="zh-CN" altLang="en-US" sz="1200" b="1" dirty="0" smtClean="0">
                <a:latin typeface="微软雅黑 Light" panose="020B0502040204020203" pitchFamily="34" charset="-122"/>
              </a:rPr>
              <a:t>）</a:t>
            </a:r>
            <a:endParaRPr lang="en-US" altLang="zh-CN" b="1"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微软雅黑 Light" panose="020B0502040204020203" pitchFamily="34" charset="-122"/>
              </a:rPr>
              <a:t>由于结构化数据有一定的结构可以采取一定的搜索算法加快速度，对结构化数据的搜索却相对较快，那么把我们的非结构化数据想办法弄得有一定结构不就行了吗？</a:t>
            </a:r>
            <a:r>
              <a:rPr lang="zh-CN" altLang="en-US" b="0" dirty="0" smtClean="0">
                <a:latin typeface="微软雅黑 Light" panose="020B0502040204020203" pitchFamily="34" charset="-122"/>
              </a:rPr>
              <a:t>这就是</a:t>
            </a:r>
            <a:r>
              <a:rPr lang="zh-CN" altLang="en-US" sz="2000" b="0" dirty="0" smtClean="0">
                <a:latin typeface="微软雅黑 Light" panose="020B0502040204020203" pitchFamily="34" charset="-122"/>
              </a:rPr>
              <a:t>全文检索的基本思路</a:t>
            </a:r>
            <a:endParaRPr lang="en-US" altLang="zh-CN" b="0"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latin typeface="微软雅黑 Light" panose="020B0502040204020203" pitchFamily="34" charset="-122"/>
              </a:rPr>
              <a:t>全文检索的基本思路</a:t>
            </a:r>
            <a:r>
              <a:rPr lang="zh-CN" altLang="en-US" dirty="0" smtClean="0">
                <a:latin typeface="微软雅黑 Light" panose="020B0502040204020203" pitchFamily="34" charset="-122"/>
              </a:rPr>
              <a:t>：即将非结构化数据中的一部分信息提取出来，重新组织，使其变得有一定结构，然后对其数据进行搜索，从而达到搜索相对较快的目的。</a:t>
            </a: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indent="0">
              <a:buNone/>
            </a:pPr>
            <a:r>
              <a:rPr lang="zh-CN" altLang="en-US" dirty="0" smtClean="0"/>
              <a:t>这部分从非结构化数据中提取出的然后重新组织的信息，我们称之</a:t>
            </a:r>
            <a:r>
              <a:rPr lang="zh-CN" altLang="en-US" b="1" dirty="0" smtClean="0">
                <a:solidFill>
                  <a:srgbClr val="FF0000"/>
                </a:solidFill>
              </a:rPr>
              <a:t>索引</a:t>
            </a:r>
            <a:r>
              <a:rPr lang="zh-CN" altLang="en-US" dirty="0" smtClean="0"/>
              <a:t>，直观的例子就是字典，可以按照偏旁部首和读音去找到对应的页数范围</a:t>
            </a:r>
            <a:endParaRPr lang="en-US" altLang="zh-CN" dirty="0" smtClean="0"/>
          </a:p>
          <a:p>
            <a:pPr marL="0" indent="0">
              <a:buNone/>
            </a:pP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这种先建立索引，再对索引进行搜索的过程就叫</a:t>
            </a:r>
            <a:r>
              <a:rPr lang="zh-CN" altLang="en-US" b="1" dirty="0" smtClean="0">
                <a:solidFill>
                  <a:srgbClr val="FF0000"/>
                </a:solidFill>
              </a:rPr>
              <a:t>全文检索</a:t>
            </a:r>
            <a:r>
              <a:rPr lang="en-US" altLang="zh-CN" b="1" dirty="0" smtClean="0">
                <a:solidFill>
                  <a:srgbClr val="FF0000"/>
                </a:solidFill>
              </a:rPr>
              <a:t>(Full-text Search)</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接下来说说，全文检索</a:t>
            </a:r>
            <a:endParaRPr lang="zh-CN" altLang="en-US"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5</a:t>
            </a:fld>
            <a:endParaRPr lang="zh-CN" altLang="en-US"/>
          </a:p>
        </p:txBody>
      </p:sp>
    </p:spTree>
    <p:extLst>
      <p:ext uri="{BB962C8B-B14F-4D97-AF65-F5344CB8AC3E}">
        <p14:creationId xmlns:p14="http://schemas.microsoft.com/office/powerpoint/2010/main" val="23387555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dirty="0" smtClean="0"/>
              <a:t>F/IDF </a:t>
            </a:r>
            <a:r>
              <a:rPr lang="zh-CN" altLang="en-US" sz="1200" dirty="0" smtClean="0"/>
              <a:t>和 </a:t>
            </a:r>
            <a:r>
              <a:rPr lang="en-US" altLang="zh-CN" sz="1200" dirty="0" smtClean="0"/>
              <a:t>BM25 </a:t>
            </a:r>
            <a:r>
              <a:rPr lang="zh-CN" altLang="en-US" sz="1200" dirty="0" smtClean="0"/>
              <a:t>同样使用 </a:t>
            </a:r>
            <a:r>
              <a:rPr lang="en-US" altLang="zh-CN" sz="1200" dirty="0" smtClean="0"/>
              <a:t>IDF</a:t>
            </a:r>
            <a:r>
              <a:rPr lang="zh-CN" altLang="en-US" sz="1200" dirty="0" smtClean="0"/>
              <a:t>来区分普通词（不重要）和非普通词（重要）， 同样认为（文档里的某个词出现次数越频繁，文档与这个词就越相关。</a:t>
            </a:r>
            <a:endParaRPr lang="en-US" altLang="zh-CN" sz="1200" dirty="0" smtClean="0"/>
          </a:p>
          <a:p>
            <a:pPr marL="0" indent="0">
              <a:buNone/>
            </a:pPr>
            <a:r>
              <a:rPr lang="zh-CN" altLang="en-US" sz="1200" dirty="0" smtClean="0"/>
              <a:t>不幸的是，普通词随处可见， 实际上一个普通词在同一个文档中大量出现的作用会由于该词在 </a:t>
            </a:r>
            <a:r>
              <a:rPr lang="zh-CN" altLang="en-US" sz="1200" i="1" dirty="0" smtClean="0"/>
              <a:t>所有</a:t>
            </a:r>
            <a:r>
              <a:rPr lang="zh-CN" altLang="en-US" sz="1200" dirty="0" smtClean="0"/>
              <a:t> 文档中的大量出现而被抵消掉。</a:t>
            </a:r>
            <a:endParaRPr lang="en-US" altLang="zh-CN" sz="1200" dirty="0" smtClean="0"/>
          </a:p>
          <a:p>
            <a:pPr marL="0" indent="0">
              <a:buNone/>
            </a:pPr>
            <a:endParaRPr lang="en-US" altLang="zh-CN" sz="1200" dirty="0" smtClean="0"/>
          </a:p>
          <a:p>
            <a:pPr marL="0" indent="0">
              <a:buNone/>
            </a:pPr>
            <a:endParaRPr lang="en-US" altLang="zh-CN" sz="1200" dirty="0" smtClean="0"/>
          </a:p>
          <a:p>
            <a:pPr marL="0" indent="0">
              <a:buNone/>
            </a:pPr>
            <a:r>
              <a:rPr lang="zh-CN" altLang="en-US" sz="1200" dirty="0" smtClean="0"/>
              <a:t>但是比如</a:t>
            </a:r>
            <a:r>
              <a:rPr lang="en-US" altLang="zh-CN" sz="1200" dirty="0" smtClean="0"/>
              <a:t>Elasticsearch </a:t>
            </a:r>
            <a:r>
              <a:rPr lang="zh-CN" altLang="en-US" sz="1200" dirty="0" smtClean="0"/>
              <a:t>的</a:t>
            </a:r>
            <a:r>
              <a:rPr lang="en-US" altLang="zh-CN" sz="1200" dirty="0" smtClean="0"/>
              <a:t>standard</a:t>
            </a:r>
            <a:r>
              <a:rPr lang="zh-CN" altLang="en-US" sz="1200" dirty="0" smtClean="0"/>
              <a:t>标准分析器，不会移除停用词，因为尽管这些词的重要性很低，但也不是毫无用处。这导致：在一个相当长的文档中，像</a:t>
            </a:r>
            <a:r>
              <a:rPr lang="en-US" altLang="zh-CN" sz="1200" dirty="0" smtClean="0"/>
              <a:t>the and,</a:t>
            </a:r>
            <a:r>
              <a:rPr lang="zh-CN" altLang="en-US" sz="1200" dirty="0" smtClean="0"/>
              <a:t>这样词出现的数量会高得离谱，以致它们的权重被人为放大</a:t>
            </a:r>
            <a:endParaRPr lang="en-US" altLang="zh-CN" sz="1200" dirty="0" smtClean="0"/>
          </a:p>
          <a:p>
            <a:pPr marL="0" indent="0">
              <a:buNone/>
            </a:pPr>
            <a:endParaRPr lang="en-US" altLang="zh-CN" sz="1200" dirty="0" smtClean="0"/>
          </a:p>
          <a:p>
            <a:pPr marL="0" indent="0">
              <a:buNone/>
            </a:pPr>
            <a:r>
              <a:rPr lang="zh-CN" altLang="en-US" sz="1200" b="1" dirty="0" smtClean="0"/>
              <a:t>对于词频然而，</a:t>
            </a:r>
            <a:r>
              <a:rPr lang="en-US" altLang="zh-CN" sz="1200" b="1" dirty="0" smtClean="0"/>
              <a:t>BM25 </a:t>
            </a:r>
            <a:r>
              <a:rPr lang="zh-CN" altLang="en-US" sz="1200" b="1" dirty="0" smtClean="0"/>
              <a:t>有一个上限，文档里出现 </a:t>
            </a:r>
            <a:r>
              <a:rPr lang="en-US" altLang="zh-CN" sz="1200" b="1" dirty="0" smtClean="0"/>
              <a:t>5 </a:t>
            </a:r>
            <a:r>
              <a:rPr lang="zh-CN" altLang="en-US" sz="1200" b="1" dirty="0" smtClean="0"/>
              <a:t>到 </a:t>
            </a:r>
            <a:r>
              <a:rPr lang="en-US" altLang="zh-CN" sz="1200" b="1" dirty="0" smtClean="0"/>
              <a:t>10 </a:t>
            </a:r>
            <a:r>
              <a:rPr lang="zh-CN" altLang="en-US" sz="1200" b="1" dirty="0" smtClean="0"/>
              <a:t>次的词会比那些只出现一两次的对相关度有着显著影响。但是如图 </a:t>
            </a:r>
            <a:r>
              <a:rPr lang="en-US" altLang="zh-CN" sz="1200" b="1" dirty="0" smtClean="0">
                <a:hlinkClick r:id="rId3" tooltip="图 34. TF/IDF 与 BM25 的词频饱和度"/>
              </a:rPr>
              <a:t>TF/IDF </a:t>
            </a:r>
            <a:r>
              <a:rPr lang="zh-CN" altLang="en-US" sz="1200" b="1" dirty="0" smtClean="0">
                <a:hlinkClick r:id="rId3" tooltip="图 34. TF/IDF 与 BM25 的词频饱和度"/>
              </a:rPr>
              <a:t>与 </a:t>
            </a:r>
            <a:r>
              <a:rPr lang="en-US" altLang="zh-CN" sz="1200" b="1" dirty="0" smtClean="0">
                <a:hlinkClick r:id="rId3" tooltip="图 34. TF/IDF 与 BM25 的词频饱和度"/>
              </a:rPr>
              <a:t>BM25 </a:t>
            </a:r>
            <a:r>
              <a:rPr lang="zh-CN" altLang="en-US" sz="1200" b="1" dirty="0" smtClean="0">
                <a:hlinkClick r:id="rId3" tooltip="图 34. TF/IDF 与 BM25 的词频饱和度"/>
              </a:rPr>
              <a:t>的词频饱和度</a:t>
            </a:r>
            <a:r>
              <a:rPr lang="zh-CN" altLang="en-US" sz="1200" b="1" dirty="0" smtClean="0"/>
              <a:t> 所见，文档中出现 </a:t>
            </a:r>
            <a:r>
              <a:rPr lang="en-US" altLang="zh-CN" sz="1200" b="1" dirty="0" smtClean="0"/>
              <a:t>20 </a:t>
            </a:r>
            <a:r>
              <a:rPr lang="zh-CN" altLang="en-US" sz="1200" b="1" dirty="0" smtClean="0"/>
              <a:t>次的词几乎与那些出现上千次的词有着相同的影响。</a:t>
            </a:r>
            <a:endParaRPr lang="en-US" altLang="zh-CN" sz="1200" b="1" dirty="0" smtClean="0"/>
          </a:p>
        </p:txBody>
      </p:sp>
      <p:sp>
        <p:nvSpPr>
          <p:cNvPr id="4" name="灯片编号占位符 3"/>
          <p:cNvSpPr>
            <a:spLocks noGrp="1"/>
          </p:cNvSpPr>
          <p:nvPr>
            <p:ph type="sldNum" sz="quarter" idx="10"/>
          </p:nvPr>
        </p:nvSpPr>
        <p:spPr/>
        <p:txBody>
          <a:bodyPr/>
          <a:lstStyle/>
          <a:p>
            <a:fld id="{290C7C4E-46FD-4921-A28F-23F194157F22}" type="slidenum">
              <a:rPr lang="zh-CN" altLang="en-US" smtClean="0"/>
              <a:t>54</a:t>
            </a:fld>
            <a:endParaRPr lang="zh-CN" altLang="en-US"/>
          </a:p>
        </p:txBody>
      </p:sp>
    </p:spTree>
    <p:extLst>
      <p:ext uri="{BB962C8B-B14F-4D97-AF65-F5344CB8AC3E}">
        <p14:creationId xmlns:p14="http://schemas.microsoft.com/office/powerpoint/2010/main" val="15091438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55</a:t>
            </a:fld>
            <a:endParaRPr lang="zh-CN" altLang="en-US"/>
          </a:p>
        </p:txBody>
      </p:sp>
    </p:spTree>
    <p:extLst>
      <p:ext uri="{BB962C8B-B14F-4D97-AF65-F5344CB8AC3E}">
        <p14:creationId xmlns:p14="http://schemas.microsoft.com/office/powerpoint/2010/main" val="27195230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56</a:t>
            </a:fld>
            <a:endParaRPr lang="zh-CN" altLang="en-US"/>
          </a:p>
        </p:txBody>
      </p:sp>
    </p:spTree>
    <p:extLst>
      <p:ext uri="{BB962C8B-B14F-4D97-AF65-F5344CB8AC3E}">
        <p14:creationId xmlns:p14="http://schemas.microsoft.com/office/powerpoint/2010/main" val="3229588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6</a:t>
            </a:fld>
            <a:endParaRPr lang="zh-CN" altLang="en-US"/>
          </a:p>
        </p:txBody>
      </p:sp>
    </p:spTree>
    <p:extLst>
      <p:ext uri="{BB962C8B-B14F-4D97-AF65-F5344CB8AC3E}">
        <p14:creationId xmlns:p14="http://schemas.microsoft.com/office/powerpoint/2010/main" val="2361212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3" charset="2"/>
              <a:buNone/>
            </a:pPr>
            <a:r>
              <a:rPr lang="zh-CN" altLang="en-US" sz="1200" b="1" dirty="0" smtClean="0">
                <a:ea typeface="微软雅黑 Light" panose="020B0502040204020203" pitchFamily="34" charset="-122"/>
              </a:rPr>
              <a:t>非结构化数据：文件</a:t>
            </a:r>
            <a:r>
              <a:rPr lang="en-US" altLang="zh-CN" sz="1200" b="1" dirty="0" smtClean="0">
                <a:ea typeface="微软雅黑 Light" panose="020B0502040204020203" pitchFamily="34" charset="-122"/>
              </a:rPr>
              <a:t>-&gt;</a:t>
            </a:r>
            <a:r>
              <a:rPr lang="zh-CN" altLang="en-US" sz="1200" b="1" dirty="0" smtClean="0">
                <a:ea typeface="微软雅黑 Light" panose="020B0502040204020203" pitchFamily="34" charset="-122"/>
              </a:rPr>
              <a:t>字符串</a:t>
            </a:r>
            <a:endParaRPr lang="en-US" altLang="zh-CN" sz="1200" b="1" dirty="0" smtClean="0">
              <a:ea typeface="微软雅黑 Light" panose="020B0502040204020203" pitchFamily="34" charset="-122"/>
            </a:endParaRPr>
          </a:p>
          <a:p>
            <a:pPr marL="0" indent="0">
              <a:buFont typeface="Wingdings 3" charset="2"/>
              <a:buNone/>
            </a:pPr>
            <a:r>
              <a:rPr lang="zh-CN" altLang="en-US" sz="1200" b="1" dirty="0" smtClean="0">
                <a:ea typeface="微软雅黑 Light" panose="020B0502040204020203" pitchFamily="34" charset="-122"/>
              </a:rPr>
              <a:t>我要搜索的时候想要：字符串</a:t>
            </a:r>
            <a:r>
              <a:rPr lang="en-US" altLang="zh-CN" sz="1200" b="1" dirty="0" smtClean="0">
                <a:ea typeface="微软雅黑 Light" panose="020B0502040204020203" pitchFamily="34" charset="-122"/>
              </a:rPr>
              <a:t>-&gt;</a:t>
            </a:r>
            <a:r>
              <a:rPr lang="zh-CN" altLang="en-US" sz="1200" b="1" dirty="0" smtClean="0">
                <a:ea typeface="微软雅黑 Light" panose="020B0502040204020203" pitchFamily="34" charset="-122"/>
              </a:rPr>
              <a:t>文件</a:t>
            </a:r>
            <a:endParaRPr lang="en-US" altLang="zh-CN" sz="1200" b="1" dirty="0" smtClean="0">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微软雅黑 Light" panose="020B0502040204020203" pitchFamily="34" charset="-122"/>
              </a:rPr>
              <a:t>如果索引总能够保存从字符串到文件的映射，则会大大提高搜索速度。保存这种信息的索引称为</a:t>
            </a:r>
            <a:r>
              <a:rPr lang="zh-CN" altLang="en-US" sz="1200" dirty="0" smtClean="0">
                <a:solidFill>
                  <a:srgbClr val="FF0000"/>
                </a:solidFill>
                <a:ea typeface="微软雅黑 Light" panose="020B0502040204020203" pitchFamily="34" charset="-122"/>
              </a:rPr>
              <a:t>反向索引</a:t>
            </a:r>
            <a:r>
              <a:rPr lang="zh-CN" altLang="en-US" sz="1200" dirty="0" smtClean="0">
                <a:ea typeface="微软雅黑 Light" panose="020B0502040204020203" pitchFamily="34" charset="-122"/>
              </a:rPr>
              <a:t>或者</a:t>
            </a:r>
            <a:r>
              <a:rPr lang="zh-CN" altLang="en-US" sz="1200" dirty="0" smtClean="0">
                <a:solidFill>
                  <a:srgbClr val="FF0000"/>
                </a:solidFill>
                <a:ea typeface="微软雅黑 Light" panose="020B0502040204020203" pitchFamily="34" charset="-122"/>
              </a:rPr>
              <a:t>倒排索引</a:t>
            </a:r>
            <a:endParaRPr lang="en-US" altLang="zh-CN" sz="1200" dirty="0" smtClean="0">
              <a:solidFill>
                <a:srgbClr val="FF0000"/>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ea typeface="微软雅黑 Light" panose="020B0502040204020203" pitchFamily="34" charset="-122"/>
              </a:rPr>
              <a:t>最简单反向索引信息如下（</a:t>
            </a:r>
            <a:r>
              <a:rPr lang="en-US" altLang="zh-CN" sz="1200" dirty="0" smtClean="0">
                <a:solidFill>
                  <a:schemeClr val="tx1"/>
                </a:solidFill>
                <a:ea typeface="微软雅黑 Light" panose="020B0502040204020203" pitchFamily="34" charset="-122"/>
              </a:rPr>
              <a:t>Lucene</a:t>
            </a:r>
            <a:r>
              <a:rPr lang="zh-CN" altLang="en-US" sz="1200" dirty="0" smtClean="0">
                <a:solidFill>
                  <a:schemeClr val="tx1"/>
                </a:solidFill>
                <a:ea typeface="微软雅黑 Light" panose="020B0502040204020203" pitchFamily="34" charset="-122"/>
              </a:rPr>
              <a:t>的会复杂一下后面说）：假设有</a:t>
            </a:r>
            <a:r>
              <a:rPr lang="en-US" altLang="zh-CN" sz="1200" dirty="0" smtClean="0">
                <a:solidFill>
                  <a:schemeClr val="tx1"/>
                </a:solidFill>
                <a:ea typeface="微软雅黑 Light" panose="020B0502040204020203" pitchFamily="34" charset="-122"/>
              </a:rPr>
              <a:t>100</a:t>
            </a:r>
            <a:r>
              <a:rPr lang="zh-CN" altLang="en-US" sz="1200" dirty="0" smtClean="0">
                <a:solidFill>
                  <a:schemeClr val="tx1"/>
                </a:solidFill>
                <a:ea typeface="微软雅黑 Light" panose="020B0502040204020203" pitchFamily="34" charset="-122"/>
              </a:rPr>
              <a:t>个文档，</a:t>
            </a:r>
            <a:r>
              <a:rPr lang="en-US" altLang="zh-CN" sz="1200" dirty="0" smtClean="0">
                <a:solidFill>
                  <a:schemeClr val="tx1"/>
                </a:solidFill>
                <a:ea typeface="微软雅黑 Light" panose="020B0502040204020203" pitchFamily="34" charset="-122"/>
              </a:rPr>
              <a:t>id</a:t>
            </a:r>
            <a:r>
              <a:rPr lang="zh-CN" altLang="en-US" sz="1200" dirty="0" smtClean="0">
                <a:solidFill>
                  <a:schemeClr val="tx1"/>
                </a:solidFill>
                <a:ea typeface="微软雅黑 Light" panose="020B0502040204020203" pitchFamily="34" charset="-122"/>
              </a:rPr>
              <a:t>为</a:t>
            </a:r>
            <a:r>
              <a:rPr lang="en-US" altLang="zh-CN" sz="1200" dirty="0" smtClean="0">
                <a:solidFill>
                  <a:schemeClr val="tx1"/>
                </a:solidFill>
                <a:ea typeface="微软雅黑 Light" panose="020B0502040204020203" pitchFamily="34" charset="-122"/>
              </a:rPr>
              <a:t>1-100</a:t>
            </a:r>
            <a:r>
              <a:rPr lang="zh-CN" altLang="en-US" sz="1200" dirty="0" smtClean="0">
                <a:solidFill>
                  <a:schemeClr val="tx1"/>
                </a:solidFill>
                <a:ea typeface="微软雅黑 Light" panose="020B0502040204020203" pitchFamily="34" charset="-122"/>
              </a:rPr>
              <a:t>，我们得到如下的结构</a:t>
            </a: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ea typeface="微软雅黑 Light" panose="020B0502040204020203" pitchFamily="34" charset="-122"/>
              </a:rPr>
              <a:t>（图一）</a:t>
            </a: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ea typeface="微软雅黑 Light" panose="020B0502040204020203" pitchFamily="34" charset="-122"/>
              </a:rPr>
              <a:t>左边保存的一系列字符串，称为</a:t>
            </a:r>
            <a:r>
              <a:rPr lang="zh-CN" altLang="en-US" sz="1200" dirty="0" smtClean="0">
                <a:solidFill>
                  <a:srgbClr val="FF0000"/>
                </a:solidFill>
                <a:ea typeface="微软雅黑 Light" panose="020B0502040204020203" pitchFamily="34" charset="-122"/>
              </a:rPr>
              <a:t>词典</a:t>
            </a:r>
            <a:r>
              <a:rPr lang="zh-CN" altLang="en-US" sz="1200" dirty="0" smtClean="0">
                <a:ea typeface="微软雅黑 Light" panose="020B0502040204020203" pitchFamily="34" charset="-122"/>
              </a:rPr>
              <a:t>，右边的文档链表称为</a:t>
            </a:r>
            <a:r>
              <a:rPr lang="zh-CN" altLang="en-US" sz="1200" dirty="0" smtClean="0">
                <a:solidFill>
                  <a:srgbClr val="FF0000"/>
                </a:solidFill>
                <a:ea typeface="微软雅黑 Light" panose="020B0502040204020203" pitchFamily="34" charset="-122"/>
              </a:rPr>
              <a:t>倒排表</a:t>
            </a:r>
            <a:endParaRPr lang="en-US" altLang="zh-CN" sz="1200" dirty="0" smtClean="0">
              <a:solidFill>
                <a:srgbClr val="FF0000"/>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rgbClr val="FF0000"/>
                </a:solidFill>
                <a:ea typeface="微软雅黑 Light" panose="020B0502040204020203" pitchFamily="34" charset="-122"/>
              </a:rPr>
              <a:t>（图二）</a:t>
            </a:r>
            <a:endParaRPr lang="en-US" altLang="zh-CN" sz="1200" dirty="0" smtClean="0">
              <a:solidFill>
                <a:srgbClr val="FF0000"/>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ea typeface="微软雅黑 Light" panose="020B0502040204020203" pitchFamily="34" charset="-122"/>
              </a:rPr>
              <a:t>比如说，我们要寻找包含字符</a:t>
            </a:r>
            <a:r>
              <a:rPr lang="en-US" altLang="zh-CN" sz="1200" dirty="0" smtClean="0">
                <a:solidFill>
                  <a:schemeClr val="tx1"/>
                </a:solidFill>
                <a:ea typeface="微软雅黑 Light" panose="020B0502040204020203" pitchFamily="34" charset="-122"/>
              </a:rPr>
              <a:t>"lucene"</a:t>
            </a:r>
            <a:r>
              <a:rPr lang="zh-CN" altLang="en-US" sz="1200" dirty="0" smtClean="0">
                <a:solidFill>
                  <a:schemeClr val="tx1"/>
                </a:solidFill>
                <a:ea typeface="微软雅黑 Light" panose="020B0502040204020203" pitchFamily="34" charset="-122"/>
              </a:rPr>
              <a:t>而且包含</a:t>
            </a:r>
            <a:r>
              <a:rPr lang="en-US" altLang="zh-CN" sz="1200" dirty="0" smtClean="0">
                <a:solidFill>
                  <a:schemeClr val="tx1"/>
                </a:solidFill>
                <a:ea typeface="微软雅黑 Light" panose="020B0502040204020203" pitchFamily="34" charset="-122"/>
              </a:rPr>
              <a:t>"solr"</a:t>
            </a:r>
            <a:r>
              <a:rPr lang="zh-CN" altLang="en-US" sz="1200" dirty="0" smtClean="0">
                <a:solidFill>
                  <a:schemeClr val="tx1"/>
                </a:solidFill>
                <a:ea typeface="微软雅黑 Light" panose="020B0502040204020203" pitchFamily="34" charset="-122"/>
              </a:rPr>
              <a:t>的文档，只需要下面几步：</a:t>
            </a:r>
            <a:r>
              <a:rPr lang="en-US" altLang="zh-CN" sz="1200" dirty="0" smtClean="0">
                <a:solidFill>
                  <a:schemeClr val="tx1"/>
                </a:solidFill>
                <a:ea typeface="微软雅黑 Light" panose="020B0502040204020203" pitchFamily="34" charset="-122"/>
              </a:rPr>
              <a:t>1. </a:t>
            </a:r>
            <a:r>
              <a:rPr lang="zh-CN" altLang="en-US" sz="1200" dirty="0" smtClean="0">
                <a:solidFill>
                  <a:schemeClr val="tx1"/>
                </a:solidFill>
                <a:ea typeface="微软雅黑 Light" panose="020B0502040204020203" pitchFamily="34" charset="-122"/>
              </a:rPr>
              <a:t>取出包含字符串“</a:t>
            </a:r>
            <a:r>
              <a:rPr lang="en-US" altLang="zh-CN" sz="1200" dirty="0" smtClean="0">
                <a:solidFill>
                  <a:schemeClr val="tx1"/>
                </a:solidFill>
                <a:ea typeface="微软雅黑 Light" panose="020B0502040204020203" pitchFamily="34" charset="-122"/>
              </a:rPr>
              <a:t>lucene”</a:t>
            </a:r>
            <a:r>
              <a:rPr lang="zh-CN" altLang="en-US" sz="1200" dirty="0" smtClean="0">
                <a:solidFill>
                  <a:schemeClr val="tx1"/>
                </a:solidFill>
                <a:ea typeface="微软雅黑 Light" panose="020B0502040204020203" pitchFamily="34" charset="-122"/>
              </a:rPr>
              <a:t>的文档链表。</a:t>
            </a:r>
            <a:r>
              <a:rPr lang="en-US" altLang="zh-CN" sz="1200" dirty="0" smtClean="0">
                <a:solidFill>
                  <a:schemeClr val="tx1"/>
                </a:solidFill>
                <a:ea typeface="微软雅黑 Light" panose="020B0502040204020203" pitchFamily="34" charset="-122"/>
              </a:rPr>
              <a:t>2. </a:t>
            </a:r>
            <a:r>
              <a:rPr lang="zh-CN" altLang="en-US" sz="1200" dirty="0" smtClean="0">
                <a:solidFill>
                  <a:schemeClr val="tx1"/>
                </a:solidFill>
                <a:ea typeface="微软雅黑 Light" panose="020B0502040204020203" pitchFamily="34" charset="-122"/>
              </a:rPr>
              <a:t>取出包含字符串“</a:t>
            </a:r>
            <a:r>
              <a:rPr lang="en-US" altLang="zh-CN" sz="1200" dirty="0" smtClean="0">
                <a:solidFill>
                  <a:schemeClr val="tx1"/>
                </a:solidFill>
                <a:ea typeface="微软雅黑 Light" panose="020B0502040204020203" pitchFamily="34" charset="-122"/>
              </a:rPr>
              <a:t>solr”</a:t>
            </a:r>
            <a:r>
              <a:rPr lang="zh-CN" altLang="en-US" sz="1200" dirty="0" smtClean="0">
                <a:solidFill>
                  <a:schemeClr val="tx1"/>
                </a:solidFill>
                <a:ea typeface="微软雅黑 Light" panose="020B0502040204020203" pitchFamily="34" charset="-122"/>
              </a:rPr>
              <a:t>的文档链表。</a:t>
            </a:r>
            <a:r>
              <a:rPr lang="en-US" altLang="zh-CN" sz="1200" dirty="0" smtClean="0">
                <a:solidFill>
                  <a:schemeClr val="tx1"/>
                </a:solidFill>
                <a:ea typeface="微软雅黑 Light" panose="020B0502040204020203" pitchFamily="34" charset="-122"/>
              </a:rPr>
              <a:t>3. </a:t>
            </a:r>
            <a:r>
              <a:rPr lang="zh-CN" altLang="en-US" sz="1200" dirty="0" smtClean="0">
                <a:solidFill>
                  <a:schemeClr val="tx1"/>
                </a:solidFill>
                <a:ea typeface="微软雅黑 Light" panose="020B0502040204020203" pitchFamily="34" charset="-122"/>
              </a:rPr>
              <a:t>通过合并链表，找出既包含“</a:t>
            </a:r>
            <a:r>
              <a:rPr lang="en-US" altLang="zh-CN" sz="1200" dirty="0" smtClean="0">
                <a:solidFill>
                  <a:schemeClr val="tx1"/>
                </a:solidFill>
                <a:ea typeface="微软雅黑 Light" panose="020B0502040204020203" pitchFamily="34" charset="-122"/>
              </a:rPr>
              <a:t>lucene”</a:t>
            </a:r>
            <a:r>
              <a:rPr lang="zh-CN" altLang="en-US" sz="1200" dirty="0" smtClean="0">
                <a:solidFill>
                  <a:schemeClr val="tx1"/>
                </a:solidFill>
                <a:ea typeface="微软雅黑 Light" panose="020B0502040204020203" pitchFamily="34" charset="-122"/>
              </a:rPr>
              <a:t>又包含“</a:t>
            </a:r>
            <a:r>
              <a:rPr lang="en-US" altLang="zh-CN" sz="1200" dirty="0" smtClean="0">
                <a:solidFill>
                  <a:schemeClr val="tx1"/>
                </a:solidFill>
                <a:ea typeface="微软雅黑 Light" panose="020B0502040204020203" pitchFamily="34" charset="-122"/>
              </a:rPr>
              <a:t>solr”</a:t>
            </a:r>
            <a:r>
              <a:rPr lang="zh-CN" altLang="en-US" sz="1200" dirty="0" smtClean="0">
                <a:solidFill>
                  <a:schemeClr val="tx1"/>
                </a:solidFill>
                <a:ea typeface="微软雅黑 Light" panose="020B0502040204020203" pitchFamily="34" charset="-122"/>
              </a:rPr>
              <a:t>的文件。</a:t>
            </a: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ea typeface="微软雅黑 Light" panose="020B0502040204020203" pitchFamily="34" charset="-122"/>
              </a:rPr>
              <a:t>说第二个问题前，再仔细说说倒排索引</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ea typeface="微软雅黑 Light" panose="020B0502040204020203"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tx1"/>
              </a:solidFill>
              <a:ea typeface="微软雅黑 Light" panose="020B0502040204020203" pitchFamily="34" charset="-122"/>
            </a:endParaRPr>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7</a:t>
            </a:fld>
            <a:endParaRPr lang="zh-CN" altLang="en-US"/>
          </a:p>
        </p:txBody>
      </p:sp>
    </p:spTree>
    <p:extLst>
      <p:ext uri="{BB962C8B-B14F-4D97-AF65-F5344CB8AC3E}">
        <p14:creationId xmlns:p14="http://schemas.microsoft.com/office/powerpoint/2010/main" val="756627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9</a:t>
            </a:fld>
            <a:endParaRPr lang="zh-CN" altLang="en-US"/>
          </a:p>
        </p:txBody>
      </p:sp>
    </p:spTree>
    <p:extLst>
      <p:ext uri="{BB962C8B-B14F-4D97-AF65-F5344CB8AC3E}">
        <p14:creationId xmlns:p14="http://schemas.microsoft.com/office/powerpoint/2010/main" val="114019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ea typeface="微软雅黑 Light" panose="020B0502040204020203" pitchFamily="34" charset="-122"/>
              </a:rPr>
              <a:t>实际上，</a:t>
            </a:r>
            <a:r>
              <a:rPr lang="en-US" altLang="zh-CN" sz="1200" b="1" dirty="0" smtClean="0">
                <a:ea typeface="微软雅黑 Light" panose="020B0502040204020203" pitchFamily="34" charset="-122"/>
              </a:rPr>
              <a:t>Lucene</a:t>
            </a:r>
            <a:r>
              <a:rPr lang="zh-CN" altLang="en-US" sz="1200" b="1" dirty="0" smtClean="0">
                <a:ea typeface="微软雅黑 Light" panose="020B0502040204020203" pitchFamily="34" charset="-122"/>
              </a:rPr>
              <a:t>倒排索引需要存储的信息不止词和文档列表</a:t>
            </a:r>
            <a:endParaRPr lang="en-US" altLang="zh-CN" sz="1200" b="1"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zh-CN" altLang="en-US" sz="900" dirty="0" smtClean="0">
                <a:ea typeface="微软雅黑 Light" panose="020B0502040204020203" pitchFamily="34" charset="-122"/>
              </a:rPr>
              <a:t>为了使用余弦相似度计算搜索词和文档的相似度，这样就需要记录词在</a:t>
            </a:r>
            <a:r>
              <a:rPr lang="zh-CN" altLang="en-US" sz="1200" b="1" dirty="0" smtClean="0">
                <a:ea typeface="微软雅黑 Light" panose="020B0502040204020203" pitchFamily="34" charset="-122"/>
              </a:rPr>
              <a:t>每个文档中出现的频率</a:t>
            </a:r>
            <a:r>
              <a:rPr lang="zh-CN" altLang="en-US" sz="1200" dirty="0" smtClean="0">
                <a:ea typeface="微软雅黑 Light" panose="020B0502040204020203" pitchFamily="34" charset="-122"/>
              </a:rPr>
              <a:t>以及</a:t>
            </a:r>
            <a:r>
              <a:rPr lang="zh-CN" altLang="en-US" sz="1200" b="1" dirty="0" smtClean="0">
                <a:ea typeface="微软雅黑 Light" panose="020B0502040204020203" pitchFamily="34" charset="-122"/>
              </a:rPr>
              <a:t>包含这个词的文档数量</a:t>
            </a:r>
            <a:endParaRPr lang="en-US" altLang="zh-CN" sz="1200" b="1"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zh-CN" altLang="en-US" sz="1200" dirty="0" smtClean="0">
                <a:ea typeface="微软雅黑 Light" panose="020B0502040204020203" pitchFamily="34" charset="-122"/>
              </a:rPr>
              <a:t>除此以外，为了能够高亮搜索结果，需要记录</a:t>
            </a:r>
            <a:r>
              <a:rPr lang="zh-CN" altLang="en-US" sz="1200" b="1" i="0" dirty="0" smtClean="0">
                <a:ea typeface="微软雅黑 Light" panose="020B0502040204020203" pitchFamily="34" charset="-122"/>
              </a:rPr>
              <a:t>每个词在文档中的偏移信息</a:t>
            </a:r>
            <a:r>
              <a:rPr lang="en-US" altLang="zh-CN" sz="1200" b="1" i="0" dirty="0" smtClean="0">
                <a:ea typeface="微软雅黑 Light" panose="020B0502040204020203" pitchFamily="34" charset="-122"/>
              </a:rPr>
              <a:t>offset</a:t>
            </a:r>
            <a:r>
              <a:rPr lang="zh-CN" altLang="en-US" sz="1200" dirty="0" smtClean="0">
                <a:ea typeface="微软雅黑 Light" panose="020B0502040204020203" pitchFamily="34" charset="-122"/>
              </a:rPr>
              <a:t>（起始位置和长度）</a:t>
            </a:r>
            <a:endParaRPr lang="en-US" altLang="zh-CN" sz="1200" dirty="0" smtClean="0">
              <a:ea typeface="微软雅黑 Light" panose="020B0502040204020203" pitchFamily="34" charset="-122"/>
            </a:endParaRPr>
          </a:p>
          <a:p>
            <a:endParaRPr lang="en-US" altLang="zh-CN" sz="1200" dirty="0" smtClean="0">
              <a:ea typeface="微软雅黑 Light" panose="020B0502040204020203" pitchFamily="34" charset="-122"/>
            </a:endParaRPr>
          </a:p>
          <a:p>
            <a:r>
              <a:rPr lang="zh-CN" altLang="en-US" sz="1200" dirty="0" smtClean="0">
                <a:ea typeface="微软雅黑 Light" panose="020B0502040204020203" pitchFamily="34" charset="-122"/>
              </a:rPr>
              <a:t>为了支持短语查询，需要记录每个词的</a:t>
            </a:r>
            <a:r>
              <a:rPr lang="en-US" altLang="zh-CN" sz="1200" b="1" dirty="0" smtClean="0">
                <a:ea typeface="微软雅黑 Light" panose="020B0502040204020203" pitchFamily="34" charset="-122"/>
              </a:rPr>
              <a:t>position</a:t>
            </a:r>
            <a:r>
              <a:rPr lang="zh-CN" altLang="en-US" sz="1200" b="1" dirty="0" smtClean="0">
                <a:ea typeface="微软雅黑 Light" panose="020B0502040204020203" pitchFamily="34" charset="-122"/>
              </a:rPr>
              <a:t>信息，</a:t>
            </a:r>
            <a:r>
              <a:rPr lang="zh-CN" altLang="en-US" sz="1200" dirty="0" smtClean="0">
                <a:ea typeface="微软雅黑 Light" panose="020B0502040204020203" pitchFamily="34" charset="-122"/>
              </a:rPr>
              <a:t>注意</a:t>
            </a:r>
            <a:r>
              <a:rPr lang="en-US" altLang="zh-CN" sz="1200" dirty="0" smtClean="0">
                <a:ea typeface="微软雅黑 Light" panose="020B0502040204020203" pitchFamily="34" charset="-122"/>
              </a:rPr>
              <a:t>position</a:t>
            </a:r>
            <a:r>
              <a:rPr lang="zh-CN" altLang="en-US" sz="1200" dirty="0" smtClean="0">
                <a:ea typeface="微软雅黑 Light" panose="020B0502040204020203" pitchFamily="34" charset="-122"/>
              </a:rPr>
              <a:t>和</a:t>
            </a:r>
            <a:r>
              <a:rPr lang="en-US" altLang="zh-CN" sz="1200" dirty="0" smtClean="0">
                <a:ea typeface="微软雅黑 Light" panose="020B0502040204020203" pitchFamily="34" charset="-122"/>
              </a:rPr>
              <a:t>offset</a:t>
            </a:r>
            <a:r>
              <a:rPr lang="zh-CN" altLang="en-US" sz="1200" dirty="0" smtClean="0">
                <a:ea typeface="微软雅黑 Light" panose="020B0502040204020203" pitchFamily="34" charset="-122"/>
              </a:rPr>
              <a:t>不是一个概念，</a:t>
            </a:r>
            <a:r>
              <a:rPr lang="en-US" altLang="zh-CN" sz="1200" dirty="0" smtClean="0">
                <a:ea typeface="微软雅黑 Light" panose="020B0502040204020203" pitchFamily="34" charset="-122"/>
              </a:rPr>
              <a:t>position</a:t>
            </a:r>
            <a:r>
              <a:rPr lang="zh-CN" altLang="en-US" sz="1200" dirty="0" smtClean="0">
                <a:ea typeface="微软雅黑 Light" panose="020B0502040204020203" pitchFamily="34" charset="-122"/>
              </a:rPr>
              <a:t>是文档分词之后得到的</a:t>
            </a:r>
            <a:r>
              <a:rPr lang="en-US" altLang="zh-CN" sz="1200" dirty="0" smtClean="0">
                <a:ea typeface="微软雅黑 Light" panose="020B0502040204020203" pitchFamily="34" charset="-122"/>
              </a:rPr>
              <a:t>term</a:t>
            </a:r>
            <a:r>
              <a:rPr lang="zh-CN" altLang="en-US" sz="1200" dirty="0" smtClean="0">
                <a:ea typeface="微软雅黑 Light" panose="020B0502040204020203" pitchFamily="34" charset="-122"/>
              </a:rPr>
              <a:t>序列中词的位置，</a:t>
            </a:r>
            <a:r>
              <a:rPr lang="en-US" altLang="zh-CN" sz="1200" dirty="0" smtClean="0">
                <a:ea typeface="微软雅黑 Light" panose="020B0502040204020203" pitchFamily="34" charset="-122"/>
              </a:rPr>
              <a:t>offset</a:t>
            </a:r>
            <a:r>
              <a:rPr lang="zh-CN" altLang="en-US" sz="1200" dirty="0" smtClean="0">
                <a:ea typeface="微软雅黑 Light" panose="020B0502040204020203" pitchFamily="34" charset="-122"/>
              </a:rPr>
              <a:t>是分词之前的偏移，如果文档中一个词被分成多个</a:t>
            </a:r>
            <a:r>
              <a:rPr lang="en-US" altLang="zh-CN" sz="1200" dirty="0" smtClean="0">
                <a:ea typeface="微软雅黑 Light" panose="020B0502040204020203" pitchFamily="34" charset="-122"/>
              </a:rPr>
              <a:t>Term</a:t>
            </a:r>
            <a:r>
              <a:rPr lang="zh-CN" altLang="en-US" sz="1200" dirty="0" smtClean="0">
                <a:ea typeface="微软雅黑 Light" panose="020B0502040204020203" pitchFamily="34" charset="-122"/>
              </a:rPr>
              <a:t>，那么这些</a:t>
            </a:r>
            <a:r>
              <a:rPr lang="en-US" altLang="zh-CN" sz="1200" dirty="0" smtClean="0">
                <a:ea typeface="微软雅黑 Light" panose="020B0502040204020203" pitchFamily="34" charset="-122"/>
              </a:rPr>
              <a:t>Term</a:t>
            </a:r>
            <a:r>
              <a:rPr lang="zh-CN" altLang="en-US" sz="1200" dirty="0" smtClean="0">
                <a:ea typeface="微软雅黑 Light" panose="020B0502040204020203" pitchFamily="34" charset="-122"/>
              </a:rPr>
              <a:t>将共享同一个</a:t>
            </a:r>
            <a:r>
              <a:rPr lang="en-US" altLang="zh-CN" sz="1200" dirty="0" smtClean="0">
                <a:ea typeface="微软雅黑 Light" panose="020B0502040204020203" pitchFamily="34" charset="-122"/>
              </a:rPr>
              <a:t>position</a:t>
            </a:r>
          </a:p>
          <a:p>
            <a:endParaRPr lang="en-US" altLang="zh-CN" sz="1200" dirty="0" smtClean="0">
              <a:ea typeface="微软雅黑 Light" panose="020B0502040204020203" pitchFamily="34" charset="-122"/>
            </a:endParaRPr>
          </a:p>
          <a:p>
            <a:r>
              <a:rPr lang="zh-CN" altLang="en-US" sz="1200" dirty="0" smtClean="0">
                <a:ea typeface="微软雅黑 Light" panose="020B0502040204020203" pitchFamily="34" charset="-122"/>
              </a:rPr>
              <a:t>如果用户希望在</a:t>
            </a:r>
            <a:r>
              <a:rPr lang="en-US" altLang="zh-CN" sz="1200" dirty="0" smtClean="0">
                <a:ea typeface="微软雅黑 Light" panose="020B0502040204020203" pitchFamily="34" charset="-122"/>
              </a:rPr>
              <a:t>Term</a:t>
            </a:r>
            <a:r>
              <a:rPr lang="zh-CN" altLang="en-US" sz="1200" dirty="0" smtClean="0">
                <a:ea typeface="微软雅黑 Light" panose="020B0502040204020203" pitchFamily="34" charset="-122"/>
              </a:rPr>
              <a:t>级别干预查询打分结果，那么就需要对文档中的每个词存储额外的信息</a:t>
            </a:r>
            <a:r>
              <a:rPr lang="zh-CN" altLang="en-US" sz="1200" b="1" dirty="0" smtClean="0">
                <a:ea typeface="微软雅黑 Light" panose="020B0502040204020203" pitchFamily="34" charset="-122"/>
              </a:rPr>
              <a:t>（</a:t>
            </a:r>
            <a:r>
              <a:rPr lang="en-US" altLang="zh-CN" sz="1200" b="1" dirty="0" smtClean="0">
                <a:ea typeface="微软雅黑 Light" panose="020B0502040204020203" pitchFamily="34" charset="-122"/>
              </a:rPr>
              <a:t>payload</a:t>
            </a:r>
            <a:r>
              <a:rPr lang="zh-CN" altLang="en-US" sz="1200" b="1" dirty="0" smtClean="0">
                <a:ea typeface="微软雅黑 Light" panose="020B0502040204020203" pitchFamily="34" charset="-122"/>
              </a:rPr>
              <a:t>）</a:t>
            </a:r>
            <a:endParaRPr lang="en-US" altLang="zh-CN" sz="1200" b="1" dirty="0" smtClean="0">
              <a:ea typeface="微软雅黑 Light" panose="020B0502040204020203" pitchFamily="34" charset="-122"/>
            </a:endParaRPr>
          </a:p>
        </p:txBody>
      </p:sp>
      <p:sp>
        <p:nvSpPr>
          <p:cNvPr id="4" name="灯片编号占位符 3"/>
          <p:cNvSpPr>
            <a:spLocks noGrp="1"/>
          </p:cNvSpPr>
          <p:nvPr>
            <p:ph type="sldNum" sz="quarter" idx="10"/>
          </p:nvPr>
        </p:nvSpPr>
        <p:spPr/>
        <p:txBody>
          <a:bodyPr/>
          <a:lstStyle/>
          <a:p>
            <a:fld id="{290C7C4E-46FD-4921-A28F-23F194157F22}" type="slidenum">
              <a:rPr lang="zh-CN" altLang="en-US" smtClean="0"/>
              <a:t>10</a:t>
            </a:fld>
            <a:endParaRPr lang="zh-CN" altLang="en-US"/>
          </a:p>
        </p:txBody>
      </p:sp>
    </p:spTree>
    <p:extLst>
      <p:ext uri="{BB962C8B-B14F-4D97-AF65-F5344CB8AC3E}">
        <p14:creationId xmlns:p14="http://schemas.microsoft.com/office/powerpoint/2010/main" val="3067591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b="1" dirty="0" smtClean="0"/>
              <a:t>注意的点：</a:t>
            </a:r>
            <a:endParaRPr lang="en-US" altLang="zh-CN" sz="1200" b="1" dirty="0" smtClean="0"/>
          </a:p>
          <a:p>
            <a:pPr marL="0" indent="0">
              <a:buNone/>
            </a:pPr>
            <a:r>
              <a:rPr lang="en-US" altLang="zh-CN" sz="1200" b="1" dirty="0" smtClean="0"/>
              <a:t>1.</a:t>
            </a:r>
            <a:r>
              <a:rPr lang="zh-CN" altLang="en-US" sz="1200" b="1" dirty="0" smtClean="0"/>
              <a:t>每一个 需要被索引的字段，都有自己的倒排索引</a:t>
            </a:r>
            <a:endParaRPr lang="en-US" altLang="zh-CN" sz="1200" dirty="0" smtClean="0"/>
          </a:p>
          <a:p>
            <a:pPr marL="0" indent="0">
              <a:buNone/>
            </a:pPr>
            <a:endParaRPr lang="en-US" altLang="zh-CN" sz="1200" dirty="0" smtClean="0"/>
          </a:p>
          <a:p>
            <a:pPr marL="0" indent="0">
              <a:buNone/>
            </a:pPr>
            <a:r>
              <a:rPr lang="zh-CN" altLang="en-US" sz="1200" dirty="0" smtClean="0"/>
              <a:t>清楚了这一点，就很容易理解</a:t>
            </a:r>
            <a:r>
              <a:rPr lang="en-US" altLang="zh-CN" sz="1200" dirty="0" smtClean="0"/>
              <a:t>TermFreq</a:t>
            </a:r>
            <a:r>
              <a:rPr lang="zh-CN" altLang="en-US" sz="1200" dirty="0" smtClean="0"/>
              <a:t>、</a:t>
            </a:r>
            <a:r>
              <a:rPr lang="en-US" altLang="zh-CN" sz="1200" dirty="0" smtClean="0"/>
              <a:t>Position</a:t>
            </a:r>
            <a:r>
              <a:rPr lang="zh-CN" altLang="en-US" sz="1200" dirty="0" smtClean="0"/>
              <a:t>、</a:t>
            </a:r>
            <a:r>
              <a:rPr lang="en-US" altLang="zh-CN" sz="1200" dirty="0" smtClean="0"/>
              <a:t>Offset</a:t>
            </a:r>
            <a:r>
              <a:rPr lang="zh-CN" altLang="en-US" sz="1200" dirty="0" smtClean="0"/>
              <a:t>、</a:t>
            </a:r>
            <a:r>
              <a:rPr lang="en-US" altLang="zh-CN" sz="1200" dirty="0" smtClean="0"/>
              <a:t>Payload</a:t>
            </a:r>
            <a:r>
              <a:rPr lang="zh-CN" altLang="en-US" sz="1200" dirty="0" smtClean="0"/>
              <a:t>都是在一个</a:t>
            </a:r>
            <a:r>
              <a:rPr lang="en-US" altLang="zh-CN" sz="1200" dirty="0" smtClean="0"/>
              <a:t>Document</a:t>
            </a:r>
            <a:r>
              <a:rPr lang="zh-CN" altLang="en-US" sz="1200" dirty="0" smtClean="0"/>
              <a:t>中</a:t>
            </a:r>
            <a:r>
              <a:rPr lang="en-US" altLang="zh-CN" sz="1200" dirty="0" smtClean="0"/>
              <a:t>Field</a:t>
            </a:r>
            <a:r>
              <a:rPr lang="zh-CN" altLang="en-US" sz="1200" dirty="0" smtClean="0"/>
              <a:t>下的统计量</a:t>
            </a:r>
            <a:endParaRPr lang="en-US" altLang="zh-CN" sz="1200" dirty="0" smtClean="0"/>
          </a:p>
          <a:p>
            <a:pPr marL="0" indent="0">
              <a:buNone/>
            </a:pPr>
            <a:endParaRPr lang="en-US" altLang="zh-CN" sz="1200" dirty="0" smtClean="0"/>
          </a:p>
          <a:p>
            <a:pPr marL="0" indent="0">
              <a:buNone/>
            </a:pPr>
            <a:r>
              <a:rPr lang="zh-CN" altLang="en-US" sz="1200" dirty="0" smtClean="0"/>
              <a:t>假设你索引的</a:t>
            </a:r>
            <a:r>
              <a:rPr lang="en-US" altLang="zh-CN" sz="1200" dirty="0" smtClean="0"/>
              <a:t>json</a:t>
            </a:r>
            <a:r>
              <a:rPr lang="zh-CN" altLang="en-US" sz="1200" dirty="0" smtClean="0"/>
              <a:t>包含 </a:t>
            </a:r>
            <a:r>
              <a:rPr lang="en-US" altLang="zh-CN" sz="1200" b="1" dirty="0" smtClean="0"/>
              <a:t>10</a:t>
            </a:r>
            <a:r>
              <a:rPr lang="zh-CN" altLang="en-US" sz="1200" b="1" dirty="0" smtClean="0"/>
              <a:t>个</a:t>
            </a:r>
            <a:r>
              <a:rPr lang="en-US" altLang="zh-CN" sz="1200" b="1" dirty="0" smtClean="0"/>
              <a:t>string</a:t>
            </a:r>
            <a:r>
              <a:rPr lang="zh-CN" altLang="en-US" sz="1200" dirty="0" smtClean="0"/>
              <a:t>字段，于是你</a:t>
            </a:r>
            <a:r>
              <a:rPr lang="zh-CN" altLang="en-US" sz="1200" i="1" dirty="0" smtClean="0"/>
              <a:t>至少 </a:t>
            </a:r>
            <a:r>
              <a:rPr lang="zh-CN" altLang="en-US" sz="1200" dirty="0" smtClean="0"/>
              <a:t>生成了 </a:t>
            </a:r>
            <a:r>
              <a:rPr lang="en-US" altLang="zh-CN" sz="1200" dirty="0" smtClean="0"/>
              <a:t>10 </a:t>
            </a:r>
            <a:r>
              <a:rPr lang="zh-CN" altLang="en-US" sz="1200" dirty="0" smtClean="0"/>
              <a:t>倒排索引（如果是复合字段（一个字段有多个子字段，用不同的分词器），一个字段也可以索引为多份，所以说是“</a:t>
            </a:r>
            <a:r>
              <a:rPr lang="zh-CN" altLang="en-US" sz="1200" i="1" dirty="0" smtClean="0"/>
              <a:t>至少</a:t>
            </a:r>
            <a:r>
              <a:rPr lang="zh-CN" altLang="en-US" sz="1200" dirty="0" smtClean="0"/>
              <a:t>”）</a:t>
            </a:r>
            <a:endParaRPr lang="en-US" altLang="zh-CN" sz="1200" dirty="0" smtClean="0"/>
          </a:p>
          <a:p>
            <a:pPr marL="0" indent="0">
              <a:buNone/>
            </a:pPr>
            <a:endParaRPr lang="en-US" altLang="zh-CN" sz="1200" dirty="0" smtClean="0"/>
          </a:p>
          <a:p>
            <a:pPr marL="0" indent="0">
              <a:buNone/>
            </a:pPr>
            <a:r>
              <a:rPr lang="en-US" altLang="zh-CN" sz="1200" b="1" dirty="0" smtClean="0"/>
              <a:t>2.</a:t>
            </a:r>
            <a:r>
              <a:rPr lang="zh-CN" altLang="en-US" sz="1200" b="1" dirty="0" smtClean="0"/>
              <a:t>在 查询时，必须指定“我要在哪个字段上进行查询</a:t>
            </a:r>
            <a:r>
              <a:rPr lang="zh-CN" altLang="en-US" sz="1200" dirty="0" smtClean="0"/>
              <a:t>”，</a:t>
            </a:r>
            <a:endParaRPr lang="en-US" altLang="zh-CN" sz="1200" dirty="0" smtClean="0"/>
          </a:p>
          <a:p>
            <a:pPr marL="0" indent="0">
              <a:buNone/>
            </a:pPr>
            <a:endParaRPr lang="en-US" altLang="zh-CN" sz="1200" dirty="0" smtClean="0"/>
          </a:p>
          <a:p>
            <a:pPr marL="0" indent="0">
              <a:buNone/>
            </a:pPr>
            <a:r>
              <a:rPr lang="zh-CN" altLang="en-US" sz="1200" dirty="0" smtClean="0"/>
              <a:t>只有这样，</a:t>
            </a:r>
            <a:r>
              <a:rPr lang="en-US" altLang="zh-CN" sz="1200" dirty="0" smtClean="0"/>
              <a:t>Lucene</a:t>
            </a:r>
            <a:r>
              <a:rPr lang="zh-CN" altLang="en-US" sz="1200" dirty="0" smtClean="0"/>
              <a:t>才知道在哪一个倒排索引上进行搜索</a:t>
            </a:r>
            <a:endParaRPr lang="en-US" altLang="zh-CN" sz="1200" dirty="0" smtClean="0"/>
          </a:p>
          <a:p>
            <a:pPr marL="0" indent="0">
              <a:buNone/>
            </a:pPr>
            <a:endParaRPr lang="en-US" altLang="zh-CN" sz="1200" dirty="0" smtClean="0"/>
          </a:p>
          <a:p>
            <a:pPr marL="0" indent="0">
              <a:buNone/>
            </a:pPr>
            <a:r>
              <a:rPr lang="zh-CN" altLang="en-US" sz="1200" dirty="0" smtClean="0"/>
              <a:t>你可能奇怪于在</a:t>
            </a:r>
            <a:r>
              <a:rPr lang="en-US" altLang="zh-CN" sz="1200" dirty="0" smtClean="0"/>
              <a:t>ES</a:t>
            </a:r>
            <a:r>
              <a:rPr lang="zh-CN" altLang="en-US" sz="1200" dirty="0" smtClean="0"/>
              <a:t>中查询时我并没有指定“请在这个字段上查询”却依然可以用，那是因为 </a:t>
            </a:r>
            <a:r>
              <a:rPr lang="en-US" altLang="zh-CN" sz="1200" dirty="0" smtClean="0"/>
              <a:t>ES </a:t>
            </a:r>
            <a:r>
              <a:rPr lang="zh-CN" altLang="en-US" sz="1200" dirty="0" smtClean="0"/>
              <a:t>中指定了默认的 查询字段</a:t>
            </a:r>
            <a:endParaRPr lang="en-US" altLang="zh-CN" sz="1200" dirty="0" smtClean="0"/>
          </a:p>
          <a:p>
            <a:pPr marL="0" indent="0">
              <a:buNone/>
            </a:pPr>
            <a:endParaRPr lang="en-US" altLang="zh-CN" sz="1200" dirty="0" smtClean="0"/>
          </a:p>
          <a:p>
            <a:pPr marL="0" indent="0">
              <a:buNone/>
            </a:pPr>
            <a:r>
              <a:rPr lang="zh-CN" altLang="en-US" sz="1200" dirty="0" smtClean="0"/>
              <a:t>下面回到刚才的第二个问题：</a:t>
            </a:r>
            <a:r>
              <a:rPr lang="zh-CN" altLang="en-US" dirty="0" smtClean="0"/>
              <a:t>如何创建索引？</a:t>
            </a:r>
            <a:r>
              <a:rPr lang="en-US" altLang="zh-CN" dirty="0" smtClean="0"/>
              <a:t>(Indexing)</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290C7C4E-46FD-4921-A28F-23F194157F22}" type="slidenum">
              <a:rPr lang="zh-CN" altLang="en-US" smtClean="0"/>
              <a:t>11</a:t>
            </a:fld>
            <a:endParaRPr lang="zh-CN" altLang="en-US"/>
          </a:p>
        </p:txBody>
      </p:sp>
    </p:spTree>
    <p:extLst>
      <p:ext uri="{BB962C8B-B14F-4D97-AF65-F5344CB8AC3E}">
        <p14:creationId xmlns:p14="http://schemas.microsoft.com/office/powerpoint/2010/main" val="395638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smtClean="0"/>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微软雅黑 Light" panose="020B0502040204020203" pitchFamily="34" charset="-122"/>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微软雅黑 Light" panose="020B0502040204020203" pitchFamily="34" charset="-122"/>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微软雅黑 Light" panose="020B0502040204020203" pitchFamily="34" charset="-122"/>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微软雅黑 Light" panose="020B0502040204020203" pitchFamily="34" charset="-122"/>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微软雅黑 Light" panose="020B0502040204020203" pitchFamily="34" charset="-122"/>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elastic.co/guide/cn/elasticsearch/guide/current/pluggable-similarites.html#img-bm25-saturation"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479" y="2109019"/>
            <a:ext cx="8818252" cy="1703451"/>
          </a:xfrm>
        </p:spPr>
        <p:txBody>
          <a:bodyPr/>
          <a:lstStyle/>
          <a:p>
            <a:r>
              <a:rPr lang="en-US" altLang="zh-CN" b="1" dirty="0">
                <a:latin typeface="微软雅黑 Light" panose="020B0502040204020203" pitchFamily="34" charset="-122"/>
                <a:ea typeface="微软雅黑 Light" panose="020B0502040204020203" pitchFamily="34" charset="-122"/>
              </a:rPr>
              <a:t>Lucene</a:t>
            </a:r>
            <a:r>
              <a:rPr lang="zh-CN" altLang="en-US" b="1" dirty="0">
                <a:latin typeface="微软雅黑 Light" panose="020B0502040204020203" pitchFamily="34" charset="-122"/>
                <a:ea typeface="微软雅黑 Light" panose="020B0502040204020203" pitchFamily="34" charset="-122"/>
              </a:rPr>
              <a:t>全文检索与</a:t>
            </a:r>
            <a:r>
              <a:rPr lang="en-US" altLang="zh-CN" b="1" dirty="0">
                <a:latin typeface="微软雅黑 Light" panose="020B0502040204020203" pitchFamily="34" charset="-122"/>
                <a:ea typeface="微软雅黑 Light" panose="020B0502040204020203" pitchFamily="34" charset="-122"/>
              </a:rPr>
              <a:t>ES</a:t>
            </a:r>
            <a:r>
              <a:rPr lang="zh-CN" altLang="en-US" b="1" dirty="0">
                <a:latin typeface="微软雅黑 Light" panose="020B0502040204020203" pitchFamily="34" charset="-122"/>
                <a:ea typeface="微软雅黑 Light" panose="020B0502040204020203" pitchFamily="34" charset="-122"/>
              </a:rPr>
              <a:t>简介</a:t>
            </a:r>
          </a:p>
        </p:txBody>
      </p:sp>
      <p:sp>
        <p:nvSpPr>
          <p:cNvPr id="3" name="副标题 2"/>
          <p:cNvSpPr>
            <a:spLocks noGrp="1"/>
          </p:cNvSpPr>
          <p:nvPr>
            <p:ph type="subTitle" idx="1"/>
          </p:nvPr>
        </p:nvSpPr>
        <p:spPr>
          <a:xfrm>
            <a:off x="717795" y="4512846"/>
            <a:ext cx="9067525" cy="1096899"/>
          </a:xfrm>
        </p:spPr>
        <p:txBody>
          <a:bodyPr>
            <a:normAutofit lnSpcReduction="10000"/>
          </a:bodyPr>
          <a:lstStyle/>
          <a:p>
            <a:r>
              <a:rPr lang="en-US" altLang="zh-CN" dirty="0" smtClean="0">
                <a:latin typeface="微软雅黑 Light" panose="020B0502040204020203" pitchFamily="34" charset="-122"/>
              </a:rPr>
              <a:t>2017-12-19</a:t>
            </a:r>
          </a:p>
          <a:p>
            <a:r>
              <a:rPr lang="zh-CN" altLang="en-US" smtClean="0">
                <a:latin typeface="微软雅黑 Light" panose="020B0502040204020203" pitchFamily="34" charset="-122"/>
              </a:rPr>
              <a:t>王楠</a:t>
            </a:r>
            <a:endParaRPr lang="en-US" altLang="zh-CN" smtClean="0">
              <a:latin typeface="微软雅黑 Light" panose="020B0502040204020203" pitchFamily="34" charset="-122"/>
            </a:endParaRPr>
          </a:p>
          <a:p>
            <a:r>
              <a:rPr lang="en-US" altLang="zh-CN">
                <a:latin typeface="微软雅黑 Light" panose="020B0502040204020203" pitchFamily="34" charset="-122"/>
              </a:rPr>
              <a:t>https://github.com/wangnan9279</a:t>
            </a:r>
            <a:r>
              <a:rPr lang="zh-CN" altLang="en-US" smtClean="0">
                <a:latin typeface="微软雅黑 Light" panose="020B0502040204020203" pitchFamily="34" charset="-122"/>
              </a:rPr>
              <a:t> </a:t>
            </a:r>
            <a:endParaRPr lang="zh-CN" altLang="en-US" dirty="0">
              <a:latin typeface="微软雅黑 Light" panose="020B0502040204020203" pitchFamily="34" charset="-122"/>
            </a:endParaRPr>
          </a:p>
        </p:txBody>
      </p:sp>
    </p:spTree>
    <p:extLst>
      <p:ext uri="{BB962C8B-B14F-4D97-AF65-F5344CB8AC3E}">
        <p14:creationId xmlns:p14="http://schemas.microsoft.com/office/powerpoint/2010/main" val="2197587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Lucene</a:t>
            </a:r>
            <a:r>
              <a:rPr lang="zh-CN" altLang="en-US" dirty="0" smtClean="0"/>
              <a:t>倒排索引</a:t>
            </a:r>
            <a:r>
              <a:rPr lang="en-US" altLang="zh-CN" dirty="0" smtClean="0"/>
              <a:t/>
            </a:r>
            <a:br>
              <a:rPr lang="en-US" altLang="zh-CN" dirty="0" smtClean="0"/>
            </a:br>
            <a:endParaRPr lang="zh-CN" altLang="en-US" dirty="0"/>
          </a:p>
        </p:txBody>
      </p:sp>
      <p:pic>
        <p:nvPicPr>
          <p:cNvPr id="4" name="内容占位符 3"/>
          <p:cNvPicPr>
            <a:picLocks noGrp="1" noChangeAspect="1"/>
          </p:cNvPicPr>
          <p:nvPr>
            <p:ph idx="1"/>
          </p:nvPr>
        </p:nvPicPr>
        <p:blipFill>
          <a:blip r:embed="rId3"/>
          <a:stretch>
            <a:fillRect/>
          </a:stretch>
        </p:blipFill>
        <p:spPr>
          <a:xfrm>
            <a:off x="612737" y="1501561"/>
            <a:ext cx="5932442" cy="4991657"/>
          </a:xfrm>
          <a:prstGeom prst="rect">
            <a:avLst/>
          </a:prstGeom>
        </p:spPr>
      </p:pic>
      <p:sp>
        <p:nvSpPr>
          <p:cNvPr id="5" name="文本框 4"/>
          <p:cNvSpPr txBox="1"/>
          <p:nvPr/>
        </p:nvSpPr>
        <p:spPr>
          <a:xfrm>
            <a:off x="6756653" y="2550839"/>
            <a:ext cx="2748294" cy="3293209"/>
          </a:xfrm>
          <a:prstGeom prst="rect">
            <a:avLst/>
          </a:prstGeom>
          <a:noFill/>
        </p:spPr>
        <p:txBody>
          <a:bodyPr wrap="square" rtlCol="0">
            <a:spAutoFit/>
          </a:bodyPr>
          <a:lstStyle/>
          <a:p>
            <a:r>
              <a:rPr lang="zh-CN" altLang="en-US" sz="1600" dirty="0" smtClean="0">
                <a:latin typeface="微软雅黑 Light" panose="020B0502040204020203" pitchFamily="34" charset="-122"/>
                <a:ea typeface="微软雅黑 Light" panose="020B0502040204020203" pitchFamily="34" charset="-122"/>
              </a:rPr>
              <a:t>倒排索引</a:t>
            </a:r>
            <a:r>
              <a:rPr lang="zh-CN" altLang="en-US" sz="1600" dirty="0">
                <a:latin typeface="微软雅黑 Light" panose="020B0502040204020203" pitchFamily="34" charset="-122"/>
                <a:ea typeface="微软雅黑 Light" panose="020B0502040204020203" pitchFamily="34" charset="-122"/>
              </a:rPr>
              <a:t>需要存储的信息不止词和文档</a:t>
            </a:r>
            <a:r>
              <a:rPr lang="zh-CN" altLang="en-US" sz="1600" dirty="0" smtClean="0">
                <a:latin typeface="微软雅黑 Light" panose="020B0502040204020203" pitchFamily="34" charset="-122"/>
                <a:ea typeface="微软雅黑 Light" panose="020B0502040204020203" pitchFamily="34" charset="-122"/>
              </a:rPr>
              <a:t>列表</a:t>
            </a:r>
            <a:endParaRPr lang="en-US" altLang="zh-CN" sz="1600" dirty="0" smtClean="0">
              <a:latin typeface="微软雅黑 Light" panose="020B0502040204020203" pitchFamily="34" charset="-122"/>
              <a:ea typeface="微软雅黑 Light" panose="020B0502040204020203" pitchFamily="34" charset="-122"/>
            </a:endParaRPr>
          </a:p>
          <a:p>
            <a:endParaRPr lang="en-US" altLang="zh-CN" sz="1600" dirty="0" smtClean="0">
              <a:latin typeface="微软雅黑 Light" panose="020B0502040204020203" pitchFamily="34" charset="-122"/>
              <a:ea typeface="微软雅黑 Light" panose="020B0502040204020203" pitchFamily="34" charset="-122"/>
            </a:endParaRPr>
          </a:p>
          <a:p>
            <a:endParaRPr lang="en-US" altLang="zh-CN" sz="1600" dirty="0">
              <a:latin typeface="微软雅黑 Light" panose="020B0502040204020203" pitchFamily="34" charset="-122"/>
              <a:ea typeface="微软雅黑 Light" panose="020B0502040204020203" pitchFamily="34" charset="-122"/>
            </a:endParaRPr>
          </a:p>
          <a:p>
            <a:r>
              <a:rPr lang="zh-CN" altLang="en-US" sz="1600" dirty="0" smtClean="0">
                <a:latin typeface="微软雅黑 Light" panose="020B0502040204020203" pitchFamily="34" charset="-122"/>
                <a:ea typeface="微软雅黑 Light" panose="020B0502040204020203" pitchFamily="34" charset="-122"/>
              </a:rPr>
              <a:t>倒排索引</a:t>
            </a:r>
            <a:r>
              <a:rPr lang="zh-CN" altLang="en-US" sz="1600" dirty="0">
                <a:latin typeface="微软雅黑 Light" panose="020B0502040204020203" pitchFamily="34" charset="-122"/>
                <a:ea typeface="微软雅黑 Light" panose="020B0502040204020203" pitchFamily="34" charset="-122"/>
              </a:rPr>
              <a:t>需要存储的信息主要有以下几方面：</a:t>
            </a:r>
          </a:p>
          <a:p>
            <a:r>
              <a:rPr lang="en-US" altLang="zh-CN" sz="1600" dirty="0" smtClean="0">
                <a:latin typeface="微软雅黑 Light" panose="020B0502040204020203" pitchFamily="34" charset="-122"/>
                <a:ea typeface="微软雅黑 Light" panose="020B0502040204020203" pitchFamily="34" charset="-122"/>
              </a:rPr>
              <a:t>- </a:t>
            </a:r>
            <a:r>
              <a:rPr lang="zh-CN" altLang="en-US" sz="1600" dirty="0" smtClean="0">
                <a:latin typeface="微软雅黑 Light" panose="020B0502040204020203" pitchFamily="34" charset="-122"/>
                <a:ea typeface="微软雅黑 Light" panose="020B0502040204020203" pitchFamily="34" charset="-122"/>
              </a:rPr>
              <a:t>词</a:t>
            </a:r>
            <a:r>
              <a:rPr lang="zh-CN" altLang="en-US" sz="1600" dirty="0">
                <a:latin typeface="微软雅黑 Light" panose="020B0502040204020203" pitchFamily="34" charset="-122"/>
                <a:ea typeface="微软雅黑 Light" panose="020B0502040204020203" pitchFamily="34" charset="-122"/>
              </a:rPr>
              <a:t>（</a:t>
            </a:r>
            <a:r>
              <a:rPr lang="en-US" altLang="zh-CN" sz="1600" dirty="0">
                <a:latin typeface="微软雅黑 Light" panose="020B0502040204020203" pitchFamily="34" charset="-122"/>
                <a:ea typeface="微软雅黑 Light" panose="020B0502040204020203" pitchFamily="34" charset="-122"/>
              </a:rPr>
              <a:t>Term</a:t>
            </a:r>
            <a:r>
              <a:rPr lang="zh-CN" altLang="en-US" sz="1600" dirty="0">
                <a:latin typeface="微软雅黑 Light" panose="020B0502040204020203" pitchFamily="34" charset="-122"/>
                <a:ea typeface="微软雅黑 Light" panose="020B0502040204020203" pitchFamily="34" charset="-122"/>
              </a:rPr>
              <a:t>）</a:t>
            </a:r>
          </a:p>
          <a:p>
            <a:r>
              <a:rPr lang="en-US" altLang="zh-CN" sz="1600" dirty="0" smtClean="0">
                <a:latin typeface="微软雅黑 Light" panose="020B0502040204020203" pitchFamily="34" charset="-122"/>
                <a:ea typeface="微软雅黑 Light" panose="020B0502040204020203" pitchFamily="34" charset="-122"/>
              </a:rPr>
              <a:t>- </a:t>
            </a:r>
            <a:r>
              <a:rPr lang="zh-CN" altLang="en-US" sz="1600" dirty="0" smtClean="0">
                <a:latin typeface="微软雅黑 Light" panose="020B0502040204020203" pitchFamily="34" charset="-122"/>
                <a:ea typeface="微软雅黑 Light" panose="020B0502040204020203" pitchFamily="34" charset="-122"/>
              </a:rPr>
              <a:t>倒</a:t>
            </a:r>
            <a:r>
              <a:rPr lang="zh-CN" altLang="en-US" sz="1600" dirty="0">
                <a:latin typeface="微软雅黑 Light" panose="020B0502040204020203" pitchFamily="34" charset="-122"/>
                <a:ea typeface="微软雅黑 Light" panose="020B0502040204020203" pitchFamily="34" charset="-122"/>
              </a:rPr>
              <a:t>排文档列表（</a:t>
            </a:r>
            <a:r>
              <a:rPr lang="en-US" altLang="zh-CN" sz="1600" dirty="0">
                <a:latin typeface="微软雅黑 Light" panose="020B0502040204020203" pitchFamily="34" charset="-122"/>
                <a:ea typeface="微软雅黑 Light" panose="020B0502040204020203" pitchFamily="34" charset="-122"/>
              </a:rPr>
              <a:t>DocIDList</a:t>
            </a:r>
            <a:r>
              <a:rPr lang="zh-CN" altLang="en-US" sz="1600" dirty="0">
                <a:latin typeface="微软雅黑 Light" panose="020B0502040204020203" pitchFamily="34" charset="-122"/>
                <a:ea typeface="微软雅黑 Light" panose="020B0502040204020203" pitchFamily="34" charset="-122"/>
              </a:rPr>
              <a:t>）</a:t>
            </a:r>
          </a:p>
          <a:p>
            <a:r>
              <a:rPr lang="en-US" altLang="zh-CN" sz="1600" dirty="0" smtClean="0">
                <a:latin typeface="微软雅黑 Light" panose="020B0502040204020203" pitchFamily="34" charset="-122"/>
                <a:ea typeface="微软雅黑 Light" panose="020B0502040204020203" pitchFamily="34" charset="-122"/>
              </a:rPr>
              <a:t>- </a:t>
            </a:r>
            <a:r>
              <a:rPr lang="zh-CN" altLang="en-US" sz="1600" dirty="0" smtClean="0">
                <a:solidFill>
                  <a:srgbClr val="FF0000"/>
                </a:solidFill>
                <a:latin typeface="微软雅黑 Light" panose="020B0502040204020203" pitchFamily="34" charset="-122"/>
                <a:ea typeface="微软雅黑 Light" panose="020B0502040204020203" pitchFamily="34" charset="-122"/>
              </a:rPr>
              <a:t>词频</a:t>
            </a:r>
            <a:r>
              <a:rPr lang="zh-CN" altLang="en-US" sz="1600" dirty="0">
                <a:solidFill>
                  <a:srgbClr val="FF0000"/>
                </a:solidFill>
                <a:latin typeface="微软雅黑 Light" panose="020B0502040204020203" pitchFamily="34" charset="-122"/>
                <a:ea typeface="微软雅黑 Light" panose="020B0502040204020203" pitchFamily="34" charset="-122"/>
              </a:rPr>
              <a:t>（</a:t>
            </a:r>
            <a:r>
              <a:rPr lang="en-US" altLang="zh-CN" sz="1600" dirty="0">
                <a:solidFill>
                  <a:srgbClr val="FF0000"/>
                </a:solidFill>
                <a:latin typeface="微软雅黑 Light" panose="020B0502040204020203" pitchFamily="34" charset="-122"/>
                <a:ea typeface="微软雅黑 Light" panose="020B0502040204020203" pitchFamily="34" charset="-122"/>
              </a:rPr>
              <a:t>TermFreq</a:t>
            </a:r>
            <a:r>
              <a:rPr lang="zh-CN" altLang="en-US" sz="1600" dirty="0">
                <a:solidFill>
                  <a:srgbClr val="FF0000"/>
                </a:solidFill>
                <a:latin typeface="微软雅黑 Light" panose="020B0502040204020203" pitchFamily="34" charset="-122"/>
                <a:ea typeface="微软雅黑 Light" panose="020B0502040204020203" pitchFamily="34" charset="-122"/>
              </a:rPr>
              <a:t>）</a:t>
            </a:r>
          </a:p>
          <a:p>
            <a:r>
              <a:rPr lang="en-US" altLang="zh-CN" sz="1600" dirty="0" smtClean="0">
                <a:solidFill>
                  <a:srgbClr val="FF0000"/>
                </a:solidFill>
                <a:latin typeface="微软雅黑 Light" panose="020B0502040204020203" pitchFamily="34" charset="-122"/>
                <a:ea typeface="微软雅黑 Light" panose="020B0502040204020203" pitchFamily="34" charset="-122"/>
              </a:rPr>
              <a:t>- Position</a:t>
            </a:r>
            <a:endParaRPr lang="en-US" altLang="zh-CN" sz="1600" dirty="0">
              <a:solidFill>
                <a:srgbClr val="FF0000"/>
              </a:solidFill>
              <a:latin typeface="微软雅黑 Light" panose="020B0502040204020203" pitchFamily="34" charset="-122"/>
              <a:ea typeface="微软雅黑 Light" panose="020B0502040204020203" pitchFamily="34" charset="-122"/>
            </a:endParaRPr>
          </a:p>
          <a:p>
            <a:r>
              <a:rPr lang="en-US" altLang="zh-CN" sz="1600" dirty="0" smtClean="0">
                <a:solidFill>
                  <a:srgbClr val="FF0000"/>
                </a:solidFill>
                <a:latin typeface="微软雅黑 Light" panose="020B0502040204020203" pitchFamily="34" charset="-122"/>
                <a:ea typeface="微软雅黑 Light" panose="020B0502040204020203" pitchFamily="34" charset="-122"/>
              </a:rPr>
              <a:t>- Offset</a:t>
            </a:r>
            <a:endParaRPr lang="en-US" altLang="zh-CN" sz="1600" dirty="0">
              <a:solidFill>
                <a:srgbClr val="FF0000"/>
              </a:solidFill>
              <a:latin typeface="微软雅黑 Light" panose="020B0502040204020203" pitchFamily="34" charset="-122"/>
              <a:ea typeface="微软雅黑 Light" panose="020B0502040204020203" pitchFamily="34" charset="-122"/>
            </a:endParaRPr>
          </a:p>
          <a:p>
            <a:r>
              <a:rPr lang="en-US" altLang="zh-CN" sz="1600" dirty="0" smtClean="0">
                <a:solidFill>
                  <a:srgbClr val="FF0000"/>
                </a:solidFill>
                <a:latin typeface="微软雅黑 Light" panose="020B0502040204020203" pitchFamily="34" charset="-122"/>
                <a:ea typeface="微软雅黑 Light" panose="020B0502040204020203" pitchFamily="34" charset="-122"/>
              </a:rPr>
              <a:t>- Payload</a:t>
            </a:r>
            <a:endParaRPr lang="en-US" altLang="zh-CN" sz="1600" dirty="0">
              <a:solidFill>
                <a:srgbClr val="FF0000"/>
              </a:solidFill>
              <a:latin typeface="微软雅黑 Light" panose="020B0502040204020203" pitchFamily="34" charset="-122"/>
              <a:ea typeface="微软雅黑 Light" panose="020B0502040204020203" pitchFamily="34" charset="-122"/>
            </a:endParaRPr>
          </a:p>
          <a:p>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72059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417095"/>
            <a:ext cx="8596668" cy="1320800"/>
          </a:xfrm>
        </p:spPr>
        <p:txBody>
          <a:bodyPr/>
          <a:lstStyle/>
          <a:p>
            <a:r>
              <a:rPr lang="zh-CN" altLang="en-US" dirty="0" smtClean="0"/>
              <a:t>关于倒排索引</a:t>
            </a:r>
            <a:endParaRPr lang="zh-CN" altLang="en-US" dirty="0"/>
          </a:p>
        </p:txBody>
      </p:sp>
      <p:sp>
        <p:nvSpPr>
          <p:cNvPr id="3" name="内容占位符 2"/>
          <p:cNvSpPr>
            <a:spLocks noGrp="1"/>
          </p:cNvSpPr>
          <p:nvPr>
            <p:ph idx="1"/>
          </p:nvPr>
        </p:nvSpPr>
        <p:spPr>
          <a:xfrm>
            <a:off x="677334" y="1392195"/>
            <a:ext cx="8596668" cy="4649167"/>
          </a:xfrm>
        </p:spPr>
        <p:txBody>
          <a:bodyPr/>
          <a:lstStyle/>
          <a:p>
            <a:pPr marL="0" indent="0">
              <a:buNone/>
            </a:pPr>
            <a:endParaRPr lang="en-US" altLang="zh-CN" sz="2000" dirty="0" smtClean="0">
              <a:latin typeface="微软雅黑 Light" panose="020B0502040204020203" pitchFamily="34" charset="-122"/>
            </a:endParaRPr>
          </a:p>
          <a:p>
            <a:pPr marL="0" indent="0">
              <a:buNone/>
            </a:pPr>
            <a:r>
              <a:rPr lang="zh-CN" altLang="en-US" sz="2000" dirty="0" smtClean="0">
                <a:latin typeface="微软雅黑 Light" panose="020B0502040204020203" pitchFamily="34" charset="-122"/>
              </a:rPr>
              <a:t>注意的点：</a:t>
            </a:r>
            <a:endParaRPr lang="en-US" altLang="zh-CN" sz="2000" dirty="0" smtClean="0">
              <a:latin typeface="微软雅黑 Light" panose="020B0502040204020203" pitchFamily="34" charset="-122"/>
            </a:endParaRPr>
          </a:p>
          <a:p>
            <a:pPr marL="0" indent="0">
              <a:buNone/>
            </a:pPr>
            <a:endParaRPr lang="en-US" altLang="zh-CN" sz="2000" dirty="0" smtClean="0">
              <a:latin typeface="微软雅黑 Light" panose="020B0502040204020203" pitchFamily="34" charset="-122"/>
            </a:endParaRPr>
          </a:p>
          <a:p>
            <a:pPr marL="0" indent="0">
              <a:buNone/>
            </a:pPr>
            <a:r>
              <a:rPr lang="en-US" altLang="zh-CN" sz="2000" dirty="0" smtClean="0">
                <a:latin typeface="微软雅黑 Light" panose="020B0502040204020203" pitchFamily="34" charset="-122"/>
              </a:rPr>
              <a:t>1.</a:t>
            </a:r>
            <a:r>
              <a:rPr lang="zh-CN" altLang="en-US" sz="2000" dirty="0" smtClean="0">
                <a:latin typeface="微软雅黑 Light" panose="020B0502040204020203" pitchFamily="34" charset="-122"/>
              </a:rPr>
              <a:t>每</a:t>
            </a:r>
            <a:r>
              <a:rPr lang="zh-CN" altLang="en-US" sz="2000" dirty="0">
                <a:latin typeface="微软雅黑 Light" panose="020B0502040204020203" pitchFamily="34" charset="-122"/>
              </a:rPr>
              <a:t>一个 需要被索引的字段，都有</a:t>
            </a:r>
            <a:r>
              <a:rPr lang="zh-CN" altLang="en-US" sz="2000" dirty="0" smtClean="0">
                <a:latin typeface="微软雅黑 Light" panose="020B0502040204020203" pitchFamily="34" charset="-122"/>
              </a:rPr>
              <a:t>自己的倒排索引</a:t>
            </a:r>
            <a:endParaRPr lang="en-US" altLang="zh-CN" sz="2000" dirty="0" smtClean="0">
              <a:latin typeface="微软雅黑 Light" panose="020B0502040204020203" pitchFamily="34" charset="-122"/>
            </a:endParaRPr>
          </a:p>
          <a:p>
            <a:pPr marL="0" indent="0">
              <a:buNone/>
            </a:pPr>
            <a:endParaRPr lang="en-US" altLang="zh-CN" sz="2000" dirty="0">
              <a:latin typeface="微软雅黑 Light" panose="020B0502040204020203" pitchFamily="34" charset="-122"/>
            </a:endParaRPr>
          </a:p>
          <a:p>
            <a:pPr marL="0" indent="0">
              <a:buNone/>
            </a:pPr>
            <a:r>
              <a:rPr lang="en-US" altLang="zh-CN" sz="2000" dirty="0" smtClean="0">
                <a:latin typeface="微软雅黑 Light" panose="020B0502040204020203" pitchFamily="34" charset="-122"/>
              </a:rPr>
              <a:t>2.</a:t>
            </a:r>
            <a:r>
              <a:rPr lang="zh-CN" altLang="en-US" sz="2000" dirty="0" smtClean="0">
                <a:latin typeface="微软雅黑 Light" panose="020B0502040204020203" pitchFamily="34" charset="-122"/>
              </a:rPr>
              <a:t>在查询</a:t>
            </a:r>
            <a:r>
              <a:rPr lang="zh-CN" altLang="en-US" sz="2000" dirty="0">
                <a:latin typeface="微软雅黑 Light" panose="020B0502040204020203" pitchFamily="34" charset="-122"/>
              </a:rPr>
              <a:t>时，必须</a:t>
            </a:r>
            <a:r>
              <a:rPr lang="zh-CN" altLang="en-US" sz="2000" dirty="0" smtClean="0">
                <a:latin typeface="微软雅黑 Light" panose="020B0502040204020203" pitchFamily="34" charset="-122"/>
              </a:rPr>
              <a:t>指定我</a:t>
            </a:r>
            <a:r>
              <a:rPr lang="zh-CN" altLang="en-US" sz="2000" dirty="0">
                <a:latin typeface="微软雅黑 Light" panose="020B0502040204020203" pitchFamily="34" charset="-122"/>
              </a:rPr>
              <a:t>要在哪个字段上进行查询</a:t>
            </a:r>
            <a:endParaRPr lang="en-US" altLang="zh-CN" sz="2000" dirty="0">
              <a:latin typeface="微软雅黑 Light" panose="020B0502040204020203" pitchFamily="34" charset="-122"/>
            </a:endParaRPr>
          </a:p>
          <a:p>
            <a:pPr>
              <a:buAutoNum type="arabicPeriod"/>
            </a:pPr>
            <a:endParaRPr lang="en-US" altLang="zh-CN" sz="1600" dirty="0"/>
          </a:p>
          <a:p>
            <a:endParaRPr lang="zh-CN" altLang="en-US" dirty="0"/>
          </a:p>
        </p:txBody>
      </p:sp>
    </p:spTree>
    <p:extLst>
      <p:ext uri="{BB962C8B-B14F-4D97-AF65-F5344CB8AC3E}">
        <p14:creationId xmlns:p14="http://schemas.microsoft.com/office/powerpoint/2010/main" val="30102669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832022"/>
          </a:xfrm>
        </p:spPr>
        <p:txBody>
          <a:bodyPr/>
          <a:lstStyle/>
          <a:p>
            <a:r>
              <a:rPr lang="zh-CN" altLang="en-US" dirty="0" smtClean="0"/>
              <a:t>问题（</a:t>
            </a:r>
            <a:r>
              <a:rPr lang="en-US" altLang="zh-CN" dirty="0"/>
              <a:t>2</a:t>
            </a:r>
            <a:r>
              <a:rPr lang="en-US" altLang="zh-CN" dirty="0" smtClean="0"/>
              <a:t>/3</a:t>
            </a:r>
            <a:r>
              <a:rPr lang="zh-CN" altLang="en-US" dirty="0" smtClean="0"/>
              <a:t>）：如何</a:t>
            </a:r>
            <a:r>
              <a:rPr lang="zh-CN" altLang="en-US" dirty="0"/>
              <a:t>创建索引？</a:t>
            </a:r>
            <a:r>
              <a:rPr lang="en-US" altLang="zh-CN" dirty="0"/>
              <a:t>(Indexing)</a:t>
            </a:r>
            <a:endParaRPr lang="zh-CN" altLang="en-US" dirty="0"/>
          </a:p>
        </p:txBody>
      </p:sp>
      <p:sp>
        <p:nvSpPr>
          <p:cNvPr id="3" name="内容占位符 2"/>
          <p:cNvSpPr>
            <a:spLocks noGrp="1"/>
          </p:cNvSpPr>
          <p:nvPr>
            <p:ph idx="1"/>
          </p:nvPr>
        </p:nvSpPr>
        <p:spPr>
          <a:xfrm>
            <a:off x="677334" y="1757549"/>
            <a:ext cx="8596668" cy="4453246"/>
          </a:xfrm>
        </p:spPr>
        <p:txBody>
          <a:bodyPr/>
          <a:lstStyle/>
          <a:p>
            <a:pPr marL="0" indent="0">
              <a:buNone/>
            </a:pPr>
            <a:r>
              <a:rPr lang="zh-CN" altLang="en-US" sz="1600" b="1" dirty="0"/>
              <a:t>通过一个例子</a:t>
            </a:r>
            <a:r>
              <a:rPr lang="zh-CN" altLang="en-US" sz="1600" b="1" dirty="0" smtClean="0"/>
              <a:t>讲解</a:t>
            </a:r>
            <a:endParaRPr lang="en-US" altLang="zh-CN" sz="1600" b="1" dirty="0" smtClean="0"/>
          </a:p>
          <a:p>
            <a:r>
              <a:rPr lang="zh-CN" altLang="en-US" sz="1200" b="1" dirty="0" smtClean="0"/>
              <a:t>第一</a:t>
            </a:r>
            <a:r>
              <a:rPr lang="zh-CN" altLang="en-US" sz="1200" b="1" dirty="0"/>
              <a:t>步，准备一些要索引的文档（</a:t>
            </a:r>
            <a:r>
              <a:rPr lang="en-US" altLang="zh-CN" sz="1200" b="1" dirty="0"/>
              <a:t>Document</a:t>
            </a:r>
            <a:r>
              <a:rPr lang="zh-CN" altLang="en-US" sz="1200" b="1" dirty="0" smtClean="0"/>
              <a:t>）</a:t>
            </a:r>
            <a:endParaRPr lang="en-US" altLang="zh-CN" sz="1200" b="1" dirty="0" smtClean="0"/>
          </a:p>
          <a:p>
            <a:pPr marL="0" indent="0">
              <a:buNone/>
            </a:pPr>
            <a:r>
              <a:rPr lang="zh-CN" altLang="en-US" sz="1200" dirty="0"/>
              <a:t>文件一：</a:t>
            </a:r>
            <a:r>
              <a:rPr lang="en-US" altLang="zh-CN" sz="1200" dirty="0"/>
              <a:t>Students should be allowed to go out with their friends, but not allowed to drink beer</a:t>
            </a:r>
          </a:p>
          <a:p>
            <a:pPr marL="0" indent="0">
              <a:buNone/>
            </a:pPr>
            <a:r>
              <a:rPr lang="zh-CN" altLang="en-US" sz="1200" dirty="0"/>
              <a:t>文件二：</a:t>
            </a:r>
            <a:r>
              <a:rPr lang="en-US" altLang="zh-CN" sz="1200" dirty="0"/>
              <a:t>My friend Jerry went to school to see his students but found them drunk which is not allowed</a:t>
            </a:r>
            <a:r>
              <a:rPr lang="en-US" altLang="zh-CN" sz="1200" dirty="0" smtClean="0"/>
              <a:t>.</a:t>
            </a:r>
          </a:p>
          <a:p>
            <a:r>
              <a:rPr lang="zh-CN" altLang="en-US" sz="1200" b="1" dirty="0"/>
              <a:t>第二步，将原文档传给分词组件（</a:t>
            </a:r>
            <a:r>
              <a:rPr lang="en-US" altLang="zh-CN" sz="1200" b="1" dirty="0"/>
              <a:t>Tokenizer</a:t>
            </a:r>
            <a:r>
              <a:rPr lang="zh-CN" altLang="en-US" sz="1200" b="1" dirty="0" smtClean="0"/>
              <a:t>）</a:t>
            </a:r>
            <a:endParaRPr lang="en-US" altLang="zh-CN" sz="1200" b="1" dirty="0" smtClean="0"/>
          </a:p>
          <a:p>
            <a:pPr marL="0" indent="0">
              <a:buNone/>
            </a:pPr>
            <a:r>
              <a:rPr lang="zh-CN" altLang="en-US" sz="1200" dirty="0" smtClean="0"/>
              <a:t>   分词</a:t>
            </a:r>
            <a:r>
              <a:rPr lang="zh-CN" altLang="en-US" sz="1200" dirty="0"/>
              <a:t>组件做的几件事</a:t>
            </a:r>
            <a:r>
              <a:rPr lang="zh-CN" altLang="en-US" sz="1200" dirty="0" smtClean="0"/>
              <a:t>：</a:t>
            </a:r>
            <a:endParaRPr lang="en-US" altLang="zh-CN" sz="1200" dirty="0" smtClean="0"/>
          </a:p>
          <a:p>
            <a:pPr marL="228600" indent="-228600">
              <a:buAutoNum type="arabicPeriod"/>
            </a:pPr>
            <a:r>
              <a:rPr lang="zh-CN" altLang="en-US" sz="1200" dirty="0" smtClean="0"/>
              <a:t>将</a:t>
            </a:r>
            <a:r>
              <a:rPr lang="zh-CN" altLang="en-US" sz="1200" dirty="0"/>
              <a:t>文档分成一个一个单独的</a:t>
            </a:r>
            <a:r>
              <a:rPr lang="zh-CN" altLang="en-US" sz="1200" dirty="0" smtClean="0"/>
              <a:t>单词</a:t>
            </a:r>
            <a:endParaRPr lang="en-US" altLang="zh-CN" sz="1200" dirty="0" smtClean="0"/>
          </a:p>
          <a:p>
            <a:pPr marL="228600" indent="-228600">
              <a:buAutoNum type="arabicPeriod"/>
            </a:pPr>
            <a:r>
              <a:rPr lang="en-US" altLang="zh-CN" sz="1200" dirty="0" smtClean="0"/>
              <a:t> </a:t>
            </a:r>
            <a:r>
              <a:rPr lang="zh-CN" altLang="en-US" sz="1200" dirty="0"/>
              <a:t>去除</a:t>
            </a:r>
            <a:r>
              <a:rPr lang="zh-CN" altLang="en-US" sz="1200" dirty="0" smtClean="0"/>
              <a:t>标点符号</a:t>
            </a:r>
            <a:endParaRPr lang="en-US" altLang="zh-CN" sz="1200" dirty="0" smtClean="0"/>
          </a:p>
          <a:p>
            <a:pPr marL="228600" indent="-228600">
              <a:buAutoNum type="arabicPeriod"/>
            </a:pPr>
            <a:r>
              <a:rPr lang="en-US" altLang="zh-CN" sz="1200" dirty="0" smtClean="0"/>
              <a:t>3</a:t>
            </a:r>
            <a:r>
              <a:rPr lang="en-US" altLang="zh-CN" sz="1200" dirty="0"/>
              <a:t>. </a:t>
            </a:r>
            <a:r>
              <a:rPr lang="zh-CN" altLang="en-US" sz="1200" dirty="0"/>
              <a:t>去除停词</a:t>
            </a:r>
            <a:r>
              <a:rPr lang="en-US" altLang="zh-CN" sz="1200" dirty="0"/>
              <a:t>(Stop word)</a:t>
            </a:r>
            <a:r>
              <a:rPr lang="zh-CN" altLang="en-US" sz="1200" dirty="0"/>
              <a:t>：语言中最普通的一些单词，比如：</a:t>
            </a:r>
            <a:r>
              <a:rPr lang="en-US" altLang="zh-CN" sz="1200" dirty="0"/>
              <a:t>the”,“a”</a:t>
            </a:r>
            <a:r>
              <a:rPr lang="zh-CN" altLang="en-US" sz="1200" dirty="0"/>
              <a:t>，“</a:t>
            </a:r>
            <a:r>
              <a:rPr lang="en-US" altLang="zh-CN" sz="1200" dirty="0"/>
              <a:t>this” </a:t>
            </a:r>
            <a:r>
              <a:rPr lang="zh-CN" altLang="en-US" sz="1200" dirty="0"/>
              <a:t>由于没有特别的意义，因而大多数情况下不能成为搜索的</a:t>
            </a:r>
            <a:r>
              <a:rPr lang="zh-CN" altLang="en-US" sz="1200" dirty="0" smtClean="0"/>
              <a:t>关键词</a:t>
            </a:r>
            <a:endParaRPr lang="en-US" altLang="zh-CN" sz="1200" dirty="0" smtClean="0"/>
          </a:p>
          <a:p>
            <a:pPr marL="0" indent="0">
              <a:buNone/>
            </a:pPr>
            <a:r>
              <a:rPr lang="zh-CN" altLang="en-US" sz="1200" dirty="0" smtClean="0"/>
              <a:t>经过</a:t>
            </a:r>
            <a:r>
              <a:rPr lang="zh-CN" altLang="en-US" sz="1200" dirty="0"/>
              <a:t>分词</a:t>
            </a:r>
            <a:r>
              <a:rPr lang="en-US" altLang="zh-CN" sz="1200" dirty="0"/>
              <a:t>(Tokenizer)</a:t>
            </a:r>
            <a:r>
              <a:rPr lang="zh-CN" altLang="en-US" sz="1200" dirty="0"/>
              <a:t>后得到的结果称为词元</a:t>
            </a:r>
            <a:r>
              <a:rPr lang="en-US" altLang="zh-CN" sz="1200" dirty="0"/>
              <a:t>(Token)</a:t>
            </a:r>
            <a:r>
              <a:rPr lang="zh-CN" altLang="en-US" sz="1200" dirty="0" smtClean="0"/>
              <a:t>：</a:t>
            </a:r>
            <a:endParaRPr lang="en-US" altLang="zh-CN" sz="1200" dirty="0" smtClean="0"/>
          </a:p>
          <a:p>
            <a:pPr marL="0" indent="0">
              <a:buNone/>
            </a:pPr>
            <a:r>
              <a:rPr lang="zh-CN" altLang="en-US" sz="1200" dirty="0" smtClean="0"/>
              <a:t>“</a:t>
            </a:r>
            <a:r>
              <a:rPr lang="en-US" altLang="zh-CN" sz="1200" dirty="0" smtClean="0"/>
              <a:t>Students”</a:t>
            </a:r>
            <a:r>
              <a:rPr lang="zh-CN" altLang="en-US" sz="1200" dirty="0"/>
              <a:t>，“</a:t>
            </a:r>
            <a:r>
              <a:rPr lang="en-US" altLang="zh-CN" sz="1200" dirty="0"/>
              <a:t>allowed”</a:t>
            </a:r>
            <a:r>
              <a:rPr lang="zh-CN" altLang="en-US" sz="1200" dirty="0"/>
              <a:t>，“</a:t>
            </a:r>
            <a:r>
              <a:rPr lang="en-US" altLang="zh-CN" sz="1200" dirty="0"/>
              <a:t>go”</a:t>
            </a:r>
            <a:r>
              <a:rPr lang="zh-CN" altLang="en-US" sz="1200" dirty="0"/>
              <a:t>，“</a:t>
            </a:r>
            <a:r>
              <a:rPr lang="en-US" altLang="zh-CN" sz="1200" dirty="0"/>
              <a:t>their”</a:t>
            </a:r>
            <a:r>
              <a:rPr lang="zh-CN" altLang="en-US" sz="1200" dirty="0"/>
              <a:t>，“</a:t>
            </a:r>
            <a:r>
              <a:rPr lang="en-US" altLang="zh-CN" sz="1200" dirty="0"/>
              <a:t>friends”</a:t>
            </a:r>
            <a:r>
              <a:rPr lang="zh-CN" altLang="en-US" sz="1200" dirty="0"/>
              <a:t>，“</a:t>
            </a:r>
            <a:r>
              <a:rPr lang="en-US" altLang="zh-CN" sz="1200" dirty="0"/>
              <a:t>allowed”</a:t>
            </a:r>
            <a:r>
              <a:rPr lang="zh-CN" altLang="en-US" sz="1200" dirty="0"/>
              <a:t>，“</a:t>
            </a:r>
            <a:r>
              <a:rPr lang="en-US" altLang="zh-CN" sz="1200" dirty="0"/>
              <a:t>drink”</a:t>
            </a:r>
            <a:r>
              <a:rPr lang="zh-CN" altLang="en-US" sz="1200" dirty="0"/>
              <a:t>，“</a:t>
            </a:r>
            <a:r>
              <a:rPr lang="en-US" altLang="zh-CN" sz="1200" dirty="0"/>
              <a:t>beer”</a:t>
            </a:r>
            <a:r>
              <a:rPr lang="zh-CN" altLang="en-US" sz="1200" dirty="0"/>
              <a:t>，“</a:t>
            </a:r>
            <a:r>
              <a:rPr lang="en-US" altLang="zh-CN" sz="1200" dirty="0"/>
              <a:t>My”</a:t>
            </a:r>
            <a:r>
              <a:rPr lang="zh-CN" altLang="en-US" sz="1200" dirty="0"/>
              <a:t>，“</a:t>
            </a:r>
            <a:r>
              <a:rPr lang="en-US" altLang="zh-CN" sz="1200" dirty="0"/>
              <a:t>friend”</a:t>
            </a:r>
            <a:r>
              <a:rPr lang="zh-CN" altLang="en-US" sz="1200" dirty="0"/>
              <a:t>，“</a:t>
            </a:r>
            <a:r>
              <a:rPr lang="en-US" altLang="zh-CN" sz="1200" dirty="0"/>
              <a:t>Jerry”</a:t>
            </a:r>
            <a:r>
              <a:rPr lang="zh-CN" altLang="en-US" sz="1200" dirty="0"/>
              <a:t>，“</a:t>
            </a:r>
            <a:r>
              <a:rPr lang="en-US" altLang="zh-CN" sz="1200" dirty="0"/>
              <a:t>went”</a:t>
            </a:r>
            <a:r>
              <a:rPr lang="zh-CN" altLang="en-US" sz="1200" dirty="0"/>
              <a:t>，“</a:t>
            </a:r>
            <a:r>
              <a:rPr lang="en-US" altLang="zh-CN" sz="1200" dirty="0"/>
              <a:t>school”</a:t>
            </a:r>
            <a:r>
              <a:rPr lang="zh-CN" altLang="en-US" sz="1200" dirty="0"/>
              <a:t>，“</a:t>
            </a:r>
            <a:r>
              <a:rPr lang="en-US" altLang="zh-CN" sz="1200" dirty="0"/>
              <a:t>see”</a:t>
            </a:r>
            <a:r>
              <a:rPr lang="zh-CN" altLang="en-US" sz="1200" dirty="0"/>
              <a:t>，“</a:t>
            </a:r>
            <a:r>
              <a:rPr lang="en-US" altLang="zh-CN" sz="1200" dirty="0"/>
              <a:t>his”</a:t>
            </a:r>
            <a:r>
              <a:rPr lang="zh-CN" altLang="en-US" sz="1200" dirty="0"/>
              <a:t>，“</a:t>
            </a:r>
            <a:r>
              <a:rPr lang="en-US" altLang="zh-CN" sz="1200" dirty="0"/>
              <a:t>students”</a:t>
            </a:r>
            <a:r>
              <a:rPr lang="zh-CN" altLang="en-US" sz="1200" dirty="0"/>
              <a:t>，“</a:t>
            </a:r>
            <a:r>
              <a:rPr lang="en-US" altLang="zh-CN" sz="1200" dirty="0"/>
              <a:t>found”</a:t>
            </a:r>
            <a:r>
              <a:rPr lang="zh-CN" altLang="en-US" sz="1200" dirty="0"/>
              <a:t>，“</a:t>
            </a:r>
            <a:r>
              <a:rPr lang="en-US" altLang="zh-CN" sz="1200" dirty="0"/>
              <a:t>them”</a:t>
            </a:r>
            <a:r>
              <a:rPr lang="zh-CN" altLang="en-US" sz="1200" dirty="0"/>
              <a:t>，“</a:t>
            </a:r>
            <a:r>
              <a:rPr lang="en-US" altLang="zh-CN" sz="1200" dirty="0"/>
              <a:t>drunk”</a:t>
            </a:r>
            <a:r>
              <a:rPr lang="zh-CN" altLang="en-US" sz="1200" dirty="0"/>
              <a:t>，“</a:t>
            </a:r>
            <a:r>
              <a:rPr lang="en-US" altLang="zh-CN" sz="1200" dirty="0"/>
              <a:t>allowed”</a:t>
            </a:r>
            <a:r>
              <a:rPr lang="zh-CN" altLang="en-US" sz="1200" dirty="0"/>
              <a:t>。</a:t>
            </a:r>
            <a:endParaRPr lang="en-US" altLang="zh-CN" sz="1200" dirty="0"/>
          </a:p>
          <a:p>
            <a:pPr marL="0" indent="0">
              <a:buNone/>
            </a:pPr>
            <a:endParaRPr lang="en-US" altLang="zh-CN" sz="1200" dirty="0" smtClean="0"/>
          </a:p>
          <a:p>
            <a:endParaRPr lang="zh-CN" altLang="en-US" dirty="0"/>
          </a:p>
        </p:txBody>
      </p:sp>
    </p:spTree>
    <p:extLst>
      <p:ext uri="{BB962C8B-B14F-4D97-AF65-F5344CB8AC3E}">
        <p14:creationId xmlns:p14="http://schemas.microsoft.com/office/powerpoint/2010/main" val="4050095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2/3</a:t>
            </a:r>
            <a:r>
              <a:rPr lang="zh-CN" altLang="en-US" dirty="0"/>
              <a:t>）：如何创建索引？</a:t>
            </a:r>
            <a:r>
              <a:rPr lang="en-US" altLang="zh-CN" dirty="0"/>
              <a:t>(Indexing)</a:t>
            </a:r>
            <a:endParaRPr lang="zh-CN" altLang="en-US" dirty="0"/>
          </a:p>
        </p:txBody>
      </p:sp>
      <p:sp>
        <p:nvSpPr>
          <p:cNvPr id="3" name="内容占位符 2"/>
          <p:cNvSpPr>
            <a:spLocks noGrp="1"/>
          </p:cNvSpPr>
          <p:nvPr>
            <p:ph idx="1"/>
          </p:nvPr>
        </p:nvSpPr>
        <p:spPr>
          <a:xfrm>
            <a:off x="677334" y="1738185"/>
            <a:ext cx="8596668" cy="4303178"/>
          </a:xfrm>
        </p:spPr>
        <p:txBody>
          <a:bodyPr>
            <a:noAutofit/>
          </a:bodyPr>
          <a:lstStyle/>
          <a:p>
            <a:r>
              <a:rPr lang="zh-CN" altLang="en-US" sz="1400" b="1" dirty="0" smtClean="0"/>
              <a:t>第三</a:t>
            </a:r>
            <a:r>
              <a:rPr lang="zh-CN" altLang="en-US" sz="1400" b="1" dirty="0"/>
              <a:t>步，将词元（</a:t>
            </a:r>
            <a:r>
              <a:rPr lang="en-US" altLang="zh-CN" sz="1400" b="1" dirty="0"/>
              <a:t>Token</a:t>
            </a:r>
            <a:r>
              <a:rPr lang="zh-CN" altLang="en-US" sz="1400" b="1" dirty="0"/>
              <a:t>）传给语言处理组件（</a:t>
            </a:r>
            <a:r>
              <a:rPr lang="en-US" altLang="zh-CN" sz="1400" b="1" dirty="0"/>
              <a:t>Linguistic Processor</a:t>
            </a:r>
            <a:r>
              <a:rPr lang="zh-CN" altLang="en-US" sz="1400" b="1" dirty="0" smtClean="0"/>
              <a:t>）</a:t>
            </a:r>
            <a:endParaRPr lang="en-US" altLang="zh-CN" sz="1400" b="1" dirty="0"/>
          </a:p>
          <a:p>
            <a:pPr marL="0" indent="0">
              <a:buNone/>
            </a:pPr>
            <a:r>
              <a:rPr lang="en-US" altLang="zh-CN" sz="1400" dirty="0" smtClean="0"/>
              <a:t> </a:t>
            </a:r>
            <a:r>
              <a:rPr lang="zh-CN" altLang="en-US" sz="1400" dirty="0" smtClean="0"/>
              <a:t>对于</a:t>
            </a:r>
            <a:r>
              <a:rPr lang="zh-CN" altLang="en-US" sz="1400" dirty="0"/>
              <a:t>英语，语言处理组件做的几件事</a:t>
            </a:r>
            <a:r>
              <a:rPr lang="zh-CN" altLang="en-US" sz="1400" dirty="0" smtClean="0"/>
              <a:t>：</a:t>
            </a:r>
            <a:endParaRPr lang="en-US" altLang="zh-CN" sz="1400" dirty="0" smtClean="0"/>
          </a:p>
          <a:p>
            <a:pPr>
              <a:buAutoNum type="arabicPeriod"/>
            </a:pPr>
            <a:r>
              <a:rPr lang="zh-CN" altLang="en-US" sz="1400" dirty="0" smtClean="0"/>
              <a:t>变为</a:t>
            </a:r>
            <a:r>
              <a:rPr lang="zh-CN" altLang="en-US" sz="1400" dirty="0"/>
              <a:t>小写</a:t>
            </a:r>
            <a:r>
              <a:rPr lang="en-US" altLang="zh-CN" sz="1400" dirty="0"/>
              <a:t>(Lowercase)</a:t>
            </a:r>
            <a:r>
              <a:rPr lang="zh-CN" altLang="en-US" sz="1400" dirty="0" smtClean="0"/>
              <a:t>。</a:t>
            </a:r>
            <a:endParaRPr lang="en-US" altLang="zh-CN" sz="1400" dirty="0" smtClean="0"/>
          </a:p>
          <a:p>
            <a:pPr>
              <a:buAutoNum type="arabicPeriod"/>
            </a:pPr>
            <a:r>
              <a:rPr lang="zh-CN" altLang="en-US" sz="1400" dirty="0" smtClean="0"/>
              <a:t>将</a:t>
            </a:r>
            <a:r>
              <a:rPr lang="zh-CN" altLang="en-US" sz="1400" dirty="0"/>
              <a:t>单词缩减为词根形式，如“</a:t>
            </a:r>
            <a:r>
              <a:rPr lang="en-US" altLang="zh-CN" sz="1400" dirty="0"/>
              <a:t>cars”</a:t>
            </a:r>
            <a:r>
              <a:rPr lang="zh-CN" altLang="en-US" sz="1400" dirty="0"/>
              <a:t>到“</a:t>
            </a:r>
            <a:r>
              <a:rPr lang="en-US" altLang="zh-CN" sz="1400" dirty="0"/>
              <a:t>car”</a:t>
            </a:r>
            <a:r>
              <a:rPr lang="zh-CN" altLang="en-US" sz="1400" dirty="0"/>
              <a:t>等</a:t>
            </a:r>
            <a:r>
              <a:rPr lang="zh-CN" altLang="en-US" sz="1400" dirty="0" smtClean="0"/>
              <a:t>。</a:t>
            </a:r>
            <a:endParaRPr lang="en-US" altLang="zh-CN" sz="1400" dirty="0" smtClean="0"/>
          </a:p>
          <a:p>
            <a:pPr>
              <a:buAutoNum type="arabicPeriod"/>
            </a:pPr>
            <a:r>
              <a:rPr lang="zh-CN" altLang="en-US" sz="1400" dirty="0" smtClean="0"/>
              <a:t>将</a:t>
            </a:r>
            <a:r>
              <a:rPr lang="zh-CN" altLang="en-US" sz="1400" dirty="0"/>
              <a:t>单词转变为词根形式，如“</a:t>
            </a:r>
            <a:r>
              <a:rPr lang="en-US" altLang="zh-CN" sz="1400" dirty="0"/>
              <a:t>drove”</a:t>
            </a:r>
            <a:r>
              <a:rPr lang="zh-CN" altLang="en-US" sz="1400" dirty="0"/>
              <a:t>到“</a:t>
            </a:r>
            <a:r>
              <a:rPr lang="en-US" altLang="zh-CN" sz="1400" dirty="0"/>
              <a:t>drive”</a:t>
            </a:r>
            <a:r>
              <a:rPr lang="zh-CN" altLang="en-US" sz="1400" dirty="0"/>
              <a:t>等</a:t>
            </a:r>
            <a:r>
              <a:rPr lang="zh-CN" altLang="en-US" sz="1400" dirty="0" smtClean="0"/>
              <a:t>。</a:t>
            </a:r>
            <a:endParaRPr lang="en-US" altLang="zh-CN" sz="1400" dirty="0" smtClean="0"/>
          </a:p>
          <a:p>
            <a:pPr marL="0" indent="0">
              <a:buNone/>
            </a:pPr>
            <a:r>
              <a:rPr lang="zh-CN" altLang="en-US" sz="1400" dirty="0" smtClean="0"/>
              <a:t>语言</a:t>
            </a:r>
            <a:r>
              <a:rPr lang="zh-CN" altLang="en-US" sz="1400" dirty="0"/>
              <a:t>处理组件</a:t>
            </a:r>
            <a:r>
              <a:rPr lang="en-US" altLang="zh-CN" sz="1400" dirty="0"/>
              <a:t>(linguistic processor)</a:t>
            </a:r>
            <a:r>
              <a:rPr lang="zh-CN" altLang="en-US" sz="1400" dirty="0"/>
              <a:t>的结果称为</a:t>
            </a:r>
            <a:r>
              <a:rPr lang="zh-CN" altLang="en-US" sz="1400" dirty="0">
                <a:solidFill>
                  <a:srgbClr val="FF0000"/>
                </a:solidFill>
              </a:rPr>
              <a:t>词</a:t>
            </a:r>
            <a:r>
              <a:rPr lang="en-US" altLang="zh-CN" sz="1400" dirty="0">
                <a:solidFill>
                  <a:srgbClr val="FF0000"/>
                </a:solidFill>
              </a:rPr>
              <a:t>(Term</a:t>
            </a:r>
            <a:r>
              <a:rPr lang="en-US" altLang="zh-CN" sz="1400" dirty="0" smtClean="0">
                <a:solidFill>
                  <a:srgbClr val="FF0000"/>
                </a:solidFill>
              </a:rPr>
              <a:t>)</a:t>
            </a:r>
          </a:p>
          <a:p>
            <a:pPr marL="0" indent="0">
              <a:buNone/>
            </a:pPr>
            <a:r>
              <a:rPr lang="zh-CN" altLang="en-US" sz="1400" dirty="0" smtClean="0"/>
              <a:t>在</a:t>
            </a:r>
            <a:r>
              <a:rPr lang="zh-CN" altLang="en-US" sz="1400" dirty="0"/>
              <a:t>我们的例子中，经过语言处理，得到的词</a:t>
            </a:r>
            <a:r>
              <a:rPr lang="en-US" altLang="zh-CN" sz="1400" dirty="0"/>
              <a:t>(Term)</a:t>
            </a:r>
            <a:r>
              <a:rPr lang="zh-CN" altLang="en-US" sz="1400" dirty="0"/>
              <a:t>如下</a:t>
            </a:r>
            <a:r>
              <a:rPr lang="zh-CN" altLang="en-US" sz="1400" dirty="0" smtClean="0"/>
              <a:t>：</a:t>
            </a:r>
            <a:endParaRPr lang="en-US" altLang="zh-CN" sz="1400" dirty="0" smtClean="0"/>
          </a:p>
          <a:p>
            <a:pPr marL="0" indent="0">
              <a:buNone/>
            </a:pPr>
            <a:r>
              <a:rPr lang="zh-CN" altLang="en-US" sz="1400" dirty="0" smtClean="0"/>
              <a:t>“</a:t>
            </a:r>
            <a:r>
              <a:rPr lang="en-US" altLang="zh-CN" sz="1400" dirty="0" smtClean="0"/>
              <a:t>student”</a:t>
            </a:r>
            <a:r>
              <a:rPr lang="zh-CN" altLang="en-US" sz="1400" dirty="0"/>
              <a:t>，“</a:t>
            </a:r>
            <a:r>
              <a:rPr lang="en-US" altLang="zh-CN" sz="1400" dirty="0"/>
              <a:t>allow”</a:t>
            </a:r>
            <a:r>
              <a:rPr lang="zh-CN" altLang="en-US" sz="1400" dirty="0"/>
              <a:t>，“</a:t>
            </a:r>
            <a:r>
              <a:rPr lang="en-US" altLang="zh-CN" sz="1400" dirty="0"/>
              <a:t>go”</a:t>
            </a:r>
            <a:r>
              <a:rPr lang="zh-CN" altLang="en-US" sz="1400" dirty="0"/>
              <a:t>，“</a:t>
            </a:r>
            <a:r>
              <a:rPr lang="en-US" altLang="zh-CN" sz="1400" dirty="0"/>
              <a:t>their”</a:t>
            </a:r>
            <a:r>
              <a:rPr lang="zh-CN" altLang="en-US" sz="1400" dirty="0"/>
              <a:t>，“</a:t>
            </a:r>
            <a:r>
              <a:rPr lang="en-US" altLang="zh-CN" sz="1400" dirty="0"/>
              <a:t>friend”</a:t>
            </a:r>
            <a:r>
              <a:rPr lang="zh-CN" altLang="en-US" sz="1400" dirty="0"/>
              <a:t>，“</a:t>
            </a:r>
            <a:r>
              <a:rPr lang="en-US" altLang="zh-CN" sz="1400" dirty="0"/>
              <a:t>allow”</a:t>
            </a:r>
            <a:r>
              <a:rPr lang="zh-CN" altLang="en-US" sz="1400" dirty="0"/>
              <a:t>，“</a:t>
            </a:r>
            <a:r>
              <a:rPr lang="en-US" altLang="zh-CN" sz="1400" dirty="0"/>
              <a:t>drink”</a:t>
            </a:r>
            <a:r>
              <a:rPr lang="zh-CN" altLang="en-US" sz="1400" dirty="0"/>
              <a:t>，“</a:t>
            </a:r>
            <a:r>
              <a:rPr lang="en-US" altLang="zh-CN" sz="1400" dirty="0"/>
              <a:t>beer”</a:t>
            </a:r>
            <a:r>
              <a:rPr lang="zh-CN" altLang="en-US" sz="1400" dirty="0"/>
              <a:t>，“</a:t>
            </a:r>
            <a:r>
              <a:rPr lang="en-US" altLang="zh-CN" sz="1400" dirty="0"/>
              <a:t>my”</a:t>
            </a:r>
            <a:r>
              <a:rPr lang="zh-CN" altLang="en-US" sz="1400" dirty="0"/>
              <a:t>，“</a:t>
            </a:r>
            <a:r>
              <a:rPr lang="en-US" altLang="zh-CN" sz="1400" dirty="0"/>
              <a:t>friend”</a:t>
            </a:r>
            <a:r>
              <a:rPr lang="zh-CN" altLang="en-US" sz="1400" dirty="0"/>
              <a:t>，“</a:t>
            </a:r>
            <a:r>
              <a:rPr lang="en-US" altLang="zh-CN" sz="1400" dirty="0"/>
              <a:t>jerry”</a:t>
            </a:r>
            <a:r>
              <a:rPr lang="zh-CN" altLang="en-US" sz="1400" dirty="0"/>
              <a:t>，“</a:t>
            </a:r>
            <a:r>
              <a:rPr lang="en-US" altLang="zh-CN" sz="1400" dirty="0"/>
              <a:t>go”</a:t>
            </a:r>
            <a:r>
              <a:rPr lang="zh-CN" altLang="en-US" sz="1400" dirty="0"/>
              <a:t>，“</a:t>
            </a:r>
            <a:r>
              <a:rPr lang="en-US" altLang="zh-CN" sz="1400" dirty="0"/>
              <a:t>school”</a:t>
            </a:r>
            <a:r>
              <a:rPr lang="zh-CN" altLang="en-US" sz="1400" dirty="0"/>
              <a:t>，“</a:t>
            </a:r>
            <a:r>
              <a:rPr lang="en-US" altLang="zh-CN" sz="1400" dirty="0"/>
              <a:t>see”</a:t>
            </a:r>
            <a:r>
              <a:rPr lang="zh-CN" altLang="en-US" sz="1400" dirty="0"/>
              <a:t>，“</a:t>
            </a:r>
            <a:r>
              <a:rPr lang="en-US" altLang="zh-CN" sz="1400" dirty="0"/>
              <a:t>his”</a:t>
            </a:r>
            <a:r>
              <a:rPr lang="zh-CN" altLang="en-US" sz="1400" dirty="0"/>
              <a:t>，“</a:t>
            </a:r>
            <a:r>
              <a:rPr lang="en-US" altLang="zh-CN" sz="1400" dirty="0"/>
              <a:t>student”</a:t>
            </a:r>
            <a:r>
              <a:rPr lang="zh-CN" altLang="en-US" sz="1400" dirty="0"/>
              <a:t>，“</a:t>
            </a:r>
            <a:r>
              <a:rPr lang="en-US" altLang="zh-CN" sz="1400" dirty="0"/>
              <a:t>find”</a:t>
            </a:r>
            <a:r>
              <a:rPr lang="zh-CN" altLang="en-US" sz="1400" dirty="0"/>
              <a:t>，“</a:t>
            </a:r>
            <a:r>
              <a:rPr lang="en-US" altLang="zh-CN" sz="1400" dirty="0"/>
              <a:t>them”</a:t>
            </a:r>
            <a:r>
              <a:rPr lang="zh-CN" altLang="en-US" sz="1400" dirty="0"/>
              <a:t>，“</a:t>
            </a:r>
            <a:r>
              <a:rPr lang="en-US" altLang="zh-CN" sz="1400" dirty="0"/>
              <a:t>drink”</a:t>
            </a:r>
            <a:r>
              <a:rPr lang="zh-CN" altLang="en-US" sz="1400" dirty="0"/>
              <a:t>，“</a:t>
            </a:r>
            <a:r>
              <a:rPr lang="en-US" altLang="zh-CN" sz="1400" dirty="0"/>
              <a:t>allow”</a:t>
            </a:r>
            <a:r>
              <a:rPr lang="zh-CN" altLang="en-US" sz="1400" dirty="0" smtClean="0"/>
              <a:t>。</a:t>
            </a:r>
            <a:endParaRPr lang="en-US" altLang="zh-CN" sz="1400" dirty="0" smtClean="0"/>
          </a:p>
          <a:p>
            <a:pPr marL="0" indent="0">
              <a:buNone/>
            </a:pPr>
            <a:r>
              <a:rPr lang="zh-CN" altLang="en-US" sz="1400" dirty="0" smtClean="0"/>
              <a:t>也</a:t>
            </a:r>
            <a:r>
              <a:rPr lang="zh-CN" altLang="en-US" sz="1400" dirty="0"/>
              <a:t>正是因为有语言处理的步骤，搜索“</a:t>
            </a:r>
            <a:r>
              <a:rPr lang="en-US" altLang="zh-CN" sz="1400" dirty="0"/>
              <a:t>drive”</a:t>
            </a:r>
            <a:r>
              <a:rPr lang="zh-CN" altLang="en-US" sz="1400" dirty="0"/>
              <a:t>，“</a:t>
            </a:r>
            <a:r>
              <a:rPr lang="en-US" altLang="zh-CN" sz="1400" dirty="0"/>
              <a:t>driving”</a:t>
            </a:r>
            <a:r>
              <a:rPr lang="zh-CN" altLang="en-US" sz="1400" dirty="0"/>
              <a:t>，“</a:t>
            </a:r>
            <a:r>
              <a:rPr lang="en-US" altLang="zh-CN" sz="1400" dirty="0"/>
              <a:t>drove”</a:t>
            </a:r>
            <a:r>
              <a:rPr lang="zh-CN" altLang="en-US" sz="1400" dirty="0"/>
              <a:t>，“</a:t>
            </a:r>
            <a:r>
              <a:rPr lang="en-US" altLang="zh-CN" sz="1400" dirty="0"/>
              <a:t>driven”</a:t>
            </a:r>
            <a:r>
              <a:rPr lang="zh-CN" altLang="en-US" sz="1400" dirty="0"/>
              <a:t>也能够被搜到</a:t>
            </a:r>
            <a:r>
              <a:rPr lang="en-US" altLang="zh-CN" sz="1400" dirty="0"/>
              <a:t>,</a:t>
            </a:r>
            <a:r>
              <a:rPr lang="zh-CN" altLang="en-US" sz="1400" dirty="0"/>
              <a:t>因为在我们的索引中，“</a:t>
            </a:r>
            <a:r>
              <a:rPr lang="en-US" altLang="zh-CN" sz="1400" dirty="0"/>
              <a:t>driving”</a:t>
            </a:r>
            <a:r>
              <a:rPr lang="zh-CN" altLang="en-US" sz="1400" dirty="0"/>
              <a:t>，“</a:t>
            </a:r>
            <a:r>
              <a:rPr lang="en-US" altLang="zh-CN" sz="1400" dirty="0"/>
              <a:t>drove”</a:t>
            </a:r>
            <a:r>
              <a:rPr lang="zh-CN" altLang="en-US" sz="1400" dirty="0"/>
              <a:t>，“</a:t>
            </a:r>
            <a:r>
              <a:rPr lang="en-US" altLang="zh-CN" sz="1400" dirty="0"/>
              <a:t>driven”</a:t>
            </a:r>
            <a:r>
              <a:rPr lang="zh-CN" altLang="en-US" sz="1400" dirty="0"/>
              <a:t>都会经过语言处理而变成“</a:t>
            </a:r>
            <a:r>
              <a:rPr lang="en-US" altLang="zh-CN" sz="1400" dirty="0"/>
              <a:t>drive”</a:t>
            </a:r>
            <a:r>
              <a:rPr lang="zh-CN" altLang="en-US" sz="1400" dirty="0"/>
              <a:t>，</a:t>
            </a:r>
          </a:p>
        </p:txBody>
      </p:sp>
    </p:spTree>
    <p:extLst>
      <p:ext uri="{BB962C8B-B14F-4D97-AF65-F5344CB8AC3E}">
        <p14:creationId xmlns:p14="http://schemas.microsoft.com/office/powerpoint/2010/main" val="2107215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2/3</a:t>
            </a:r>
            <a:r>
              <a:rPr lang="zh-CN" altLang="en-US" dirty="0"/>
              <a:t>）：如何创建索引？</a:t>
            </a:r>
            <a:r>
              <a:rPr lang="en-US" altLang="zh-CN" dirty="0"/>
              <a:t>(Indexing)</a:t>
            </a:r>
            <a:endParaRPr lang="zh-CN" altLang="en-US" dirty="0"/>
          </a:p>
        </p:txBody>
      </p:sp>
      <p:sp>
        <p:nvSpPr>
          <p:cNvPr id="3" name="内容占位符 2"/>
          <p:cNvSpPr>
            <a:spLocks noGrp="1"/>
          </p:cNvSpPr>
          <p:nvPr>
            <p:ph idx="1"/>
          </p:nvPr>
        </p:nvSpPr>
        <p:spPr/>
        <p:txBody>
          <a:bodyPr/>
          <a:lstStyle/>
          <a:p>
            <a:r>
              <a:rPr lang="zh-CN" altLang="en-US" dirty="0"/>
              <a:t>第四步，将得到的词</a:t>
            </a:r>
            <a:r>
              <a:rPr lang="en-US" altLang="zh-CN" dirty="0"/>
              <a:t>(Term)</a:t>
            </a:r>
            <a:r>
              <a:rPr lang="zh-CN" altLang="en-US" dirty="0"/>
              <a:t>传给索引组件</a:t>
            </a:r>
            <a:r>
              <a:rPr lang="en-US" altLang="zh-CN" dirty="0"/>
              <a:t>(Indexer</a:t>
            </a:r>
            <a:r>
              <a:rPr lang="en-US" altLang="zh-CN" dirty="0" smtClean="0"/>
              <a:t>)</a:t>
            </a:r>
          </a:p>
          <a:p>
            <a:r>
              <a:rPr lang="en-US" altLang="zh-CN" dirty="0" smtClean="0"/>
              <a:t>4.1</a:t>
            </a:r>
            <a:r>
              <a:rPr lang="zh-CN" altLang="en-US" dirty="0" smtClean="0"/>
              <a:t>利用</a:t>
            </a:r>
            <a:r>
              <a:rPr lang="zh-CN" altLang="en-US" dirty="0"/>
              <a:t>得到的词</a:t>
            </a:r>
            <a:r>
              <a:rPr lang="en-US" altLang="zh-CN" dirty="0"/>
              <a:t>(Term)</a:t>
            </a:r>
            <a:r>
              <a:rPr lang="zh-CN" altLang="en-US" dirty="0"/>
              <a:t>创建一个字典</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3000" y="2621481"/>
            <a:ext cx="3667862" cy="3844594"/>
          </a:xfrm>
          <a:prstGeom prst="rect">
            <a:avLst/>
          </a:prstGeom>
        </p:spPr>
      </p:pic>
    </p:spTree>
    <p:extLst>
      <p:ext uri="{BB962C8B-B14F-4D97-AF65-F5344CB8AC3E}">
        <p14:creationId xmlns:p14="http://schemas.microsoft.com/office/powerpoint/2010/main" val="1922741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2/3</a:t>
            </a:r>
            <a:r>
              <a:rPr lang="zh-CN" altLang="en-US" dirty="0"/>
              <a:t>）：如何创建索引？</a:t>
            </a:r>
            <a:r>
              <a:rPr lang="en-US" altLang="zh-CN" dirty="0"/>
              <a:t>(Indexing)</a:t>
            </a:r>
            <a:endParaRPr lang="zh-CN" altLang="en-US" dirty="0"/>
          </a:p>
        </p:txBody>
      </p:sp>
      <p:sp>
        <p:nvSpPr>
          <p:cNvPr id="3" name="内容占位符 2"/>
          <p:cNvSpPr>
            <a:spLocks noGrp="1"/>
          </p:cNvSpPr>
          <p:nvPr>
            <p:ph idx="1"/>
          </p:nvPr>
        </p:nvSpPr>
        <p:spPr/>
        <p:txBody>
          <a:bodyPr/>
          <a:lstStyle/>
          <a:p>
            <a:r>
              <a:rPr lang="en-US" altLang="zh-CN" dirty="0" smtClean="0"/>
              <a:t>4.2</a:t>
            </a:r>
            <a:r>
              <a:rPr lang="zh-CN" altLang="en-US" dirty="0" smtClean="0"/>
              <a:t>对</a:t>
            </a:r>
            <a:r>
              <a:rPr lang="zh-CN" altLang="en-US" dirty="0"/>
              <a:t>字典按字母顺序进行排序</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358" y="2553730"/>
            <a:ext cx="4210050" cy="3647688"/>
          </a:xfrm>
          <a:prstGeom prst="rect">
            <a:avLst/>
          </a:prstGeom>
        </p:spPr>
      </p:pic>
    </p:spTree>
    <p:extLst>
      <p:ext uri="{BB962C8B-B14F-4D97-AF65-F5344CB8AC3E}">
        <p14:creationId xmlns:p14="http://schemas.microsoft.com/office/powerpoint/2010/main" val="5075571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a:t>
            </a:r>
            <a:r>
              <a:rPr lang="en-US" altLang="zh-CN" dirty="0"/>
              <a:t>2/3</a:t>
            </a:r>
            <a:r>
              <a:rPr lang="zh-CN" altLang="en-US" dirty="0"/>
              <a:t>）：如何创建索引？</a:t>
            </a:r>
            <a:r>
              <a:rPr lang="en-US" altLang="zh-CN" dirty="0"/>
              <a:t>(Indexing)</a:t>
            </a:r>
            <a:endParaRPr lang="zh-CN" altLang="en-US" dirty="0"/>
          </a:p>
        </p:txBody>
      </p:sp>
      <p:sp>
        <p:nvSpPr>
          <p:cNvPr id="3" name="内容占位符 2"/>
          <p:cNvSpPr>
            <a:spLocks noGrp="1"/>
          </p:cNvSpPr>
          <p:nvPr>
            <p:ph idx="1"/>
          </p:nvPr>
        </p:nvSpPr>
        <p:spPr>
          <a:xfrm>
            <a:off x="677334" y="1392195"/>
            <a:ext cx="8596668" cy="4649167"/>
          </a:xfrm>
        </p:spPr>
        <p:txBody>
          <a:bodyPr>
            <a:normAutofit/>
          </a:bodyPr>
          <a:lstStyle/>
          <a:p>
            <a:r>
              <a:rPr lang="en-US" altLang="zh-CN" sz="1100" dirty="0" smtClean="0"/>
              <a:t>4.3 </a:t>
            </a:r>
            <a:r>
              <a:rPr lang="zh-CN" altLang="en-US" sz="1100" dirty="0" smtClean="0"/>
              <a:t>合并</a:t>
            </a:r>
            <a:r>
              <a:rPr lang="zh-CN" altLang="en-US" sz="1100" dirty="0"/>
              <a:t>相同的词</a:t>
            </a:r>
            <a:r>
              <a:rPr lang="en-US" altLang="zh-CN" sz="1100" dirty="0"/>
              <a:t>(Term)</a:t>
            </a:r>
            <a:r>
              <a:rPr lang="zh-CN" altLang="en-US" sz="1100" dirty="0"/>
              <a:t>成为文档倒排</a:t>
            </a:r>
            <a:r>
              <a:rPr lang="en-US" altLang="zh-CN" sz="1100" dirty="0"/>
              <a:t>(Posting List)</a:t>
            </a:r>
            <a:r>
              <a:rPr lang="zh-CN" altLang="en-US" sz="1100" dirty="0" smtClean="0"/>
              <a:t>链表</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677" y="1930400"/>
            <a:ext cx="4416480" cy="4120904"/>
          </a:xfrm>
          <a:prstGeom prst="rect">
            <a:avLst/>
          </a:prstGeom>
        </p:spPr>
      </p:pic>
    </p:spTree>
    <p:extLst>
      <p:ext uri="{BB962C8B-B14F-4D97-AF65-F5344CB8AC3E}">
        <p14:creationId xmlns:p14="http://schemas.microsoft.com/office/powerpoint/2010/main" val="2937666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9231164" cy="1320800"/>
          </a:xfrm>
        </p:spPr>
        <p:txBody>
          <a:bodyPr/>
          <a:lstStyle/>
          <a:p>
            <a:r>
              <a:rPr lang="zh-CN" altLang="en-US" dirty="0"/>
              <a:t>问题</a:t>
            </a:r>
            <a:r>
              <a:rPr lang="zh-CN" altLang="en-US" dirty="0" smtClean="0"/>
              <a:t>（</a:t>
            </a:r>
            <a:r>
              <a:rPr lang="en-US" altLang="zh-CN" dirty="0" smtClean="0"/>
              <a:t>3/3</a:t>
            </a:r>
            <a:r>
              <a:rPr lang="zh-CN" altLang="en-US" dirty="0" smtClean="0"/>
              <a:t>）</a:t>
            </a:r>
            <a:r>
              <a:rPr lang="zh-CN" altLang="en-US" dirty="0"/>
              <a:t>如何对索引进行搜索？</a:t>
            </a:r>
            <a:r>
              <a:rPr lang="en-US" altLang="zh-CN" dirty="0"/>
              <a:t>(Search)</a:t>
            </a:r>
            <a:endParaRPr lang="zh-CN" altLang="en-US" dirty="0"/>
          </a:p>
        </p:txBody>
      </p:sp>
      <p:sp>
        <p:nvSpPr>
          <p:cNvPr id="3" name="内容占位符 2"/>
          <p:cNvSpPr>
            <a:spLocks noGrp="1"/>
          </p:cNvSpPr>
          <p:nvPr>
            <p:ph idx="1"/>
          </p:nvPr>
        </p:nvSpPr>
        <p:spPr>
          <a:xfrm>
            <a:off x="677334" y="1672281"/>
            <a:ext cx="8596668" cy="4369081"/>
          </a:xfrm>
        </p:spPr>
        <p:txBody>
          <a:bodyPr>
            <a:normAutofit/>
          </a:bodyPr>
          <a:lstStyle/>
          <a:p>
            <a:r>
              <a:rPr lang="zh-CN" altLang="en-US" sz="2000" dirty="0" smtClean="0"/>
              <a:t>第一</a:t>
            </a:r>
            <a:r>
              <a:rPr lang="zh-CN" altLang="en-US" sz="2000" dirty="0"/>
              <a:t>步：用户输入查询</a:t>
            </a:r>
            <a:r>
              <a:rPr lang="zh-CN" altLang="en-US" sz="2000" dirty="0" smtClean="0"/>
              <a:t>语句</a:t>
            </a:r>
            <a:endParaRPr lang="en-US" altLang="zh-CN" sz="2000" dirty="0" smtClean="0"/>
          </a:p>
          <a:p>
            <a:r>
              <a:rPr lang="zh-CN" altLang="en-US" sz="2000" dirty="0" smtClean="0"/>
              <a:t>第二</a:t>
            </a:r>
            <a:r>
              <a:rPr lang="zh-CN" altLang="en-US" sz="2000" dirty="0"/>
              <a:t>步：对输入进行处理</a:t>
            </a:r>
            <a:endParaRPr lang="en-US" altLang="zh-CN" sz="2000" dirty="0"/>
          </a:p>
          <a:p>
            <a:r>
              <a:rPr lang="zh-CN" altLang="en-US" sz="2000" dirty="0" smtClean="0"/>
              <a:t>第三步：搜索索引，得到符合语法树的文档</a:t>
            </a:r>
            <a:endParaRPr lang="en-US" altLang="zh-CN" sz="2000" dirty="0" smtClean="0"/>
          </a:p>
          <a:p>
            <a:r>
              <a:rPr lang="zh-CN" altLang="en-US" sz="2000" dirty="0" smtClean="0"/>
              <a:t>第四</a:t>
            </a:r>
            <a:r>
              <a:rPr lang="zh-CN" altLang="en-US" sz="2000" dirty="0"/>
              <a:t>步：根据得到的文档和查询语句的相关性，对结果进行排序</a:t>
            </a:r>
            <a:r>
              <a:rPr lang="zh-CN" altLang="en-US" sz="2000" dirty="0" smtClean="0"/>
              <a:t>。</a:t>
            </a:r>
            <a:endParaRPr lang="zh-CN" altLang="en-US" sz="2000" dirty="0"/>
          </a:p>
        </p:txBody>
      </p:sp>
    </p:spTree>
    <p:extLst>
      <p:ext uri="{BB962C8B-B14F-4D97-AF65-F5344CB8AC3E}">
        <p14:creationId xmlns:p14="http://schemas.microsoft.com/office/powerpoint/2010/main" val="23659504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 全文检索原理</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49456" y="1513792"/>
            <a:ext cx="6333879" cy="3230490"/>
          </a:xfrm>
        </p:spPr>
      </p:pic>
      <p:sp>
        <p:nvSpPr>
          <p:cNvPr id="5" name="文本框 4"/>
          <p:cNvSpPr txBox="1"/>
          <p:nvPr/>
        </p:nvSpPr>
        <p:spPr>
          <a:xfrm>
            <a:off x="1664043" y="4876800"/>
            <a:ext cx="5741774" cy="861774"/>
          </a:xfrm>
          <a:prstGeom prst="rect">
            <a:avLst/>
          </a:prstGeom>
          <a:noFill/>
        </p:spPr>
        <p:txBody>
          <a:bodyPr wrap="square" rtlCol="0">
            <a:spAutoFit/>
          </a:bodyPr>
          <a:lstStyle/>
          <a:p>
            <a:r>
              <a:rPr lang="zh-CN" altLang="en-US" sz="1600" dirty="0">
                <a:ea typeface="微软雅黑 Light" panose="020B0502040204020203" pitchFamily="34" charset="-122"/>
              </a:rPr>
              <a:t>这</a:t>
            </a:r>
            <a:r>
              <a:rPr lang="zh-CN" altLang="en-US" sz="1600" dirty="0" smtClean="0">
                <a:ea typeface="微软雅黑 Light" panose="020B0502040204020203" pitchFamily="34" charset="-122"/>
              </a:rPr>
              <a:t>是 信息检索技术</a:t>
            </a:r>
            <a:r>
              <a:rPr lang="en-US" altLang="zh-CN" sz="1600" dirty="0">
                <a:ea typeface="微软雅黑 Light" panose="020B0502040204020203" pitchFamily="34" charset="-122"/>
              </a:rPr>
              <a:t>(Information retrieval)</a:t>
            </a:r>
            <a:r>
              <a:rPr lang="zh-CN" altLang="en-US" sz="1600" dirty="0">
                <a:ea typeface="微软雅黑 Light" panose="020B0502040204020203" pitchFamily="34" charset="-122"/>
              </a:rPr>
              <a:t>中的基本理论</a:t>
            </a:r>
            <a:r>
              <a:rPr lang="zh-CN" altLang="en-US" sz="1600" dirty="0" smtClean="0">
                <a:ea typeface="微软雅黑 Light" panose="020B0502040204020203" pitchFamily="34" charset="-122"/>
              </a:rPr>
              <a:t>，</a:t>
            </a:r>
            <a:endParaRPr lang="en-US" altLang="zh-CN" sz="1600" dirty="0" smtClean="0">
              <a:ea typeface="微软雅黑 Light" panose="020B0502040204020203" pitchFamily="34" charset="-122"/>
            </a:endParaRPr>
          </a:p>
          <a:p>
            <a:endParaRPr lang="en-US" altLang="zh-CN" sz="1600" dirty="0">
              <a:ea typeface="微软雅黑 Light" panose="020B0502040204020203" pitchFamily="34" charset="-122"/>
            </a:endParaRPr>
          </a:p>
          <a:p>
            <a:r>
              <a:rPr lang="en-US" altLang="zh-CN" sz="1600" dirty="0" smtClean="0">
                <a:ea typeface="微软雅黑 Light" panose="020B0502040204020203" pitchFamily="34" charset="-122"/>
              </a:rPr>
              <a:t>Lucene</a:t>
            </a:r>
            <a:r>
              <a:rPr lang="zh-CN" altLang="en-US" sz="1600" dirty="0">
                <a:ea typeface="微软雅黑 Light" panose="020B0502040204020203" pitchFamily="34" charset="-122"/>
              </a:rPr>
              <a:t>就是对这种基本理论的一种基本的的实践</a:t>
            </a:r>
            <a:r>
              <a:rPr lang="zh-CN" altLang="en-US" dirty="0">
                <a:ea typeface="微软雅黑 Light" panose="020B0502040204020203" pitchFamily="34" charset="-122"/>
              </a:rPr>
              <a:t>。</a:t>
            </a:r>
          </a:p>
        </p:txBody>
      </p:sp>
    </p:spTree>
    <p:extLst>
      <p:ext uri="{BB962C8B-B14F-4D97-AF65-F5344CB8AC3E}">
        <p14:creationId xmlns:p14="http://schemas.microsoft.com/office/powerpoint/2010/main" val="1071559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6433" y="1680136"/>
            <a:ext cx="6188144" cy="1646302"/>
          </a:xfrm>
        </p:spPr>
        <p:txBody>
          <a:bodyPr/>
          <a:lstStyle/>
          <a:p>
            <a:r>
              <a:rPr lang="zh-CN" altLang="en-US" sz="4000" dirty="0" smtClean="0"/>
              <a:t>第二部分：</a:t>
            </a:r>
            <a:r>
              <a:rPr lang="en-US" altLang="zh-CN" sz="4000" dirty="0" smtClean="0"/>
              <a:t>Lucene</a:t>
            </a:r>
            <a:r>
              <a:rPr lang="zh-CN" altLang="en-US" sz="4000" dirty="0" smtClean="0"/>
              <a:t>简介</a:t>
            </a:r>
            <a:endParaRPr lang="zh-CN" altLang="en-US" sz="4000" dirty="0"/>
          </a:p>
        </p:txBody>
      </p:sp>
    </p:spTree>
    <p:extLst>
      <p:ext uri="{BB962C8B-B14F-4D97-AF65-F5344CB8AC3E}">
        <p14:creationId xmlns:p14="http://schemas.microsoft.com/office/powerpoint/2010/main" val="3206417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609600"/>
            <a:ext cx="8596668" cy="914400"/>
          </a:xfrm>
        </p:spPr>
        <p:txBody>
          <a:bodyPr/>
          <a:lstStyle/>
          <a:p>
            <a:r>
              <a:rPr lang="zh-CN" altLang="en-US" dirty="0" smtClean="0"/>
              <a:t>概要</a:t>
            </a:r>
            <a:endParaRPr lang="zh-CN" altLang="en-US" dirty="0"/>
          </a:p>
        </p:txBody>
      </p:sp>
      <p:sp>
        <p:nvSpPr>
          <p:cNvPr id="3" name="文本占位符 2"/>
          <p:cNvSpPr>
            <a:spLocks noGrp="1"/>
          </p:cNvSpPr>
          <p:nvPr>
            <p:ph type="body" idx="1"/>
          </p:nvPr>
        </p:nvSpPr>
        <p:spPr>
          <a:xfrm>
            <a:off x="677334" y="1710813"/>
            <a:ext cx="10176195" cy="3637375"/>
          </a:xfrm>
        </p:spPr>
        <p:txBody>
          <a:bodyPr>
            <a:normAutofit/>
          </a:bodyPr>
          <a:lstStyle/>
          <a:p>
            <a:pPr marL="342900" indent="-342900">
              <a:buAutoNum type="arabicPeriod"/>
            </a:pPr>
            <a:r>
              <a:rPr lang="zh-CN" altLang="en-US" sz="2800" dirty="0" smtClean="0"/>
              <a:t> 全文检索</a:t>
            </a:r>
            <a:r>
              <a:rPr lang="zh-CN" altLang="en-US" sz="2800" dirty="0"/>
              <a:t>的原理和基本概念（铺垫</a:t>
            </a:r>
            <a:r>
              <a:rPr lang="zh-CN" altLang="en-US" sz="2800" dirty="0" smtClean="0"/>
              <a:t>）</a:t>
            </a:r>
            <a:endParaRPr lang="en-US" altLang="zh-CN" sz="2800" dirty="0" smtClean="0"/>
          </a:p>
          <a:p>
            <a:pPr marL="342900" indent="-342900">
              <a:buAutoNum type="arabicPeriod"/>
            </a:pPr>
            <a:r>
              <a:rPr lang="en-US" altLang="zh-CN" sz="2800" dirty="0" smtClean="0"/>
              <a:t> </a:t>
            </a:r>
            <a:r>
              <a:rPr lang="en-US" altLang="zh-CN" sz="2800" dirty="0"/>
              <a:t>Lucene</a:t>
            </a:r>
            <a:r>
              <a:rPr lang="zh-CN" altLang="en-US" sz="2800" dirty="0"/>
              <a:t>简介，</a:t>
            </a:r>
            <a:r>
              <a:rPr lang="zh-CN" altLang="en-US" sz="2800" dirty="0" smtClean="0"/>
              <a:t>索引和检索过程</a:t>
            </a:r>
            <a:r>
              <a:rPr lang="zh-CN" altLang="en-US" sz="2800" dirty="0"/>
              <a:t>（主要</a:t>
            </a:r>
            <a:r>
              <a:rPr lang="zh-CN" altLang="en-US" sz="2800" dirty="0" smtClean="0"/>
              <a:t>）</a:t>
            </a:r>
            <a:endParaRPr lang="en-US" altLang="zh-CN" sz="2800" dirty="0" smtClean="0"/>
          </a:p>
          <a:p>
            <a:pPr marL="342900" indent="-342900">
              <a:buFont typeface="Wingdings 3" charset="2"/>
              <a:buAutoNum type="arabicPeriod"/>
            </a:pPr>
            <a:r>
              <a:rPr lang="en-US" altLang="zh-CN" sz="2800" dirty="0"/>
              <a:t> Elasticsearch </a:t>
            </a:r>
            <a:r>
              <a:rPr lang="zh-CN" altLang="en-US" sz="2800" dirty="0"/>
              <a:t>简介</a:t>
            </a:r>
            <a:r>
              <a:rPr lang="zh-CN" altLang="en-US" sz="2800" dirty="0" smtClean="0"/>
              <a:t>，索引和检索过程</a:t>
            </a:r>
            <a:r>
              <a:rPr lang="zh-CN" altLang="en-US" sz="2800" dirty="0"/>
              <a:t>（主要</a:t>
            </a:r>
            <a:r>
              <a:rPr lang="zh-CN" altLang="en-US" sz="2800" dirty="0" smtClean="0"/>
              <a:t>）</a:t>
            </a:r>
            <a:endParaRPr lang="en-US" altLang="zh-CN" sz="2800" dirty="0" smtClean="0"/>
          </a:p>
          <a:p>
            <a:pPr marL="342900" indent="-342900">
              <a:buAutoNum type="arabicPeriod"/>
            </a:pPr>
            <a:r>
              <a:rPr lang="en-US" altLang="zh-CN" sz="2800" dirty="0" smtClean="0"/>
              <a:t> </a:t>
            </a:r>
            <a:r>
              <a:rPr lang="en-US" altLang="zh-CN" sz="2800" dirty="0"/>
              <a:t>Elasticsearch </a:t>
            </a:r>
            <a:r>
              <a:rPr lang="zh-CN" altLang="en-US" sz="2800" dirty="0" smtClean="0"/>
              <a:t>如何打分</a:t>
            </a:r>
            <a:r>
              <a:rPr lang="zh-CN" altLang="en-US" sz="2800" dirty="0"/>
              <a:t>？</a:t>
            </a:r>
            <a:r>
              <a:rPr lang="en-US" altLang="zh-CN" sz="2800" dirty="0" smtClean="0"/>
              <a:t>Lucene </a:t>
            </a:r>
            <a:r>
              <a:rPr lang="zh-CN" altLang="en-US" sz="2800" dirty="0"/>
              <a:t>相似度评分</a:t>
            </a:r>
            <a:r>
              <a:rPr lang="zh-CN" altLang="en-US" sz="2800" dirty="0" smtClean="0"/>
              <a:t>算法（</a:t>
            </a:r>
            <a:r>
              <a:rPr lang="zh-CN" altLang="en-US" sz="2800" dirty="0"/>
              <a:t>拓展</a:t>
            </a:r>
            <a:r>
              <a:rPr lang="zh-CN" altLang="en-US" sz="2800" dirty="0" smtClean="0"/>
              <a:t>）</a:t>
            </a:r>
            <a:endParaRPr lang="en-US" altLang="zh-CN" sz="2800" dirty="0" smtClean="0"/>
          </a:p>
          <a:p>
            <a:endParaRPr lang="en-US" altLang="zh-CN" sz="2800" dirty="0" smtClean="0"/>
          </a:p>
          <a:p>
            <a:r>
              <a:rPr lang="zh-CN" altLang="en-US" sz="2800" dirty="0" smtClean="0"/>
              <a:t>时间：</a:t>
            </a:r>
            <a:r>
              <a:rPr lang="en-US" altLang="zh-CN" sz="2800" dirty="0"/>
              <a:t>30-60 mins</a:t>
            </a:r>
            <a:endParaRPr lang="zh-CN" altLang="en-US" sz="2800" dirty="0"/>
          </a:p>
        </p:txBody>
      </p:sp>
    </p:spTree>
    <p:extLst>
      <p:ext uri="{BB962C8B-B14F-4D97-AF65-F5344CB8AC3E}">
        <p14:creationId xmlns:p14="http://schemas.microsoft.com/office/powerpoint/2010/main" val="40491997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Lucene</a:t>
            </a:r>
            <a:r>
              <a:rPr lang="zh-CN" altLang="en-US" dirty="0" smtClean="0"/>
              <a:t>概述</a:t>
            </a:r>
            <a:endParaRPr lang="zh-CN" altLang="en-US" dirty="0"/>
          </a:p>
        </p:txBody>
      </p:sp>
      <p:sp>
        <p:nvSpPr>
          <p:cNvPr id="3" name="内容占位符 2"/>
          <p:cNvSpPr>
            <a:spLocks noGrp="1"/>
          </p:cNvSpPr>
          <p:nvPr>
            <p:ph idx="1"/>
          </p:nvPr>
        </p:nvSpPr>
        <p:spPr>
          <a:xfrm>
            <a:off x="677334" y="1449859"/>
            <a:ext cx="8596668" cy="4736757"/>
          </a:xfrm>
        </p:spPr>
        <p:txBody>
          <a:bodyPr>
            <a:noAutofit/>
          </a:bodyPr>
          <a:lstStyle/>
          <a:p>
            <a:pPr marL="0" indent="0">
              <a:buNone/>
            </a:pPr>
            <a:r>
              <a:rPr lang="zh-CN" altLang="en-US" sz="1400" dirty="0"/>
              <a:t>官网介绍</a:t>
            </a:r>
            <a:r>
              <a:rPr lang="zh-CN" altLang="en-US" sz="1400" dirty="0" smtClean="0"/>
              <a:t>：</a:t>
            </a:r>
            <a:endParaRPr lang="en-US" altLang="zh-CN" sz="1400" dirty="0" smtClean="0"/>
          </a:p>
          <a:p>
            <a:pPr marL="0" indent="0">
              <a:buNone/>
            </a:pPr>
            <a:r>
              <a:rPr lang="en-US" altLang="zh-CN" sz="1400" dirty="0" smtClean="0"/>
              <a:t> </a:t>
            </a:r>
            <a:r>
              <a:rPr lang="en-US" altLang="zh-CN" sz="1400" dirty="0"/>
              <a:t>Apache LuceneTM is a high-performance, full-featured text search engine library written entirely in Java. It is a technology suitable for nearly any application that requires full-text search, especially </a:t>
            </a:r>
            <a:r>
              <a:rPr lang="en-US" altLang="zh-CN" sz="1400" dirty="0" smtClean="0"/>
              <a:t>cross-platform.Lucene</a:t>
            </a:r>
          </a:p>
          <a:p>
            <a:pPr marL="0" indent="0">
              <a:buNone/>
            </a:pPr>
            <a:endParaRPr lang="en-US" altLang="zh-CN" sz="1400" dirty="0"/>
          </a:p>
          <a:p>
            <a:pPr marL="0" indent="0">
              <a:buNone/>
            </a:pPr>
            <a:r>
              <a:rPr lang="zh-CN" altLang="en-US" sz="1400" dirty="0" smtClean="0"/>
              <a:t>简而言之：是</a:t>
            </a:r>
            <a:r>
              <a:rPr lang="zh-CN" altLang="en-US" sz="1400" dirty="0"/>
              <a:t>一个高效的，可扩展的，基于</a:t>
            </a:r>
            <a:r>
              <a:rPr lang="en-US" altLang="zh-CN" sz="1400" dirty="0"/>
              <a:t>Java</a:t>
            </a:r>
            <a:r>
              <a:rPr lang="zh-CN" altLang="en-US" sz="1400" dirty="0"/>
              <a:t>的全文检索</a:t>
            </a:r>
            <a:r>
              <a:rPr lang="zh-CN" altLang="en-US" sz="1400" dirty="0" smtClean="0"/>
              <a:t>库</a:t>
            </a:r>
            <a:endParaRPr lang="en-US" altLang="zh-CN" sz="1400" dirty="0" smtClean="0"/>
          </a:p>
          <a:p>
            <a:pPr marL="0" indent="0">
              <a:buNone/>
            </a:pPr>
            <a:endParaRPr lang="en-US" altLang="zh-CN" sz="1400" dirty="0" smtClean="0"/>
          </a:p>
          <a:p>
            <a:pPr marL="0" indent="0">
              <a:buNone/>
            </a:pPr>
            <a:r>
              <a:rPr lang="zh-CN" altLang="en-US" sz="1400" dirty="0" smtClean="0"/>
              <a:t>特点： </a:t>
            </a:r>
            <a:r>
              <a:rPr lang="en-US" altLang="zh-CN" sz="1400" dirty="0" smtClean="0"/>
              <a:t>-</a:t>
            </a:r>
            <a:r>
              <a:rPr lang="zh-CN" altLang="en-US" sz="1400" dirty="0"/>
              <a:t>可扩展的高性能的索引能力（</a:t>
            </a:r>
            <a:r>
              <a:rPr lang="en-US" altLang="zh-CN" sz="1400" dirty="0"/>
              <a:t>Scalable, High-Performance Indexing</a:t>
            </a:r>
            <a:r>
              <a:rPr lang="zh-CN" altLang="en-US" sz="1400" dirty="0"/>
              <a:t>） </a:t>
            </a:r>
            <a:endParaRPr lang="en-US" altLang="zh-CN" sz="1400" dirty="0" smtClean="0"/>
          </a:p>
          <a:p>
            <a:pPr marL="0" indent="0">
              <a:buNone/>
            </a:pPr>
            <a:r>
              <a:rPr lang="en-US" altLang="zh-CN" sz="1400" dirty="0"/>
              <a:t>	 </a:t>
            </a:r>
            <a:r>
              <a:rPr lang="en-US" altLang="zh-CN" sz="1400" dirty="0" smtClean="0"/>
              <a:t>  -</a:t>
            </a:r>
            <a:r>
              <a:rPr lang="zh-CN" altLang="en-US" sz="1400" dirty="0"/>
              <a:t>强大的精确的高效率的检索</a:t>
            </a:r>
            <a:r>
              <a:rPr lang="zh-CN" altLang="en-US" sz="1400" dirty="0" smtClean="0"/>
              <a:t>算法（</a:t>
            </a:r>
            <a:r>
              <a:rPr lang="en-US" altLang="zh-CN" sz="1400" dirty="0" smtClean="0"/>
              <a:t>Powerful</a:t>
            </a:r>
            <a:r>
              <a:rPr lang="en-US" altLang="zh-CN" sz="1400" dirty="0"/>
              <a:t>, Accurate and Efficient Search Algorithms</a:t>
            </a:r>
            <a:r>
              <a:rPr lang="zh-CN" altLang="en-US" sz="1400" dirty="0"/>
              <a:t>）</a:t>
            </a:r>
            <a:endParaRPr lang="en-US" altLang="zh-CN" sz="1400" dirty="0" smtClean="0"/>
          </a:p>
          <a:p>
            <a:pPr marL="0" indent="0">
              <a:buNone/>
            </a:pPr>
            <a:r>
              <a:rPr lang="en-US" altLang="zh-CN" sz="1400" dirty="0"/>
              <a:t>	</a:t>
            </a:r>
            <a:r>
              <a:rPr lang="en-US" altLang="zh-CN" sz="1400" dirty="0" smtClean="0"/>
              <a:t>   -</a:t>
            </a:r>
            <a:r>
              <a:rPr lang="zh-CN" altLang="en-US" sz="1400" dirty="0"/>
              <a:t>跨平台解决方案（</a:t>
            </a:r>
            <a:r>
              <a:rPr lang="en-US" altLang="zh-CN" sz="1400" dirty="0"/>
              <a:t>Cross-Platform Solution</a:t>
            </a:r>
            <a:r>
              <a:rPr lang="zh-CN" altLang="en-US" sz="1400" dirty="0"/>
              <a:t>）</a:t>
            </a:r>
            <a:r>
              <a:rPr lang="en-US" altLang="zh-CN" sz="1400" dirty="0" smtClean="0"/>
              <a:t>     </a:t>
            </a:r>
          </a:p>
          <a:p>
            <a:pPr marL="0" indent="0">
              <a:buNone/>
            </a:pPr>
            <a:endParaRPr lang="en-US" altLang="zh-CN" sz="1400" dirty="0" smtClean="0"/>
          </a:p>
          <a:p>
            <a:pPr marL="0" indent="0">
              <a:buNone/>
            </a:pPr>
            <a:r>
              <a:rPr lang="zh-CN" altLang="en-US" sz="1400" dirty="0" smtClean="0"/>
              <a:t>注意：不是完整的</a:t>
            </a:r>
            <a:r>
              <a:rPr lang="zh-CN" altLang="en-US" sz="1400" dirty="0"/>
              <a:t>应用程序，而是为你的应用程序提供索引和搜索</a:t>
            </a:r>
            <a:r>
              <a:rPr lang="zh-CN" altLang="en-US" sz="1400" dirty="0" smtClean="0"/>
              <a:t>功能，</a:t>
            </a:r>
            <a:r>
              <a:rPr lang="zh-CN" altLang="en-US" sz="1400" dirty="0"/>
              <a:t>所以</a:t>
            </a:r>
            <a:r>
              <a:rPr lang="zh-CN" altLang="en-US" sz="1400" dirty="0" smtClean="0"/>
              <a:t>有一些</a:t>
            </a:r>
            <a:r>
              <a:rPr lang="zh-CN" altLang="en-US" sz="1400" dirty="0"/>
              <a:t>基于</a:t>
            </a:r>
            <a:r>
              <a:rPr lang="en-US" altLang="zh-CN" sz="1400" dirty="0"/>
              <a:t>Lucene</a:t>
            </a:r>
            <a:r>
              <a:rPr lang="zh-CN" altLang="en-US" sz="1400" dirty="0"/>
              <a:t>的开源搜索引擎产生，比如</a:t>
            </a:r>
            <a:r>
              <a:rPr lang="en-US" altLang="zh-CN" sz="1400" dirty="0"/>
              <a:t>Elasticsearch</a:t>
            </a:r>
            <a:r>
              <a:rPr lang="zh-CN" altLang="en-US" sz="1400" dirty="0"/>
              <a:t>和</a:t>
            </a:r>
            <a:r>
              <a:rPr lang="en-US" altLang="zh-CN" sz="1400" dirty="0"/>
              <a:t>solr</a:t>
            </a:r>
            <a:endParaRPr lang="zh-CN" altLang="en-US" sz="1400" dirty="0"/>
          </a:p>
          <a:p>
            <a:pPr marL="0" indent="0">
              <a:buNone/>
            </a:pPr>
            <a:endParaRPr lang="en-US" altLang="zh-CN" sz="1200" dirty="0"/>
          </a:p>
        </p:txBody>
      </p:sp>
      <p:pic>
        <p:nvPicPr>
          <p:cNvPr id="4" name="图片 3"/>
          <p:cNvPicPr>
            <a:picLocks noChangeAspect="1"/>
          </p:cNvPicPr>
          <p:nvPr/>
        </p:nvPicPr>
        <p:blipFill>
          <a:blip r:embed="rId3"/>
          <a:stretch>
            <a:fillRect/>
          </a:stretch>
        </p:blipFill>
        <p:spPr>
          <a:xfrm>
            <a:off x="3709298" y="169336"/>
            <a:ext cx="5564704" cy="1720787"/>
          </a:xfrm>
          <a:prstGeom prst="rect">
            <a:avLst/>
          </a:prstGeom>
        </p:spPr>
      </p:pic>
    </p:spTree>
    <p:extLst>
      <p:ext uri="{BB962C8B-B14F-4D97-AF65-F5344CB8AC3E}">
        <p14:creationId xmlns:p14="http://schemas.microsoft.com/office/powerpoint/2010/main" val="2874273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124304"/>
            <a:ext cx="8596668" cy="683741"/>
          </a:xfrm>
        </p:spPr>
        <p:txBody>
          <a:bodyPr/>
          <a:lstStyle/>
          <a:p>
            <a:r>
              <a:rPr lang="en-US" altLang="zh-CN" dirty="0" smtClean="0"/>
              <a:t>Lucene</a:t>
            </a:r>
            <a:r>
              <a:rPr lang="zh-CN" altLang="en-US" dirty="0" smtClean="0"/>
              <a:t>索引</a:t>
            </a:r>
            <a:r>
              <a:rPr lang="zh-CN" altLang="en-US" dirty="0"/>
              <a:t>结构</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9306" y="808045"/>
            <a:ext cx="8596669" cy="5579206"/>
          </a:xfrm>
        </p:spPr>
      </p:pic>
      <p:sp>
        <p:nvSpPr>
          <p:cNvPr id="3" name="矩形 2"/>
          <p:cNvSpPr/>
          <p:nvPr/>
        </p:nvSpPr>
        <p:spPr>
          <a:xfrm>
            <a:off x="2165919" y="2584855"/>
            <a:ext cx="8724405" cy="923330"/>
          </a:xfrm>
          <a:prstGeom prst="rect">
            <a:avLst/>
          </a:prstGeom>
        </p:spPr>
        <p:txBody>
          <a:bodyPr wrap="square">
            <a:spAutoFit/>
          </a:bodyPr>
          <a:lstStyle/>
          <a:p>
            <a:r>
              <a:rPr lang="en-US" altLang="zh-CN" dirty="0">
                <a:ea typeface="微软雅黑 Light" panose="020B0502040204020203" pitchFamily="34" charset="-122"/>
              </a:rPr>
              <a:t>lucene </a:t>
            </a:r>
            <a:r>
              <a:rPr lang="zh-CN" altLang="en-US" dirty="0">
                <a:ea typeface="微软雅黑 Light" panose="020B0502040204020203" pitchFamily="34" charset="-122"/>
              </a:rPr>
              <a:t>的索引结构中，即保存了正向信息，也保存了反向信息</a:t>
            </a:r>
            <a:endParaRPr lang="en-US" altLang="zh-CN" dirty="0">
              <a:ea typeface="微软雅黑 Light" panose="020B0502040204020203" pitchFamily="34" charset="-122"/>
            </a:endParaRPr>
          </a:p>
          <a:p>
            <a:r>
              <a:rPr lang="en-US" altLang="zh-CN" dirty="0">
                <a:ea typeface="微软雅黑 Light" panose="020B0502040204020203" pitchFamily="34" charset="-122"/>
              </a:rPr>
              <a:t> </a:t>
            </a:r>
            <a:r>
              <a:rPr lang="zh-CN" altLang="en-US" dirty="0">
                <a:ea typeface="微软雅黑 Light" panose="020B0502040204020203" pitchFamily="34" charset="-122"/>
              </a:rPr>
              <a:t>正向：索引</a:t>
            </a:r>
            <a:r>
              <a:rPr lang="en-US" altLang="zh-CN" dirty="0">
                <a:ea typeface="微软雅黑 Light" panose="020B0502040204020203" pitchFamily="34" charset="-122"/>
              </a:rPr>
              <a:t>(Index) –&gt; </a:t>
            </a:r>
            <a:r>
              <a:rPr lang="zh-CN" altLang="en-US" dirty="0">
                <a:ea typeface="微软雅黑 Light" panose="020B0502040204020203" pitchFamily="34" charset="-122"/>
              </a:rPr>
              <a:t>段</a:t>
            </a:r>
            <a:r>
              <a:rPr lang="en-US" altLang="zh-CN" dirty="0">
                <a:ea typeface="微软雅黑 Light" panose="020B0502040204020203" pitchFamily="34" charset="-122"/>
              </a:rPr>
              <a:t>(segment) –&gt; </a:t>
            </a:r>
            <a:r>
              <a:rPr lang="zh-CN" altLang="en-US" dirty="0">
                <a:ea typeface="微软雅黑 Light" panose="020B0502040204020203" pitchFamily="34" charset="-122"/>
              </a:rPr>
              <a:t>文档</a:t>
            </a:r>
            <a:r>
              <a:rPr lang="en-US" altLang="zh-CN" dirty="0">
                <a:ea typeface="微软雅黑 Light" panose="020B0502040204020203" pitchFamily="34" charset="-122"/>
              </a:rPr>
              <a:t>(Document) –&gt; </a:t>
            </a:r>
            <a:r>
              <a:rPr lang="zh-CN" altLang="en-US" dirty="0">
                <a:ea typeface="微软雅黑 Light" panose="020B0502040204020203" pitchFamily="34" charset="-122"/>
              </a:rPr>
              <a:t>域</a:t>
            </a:r>
            <a:r>
              <a:rPr lang="en-US" altLang="zh-CN" dirty="0">
                <a:ea typeface="微软雅黑 Light" panose="020B0502040204020203" pitchFamily="34" charset="-122"/>
              </a:rPr>
              <a:t>(Field) –&gt; </a:t>
            </a:r>
            <a:r>
              <a:rPr lang="zh-CN" altLang="en-US" dirty="0">
                <a:ea typeface="微软雅黑 Light" panose="020B0502040204020203" pitchFamily="34" charset="-122"/>
              </a:rPr>
              <a:t>词</a:t>
            </a:r>
            <a:r>
              <a:rPr lang="en-US" altLang="zh-CN" dirty="0">
                <a:ea typeface="微软雅黑 Light" panose="020B0502040204020203" pitchFamily="34" charset="-122"/>
              </a:rPr>
              <a:t>(Term)</a:t>
            </a:r>
          </a:p>
          <a:p>
            <a:r>
              <a:rPr lang="en-US" altLang="zh-CN" dirty="0">
                <a:ea typeface="微软雅黑 Light" panose="020B0502040204020203" pitchFamily="34" charset="-122"/>
              </a:rPr>
              <a:t> </a:t>
            </a:r>
            <a:r>
              <a:rPr lang="zh-CN" altLang="en-US" dirty="0">
                <a:ea typeface="微软雅黑 Light" panose="020B0502040204020203" pitchFamily="34" charset="-122"/>
              </a:rPr>
              <a:t>反向：词</a:t>
            </a:r>
            <a:r>
              <a:rPr lang="en-US" altLang="zh-CN" dirty="0">
                <a:ea typeface="微软雅黑 Light" panose="020B0502040204020203" pitchFamily="34" charset="-122"/>
              </a:rPr>
              <a:t>(Term) –&gt; </a:t>
            </a:r>
            <a:r>
              <a:rPr lang="zh-CN" altLang="en-US" dirty="0">
                <a:ea typeface="微软雅黑 Light" panose="020B0502040204020203" pitchFamily="34" charset="-122"/>
              </a:rPr>
              <a:t>文档</a:t>
            </a:r>
            <a:r>
              <a:rPr lang="en-US" altLang="zh-CN" dirty="0">
                <a:ea typeface="微软雅黑 Light" panose="020B0502040204020203" pitchFamily="34" charset="-122"/>
              </a:rPr>
              <a:t>(</a:t>
            </a:r>
            <a:r>
              <a:rPr lang="en-US" altLang="zh-CN" dirty="0" smtClean="0">
                <a:ea typeface="微软雅黑 Light" panose="020B0502040204020203" pitchFamily="34" charset="-122"/>
              </a:rPr>
              <a:t>Document)</a:t>
            </a:r>
            <a:endParaRPr lang="zh-CN" altLang="en-US" dirty="0">
              <a:ea typeface="微软雅黑 Light" panose="020B0502040204020203" pitchFamily="34" charset="-122"/>
            </a:endParaRPr>
          </a:p>
        </p:txBody>
      </p:sp>
      <p:pic>
        <p:nvPicPr>
          <p:cNvPr id="5" name="图片 4"/>
          <p:cNvPicPr>
            <a:picLocks noChangeAspect="1"/>
          </p:cNvPicPr>
          <p:nvPr/>
        </p:nvPicPr>
        <p:blipFill>
          <a:blip r:embed="rId4"/>
          <a:stretch>
            <a:fillRect/>
          </a:stretch>
        </p:blipFill>
        <p:spPr>
          <a:xfrm>
            <a:off x="1093316" y="3409800"/>
            <a:ext cx="6698540" cy="3370379"/>
          </a:xfrm>
          <a:prstGeom prst="rect">
            <a:avLst/>
          </a:prstGeom>
        </p:spPr>
      </p:pic>
    </p:spTree>
    <p:extLst>
      <p:ext uri="{BB962C8B-B14F-4D97-AF65-F5344CB8AC3E}">
        <p14:creationId xmlns:p14="http://schemas.microsoft.com/office/powerpoint/2010/main" val="25305407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4314"/>
          </a:xfrm>
        </p:spPr>
        <p:txBody>
          <a:bodyPr>
            <a:normAutofit fontScale="90000"/>
          </a:bodyPr>
          <a:lstStyle/>
          <a:p>
            <a:r>
              <a:rPr lang="en-US" altLang="zh-CN" dirty="0" smtClean="0"/>
              <a:t>Lucene</a:t>
            </a:r>
            <a:r>
              <a:rPr lang="zh-CN" altLang="en-US" dirty="0" smtClean="0"/>
              <a:t>索引结构</a:t>
            </a:r>
            <a:r>
              <a:rPr lang="en-US" altLang="zh-CN" dirty="0" smtClean="0"/>
              <a:t>-</a:t>
            </a:r>
            <a:r>
              <a:rPr lang="zh-CN" altLang="en-US" dirty="0" smtClean="0"/>
              <a:t>说说</a:t>
            </a:r>
            <a:r>
              <a:rPr lang="en-US" altLang="zh-CN" dirty="0"/>
              <a:t>F</a:t>
            </a:r>
            <a:r>
              <a:rPr lang="en-US" altLang="zh-CN" dirty="0" smtClean="0"/>
              <a:t>ield</a:t>
            </a:r>
            <a:r>
              <a:rPr lang="zh-CN" altLang="en-US" dirty="0" smtClean="0"/>
              <a:t>类型</a:t>
            </a:r>
            <a:endParaRPr lang="zh-CN" altLang="en-US" dirty="0"/>
          </a:p>
        </p:txBody>
      </p:sp>
      <p:sp>
        <p:nvSpPr>
          <p:cNvPr id="3" name="内容占位符 2"/>
          <p:cNvSpPr>
            <a:spLocks noGrp="1"/>
          </p:cNvSpPr>
          <p:nvPr>
            <p:ph idx="1"/>
          </p:nvPr>
        </p:nvSpPr>
        <p:spPr>
          <a:xfrm>
            <a:off x="677334" y="1408670"/>
            <a:ext cx="8596668" cy="4632693"/>
          </a:xfrm>
        </p:spPr>
        <p:txBody>
          <a:bodyPr/>
          <a:lstStyle/>
          <a:p>
            <a:r>
              <a:rPr lang="en-US" altLang="zh-CN" dirty="0"/>
              <a:t>Field</a:t>
            </a:r>
            <a:r>
              <a:rPr lang="zh-CN" altLang="en-US" dirty="0"/>
              <a:t>包含</a:t>
            </a:r>
            <a:r>
              <a:rPr lang="en-US" altLang="zh-CN" dirty="0"/>
              <a:t>3</a:t>
            </a:r>
            <a:r>
              <a:rPr lang="zh-CN" altLang="en-US" dirty="0"/>
              <a:t>部分信息：域的名称</a:t>
            </a:r>
            <a:r>
              <a:rPr lang="zh-CN" altLang="en-US" dirty="0" smtClean="0"/>
              <a:t>，域</a:t>
            </a:r>
            <a:r>
              <a:rPr lang="zh-CN" altLang="en-US" dirty="0"/>
              <a:t>的</a:t>
            </a:r>
            <a:r>
              <a:rPr lang="zh-CN" altLang="en-US" dirty="0" smtClean="0"/>
              <a:t>值</a:t>
            </a:r>
            <a:r>
              <a:rPr lang="zh-CN" altLang="en-US" dirty="0"/>
              <a:t>域的类型</a:t>
            </a:r>
            <a:endParaRPr lang="en-US" altLang="zh-CN" dirty="0" smtClean="0"/>
          </a:p>
          <a:p>
            <a:pPr marL="0" indent="0">
              <a:buNone/>
            </a:pPr>
            <a:endParaRPr lang="en-US" altLang="zh-CN" dirty="0" smtClean="0"/>
          </a:p>
          <a:p>
            <a:pPr marL="0" indent="0">
              <a:buNone/>
            </a:pPr>
            <a:r>
              <a:rPr lang="zh-CN" altLang="en-US" dirty="0" smtClean="0"/>
              <a:t>：</a:t>
            </a:r>
            <a:endParaRPr lang="zh-CN" altLang="en-US" dirty="0"/>
          </a:p>
        </p:txBody>
      </p:sp>
      <p:pic>
        <p:nvPicPr>
          <p:cNvPr id="4" name="图片 3"/>
          <p:cNvPicPr>
            <a:picLocks noChangeAspect="1"/>
          </p:cNvPicPr>
          <p:nvPr/>
        </p:nvPicPr>
        <p:blipFill>
          <a:blip r:embed="rId3"/>
          <a:stretch>
            <a:fillRect/>
          </a:stretch>
        </p:blipFill>
        <p:spPr>
          <a:xfrm>
            <a:off x="677334" y="2300403"/>
            <a:ext cx="8914429" cy="3548462"/>
          </a:xfrm>
          <a:prstGeom prst="rect">
            <a:avLst/>
          </a:prstGeom>
        </p:spPr>
      </p:pic>
    </p:spTree>
    <p:extLst>
      <p:ext uri="{BB962C8B-B14F-4D97-AF65-F5344CB8AC3E}">
        <p14:creationId xmlns:p14="http://schemas.microsoft.com/office/powerpoint/2010/main" val="1857727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9655" y="675708"/>
            <a:ext cx="8596668" cy="1320800"/>
          </a:xfrm>
        </p:spPr>
        <p:txBody>
          <a:bodyPr/>
          <a:lstStyle/>
          <a:p>
            <a:r>
              <a:rPr lang="en-US" altLang="zh-CN" dirty="0" smtClean="0"/>
              <a:t>Lucene</a:t>
            </a:r>
            <a:r>
              <a:rPr lang="zh-CN" altLang="en-US" dirty="0" smtClean="0"/>
              <a:t>核心类</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61500" y="1676076"/>
            <a:ext cx="6094555" cy="3986169"/>
          </a:xfrm>
        </p:spPr>
      </p:pic>
      <p:sp>
        <p:nvSpPr>
          <p:cNvPr id="6" name="文本框 5"/>
          <p:cNvSpPr txBox="1"/>
          <p:nvPr/>
        </p:nvSpPr>
        <p:spPr>
          <a:xfrm>
            <a:off x="771821" y="4338806"/>
            <a:ext cx="7776519" cy="1631216"/>
          </a:xfrm>
          <a:prstGeom prst="rect">
            <a:avLst/>
          </a:prstGeom>
          <a:noFill/>
        </p:spPr>
        <p:txBody>
          <a:bodyPr wrap="square" rtlCol="0">
            <a:spAutoFit/>
          </a:bodyPr>
          <a:lstStyle/>
          <a:p>
            <a:r>
              <a:rPr lang="en-US" altLang="zh-CN" sz="2000" dirty="0" smtClean="0">
                <a:ea typeface="微软雅黑 Light" panose="020B0502040204020203" pitchFamily="34" charset="-122"/>
              </a:rPr>
              <a:t>Document</a:t>
            </a:r>
          </a:p>
          <a:p>
            <a:r>
              <a:rPr lang="en-US" altLang="zh-CN" sz="2000" dirty="0" smtClean="0">
                <a:ea typeface="微软雅黑 Light" panose="020B0502040204020203" pitchFamily="34" charset="-122"/>
              </a:rPr>
              <a:t>IndexWriter </a:t>
            </a:r>
          </a:p>
          <a:p>
            <a:r>
              <a:rPr lang="en-US" altLang="zh-CN" sz="2000" dirty="0" smtClean="0">
                <a:ea typeface="微软雅黑 Light" panose="020B0502040204020203" pitchFamily="34" charset="-122"/>
              </a:rPr>
              <a:t>Query</a:t>
            </a:r>
          </a:p>
          <a:p>
            <a:r>
              <a:rPr lang="en-US" altLang="zh-CN" sz="2000" dirty="0" smtClean="0">
                <a:ea typeface="微软雅黑 Light" panose="020B0502040204020203" pitchFamily="34" charset="-122"/>
              </a:rPr>
              <a:t>IndexSearcher</a:t>
            </a:r>
          </a:p>
          <a:p>
            <a:r>
              <a:rPr lang="en-US" altLang="zh-CN" sz="2000" dirty="0" smtClean="0">
                <a:ea typeface="微软雅黑 Light" panose="020B0502040204020203" pitchFamily="34" charset="-122"/>
              </a:rPr>
              <a:t>TopDocsCollector</a:t>
            </a:r>
            <a:endParaRPr lang="zh-CN" altLang="en-US" sz="2000" dirty="0">
              <a:ea typeface="微软雅黑 Light" panose="020B0502040204020203" pitchFamily="34" charset="-122"/>
            </a:endParaRPr>
          </a:p>
        </p:txBody>
      </p:sp>
    </p:spTree>
    <p:extLst>
      <p:ext uri="{BB962C8B-B14F-4D97-AF65-F5344CB8AC3E}">
        <p14:creationId xmlns:p14="http://schemas.microsoft.com/office/powerpoint/2010/main" val="8204716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索引过程</a:t>
            </a:r>
          </a:p>
        </p:txBody>
      </p:sp>
      <p:sp>
        <p:nvSpPr>
          <p:cNvPr id="3" name="内容占位符 2"/>
          <p:cNvSpPr>
            <a:spLocks noGrp="1"/>
          </p:cNvSpPr>
          <p:nvPr>
            <p:ph idx="1"/>
          </p:nvPr>
        </p:nvSpPr>
        <p:spPr>
          <a:xfrm>
            <a:off x="677334" y="1606379"/>
            <a:ext cx="8596668" cy="4434984"/>
          </a:xfrm>
        </p:spPr>
        <p:txBody>
          <a:bodyPr>
            <a:normAutofit/>
          </a:bodyPr>
          <a:lstStyle/>
          <a:p>
            <a:pPr marL="0" indent="0">
              <a:buNone/>
            </a:pPr>
            <a:r>
              <a:rPr lang="zh-CN" altLang="en-US" sz="1600" dirty="0" smtClean="0"/>
              <a:t>核心</a:t>
            </a:r>
            <a:r>
              <a:rPr lang="zh-CN" altLang="en-US" sz="1600" dirty="0"/>
              <a:t>类：</a:t>
            </a:r>
            <a:r>
              <a:rPr lang="en-US" altLang="zh-CN" sz="1600" dirty="0" smtClean="0"/>
              <a:t>IndexWriter</a:t>
            </a:r>
          </a:p>
          <a:p>
            <a:pPr marL="0" indent="0">
              <a:buNone/>
            </a:pPr>
            <a:r>
              <a:rPr lang="en-US" altLang="zh-CN" sz="1600" dirty="0" smtClean="0"/>
              <a:t>	lucene6.5</a:t>
            </a:r>
            <a:r>
              <a:rPr lang="zh-CN" altLang="en-US" sz="1600" dirty="0"/>
              <a:t>中构造方法</a:t>
            </a:r>
            <a:r>
              <a:rPr lang="zh-CN" altLang="en-US" sz="1600" dirty="0" smtClean="0"/>
              <a:t>：</a:t>
            </a:r>
            <a:endParaRPr lang="en-US" altLang="zh-CN" sz="1600" dirty="0"/>
          </a:p>
          <a:p>
            <a:pPr marL="0" indent="0">
              <a:buNone/>
            </a:pPr>
            <a:r>
              <a:rPr lang="en-US" altLang="zh-CN" sz="1600" dirty="0" smtClean="0">
                <a:solidFill>
                  <a:schemeClr val="tx2"/>
                </a:solidFill>
              </a:rPr>
              <a:t>			public </a:t>
            </a:r>
            <a:r>
              <a:rPr lang="en-US" altLang="zh-CN" sz="1600" dirty="0">
                <a:solidFill>
                  <a:schemeClr val="tx2"/>
                </a:solidFill>
              </a:rPr>
              <a:t>IndexWriter(Directory d, IndexWriterConfig conf) </a:t>
            </a:r>
            <a:endParaRPr lang="en-US" altLang="zh-CN" sz="1600" dirty="0" smtClean="0">
              <a:solidFill>
                <a:schemeClr val="tx2"/>
              </a:solidFill>
            </a:endParaRPr>
          </a:p>
          <a:p>
            <a:pPr marL="0" indent="0">
              <a:buNone/>
            </a:pPr>
            <a:r>
              <a:rPr lang="en-US" altLang="zh-CN" sz="1600" dirty="0" smtClean="0">
                <a:solidFill>
                  <a:srgbClr val="FF0000"/>
                </a:solidFill>
              </a:rPr>
              <a:t>       </a:t>
            </a:r>
          </a:p>
          <a:p>
            <a:pPr marL="0" indent="0">
              <a:buNone/>
            </a:pPr>
            <a:r>
              <a:rPr lang="en-US" altLang="zh-CN" sz="1600" dirty="0">
                <a:solidFill>
                  <a:srgbClr val="FF0000"/>
                </a:solidFill>
              </a:rPr>
              <a:t>	</a:t>
            </a:r>
            <a:r>
              <a:rPr lang="en-US" altLang="zh-CN" sz="1600" dirty="0" smtClean="0">
                <a:solidFill>
                  <a:srgbClr val="FF0000"/>
                </a:solidFill>
              </a:rPr>
              <a:t>-</a:t>
            </a:r>
            <a:r>
              <a:rPr lang="en-US" altLang="zh-CN" sz="1600" dirty="0" smtClean="0"/>
              <a:t>Directory </a:t>
            </a:r>
            <a:r>
              <a:rPr lang="zh-CN" altLang="en-US" sz="1600" dirty="0" smtClean="0"/>
              <a:t>，</a:t>
            </a:r>
            <a:endParaRPr lang="en-US" altLang="zh-CN" sz="1600" dirty="0" smtClean="0"/>
          </a:p>
          <a:p>
            <a:pPr>
              <a:buFontTx/>
              <a:buChar char="-"/>
            </a:pPr>
            <a:r>
              <a:rPr lang="en-US" altLang="zh-CN" sz="1600" dirty="0" smtClean="0"/>
              <a:t> - IndexWriterConfig </a:t>
            </a:r>
          </a:p>
          <a:p>
            <a:pPr marL="0" indent="0">
              <a:buNone/>
            </a:pPr>
            <a:r>
              <a:rPr lang="en-US" altLang="zh-CN" sz="1600" dirty="0"/>
              <a:t>	</a:t>
            </a:r>
            <a:r>
              <a:rPr lang="en-US" altLang="zh-CN" sz="1600" dirty="0" smtClean="0"/>
              <a:t>		-OpenMode </a:t>
            </a:r>
          </a:p>
          <a:p>
            <a:pPr marL="0" indent="0">
              <a:buNone/>
            </a:pPr>
            <a:r>
              <a:rPr lang="en-US" altLang="zh-CN" sz="1600" dirty="0"/>
              <a:t>	</a:t>
            </a:r>
            <a:r>
              <a:rPr lang="en-US" altLang="zh-CN" sz="1600" dirty="0" smtClean="0"/>
              <a:t>	</a:t>
            </a:r>
            <a:r>
              <a:rPr lang="en-US" altLang="zh-CN" sz="1600" dirty="0"/>
              <a:t>	</a:t>
            </a:r>
            <a:r>
              <a:rPr lang="en-US" altLang="zh-CN" sz="1600" dirty="0" smtClean="0"/>
              <a:t>-Analyzer </a:t>
            </a:r>
          </a:p>
          <a:p>
            <a:pPr marL="0" indent="0">
              <a:buNone/>
            </a:pPr>
            <a:r>
              <a:rPr lang="en-US" altLang="zh-CN" sz="1600" dirty="0"/>
              <a:t>			-</a:t>
            </a:r>
            <a:r>
              <a:rPr lang="en-US" altLang="zh-CN" sz="1600" dirty="0" smtClean="0"/>
              <a:t>Similarity </a:t>
            </a:r>
          </a:p>
          <a:p>
            <a:pPr marL="0" indent="0">
              <a:buNone/>
            </a:pPr>
            <a:r>
              <a:rPr lang="en-US" altLang="zh-CN" sz="1600" dirty="0"/>
              <a:t>			</a:t>
            </a:r>
            <a:r>
              <a:rPr lang="en-US" altLang="zh-CN" sz="1600" dirty="0" smtClean="0"/>
              <a:t>-Codec </a:t>
            </a:r>
          </a:p>
          <a:p>
            <a:pPr marL="0" indent="0">
              <a:buNone/>
            </a:pPr>
            <a:r>
              <a:rPr lang="en-US" altLang="zh-CN" sz="1600" dirty="0"/>
              <a:t>			</a:t>
            </a:r>
            <a:r>
              <a:rPr lang="en-US" altLang="zh-CN" sz="1600" dirty="0" smtClean="0"/>
              <a:t>-MergePolicy </a:t>
            </a:r>
          </a:p>
          <a:p>
            <a:pPr marL="0" indent="0">
              <a:buNone/>
            </a:pPr>
            <a:r>
              <a:rPr lang="en-US" altLang="zh-CN" sz="1400" dirty="0"/>
              <a:t>	</a:t>
            </a:r>
            <a:r>
              <a:rPr lang="en-US" altLang="zh-CN" sz="1400" dirty="0" smtClean="0"/>
              <a:t>	</a:t>
            </a:r>
            <a:endParaRPr lang="zh-CN" altLang="en-US" sz="14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668" y="3295690"/>
            <a:ext cx="5949317" cy="2218558"/>
          </a:xfrm>
          <a:prstGeom prst="rect">
            <a:avLst/>
          </a:prstGeom>
        </p:spPr>
      </p:pic>
    </p:spTree>
    <p:extLst>
      <p:ext uri="{BB962C8B-B14F-4D97-AF65-F5344CB8AC3E}">
        <p14:creationId xmlns:p14="http://schemas.microsoft.com/office/powerpoint/2010/main" val="359230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示例代码</a:t>
            </a:r>
          </a:p>
        </p:txBody>
      </p:sp>
      <p:pic>
        <p:nvPicPr>
          <p:cNvPr id="4" name="内容占位符 3"/>
          <p:cNvPicPr>
            <a:picLocks noGrp="1" noChangeAspect="1"/>
          </p:cNvPicPr>
          <p:nvPr>
            <p:ph idx="1"/>
          </p:nvPr>
        </p:nvPicPr>
        <p:blipFill>
          <a:blip r:embed="rId2"/>
          <a:stretch>
            <a:fillRect/>
          </a:stretch>
        </p:blipFill>
        <p:spPr>
          <a:xfrm>
            <a:off x="2680968" y="72625"/>
            <a:ext cx="7029367" cy="6785375"/>
          </a:xfrm>
          <a:prstGeom prst="rect">
            <a:avLst/>
          </a:prstGeom>
        </p:spPr>
      </p:pic>
    </p:spTree>
    <p:extLst>
      <p:ext uri="{BB962C8B-B14F-4D97-AF65-F5344CB8AC3E}">
        <p14:creationId xmlns:p14="http://schemas.microsoft.com/office/powerpoint/2010/main" val="1921693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91978"/>
          </a:xfrm>
        </p:spPr>
        <p:txBody>
          <a:bodyPr/>
          <a:lstStyle/>
          <a:p>
            <a:r>
              <a:rPr lang="zh-CN" altLang="en-US" dirty="0"/>
              <a:t>搜索过程</a:t>
            </a:r>
          </a:p>
        </p:txBody>
      </p:sp>
      <p:sp>
        <p:nvSpPr>
          <p:cNvPr id="3" name="内容占位符 2"/>
          <p:cNvSpPr>
            <a:spLocks noGrp="1"/>
          </p:cNvSpPr>
          <p:nvPr>
            <p:ph idx="1"/>
          </p:nvPr>
        </p:nvSpPr>
        <p:spPr>
          <a:xfrm>
            <a:off x="677334" y="1375719"/>
            <a:ext cx="8596668" cy="4665643"/>
          </a:xfrm>
        </p:spPr>
        <p:txBody>
          <a:bodyPr>
            <a:normAutofit/>
          </a:bodyPr>
          <a:lstStyle/>
          <a:p>
            <a:pPr marL="0" indent="0">
              <a:buNone/>
            </a:pPr>
            <a:r>
              <a:rPr lang="en-US" altLang="zh-CN" sz="1400" dirty="0" smtClean="0"/>
              <a:t>IndexSearcher   </a:t>
            </a:r>
            <a:r>
              <a:rPr lang="zh-CN" altLang="en-US" sz="1400" dirty="0" smtClean="0"/>
              <a:t>是用来在建立好的索引上进行搜索的。它只能以只读的方式打开一个索引，所以可以有多个 </a:t>
            </a:r>
            <a:r>
              <a:rPr lang="en-US" altLang="zh-CN" sz="1400" dirty="0" smtClean="0"/>
              <a:t>IndexSearcher </a:t>
            </a:r>
            <a:r>
              <a:rPr lang="zh-CN" altLang="en-US" sz="1400" dirty="0" smtClean="0"/>
              <a:t>的实例在一个索引上进行操作。</a:t>
            </a:r>
            <a:endParaRPr lang="en-US" altLang="zh-CN" sz="1400" dirty="0" smtClean="0"/>
          </a:p>
          <a:p>
            <a:pPr marL="0" indent="0">
              <a:buNone/>
            </a:pPr>
            <a:endParaRPr lang="en-US" altLang="zh-CN" sz="1400" dirty="0" smtClean="0"/>
          </a:p>
          <a:p>
            <a:pPr marL="0" indent="0">
              <a:buNone/>
            </a:pPr>
            <a:r>
              <a:rPr lang="zh-CN" altLang="en-US" sz="1400" dirty="0" smtClean="0"/>
              <a:t>步骤：</a:t>
            </a:r>
            <a:endParaRPr lang="en-US" altLang="zh-CN" sz="1400" dirty="0" smtClean="0"/>
          </a:p>
          <a:p>
            <a:pPr>
              <a:buFontTx/>
              <a:buChar char="-"/>
            </a:pPr>
            <a:r>
              <a:rPr lang="en-US" altLang="zh-CN" sz="1400" dirty="0" smtClean="0"/>
              <a:t>1 IndexReader</a:t>
            </a:r>
            <a:r>
              <a:rPr lang="zh-CN" altLang="en-US" sz="1400" dirty="0"/>
              <a:t>将磁盘上的索引信息读入到</a:t>
            </a:r>
            <a:r>
              <a:rPr lang="zh-CN" altLang="en-US" sz="1400" dirty="0" smtClean="0"/>
              <a:t>内存</a:t>
            </a:r>
            <a:endParaRPr lang="en-US" altLang="zh-CN" sz="1400" dirty="0"/>
          </a:p>
          <a:p>
            <a:pPr>
              <a:buFontTx/>
              <a:buChar char="-"/>
            </a:pPr>
            <a:r>
              <a:rPr lang="en-US" altLang="zh-CN" sz="1400" dirty="0" smtClean="0"/>
              <a:t>2 </a:t>
            </a:r>
            <a:r>
              <a:rPr lang="zh-CN" altLang="en-US" sz="1400" dirty="0" smtClean="0"/>
              <a:t>创建</a:t>
            </a:r>
            <a:r>
              <a:rPr lang="en-US" altLang="zh-CN" sz="1400" dirty="0"/>
              <a:t>IndexSearcher</a:t>
            </a:r>
            <a:r>
              <a:rPr lang="zh-CN" altLang="en-US" sz="1400" dirty="0"/>
              <a:t>准备进行搜索</a:t>
            </a:r>
            <a:r>
              <a:rPr lang="zh-CN" altLang="en-US" sz="1400" dirty="0" smtClean="0"/>
              <a:t>。</a:t>
            </a:r>
            <a:endParaRPr lang="en-US" altLang="zh-CN" sz="1400" dirty="0" smtClean="0"/>
          </a:p>
          <a:p>
            <a:pPr>
              <a:buFontTx/>
              <a:buChar char="-"/>
            </a:pPr>
            <a:r>
              <a:rPr lang="en-US" altLang="zh-CN" sz="1400" dirty="0" smtClean="0"/>
              <a:t>3 </a:t>
            </a:r>
            <a:r>
              <a:rPr lang="zh-CN" altLang="en-US" sz="1400" dirty="0" smtClean="0"/>
              <a:t>创建</a:t>
            </a:r>
            <a:r>
              <a:rPr lang="en-US" altLang="zh-CN" sz="1400" dirty="0" smtClean="0"/>
              <a:t>Analyer</a:t>
            </a:r>
            <a:r>
              <a:rPr lang="zh-CN" altLang="en-US" sz="1400" dirty="0" smtClean="0"/>
              <a:t>用来对查询语句进行词法分析和语言处理。</a:t>
            </a:r>
            <a:endParaRPr lang="en-US" altLang="zh-CN" sz="1400" dirty="0" smtClean="0"/>
          </a:p>
          <a:p>
            <a:pPr>
              <a:buFontTx/>
              <a:buChar char="-"/>
            </a:pPr>
            <a:r>
              <a:rPr lang="en-US" altLang="zh-CN" sz="1400" dirty="0" smtClean="0"/>
              <a:t>4 </a:t>
            </a:r>
            <a:r>
              <a:rPr lang="zh-CN" altLang="en-US" sz="1400" dirty="0" smtClean="0"/>
              <a:t>创建</a:t>
            </a:r>
            <a:r>
              <a:rPr lang="en-US" altLang="zh-CN" sz="1400" dirty="0"/>
              <a:t>QueryParser</a:t>
            </a:r>
            <a:r>
              <a:rPr lang="zh-CN" altLang="en-US" sz="1400" dirty="0"/>
              <a:t>用来对查询语句进行语法分析</a:t>
            </a:r>
            <a:r>
              <a:rPr lang="zh-CN" altLang="en-US" sz="1400" dirty="0" smtClean="0"/>
              <a:t>。</a:t>
            </a:r>
            <a:endParaRPr lang="en-US" altLang="zh-CN" sz="1400" dirty="0" smtClean="0"/>
          </a:p>
          <a:p>
            <a:pPr>
              <a:buFontTx/>
              <a:buChar char="-"/>
            </a:pPr>
            <a:r>
              <a:rPr lang="en-US" altLang="zh-CN" sz="1400" dirty="0" smtClean="0"/>
              <a:t>5 QueryParser</a:t>
            </a:r>
            <a:r>
              <a:rPr lang="zh-CN" altLang="en-US" sz="1400" dirty="0"/>
              <a:t>调用</a:t>
            </a:r>
            <a:r>
              <a:rPr lang="en-US" altLang="zh-CN" sz="1400" dirty="0"/>
              <a:t>parser</a:t>
            </a:r>
            <a:r>
              <a:rPr lang="zh-CN" altLang="en-US" sz="1400" dirty="0"/>
              <a:t>进行语法分析，形成查询语法树，放到</a:t>
            </a:r>
            <a:r>
              <a:rPr lang="en-US" altLang="zh-CN" sz="1400" dirty="0"/>
              <a:t>Query</a:t>
            </a:r>
            <a:r>
              <a:rPr lang="zh-CN" altLang="en-US" sz="1400" dirty="0"/>
              <a:t>中</a:t>
            </a:r>
            <a:r>
              <a:rPr lang="zh-CN" altLang="en-US" sz="1400" dirty="0" smtClean="0"/>
              <a:t>。</a:t>
            </a:r>
            <a:endParaRPr lang="en-US" altLang="zh-CN" sz="1400" dirty="0" smtClean="0"/>
          </a:p>
          <a:p>
            <a:pPr>
              <a:buFontTx/>
              <a:buChar char="-"/>
            </a:pPr>
            <a:r>
              <a:rPr lang="en-US" altLang="zh-CN" sz="1400" dirty="0" smtClean="0"/>
              <a:t>6 IndexSearcher</a:t>
            </a:r>
            <a:r>
              <a:rPr lang="zh-CN" altLang="en-US" sz="1400" dirty="0"/>
              <a:t>调用</a:t>
            </a:r>
            <a:r>
              <a:rPr lang="en-US" altLang="zh-CN" sz="1400" dirty="0"/>
              <a:t>search</a:t>
            </a:r>
            <a:r>
              <a:rPr lang="zh-CN" altLang="en-US" sz="1400" dirty="0"/>
              <a:t>对查询语法树</a:t>
            </a:r>
            <a:r>
              <a:rPr lang="en-US" altLang="zh-CN" sz="1400" dirty="0"/>
              <a:t>Query</a:t>
            </a:r>
            <a:r>
              <a:rPr lang="zh-CN" altLang="en-US" sz="1400" dirty="0"/>
              <a:t>进行搜索，得到结果</a:t>
            </a:r>
            <a:r>
              <a:rPr lang="en-US" altLang="zh-CN" sz="1400" dirty="0" smtClean="0"/>
              <a:t>TopDocs</a:t>
            </a:r>
          </a:p>
          <a:p>
            <a:pPr>
              <a:buFontTx/>
              <a:buChar char="-"/>
            </a:pPr>
            <a:endParaRPr lang="en-US" altLang="zh-CN" sz="1400" dirty="0"/>
          </a:p>
          <a:p>
            <a:pPr>
              <a:buFontTx/>
              <a:buChar char="-"/>
            </a:pPr>
            <a:endParaRPr lang="en-US" altLang="zh-CN" sz="1400" dirty="0" smtClean="0"/>
          </a:p>
          <a:p>
            <a:pPr marL="0" indent="0">
              <a:buNone/>
            </a:pPr>
            <a:r>
              <a:rPr lang="zh-CN" altLang="en-US" sz="1400" dirty="0" smtClean="0"/>
              <a:t>     详细说下 </a:t>
            </a:r>
            <a:r>
              <a:rPr lang="en-US" altLang="zh-CN" sz="1400" dirty="0" smtClean="0"/>
              <a:t>3-6</a:t>
            </a:r>
            <a:r>
              <a:rPr lang="zh-CN" altLang="en-US" sz="1400" dirty="0" smtClean="0"/>
              <a:t>步骤的一些内容</a:t>
            </a:r>
            <a:endParaRPr lang="zh-CN" altLang="en-US" sz="1400" dirty="0"/>
          </a:p>
        </p:txBody>
      </p:sp>
    </p:spTree>
    <p:extLst>
      <p:ext uri="{BB962C8B-B14F-4D97-AF65-F5344CB8AC3E}">
        <p14:creationId xmlns:p14="http://schemas.microsoft.com/office/powerpoint/2010/main" val="34718983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26918"/>
          </a:xfrm>
        </p:spPr>
        <p:txBody>
          <a:bodyPr>
            <a:normAutofit/>
          </a:bodyPr>
          <a:lstStyle/>
          <a:p>
            <a:r>
              <a:rPr lang="zh-CN" altLang="en-US" sz="2800" dirty="0"/>
              <a:t>创建</a:t>
            </a:r>
            <a:r>
              <a:rPr lang="en-US" altLang="zh-CN" sz="2800" dirty="0"/>
              <a:t>Analyer</a:t>
            </a:r>
            <a:r>
              <a:rPr lang="zh-CN" altLang="en-US" sz="2800" dirty="0"/>
              <a:t>用来对查询语句进行词法分析和语言处理</a:t>
            </a:r>
          </a:p>
        </p:txBody>
      </p:sp>
      <p:sp>
        <p:nvSpPr>
          <p:cNvPr id="3" name="内容占位符 2"/>
          <p:cNvSpPr>
            <a:spLocks noGrp="1"/>
          </p:cNvSpPr>
          <p:nvPr>
            <p:ph idx="1"/>
          </p:nvPr>
        </p:nvSpPr>
        <p:spPr>
          <a:xfrm>
            <a:off x="677334" y="1548715"/>
            <a:ext cx="8596668" cy="4492648"/>
          </a:xfrm>
        </p:spPr>
        <p:txBody>
          <a:bodyPr/>
          <a:lstStyle/>
          <a:p>
            <a:endParaRPr lang="en-US" altLang="zh-CN" dirty="0"/>
          </a:p>
          <a:p>
            <a:r>
              <a:rPr lang="zh-CN" altLang="en-US" dirty="0" smtClean="0"/>
              <a:t>分析</a:t>
            </a:r>
            <a:endParaRPr lang="en-US" altLang="zh-CN" dirty="0" smtClean="0"/>
          </a:p>
          <a:p>
            <a:r>
              <a:rPr lang="en-US" altLang="zh-CN" dirty="0" smtClean="0"/>
              <a:t>Lucene</a:t>
            </a:r>
            <a:r>
              <a:rPr lang="zh-CN" altLang="en-US" dirty="0" smtClean="0"/>
              <a:t>内置分析类</a:t>
            </a:r>
            <a:endParaRPr lang="en-US" altLang="zh-CN" dirty="0" smtClean="0"/>
          </a:p>
          <a:p>
            <a:pPr marL="0" indent="0">
              <a:buNone/>
            </a:pPr>
            <a:r>
              <a:rPr lang="en-US" altLang="zh-CN" dirty="0" smtClean="0"/>
              <a:t>	WhitespaceAnalyzer</a:t>
            </a:r>
          </a:p>
          <a:p>
            <a:pPr marL="0" indent="0">
              <a:buNone/>
            </a:pPr>
            <a:r>
              <a:rPr lang="en-US" altLang="zh-CN" dirty="0"/>
              <a:t>	</a:t>
            </a:r>
            <a:r>
              <a:rPr lang="en-US" altLang="zh-CN" dirty="0" smtClean="0"/>
              <a:t>SimpleAnalyzer</a:t>
            </a:r>
          </a:p>
          <a:p>
            <a:pPr marL="0" indent="0">
              <a:buNone/>
            </a:pPr>
            <a:r>
              <a:rPr lang="en-US" altLang="zh-CN" dirty="0"/>
              <a:t>	</a:t>
            </a:r>
            <a:r>
              <a:rPr lang="en-US" altLang="zh-CN" dirty="0" smtClean="0"/>
              <a:t>StopAnalyzer</a:t>
            </a:r>
          </a:p>
          <a:p>
            <a:pPr marL="0" indent="0">
              <a:buNone/>
            </a:pPr>
            <a:r>
              <a:rPr lang="en-US" altLang="zh-CN" dirty="0"/>
              <a:t>	</a:t>
            </a:r>
            <a:r>
              <a:rPr lang="en-US" altLang="zh-CN" dirty="0" smtClean="0"/>
              <a:t>StandardAnalyzer</a:t>
            </a:r>
          </a:p>
          <a:p>
            <a:pPr marL="0" indent="0">
              <a:buNone/>
            </a:pPr>
            <a:endParaRPr lang="en-US" altLang="zh-CN" dirty="0"/>
          </a:p>
        </p:txBody>
      </p:sp>
    </p:spTree>
    <p:extLst>
      <p:ext uri="{BB962C8B-B14F-4D97-AF65-F5344CB8AC3E}">
        <p14:creationId xmlns:p14="http://schemas.microsoft.com/office/powerpoint/2010/main" val="40298020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16692"/>
          </a:xfrm>
        </p:spPr>
        <p:txBody>
          <a:bodyPr/>
          <a:lstStyle/>
          <a:p>
            <a:r>
              <a:rPr lang="zh-CN" altLang="en-US" dirty="0"/>
              <a:t>搜索</a:t>
            </a:r>
            <a:r>
              <a:rPr lang="zh-CN" altLang="en-US" dirty="0" smtClean="0"/>
              <a:t>过程</a:t>
            </a:r>
            <a:r>
              <a:rPr lang="en-US" altLang="zh-CN" dirty="0" smtClean="0"/>
              <a:t>-</a:t>
            </a:r>
            <a:r>
              <a:rPr lang="en-US" altLang="zh-CN" dirty="0"/>
              <a:t> </a:t>
            </a:r>
            <a:r>
              <a:rPr lang="en-US" altLang="zh-CN" dirty="0" smtClean="0"/>
              <a:t>Query</a:t>
            </a:r>
            <a:r>
              <a:rPr lang="zh-CN" altLang="en-US" dirty="0" smtClean="0"/>
              <a:t>讲解</a:t>
            </a:r>
            <a:endParaRPr lang="zh-CN" altLang="en-US" dirty="0"/>
          </a:p>
        </p:txBody>
      </p:sp>
      <p:sp>
        <p:nvSpPr>
          <p:cNvPr id="3" name="内容占位符 2"/>
          <p:cNvSpPr>
            <a:spLocks noGrp="1"/>
          </p:cNvSpPr>
          <p:nvPr>
            <p:ph idx="1"/>
          </p:nvPr>
        </p:nvSpPr>
        <p:spPr>
          <a:xfrm>
            <a:off x="677334" y="1326293"/>
            <a:ext cx="8596668" cy="4715070"/>
          </a:xfrm>
        </p:spPr>
        <p:txBody>
          <a:bodyPr>
            <a:normAutofit/>
          </a:bodyPr>
          <a:lstStyle/>
          <a:p>
            <a:r>
              <a:rPr lang="en-US" altLang="zh-CN" sz="2400" dirty="0" smtClean="0"/>
              <a:t>TremQuery</a:t>
            </a:r>
            <a:r>
              <a:rPr lang="en-US" altLang="zh-CN" sz="2400" dirty="0"/>
              <a:t> </a:t>
            </a:r>
            <a:r>
              <a:rPr lang="en-US" altLang="zh-CN" sz="2400" dirty="0" smtClean="0"/>
              <a:t>    </a:t>
            </a:r>
            <a:r>
              <a:rPr lang="zh-CN" altLang="en-US" sz="2400" dirty="0" smtClean="0"/>
              <a:t>基本</a:t>
            </a:r>
            <a:endParaRPr lang="en-US" altLang="zh-CN" sz="2400" dirty="0" smtClean="0"/>
          </a:p>
          <a:p>
            <a:r>
              <a:rPr lang="en-US" altLang="zh-CN" sz="2400" dirty="0" smtClean="0"/>
              <a:t>RangeQuery    </a:t>
            </a:r>
            <a:r>
              <a:rPr lang="zh-CN" altLang="en-US" sz="2400" dirty="0" smtClean="0"/>
              <a:t>范围</a:t>
            </a:r>
            <a:r>
              <a:rPr lang="en-US" altLang="zh-CN" sz="2400" dirty="0" smtClean="0"/>
              <a:t> </a:t>
            </a:r>
          </a:p>
          <a:p>
            <a:r>
              <a:rPr lang="en-US" altLang="zh-CN" sz="2400" dirty="0" smtClean="0"/>
              <a:t>PrefixQuery    </a:t>
            </a:r>
            <a:r>
              <a:rPr lang="zh-CN" altLang="en-US" sz="2400" dirty="0" smtClean="0"/>
              <a:t>前缀</a:t>
            </a:r>
            <a:endParaRPr lang="en-US" altLang="zh-CN" sz="2400" dirty="0" smtClean="0"/>
          </a:p>
          <a:p>
            <a:r>
              <a:rPr lang="en-US" altLang="zh-CN" sz="2400" dirty="0" smtClean="0"/>
              <a:t>BooleanQuery  </a:t>
            </a:r>
            <a:r>
              <a:rPr lang="zh-CN" altLang="en-US" sz="2400" dirty="0"/>
              <a:t>布尔</a:t>
            </a:r>
            <a:endParaRPr lang="en-US" altLang="zh-CN" sz="2400" dirty="0" smtClean="0"/>
          </a:p>
          <a:p>
            <a:r>
              <a:rPr lang="en-US" altLang="zh-CN" sz="2400" dirty="0" smtClean="0"/>
              <a:t>PhraseQuery  </a:t>
            </a:r>
            <a:r>
              <a:rPr lang="zh-CN" altLang="en-US" sz="2400" dirty="0" smtClean="0"/>
              <a:t>短语</a:t>
            </a:r>
            <a:endParaRPr lang="en-US" altLang="zh-CN" sz="2400" dirty="0" smtClean="0"/>
          </a:p>
          <a:p>
            <a:r>
              <a:rPr lang="en-US" altLang="zh-CN" sz="2400" dirty="0" smtClean="0"/>
              <a:t>WildcardQuery  </a:t>
            </a:r>
            <a:r>
              <a:rPr lang="zh-CN" altLang="en-US" sz="2400" dirty="0" smtClean="0"/>
              <a:t>通配符</a:t>
            </a:r>
            <a:endParaRPr lang="en-US" altLang="zh-CN" sz="2400" dirty="0"/>
          </a:p>
          <a:p>
            <a:r>
              <a:rPr lang="en-US" altLang="zh-CN" sz="2400" dirty="0" smtClean="0"/>
              <a:t>FuzzyQuery   </a:t>
            </a:r>
            <a:r>
              <a:rPr lang="zh-CN" altLang="en-US" sz="2400" dirty="0" smtClean="0"/>
              <a:t>模糊</a:t>
            </a:r>
            <a:endParaRPr lang="en-US" altLang="zh-CN" sz="2400" dirty="0" smtClean="0"/>
          </a:p>
          <a:p>
            <a:r>
              <a:rPr lang="en-US" altLang="zh-CN" sz="2400" dirty="0" smtClean="0"/>
              <a:t>QueryParser  </a:t>
            </a:r>
            <a:r>
              <a:rPr lang="zh-CN" altLang="en-US" sz="2400" dirty="0" smtClean="0"/>
              <a:t>查询解析器</a:t>
            </a:r>
            <a:endParaRPr lang="en-US" altLang="zh-CN" sz="2400" dirty="0"/>
          </a:p>
          <a:p>
            <a:endParaRPr lang="en-US" altLang="zh-CN" sz="1600" dirty="0"/>
          </a:p>
          <a:p>
            <a:endParaRPr lang="en-US" altLang="zh-CN" sz="1600" dirty="0"/>
          </a:p>
          <a:p>
            <a:endParaRPr lang="en-US" altLang="zh-CN" sz="1600" dirty="0"/>
          </a:p>
          <a:p>
            <a:endParaRPr lang="en-US" altLang="zh-CN" sz="1600" dirty="0" smtClean="0"/>
          </a:p>
        </p:txBody>
      </p:sp>
    </p:spTree>
    <p:extLst>
      <p:ext uri="{BB962C8B-B14F-4D97-AF65-F5344CB8AC3E}">
        <p14:creationId xmlns:p14="http://schemas.microsoft.com/office/powerpoint/2010/main" val="6581478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得到搜索</a:t>
            </a:r>
            <a:r>
              <a:rPr lang="zh-CN" altLang="en-US" dirty="0"/>
              <a:t>结果</a:t>
            </a:r>
            <a:br>
              <a:rPr lang="zh-CN" altLang="en-US" dirty="0"/>
            </a:br>
            <a:endParaRPr lang="zh-CN" altLang="en-US" dirty="0"/>
          </a:p>
        </p:txBody>
      </p:sp>
      <p:sp>
        <p:nvSpPr>
          <p:cNvPr id="3" name="内容占位符 2"/>
          <p:cNvSpPr>
            <a:spLocks noGrp="1"/>
          </p:cNvSpPr>
          <p:nvPr>
            <p:ph idx="1"/>
          </p:nvPr>
        </p:nvSpPr>
        <p:spPr>
          <a:xfrm>
            <a:off x="514048" y="1378956"/>
            <a:ext cx="8596668" cy="4607978"/>
          </a:xfrm>
        </p:spPr>
        <p:txBody>
          <a:bodyPr>
            <a:normAutofit/>
          </a:bodyPr>
          <a:lstStyle/>
          <a:p>
            <a:pPr marL="0" indent="0">
              <a:buNone/>
            </a:pPr>
            <a:r>
              <a:rPr lang="zh-CN" altLang="en-US" dirty="0"/>
              <a:t>检索搜索结果涉及的主要类包括 </a:t>
            </a:r>
            <a:endParaRPr lang="en-US" altLang="zh-CN" dirty="0" smtClean="0"/>
          </a:p>
          <a:p>
            <a:r>
              <a:rPr lang="en-US" altLang="zh-CN" dirty="0" smtClean="0"/>
              <a:t>ScoreDoc</a:t>
            </a:r>
            <a:endParaRPr lang="en-US" altLang="zh-CN" dirty="0"/>
          </a:p>
          <a:p>
            <a:r>
              <a:rPr lang="en-US" altLang="zh-CN" dirty="0" smtClean="0"/>
              <a:t>TopDocs</a:t>
            </a:r>
            <a:endParaRPr lang="en-US" altLang="zh-CN" dirty="0"/>
          </a:p>
          <a:p>
            <a:pPr marL="0" indent="0">
              <a:buNone/>
            </a:pPr>
            <a:endParaRPr lang="en-US" altLang="zh-CN" dirty="0" smtClean="0"/>
          </a:p>
          <a:p>
            <a:pPr marL="0" indent="0">
              <a:buNone/>
            </a:pPr>
            <a:r>
              <a:rPr lang="en-US" altLang="zh-CN" dirty="0" smtClean="0"/>
              <a:t>		ScoreDoc</a:t>
            </a:r>
            <a:r>
              <a:rPr lang="en-US" altLang="zh-CN" dirty="0"/>
              <a:t>[] scoreDosArray = topDocs.scoreDocs;    </a:t>
            </a:r>
          </a:p>
          <a:p>
            <a:pPr marL="0" indent="0">
              <a:buNone/>
            </a:pPr>
            <a:r>
              <a:rPr lang="en-US" altLang="zh-CN" dirty="0"/>
              <a:t>   </a:t>
            </a:r>
            <a:r>
              <a:rPr lang="en-US" altLang="zh-CN" dirty="0" smtClean="0"/>
              <a:t>			for(ScoreDoc </a:t>
            </a:r>
            <a:r>
              <a:rPr lang="en-US" altLang="zh-CN" dirty="0" err="1"/>
              <a:t>scoredoc</a:t>
            </a:r>
            <a:r>
              <a:rPr lang="en-US" altLang="zh-CN" dirty="0"/>
              <a:t>: scoreDosArray){</a:t>
            </a:r>
          </a:p>
          <a:p>
            <a:pPr marL="0" indent="0">
              <a:buNone/>
            </a:pPr>
            <a:r>
              <a:rPr lang="en-US" altLang="zh-CN" dirty="0"/>
              <a:t>     </a:t>
            </a:r>
            <a:r>
              <a:rPr lang="en-US" altLang="zh-CN" dirty="0" smtClean="0"/>
              <a:t>			 </a:t>
            </a:r>
            <a:r>
              <a:rPr lang="en-US" altLang="zh-CN" dirty="0"/>
              <a:t>//Retrieve the matched document and show relevant details</a:t>
            </a:r>
          </a:p>
          <a:p>
            <a:pPr marL="0" indent="0">
              <a:buNone/>
            </a:pPr>
            <a:r>
              <a:rPr lang="en-US" altLang="zh-CN" dirty="0"/>
              <a:t>   </a:t>
            </a:r>
            <a:r>
              <a:rPr lang="en-US" altLang="zh-CN" dirty="0" smtClean="0"/>
              <a:t>			   </a:t>
            </a:r>
            <a:r>
              <a:rPr lang="en-US" altLang="zh-CN" dirty="0"/>
              <a:t>Document doc = indexSearcher.doc(scoredoc.doc</a:t>
            </a:r>
            <a:r>
              <a:rPr lang="en-US" altLang="zh-CN" dirty="0" smtClean="0"/>
              <a:t>);</a:t>
            </a:r>
          </a:p>
          <a:p>
            <a:pPr marL="0" indent="0">
              <a:buNone/>
            </a:pPr>
            <a:r>
              <a:rPr lang="en-US" altLang="zh-CN" dirty="0" smtClean="0"/>
              <a:t>			  </a:t>
            </a:r>
            <a:r>
              <a:rPr lang="zh-CN" altLang="en-US" dirty="0" smtClean="0"/>
              <a:t>。。。</a:t>
            </a:r>
            <a:endParaRPr lang="en-US" altLang="zh-CN" dirty="0"/>
          </a:p>
          <a:p>
            <a:pPr marL="0" indent="0">
              <a:buNone/>
            </a:pPr>
            <a:r>
              <a:rPr lang="en-US" altLang="zh-CN" dirty="0" smtClean="0"/>
              <a:t>			}</a:t>
            </a:r>
            <a:endParaRPr lang="en-US" altLang="zh-CN" dirty="0"/>
          </a:p>
        </p:txBody>
      </p:sp>
    </p:spTree>
    <p:extLst>
      <p:ext uri="{BB962C8B-B14F-4D97-AF65-F5344CB8AC3E}">
        <p14:creationId xmlns:p14="http://schemas.microsoft.com/office/powerpoint/2010/main" val="2148616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84992" y="2601908"/>
            <a:ext cx="8596668" cy="1075486"/>
          </a:xfrm>
        </p:spPr>
        <p:txBody>
          <a:bodyPr/>
          <a:lstStyle/>
          <a:p>
            <a:r>
              <a:rPr lang="zh-CN" altLang="en-US" dirty="0" smtClean="0"/>
              <a:t>一</a:t>
            </a:r>
            <a:r>
              <a:rPr lang="en-US" altLang="zh-CN" dirty="0" smtClean="0"/>
              <a:t>.</a:t>
            </a:r>
            <a:r>
              <a:rPr lang="zh-CN" altLang="en-US" dirty="0" smtClean="0"/>
              <a:t>全文检索</a:t>
            </a:r>
            <a:r>
              <a:rPr lang="zh-CN" altLang="en-US" dirty="0"/>
              <a:t>的原理和基本</a:t>
            </a:r>
            <a:r>
              <a:rPr lang="zh-CN" altLang="en-US" dirty="0" smtClean="0"/>
              <a:t>概念</a:t>
            </a:r>
            <a:endParaRPr lang="zh-CN" altLang="en-US" dirty="0"/>
          </a:p>
        </p:txBody>
      </p:sp>
    </p:spTree>
    <p:extLst>
      <p:ext uri="{BB962C8B-B14F-4D97-AF65-F5344CB8AC3E}">
        <p14:creationId xmlns:p14="http://schemas.microsoft.com/office/powerpoint/2010/main" val="42316507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示例代码</a:t>
            </a:r>
            <a:r>
              <a:rPr lang="en-US" altLang="zh-CN" dirty="0" smtClean="0"/>
              <a:t/>
            </a:r>
            <a:br>
              <a:rPr lang="en-US" altLang="zh-CN" dirty="0" smtClean="0"/>
            </a:br>
            <a:endParaRPr lang="zh-CN" altLang="en-US" dirty="0"/>
          </a:p>
        </p:txBody>
      </p:sp>
      <p:pic>
        <p:nvPicPr>
          <p:cNvPr id="6" name="内容占位符 5"/>
          <p:cNvPicPr>
            <a:picLocks noGrp="1" noChangeAspect="1"/>
          </p:cNvPicPr>
          <p:nvPr>
            <p:ph idx="1"/>
          </p:nvPr>
        </p:nvPicPr>
        <p:blipFill>
          <a:blip r:embed="rId2"/>
          <a:stretch>
            <a:fillRect/>
          </a:stretch>
        </p:blipFill>
        <p:spPr>
          <a:xfrm>
            <a:off x="2709337" y="159814"/>
            <a:ext cx="8291860" cy="6358552"/>
          </a:xfrm>
          <a:prstGeom prst="rect">
            <a:avLst/>
          </a:prstGeom>
        </p:spPr>
      </p:pic>
    </p:spTree>
    <p:extLst>
      <p:ext uri="{BB962C8B-B14F-4D97-AF65-F5344CB8AC3E}">
        <p14:creationId xmlns:p14="http://schemas.microsoft.com/office/powerpoint/2010/main" val="24940829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dirty="0" smtClean="0"/>
              <a:t>Lucene</a:t>
            </a:r>
            <a:r>
              <a:rPr lang="zh-CN" altLang="en-US" b="1" dirty="0" smtClean="0"/>
              <a:t>程序包</a:t>
            </a:r>
            <a:r>
              <a:rPr lang="zh-CN" altLang="en-US" b="1" dirty="0"/>
              <a:t>和索引与搜索过程的对应关系</a:t>
            </a:r>
            <a:br>
              <a:rPr lang="zh-CN" altLang="en-US" b="1" dirty="0"/>
            </a:b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078" y="1557359"/>
            <a:ext cx="4859884" cy="3162923"/>
          </a:xfrm>
        </p:spPr>
      </p:pic>
      <p:sp>
        <p:nvSpPr>
          <p:cNvPr id="5" name="文本框 4"/>
          <p:cNvSpPr txBox="1"/>
          <p:nvPr/>
        </p:nvSpPr>
        <p:spPr>
          <a:xfrm>
            <a:off x="5678706" y="1557359"/>
            <a:ext cx="5428736" cy="3970318"/>
          </a:xfrm>
          <a:prstGeom prst="rect">
            <a:avLst/>
          </a:prstGeom>
          <a:noFill/>
        </p:spPr>
        <p:txBody>
          <a:bodyPr wrap="square" rtlCol="0">
            <a:spAutoFit/>
          </a:bodyPr>
          <a:lstStyle/>
          <a:p>
            <a:r>
              <a:rPr lang="en-US" altLang="zh-CN" dirty="0">
                <a:ea typeface="微软雅黑 Light" panose="020B0502040204020203" pitchFamily="34" charset="-122"/>
              </a:rPr>
              <a:t>Lucene</a:t>
            </a:r>
            <a:r>
              <a:rPr lang="zh-CN" altLang="en-US" dirty="0">
                <a:ea typeface="微软雅黑 Light" panose="020B0502040204020203" pitchFamily="34" charset="-122"/>
              </a:rPr>
              <a:t>的</a:t>
            </a:r>
            <a:r>
              <a:rPr lang="en-US" altLang="zh-CN" sz="1600" dirty="0">
                <a:ea typeface="微软雅黑 Light" panose="020B0502040204020203" pitchFamily="34" charset="-122"/>
              </a:rPr>
              <a:t>analysis</a:t>
            </a:r>
            <a:r>
              <a:rPr lang="zh-CN" altLang="en-US" dirty="0">
                <a:ea typeface="微软雅黑 Light" panose="020B0502040204020203" pitchFamily="34" charset="-122"/>
              </a:rPr>
              <a:t>模块主要负责词法分析及语言处理而形成</a:t>
            </a:r>
            <a:r>
              <a:rPr lang="en-US" altLang="zh-CN" dirty="0">
                <a:ea typeface="微软雅黑 Light" panose="020B0502040204020203" pitchFamily="34" charset="-122"/>
              </a:rPr>
              <a:t>Term</a:t>
            </a:r>
            <a:r>
              <a:rPr lang="zh-CN" altLang="en-US" dirty="0">
                <a:ea typeface="微软雅黑 Light" panose="020B0502040204020203" pitchFamily="34" charset="-122"/>
              </a:rPr>
              <a:t>。</a:t>
            </a:r>
          </a:p>
          <a:p>
            <a:endParaRPr lang="en-US" altLang="zh-CN" dirty="0" smtClean="0">
              <a:ea typeface="微软雅黑 Light" panose="020B0502040204020203" pitchFamily="34" charset="-122"/>
            </a:endParaRPr>
          </a:p>
          <a:p>
            <a:r>
              <a:rPr lang="en-US" altLang="zh-CN" dirty="0" smtClean="0">
                <a:ea typeface="微软雅黑 Light" panose="020B0502040204020203" pitchFamily="34" charset="-122"/>
              </a:rPr>
              <a:t>Lucene</a:t>
            </a:r>
            <a:r>
              <a:rPr lang="zh-CN" altLang="en-US" dirty="0">
                <a:ea typeface="微软雅黑 Light" panose="020B0502040204020203" pitchFamily="34" charset="-122"/>
              </a:rPr>
              <a:t>的</a:t>
            </a:r>
            <a:r>
              <a:rPr lang="en-US" altLang="zh-CN" dirty="0">
                <a:ea typeface="微软雅黑 Light" panose="020B0502040204020203" pitchFamily="34" charset="-122"/>
              </a:rPr>
              <a:t>index</a:t>
            </a:r>
            <a:r>
              <a:rPr lang="zh-CN" altLang="en-US" dirty="0">
                <a:ea typeface="微软雅黑 Light" panose="020B0502040204020203" pitchFamily="34" charset="-122"/>
              </a:rPr>
              <a:t>模块主要负责索引的创建，里面有</a:t>
            </a:r>
            <a:r>
              <a:rPr lang="en-US" altLang="zh-CN" dirty="0">
                <a:ea typeface="微软雅黑 Light" panose="020B0502040204020203" pitchFamily="34" charset="-122"/>
              </a:rPr>
              <a:t>IndexWriter</a:t>
            </a:r>
            <a:r>
              <a:rPr lang="zh-CN" altLang="en-US" dirty="0">
                <a:ea typeface="微软雅黑 Light" panose="020B0502040204020203" pitchFamily="34" charset="-122"/>
              </a:rPr>
              <a:t>。</a:t>
            </a:r>
          </a:p>
          <a:p>
            <a:endParaRPr lang="en-US" altLang="zh-CN" dirty="0" smtClean="0">
              <a:ea typeface="微软雅黑 Light" panose="020B0502040204020203" pitchFamily="34" charset="-122"/>
            </a:endParaRPr>
          </a:p>
          <a:p>
            <a:r>
              <a:rPr lang="en-US" altLang="zh-CN" dirty="0" smtClean="0">
                <a:ea typeface="微软雅黑 Light" panose="020B0502040204020203" pitchFamily="34" charset="-122"/>
              </a:rPr>
              <a:t>Lucene</a:t>
            </a:r>
            <a:r>
              <a:rPr lang="zh-CN" altLang="en-US" dirty="0">
                <a:ea typeface="微软雅黑 Light" panose="020B0502040204020203" pitchFamily="34" charset="-122"/>
              </a:rPr>
              <a:t>的</a:t>
            </a:r>
            <a:r>
              <a:rPr lang="en-US" altLang="zh-CN" dirty="0">
                <a:ea typeface="微软雅黑 Light" panose="020B0502040204020203" pitchFamily="34" charset="-122"/>
              </a:rPr>
              <a:t>store</a:t>
            </a:r>
            <a:r>
              <a:rPr lang="zh-CN" altLang="en-US" dirty="0">
                <a:ea typeface="微软雅黑 Light" panose="020B0502040204020203" pitchFamily="34" charset="-122"/>
              </a:rPr>
              <a:t>模块主要负责索引的读写。</a:t>
            </a:r>
          </a:p>
          <a:p>
            <a:endParaRPr lang="en-US" altLang="zh-CN" dirty="0" smtClean="0">
              <a:ea typeface="微软雅黑 Light" panose="020B0502040204020203" pitchFamily="34" charset="-122"/>
            </a:endParaRPr>
          </a:p>
          <a:p>
            <a:r>
              <a:rPr lang="en-US" altLang="zh-CN" dirty="0" smtClean="0">
                <a:ea typeface="微软雅黑 Light" panose="020B0502040204020203" pitchFamily="34" charset="-122"/>
              </a:rPr>
              <a:t>Lucene</a:t>
            </a:r>
            <a:r>
              <a:rPr lang="zh-CN" altLang="en-US" dirty="0">
                <a:ea typeface="微软雅黑 Light" panose="020B0502040204020203" pitchFamily="34" charset="-122"/>
              </a:rPr>
              <a:t>的</a:t>
            </a:r>
            <a:r>
              <a:rPr lang="en-US" altLang="zh-CN" dirty="0">
                <a:ea typeface="微软雅黑 Light" panose="020B0502040204020203" pitchFamily="34" charset="-122"/>
              </a:rPr>
              <a:t>QueryParser</a:t>
            </a:r>
            <a:r>
              <a:rPr lang="zh-CN" altLang="en-US" dirty="0">
                <a:ea typeface="微软雅黑 Light" panose="020B0502040204020203" pitchFamily="34" charset="-122"/>
              </a:rPr>
              <a:t>主要负责语法分析。</a:t>
            </a:r>
          </a:p>
          <a:p>
            <a:endParaRPr lang="en-US" altLang="zh-CN" dirty="0" smtClean="0">
              <a:ea typeface="微软雅黑 Light" panose="020B0502040204020203" pitchFamily="34" charset="-122"/>
            </a:endParaRPr>
          </a:p>
          <a:p>
            <a:r>
              <a:rPr lang="en-US" altLang="zh-CN" dirty="0" smtClean="0">
                <a:ea typeface="微软雅黑 Light" panose="020B0502040204020203" pitchFamily="34" charset="-122"/>
              </a:rPr>
              <a:t>Lucene</a:t>
            </a:r>
            <a:r>
              <a:rPr lang="zh-CN" altLang="en-US" dirty="0">
                <a:ea typeface="微软雅黑 Light" panose="020B0502040204020203" pitchFamily="34" charset="-122"/>
              </a:rPr>
              <a:t>的</a:t>
            </a:r>
            <a:r>
              <a:rPr lang="en-US" altLang="zh-CN" dirty="0">
                <a:ea typeface="微软雅黑 Light" panose="020B0502040204020203" pitchFamily="34" charset="-122"/>
              </a:rPr>
              <a:t>search</a:t>
            </a:r>
            <a:r>
              <a:rPr lang="zh-CN" altLang="en-US" dirty="0">
                <a:ea typeface="微软雅黑 Light" panose="020B0502040204020203" pitchFamily="34" charset="-122"/>
              </a:rPr>
              <a:t>模块主要负责对索引的搜索。</a:t>
            </a:r>
          </a:p>
          <a:p>
            <a:endParaRPr lang="en-US" altLang="zh-CN" dirty="0" smtClean="0">
              <a:ea typeface="微软雅黑 Light" panose="020B0502040204020203" pitchFamily="34" charset="-122"/>
            </a:endParaRPr>
          </a:p>
          <a:p>
            <a:r>
              <a:rPr lang="en-US" altLang="zh-CN" dirty="0" smtClean="0">
                <a:ea typeface="微软雅黑 Light" panose="020B0502040204020203" pitchFamily="34" charset="-122"/>
              </a:rPr>
              <a:t>Lucene</a:t>
            </a:r>
            <a:r>
              <a:rPr lang="zh-CN" altLang="en-US" dirty="0">
                <a:ea typeface="微软雅黑 Light" panose="020B0502040204020203" pitchFamily="34" charset="-122"/>
              </a:rPr>
              <a:t>的</a:t>
            </a:r>
            <a:r>
              <a:rPr lang="en-US" altLang="zh-CN" dirty="0">
                <a:ea typeface="微软雅黑 Light" panose="020B0502040204020203" pitchFamily="34" charset="-122"/>
              </a:rPr>
              <a:t>similarity</a:t>
            </a:r>
            <a:r>
              <a:rPr lang="zh-CN" altLang="en-US" dirty="0">
                <a:ea typeface="微软雅黑 Light" panose="020B0502040204020203" pitchFamily="34" charset="-122"/>
              </a:rPr>
              <a:t>模块主要负责对相关性打分的实现。</a:t>
            </a:r>
          </a:p>
        </p:txBody>
      </p:sp>
    </p:spTree>
    <p:extLst>
      <p:ext uri="{BB962C8B-B14F-4D97-AF65-F5344CB8AC3E}">
        <p14:creationId xmlns:p14="http://schemas.microsoft.com/office/powerpoint/2010/main" val="6263604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1735" y="2834217"/>
            <a:ext cx="8596668" cy="975021"/>
          </a:xfrm>
        </p:spPr>
        <p:txBody>
          <a:bodyPr/>
          <a:lstStyle/>
          <a:p>
            <a:r>
              <a:rPr lang="zh-CN" altLang="en-US" dirty="0" smtClean="0"/>
              <a:t>第三部分：</a:t>
            </a:r>
            <a:r>
              <a:rPr lang="en-US" altLang="zh-CN" dirty="0" smtClean="0"/>
              <a:t>Elasticsearch</a:t>
            </a:r>
            <a:r>
              <a:rPr lang="zh-CN" altLang="en-US" dirty="0" smtClean="0"/>
              <a:t>简介</a:t>
            </a:r>
            <a:endParaRPr lang="zh-CN" altLang="en-US" dirty="0"/>
          </a:p>
        </p:txBody>
      </p:sp>
    </p:spTree>
    <p:extLst>
      <p:ext uri="{BB962C8B-B14F-4D97-AF65-F5344CB8AC3E}">
        <p14:creationId xmlns:p14="http://schemas.microsoft.com/office/powerpoint/2010/main" val="4062796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600076"/>
            <a:ext cx="8596668" cy="762000"/>
          </a:xfrm>
        </p:spPr>
        <p:txBody>
          <a:bodyPr/>
          <a:lstStyle/>
          <a:p>
            <a:r>
              <a:rPr lang="en-US" altLang="zh-CN" dirty="0"/>
              <a:t>Elasticsearch</a:t>
            </a:r>
            <a:r>
              <a:rPr lang="zh-CN" altLang="en-US" dirty="0"/>
              <a:t>简介</a:t>
            </a:r>
          </a:p>
        </p:txBody>
      </p:sp>
      <p:sp>
        <p:nvSpPr>
          <p:cNvPr id="3" name="文本占位符 2"/>
          <p:cNvSpPr>
            <a:spLocks noGrp="1"/>
          </p:cNvSpPr>
          <p:nvPr>
            <p:ph type="body" idx="1"/>
          </p:nvPr>
        </p:nvSpPr>
        <p:spPr>
          <a:xfrm>
            <a:off x="677335" y="1504950"/>
            <a:ext cx="8596668" cy="3882898"/>
          </a:xfrm>
        </p:spPr>
        <p:txBody>
          <a:bodyPr>
            <a:normAutofit/>
          </a:bodyPr>
          <a:lstStyle/>
          <a:p>
            <a:endParaRPr lang="en-US" altLang="zh-CN" sz="2400" dirty="0" smtClean="0">
              <a:solidFill>
                <a:schemeClr val="tx2"/>
              </a:solidFill>
            </a:endParaRPr>
          </a:p>
          <a:p>
            <a:r>
              <a:rPr lang="en-US" altLang="zh-CN" sz="2400" dirty="0" smtClean="0">
                <a:solidFill>
                  <a:schemeClr val="tx2"/>
                </a:solidFill>
              </a:rPr>
              <a:t>Elasticsearch</a:t>
            </a:r>
            <a:r>
              <a:rPr lang="zh-CN" altLang="en-US" sz="2400" dirty="0">
                <a:solidFill>
                  <a:schemeClr val="tx2"/>
                </a:solidFill>
              </a:rPr>
              <a:t>是一个基于</a:t>
            </a:r>
            <a:r>
              <a:rPr lang="en-US" altLang="zh-CN" sz="2400" dirty="0">
                <a:solidFill>
                  <a:schemeClr val="tx2"/>
                </a:solidFill>
              </a:rPr>
              <a:t>Apache </a:t>
            </a:r>
            <a:r>
              <a:rPr lang="en-US" altLang="zh-CN" sz="2400" dirty="0" smtClean="0">
                <a:solidFill>
                  <a:schemeClr val="tx2"/>
                </a:solidFill>
              </a:rPr>
              <a:t>Lucene</a:t>
            </a:r>
            <a:r>
              <a:rPr lang="zh-CN" altLang="en-US" sz="2400" dirty="0" smtClean="0">
                <a:solidFill>
                  <a:schemeClr val="tx2"/>
                </a:solidFill>
              </a:rPr>
              <a:t>的</a:t>
            </a:r>
            <a:r>
              <a:rPr lang="zh-CN" altLang="en-US" sz="2400" dirty="0">
                <a:solidFill>
                  <a:schemeClr val="tx2"/>
                </a:solidFill>
              </a:rPr>
              <a:t>开源</a:t>
            </a:r>
            <a:r>
              <a:rPr lang="zh-CN" altLang="en-US" sz="2400" dirty="0" smtClean="0">
                <a:solidFill>
                  <a:schemeClr val="tx2"/>
                </a:solidFill>
              </a:rPr>
              <a:t>搜索引擎</a:t>
            </a:r>
            <a:endParaRPr lang="en-US" altLang="zh-CN" sz="2400" dirty="0" smtClean="0">
              <a:solidFill>
                <a:schemeClr val="tx2"/>
              </a:solidFill>
            </a:endParaRPr>
          </a:p>
          <a:p>
            <a:endParaRPr lang="en-US" altLang="zh-CN" sz="2400" dirty="0">
              <a:solidFill>
                <a:schemeClr val="tx2"/>
              </a:solidFill>
            </a:endParaRPr>
          </a:p>
          <a:p>
            <a:r>
              <a:rPr lang="en-US" altLang="zh-CN" sz="2400" dirty="0">
                <a:solidFill>
                  <a:schemeClr val="tx2"/>
                </a:solidFill>
              </a:rPr>
              <a:t>Elasticsearch</a:t>
            </a:r>
            <a:r>
              <a:rPr lang="zh-CN" altLang="en-US" sz="2400" dirty="0" smtClean="0">
                <a:solidFill>
                  <a:schemeClr val="tx2"/>
                </a:solidFill>
              </a:rPr>
              <a:t>与</a:t>
            </a:r>
            <a:r>
              <a:rPr lang="en-US" altLang="zh-CN" sz="2400" dirty="0" smtClean="0">
                <a:solidFill>
                  <a:schemeClr val="tx2"/>
                </a:solidFill>
              </a:rPr>
              <a:t>Lucene</a:t>
            </a:r>
            <a:r>
              <a:rPr lang="zh-CN" altLang="en-US" sz="2400" dirty="0" smtClean="0">
                <a:solidFill>
                  <a:schemeClr val="tx2"/>
                </a:solidFill>
              </a:rPr>
              <a:t>的关系</a:t>
            </a:r>
            <a:endParaRPr lang="en-US" altLang="zh-CN" sz="2400" dirty="0" smtClean="0">
              <a:solidFill>
                <a:schemeClr val="tx2"/>
              </a:solidFill>
            </a:endParaRPr>
          </a:p>
          <a:p>
            <a:endParaRPr lang="en-US" altLang="zh-CN" sz="2400" dirty="0" smtClean="0">
              <a:solidFill>
                <a:schemeClr val="tx2"/>
              </a:solidFill>
            </a:endParaRPr>
          </a:p>
          <a:p>
            <a:r>
              <a:rPr lang="en-US" altLang="zh-CN" sz="2400" dirty="0">
                <a:solidFill>
                  <a:schemeClr val="tx2"/>
                </a:solidFill>
              </a:rPr>
              <a:t>Elasticsearch</a:t>
            </a:r>
            <a:r>
              <a:rPr lang="zh-CN" altLang="en-US" sz="2400" b="1" dirty="0" smtClean="0">
                <a:solidFill>
                  <a:schemeClr val="tx2"/>
                </a:solidFill>
              </a:rPr>
              <a:t>特点</a:t>
            </a:r>
            <a:endParaRPr lang="zh-CN" altLang="en-US" sz="2400" dirty="0"/>
          </a:p>
        </p:txBody>
      </p:sp>
    </p:spTree>
    <p:extLst>
      <p:ext uri="{BB962C8B-B14F-4D97-AF65-F5344CB8AC3E}">
        <p14:creationId xmlns:p14="http://schemas.microsoft.com/office/powerpoint/2010/main" val="569589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135" y="776818"/>
            <a:ext cx="8596668" cy="794808"/>
          </a:xfrm>
        </p:spPr>
        <p:txBody>
          <a:bodyPr/>
          <a:lstStyle/>
          <a:p>
            <a:r>
              <a:rPr lang="en-US" altLang="zh-CN" dirty="0"/>
              <a:t>Elasticsearch</a:t>
            </a:r>
            <a:r>
              <a:rPr lang="zh-CN" altLang="en-US" dirty="0"/>
              <a:t>简介</a:t>
            </a:r>
          </a:p>
        </p:txBody>
      </p:sp>
      <p:sp>
        <p:nvSpPr>
          <p:cNvPr id="3" name="文本占位符 2"/>
          <p:cNvSpPr>
            <a:spLocks noGrp="1"/>
          </p:cNvSpPr>
          <p:nvPr>
            <p:ph type="body" idx="1"/>
          </p:nvPr>
        </p:nvSpPr>
        <p:spPr>
          <a:xfrm>
            <a:off x="677335" y="1866900"/>
            <a:ext cx="8596668" cy="4142014"/>
          </a:xfrm>
        </p:spPr>
        <p:txBody>
          <a:bodyPr/>
          <a:lstStyle/>
          <a:p>
            <a:r>
              <a:rPr lang="zh-CN" altLang="en-US" sz="2400" b="1" dirty="0" smtClean="0">
                <a:solidFill>
                  <a:schemeClr val="tx2"/>
                </a:solidFill>
              </a:rPr>
              <a:t>概念</a:t>
            </a:r>
            <a:endParaRPr lang="en-US" altLang="zh-CN" sz="2400" b="1" dirty="0" smtClean="0">
              <a:solidFill>
                <a:schemeClr val="tx2"/>
              </a:solidFill>
            </a:endParaRPr>
          </a:p>
          <a:p>
            <a:r>
              <a:rPr lang="en-US" altLang="zh-CN" sz="2400" dirty="0">
                <a:solidFill>
                  <a:schemeClr val="tx2"/>
                </a:solidFill>
              </a:rPr>
              <a:t>	</a:t>
            </a:r>
            <a:r>
              <a:rPr lang="en-US" altLang="zh-CN" sz="2400" dirty="0" smtClean="0">
                <a:solidFill>
                  <a:schemeClr val="tx2"/>
                </a:solidFill>
              </a:rPr>
              <a:t>NRT</a:t>
            </a:r>
          </a:p>
          <a:p>
            <a:r>
              <a:rPr lang="en-US" altLang="zh-CN" sz="2400" dirty="0" smtClean="0">
                <a:solidFill>
                  <a:schemeClr val="tx2"/>
                </a:solidFill>
              </a:rPr>
              <a:t>	Cluster</a:t>
            </a:r>
            <a:r>
              <a:rPr lang="zh-CN" altLang="en-US" sz="2400" dirty="0" smtClean="0">
                <a:solidFill>
                  <a:schemeClr val="tx2"/>
                </a:solidFill>
              </a:rPr>
              <a:t>、</a:t>
            </a:r>
            <a:r>
              <a:rPr lang="en-US" altLang="zh-CN" sz="2400" dirty="0">
                <a:solidFill>
                  <a:schemeClr val="tx2"/>
                </a:solidFill>
              </a:rPr>
              <a:t>N</a:t>
            </a:r>
            <a:r>
              <a:rPr lang="en-US" altLang="zh-CN" sz="2400" dirty="0" smtClean="0">
                <a:solidFill>
                  <a:schemeClr val="tx2"/>
                </a:solidFill>
              </a:rPr>
              <a:t>ode</a:t>
            </a:r>
          </a:p>
          <a:p>
            <a:r>
              <a:rPr lang="en-US" altLang="zh-CN" sz="2400" dirty="0" smtClean="0">
                <a:solidFill>
                  <a:schemeClr val="tx2"/>
                </a:solidFill>
              </a:rPr>
              <a:t>	Shards</a:t>
            </a:r>
            <a:r>
              <a:rPr lang="zh-CN" altLang="en-US" sz="2400" dirty="0" smtClean="0">
                <a:solidFill>
                  <a:schemeClr val="tx2"/>
                </a:solidFill>
              </a:rPr>
              <a:t>（即</a:t>
            </a:r>
            <a:r>
              <a:rPr lang="en-US" altLang="zh-CN" sz="2400" dirty="0" smtClean="0">
                <a:solidFill>
                  <a:schemeClr val="tx2"/>
                </a:solidFill>
              </a:rPr>
              <a:t>lucene</a:t>
            </a:r>
            <a:r>
              <a:rPr lang="zh-CN" altLang="en-US" sz="2400" dirty="0" smtClean="0">
                <a:solidFill>
                  <a:schemeClr val="tx2"/>
                </a:solidFill>
              </a:rPr>
              <a:t>实例）、</a:t>
            </a:r>
            <a:r>
              <a:rPr lang="en-US" altLang="zh-CN" sz="2400" dirty="0" smtClean="0">
                <a:solidFill>
                  <a:schemeClr val="tx2"/>
                </a:solidFill>
              </a:rPr>
              <a:t>Replicas</a:t>
            </a:r>
            <a:r>
              <a:rPr lang="zh-CN" altLang="en-US" sz="2400" dirty="0" smtClean="0">
                <a:solidFill>
                  <a:schemeClr val="tx2"/>
                </a:solidFill>
              </a:rPr>
              <a:t>、</a:t>
            </a:r>
            <a:r>
              <a:rPr lang="en-US" altLang="zh-CN" sz="2400" dirty="0" smtClean="0">
                <a:solidFill>
                  <a:schemeClr val="tx2"/>
                </a:solidFill>
              </a:rPr>
              <a:t>Segment</a:t>
            </a:r>
          </a:p>
          <a:p>
            <a:r>
              <a:rPr lang="en-US" altLang="zh-CN" sz="2400" dirty="0" smtClean="0">
                <a:solidFill>
                  <a:schemeClr val="tx2"/>
                </a:solidFill>
              </a:rPr>
              <a:t>	Index</a:t>
            </a:r>
            <a:endParaRPr lang="en-US" altLang="zh-CN" sz="2400" dirty="0">
              <a:solidFill>
                <a:schemeClr val="tx2"/>
              </a:solidFill>
            </a:endParaRPr>
          </a:p>
          <a:p>
            <a:r>
              <a:rPr lang="en-US" altLang="zh-CN" sz="2400" dirty="0" smtClean="0">
                <a:solidFill>
                  <a:schemeClr val="tx2"/>
                </a:solidFill>
              </a:rPr>
              <a:t>	Type</a:t>
            </a:r>
            <a:endParaRPr lang="en-US" altLang="zh-CN" sz="2400" dirty="0">
              <a:solidFill>
                <a:schemeClr val="tx2"/>
              </a:solidFill>
            </a:endParaRPr>
          </a:p>
          <a:p>
            <a:r>
              <a:rPr lang="en-US" altLang="zh-CN" sz="2400" dirty="0" smtClean="0">
                <a:solidFill>
                  <a:schemeClr val="tx2"/>
                </a:solidFill>
              </a:rPr>
              <a:t>	Document</a:t>
            </a:r>
          </a:p>
          <a:p>
            <a:endParaRPr lang="en-US" altLang="zh-CN" b="1" dirty="0" smtClean="0"/>
          </a:p>
          <a:p>
            <a:endParaRPr lang="zh-CN" altLang="en-US" dirty="0"/>
          </a:p>
        </p:txBody>
      </p:sp>
      <p:pic>
        <p:nvPicPr>
          <p:cNvPr id="4" name="图片 3"/>
          <p:cNvPicPr>
            <a:picLocks noChangeAspect="1"/>
          </p:cNvPicPr>
          <p:nvPr/>
        </p:nvPicPr>
        <p:blipFill>
          <a:blip r:embed="rId3"/>
          <a:stretch>
            <a:fillRect/>
          </a:stretch>
        </p:blipFill>
        <p:spPr>
          <a:xfrm>
            <a:off x="3618283" y="3734871"/>
            <a:ext cx="5948261" cy="1532588"/>
          </a:xfrm>
          <a:prstGeom prst="rect">
            <a:avLst/>
          </a:prstGeom>
        </p:spPr>
      </p:pic>
    </p:spTree>
    <p:extLst>
      <p:ext uri="{BB962C8B-B14F-4D97-AF65-F5344CB8AC3E}">
        <p14:creationId xmlns:p14="http://schemas.microsoft.com/office/powerpoint/2010/main" val="1871092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1392" y="692877"/>
            <a:ext cx="8596668" cy="742949"/>
          </a:xfrm>
        </p:spPr>
        <p:txBody>
          <a:bodyPr/>
          <a:lstStyle/>
          <a:p>
            <a:r>
              <a:rPr lang="en-US" altLang="zh-CN" dirty="0"/>
              <a:t>Elasticsearch</a:t>
            </a:r>
            <a:r>
              <a:rPr lang="zh-CN" altLang="en-US" dirty="0"/>
              <a:t>简介</a:t>
            </a:r>
          </a:p>
        </p:txBody>
      </p:sp>
      <p:sp>
        <p:nvSpPr>
          <p:cNvPr id="3" name="文本占位符 2"/>
          <p:cNvSpPr>
            <a:spLocks noGrp="1"/>
          </p:cNvSpPr>
          <p:nvPr>
            <p:ph type="body" idx="1"/>
          </p:nvPr>
        </p:nvSpPr>
        <p:spPr>
          <a:xfrm>
            <a:off x="481392" y="1802402"/>
            <a:ext cx="8596668" cy="3663823"/>
          </a:xfrm>
        </p:spPr>
        <p:txBody>
          <a:bodyPr/>
          <a:lstStyle/>
          <a:p>
            <a:r>
              <a:rPr lang="zh-CN" altLang="en-US" sz="2400" b="1" dirty="0">
                <a:solidFill>
                  <a:schemeClr val="tx2"/>
                </a:solidFill>
              </a:rPr>
              <a:t>与关系型数据库</a:t>
            </a:r>
            <a:r>
              <a:rPr lang="zh-CN" altLang="en-US" sz="2400" b="1" dirty="0" smtClean="0">
                <a:solidFill>
                  <a:schemeClr val="tx2"/>
                </a:solidFill>
              </a:rPr>
              <a:t>对比</a:t>
            </a:r>
            <a:endParaRPr lang="en-US" altLang="zh-CN" sz="2400" b="1" dirty="0" smtClean="0">
              <a:solidFill>
                <a:schemeClr val="tx2"/>
              </a:solidFill>
            </a:endParaRPr>
          </a:p>
          <a:p>
            <a:endParaRPr lang="en-US" altLang="zh-CN" sz="2400" dirty="0" smtClean="0">
              <a:solidFill>
                <a:schemeClr val="tx2"/>
              </a:solidFill>
            </a:endParaRPr>
          </a:p>
          <a:p>
            <a:r>
              <a:rPr lang="en-US" altLang="zh-CN" sz="2400" dirty="0" smtClean="0">
                <a:solidFill>
                  <a:schemeClr val="tx2"/>
                </a:solidFill>
              </a:rPr>
              <a:t>	Relational </a:t>
            </a:r>
            <a:r>
              <a:rPr lang="en-US" altLang="zh-CN" sz="2400" dirty="0">
                <a:solidFill>
                  <a:schemeClr val="tx2"/>
                </a:solidFill>
              </a:rPr>
              <a:t>DB -&gt; Databases -&gt; Tables -&gt; Rows -&gt; Columns </a:t>
            </a:r>
          </a:p>
          <a:p>
            <a:r>
              <a:rPr lang="en-US" altLang="zh-CN" sz="2400" dirty="0" smtClean="0">
                <a:solidFill>
                  <a:schemeClr val="tx2"/>
                </a:solidFill>
              </a:rPr>
              <a:t>	Elasticsearch -&gt; Indices -&gt; Types -&gt; Documents -&gt; Fields</a:t>
            </a:r>
          </a:p>
          <a:p>
            <a:endParaRPr lang="en-US" altLang="zh-CN" dirty="0" smtClean="0">
              <a:solidFill>
                <a:schemeClr val="tx2"/>
              </a:solidFill>
            </a:endParaRPr>
          </a:p>
          <a:p>
            <a:endParaRPr lang="zh-CN" altLang="en-US" b="1" dirty="0"/>
          </a:p>
        </p:txBody>
      </p:sp>
    </p:spTree>
    <p:extLst>
      <p:ext uri="{BB962C8B-B14F-4D97-AF65-F5344CB8AC3E}">
        <p14:creationId xmlns:p14="http://schemas.microsoft.com/office/powerpoint/2010/main" val="2082969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1274839"/>
            <a:ext cx="8596668" cy="521304"/>
          </a:xfrm>
        </p:spPr>
        <p:txBody>
          <a:bodyPr>
            <a:normAutofit fontScale="90000"/>
          </a:bodyPr>
          <a:lstStyle/>
          <a:p>
            <a:r>
              <a:rPr lang="en-US" altLang="zh-CN" dirty="0" smtClean="0"/>
              <a:t>Elasticsearch-</a:t>
            </a:r>
            <a:r>
              <a:rPr lang="en-US" altLang="zh-CN" b="1" dirty="0" smtClean="0"/>
              <a:t>MASTER</a:t>
            </a:r>
            <a:r>
              <a:rPr lang="zh-CN" altLang="en-US" b="1" dirty="0" smtClean="0"/>
              <a:t>选举</a:t>
            </a:r>
            <a:r>
              <a:rPr lang="en-US" altLang="zh-CN" b="1" dirty="0" smtClean="0"/>
              <a:t/>
            </a:r>
            <a:br>
              <a:rPr lang="en-US" altLang="zh-CN" b="1" dirty="0" smtClean="0"/>
            </a:br>
            <a:endParaRPr lang="zh-CN" altLang="en-US" dirty="0"/>
          </a:p>
        </p:txBody>
      </p:sp>
      <p:sp>
        <p:nvSpPr>
          <p:cNvPr id="3" name="文本占位符 2"/>
          <p:cNvSpPr>
            <a:spLocks noGrp="1"/>
          </p:cNvSpPr>
          <p:nvPr>
            <p:ph type="body" idx="1"/>
          </p:nvPr>
        </p:nvSpPr>
        <p:spPr>
          <a:xfrm>
            <a:off x="677335" y="1709057"/>
            <a:ext cx="9424608" cy="4855029"/>
          </a:xfrm>
        </p:spPr>
        <p:txBody>
          <a:bodyPr>
            <a:noAutofit/>
          </a:bodyPr>
          <a:lstStyle/>
          <a:p>
            <a:r>
              <a:rPr lang="en-US" altLang="zh-CN" sz="1600" dirty="0" smtClean="0">
                <a:solidFill>
                  <a:schemeClr val="tx1"/>
                </a:solidFill>
              </a:rPr>
              <a:t> Elasticsearch</a:t>
            </a:r>
            <a:r>
              <a:rPr lang="zh-CN" altLang="en-US" sz="1600" dirty="0">
                <a:solidFill>
                  <a:schemeClr val="tx1"/>
                </a:solidFill>
              </a:rPr>
              <a:t>的选主是</a:t>
            </a:r>
            <a:r>
              <a:rPr lang="en-US" altLang="zh-CN" sz="1600" dirty="0">
                <a:solidFill>
                  <a:schemeClr val="tx1"/>
                </a:solidFill>
              </a:rPr>
              <a:t>ZenDiscovery</a:t>
            </a:r>
            <a:r>
              <a:rPr lang="zh-CN" altLang="en-US" sz="1600" dirty="0">
                <a:solidFill>
                  <a:schemeClr val="tx1"/>
                </a:solidFill>
              </a:rPr>
              <a:t>模块负责</a:t>
            </a:r>
            <a:r>
              <a:rPr lang="zh-CN" altLang="en-US" sz="1600" dirty="0" smtClean="0">
                <a:solidFill>
                  <a:schemeClr val="tx1"/>
                </a:solidFill>
              </a:rPr>
              <a:t>的</a:t>
            </a:r>
            <a:endParaRPr lang="en-US" altLang="zh-CN" sz="1600" dirty="0" smtClean="0">
              <a:solidFill>
                <a:schemeClr val="tx1"/>
              </a:solidFill>
            </a:endParaRPr>
          </a:p>
          <a:p>
            <a:endParaRPr lang="en-US" altLang="zh-CN" sz="1600" dirty="0" smtClean="0">
              <a:solidFill>
                <a:schemeClr val="tx1"/>
              </a:solidFill>
            </a:endParaRPr>
          </a:p>
          <a:p>
            <a:r>
              <a:rPr lang="zh-CN" altLang="en-US" sz="1600" dirty="0" smtClean="0">
                <a:solidFill>
                  <a:schemeClr val="tx1"/>
                </a:solidFill>
              </a:rPr>
              <a:t>主要包含</a:t>
            </a:r>
            <a:r>
              <a:rPr lang="zh-CN" altLang="en-US" sz="1600" dirty="0">
                <a:solidFill>
                  <a:schemeClr val="tx1"/>
                </a:solidFill>
              </a:rPr>
              <a:t>这两</a:t>
            </a:r>
            <a:r>
              <a:rPr lang="zh-CN" altLang="en-US" sz="1600" dirty="0" smtClean="0">
                <a:solidFill>
                  <a:schemeClr val="tx1"/>
                </a:solidFill>
              </a:rPr>
              <a:t>部分</a:t>
            </a:r>
            <a:r>
              <a:rPr lang="zh-CN" altLang="en-US" sz="1600" dirty="0">
                <a:solidFill>
                  <a:schemeClr val="tx1"/>
                </a:solidFill>
              </a:rPr>
              <a:t>：</a:t>
            </a:r>
            <a:endParaRPr lang="en-US" altLang="zh-CN" sz="1600" dirty="0" smtClean="0">
              <a:solidFill>
                <a:schemeClr val="tx1"/>
              </a:solidFill>
            </a:endParaRPr>
          </a:p>
          <a:p>
            <a:r>
              <a:rPr lang="en-US" altLang="zh-CN" sz="1600" dirty="0" smtClean="0">
                <a:solidFill>
                  <a:schemeClr val="tx1"/>
                </a:solidFill>
              </a:rPr>
              <a:t>Ping</a:t>
            </a:r>
            <a:r>
              <a:rPr lang="zh-CN" altLang="en-US" sz="1600" dirty="0">
                <a:solidFill>
                  <a:schemeClr val="tx1"/>
                </a:solidFill>
              </a:rPr>
              <a:t>（节点之间通过这个</a:t>
            </a:r>
            <a:r>
              <a:rPr lang="en-US" altLang="zh-CN" sz="1600" dirty="0">
                <a:solidFill>
                  <a:schemeClr val="tx1"/>
                </a:solidFill>
              </a:rPr>
              <a:t>RPC</a:t>
            </a:r>
            <a:r>
              <a:rPr lang="zh-CN" altLang="en-US" sz="1600" dirty="0">
                <a:solidFill>
                  <a:schemeClr val="tx1"/>
                </a:solidFill>
              </a:rPr>
              <a:t>来发现彼此</a:t>
            </a:r>
            <a:r>
              <a:rPr lang="zh-CN" altLang="en-US" sz="1600" dirty="0" smtClean="0">
                <a:solidFill>
                  <a:schemeClr val="tx1"/>
                </a:solidFill>
              </a:rPr>
              <a:t>）</a:t>
            </a:r>
            <a:endParaRPr lang="en-US" altLang="zh-CN" sz="1600" dirty="0" smtClean="0">
              <a:solidFill>
                <a:schemeClr val="tx1"/>
              </a:solidFill>
            </a:endParaRPr>
          </a:p>
          <a:p>
            <a:r>
              <a:rPr lang="en-US" altLang="zh-CN" sz="1600" dirty="0" smtClean="0">
                <a:solidFill>
                  <a:schemeClr val="tx1"/>
                </a:solidFill>
              </a:rPr>
              <a:t>Unicast</a:t>
            </a:r>
            <a:r>
              <a:rPr lang="zh-CN" altLang="en-US" sz="1600" dirty="0">
                <a:solidFill>
                  <a:schemeClr val="tx1"/>
                </a:solidFill>
              </a:rPr>
              <a:t>（单播模块包含一个主机列表以控制哪些节点需要</a:t>
            </a:r>
            <a:r>
              <a:rPr lang="en-US" altLang="zh-CN" sz="1600" dirty="0">
                <a:solidFill>
                  <a:schemeClr val="tx1"/>
                </a:solidFill>
              </a:rPr>
              <a:t>ping</a:t>
            </a:r>
            <a:r>
              <a:rPr lang="zh-CN" altLang="en-US" sz="1600" dirty="0">
                <a:solidFill>
                  <a:schemeClr val="tx1"/>
                </a:solidFill>
              </a:rPr>
              <a:t>通</a:t>
            </a:r>
            <a:r>
              <a:rPr lang="zh-CN" altLang="en-US" sz="1600" dirty="0" smtClean="0">
                <a:solidFill>
                  <a:schemeClr val="tx1"/>
                </a:solidFill>
              </a:rPr>
              <a:t>）</a:t>
            </a:r>
            <a:endParaRPr lang="en-US" altLang="zh-CN" sz="1600" dirty="0" smtClean="0">
              <a:solidFill>
                <a:schemeClr val="tx1"/>
              </a:solidFill>
            </a:endParaRPr>
          </a:p>
          <a:p>
            <a:endParaRPr lang="en-US" altLang="zh-CN" sz="1600" dirty="0">
              <a:solidFill>
                <a:schemeClr val="tx1"/>
              </a:solidFill>
            </a:endParaRPr>
          </a:p>
          <a:p>
            <a:r>
              <a:rPr lang="zh-CN" altLang="en-US" sz="1600" dirty="0" smtClean="0">
                <a:solidFill>
                  <a:schemeClr val="tx1"/>
                </a:solidFill>
              </a:rPr>
              <a:t>对</a:t>
            </a:r>
            <a:r>
              <a:rPr lang="zh-CN" altLang="en-US" sz="1600" dirty="0">
                <a:solidFill>
                  <a:schemeClr val="tx1"/>
                </a:solidFill>
              </a:rPr>
              <a:t>所有可以成为</a:t>
            </a:r>
            <a:r>
              <a:rPr lang="en-US" altLang="zh-CN" sz="1600" dirty="0">
                <a:solidFill>
                  <a:schemeClr val="tx1"/>
                </a:solidFill>
              </a:rPr>
              <a:t>master</a:t>
            </a:r>
            <a:r>
              <a:rPr lang="zh-CN" altLang="en-US" sz="1600" dirty="0">
                <a:solidFill>
                  <a:schemeClr val="tx1"/>
                </a:solidFill>
              </a:rPr>
              <a:t>的节点（</a:t>
            </a:r>
            <a:r>
              <a:rPr lang="en-US" altLang="zh-CN" sz="1600" dirty="0">
                <a:solidFill>
                  <a:schemeClr val="tx1"/>
                </a:solidFill>
              </a:rPr>
              <a:t>node.master: true</a:t>
            </a:r>
            <a:r>
              <a:rPr lang="zh-CN" altLang="en-US" sz="1600" dirty="0">
                <a:solidFill>
                  <a:schemeClr val="tx1"/>
                </a:solidFill>
              </a:rPr>
              <a:t>）根据</a:t>
            </a:r>
            <a:r>
              <a:rPr lang="en-US" altLang="zh-CN" sz="1600" dirty="0">
                <a:solidFill>
                  <a:schemeClr val="tx1"/>
                </a:solidFill>
              </a:rPr>
              <a:t>nodeId</a:t>
            </a:r>
            <a:r>
              <a:rPr lang="zh-CN" altLang="en-US" sz="1600" dirty="0">
                <a:solidFill>
                  <a:schemeClr val="tx1"/>
                </a:solidFill>
              </a:rPr>
              <a:t>字典排序，每次选举每个节点都把自己所知道节点排一次序，然后选出第一个（第</a:t>
            </a:r>
            <a:r>
              <a:rPr lang="en-US" altLang="zh-CN" sz="1600" dirty="0">
                <a:solidFill>
                  <a:schemeClr val="tx1"/>
                </a:solidFill>
              </a:rPr>
              <a:t>0</a:t>
            </a:r>
            <a:r>
              <a:rPr lang="zh-CN" altLang="en-US" sz="1600" dirty="0">
                <a:solidFill>
                  <a:schemeClr val="tx1"/>
                </a:solidFill>
              </a:rPr>
              <a:t>位）节点，暂且认为它是</a:t>
            </a:r>
            <a:r>
              <a:rPr lang="en-US" altLang="zh-CN" sz="1600" dirty="0">
                <a:solidFill>
                  <a:schemeClr val="tx1"/>
                </a:solidFill>
              </a:rPr>
              <a:t>master</a:t>
            </a:r>
            <a:r>
              <a:rPr lang="zh-CN" altLang="en-US" sz="1600" dirty="0">
                <a:solidFill>
                  <a:schemeClr val="tx1"/>
                </a:solidFill>
              </a:rPr>
              <a:t>节点。</a:t>
            </a:r>
          </a:p>
          <a:p>
            <a:endParaRPr lang="en-US" altLang="zh-CN" sz="1600" dirty="0" smtClean="0">
              <a:solidFill>
                <a:schemeClr val="tx1"/>
              </a:solidFill>
            </a:endParaRPr>
          </a:p>
          <a:p>
            <a:r>
              <a:rPr lang="zh-CN" altLang="en-US" sz="1600" dirty="0" smtClean="0">
                <a:solidFill>
                  <a:schemeClr val="tx1"/>
                </a:solidFill>
              </a:rPr>
              <a:t>如果</a:t>
            </a:r>
            <a:r>
              <a:rPr lang="zh-CN" altLang="en-US" sz="1600" dirty="0">
                <a:solidFill>
                  <a:schemeClr val="tx1"/>
                </a:solidFill>
              </a:rPr>
              <a:t>对某个节点的投票数达到一定的值（可以成为</a:t>
            </a:r>
            <a:r>
              <a:rPr lang="en-US" altLang="zh-CN" sz="1600" dirty="0">
                <a:solidFill>
                  <a:schemeClr val="tx1"/>
                </a:solidFill>
              </a:rPr>
              <a:t>master</a:t>
            </a:r>
            <a:r>
              <a:rPr lang="zh-CN" altLang="en-US" sz="1600" dirty="0">
                <a:solidFill>
                  <a:schemeClr val="tx1"/>
                </a:solidFill>
              </a:rPr>
              <a:t>节点数</a:t>
            </a:r>
            <a:r>
              <a:rPr lang="en-US" altLang="zh-CN" sz="1600" dirty="0">
                <a:solidFill>
                  <a:schemeClr val="tx1"/>
                </a:solidFill>
              </a:rPr>
              <a:t>n/2+1</a:t>
            </a:r>
            <a:r>
              <a:rPr lang="zh-CN" altLang="en-US" sz="1600" dirty="0">
                <a:solidFill>
                  <a:schemeClr val="tx1"/>
                </a:solidFill>
              </a:rPr>
              <a:t>）并且该节点自己也选举自己，那这个节点就是</a:t>
            </a:r>
            <a:r>
              <a:rPr lang="en-US" altLang="zh-CN" sz="1600" dirty="0">
                <a:solidFill>
                  <a:schemeClr val="tx1"/>
                </a:solidFill>
              </a:rPr>
              <a:t>master</a:t>
            </a:r>
            <a:r>
              <a:rPr lang="zh-CN" altLang="en-US" sz="1600" dirty="0">
                <a:solidFill>
                  <a:schemeClr val="tx1"/>
                </a:solidFill>
              </a:rPr>
              <a:t>。否则重新选举一直到满足上述条件。</a:t>
            </a:r>
          </a:p>
          <a:p>
            <a:endParaRPr lang="en-US" altLang="zh-CN" sz="1600" i="1" dirty="0" smtClean="0">
              <a:solidFill>
                <a:schemeClr val="tx1"/>
              </a:solidFill>
            </a:endParaRPr>
          </a:p>
          <a:p>
            <a:r>
              <a:rPr lang="zh-CN" altLang="en-US" sz="1600" i="1" dirty="0" smtClean="0">
                <a:solidFill>
                  <a:schemeClr val="tx1"/>
                </a:solidFill>
              </a:rPr>
              <a:t>补充</a:t>
            </a:r>
            <a:r>
              <a:rPr lang="zh-CN" altLang="en-US" sz="1600" i="1" dirty="0">
                <a:solidFill>
                  <a:schemeClr val="tx1"/>
                </a:solidFill>
              </a:rPr>
              <a:t>：</a:t>
            </a:r>
            <a:r>
              <a:rPr lang="en-US" altLang="zh-CN" sz="1600" i="1" dirty="0">
                <a:solidFill>
                  <a:schemeClr val="tx1"/>
                </a:solidFill>
              </a:rPr>
              <a:t>master</a:t>
            </a:r>
            <a:r>
              <a:rPr lang="zh-CN" altLang="en-US" sz="1600" i="1" dirty="0">
                <a:solidFill>
                  <a:schemeClr val="tx1"/>
                </a:solidFill>
              </a:rPr>
              <a:t>节点的职责主要包括集群、节点和索引的管理，不负责文档级别的管理；</a:t>
            </a:r>
            <a:r>
              <a:rPr lang="en-US" altLang="zh-CN" sz="1600" i="1" dirty="0">
                <a:solidFill>
                  <a:schemeClr val="tx1"/>
                </a:solidFill>
              </a:rPr>
              <a:t>data</a:t>
            </a:r>
            <a:r>
              <a:rPr lang="zh-CN" altLang="en-US" sz="1600" i="1" dirty="0">
                <a:solidFill>
                  <a:schemeClr val="tx1"/>
                </a:solidFill>
              </a:rPr>
              <a:t>节点可以关闭</a:t>
            </a:r>
            <a:r>
              <a:rPr lang="en-US" altLang="zh-CN" sz="1600" i="1" dirty="0">
                <a:solidFill>
                  <a:schemeClr val="tx1"/>
                </a:solidFill>
              </a:rPr>
              <a:t>http</a:t>
            </a:r>
            <a:r>
              <a:rPr lang="zh-CN" altLang="en-US" sz="1600" i="1" dirty="0">
                <a:solidFill>
                  <a:schemeClr val="tx1"/>
                </a:solidFill>
              </a:rPr>
              <a:t>功能</a:t>
            </a:r>
            <a:r>
              <a:rPr lang="zh-CN" altLang="en-US" sz="1600" dirty="0">
                <a:solidFill>
                  <a:schemeClr val="tx1"/>
                </a:solidFill>
              </a:rPr>
              <a:t>。</a:t>
            </a:r>
          </a:p>
          <a:p>
            <a:endParaRPr lang="zh-CN" altLang="en-US" sz="1600" dirty="0"/>
          </a:p>
        </p:txBody>
      </p:sp>
      <p:pic>
        <p:nvPicPr>
          <p:cNvPr id="4" name="图片 3"/>
          <p:cNvPicPr>
            <a:picLocks noChangeAspect="1"/>
          </p:cNvPicPr>
          <p:nvPr/>
        </p:nvPicPr>
        <p:blipFill>
          <a:blip r:embed="rId3"/>
          <a:stretch>
            <a:fillRect/>
          </a:stretch>
        </p:blipFill>
        <p:spPr>
          <a:xfrm>
            <a:off x="6764396" y="1274839"/>
            <a:ext cx="4483353" cy="1913204"/>
          </a:xfrm>
          <a:prstGeom prst="rect">
            <a:avLst/>
          </a:prstGeom>
        </p:spPr>
      </p:pic>
    </p:spTree>
    <p:extLst>
      <p:ext uri="{BB962C8B-B14F-4D97-AF65-F5344CB8AC3E}">
        <p14:creationId xmlns:p14="http://schemas.microsoft.com/office/powerpoint/2010/main" val="11115802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8526" y="730553"/>
            <a:ext cx="8596668" cy="1163562"/>
          </a:xfrm>
        </p:spPr>
        <p:txBody>
          <a:bodyPr>
            <a:normAutofit fontScale="90000"/>
          </a:bodyPr>
          <a:lstStyle/>
          <a:p>
            <a:r>
              <a:rPr lang="en-US" altLang="zh-CN" dirty="0" smtClean="0"/>
              <a:t>Elasticsearch-</a:t>
            </a:r>
            <a:r>
              <a:rPr lang="zh-CN" altLang="en-US" b="1" dirty="0"/>
              <a:t>水平扩容</a:t>
            </a:r>
            <a:br>
              <a:rPr lang="zh-CN" altLang="en-US" b="1" dirty="0"/>
            </a:br>
            <a:endParaRPr lang="zh-CN" altLang="en-US" dirty="0"/>
          </a:p>
        </p:txBody>
      </p:sp>
      <p:pic>
        <p:nvPicPr>
          <p:cNvPr id="4" name="图片 3"/>
          <p:cNvPicPr>
            <a:picLocks noChangeAspect="1"/>
          </p:cNvPicPr>
          <p:nvPr/>
        </p:nvPicPr>
        <p:blipFill>
          <a:blip r:embed="rId3"/>
          <a:stretch>
            <a:fillRect/>
          </a:stretch>
        </p:blipFill>
        <p:spPr>
          <a:xfrm>
            <a:off x="400474" y="1415143"/>
            <a:ext cx="5443735" cy="2119038"/>
          </a:xfrm>
          <a:prstGeom prst="rect">
            <a:avLst/>
          </a:prstGeom>
        </p:spPr>
      </p:pic>
      <p:pic>
        <p:nvPicPr>
          <p:cNvPr id="5" name="图片 4"/>
          <p:cNvPicPr>
            <a:picLocks noChangeAspect="1"/>
          </p:cNvPicPr>
          <p:nvPr/>
        </p:nvPicPr>
        <p:blipFill>
          <a:blip r:embed="rId4"/>
          <a:stretch>
            <a:fillRect/>
          </a:stretch>
        </p:blipFill>
        <p:spPr>
          <a:xfrm>
            <a:off x="2847097" y="3072285"/>
            <a:ext cx="5422260" cy="2024911"/>
          </a:xfrm>
          <a:prstGeom prst="rect">
            <a:avLst/>
          </a:prstGeom>
        </p:spPr>
      </p:pic>
      <p:pic>
        <p:nvPicPr>
          <p:cNvPr id="6" name="图片 5"/>
          <p:cNvPicPr>
            <a:picLocks noChangeAspect="1"/>
          </p:cNvPicPr>
          <p:nvPr/>
        </p:nvPicPr>
        <p:blipFill>
          <a:blip r:embed="rId5"/>
          <a:stretch>
            <a:fillRect/>
          </a:stretch>
        </p:blipFill>
        <p:spPr>
          <a:xfrm>
            <a:off x="6642589" y="4786572"/>
            <a:ext cx="5344001" cy="2062808"/>
          </a:xfrm>
          <a:prstGeom prst="rect">
            <a:avLst/>
          </a:prstGeom>
        </p:spPr>
      </p:pic>
    </p:spTree>
    <p:extLst>
      <p:ext uri="{BB962C8B-B14F-4D97-AF65-F5344CB8AC3E}">
        <p14:creationId xmlns:p14="http://schemas.microsoft.com/office/powerpoint/2010/main" val="4158337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621695"/>
            <a:ext cx="8596668" cy="1217991"/>
          </a:xfrm>
        </p:spPr>
        <p:txBody>
          <a:bodyPr>
            <a:normAutofit fontScale="90000"/>
          </a:bodyPr>
          <a:lstStyle/>
          <a:p>
            <a:r>
              <a:rPr lang="en-US" altLang="zh-CN" dirty="0" smtClean="0"/>
              <a:t>Elasticsearch</a:t>
            </a:r>
            <a:r>
              <a:rPr lang="en-US" altLang="zh-CN" dirty="0"/>
              <a:t>-</a:t>
            </a:r>
            <a:r>
              <a:rPr lang="zh-CN" altLang="en-US" b="1" dirty="0" smtClean="0"/>
              <a:t>容</a:t>
            </a:r>
            <a:r>
              <a:rPr lang="zh-CN" altLang="en-US" b="1" dirty="0"/>
              <a:t>灾</a:t>
            </a:r>
            <a:br>
              <a:rPr lang="zh-CN" altLang="en-US" b="1" dirty="0"/>
            </a:br>
            <a:endParaRPr lang="zh-CN" altLang="en-US" dirty="0"/>
          </a:p>
        </p:txBody>
      </p:sp>
      <p:pic>
        <p:nvPicPr>
          <p:cNvPr id="4" name="图片 3"/>
          <p:cNvPicPr>
            <a:picLocks noChangeAspect="1"/>
          </p:cNvPicPr>
          <p:nvPr/>
        </p:nvPicPr>
        <p:blipFill>
          <a:blip r:embed="rId3"/>
          <a:stretch>
            <a:fillRect/>
          </a:stretch>
        </p:blipFill>
        <p:spPr>
          <a:xfrm>
            <a:off x="1099456" y="4441371"/>
            <a:ext cx="5363127" cy="1504762"/>
          </a:xfrm>
          <a:prstGeom prst="rect">
            <a:avLst/>
          </a:prstGeom>
        </p:spPr>
      </p:pic>
      <p:pic>
        <p:nvPicPr>
          <p:cNvPr id="5" name="图片 4"/>
          <p:cNvPicPr>
            <a:picLocks noChangeAspect="1"/>
          </p:cNvPicPr>
          <p:nvPr/>
        </p:nvPicPr>
        <p:blipFill>
          <a:blip r:embed="rId4"/>
          <a:stretch>
            <a:fillRect/>
          </a:stretch>
        </p:blipFill>
        <p:spPr>
          <a:xfrm>
            <a:off x="677334" y="1620038"/>
            <a:ext cx="6674935" cy="1723810"/>
          </a:xfrm>
          <a:prstGeom prst="rect">
            <a:avLst/>
          </a:prstGeom>
        </p:spPr>
      </p:pic>
      <p:sp>
        <p:nvSpPr>
          <p:cNvPr id="6" name="下箭头 5"/>
          <p:cNvSpPr/>
          <p:nvPr/>
        </p:nvSpPr>
        <p:spPr>
          <a:xfrm>
            <a:off x="2884714" y="3102429"/>
            <a:ext cx="392621" cy="11974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681725" y="3516477"/>
            <a:ext cx="1218603" cy="369332"/>
          </a:xfrm>
          <a:prstGeom prst="rect">
            <a:avLst/>
          </a:prstGeom>
        </p:spPr>
        <p:txBody>
          <a:bodyPr wrap="none">
            <a:spAutoFit/>
          </a:bodyPr>
          <a:lstStyle/>
          <a:p>
            <a:r>
              <a:rPr lang="en-US" altLang="zh-CN" dirty="0" smtClean="0"/>
              <a:t>kill Node1</a:t>
            </a:r>
            <a:endParaRPr lang="zh-CN" altLang="en-US" dirty="0"/>
          </a:p>
        </p:txBody>
      </p:sp>
    </p:spTree>
    <p:extLst>
      <p:ext uri="{BB962C8B-B14F-4D97-AF65-F5344CB8AC3E}">
        <p14:creationId xmlns:p14="http://schemas.microsoft.com/office/powerpoint/2010/main" val="3458999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5735" y="326813"/>
            <a:ext cx="9561174" cy="716280"/>
          </a:xfrm>
        </p:spPr>
        <p:txBody>
          <a:bodyPr>
            <a:normAutofit fontScale="90000"/>
          </a:bodyPr>
          <a:lstStyle/>
          <a:p>
            <a:r>
              <a:rPr lang="en-US" altLang="zh-CN" dirty="0" smtClean="0"/>
              <a:t>ElasticSearch</a:t>
            </a:r>
            <a:r>
              <a:rPr lang="zh-CN" altLang="en-US" dirty="0"/>
              <a:t>索引过程 </a:t>
            </a:r>
            <a:r>
              <a:rPr lang="en-US" altLang="zh-CN" dirty="0" smtClean="0"/>
              <a:t>-routing </a:t>
            </a:r>
            <a:r>
              <a:rPr lang="en-US" altLang="zh-CN" dirty="0"/>
              <a:t>refresh flush</a:t>
            </a:r>
            <a:endParaRPr lang="zh-CN" altLang="en-US" dirty="0"/>
          </a:p>
        </p:txBody>
      </p:sp>
      <p:pic>
        <p:nvPicPr>
          <p:cNvPr id="4" name="图片 3"/>
          <p:cNvPicPr>
            <a:picLocks noChangeAspect="1"/>
          </p:cNvPicPr>
          <p:nvPr/>
        </p:nvPicPr>
        <p:blipFill>
          <a:blip r:embed="rId3"/>
          <a:stretch>
            <a:fillRect/>
          </a:stretch>
        </p:blipFill>
        <p:spPr>
          <a:xfrm>
            <a:off x="0" y="1832306"/>
            <a:ext cx="11768892" cy="4540785"/>
          </a:xfrm>
          <a:prstGeom prst="rect">
            <a:avLst/>
          </a:prstGeom>
        </p:spPr>
      </p:pic>
      <p:sp>
        <p:nvSpPr>
          <p:cNvPr id="3" name="矩形 2"/>
          <p:cNvSpPr/>
          <p:nvPr/>
        </p:nvSpPr>
        <p:spPr>
          <a:xfrm>
            <a:off x="575735" y="1253033"/>
            <a:ext cx="5974713" cy="369332"/>
          </a:xfrm>
          <a:prstGeom prst="rect">
            <a:avLst/>
          </a:prstGeom>
        </p:spPr>
        <p:txBody>
          <a:bodyPr wrap="none">
            <a:spAutoFit/>
          </a:bodyPr>
          <a:lstStyle/>
          <a:p>
            <a:r>
              <a:rPr lang="en-US" altLang="zh-CN" dirty="0"/>
              <a:t>shard = hash(</a:t>
            </a:r>
            <a:r>
              <a:rPr lang="en-US" altLang="zh-CN" dirty="0" err="1"/>
              <a:t>document_id</a:t>
            </a:r>
            <a:r>
              <a:rPr lang="en-US" altLang="zh-CN" dirty="0"/>
              <a:t>) % (</a:t>
            </a:r>
            <a:r>
              <a:rPr lang="en-US" altLang="zh-CN" dirty="0" err="1"/>
              <a:t>num_of_primary_shards</a:t>
            </a:r>
            <a:r>
              <a:rPr lang="en-US" altLang="zh-CN" dirty="0"/>
              <a:t>) </a:t>
            </a:r>
          </a:p>
        </p:txBody>
      </p:sp>
    </p:spTree>
    <p:extLst>
      <p:ext uri="{BB962C8B-B14F-4D97-AF65-F5344CB8AC3E}">
        <p14:creationId xmlns:p14="http://schemas.microsoft.com/office/powerpoint/2010/main" val="150818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3" y="326769"/>
            <a:ext cx="8596668" cy="1320800"/>
          </a:xfrm>
        </p:spPr>
        <p:txBody>
          <a:bodyPr>
            <a:normAutofit/>
          </a:bodyPr>
          <a:lstStyle/>
          <a:p>
            <a:r>
              <a:rPr lang="zh-CN" altLang="en-US" dirty="0" smtClean="0"/>
              <a:t>全文检索</a:t>
            </a:r>
            <a:r>
              <a:rPr lang="en-US" altLang="zh-CN" dirty="0" smtClean="0"/>
              <a:t>-</a:t>
            </a:r>
            <a:r>
              <a:rPr lang="zh-CN" altLang="en-US" dirty="0" smtClean="0"/>
              <a:t>数据分类和搜索分类</a:t>
            </a:r>
            <a:endParaRPr lang="zh-CN" altLang="en-US" dirty="0"/>
          </a:p>
        </p:txBody>
      </p:sp>
      <p:sp>
        <p:nvSpPr>
          <p:cNvPr id="3" name="内容占位符 2"/>
          <p:cNvSpPr>
            <a:spLocks noGrp="1"/>
          </p:cNvSpPr>
          <p:nvPr>
            <p:ph idx="1"/>
          </p:nvPr>
        </p:nvSpPr>
        <p:spPr>
          <a:xfrm>
            <a:off x="677333" y="1569392"/>
            <a:ext cx="9125693" cy="4393794"/>
          </a:xfrm>
        </p:spPr>
        <p:txBody>
          <a:bodyPr>
            <a:normAutofit/>
          </a:bodyPr>
          <a:lstStyle/>
          <a:p>
            <a:pPr marL="0" indent="0">
              <a:buNone/>
            </a:pPr>
            <a:r>
              <a:rPr lang="zh-CN" altLang="en-US" sz="2000" dirty="0"/>
              <a:t>生活中的数据总体分为三种</a:t>
            </a:r>
            <a:r>
              <a:rPr lang="zh-CN" altLang="en-US" sz="2000" dirty="0" smtClean="0"/>
              <a:t>：</a:t>
            </a:r>
            <a:endParaRPr lang="en-US" altLang="zh-CN" sz="2000" dirty="0"/>
          </a:p>
          <a:p>
            <a:r>
              <a:rPr lang="zh-CN" altLang="en-US" sz="2000" dirty="0" smtClean="0"/>
              <a:t>结构化数据</a:t>
            </a:r>
            <a:r>
              <a:rPr lang="en-US" altLang="zh-CN" sz="2000" dirty="0"/>
              <a:t> </a:t>
            </a:r>
          </a:p>
          <a:p>
            <a:r>
              <a:rPr lang="zh-CN" altLang="en-US" sz="2000" dirty="0" smtClean="0"/>
              <a:t>非</a:t>
            </a:r>
            <a:r>
              <a:rPr lang="zh-CN" altLang="en-US" sz="2000" dirty="0"/>
              <a:t>结构化</a:t>
            </a:r>
            <a:r>
              <a:rPr lang="zh-CN" altLang="en-US" sz="2000" dirty="0" smtClean="0"/>
              <a:t>数据（全文数据）</a:t>
            </a:r>
            <a:endParaRPr lang="en-US" altLang="zh-CN" sz="2000" dirty="0"/>
          </a:p>
          <a:p>
            <a:r>
              <a:rPr lang="zh-CN" altLang="en-US" sz="2000" dirty="0" smtClean="0"/>
              <a:t> 半</a:t>
            </a:r>
            <a:r>
              <a:rPr lang="zh-CN" altLang="en-US" sz="2000" dirty="0"/>
              <a:t>结构化</a:t>
            </a:r>
            <a:r>
              <a:rPr lang="zh-CN" altLang="en-US" sz="2000" dirty="0" smtClean="0"/>
              <a:t>数据</a:t>
            </a:r>
            <a:endParaRPr lang="en-US" altLang="zh-CN" sz="2000" dirty="0"/>
          </a:p>
          <a:p>
            <a:pPr marL="0" indent="0">
              <a:buNone/>
            </a:pPr>
            <a:endParaRPr lang="en-US" altLang="zh-CN" sz="2000" dirty="0"/>
          </a:p>
          <a:p>
            <a:pPr marL="0" indent="0">
              <a:buNone/>
            </a:pPr>
            <a:r>
              <a:rPr lang="zh-CN" altLang="en-US" sz="2000" dirty="0"/>
              <a:t>根据</a:t>
            </a:r>
            <a:r>
              <a:rPr lang="zh-CN" altLang="en-US" sz="2000" dirty="0" smtClean="0"/>
              <a:t>数据</a:t>
            </a:r>
            <a:r>
              <a:rPr lang="zh-CN" altLang="en-US" sz="2000" dirty="0"/>
              <a:t>的分类，搜索也分为两种：</a:t>
            </a:r>
            <a:endParaRPr lang="en-US" altLang="zh-CN" sz="2000" dirty="0"/>
          </a:p>
          <a:p>
            <a:r>
              <a:rPr lang="en-US" altLang="zh-CN" sz="2000" dirty="0"/>
              <a:t> </a:t>
            </a:r>
            <a:r>
              <a:rPr lang="zh-CN" altLang="en-US" sz="2000" dirty="0"/>
              <a:t>对结构化数据的</a:t>
            </a:r>
            <a:r>
              <a:rPr lang="zh-CN" altLang="en-US" sz="2000" dirty="0" smtClean="0"/>
              <a:t>搜索</a:t>
            </a:r>
            <a:endParaRPr lang="en-US" altLang="zh-CN" sz="2000" dirty="0"/>
          </a:p>
          <a:p>
            <a:r>
              <a:rPr lang="zh-CN" altLang="en-US" sz="2000" dirty="0" smtClean="0"/>
              <a:t> 对</a:t>
            </a:r>
            <a:r>
              <a:rPr lang="zh-CN" altLang="en-US" sz="2000" dirty="0"/>
              <a:t>非结构化数据的</a:t>
            </a:r>
            <a:r>
              <a:rPr lang="zh-CN" altLang="en-US" sz="2000" dirty="0" smtClean="0"/>
              <a:t>搜索</a:t>
            </a:r>
            <a:endParaRPr lang="zh-CN" altLang="en-US" sz="2000" dirty="0"/>
          </a:p>
        </p:txBody>
      </p:sp>
    </p:spTree>
    <p:extLst>
      <p:ext uri="{BB962C8B-B14F-4D97-AF65-F5344CB8AC3E}">
        <p14:creationId xmlns:p14="http://schemas.microsoft.com/office/powerpoint/2010/main" val="20290692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6706" y="621696"/>
            <a:ext cx="8596668" cy="1826581"/>
          </a:xfrm>
        </p:spPr>
        <p:txBody>
          <a:bodyPr/>
          <a:lstStyle/>
          <a:p>
            <a:r>
              <a:rPr lang="en-US" altLang="zh-CN" sz="3600" dirty="0"/>
              <a:t>Elasticsearch</a:t>
            </a:r>
            <a:r>
              <a:rPr lang="zh-CN" altLang="en-US" sz="3600" dirty="0"/>
              <a:t>更新和删除文档的过程</a:t>
            </a:r>
            <a:r>
              <a:rPr lang="zh-CN" altLang="en-US" b="1" dirty="0"/>
              <a:t>。</a:t>
            </a:r>
            <a:br>
              <a:rPr lang="zh-CN" altLang="en-US" b="1" dirty="0"/>
            </a:br>
            <a:endParaRPr lang="zh-CN" altLang="en-US" dirty="0"/>
          </a:p>
        </p:txBody>
      </p:sp>
      <p:sp>
        <p:nvSpPr>
          <p:cNvPr id="3" name="文本占位符 2"/>
          <p:cNvSpPr>
            <a:spLocks noGrp="1"/>
          </p:cNvSpPr>
          <p:nvPr>
            <p:ph type="body" idx="1"/>
          </p:nvPr>
        </p:nvSpPr>
        <p:spPr>
          <a:xfrm>
            <a:off x="677335" y="2448277"/>
            <a:ext cx="10420156" cy="3647723"/>
          </a:xfrm>
        </p:spPr>
        <p:txBody>
          <a:bodyPr>
            <a:normAutofit/>
          </a:bodyPr>
          <a:lstStyle/>
          <a:p>
            <a:r>
              <a:rPr lang="zh-CN" altLang="en-US" sz="1800" dirty="0">
                <a:solidFill>
                  <a:schemeClr val="tx1"/>
                </a:solidFill>
              </a:rPr>
              <a:t>删除和更新也都是写操作，但是</a:t>
            </a:r>
            <a:r>
              <a:rPr lang="en-US" altLang="zh-CN" sz="1800" dirty="0">
                <a:solidFill>
                  <a:schemeClr val="tx1"/>
                </a:solidFill>
              </a:rPr>
              <a:t>Elasticsearch</a:t>
            </a:r>
            <a:r>
              <a:rPr lang="zh-CN" altLang="en-US" sz="1800" dirty="0">
                <a:solidFill>
                  <a:schemeClr val="tx1"/>
                </a:solidFill>
              </a:rPr>
              <a:t>中的文档是不可变的，因此不能被删除或者改动以展示其变更；</a:t>
            </a:r>
          </a:p>
          <a:p>
            <a:endParaRPr lang="en-US" altLang="zh-CN" sz="1800" dirty="0" smtClean="0">
              <a:solidFill>
                <a:schemeClr val="tx1"/>
              </a:solidFill>
            </a:endParaRPr>
          </a:p>
          <a:p>
            <a:r>
              <a:rPr lang="zh-CN" altLang="en-US" sz="1800" dirty="0" smtClean="0">
                <a:solidFill>
                  <a:schemeClr val="tx1"/>
                </a:solidFill>
              </a:rPr>
              <a:t>磁盘</a:t>
            </a:r>
            <a:r>
              <a:rPr lang="zh-CN" altLang="en-US" sz="1800" dirty="0">
                <a:solidFill>
                  <a:schemeClr val="tx1"/>
                </a:solidFill>
              </a:rPr>
              <a:t>上的每个段都有一个相应的</a:t>
            </a:r>
            <a:r>
              <a:rPr lang="en-US" altLang="zh-CN" sz="1800" dirty="0">
                <a:solidFill>
                  <a:schemeClr val="tx1"/>
                </a:solidFill>
              </a:rPr>
              <a:t>.del</a:t>
            </a:r>
            <a:r>
              <a:rPr lang="zh-CN" altLang="en-US" sz="1800" dirty="0">
                <a:solidFill>
                  <a:schemeClr val="tx1"/>
                </a:solidFill>
              </a:rPr>
              <a:t>文件。当删除请求发送后，文档并没有真的被删除，而是在</a:t>
            </a:r>
            <a:r>
              <a:rPr lang="en-US" altLang="zh-CN" sz="1800" dirty="0">
                <a:solidFill>
                  <a:schemeClr val="tx1"/>
                </a:solidFill>
              </a:rPr>
              <a:t>.del</a:t>
            </a:r>
            <a:r>
              <a:rPr lang="zh-CN" altLang="en-US" sz="1800" dirty="0">
                <a:solidFill>
                  <a:schemeClr val="tx1"/>
                </a:solidFill>
              </a:rPr>
              <a:t>文件中被标记为删除。该文档依然能匹配查询，但是会在结果中被过滤掉。当段合并时，在</a:t>
            </a:r>
            <a:r>
              <a:rPr lang="en-US" altLang="zh-CN" sz="1800" dirty="0">
                <a:solidFill>
                  <a:schemeClr val="tx1"/>
                </a:solidFill>
              </a:rPr>
              <a:t>.del</a:t>
            </a:r>
            <a:r>
              <a:rPr lang="zh-CN" altLang="en-US" sz="1800" dirty="0">
                <a:solidFill>
                  <a:schemeClr val="tx1"/>
                </a:solidFill>
              </a:rPr>
              <a:t>文件中被标记为删除的文档将不会被写入新段。</a:t>
            </a:r>
          </a:p>
          <a:p>
            <a:endParaRPr lang="en-US" altLang="zh-CN" sz="1800" dirty="0" smtClean="0">
              <a:solidFill>
                <a:schemeClr val="tx1"/>
              </a:solidFill>
            </a:endParaRPr>
          </a:p>
          <a:p>
            <a:r>
              <a:rPr lang="zh-CN" altLang="en-US" sz="1800" dirty="0" smtClean="0">
                <a:solidFill>
                  <a:schemeClr val="tx1"/>
                </a:solidFill>
              </a:rPr>
              <a:t>在</a:t>
            </a:r>
            <a:r>
              <a:rPr lang="zh-CN" altLang="en-US" sz="1800" dirty="0">
                <a:solidFill>
                  <a:schemeClr val="tx1"/>
                </a:solidFill>
              </a:rPr>
              <a:t>新的文档被创建时，</a:t>
            </a:r>
            <a:r>
              <a:rPr lang="en-US" altLang="zh-CN" sz="1800" dirty="0">
                <a:solidFill>
                  <a:schemeClr val="tx1"/>
                </a:solidFill>
              </a:rPr>
              <a:t>Elasticsearch</a:t>
            </a:r>
            <a:r>
              <a:rPr lang="zh-CN" altLang="en-US" sz="1800" dirty="0">
                <a:solidFill>
                  <a:schemeClr val="tx1"/>
                </a:solidFill>
              </a:rPr>
              <a:t>会为该文档指定一个版本号，当执行更新时，旧版本的文档在</a:t>
            </a:r>
            <a:r>
              <a:rPr lang="en-US" altLang="zh-CN" sz="1800" dirty="0">
                <a:solidFill>
                  <a:schemeClr val="tx1"/>
                </a:solidFill>
              </a:rPr>
              <a:t>.del</a:t>
            </a:r>
            <a:r>
              <a:rPr lang="zh-CN" altLang="en-US" sz="1800" dirty="0">
                <a:solidFill>
                  <a:schemeClr val="tx1"/>
                </a:solidFill>
              </a:rPr>
              <a:t>文件中被标记为删除，新版本的文档被索引到一个新段。旧版本的文档依然能匹配查询，但是会在结果中被过滤掉。</a:t>
            </a:r>
          </a:p>
          <a:p>
            <a:endParaRPr lang="zh-CN" altLang="en-US" dirty="0"/>
          </a:p>
        </p:txBody>
      </p:sp>
    </p:spTree>
    <p:extLst>
      <p:ext uri="{BB962C8B-B14F-4D97-AF65-F5344CB8AC3E}">
        <p14:creationId xmlns:p14="http://schemas.microsoft.com/office/powerpoint/2010/main" val="19408321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678873"/>
            <a:ext cx="8596668" cy="942109"/>
          </a:xfrm>
        </p:spPr>
        <p:txBody>
          <a:bodyPr/>
          <a:lstStyle/>
          <a:p>
            <a:r>
              <a:rPr lang="en-US" altLang="zh-CN" dirty="0" smtClean="0"/>
              <a:t>ElasticSearch query </a:t>
            </a:r>
            <a:r>
              <a:rPr lang="en-US" altLang="zh-CN" dirty="0"/>
              <a:t>type </a:t>
            </a:r>
            <a:endParaRPr lang="zh-CN" altLang="en-US" dirty="0"/>
          </a:p>
        </p:txBody>
      </p:sp>
      <p:sp>
        <p:nvSpPr>
          <p:cNvPr id="3" name="文本占位符 2"/>
          <p:cNvSpPr>
            <a:spLocks noGrp="1"/>
          </p:cNvSpPr>
          <p:nvPr>
            <p:ph type="body" idx="1"/>
          </p:nvPr>
        </p:nvSpPr>
        <p:spPr>
          <a:xfrm>
            <a:off x="677335" y="2202873"/>
            <a:ext cx="8596668" cy="4073236"/>
          </a:xfrm>
        </p:spPr>
        <p:txBody>
          <a:bodyPr>
            <a:normAutofit/>
          </a:bodyPr>
          <a:lstStyle/>
          <a:p>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query and </a:t>
            </a:r>
            <a:r>
              <a:rPr lang="en-US" altLang="zh-CN" sz="2400" dirty="0" smtClean="0">
                <a:solidFill>
                  <a:schemeClr val="tx1"/>
                </a:solidFill>
              </a:rPr>
              <a:t>fetch(</a:t>
            </a:r>
            <a:r>
              <a:rPr lang="zh-CN" altLang="en-US" sz="2400" dirty="0" smtClean="0">
                <a:solidFill>
                  <a:schemeClr val="tx1"/>
                </a:solidFill>
              </a:rPr>
              <a:t>最快</a:t>
            </a:r>
            <a:r>
              <a:rPr lang="en-US" altLang="zh-CN" sz="2400" dirty="0" smtClean="0">
                <a:solidFill>
                  <a:schemeClr val="tx1"/>
                </a:solidFill>
              </a:rPr>
              <a:t>)</a:t>
            </a:r>
            <a:endParaRPr lang="en-US" altLang="zh-CN" sz="2400" dirty="0">
              <a:solidFill>
                <a:schemeClr val="tx1"/>
              </a:solidFill>
            </a:endParaRPr>
          </a:p>
          <a:p>
            <a:r>
              <a:rPr lang="en-US" altLang="zh-CN" sz="2400" dirty="0" smtClean="0">
                <a:solidFill>
                  <a:schemeClr val="tx1"/>
                </a:solidFill>
              </a:rPr>
              <a:t>2</a:t>
            </a:r>
            <a:r>
              <a:rPr lang="zh-CN" altLang="en-US" sz="2400" dirty="0">
                <a:solidFill>
                  <a:schemeClr val="tx1"/>
                </a:solidFill>
              </a:rPr>
              <a:t>、</a:t>
            </a:r>
            <a:r>
              <a:rPr lang="en-US" altLang="zh-CN" sz="2400" dirty="0">
                <a:solidFill>
                  <a:schemeClr val="tx1"/>
                </a:solidFill>
              </a:rPr>
              <a:t>query then fetch</a:t>
            </a:r>
            <a:r>
              <a:rPr lang="zh-CN" altLang="en-US" sz="2400" dirty="0">
                <a:solidFill>
                  <a:schemeClr val="tx1"/>
                </a:solidFill>
              </a:rPr>
              <a:t>（</a:t>
            </a:r>
            <a:r>
              <a:rPr lang="zh-CN" altLang="en-US" sz="2400" dirty="0" smtClean="0">
                <a:solidFill>
                  <a:schemeClr val="tx1"/>
                </a:solidFill>
              </a:rPr>
              <a:t>默认）</a:t>
            </a:r>
            <a:endParaRPr lang="en-US" altLang="zh-CN" sz="2400" dirty="0" smtClean="0">
              <a:solidFill>
                <a:schemeClr val="tx1"/>
              </a:solidFill>
            </a:endParaRPr>
          </a:p>
          <a:p>
            <a:r>
              <a:rPr lang="en-US" altLang="zh-CN" sz="2400" dirty="0" smtClean="0">
                <a:solidFill>
                  <a:schemeClr val="tx1"/>
                </a:solidFill>
              </a:rPr>
              <a:t>3</a:t>
            </a:r>
            <a:r>
              <a:rPr lang="zh-CN" altLang="en-US" sz="2400" dirty="0">
                <a:solidFill>
                  <a:schemeClr val="tx1"/>
                </a:solidFill>
              </a:rPr>
              <a:t>、</a:t>
            </a:r>
            <a:r>
              <a:rPr lang="en-US" altLang="zh-CN" sz="2400" dirty="0">
                <a:solidFill>
                  <a:schemeClr val="tx1"/>
                </a:solidFill>
              </a:rPr>
              <a:t>DFS query and </a:t>
            </a:r>
            <a:r>
              <a:rPr lang="en-US" altLang="zh-CN" sz="2400" dirty="0" smtClean="0">
                <a:solidFill>
                  <a:schemeClr val="tx1"/>
                </a:solidFill>
              </a:rPr>
              <a:t>fetch </a:t>
            </a:r>
            <a:r>
              <a:rPr lang="zh-CN" altLang="en-US" sz="2400" dirty="0" smtClean="0">
                <a:solidFill>
                  <a:schemeClr val="tx1"/>
                </a:solidFill>
              </a:rPr>
              <a:t>（精确，慢）</a:t>
            </a:r>
            <a:endParaRPr lang="en-US" altLang="zh-CN" sz="2400" dirty="0">
              <a:solidFill>
                <a:schemeClr val="tx1"/>
              </a:solidFill>
            </a:endParaRPr>
          </a:p>
          <a:p>
            <a:r>
              <a:rPr lang="en-US" altLang="zh-CN" sz="2400" dirty="0" smtClean="0">
                <a:solidFill>
                  <a:schemeClr val="tx1"/>
                </a:solidFill>
              </a:rPr>
              <a:t>4</a:t>
            </a:r>
            <a:r>
              <a:rPr lang="zh-CN" altLang="en-US" sz="2400" dirty="0">
                <a:solidFill>
                  <a:schemeClr val="tx1"/>
                </a:solidFill>
              </a:rPr>
              <a:t>、</a:t>
            </a:r>
            <a:r>
              <a:rPr lang="en-US" altLang="zh-CN" sz="2400" dirty="0" smtClean="0">
                <a:solidFill>
                  <a:schemeClr val="tx1"/>
                </a:solidFill>
              </a:rPr>
              <a:t>DFS query </a:t>
            </a:r>
            <a:r>
              <a:rPr lang="en-US" altLang="zh-CN" sz="2400" dirty="0">
                <a:solidFill>
                  <a:schemeClr val="tx1"/>
                </a:solidFill>
              </a:rPr>
              <a:t>then </a:t>
            </a:r>
            <a:r>
              <a:rPr lang="en-US" altLang="zh-CN" sz="2400" dirty="0" smtClean="0">
                <a:solidFill>
                  <a:schemeClr val="tx1"/>
                </a:solidFill>
              </a:rPr>
              <a:t>fetch </a:t>
            </a:r>
            <a:r>
              <a:rPr lang="zh-CN" altLang="en-US" sz="2400" dirty="0" smtClean="0">
                <a:solidFill>
                  <a:schemeClr val="tx1"/>
                </a:solidFill>
              </a:rPr>
              <a:t>（最精确，最慢）</a:t>
            </a:r>
            <a:endParaRPr lang="en-US" altLang="zh-CN" sz="2400" dirty="0">
              <a:solidFill>
                <a:schemeClr val="tx1"/>
              </a:solidFill>
            </a:endParaRPr>
          </a:p>
          <a:p>
            <a:endParaRPr lang="zh-CN" altLang="en-US" sz="2800" dirty="0"/>
          </a:p>
        </p:txBody>
      </p:sp>
    </p:spTree>
    <p:extLst>
      <p:ext uri="{BB962C8B-B14F-4D97-AF65-F5344CB8AC3E}">
        <p14:creationId xmlns:p14="http://schemas.microsoft.com/office/powerpoint/2010/main" val="33872133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9704" y="500099"/>
            <a:ext cx="8596668" cy="697653"/>
          </a:xfrm>
        </p:spPr>
        <p:txBody>
          <a:bodyPr>
            <a:normAutofit fontScale="90000"/>
          </a:bodyPr>
          <a:lstStyle/>
          <a:p>
            <a:r>
              <a:rPr lang="en-US" altLang="zh-CN" sz="3600" dirty="0" smtClean="0"/>
              <a:t>ElasticSearch</a:t>
            </a:r>
            <a:r>
              <a:rPr lang="zh-CN" altLang="en-US" sz="3600" dirty="0" smtClean="0"/>
              <a:t>默认搜索</a:t>
            </a:r>
            <a:r>
              <a:rPr lang="zh-CN" altLang="en-US" sz="3600" dirty="0"/>
              <a:t>过程</a:t>
            </a:r>
            <a:r>
              <a:rPr lang="en-US" altLang="zh-CN" sz="3600" dirty="0"/>
              <a:t>-Query Then Fetch</a:t>
            </a:r>
            <a:endParaRPr lang="zh-CN" altLang="en-US" sz="3600" dirty="0"/>
          </a:p>
        </p:txBody>
      </p:sp>
      <p:sp>
        <p:nvSpPr>
          <p:cNvPr id="3" name="文本占位符 2"/>
          <p:cNvSpPr>
            <a:spLocks noGrp="1"/>
          </p:cNvSpPr>
          <p:nvPr>
            <p:ph type="body" idx="1"/>
          </p:nvPr>
        </p:nvSpPr>
        <p:spPr>
          <a:xfrm>
            <a:off x="677335" y="2057400"/>
            <a:ext cx="8596668" cy="3330448"/>
          </a:xfrm>
        </p:spPr>
        <p:txBody>
          <a:bodyPr/>
          <a:lstStyle/>
          <a:p>
            <a:endParaRPr lang="zh-CN" altLang="en-US" dirty="0"/>
          </a:p>
        </p:txBody>
      </p:sp>
      <p:pic>
        <p:nvPicPr>
          <p:cNvPr id="1026" name="Picture 2" descr="Elasticsearch执行搜索的过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335" y="1520483"/>
            <a:ext cx="10204421" cy="4887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9052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5" y="610810"/>
            <a:ext cx="8596668" cy="826104"/>
          </a:xfrm>
        </p:spPr>
        <p:txBody>
          <a:bodyPr/>
          <a:lstStyle/>
          <a:p>
            <a:r>
              <a:rPr lang="zh-CN" altLang="en-US" dirty="0" smtClean="0"/>
              <a:t>有货搜索</a:t>
            </a:r>
            <a:endParaRPr lang="zh-CN" altLang="en-US" dirty="0"/>
          </a:p>
        </p:txBody>
      </p:sp>
      <p:pic>
        <p:nvPicPr>
          <p:cNvPr id="4" name="图片 3"/>
          <p:cNvPicPr>
            <a:picLocks noChangeAspect="1"/>
          </p:cNvPicPr>
          <p:nvPr/>
        </p:nvPicPr>
        <p:blipFill>
          <a:blip r:embed="rId3"/>
          <a:stretch>
            <a:fillRect/>
          </a:stretch>
        </p:blipFill>
        <p:spPr>
          <a:xfrm>
            <a:off x="677336" y="1567543"/>
            <a:ext cx="8752420" cy="4206240"/>
          </a:xfrm>
          <a:prstGeom prst="rect">
            <a:avLst/>
          </a:prstGeom>
        </p:spPr>
      </p:pic>
      <p:sp>
        <p:nvSpPr>
          <p:cNvPr id="3" name="文本占位符 2"/>
          <p:cNvSpPr>
            <a:spLocks noGrp="1"/>
          </p:cNvSpPr>
          <p:nvPr>
            <p:ph type="body" idx="1"/>
          </p:nvPr>
        </p:nvSpPr>
        <p:spPr>
          <a:xfrm>
            <a:off x="873278" y="1698171"/>
            <a:ext cx="6363545" cy="4187544"/>
          </a:xfrm>
        </p:spPr>
        <p:txBody>
          <a:bodyPr/>
          <a:lstStyle/>
          <a:p>
            <a:endParaRPr lang="zh-CN" altLang="en-US" dirty="0"/>
          </a:p>
        </p:txBody>
      </p:sp>
    </p:spTree>
    <p:extLst>
      <p:ext uri="{BB962C8B-B14F-4D97-AF65-F5344CB8AC3E}">
        <p14:creationId xmlns:p14="http://schemas.microsoft.com/office/powerpoint/2010/main" val="4329914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3194" y="1910034"/>
            <a:ext cx="8596668" cy="1826581"/>
          </a:xfrm>
        </p:spPr>
        <p:txBody>
          <a:bodyPr>
            <a:normAutofit/>
          </a:bodyPr>
          <a:lstStyle/>
          <a:p>
            <a:r>
              <a:rPr lang="zh-CN" altLang="en-US" dirty="0" smtClean="0"/>
              <a:t>第四部分：</a:t>
            </a:r>
            <a:r>
              <a:rPr lang="en-US" altLang="zh-CN" dirty="0"/>
              <a:t> Elasticsearch </a:t>
            </a:r>
            <a:r>
              <a:rPr lang="zh-CN" altLang="en-US" dirty="0"/>
              <a:t>如何打分？</a:t>
            </a:r>
            <a:r>
              <a:rPr lang="en-US" altLang="zh-CN" dirty="0"/>
              <a:t>Lucene </a:t>
            </a:r>
            <a:r>
              <a:rPr lang="zh-CN" altLang="en-US" dirty="0"/>
              <a:t>相似度评分算法</a:t>
            </a:r>
          </a:p>
        </p:txBody>
      </p:sp>
    </p:spTree>
    <p:extLst>
      <p:ext uri="{BB962C8B-B14F-4D97-AF65-F5344CB8AC3E}">
        <p14:creationId xmlns:p14="http://schemas.microsoft.com/office/powerpoint/2010/main" val="39673528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Elasticsearch </a:t>
            </a:r>
            <a:r>
              <a:rPr lang="zh-CN" altLang="en-US" dirty="0"/>
              <a:t>如何打分？</a:t>
            </a:r>
            <a:r>
              <a:rPr lang="en-US" altLang="zh-CN" dirty="0"/>
              <a:t>Lucene </a:t>
            </a:r>
            <a:r>
              <a:rPr lang="zh-CN" altLang="en-US" dirty="0"/>
              <a:t>相似度评分算法</a:t>
            </a:r>
          </a:p>
        </p:txBody>
      </p:sp>
      <p:sp>
        <p:nvSpPr>
          <p:cNvPr id="3" name="内容占位符 2"/>
          <p:cNvSpPr>
            <a:spLocks noGrp="1"/>
          </p:cNvSpPr>
          <p:nvPr>
            <p:ph idx="1"/>
          </p:nvPr>
        </p:nvSpPr>
        <p:spPr/>
        <p:txBody>
          <a:bodyPr>
            <a:normAutofit/>
          </a:bodyPr>
          <a:lstStyle/>
          <a:p>
            <a:pPr marL="0" indent="0">
              <a:buNone/>
            </a:pPr>
            <a:r>
              <a:rPr lang="zh-CN" altLang="en-US" sz="2400" dirty="0" smtClean="0"/>
              <a:t>介绍两种相似度算法：</a:t>
            </a:r>
            <a:endParaRPr lang="en-US" altLang="zh-CN" sz="2400" dirty="0" smtClean="0"/>
          </a:p>
          <a:p>
            <a:r>
              <a:rPr lang="en-US" altLang="zh-CN" sz="2400" b="1" dirty="0" smtClean="0"/>
              <a:t>TF/IDF </a:t>
            </a:r>
            <a:r>
              <a:rPr lang="en-US" altLang="zh-CN" sz="2400" b="1" dirty="0"/>
              <a:t>(</a:t>
            </a:r>
            <a:r>
              <a:rPr lang="zh-CN" altLang="en-US" sz="2400" b="1" dirty="0"/>
              <a:t>词频</a:t>
            </a:r>
            <a:r>
              <a:rPr lang="en-US" altLang="zh-CN" sz="2400" b="1" dirty="0"/>
              <a:t>/</a:t>
            </a:r>
            <a:r>
              <a:rPr lang="zh-CN" altLang="en-US" sz="2400" b="1" dirty="0"/>
              <a:t>逆文档频率</a:t>
            </a:r>
            <a:r>
              <a:rPr lang="en-US" altLang="zh-CN" sz="2400" b="1" dirty="0"/>
              <a:t>)</a:t>
            </a:r>
            <a:r>
              <a:rPr lang="zh-CN" altLang="en-US" sz="2400" b="1" dirty="0"/>
              <a:t>算法</a:t>
            </a:r>
            <a:r>
              <a:rPr lang="zh-CN" altLang="en-US" sz="2400" dirty="0"/>
              <a:t>，</a:t>
            </a:r>
            <a:r>
              <a:rPr lang="en-US" altLang="zh-CN" sz="2000" dirty="0"/>
              <a:t>ES5.0</a:t>
            </a:r>
            <a:r>
              <a:rPr lang="zh-CN" altLang="en-US" sz="2000" dirty="0"/>
              <a:t>之前，</a:t>
            </a:r>
            <a:r>
              <a:rPr lang="en-US" altLang="zh-CN" sz="2000" dirty="0"/>
              <a:t>TF/IDF</a:t>
            </a:r>
            <a:r>
              <a:rPr lang="zh-CN" altLang="en-US" sz="2000" dirty="0"/>
              <a:t>是默认的评分算法</a:t>
            </a:r>
            <a:r>
              <a:rPr lang="en-US" altLang="zh-CN" sz="2000" dirty="0"/>
              <a:t>,TF/IDF</a:t>
            </a:r>
            <a:r>
              <a:rPr lang="zh-CN" altLang="en-US" sz="2000" dirty="0" smtClean="0"/>
              <a:t>源于</a:t>
            </a:r>
            <a:r>
              <a:rPr lang="zh-CN" altLang="en-US" sz="2000" b="1" dirty="0" smtClean="0">
                <a:solidFill>
                  <a:schemeClr val="tx2"/>
                </a:solidFill>
              </a:rPr>
              <a:t>向量</a:t>
            </a:r>
            <a:r>
              <a:rPr lang="zh-CN" altLang="en-US" sz="2000" b="1" dirty="0">
                <a:solidFill>
                  <a:schemeClr val="tx2"/>
                </a:solidFill>
              </a:rPr>
              <a:t>空间模型</a:t>
            </a:r>
            <a:r>
              <a:rPr lang="en-US" altLang="zh-CN" sz="2000" b="1" dirty="0">
                <a:solidFill>
                  <a:schemeClr val="tx2"/>
                </a:solidFill>
              </a:rPr>
              <a:t>(Vector Space Model</a:t>
            </a:r>
            <a:r>
              <a:rPr lang="en-US" altLang="zh-CN" sz="2000" b="1" dirty="0" smtClean="0">
                <a:solidFill>
                  <a:schemeClr val="tx2"/>
                </a:solidFill>
              </a:rPr>
              <a:t>)</a:t>
            </a:r>
          </a:p>
          <a:p>
            <a:r>
              <a:rPr lang="en-US" altLang="zh-CN" sz="2400" b="1" dirty="0" smtClean="0"/>
              <a:t>BM25</a:t>
            </a:r>
            <a:r>
              <a:rPr lang="zh-CN" altLang="en-US" sz="2400" b="1" dirty="0"/>
              <a:t>算法</a:t>
            </a:r>
            <a:r>
              <a:rPr lang="zh-CN" altLang="en-US" sz="2400" dirty="0"/>
              <a:t>，</a:t>
            </a:r>
            <a:r>
              <a:rPr lang="en-US" altLang="zh-CN" sz="2000" dirty="0"/>
              <a:t>ES5.0</a:t>
            </a:r>
            <a:r>
              <a:rPr lang="zh-CN" altLang="en-US" sz="2000" dirty="0"/>
              <a:t>及之后（</a:t>
            </a:r>
            <a:r>
              <a:rPr lang="en-US" altLang="zh-CN" sz="2000" dirty="0"/>
              <a:t>2017-05-04</a:t>
            </a:r>
            <a:r>
              <a:rPr lang="zh-CN" altLang="en-US" sz="2000" dirty="0"/>
              <a:t>发布的</a:t>
            </a:r>
            <a:r>
              <a:rPr lang="en-US" altLang="zh-CN" sz="2000" dirty="0"/>
              <a:t>5.4</a:t>
            </a:r>
            <a:r>
              <a:rPr lang="zh-CN" altLang="en-US" sz="2000" dirty="0"/>
              <a:t>版本），</a:t>
            </a:r>
            <a:r>
              <a:rPr lang="en-US" altLang="zh-CN" sz="2000" dirty="0"/>
              <a:t>BM25</a:t>
            </a:r>
            <a:r>
              <a:rPr lang="zh-CN" altLang="en-US" sz="2000" dirty="0"/>
              <a:t>是默认的评分算法</a:t>
            </a:r>
            <a:r>
              <a:rPr lang="en-US" altLang="zh-CN" sz="2000" dirty="0"/>
              <a:t>,BM25</a:t>
            </a:r>
            <a:r>
              <a:rPr lang="zh-CN" altLang="en-US" sz="2000" dirty="0" smtClean="0"/>
              <a:t>源于</a:t>
            </a:r>
            <a:r>
              <a:rPr lang="zh-CN" altLang="en-US" sz="2000" b="1" dirty="0" smtClean="0">
                <a:solidFill>
                  <a:schemeClr val="tx2"/>
                </a:solidFill>
              </a:rPr>
              <a:t>概率</a:t>
            </a:r>
            <a:r>
              <a:rPr lang="zh-CN" altLang="en-US" sz="2000" b="1" dirty="0">
                <a:solidFill>
                  <a:schemeClr val="tx2"/>
                </a:solidFill>
              </a:rPr>
              <a:t>相关模型</a:t>
            </a:r>
            <a:r>
              <a:rPr lang="en-US" altLang="zh-CN" sz="2000" b="1" dirty="0">
                <a:solidFill>
                  <a:schemeClr val="tx2"/>
                </a:solidFill>
              </a:rPr>
              <a:t>(probabilistic relevance model</a:t>
            </a:r>
            <a:r>
              <a:rPr lang="en-US" altLang="zh-CN" sz="2000" b="1" dirty="0" smtClean="0">
                <a:solidFill>
                  <a:schemeClr val="tx2"/>
                </a:solidFill>
              </a:rPr>
              <a:t>)</a:t>
            </a:r>
          </a:p>
          <a:p>
            <a:pPr marL="0" indent="0">
              <a:buNone/>
            </a:pPr>
            <a:endParaRPr lang="en-US" altLang="zh-CN" sz="2400" dirty="0"/>
          </a:p>
          <a:p>
            <a:pPr marL="0" indent="0">
              <a:buNone/>
            </a:pPr>
            <a:r>
              <a:rPr lang="zh-CN" altLang="en-US" sz="2000" dirty="0" smtClean="0"/>
              <a:t>区别</a:t>
            </a:r>
            <a:r>
              <a:rPr lang="zh-CN" altLang="en-US" sz="2000" dirty="0"/>
              <a:t>在于</a:t>
            </a:r>
            <a:r>
              <a:rPr lang="zh-CN" altLang="en-US" sz="2000" dirty="0">
                <a:solidFill>
                  <a:schemeClr val="tx2"/>
                </a:solidFill>
              </a:rPr>
              <a:t>如何处理出现频繁的</a:t>
            </a:r>
            <a:r>
              <a:rPr lang="zh-CN" altLang="en-US" sz="2000" dirty="0" smtClean="0">
                <a:solidFill>
                  <a:schemeClr val="tx2"/>
                </a:solidFill>
              </a:rPr>
              <a:t>词</a:t>
            </a:r>
            <a:endParaRPr lang="zh-CN" altLang="en-US" sz="2000" dirty="0">
              <a:solidFill>
                <a:schemeClr val="tx2"/>
              </a:solidFill>
            </a:endParaRPr>
          </a:p>
        </p:txBody>
      </p:sp>
    </p:spTree>
    <p:extLst>
      <p:ext uri="{BB962C8B-B14F-4D97-AF65-F5344CB8AC3E}">
        <p14:creationId xmlns:p14="http://schemas.microsoft.com/office/powerpoint/2010/main" val="17139669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TF/IDF(</a:t>
            </a:r>
            <a:r>
              <a:rPr lang="zh-CN" altLang="en-US" dirty="0" smtClean="0"/>
              <a:t>词频</a:t>
            </a:r>
            <a:r>
              <a:rPr lang="en-US" altLang="zh-CN" dirty="0" smtClean="0"/>
              <a:t>/</a:t>
            </a:r>
            <a:r>
              <a:rPr lang="zh-CN" altLang="en-US" dirty="0" smtClean="0"/>
              <a:t>逆文档频率</a:t>
            </a:r>
            <a:r>
              <a:rPr lang="en-US" altLang="zh-CN" dirty="0" smtClean="0"/>
              <a:t>)</a:t>
            </a:r>
            <a:r>
              <a:rPr lang="zh-CN" altLang="en-US" dirty="0" smtClean="0"/>
              <a:t>算法</a:t>
            </a:r>
            <a:endParaRPr lang="zh-CN" altLang="en-US" dirty="0"/>
          </a:p>
        </p:txBody>
      </p:sp>
      <p:sp>
        <p:nvSpPr>
          <p:cNvPr id="3" name="内容占位符 2"/>
          <p:cNvSpPr>
            <a:spLocks noGrp="1"/>
          </p:cNvSpPr>
          <p:nvPr>
            <p:ph idx="1"/>
          </p:nvPr>
        </p:nvSpPr>
        <p:spPr>
          <a:xfrm>
            <a:off x="677334" y="1499287"/>
            <a:ext cx="8596668" cy="4542076"/>
          </a:xfrm>
        </p:spPr>
        <p:txBody>
          <a:bodyPr>
            <a:normAutofit/>
          </a:bodyPr>
          <a:lstStyle/>
          <a:p>
            <a:r>
              <a:rPr lang="zh-CN" altLang="en-US" sz="1600" dirty="0"/>
              <a:t>铺垫</a:t>
            </a:r>
            <a:r>
              <a:rPr lang="zh-CN" altLang="en-US" sz="1600" dirty="0" smtClean="0"/>
              <a:t>：向量</a:t>
            </a:r>
            <a:r>
              <a:rPr lang="zh-CN" altLang="en-US" sz="1600" dirty="0"/>
              <a:t>空间模型</a:t>
            </a:r>
            <a:r>
              <a:rPr lang="en-US" altLang="zh-CN" sz="1600" dirty="0"/>
              <a:t>-Vector Space </a:t>
            </a:r>
            <a:r>
              <a:rPr lang="en-US" altLang="zh-CN" sz="1600" dirty="0" smtClean="0"/>
              <a:t>Model</a:t>
            </a:r>
            <a:r>
              <a:rPr lang="zh-CN" altLang="en-US" sz="1600" dirty="0" smtClean="0"/>
              <a:t>？</a:t>
            </a:r>
            <a:endParaRPr lang="en-US" altLang="zh-CN" sz="1600" dirty="0"/>
          </a:p>
          <a:p>
            <a:pPr marL="0" indent="0">
              <a:buNone/>
            </a:pPr>
            <a:r>
              <a:rPr lang="en-US" altLang="zh-CN" sz="1600" dirty="0"/>
              <a:t> </a:t>
            </a:r>
            <a:r>
              <a:rPr lang="en-US" altLang="zh-CN" sz="1600" dirty="0" smtClean="0"/>
              <a:t>     </a:t>
            </a:r>
            <a:r>
              <a:rPr lang="zh-CN" altLang="en-US" sz="1600" dirty="0" smtClean="0"/>
              <a:t>问题：给定</a:t>
            </a:r>
            <a:r>
              <a:rPr lang="zh-CN" altLang="en-US" sz="1600" dirty="0"/>
              <a:t>文档</a:t>
            </a:r>
            <a:r>
              <a:rPr lang="en-US" altLang="zh-CN" sz="1600" dirty="0"/>
              <a:t>d </a:t>
            </a:r>
            <a:r>
              <a:rPr lang="zh-CN" altLang="en-US" sz="1600" dirty="0"/>
              <a:t>和 查询</a:t>
            </a:r>
            <a:r>
              <a:rPr lang="en-US" altLang="zh-CN" sz="1600" dirty="0"/>
              <a:t>q</a:t>
            </a:r>
            <a:r>
              <a:rPr lang="zh-CN" altLang="en-US" sz="1600" dirty="0"/>
              <a:t>，相似度如何计算呢</a:t>
            </a:r>
            <a:r>
              <a:rPr lang="zh-CN" altLang="en-US" sz="1600" dirty="0" smtClean="0"/>
              <a:t>？</a:t>
            </a:r>
            <a:endParaRPr lang="en-US" altLang="zh-CN" sz="1600" dirty="0" smtClean="0"/>
          </a:p>
          <a:p>
            <a:pPr marL="0" indent="0">
              <a:buNone/>
            </a:pPr>
            <a:r>
              <a:rPr lang="zh-CN" altLang="en-US" sz="1600" dirty="0" smtClean="0"/>
              <a:t>      答：定义</a:t>
            </a:r>
            <a:r>
              <a:rPr lang="en-US" altLang="zh-CN" sz="1600" dirty="0"/>
              <a:t>V(q) </a:t>
            </a:r>
            <a:r>
              <a:rPr lang="zh-CN" altLang="en-US" sz="1600" dirty="0"/>
              <a:t>和 </a:t>
            </a:r>
            <a:r>
              <a:rPr lang="en-US" altLang="zh-CN" sz="1600" dirty="0"/>
              <a:t>V(d) </a:t>
            </a:r>
            <a:r>
              <a:rPr lang="zh-CN" altLang="en-US" sz="1600" dirty="0"/>
              <a:t>是 </a:t>
            </a:r>
            <a:r>
              <a:rPr lang="en-US" altLang="zh-CN" sz="1600" dirty="0"/>
              <a:t>d</a:t>
            </a:r>
            <a:r>
              <a:rPr lang="zh-CN" altLang="en-US" sz="1600" dirty="0"/>
              <a:t>和</a:t>
            </a:r>
            <a:r>
              <a:rPr lang="en-US" altLang="zh-CN" sz="1600" dirty="0"/>
              <a:t>q </a:t>
            </a:r>
            <a:r>
              <a:rPr lang="zh-CN" altLang="en-US" sz="1600" dirty="0"/>
              <a:t>分词完成后，利用每个词出现次数所形成的向量，相似度就等于文档</a:t>
            </a:r>
            <a:r>
              <a:rPr lang="en-US" altLang="zh-CN" sz="1600" dirty="0"/>
              <a:t>d </a:t>
            </a:r>
            <a:r>
              <a:rPr lang="zh-CN" altLang="en-US" sz="1600" dirty="0"/>
              <a:t>和 查询</a:t>
            </a:r>
            <a:r>
              <a:rPr lang="en-US" altLang="zh-CN" sz="1600" dirty="0"/>
              <a:t>q </a:t>
            </a:r>
            <a:r>
              <a:rPr lang="zh-CN" altLang="en-US" sz="1600" dirty="0"/>
              <a:t>的 加权查询向量</a:t>
            </a:r>
            <a:r>
              <a:rPr lang="en-US" altLang="zh-CN" sz="1600" dirty="0"/>
              <a:t>V(q)</a:t>
            </a:r>
            <a:r>
              <a:rPr lang="zh-CN" altLang="en-US" sz="1600" dirty="0"/>
              <a:t>和</a:t>
            </a:r>
            <a:r>
              <a:rPr lang="en-US" altLang="zh-CN" sz="1600" dirty="0"/>
              <a:t>V(d)</a:t>
            </a:r>
            <a:r>
              <a:rPr lang="zh-CN" altLang="en-US" sz="1600" dirty="0"/>
              <a:t>的 </a:t>
            </a:r>
            <a:r>
              <a:rPr lang="zh-CN" altLang="en-US" sz="1600" dirty="0" smtClean="0">
                <a:solidFill>
                  <a:srgbClr val="FF0000"/>
                </a:solidFill>
              </a:rPr>
              <a:t>余弦相似度（</a:t>
            </a:r>
            <a:r>
              <a:rPr lang="en-US" altLang="zh-CN" sz="1600" dirty="0" smtClean="0">
                <a:solidFill>
                  <a:srgbClr val="FF0000"/>
                </a:solidFill>
              </a:rPr>
              <a:t>vsm score</a:t>
            </a:r>
            <a:r>
              <a:rPr lang="zh-CN" altLang="en-US" sz="1600" dirty="0" smtClean="0">
                <a:solidFill>
                  <a:srgbClr val="FF0000"/>
                </a:solidFill>
              </a:rPr>
              <a:t>）</a:t>
            </a:r>
            <a:endParaRPr lang="en-US" altLang="zh-CN" sz="1600" dirty="0" smtClean="0">
              <a:solidFill>
                <a:srgbClr val="FF0000"/>
              </a:solidFill>
            </a:endParaRPr>
          </a:p>
          <a:p>
            <a:pPr marL="0" indent="0">
              <a:buNone/>
            </a:pPr>
            <a:r>
              <a:rPr lang="en-US" altLang="zh-CN" sz="1600" dirty="0"/>
              <a:t>	</a:t>
            </a: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en-US" altLang="zh-CN" sz="1600" dirty="0" smtClean="0"/>
          </a:p>
          <a:p>
            <a:pPr marL="0" indent="0">
              <a:buNone/>
            </a:pPr>
            <a:r>
              <a:rPr lang="zh-CN" altLang="en-US" sz="1600" dirty="0" smtClean="0"/>
              <a:t>    </a:t>
            </a:r>
            <a:r>
              <a:rPr lang="en-US" altLang="zh-CN" sz="1600" dirty="0" smtClean="0"/>
              <a:t>	</a:t>
            </a:r>
            <a:r>
              <a:rPr lang="zh-CN" altLang="en-US" dirty="0" smtClean="0"/>
              <a:t>这个公式怎么来的？</a:t>
            </a:r>
            <a:endParaRPr lang="zh-CN" altLang="en-US" dirty="0"/>
          </a:p>
        </p:txBody>
      </p:sp>
      <p:pic>
        <p:nvPicPr>
          <p:cNvPr id="5" name="图片 4"/>
          <p:cNvPicPr>
            <a:picLocks noChangeAspect="1"/>
          </p:cNvPicPr>
          <p:nvPr/>
        </p:nvPicPr>
        <p:blipFill>
          <a:blip r:embed="rId2"/>
          <a:stretch>
            <a:fillRect/>
          </a:stretch>
        </p:blipFill>
        <p:spPr>
          <a:xfrm>
            <a:off x="3041519" y="3036991"/>
            <a:ext cx="3390476" cy="1466667"/>
          </a:xfrm>
          <a:prstGeom prst="rect">
            <a:avLst/>
          </a:prstGeom>
        </p:spPr>
      </p:pic>
    </p:spTree>
    <p:extLst>
      <p:ext uri="{BB962C8B-B14F-4D97-AF65-F5344CB8AC3E}">
        <p14:creationId xmlns:p14="http://schemas.microsoft.com/office/powerpoint/2010/main" val="2209066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26076"/>
          </a:xfrm>
        </p:spPr>
        <p:txBody>
          <a:bodyPr>
            <a:normAutofit fontScale="90000"/>
          </a:bodyPr>
          <a:lstStyle/>
          <a:p>
            <a:r>
              <a:rPr lang="zh-CN" altLang="en-US" dirty="0" smtClean="0"/>
              <a:t>余弦相似度原理</a:t>
            </a:r>
            <a:r>
              <a:rPr lang="en-US" altLang="zh-CN" dirty="0" smtClean="0"/>
              <a:t/>
            </a:r>
            <a:br>
              <a:rPr lang="en-US" altLang="zh-CN" dirty="0" smtClean="0"/>
            </a:br>
            <a:endParaRPr lang="zh-CN" altLang="en-US" dirty="0"/>
          </a:p>
        </p:txBody>
      </p:sp>
      <p:pic>
        <p:nvPicPr>
          <p:cNvPr id="6" name="图片 5"/>
          <p:cNvPicPr>
            <a:picLocks noChangeAspect="1"/>
          </p:cNvPicPr>
          <p:nvPr/>
        </p:nvPicPr>
        <p:blipFill>
          <a:blip r:embed="rId2"/>
          <a:stretch>
            <a:fillRect/>
          </a:stretch>
        </p:blipFill>
        <p:spPr>
          <a:xfrm>
            <a:off x="3984930" y="5008951"/>
            <a:ext cx="3342857" cy="1361905"/>
          </a:xfrm>
          <a:prstGeom prst="rect">
            <a:avLst/>
          </a:prstGeom>
        </p:spPr>
      </p:pic>
      <p:sp>
        <p:nvSpPr>
          <p:cNvPr id="7" name="文本框 6"/>
          <p:cNvSpPr txBox="1"/>
          <p:nvPr/>
        </p:nvSpPr>
        <p:spPr>
          <a:xfrm>
            <a:off x="897925" y="1622854"/>
            <a:ext cx="1491048" cy="369332"/>
          </a:xfrm>
          <a:prstGeom prst="rect">
            <a:avLst/>
          </a:prstGeom>
          <a:noFill/>
        </p:spPr>
        <p:txBody>
          <a:bodyPr wrap="square" rtlCol="0">
            <a:spAutoFit/>
          </a:bodyPr>
          <a:lstStyle/>
          <a:p>
            <a:r>
              <a:rPr lang="zh-CN" altLang="en-US" dirty="0" smtClean="0">
                <a:ea typeface="微软雅黑 Light" panose="020B0502040204020203" pitchFamily="34" charset="-122"/>
              </a:rPr>
              <a:t>二维空间</a:t>
            </a:r>
            <a:endParaRPr lang="zh-CN" altLang="en-US" dirty="0">
              <a:ea typeface="微软雅黑 Light" panose="020B0502040204020203" pitchFamily="34" charset="-122"/>
            </a:endParaRPr>
          </a:p>
        </p:txBody>
      </p:sp>
      <p:sp>
        <p:nvSpPr>
          <p:cNvPr id="10" name="文本框 9"/>
          <p:cNvSpPr txBox="1"/>
          <p:nvPr/>
        </p:nvSpPr>
        <p:spPr>
          <a:xfrm>
            <a:off x="959708" y="4485503"/>
            <a:ext cx="1491048" cy="369332"/>
          </a:xfrm>
          <a:prstGeom prst="rect">
            <a:avLst/>
          </a:prstGeom>
          <a:noFill/>
        </p:spPr>
        <p:txBody>
          <a:bodyPr wrap="square" rtlCol="0">
            <a:spAutoFit/>
          </a:bodyPr>
          <a:lstStyle/>
          <a:p>
            <a:r>
              <a:rPr lang="zh-CN" altLang="en-US" dirty="0" smtClean="0">
                <a:ea typeface="微软雅黑 Light" panose="020B0502040204020203" pitchFamily="34" charset="-122"/>
              </a:rPr>
              <a:t>多维空间</a:t>
            </a:r>
            <a:endParaRPr lang="zh-CN" altLang="en-US" dirty="0">
              <a:ea typeface="微软雅黑 Light" panose="020B0502040204020203" pitchFamily="34" charset="-122"/>
            </a:endParaRPr>
          </a:p>
        </p:txBody>
      </p:sp>
      <p:pic>
        <p:nvPicPr>
          <p:cNvPr id="11" name="内容占位符 10"/>
          <p:cNvPicPr>
            <a:picLocks noGrp="1" noChangeAspect="1"/>
          </p:cNvPicPr>
          <p:nvPr>
            <p:ph idx="1"/>
          </p:nvPr>
        </p:nvPicPr>
        <p:blipFill>
          <a:blip r:embed="rId3"/>
          <a:stretch>
            <a:fillRect/>
          </a:stretch>
        </p:blipFill>
        <p:spPr>
          <a:xfrm>
            <a:off x="5130169" y="2997393"/>
            <a:ext cx="4143833" cy="1181842"/>
          </a:xfrm>
          <a:prstGeom prst="rect">
            <a:avLst/>
          </a:prstGeom>
        </p:spPr>
      </p:pic>
      <p:pic>
        <p:nvPicPr>
          <p:cNvPr id="5" name="图片 4"/>
          <p:cNvPicPr>
            <a:picLocks noChangeAspect="1"/>
          </p:cNvPicPr>
          <p:nvPr/>
        </p:nvPicPr>
        <p:blipFill>
          <a:blip r:embed="rId4"/>
          <a:stretch>
            <a:fillRect/>
          </a:stretch>
        </p:blipFill>
        <p:spPr>
          <a:xfrm>
            <a:off x="4820735" y="1342182"/>
            <a:ext cx="3385969" cy="1164773"/>
          </a:xfrm>
          <a:prstGeom prst="rect">
            <a:avLst/>
          </a:prstGeom>
        </p:spPr>
      </p:pic>
      <p:pic>
        <p:nvPicPr>
          <p:cNvPr id="8" name="图片 7"/>
          <p:cNvPicPr>
            <a:picLocks noChangeAspect="1"/>
          </p:cNvPicPr>
          <p:nvPr/>
        </p:nvPicPr>
        <p:blipFill>
          <a:blip r:embed="rId5"/>
          <a:stretch>
            <a:fillRect/>
          </a:stretch>
        </p:blipFill>
        <p:spPr>
          <a:xfrm>
            <a:off x="2610263" y="1235676"/>
            <a:ext cx="1846422" cy="1259508"/>
          </a:xfrm>
          <a:prstGeom prst="rect">
            <a:avLst/>
          </a:prstGeom>
        </p:spPr>
      </p:pic>
      <p:pic>
        <p:nvPicPr>
          <p:cNvPr id="9" name="图片 8"/>
          <p:cNvPicPr>
            <a:picLocks noChangeAspect="1"/>
          </p:cNvPicPr>
          <p:nvPr/>
        </p:nvPicPr>
        <p:blipFill>
          <a:blip r:embed="rId6"/>
          <a:stretch>
            <a:fillRect/>
          </a:stretch>
        </p:blipFill>
        <p:spPr>
          <a:xfrm>
            <a:off x="2455330" y="2821372"/>
            <a:ext cx="2365405" cy="1526796"/>
          </a:xfrm>
          <a:prstGeom prst="rect">
            <a:avLst/>
          </a:prstGeom>
        </p:spPr>
      </p:pic>
    </p:spTree>
    <p:extLst>
      <p:ext uri="{BB962C8B-B14F-4D97-AF65-F5344CB8AC3E}">
        <p14:creationId xmlns:p14="http://schemas.microsoft.com/office/powerpoint/2010/main" val="29158832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a:t>
            </a:r>
            <a:r>
              <a:rPr lang="zh-CN" altLang="en-US" dirty="0" smtClean="0"/>
              <a:t>具体例子</a:t>
            </a:r>
            <a:endParaRPr lang="zh-CN" altLang="en-US" dirty="0"/>
          </a:p>
        </p:txBody>
      </p:sp>
      <p:pic>
        <p:nvPicPr>
          <p:cNvPr id="5" name="内容占位符 4"/>
          <p:cNvPicPr>
            <a:picLocks noGrp="1" noChangeAspect="1"/>
          </p:cNvPicPr>
          <p:nvPr>
            <p:ph idx="1"/>
          </p:nvPr>
        </p:nvPicPr>
        <p:blipFill>
          <a:blip r:embed="rId2"/>
          <a:stretch>
            <a:fillRect/>
          </a:stretch>
        </p:blipFill>
        <p:spPr>
          <a:xfrm>
            <a:off x="351493" y="1270000"/>
            <a:ext cx="5540384" cy="5551714"/>
          </a:xfrm>
          <a:prstGeom prst="rect">
            <a:avLst/>
          </a:prstGeom>
        </p:spPr>
      </p:pic>
      <p:pic>
        <p:nvPicPr>
          <p:cNvPr id="6" name="图片 5"/>
          <p:cNvPicPr>
            <a:picLocks noChangeAspect="1"/>
          </p:cNvPicPr>
          <p:nvPr/>
        </p:nvPicPr>
        <p:blipFill>
          <a:blip r:embed="rId3"/>
          <a:stretch>
            <a:fillRect/>
          </a:stretch>
        </p:blipFill>
        <p:spPr>
          <a:xfrm>
            <a:off x="5966521" y="3359021"/>
            <a:ext cx="6226248" cy="2360057"/>
          </a:xfrm>
          <a:prstGeom prst="rect">
            <a:avLst/>
          </a:prstGeom>
        </p:spPr>
      </p:pic>
    </p:spTree>
    <p:extLst>
      <p:ext uri="{BB962C8B-B14F-4D97-AF65-F5344CB8AC3E}">
        <p14:creationId xmlns:p14="http://schemas.microsoft.com/office/powerpoint/2010/main" val="14441687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82595"/>
          </a:xfrm>
        </p:spPr>
        <p:txBody>
          <a:bodyPr/>
          <a:lstStyle/>
          <a:p>
            <a:r>
              <a:rPr lang="en-US" altLang="zh-CN" dirty="0"/>
              <a:t>TF/IDF(</a:t>
            </a:r>
            <a:r>
              <a:rPr lang="zh-CN" altLang="en-US" dirty="0"/>
              <a:t>词频</a:t>
            </a:r>
            <a:r>
              <a:rPr lang="en-US" altLang="zh-CN" dirty="0"/>
              <a:t>/</a:t>
            </a:r>
            <a:r>
              <a:rPr lang="zh-CN" altLang="en-US" dirty="0"/>
              <a:t>逆文档频率</a:t>
            </a:r>
            <a:r>
              <a:rPr lang="en-US" altLang="zh-CN" dirty="0"/>
              <a:t>)</a:t>
            </a:r>
            <a:r>
              <a:rPr lang="zh-CN" altLang="en-US" dirty="0"/>
              <a:t>算法</a:t>
            </a:r>
          </a:p>
        </p:txBody>
      </p:sp>
      <p:sp>
        <p:nvSpPr>
          <p:cNvPr id="3" name="内容占位符 2"/>
          <p:cNvSpPr>
            <a:spLocks noGrp="1"/>
          </p:cNvSpPr>
          <p:nvPr>
            <p:ph idx="1"/>
          </p:nvPr>
        </p:nvSpPr>
        <p:spPr>
          <a:xfrm>
            <a:off x="677334" y="1392195"/>
            <a:ext cx="8596668" cy="4649167"/>
          </a:xfrm>
        </p:spPr>
        <p:txBody>
          <a:bodyPr/>
          <a:lstStyle/>
          <a:p>
            <a:r>
              <a:rPr lang="zh-CN" altLang="en-US" b="1" dirty="0"/>
              <a:t>余弦相似度 </a:t>
            </a:r>
            <a:r>
              <a:rPr lang="en-US" altLang="zh-CN" b="1" dirty="0"/>
              <a:t>--&gt; </a:t>
            </a:r>
            <a:r>
              <a:rPr lang="zh-CN" altLang="en-US" b="1" dirty="0"/>
              <a:t>概念公式 </a:t>
            </a:r>
            <a:r>
              <a:rPr lang="en-US" altLang="zh-CN" b="1" dirty="0"/>
              <a:t>--&gt; </a:t>
            </a:r>
            <a:r>
              <a:rPr lang="zh-CN" altLang="en-US" b="1" dirty="0"/>
              <a:t>实际公式，即</a:t>
            </a:r>
            <a:r>
              <a:rPr lang="en-US" altLang="zh-CN" b="1" dirty="0"/>
              <a:t>TF/IDF</a:t>
            </a:r>
          </a:p>
          <a:p>
            <a:pPr marL="0" indent="0">
              <a:buNone/>
            </a:pP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3231" y="1898380"/>
            <a:ext cx="4609073" cy="96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229" y="3178630"/>
            <a:ext cx="8399629" cy="305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0999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10605182" cy="1320800"/>
          </a:xfrm>
        </p:spPr>
        <p:txBody>
          <a:bodyPr/>
          <a:lstStyle/>
          <a:p>
            <a:r>
              <a:rPr lang="zh-CN" altLang="en-US" dirty="0" smtClean="0"/>
              <a:t>全文检索</a:t>
            </a:r>
            <a:r>
              <a:rPr lang="en-US" altLang="zh-CN" dirty="0" smtClean="0"/>
              <a:t>-</a:t>
            </a:r>
            <a:r>
              <a:rPr lang="zh-CN" altLang="en-US" dirty="0" smtClean="0"/>
              <a:t>对</a:t>
            </a:r>
            <a:r>
              <a:rPr lang="zh-CN" altLang="en-US" dirty="0"/>
              <a:t>非结构化数据（全文数据）搜索方法</a:t>
            </a:r>
          </a:p>
        </p:txBody>
      </p:sp>
      <p:sp>
        <p:nvSpPr>
          <p:cNvPr id="3" name="内容占位符 2"/>
          <p:cNvSpPr>
            <a:spLocks noGrp="1"/>
          </p:cNvSpPr>
          <p:nvPr>
            <p:ph idx="1"/>
          </p:nvPr>
        </p:nvSpPr>
        <p:spPr>
          <a:xfrm>
            <a:off x="677334" y="1482811"/>
            <a:ext cx="8596668" cy="4558551"/>
          </a:xfrm>
        </p:spPr>
        <p:txBody>
          <a:bodyPr>
            <a:normAutofit/>
          </a:bodyPr>
          <a:lstStyle/>
          <a:p>
            <a:r>
              <a:rPr lang="zh-CN" altLang="en-US" sz="2800" dirty="0" smtClean="0"/>
              <a:t>顺序</a:t>
            </a:r>
            <a:r>
              <a:rPr lang="zh-CN" altLang="en-US" sz="2800" dirty="0"/>
              <a:t>扫描法</a:t>
            </a:r>
            <a:r>
              <a:rPr lang="en-US" altLang="zh-CN" sz="2800" dirty="0"/>
              <a:t>(Serial Scanning</a:t>
            </a:r>
            <a:r>
              <a:rPr lang="en-US" altLang="zh-CN" sz="2800" dirty="0" smtClean="0"/>
              <a:t>) </a:t>
            </a:r>
          </a:p>
          <a:p>
            <a:pPr marL="457200" lvl="1" indent="0">
              <a:buNone/>
            </a:pPr>
            <a:r>
              <a:rPr lang="zh-CN" altLang="en-US" sz="2000" dirty="0">
                <a:latin typeface="微软雅黑 Light" panose="020B0502040204020203" pitchFamily="34" charset="-122"/>
              </a:rPr>
              <a:t>原始，处理大量文件很</a:t>
            </a:r>
            <a:r>
              <a:rPr lang="zh-CN" altLang="en-US" sz="2000" dirty="0" smtClean="0">
                <a:latin typeface="微软雅黑 Light" panose="020B0502040204020203" pitchFamily="34" charset="-122"/>
              </a:rPr>
              <a:t>慢</a:t>
            </a:r>
            <a:endParaRPr lang="en-US" altLang="zh-CN" sz="2000" dirty="0" smtClean="0">
              <a:latin typeface="微软雅黑 Light" panose="020B0502040204020203" pitchFamily="34" charset="-122"/>
            </a:endParaRPr>
          </a:p>
          <a:p>
            <a:pPr marL="457200" lvl="1" indent="0">
              <a:buNone/>
            </a:pPr>
            <a:endParaRPr lang="en-US" altLang="zh-CN" sz="2800" dirty="0" smtClean="0">
              <a:latin typeface="微软雅黑 Light" panose="020B0502040204020203" pitchFamily="34" charset="-122"/>
            </a:endParaRPr>
          </a:p>
          <a:p>
            <a:r>
              <a:rPr lang="zh-CN" altLang="en-US" sz="2800" dirty="0" smtClean="0">
                <a:latin typeface="微软雅黑 Light" panose="020B0502040204020203" pitchFamily="34" charset="-122"/>
              </a:rPr>
              <a:t>全文检索</a:t>
            </a:r>
            <a:r>
              <a:rPr lang="en-US" altLang="zh-CN" sz="2800" dirty="0" smtClean="0">
                <a:latin typeface="微软雅黑 Light" panose="020B0502040204020203" pitchFamily="34" charset="-122"/>
              </a:rPr>
              <a:t>(</a:t>
            </a:r>
            <a:r>
              <a:rPr lang="en-US" altLang="zh-CN" sz="2800" b="1" dirty="0" smtClean="0">
                <a:latin typeface="微软雅黑 Light" panose="020B0502040204020203" pitchFamily="34" charset="-122"/>
              </a:rPr>
              <a:t>Full-text Search</a:t>
            </a:r>
            <a:r>
              <a:rPr lang="en-US" altLang="zh-CN" sz="2800" b="1" dirty="0">
                <a:latin typeface="微软雅黑 Light" panose="020B0502040204020203" pitchFamily="34" charset="-122"/>
              </a:rPr>
              <a:t>)</a:t>
            </a:r>
            <a:endParaRPr lang="en-US" altLang="zh-CN" sz="2800" b="1" dirty="0" smtClean="0">
              <a:latin typeface="微软雅黑 Light" panose="020B0502040204020203" pitchFamily="34" charset="-122"/>
            </a:endParaRPr>
          </a:p>
          <a:p>
            <a:pPr marL="457200" lvl="1" indent="0">
              <a:buNone/>
            </a:pPr>
            <a:r>
              <a:rPr lang="zh-CN" altLang="en-US" sz="2000" dirty="0">
                <a:latin typeface="微软雅黑 Light" panose="020B0502040204020203" pitchFamily="34" charset="-122"/>
              </a:rPr>
              <a:t>全文检索的基本</a:t>
            </a:r>
            <a:r>
              <a:rPr lang="zh-CN" altLang="en-US" sz="2000" dirty="0" smtClean="0">
                <a:latin typeface="微软雅黑 Light" panose="020B0502040204020203" pitchFamily="34" charset="-122"/>
              </a:rPr>
              <a:t>思路</a:t>
            </a:r>
            <a:endParaRPr lang="en-US" altLang="zh-CN" sz="2000" dirty="0" smtClean="0">
              <a:latin typeface="微软雅黑 Light" panose="020B0502040204020203" pitchFamily="34" charset="-122"/>
            </a:endParaRPr>
          </a:p>
          <a:p>
            <a:pPr marL="457200" lvl="1" indent="0">
              <a:buNone/>
            </a:pPr>
            <a:r>
              <a:rPr lang="zh-CN" altLang="en-US" sz="2000" dirty="0" smtClean="0">
                <a:latin typeface="微软雅黑 Light" panose="020B0502040204020203" pitchFamily="34" charset="-122"/>
              </a:rPr>
              <a:t>索引</a:t>
            </a:r>
            <a:endParaRPr lang="en-US" altLang="zh-CN" sz="2000" dirty="0" smtClean="0">
              <a:latin typeface="微软雅黑 Light" panose="020B0502040204020203" pitchFamily="34" charset="-122"/>
            </a:endParaRPr>
          </a:p>
          <a:p>
            <a:pPr marL="457200" lvl="1" indent="0">
              <a:buNone/>
            </a:pPr>
            <a:endParaRPr lang="en-US" altLang="zh-CN" sz="2400" dirty="0" smtClean="0">
              <a:latin typeface="微软雅黑 Light" panose="020B0502040204020203" pitchFamily="34" charset="-122"/>
            </a:endParaRPr>
          </a:p>
          <a:p>
            <a:pPr marL="0" indent="0">
              <a:buNone/>
            </a:pPr>
            <a:r>
              <a:rPr lang="en-US" altLang="zh-CN" sz="2000" dirty="0"/>
              <a:t>	</a:t>
            </a:r>
            <a:endParaRPr lang="en-US" altLang="zh-CN" sz="2000" dirty="0" smtClean="0">
              <a:latin typeface="微软雅黑 Light" panose="020B0502040204020203" pitchFamily="34" charset="-122"/>
            </a:endParaRPr>
          </a:p>
        </p:txBody>
      </p:sp>
    </p:spTree>
    <p:extLst>
      <p:ext uri="{BB962C8B-B14F-4D97-AF65-F5344CB8AC3E}">
        <p14:creationId xmlns:p14="http://schemas.microsoft.com/office/powerpoint/2010/main" val="4256443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718" y="205946"/>
            <a:ext cx="8596668" cy="708454"/>
          </a:xfrm>
        </p:spPr>
        <p:txBody>
          <a:bodyPr/>
          <a:lstStyle/>
          <a:p>
            <a:r>
              <a:rPr lang="en-US" altLang="zh-CN" dirty="0"/>
              <a:t>TF/IDF(</a:t>
            </a:r>
            <a:r>
              <a:rPr lang="zh-CN" altLang="en-US" dirty="0"/>
              <a:t>词频</a:t>
            </a:r>
            <a:r>
              <a:rPr lang="en-US" altLang="zh-CN" dirty="0"/>
              <a:t>/</a:t>
            </a:r>
            <a:r>
              <a:rPr lang="zh-CN" altLang="en-US" dirty="0"/>
              <a:t>逆文档频率</a:t>
            </a:r>
            <a:r>
              <a:rPr lang="en-US" altLang="zh-CN" dirty="0"/>
              <a:t>)</a:t>
            </a:r>
            <a:r>
              <a:rPr lang="zh-CN" altLang="en-US" dirty="0"/>
              <a:t>算法</a:t>
            </a:r>
          </a:p>
        </p:txBody>
      </p:sp>
      <p:sp>
        <p:nvSpPr>
          <p:cNvPr id="7" name="内容占位符 6"/>
          <p:cNvSpPr>
            <a:spLocks noGrp="1"/>
          </p:cNvSpPr>
          <p:nvPr>
            <p:ph idx="1"/>
          </p:nvPr>
        </p:nvSpPr>
        <p:spPr>
          <a:xfrm>
            <a:off x="677334" y="1803042"/>
            <a:ext cx="8596668" cy="4238320"/>
          </a:xfrm>
        </p:spPr>
        <p:txBody>
          <a:bodyPr>
            <a:noAutofit/>
          </a:bodyPr>
          <a:lstStyle/>
          <a:p>
            <a:r>
              <a:rPr lang="zh-CN" altLang="en-US" sz="1100" dirty="0" smtClean="0"/>
              <a:t>协调</a:t>
            </a:r>
            <a:r>
              <a:rPr lang="zh-CN" altLang="en-US" sz="1100" dirty="0"/>
              <a:t>因子（</a:t>
            </a:r>
            <a:r>
              <a:rPr lang="en-US" altLang="zh-CN" sz="1100" dirty="0"/>
              <a:t>coord</a:t>
            </a:r>
            <a:r>
              <a:rPr lang="zh-CN" altLang="en-US" sz="1100" dirty="0"/>
              <a:t>）</a:t>
            </a:r>
            <a:r>
              <a:rPr lang="zh-CN" altLang="en-US" sz="1100" dirty="0" smtClean="0"/>
              <a:t>：</a:t>
            </a:r>
            <a:r>
              <a:rPr lang="zh-CN" altLang="en-US" sz="1100" dirty="0" smtClean="0">
                <a:solidFill>
                  <a:srgbClr val="FF0000"/>
                </a:solidFill>
              </a:rPr>
              <a:t>一</a:t>
            </a:r>
            <a:r>
              <a:rPr lang="zh-CN" altLang="en-US" sz="1100" dirty="0">
                <a:solidFill>
                  <a:srgbClr val="FF0000"/>
                </a:solidFill>
              </a:rPr>
              <a:t>个文档中命中了查询中的词项越多，得分</a:t>
            </a:r>
            <a:r>
              <a:rPr lang="zh-CN" altLang="en-US" sz="1100" dirty="0" smtClean="0">
                <a:solidFill>
                  <a:srgbClr val="FF0000"/>
                </a:solidFill>
              </a:rPr>
              <a:t>越高</a:t>
            </a:r>
            <a:r>
              <a:rPr lang="zh-CN" altLang="en-US" sz="1100" dirty="0" smtClean="0"/>
              <a:t>  </a:t>
            </a:r>
            <a:endParaRPr lang="en-US" altLang="zh-CN" sz="1100" dirty="0" smtClean="0"/>
          </a:p>
          <a:p>
            <a:r>
              <a:rPr lang="zh-CN" altLang="en-US" sz="1100" dirty="0" smtClean="0"/>
              <a:t>查询范数（</a:t>
            </a:r>
            <a:r>
              <a:rPr lang="en-US" altLang="zh-CN" sz="1100" dirty="0" smtClean="0"/>
              <a:t>query norm</a:t>
            </a:r>
            <a:r>
              <a:rPr lang="zh-CN" altLang="en-US" sz="1100" dirty="0" smtClean="0"/>
              <a:t>）：</a:t>
            </a:r>
            <a:r>
              <a:rPr lang="zh-CN" altLang="en-US" sz="1100" dirty="0" smtClean="0">
                <a:solidFill>
                  <a:srgbClr val="FF0000"/>
                </a:solidFill>
              </a:rPr>
              <a:t>归一化因子</a:t>
            </a:r>
            <a:r>
              <a:rPr lang="zh-CN" altLang="en-US" sz="1100" dirty="0" smtClean="0"/>
              <a:t>，</a:t>
            </a:r>
            <a:endParaRPr lang="en-US" altLang="zh-CN" sz="1100" dirty="0" smtClean="0"/>
          </a:p>
          <a:p>
            <a:r>
              <a:rPr lang="zh-CN" altLang="en-US" sz="1100" dirty="0" smtClean="0"/>
              <a:t>词频</a:t>
            </a:r>
            <a:r>
              <a:rPr lang="en-US" altLang="zh-CN" sz="1100" dirty="0"/>
              <a:t>(trem frequency)</a:t>
            </a:r>
            <a:r>
              <a:rPr lang="zh-CN" altLang="en-US" sz="1100" dirty="0" smtClean="0"/>
              <a:t>：，</a:t>
            </a:r>
            <a:r>
              <a:rPr lang="zh-CN" altLang="en-US" sz="1100" dirty="0" smtClean="0">
                <a:solidFill>
                  <a:srgbClr val="FF0000"/>
                </a:solidFill>
              </a:rPr>
              <a:t>词频</a:t>
            </a:r>
            <a:r>
              <a:rPr lang="zh-CN" altLang="en-US" sz="1100" dirty="0">
                <a:solidFill>
                  <a:srgbClr val="FF0000"/>
                </a:solidFill>
              </a:rPr>
              <a:t>越高，文档得分越</a:t>
            </a:r>
            <a:r>
              <a:rPr lang="zh-CN" altLang="en-US" sz="1100" dirty="0" smtClean="0">
                <a:solidFill>
                  <a:srgbClr val="FF0000"/>
                </a:solidFill>
              </a:rPr>
              <a:t>高</a:t>
            </a:r>
            <a:endParaRPr lang="en-US" altLang="zh-CN" sz="1100" dirty="0" smtClean="0"/>
          </a:p>
          <a:p>
            <a:r>
              <a:rPr lang="zh-CN" altLang="en-US" sz="1100" dirty="0" smtClean="0"/>
              <a:t>逆</a:t>
            </a:r>
            <a:r>
              <a:rPr lang="zh-CN" altLang="en-US" sz="1100" dirty="0"/>
              <a:t>文档频率</a:t>
            </a:r>
            <a:r>
              <a:rPr lang="en-US" altLang="zh-CN" sz="1100" dirty="0"/>
              <a:t>(inverse document frequency</a:t>
            </a:r>
            <a:r>
              <a:rPr lang="en-US" altLang="zh-CN" sz="1100" dirty="0" smtClean="0"/>
              <a:t>):</a:t>
            </a:r>
            <a:r>
              <a:rPr lang="zh-CN" altLang="en-US" sz="1100" dirty="0"/>
              <a:t> </a:t>
            </a:r>
            <a:r>
              <a:rPr lang="zh-CN" altLang="en-US" sz="1100" dirty="0" smtClean="0"/>
              <a:t> </a:t>
            </a:r>
            <a:r>
              <a:rPr lang="zh-CN" altLang="en-US" sz="1100" dirty="0" smtClean="0">
                <a:solidFill>
                  <a:srgbClr val="FF0000"/>
                </a:solidFill>
              </a:rPr>
              <a:t>罕见</a:t>
            </a:r>
            <a:r>
              <a:rPr lang="zh-CN" altLang="en-US" sz="1100" dirty="0" smtClean="0"/>
              <a:t>，</a:t>
            </a:r>
            <a:endParaRPr lang="en-US" altLang="zh-CN" sz="1100" dirty="0" smtClean="0"/>
          </a:p>
          <a:p>
            <a:r>
              <a:rPr lang="zh-CN" altLang="en-US" sz="1100" dirty="0" smtClean="0"/>
              <a:t>字段</a:t>
            </a:r>
            <a:r>
              <a:rPr lang="zh-CN" altLang="en-US" sz="1100" dirty="0"/>
              <a:t>权重（</a:t>
            </a:r>
            <a:r>
              <a:rPr lang="en-US" altLang="zh-CN" sz="1100" dirty="0"/>
              <a:t>field boost</a:t>
            </a:r>
            <a:r>
              <a:rPr lang="zh-CN" altLang="en-US" sz="1100" dirty="0"/>
              <a:t>）</a:t>
            </a:r>
            <a:r>
              <a:rPr lang="en-US" altLang="zh-CN" sz="1100" dirty="0"/>
              <a:t>:</a:t>
            </a:r>
            <a:r>
              <a:rPr lang="zh-CN" altLang="en-US" sz="1100" dirty="0">
                <a:solidFill>
                  <a:srgbClr val="FF0000"/>
                </a:solidFill>
              </a:rPr>
              <a:t>查询期</a:t>
            </a:r>
            <a:r>
              <a:rPr lang="zh-CN" altLang="en-US" sz="1100" dirty="0"/>
              <a:t>赋予某个字段的权重</a:t>
            </a:r>
            <a:r>
              <a:rPr lang="zh-CN" altLang="en-US" sz="1100" dirty="0" smtClean="0"/>
              <a:t>值</a:t>
            </a:r>
            <a:endParaRPr lang="en-US" altLang="zh-CN" sz="1100" dirty="0" smtClean="0"/>
          </a:p>
          <a:p>
            <a:r>
              <a:rPr lang="zh-CN" altLang="en-US" sz="1100" dirty="0" smtClean="0"/>
              <a:t>长度</a:t>
            </a:r>
            <a:r>
              <a:rPr lang="zh-CN" altLang="en-US" sz="1100" dirty="0"/>
              <a:t>范数</a:t>
            </a:r>
            <a:r>
              <a:rPr lang="en-US" altLang="zh-CN" sz="1100" dirty="0"/>
              <a:t>(length norm</a:t>
            </a:r>
            <a:r>
              <a:rPr lang="en-US" altLang="zh-CN" sz="1100" dirty="0" smtClean="0"/>
              <a:t>):</a:t>
            </a:r>
            <a:r>
              <a:rPr lang="zh-CN" altLang="en-US" sz="1100" dirty="0" smtClean="0">
                <a:solidFill>
                  <a:srgbClr val="FF0000"/>
                </a:solidFill>
              </a:rPr>
              <a:t>公式更</a:t>
            </a:r>
            <a:r>
              <a:rPr lang="en-US" altLang="zh-CN" sz="1100" dirty="0" smtClean="0">
                <a:solidFill>
                  <a:srgbClr val="FF0000"/>
                </a:solidFill>
              </a:rPr>
              <a:t>“</a:t>
            </a:r>
            <a:r>
              <a:rPr lang="zh-CN" altLang="en-US" sz="1100" dirty="0" smtClean="0">
                <a:solidFill>
                  <a:srgbClr val="FF0000"/>
                </a:solidFill>
              </a:rPr>
              <a:t>喜欢</a:t>
            </a:r>
            <a:r>
              <a:rPr lang="en-US" altLang="zh-CN" sz="1100" dirty="0" smtClean="0">
                <a:solidFill>
                  <a:srgbClr val="FF0000"/>
                </a:solidFill>
              </a:rPr>
              <a:t>”</a:t>
            </a:r>
            <a:r>
              <a:rPr lang="zh-CN" altLang="en-US" sz="1100" dirty="0" smtClean="0">
                <a:solidFill>
                  <a:srgbClr val="FF0000"/>
                </a:solidFill>
              </a:rPr>
              <a:t>包含</a:t>
            </a:r>
            <a:r>
              <a:rPr lang="zh-CN" altLang="en-US" sz="1100" dirty="0">
                <a:solidFill>
                  <a:srgbClr val="FF0000"/>
                </a:solidFill>
              </a:rPr>
              <a:t>更少词项的</a:t>
            </a:r>
            <a:r>
              <a:rPr lang="zh-CN" altLang="en-US" sz="1100" dirty="0" smtClean="0">
                <a:solidFill>
                  <a:srgbClr val="FF0000"/>
                </a:solidFill>
              </a:rPr>
              <a:t>字段</a:t>
            </a:r>
            <a:r>
              <a:rPr lang="zh-CN" altLang="en-US" sz="1100" dirty="0">
                <a:solidFill>
                  <a:srgbClr val="FF0000"/>
                </a:solidFill>
              </a:rPr>
              <a:t> </a:t>
            </a:r>
            <a:endParaRPr lang="en-US" altLang="zh-CN" sz="1100" dirty="0" smtClean="0">
              <a:solidFill>
                <a:srgbClr val="FF0000"/>
              </a:solidFill>
            </a:endParaRPr>
          </a:p>
          <a:p>
            <a:endParaRPr lang="en-US" altLang="zh-CN" sz="1100" dirty="0">
              <a:solidFill>
                <a:srgbClr val="FF0000"/>
              </a:solidFill>
            </a:endParaRPr>
          </a:p>
          <a:p>
            <a:pPr marL="0" indent="0">
              <a:buNone/>
            </a:pPr>
            <a:r>
              <a:rPr lang="zh-CN" altLang="en-US" sz="1100" dirty="0" smtClean="0"/>
              <a:t>注意，你并不需要深入理解这个公式的来龙去脉，了解它的工作原理非常重要</a:t>
            </a:r>
            <a:endParaRPr lang="en-US" altLang="zh-CN" sz="1100" dirty="0" smtClean="0"/>
          </a:p>
          <a:p>
            <a:pPr marL="0" indent="0">
              <a:buNone/>
            </a:pPr>
            <a:r>
              <a:rPr lang="zh-CN" altLang="en-US" sz="1100" dirty="0" smtClean="0"/>
              <a:t>由</a:t>
            </a:r>
            <a:r>
              <a:rPr lang="zh-CN" altLang="en-US" sz="1100" dirty="0"/>
              <a:t>这个公式我们可以导出一些规则</a:t>
            </a:r>
            <a:r>
              <a:rPr lang="zh-CN" altLang="en-US" sz="1100" dirty="0" smtClean="0"/>
              <a:t>：</a:t>
            </a:r>
            <a:endParaRPr lang="en-US" altLang="zh-CN" sz="1100" dirty="0" smtClean="0"/>
          </a:p>
          <a:p>
            <a:pPr marL="0" indent="0">
              <a:buNone/>
            </a:pPr>
            <a:r>
              <a:rPr lang="en-US" altLang="zh-CN" sz="1100" b="1" dirty="0" smtClean="0"/>
              <a:t>1.</a:t>
            </a:r>
            <a:r>
              <a:rPr lang="zh-CN" altLang="en-US" sz="1100" b="1" dirty="0" smtClean="0"/>
              <a:t>越</a:t>
            </a:r>
            <a:r>
              <a:rPr lang="zh-CN" altLang="en-US" sz="1100" b="1" dirty="0"/>
              <a:t>多罕见的词项被匹配上，文档分数越</a:t>
            </a:r>
            <a:r>
              <a:rPr lang="zh-CN" altLang="en-US" sz="1100" b="1" dirty="0" smtClean="0"/>
              <a:t>高</a:t>
            </a:r>
            <a:r>
              <a:rPr lang="en-US" altLang="zh-CN" sz="1100" b="1" dirty="0"/>
              <a:t> </a:t>
            </a:r>
            <a:r>
              <a:rPr lang="en-US" altLang="zh-CN" sz="1100" b="1" dirty="0" smtClean="0"/>
              <a:t> </a:t>
            </a:r>
          </a:p>
          <a:p>
            <a:pPr marL="0" indent="0">
              <a:buNone/>
            </a:pPr>
            <a:r>
              <a:rPr lang="en-US" altLang="zh-CN" sz="1100" b="1" dirty="0" smtClean="0"/>
              <a:t>2.</a:t>
            </a:r>
            <a:r>
              <a:rPr lang="zh-CN" altLang="en-US" sz="1100" b="1" dirty="0" smtClean="0"/>
              <a:t>文档</a:t>
            </a:r>
            <a:r>
              <a:rPr lang="zh-CN" altLang="en-US" sz="1100" b="1" dirty="0"/>
              <a:t>字段越短，文档分数越</a:t>
            </a:r>
            <a:r>
              <a:rPr lang="zh-CN" altLang="en-US" sz="1100" b="1" dirty="0" smtClean="0"/>
              <a:t>高</a:t>
            </a:r>
            <a:r>
              <a:rPr lang="en-US" altLang="zh-CN" sz="1100" b="1" dirty="0"/>
              <a:t> </a:t>
            </a:r>
            <a:endParaRPr lang="en-US" altLang="zh-CN" sz="1100" b="1" dirty="0" smtClean="0"/>
          </a:p>
          <a:p>
            <a:pPr marL="0" indent="0">
              <a:buNone/>
            </a:pPr>
            <a:r>
              <a:rPr lang="en-US" altLang="zh-CN" sz="1100" b="1" dirty="0" smtClean="0"/>
              <a:t> 3</a:t>
            </a:r>
            <a:r>
              <a:rPr lang="zh-CN" altLang="en-US" sz="1100" b="1" dirty="0" smtClean="0"/>
              <a:t>权重</a:t>
            </a:r>
            <a:r>
              <a:rPr lang="zh-CN" altLang="en-US" sz="1100" b="1" dirty="0"/>
              <a:t>越高（无论是索引期还查询期赋予的权重值），文档得分越高</a:t>
            </a:r>
            <a:endParaRPr lang="en-US" altLang="zh-CN" sz="1100" b="1" dirty="0" smtClean="0"/>
          </a:p>
          <a:p>
            <a:endParaRPr lang="zh-CN" altLang="en-US" sz="1100" dirty="0"/>
          </a:p>
        </p:txBody>
      </p:sp>
      <p:pic>
        <p:nvPicPr>
          <p:cNvPr id="8" name="图片 7"/>
          <p:cNvPicPr>
            <a:picLocks noChangeAspect="1"/>
          </p:cNvPicPr>
          <p:nvPr/>
        </p:nvPicPr>
        <p:blipFill>
          <a:blip r:embed="rId3"/>
          <a:stretch>
            <a:fillRect/>
          </a:stretch>
        </p:blipFill>
        <p:spPr>
          <a:xfrm>
            <a:off x="677334" y="881302"/>
            <a:ext cx="8517000" cy="805830"/>
          </a:xfrm>
          <a:prstGeom prst="rect">
            <a:avLst/>
          </a:prstGeom>
        </p:spPr>
      </p:pic>
    </p:spTree>
    <p:extLst>
      <p:ext uri="{BB962C8B-B14F-4D97-AF65-F5344CB8AC3E}">
        <p14:creationId xmlns:p14="http://schemas.microsoft.com/office/powerpoint/2010/main" val="119578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01362"/>
          </a:xfrm>
        </p:spPr>
        <p:txBody>
          <a:bodyPr>
            <a:normAutofit fontScale="90000"/>
          </a:bodyPr>
          <a:lstStyle/>
          <a:p>
            <a:r>
              <a:rPr lang="en-US" altLang="zh-CN" dirty="0"/>
              <a:t>TF/IDF(</a:t>
            </a:r>
            <a:r>
              <a:rPr lang="zh-CN" altLang="en-US" dirty="0"/>
              <a:t>词频</a:t>
            </a:r>
            <a:r>
              <a:rPr lang="en-US" altLang="zh-CN" dirty="0"/>
              <a:t>/</a:t>
            </a:r>
            <a:r>
              <a:rPr lang="zh-CN" altLang="en-US" dirty="0"/>
              <a:t>逆文档频率</a:t>
            </a:r>
            <a:r>
              <a:rPr lang="en-US" altLang="zh-CN" dirty="0"/>
              <a:t>)</a:t>
            </a:r>
            <a:r>
              <a:rPr lang="zh-CN" altLang="en-US" dirty="0" smtClean="0"/>
              <a:t>算法</a:t>
            </a:r>
            <a:r>
              <a:rPr lang="en-US" altLang="zh-CN" dirty="0" smtClean="0"/>
              <a:t>-</a:t>
            </a:r>
            <a:r>
              <a:rPr lang="zh-CN" altLang="en-US" dirty="0" smtClean="0"/>
              <a:t>代码体现</a:t>
            </a:r>
            <a:endParaRPr lang="zh-CN" altLang="en-US" dirty="0"/>
          </a:p>
        </p:txBody>
      </p:sp>
      <p:pic>
        <p:nvPicPr>
          <p:cNvPr id="4" name="内容占位符 3"/>
          <p:cNvPicPr>
            <a:picLocks noGrp="1" noChangeAspect="1"/>
          </p:cNvPicPr>
          <p:nvPr>
            <p:ph idx="1"/>
          </p:nvPr>
        </p:nvPicPr>
        <p:blipFill>
          <a:blip r:embed="rId2"/>
          <a:stretch>
            <a:fillRect/>
          </a:stretch>
        </p:blipFill>
        <p:spPr>
          <a:xfrm>
            <a:off x="936018" y="1210962"/>
            <a:ext cx="7268867" cy="5013012"/>
          </a:xfrm>
          <a:prstGeom prst="rect">
            <a:avLst/>
          </a:prstGeom>
        </p:spPr>
      </p:pic>
    </p:spTree>
    <p:extLst>
      <p:ext uri="{BB962C8B-B14F-4D97-AF65-F5344CB8AC3E}">
        <p14:creationId xmlns:p14="http://schemas.microsoft.com/office/powerpoint/2010/main" val="3925138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3168"/>
          </a:xfrm>
        </p:spPr>
        <p:txBody>
          <a:bodyPr/>
          <a:lstStyle/>
          <a:p>
            <a:r>
              <a:rPr lang="zh-CN" altLang="en-US" dirty="0"/>
              <a:t>搜索流程映射到</a:t>
            </a:r>
            <a:r>
              <a:rPr lang="en-US" altLang="zh-CN" dirty="0"/>
              <a:t>TF/IDF</a:t>
            </a:r>
            <a:r>
              <a:rPr lang="zh-CN" altLang="en-US" dirty="0"/>
              <a:t>算法公式</a:t>
            </a:r>
          </a:p>
        </p:txBody>
      </p:sp>
      <p:pic>
        <p:nvPicPr>
          <p:cNvPr id="4" name="内容占位符 3"/>
          <p:cNvPicPr>
            <a:picLocks noGrp="1" noChangeAspect="1"/>
          </p:cNvPicPr>
          <p:nvPr>
            <p:ph idx="1"/>
          </p:nvPr>
        </p:nvPicPr>
        <p:blipFill>
          <a:blip r:embed="rId2"/>
          <a:stretch>
            <a:fillRect/>
          </a:stretch>
        </p:blipFill>
        <p:spPr>
          <a:xfrm>
            <a:off x="808416" y="1184134"/>
            <a:ext cx="9154733" cy="5614229"/>
          </a:xfrm>
          <a:prstGeom prst="rect">
            <a:avLst/>
          </a:prstGeom>
        </p:spPr>
      </p:pic>
    </p:spTree>
    <p:extLst>
      <p:ext uri="{BB962C8B-B14F-4D97-AF65-F5344CB8AC3E}">
        <p14:creationId xmlns:p14="http://schemas.microsoft.com/office/powerpoint/2010/main" val="18043674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BM25</a:t>
            </a:r>
            <a:endParaRPr lang="zh-CN" alt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6269" y="1729946"/>
            <a:ext cx="573405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文本框 4"/>
          <p:cNvSpPr txBox="1"/>
          <p:nvPr/>
        </p:nvSpPr>
        <p:spPr>
          <a:xfrm>
            <a:off x="906269" y="3023111"/>
            <a:ext cx="8023654" cy="3724096"/>
          </a:xfrm>
          <a:prstGeom prst="rect">
            <a:avLst/>
          </a:prstGeom>
          <a:noFill/>
        </p:spPr>
        <p:txBody>
          <a:bodyPr wrap="square" rtlCol="0">
            <a:spAutoFit/>
          </a:bodyPr>
          <a:lstStyle/>
          <a:p>
            <a:r>
              <a:rPr lang="en-US" altLang="zh-CN" sz="1400" dirty="0">
                <a:ea typeface="微软雅黑 Light" panose="020B0502040204020203" pitchFamily="34" charset="-122"/>
              </a:rPr>
              <a:t>BM </a:t>
            </a:r>
            <a:r>
              <a:rPr lang="zh-CN" altLang="en-US" sz="1400" dirty="0">
                <a:ea typeface="微软雅黑 Light" panose="020B0502040204020203" pitchFamily="34" charset="-122"/>
              </a:rPr>
              <a:t>是 </a:t>
            </a:r>
            <a:r>
              <a:rPr lang="en-US" altLang="zh-CN" sz="1400" dirty="0">
                <a:ea typeface="微软雅黑 Light" panose="020B0502040204020203" pitchFamily="34" charset="-122"/>
              </a:rPr>
              <a:t>Best Matching (</a:t>
            </a:r>
            <a:r>
              <a:rPr lang="zh-CN" altLang="en-US" sz="1400" dirty="0">
                <a:ea typeface="微软雅黑 Light" panose="020B0502040204020203" pitchFamily="34" charset="-122"/>
              </a:rPr>
              <a:t>最佳匹配</a:t>
            </a:r>
            <a:r>
              <a:rPr lang="en-US" altLang="zh-CN" sz="1400" dirty="0">
                <a:ea typeface="微软雅黑 Light" panose="020B0502040204020203" pitchFamily="34" charset="-122"/>
              </a:rPr>
              <a:t>) </a:t>
            </a:r>
            <a:r>
              <a:rPr lang="zh-CN" altLang="en-US" sz="1400" dirty="0">
                <a:ea typeface="微软雅黑 Light" panose="020B0502040204020203" pitchFamily="34" charset="-122"/>
              </a:rPr>
              <a:t>的</a:t>
            </a:r>
            <a:r>
              <a:rPr lang="zh-CN" altLang="en-US" sz="1400" dirty="0" smtClean="0">
                <a:ea typeface="微软雅黑 Light" panose="020B0502040204020203" pitchFamily="34" charset="-122"/>
              </a:rPr>
              <a:t>缩写，</a:t>
            </a:r>
            <a:r>
              <a:rPr lang="zh-CN" altLang="en-US" sz="1400" dirty="0">
                <a:ea typeface="微软雅黑 Light" panose="020B0502040204020203" pitchFamily="34" charset="-122"/>
              </a:rPr>
              <a:t>它被认为是 </a:t>
            </a:r>
            <a:r>
              <a:rPr lang="zh-CN" altLang="en-US" sz="1400" i="1" dirty="0">
                <a:ea typeface="微软雅黑 Light" panose="020B0502040204020203" pitchFamily="34" charset="-122"/>
              </a:rPr>
              <a:t>当今最先进的</a:t>
            </a:r>
            <a:r>
              <a:rPr lang="zh-CN" altLang="en-US" sz="1400" dirty="0">
                <a:ea typeface="微软雅黑 Light" panose="020B0502040204020203" pitchFamily="34" charset="-122"/>
              </a:rPr>
              <a:t> 排序函数</a:t>
            </a:r>
            <a:endParaRPr lang="en-US" altLang="zh-CN" sz="1400" dirty="0" smtClean="0">
              <a:ea typeface="微软雅黑 Light" panose="020B0502040204020203" pitchFamily="34" charset="-122"/>
            </a:endParaRPr>
          </a:p>
          <a:p>
            <a:endParaRPr lang="en-US" altLang="zh-CN" sz="1400" dirty="0" smtClean="0">
              <a:ea typeface="微软雅黑 Light" panose="020B0502040204020203" pitchFamily="34" charset="-122"/>
            </a:endParaRPr>
          </a:p>
          <a:p>
            <a:r>
              <a:rPr lang="en-US" altLang="zh-CN" sz="1400" dirty="0" smtClean="0">
                <a:ea typeface="微软雅黑 Light" panose="020B0502040204020203" pitchFamily="34" charset="-122"/>
              </a:rPr>
              <a:t>BM25</a:t>
            </a:r>
            <a:r>
              <a:rPr lang="zh-CN" altLang="en-US" sz="1400" dirty="0">
                <a:ea typeface="微软雅黑 Light" panose="020B0502040204020203" pitchFamily="34" charset="-122"/>
              </a:rPr>
              <a:t>源于 概率相关模型</a:t>
            </a:r>
            <a:r>
              <a:rPr lang="en-US" altLang="zh-CN" sz="1400" dirty="0">
                <a:ea typeface="微软雅黑 Light" panose="020B0502040204020203" pitchFamily="34" charset="-122"/>
              </a:rPr>
              <a:t>(probabilistic relevance mode</a:t>
            </a:r>
            <a:r>
              <a:rPr lang="en-US" altLang="zh-CN" sz="1400" dirty="0" smtClean="0">
                <a:ea typeface="微软雅黑 Light" panose="020B0502040204020203" pitchFamily="34" charset="-122"/>
              </a:rPr>
              <a:t>),</a:t>
            </a:r>
            <a:r>
              <a:rPr lang="en-US" altLang="zh-CN" sz="1400" dirty="0">
                <a:ea typeface="微软雅黑 Light" panose="020B0502040204020203" pitchFamily="34" charset="-122"/>
              </a:rPr>
              <a:t> BM25</a:t>
            </a:r>
            <a:r>
              <a:rPr lang="zh-CN" altLang="en-US" sz="1400" dirty="0" smtClean="0">
                <a:ea typeface="微软雅黑 Light" panose="020B0502040204020203" pitchFamily="34" charset="-122"/>
              </a:rPr>
              <a:t>和</a:t>
            </a:r>
            <a:r>
              <a:rPr lang="en-US" altLang="zh-CN" sz="1400" dirty="0" smtClean="0">
                <a:ea typeface="微软雅黑 Light" panose="020B0502040204020203" pitchFamily="34" charset="-122"/>
              </a:rPr>
              <a:t>TF/IDF</a:t>
            </a:r>
            <a:r>
              <a:rPr lang="zh-CN" altLang="en-US" sz="1400" dirty="0" smtClean="0">
                <a:ea typeface="微软雅黑 Light" panose="020B0502040204020203" pitchFamily="34" charset="-122"/>
              </a:rPr>
              <a:t>实际</a:t>
            </a:r>
            <a:r>
              <a:rPr lang="zh-CN" altLang="en-US" sz="1400" dirty="0">
                <a:ea typeface="微软雅黑 Light" panose="020B0502040204020203" pitchFamily="34" charset="-122"/>
              </a:rPr>
              <a:t>的打分函数有非常多的</a:t>
            </a:r>
            <a:r>
              <a:rPr lang="zh-CN" altLang="en-US" sz="1400" dirty="0" smtClean="0">
                <a:ea typeface="微软雅黑 Light" panose="020B0502040204020203" pitchFamily="34" charset="-122"/>
              </a:rPr>
              <a:t>相似之处</a:t>
            </a:r>
            <a:endParaRPr lang="en-US" altLang="zh-CN" sz="1400" dirty="0" smtClean="0">
              <a:ea typeface="微软雅黑 Light" panose="020B0502040204020203" pitchFamily="34" charset="-122"/>
            </a:endParaRPr>
          </a:p>
          <a:p>
            <a:endParaRPr lang="en-US" altLang="zh-CN" sz="1400" dirty="0">
              <a:ea typeface="微软雅黑 Light" panose="020B0502040204020203" pitchFamily="34" charset="-122"/>
            </a:endParaRPr>
          </a:p>
          <a:p>
            <a:r>
              <a:rPr lang="en-US" altLang="zh-CN" sz="1400" dirty="0">
                <a:ea typeface="微软雅黑 Light" panose="020B0502040204020203" pitchFamily="34" charset="-122"/>
              </a:rPr>
              <a:t>BM25 </a:t>
            </a:r>
            <a:r>
              <a:rPr lang="zh-CN" altLang="en-US" sz="1400" dirty="0">
                <a:ea typeface="微软雅黑 Light" panose="020B0502040204020203" pitchFamily="34" charset="-122"/>
              </a:rPr>
              <a:t>同样使用词频、逆向文档频率以及字段长归一化，但是每个因子的定义都有细微区别。与其详细解释 </a:t>
            </a:r>
            <a:r>
              <a:rPr lang="en-US" altLang="zh-CN" sz="1400" dirty="0">
                <a:ea typeface="微软雅黑 Light" panose="020B0502040204020203" pitchFamily="34" charset="-122"/>
              </a:rPr>
              <a:t>BM25 </a:t>
            </a:r>
            <a:r>
              <a:rPr lang="zh-CN" altLang="en-US" sz="1400" dirty="0">
                <a:ea typeface="微软雅黑 Light" panose="020B0502040204020203" pitchFamily="34" charset="-122"/>
              </a:rPr>
              <a:t>公式</a:t>
            </a:r>
            <a:r>
              <a:rPr lang="zh-CN" altLang="en-US" sz="1400" dirty="0" smtClean="0">
                <a:ea typeface="微软雅黑 Light" panose="020B0502040204020203" pitchFamily="34" charset="-122"/>
              </a:rPr>
              <a:t>，不如</a:t>
            </a:r>
            <a:r>
              <a:rPr lang="zh-CN" altLang="en-US" sz="1400" dirty="0">
                <a:ea typeface="微软雅黑 Light" panose="020B0502040204020203" pitchFamily="34" charset="-122"/>
              </a:rPr>
              <a:t>将关注点放在 </a:t>
            </a:r>
            <a:r>
              <a:rPr lang="en-US" altLang="zh-CN" sz="1400" dirty="0">
                <a:ea typeface="微软雅黑 Light" panose="020B0502040204020203" pitchFamily="34" charset="-122"/>
              </a:rPr>
              <a:t>BM25 </a:t>
            </a:r>
            <a:r>
              <a:rPr lang="zh-CN" altLang="en-US" sz="1400" dirty="0">
                <a:ea typeface="微软雅黑 Light" panose="020B0502040204020203" pitchFamily="34" charset="-122"/>
              </a:rPr>
              <a:t>所能带来的实际好处</a:t>
            </a:r>
            <a:r>
              <a:rPr lang="zh-CN" altLang="en-US" sz="1400" dirty="0" smtClean="0">
                <a:ea typeface="微软雅黑 Light" panose="020B0502040204020203" pitchFamily="34" charset="-122"/>
              </a:rPr>
              <a:t>上</a:t>
            </a:r>
            <a:endParaRPr lang="en-US" altLang="zh-CN" sz="1400" dirty="0" smtClean="0">
              <a:ea typeface="微软雅黑 Light" panose="020B0502040204020203" pitchFamily="34" charset="-122"/>
            </a:endParaRPr>
          </a:p>
          <a:p>
            <a:endParaRPr lang="en-US" altLang="zh-CN" sz="1400" dirty="0">
              <a:ea typeface="微软雅黑 Light" panose="020B0502040204020203" pitchFamily="34" charset="-122"/>
            </a:endParaRPr>
          </a:p>
          <a:p>
            <a:endParaRPr lang="en-US" altLang="zh-CN" sz="1400" dirty="0" smtClean="0">
              <a:ea typeface="微软雅黑 Light" panose="020B0502040204020203" pitchFamily="34" charset="-122"/>
            </a:endParaRPr>
          </a:p>
          <a:p>
            <a:r>
              <a:rPr lang="zh-CN" altLang="en-US" sz="1400" dirty="0" smtClean="0">
                <a:ea typeface="微软雅黑 Light" panose="020B0502040204020203" pitchFamily="34" charset="-122"/>
              </a:rPr>
              <a:t>接下来对比下</a:t>
            </a:r>
            <a:r>
              <a:rPr lang="en-US" altLang="zh-CN" sz="1400" dirty="0" smtClean="0">
                <a:ea typeface="微软雅黑 Light" panose="020B0502040204020203" pitchFamily="34" charset="-122"/>
              </a:rPr>
              <a:t>BM25</a:t>
            </a:r>
            <a:r>
              <a:rPr lang="zh-CN" altLang="en-US" sz="1400" dirty="0" smtClean="0">
                <a:ea typeface="微软雅黑 Light" panose="020B0502040204020203" pitchFamily="34" charset="-122"/>
              </a:rPr>
              <a:t>与</a:t>
            </a:r>
            <a:r>
              <a:rPr lang="en-US" altLang="zh-CN" sz="1400" dirty="0" smtClean="0">
                <a:ea typeface="微软雅黑 Light" panose="020B0502040204020203" pitchFamily="34" charset="-122"/>
              </a:rPr>
              <a:t>TFIDF</a:t>
            </a:r>
            <a:r>
              <a:rPr lang="zh-CN" altLang="en-US" sz="1400" dirty="0" smtClean="0">
                <a:ea typeface="微软雅黑 Light" panose="020B0502040204020203" pitchFamily="34" charset="-122"/>
              </a:rPr>
              <a:t>的区别：</a:t>
            </a:r>
            <a:endParaRPr lang="en-US" altLang="zh-CN" sz="1400" dirty="0" smtClean="0">
              <a:ea typeface="微软雅黑 Light" panose="020B0502040204020203" pitchFamily="34" charset="-122"/>
            </a:endParaRPr>
          </a:p>
          <a:p>
            <a:endParaRPr lang="en-US" altLang="zh-CN" sz="2400" dirty="0">
              <a:ea typeface="微软雅黑 Light" panose="020B0502040204020203" pitchFamily="34" charset="-122"/>
            </a:endParaRPr>
          </a:p>
          <a:p>
            <a:endParaRPr lang="en-US" altLang="zh-CN" sz="2400" dirty="0" smtClean="0">
              <a:ea typeface="微软雅黑 Light" panose="020B0502040204020203" pitchFamily="34" charset="-122"/>
            </a:endParaRPr>
          </a:p>
          <a:p>
            <a:endParaRPr lang="en-US" altLang="zh-CN" sz="2400" dirty="0">
              <a:ea typeface="微软雅黑 Light" panose="020B0502040204020203" pitchFamily="34" charset="-122"/>
            </a:endParaRPr>
          </a:p>
          <a:p>
            <a:endParaRPr lang="zh-CN" altLang="en-US" sz="2400" dirty="0">
              <a:ea typeface="微软雅黑 Light" panose="020B0502040204020203" pitchFamily="34" charset="-122"/>
            </a:endParaRPr>
          </a:p>
        </p:txBody>
      </p:sp>
    </p:spTree>
    <p:extLst>
      <p:ext uri="{BB962C8B-B14F-4D97-AF65-F5344CB8AC3E}">
        <p14:creationId xmlns:p14="http://schemas.microsoft.com/office/powerpoint/2010/main" val="9554663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33168"/>
          </a:xfrm>
        </p:spPr>
        <p:txBody>
          <a:bodyPr>
            <a:normAutofit fontScale="90000"/>
          </a:bodyPr>
          <a:lstStyle/>
          <a:p>
            <a:r>
              <a:rPr lang="en-US" altLang="zh-CN" b="1" dirty="0"/>
              <a:t>BM25 </a:t>
            </a:r>
            <a:r>
              <a:rPr lang="en-US" altLang="zh-CN" b="1" dirty="0" smtClean="0"/>
              <a:t>- </a:t>
            </a:r>
            <a:r>
              <a:rPr lang="en-US" altLang="zh-CN" b="1" dirty="0"/>
              <a:t>Term-frequency saturation</a:t>
            </a:r>
            <a:r>
              <a:rPr lang="zh-CN" altLang="en-US" b="1" dirty="0" smtClean="0"/>
              <a:t>（</a:t>
            </a:r>
            <a:r>
              <a:rPr lang="en-US" altLang="zh-CN" b="1" dirty="0" smtClean="0"/>
              <a:t>TF</a:t>
            </a:r>
            <a:r>
              <a:rPr lang="zh-CN" altLang="en-US" b="1" dirty="0" smtClean="0"/>
              <a:t>饱和 </a:t>
            </a:r>
            <a:r>
              <a:rPr lang="zh-CN" altLang="en-US" b="1" dirty="0"/>
              <a:t>）</a:t>
            </a:r>
            <a:r>
              <a:rPr lang="en-US" altLang="zh-CN" b="1" dirty="0"/>
              <a:t/>
            </a:r>
            <a:br>
              <a:rPr lang="en-US" altLang="zh-CN" b="1" dirty="0"/>
            </a:br>
            <a:endParaRPr lang="zh-CN" altLang="en-US" dirty="0"/>
          </a:p>
        </p:txBody>
      </p:sp>
      <p:sp>
        <p:nvSpPr>
          <p:cNvPr id="3" name="内容占位符 2"/>
          <p:cNvSpPr>
            <a:spLocks noGrp="1"/>
          </p:cNvSpPr>
          <p:nvPr>
            <p:ph idx="1"/>
          </p:nvPr>
        </p:nvSpPr>
        <p:spPr>
          <a:xfrm>
            <a:off x="677334" y="1342769"/>
            <a:ext cx="8596668" cy="4698594"/>
          </a:xfrm>
        </p:spPr>
        <p:txBody>
          <a:bodyPr/>
          <a:lstStyle/>
          <a:p>
            <a:pPr marL="0" indent="0">
              <a:buNone/>
            </a:pPr>
            <a:r>
              <a:rPr lang="zh-CN" altLang="en-US" sz="1400" dirty="0" smtClean="0"/>
              <a:t>对于词频，</a:t>
            </a:r>
            <a:r>
              <a:rPr lang="en-US" altLang="zh-CN" sz="1400" dirty="0" smtClean="0"/>
              <a:t>BM25 </a:t>
            </a:r>
            <a:r>
              <a:rPr lang="zh-CN" altLang="en-US" sz="1400" dirty="0" smtClean="0"/>
              <a:t>有一个上限，文档里出现 </a:t>
            </a:r>
            <a:r>
              <a:rPr lang="en-US" altLang="zh-CN" sz="1400" dirty="0" smtClean="0"/>
              <a:t>5 </a:t>
            </a:r>
            <a:r>
              <a:rPr lang="zh-CN" altLang="en-US" sz="1400" dirty="0" smtClean="0"/>
              <a:t>到 </a:t>
            </a:r>
            <a:r>
              <a:rPr lang="en-US" altLang="zh-CN" sz="1400" dirty="0" smtClean="0"/>
              <a:t>10 </a:t>
            </a:r>
            <a:r>
              <a:rPr lang="zh-CN" altLang="en-US" sz="1400" dirty="0" smtClean="0"/>
              <a:t>次的词会比那些只出现一两次的对相关度有着显著影响。但是如图 </a:t>
            </a:r>
            <a:r>
              <a:rPr lang="en-US" altLang="zh-CN" sz="1400" dirty="0" smtClean="0">
                <a:hlinkClick r:id="rId3" tooltip="图 34. TF/IDF 与 BM25 的词频饱和度"/>
              </a:rPr>
              <a:t>TF/IDF </a:t>
            </a:r>
            <a:r>
              <a:rPr lang="zh-CN" altLang="en-US" sz="1400" dirty="0" smtClean="0">
                <a:hlinkClick r:id="rId3" tooltip="图 34. TF/IDF 与 BM25 的词频饱和度"/>
              </a:rPr>
              <a:t>与 </a:t>
            </a:r>
            <a:r>
              <a:rPr lang="en-US" altLang="zh-CN" sz="1400" dirty="0" smtClean="0">
                <a:hlinkClick r:id="rId3" tooltip="图 34. TF/IDF 与 BM25 的词频饱和度"/>
              </a:rPr>
              <a:t>BM25 </a:t>
            </a:r>
            <a:r>
              <a:rPr lang="zh-CN" altLang="en-US" sz="1400" dirty="0" smtClean="0">
                <a:hlinkClick r:id="rId3" tooltip="图 34. TF/IDF 与 BM25 的词频饱和度"/>
              </a:rPr>
              <a:t>的词频饱和度</a:t>
            </a:r>
            <a:r>
              <a:rPr lang="zh-CN" altLang="en-US" sz="1400" dirty="0" smtClean="0"/>
              <a:t> 所见，文档中出现 </a:t>
            </a:r>
            <a:r>
              <a:rPr lang="en-US" altLang="zh-CN" sz="1400" dirty="0" smtClean="0"/>
              <a:t>20 </a:t>
            </a:r>
            <a:r>
              <a:rPr lang="zh-CN" altLang="en-US" sz="1400" dirty="0" smtClean="0"/>
              <a:t>次的词几乎与那些出现上千次的词有着相同的影响。</a:t>
            </a:r>
            <a:endParaRPr lang="en-US" altLang="zh-CN" sz="1400" dirty="0" smtClean="0"/>
          </a:p>
          <a:p>
            <a:pPr marL="0" indent="0">
              <a:buNone/>
            </a:pPr>
            <a:endParaRPr lang="en-US" altLang="zh-CN" sz="1400" dirty="0" smtClean="0"/>
          </a:p>
          <a:p>
            <a:pPr marL="0" indent="0">
              <a:buNone/>
            </a:pPr>
            <a:endParaRPr lang="en-US" altLang="zh-CN" sz="1400" dirty="0"/>
          </a:p>
          <a:p>
            <a:pPr marL="0" indent="0">
              <a:buNone/>
            </a:pPr>
            <a:endParaRPr lang="en-US" altLang="zh-CN" sz="1400" dirty="0" smtClean="0"/>
          </a:p>
          <a:p>
            <a:pPr marL="0" indent="0">
              <a:buNone/>
            </a:pPr>
            <a:endParaRPr lang="en-US" altLang="zh-CN" sz="1400" dirty="0">
              <a:solidFill>
                <a:schemeClr val="tx1"/>
              </a:solidFill>
            </a:endParaRPr>
          </a:p>
          <a:p>
            <a:pPr marL="0" indent="0">
              <a:buNone/>
            </a:pPr>
            <a:endParaRPr lang="en-US" altLang="zh-CN" sz="1400" dirty="0">
              <a:solidFill>
                <a:schemeClr val="tx1"/>
              </a:solidFill>
            </a:endParaRPr>
          </a:p>
          <a:p>
            <a:pPr marL="0" indent="0">
              <a:buNone/>
            </a:pPr>
            <a:endParaRPr lang="en-US" altLang="zh-CN" sz="1400" dirty="0" smtClean="0">
              <a:solidFill>
                <a:schemeClr val="tx1"/>
              </a:solidFill>
            </a:endParaRPr>
          </a:p>
          <a:p>
            <a:pPr marL="0" indent="0">
              <a:buNone/>
            </a:pPr>
            <a:endParaRPr lang="en-US" altLang="zh-CN" sz="1400" dirty="0" smtClean="0"/>
          </a:p>
          <a:p>
            <a:pPr marL="0" indent="0">
              <a:buNone/>
            </a:pPr>
            <a:endParaRPr lang="zh-CN" altLang="en-US" dirty="0"/>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911" y="2281794"/>
            <a:ext cx="5908209" cy="3517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3149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749643"/>
          </a:xfrm>
        </p:spPr>
        <p:txBody>
          <a:bodyPr/>
          <a:lstStyle/>
          <a:p>
            <a:r>
              <a:rPr lang="zh-CN" altLang="en-US" dirty="0" smtClean="0"/>
              <a:t>字段长度归一化</a:t>
            </a:r>
            <a:endParaRPr lang="zh-CN" altLang="en-US" dirty="0"/>
          </a:p>
        </p:txBody>
      </p:sp>
      <p:sp>
        <p:nvSpPr>
          <p:cNvPr id="3" name="内容占位符 2"/>
          <p:cNvSpPr>
            <a:spLocks noGrp="1"/>
          </p:cNvSpPr>
          <p:nvPr>
            <p:ph idx="1"/>
          </p:nvPr>
        </p:nvSpPr>
        <p:spPr>
          <a:xfrm>
            <a:off x="677334" y="1449859"/>
            <a:ext cx="8596668" cy="4591503"/>
          </a:xfrm>
        </p:spPr>
        <p:txBody>
          <a:bodyPr/>
          <a:lstStyle/>
          <a:p>
            <a:r>
              <a:rPr lang="zh-CN" altLang="en-US" dirty="0" smtClean="0"/>
              <a:t>我们之前提到</a:t>
            </a:r>
            <a:r>
              <a:rPr lang="zh-CN" altLang="en-US" dirty="0"/>
              <a:t>过 </a:t>
            </a:r>
            <a:r>
              <a:rPr lang="en-US" altLang="zh-CN" dirty="0"/>
              <a:t>Lucene </a:t>
            </a:r>
            <a:r>
              <a:rPr lang="zh-CN" altLang="en-US" dirty="0"/>
              <a:t>会认为较短字段比较长字段更重要：字段某个词的频度所带来的重要性会被这个字段长度抵消，但是实际的评分函数会将所有字段以同等方式对待</a:t>
            </a:r>
            <a:r>
              <a:rPr lang="zh-CN" altLang="en-US" dirty="0" smtClean="0"/>
              <a:t>。</a:t>
            </a:r>
            <a:endParaRPr lang="en-US" altLang="zh-CN" dirty="0" smtClean="0"/>
          </a:p>
          <a:p>
            <a:r>
              <a:rPr lang="zh-CN" altLang="en-US" dirty="0" smtClean="0"/>
              <a:t>比如他会认为比较短的</a:t>
            </a:r>
            <a:r>
              <a:rPr lang="en-US" altLang="zh-CN" dirty="0" smtClean="0"/>
              <a:t>title</a:t>
            </a:r>
            <a:r>
              <a:rPr lang="zh-CN" altLang="en-US" dirty="0" smtClean="0"/>
              <a:t>字段比较长的</a:t>
            </a:r>
            <a:r>
              <a:rPr lang="en-US" altLang="zh-CN" dirty="0" smtClean="0"/>
              <a:t>body</a:t>
            </a:r>
            <a:r>
              <a:rPr lang="zh-CN" altLang="en-US" dirty="0" smtClean="0"/>
              <a:t>字段更重要（这不一定成立：比如现在存在标题党）</a:t>
            </a:r>
            <a:endParaRPr lang="en-US" altLang="zh-CN" dirty="0" smtClean="0"/>
          </a:p>
          <a:p>
            <a:r>
              <a:rPr lang="en-US" altLang="zh-CN" dirty="0"/>
              <a:t>BM25 </a:t>
            </a:r>
            <a:r>
              <a:rPr lang="zh-CN" altLang="en-US" dirty="0"/>
              <a:t>当然也认为较短字段应该有更多的权重，但是它会分别考虑每个字段内容的平均长度，这样就</a:t>
            </a:r>
            <a:r>
              <a:rPr lang="zh-CN" altLang="en-US" dirty="0" smtClean="0"/>
              <a:t>能</a:t>
            </a:r>
            <a:r>
              <a:rPr lang="zh-CN" altLang="en-US" dirty="0"/>
              <a:t>区别</a:t>
            </a:r>
            <a:r>
              <a:rPr lang="zh-CN" altLang="en-US" dirty="0" smtClean="0"/>
              <a:t>比较</a:t>
            </a:r>
            <a:r>
              <a:rPr lang="zh-CN" altLang="en-US" dirty="0"/>
              <a:t>短的</a:t>
            </a:r>
            <a:r>
              <a:rPr lang="en-US" altLang="zh-CN" dirty="0"/>
              <a:t>title</a:t>
            </a:r>
            <a:r>
              <a:rPr lang="zh-CN" altLang="en-US" dirty="0"/>
              <a:t>字段比较长的</a:t>
            </a:r>
            <a:r>
              <a:rPr lang="en-US" altLang="zh-CN" dirty="0"/>
              <a:t>body</a:t>
            </a:r>
            <a:r>
              <a:rPr lang="zh-CN" altLang="en-US" dirty="0" smtClean="0"/>
              <a:t>字段</a:t>
            </a:r>
            <a:endParaRPr lang="en-US" altLang="zh-CN" dirty="0" smtClean="0"/>
          </a:p>
          <a:p>
            <a:endParaRPr lang="en-US" altLang="zh-CN" dirty="0"/>
          </a:p>
          <a:p>
            <a:pPr marL="0" indent="0">
              <a:buNone/>
            </a:pPr>
            <a:r>
              <a:rPr lang="zh-CN" altLang="en-US" dirty="0" smtClean="0"/>
              <a:t>总结：</a:t>
            </a:r>
            <a:endParaRPr lang="en-US" altLang="zh-CN" dirty="0" smtClean="0"/>
          </a:p>
          <a:p>
            <a:r>
              <a:rPr lang="en-US" altLang="zh-CN" b="1" dirty="0"/>
              <a:t>TF</a:t>
            </a:r>
            <a:r>
              <a:rPr lang="zh-CN" altLang="en-US" b="1" dirty="0" smtClean="0"/>
              <a:t>饱和和</a:t>
            </a:r>
            <a:r>
              <a:rPr lang="zh-CN" altLang="en-US" b="1" dirty="0"/>
              <a:t>字段长度</a:t>
            </a:r>
            <a:r>
              <a:rPr lang="zh-CN" altLang="en-US" b="1" dirty="0" smtClean="0"/>
              <a:t>归一化</a:t>
            </a:r>
            <a:r>
              <a:rPr lang="zh-CN" altLang="en-US" dirty="0" smtClean="0"/>
              <a:t>是</a:t>
            </a:r>
            <a:r>
              <a:rPr lang="en-US" altLang="zh-CN" dirty="0" smtClean="0"/>
              <a:t>BM25</a:t>
            </a:r>
            <a:r>
              <a:rPr lang="zh-CN" altLang="en-US" dirty="0" smtClean="0"/>
              <a:t>的特点</a:t>
            </a:r>
            <a:endParaRPr lang="en-US" altLang="zh-CN" dirty="0" smtClean="0"/>
          </a:p>
          <a:p>
            <a:r>
              <a:rPr lang="en-US" altLang="zh-CN" dirty="0" smtClean="0"/>
              <a:t>ES5.0</a:t>
            </a:r>
            <a:r>
              <a:rPr lang="zh-CN" altLang="en-US" dirty="0"/>
              <a:t>及</a:t>
            </a:r>
            <a:r>
              <a:rPr lang="zh-CN" altLang="en-US" dirty="0" smtClean="0"/>
              <a:t>之后取代</a:t>
            </a:r>
            <a:r>
              <a:rPr lang="en-US" altLang="zh-CN" dirty="0" smtClean="0"/>
              <a:t>TFIDF</a:t>
            </a:r>
            <a:r>
              <a:rPr lang="zh-CN" altLang="en-US" dirty="0" smtClean="0"/>
              <a:t>成为了默认的相似度算法</a:t>
            </a:r>
            <a:endParaRPr lang="en-US" altLang="zh-CN" dirty="0" smtClean="0"/>
          </a:p>
          <a:p>
            <a:endParaRPr lang="zh-CN" altLang="en-US" dirty="0"/>
          </a:p>
        </p:txBody>
      </p:sp>
    </p:spTree>
    <p:extLst>
      <p:ext uri="{BB962C8B-B14F-4D97-AF65-F5344CB8AC3E}">
        <p14:creationId xmlns:p14="http://schemas.microsoft.com/office/powerpoint/2010/main" val="18544227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805716" y="3031925"/>
            <a:ext cx="4481384" cy="646331"/>
          </a:xfrm>
          <a:prstGeom prst="rect">
            <a:avLst/>
          </a:prstGeom>
          <a:noFill/>
        </p:spPr>
        <p:txBody>
          <a:bodyPr wrap="square" rtlCol="0">
            <a:spAutoFit/>
          </a:bodyPr>
          <a:lstStyle/>
          <a:p>
            <a:r>
              <a:rPr lang="zh-CN" altLang="en-US" sz="3600" dirty="0" smtClean="0">
                <a:ea typeface="微软雅黑 Light" panose="020B0502040204020203" pitchFamily="34" charset="-122"/>
              </a:rPr>
              <a:t>谢谢</a:t>
            </a:r>
            <a:endParaRPr lang="zh-CN" altLang="en-US" sz="3600" dirty="0">
              <a:ea typeface="微软雅黑 Light" panose="020B0502040204020203" pitchFamily="34" charset="-122"/>
            </a:endParaRPr>
          </a:p>
        </p:txBody>
      </p:sp>
    </p:spTree>
    <p:extLst>
      <p:ext uri="{BB962C8B-B14F-4D97-AF65-F5344CB8AC3E}">
        <p14:creationId xmlns:p14="http://schemas.microsoft.com/office/powerpoint/2010/main" val="27379031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59027"/>
            <a:ext cx="3854528" cy="469557"/>
          </a:xfrm>
        </p:spPr>
        <p:txBody>
          <a:bodyPr>
            <a:noAutofit/>
          </a:bodyPr>
          <a:lstStyle/>
          <a:p>
            <a:r>
              <a:rPr lang="zh-CN" altLang="en-US" sz="2800" dirty="0" smtClean="0"/>
              <a:t>全文检索</a:t>
            </a:r>
            <a:r>
              <a:rPr lang="en-US" altLang="zh-CN" sz="2800" dirty="0" smtClean="0"/>
              <a:t>-</a:t>
            </a:r>
            <a:r>
              <a:rPr lang="zh-CN" altLang="en-US" sz="2800" dirty="0" smtClean="0"/>
              <a:t>过程</a:t>
            </a:r>
            <a:endParaRPr lang="zh-CN" altLang="en-US" sz="2800" dirty="0"/>
          </a:p>
        </p:txBody>
      </p:sp>
      <p:sp>
        <p:nvSpPr>
          <p:cNvPr id="4" name="文本占位符 3"/>
          <p:cNvSpPr>
            <a:spLocks noGrp="1"/>
          </p:cNvSpPr>
          <p:nvPr>
            <p:ph type="body" sz="half" idx="2"/>
          </p:nvPr>
        </p:nvSpPr>
        <p:spPr>
          <a:xfrm>
            <a:off x="5565460" y="2333913"/>
            <a:ext cx="4107758" cy="2669883"/>
          </a:xfrm>
        </p:spPr>
        <p:txBody>
          <a:bodyPr>
            <a:normAutofit/>
          </a:bodyPr>
          <a:lstStyle/>
          <a:p>
            <a:r>
              <a:rPr lang="zh-CN" altLang="en-US" sz="2000" dirty="0" smtClean="0"/>
              <a:t>对这个过程，提出</a:t>
            </a:r>
            <a:r>
              <a:rPr lang="zh-CN" altLang="en-US" sz="2000" dirty="0"/>
              <a:t>三个问题</a:t>
            </a:r>
            <a:r>
              <a:rPr lang="zh-CN" altLang="en-US" sz="2000" dirty="0" smtClean="0"/>
              <a:t>：</a:t>
            </a:r>
            <a:endParaRPr lang="en-US" altLang="zh-CN" sz="2000" dirty="0" smtClean="0"/>
          </a:p>
          <a:p>
            <a:r>
              <a:rPr lang="zh-CN" altLang="en-US" sz="2000" dirty="0" smtClean="0"/>
              <a:t>索引</a:t>
            </a:r>
            <a:r>
              <a:rPr lang="zh-CN" altLang="en-US" sz="2000" dirty="0"/>
              <a:t>里面究竟存些什么？</a:t>
            </a:r>
            <a:r>
              <a:rPr lang="en-US" altLang="zh-CN" sz="2000" dirty="0"/>
              <a:t>(Index</a:t>
            </a:r>
            <a:r>
              <a:rPr lang="en-US" altLang="zh-CN" sz="2000" dirty="0" smtClean="0"/>
              <a:t>)</a:t>
            </a:r>
          </a:p>
          <a:p>
            <a:r>
              <a:rPr lang="zh-CN" altLang="en-US" sz="2000" dirty="0" smtClean="0"/>
              <a:t>如何</a:t>
            </a:r>
            <a:r>
              <a:rPr lang="zh-CN" altLang="en-US" sz="2000" dirty="0"/>
              <a:t>创建索引？</a:t>
            </a:r>
            <a:r>
              <a:rPr lang="en-US" altLang="zh-CN" sz="2000" dirty="0"/>
              <a:t>(Indexing</a:t>
            </a:r>
            <a:r>
              <a:rPr lang="en-US" altLang="zh-CN" sz="2000" dirty="0" smtClean="0"/>
              <a:t>)</a:t>
            </a:r>
          </a:p>
          <a:p>
            <a:r>
              <a:rPr lang="zh-CN" altLang="en-US" sz="2000" dirty="0" smtClean="0"/>
              <a:t>如何</a:t>
            </a:r>
            <a:r>
              <a:rPr lang="zh-CN" altLang="en-US" sz="2000" dirty="0"/>
              <a:t>对索引进行搜索？</a:t>
            </a:r>
            <a:r>
              <a:rPr lang="en-US" altLang="zh-CN" sz="2000" dirty="0"/>
              <a:t>(Search)</a:t>
            </a:r>
            <a:endParaRPr lang="zh-CN" altLang="en-US" sz="2000" dirty="0"/>
          </a:p>
        </p:txBody>
      </p:sp>
      <p:pic>
        <p:nvPicPr>
          <p:cNvPr id="8" name="图片 7"/>
          <p:cNvPicPr>
            <a:picLocks noChangeAspect="1"/>
          </p:cNvPicPr>
          <p:nvPr/>
        </p:nvPicPr>
        <p:blipFill>
          <a:blip r:embed="rId3"/>
          <a:stretch>
            <a:fillRect/>
          </a:stretch>
        </p:blipFill>
        <p:spPr>
          <a:xfrm>
            <a:off x="677334" y="1628570"/>
            <a:ext cx="4617155" cy="4080571"/>
          </a:xfrm>
          <a:prstGeom prst="rect">
            <a:avLst/>
          </a:prstGeom>
        </p:spPr>
      </p:pic>
    </p:spTree>
    <p:extLst>
      <p:ext uri="{BB962C8B-B14F-4D97-AF65-F5344CB8AC3E}">
        <p14:creationId xmlns:p14="http://schemas.microsoft.com/office/powerpoint/2010/main" val="2236623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634314"/>
          </a:xfrm>
        </p:spPr>
        <p:txBody>
          <a:bodyPr>
            <a:normAutofit fontScale="90000"/>
          </a:bodyPr>
          <a:lstStyle/>
          <a:p>
            <a:r>
              <a:rPr lang="zh-CN" altLang="en-US" dirty="0" smtClean="0"/>
              <a:t>问题（</a:t>
            </a:r>
            <a:r>
              <a:rPr lang="en-US" altLang="zh-CN" dirty="0" smtClean="0"/>
              <a:t>1/3</a:t>
            </a:r>
            <a:r>
              <a:rPr lang="zh-CN" altLang="en-US" dirty="0" smtClean="0"/>
              <a:t>）：索引</a:t>
            </a:r>
            <a:r>
              <a:rPr lang="zh-CN" altLang="en-US" dirty="0"/>
              <a:t>里面究竟存些什么？</a:t>
            </a:r>
            <a:r>
              <a:rPr lang="en-US" altLang="zh-CN" dirty="0"/>
              <a:t>(Index)</a:t>
            </a:r>
            <a:endParaRPr lang="zh-CN" altLang="en-US" dirty="0"/>
          </a:p>
        </p:txBody>
      </p:sp>
      <p:sp>
        <p:nvSpPr>
          <p:cNvPr id="3" name="内容占位符 2"/>
          <p:cNvSpPr>
            <a:spLocks noGrp="1"/>
          </p:cNvSpPr>
          <p:nvPr>
            <p:ph idx="1"/>
          </p:nvPr>
        </p:nvSpPr>
        <p:spPr>
          <a:xfrm>
            <a:off x="1115987" y="5666441"/>
            <a:ext cx="8596668" cy="724930"/>
          </a:xfrm>
        </p:spPr>
        <p:txBody>
          <a:bodyPr>
            <a:normAutofit/>
          </a:bodyPr>
          <a:lstStyle/>
          <a:p>
            <a:pPr marL="0" indent="0">
              <a:buNone/>
            </a:pPr>
            <a:r>
              <a:rPr lang="zh-CN" altLang="en-US" sz="1600" dirty="0" smtClean="0"/>
              <a:t>建索引这么麻烦，而且占空间，索引的优势？  一次索引，多次使用</a:t>
            </a:r>
            <a:endParaRPr lang="zh-CN" altLang="en-US" sz="1600" dirty="0">
              <a:solidFill>
                <a:schemeClr val="tx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87" y="2257816"/>
            <a:ext cx="5300726" cy="1551216"/>
          </a:xfrm>
          <a:prstGeom prst="rect">
            <a:avLst/>
          </a:prstGeom>
        </p:spPr>
      </p:pic>
      <p:sp>
        <p:nvSpPr>
          <p:cNvPr id="6" name="内容占位符 2"/>
          <p:cNvSpPr txBox="1">
            <a:spLocks/>
          </p:cNvSpPr>
          <p:nvPr/>
        </p:nvSpPr>
        <p:spPr>
          <a:xfrm>
            <a:off x="829734" y="1490805"/>
            <a:ext cx="8596668" cy="135100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zh-CN" altLang="en-US" sz="1600" dirty="0" smtClean="0">
                <a:latin typeface="微软雅黑 Light" panose="020B0502040204020203" pitchFamily="34" charset="-122"/>
                <a:ea typeface="微软雅黑 Light" panose="020B0502040204020203" pitchFamily="34" charset="-122"/>
              </a:rPr>
              <a:t>非结构化数据：文件</a:t>
            </a:r>
            <a:r>
              <a:rPr lang="en-US" altLang="zh-CN" sz="1600" dirty="0" smtClean="0">
                <a:latin typeface="微软雅黑 Light" panose="020B0502040204020203" pitchFamily="34" charset="-122"/>
                <a:ea typeface="微软雅黑 Light" panose="020B0502040204020203" pitchFamily="34" charset="-122"/>
              </a:rPr>
              <a:t>-&gt;</a:t>
            </a:r>
            <a:r>
              <a:rPr lang="zh-CN" altLang="en-US" sz="1600" dirty="0" smtClean="0">
                <a:latin typeface="微软雅黑 Light" panose="020B0502040204020203" pitchFamily="34" charset="-122"/>
                <a:ea typeface="微软雅黑 Light" panose="020B0502040204020203" pitchFamily="34" charset="-122"/>
              </a:rPr>
              <a:t>字符串</a:t>
            </a:r>
            <a:endParaRPr lang="en-US" altLang="zh-CN" sz="1600" dirty="0" smtClean="0">
              <a:latin typeface="微软雅黑 Light" panose="020B0502040204020203" pitchFamily="34" charset="-122"/>
              <a:ea typeface="微软雅黑 Light" panose="020B0502040204020203" pitchFamily="34" charset="-122"/>
            </a:endParaRPr>
          </a:p>
          <a:p>
            <a:pPr marL="0" indent="0">
              <a:buNone/>
            </a:pPr>
            <a:r>
              <a:rPr lang="zh-CN" altLang="en-US" sz="1600" dirty="0" smtClean="0">
                <a:latin typeface="微软雅黑 Light" panose="020B0502040204020203" pitchFamily="34" charset="-122"/>
                <a:ea typeface="微软雅黑 Light" panose="020B0502040204020203" pitchFamily="34" charset="-122"/>
              </a:rPr>
              <a:t>我要搜索的时候想要：字符串</a:t>
            </a:r>
            <a:r>
              <a:rPr lang="en-US" altLang="zh-CN" sz="1600" dirty="0" smtClean="0">
                <a:latin typeface="微软雅黑 Light" panose="020B0502040204020203" pitchFamily="34" charset="-122"/>
                <a:ea typeface="微软雅黑 Light" panose="020B0502040204020203" pitchFamily="34" charset="-122"/>
              </a:rPr>
              <a:t>-&gt;</a:t>
            </a:r>
            <a:r>
              <a:rPr lang="zh-CN" altLang="en-US" sz="1600" dirty="0" smtClean="0">
                <a:latin typeface="微软雅黑 Light" panose="020B0502040204020203" pitchFamily="34" charset="-122"/>
                <a:ea typeface="微软雅黑 Light" panose="020B0502040204020203" pitchFamily="34" charset="-122"/>
              </a:rPr>
              <a:t>文件</a:t>
            </a:r>
            <a:r>
              <a:rPr lang="en-US" altLang="zh-CN" sz="1600" dirty="0">
                <a:latin typeface="微软雅黑 Light" panose="020B0502040204020203" pitchFamily="34" charset="-122"/>
                <a:ea typeface="微软雅黑 Light" panose="020B0502040204020203" pitchFamily="34" charset="-122"/>
              </a:rPr>
              <a:t> </a:t>
            </a:r>
            <a:r>
              <a:rPr lang="en-US" altLang="zh-CN" sz="1600" dirty="0" smtClean="0">
                <a:latin typeface="微软雅黑 Light" panose="020B0502040204020203" pitchFamily="34" charset="-122"/>
                <a:ea typeface="微软雅黑 Light" panose="020B0502040204020203" pitchFamily="34" charset="-122"/>
              </a:rPr>
              <a:t>  -</a:t>
            </a:r>
            <a:r>
              <a:rPr lang="en-US" altLang="zh-CN" sz="1600" dirty="0" smtClean="0">
                <a:latin typeface="微软雅黑 Light" panose="020B0502040204020203" pitchFamily="34" charset="-122"/>
                <a:ea typeface="微软雅黑 Light" panose="020B0502040204020203" pitchFamily="34" charset="-122"/>
                <a:sym typeface="Wingdings" panose="05000000000000000000" pitchFamily="2" charset="2"/>
              </a:rPr>
              <a:t>   </a:t>
            </a:r>
            <a:r>
              <a:rPr lang="zh-CN" altLang="en-US" sz="1600" dirty="0" smtClean="0">
                <a:solidFill>
                  <a:srgbClr val="FF0000"/>
                </a:solidFill>
                <a:ea typeface="微软雅黑 Light" panose="020B0502040204020203" pitchFamily="34" charset="-122"/>
              </a:rPr>
              <a:t>反向</a:t>
            </a:r>
            <a:r>
              <a:rPr lang="zh-CN" altLang="en-US" sz="1600" dirty="0">
                <a:solidFill>
                  <a:srgbClr val="FF0000"/>
                </a:solidFill>
                <a:ea typeface="微软雅黑 Light" panose="020B0502040204020203" pitchFamily="34" charset="-122"/>
              </a:rPr>
              <a:t>索引</a:t>
            </a:r>
            <a:r>
              <a:rPr lang="zh-CN" altLang="en-US" sz="1600" dirty="0">
                <a:ea typeface="微软雅黑 Light" panose="020B0502040204020203" pitchFamily="34" charset="-122"/>
              </a:rPr>
              <a:t>或者</a:t>
            </a:r>
            <a:r>
              <a:rPr lang="zh-CN" altLang="en-US" sz="1600" dirty="0">
                <a:solidFill>
                  <a:srgbClr val="FF0000"/>
                </a:solidFill>
                <a:ea typeface="微软雅黑 Light" panose="020B0502040204020203" pitchFamily="34" charset="-122"/>
              </a:rPr>
              <a:t>倒排索引</a:t>
            </a:r>
            <a:endParaRPr lang="en-US" altLang="zh-CN" sz="1600" dirty="0">
              <a:solidFill>
                <a:srgbClr val="FF0000"/>
              </a:solidFill>
              <a:ea typeface="微软雅黑 Light" panose="020B0502040204020203" pitchFamily="34" charset="-122"/>
            </a:endParaRPr>
          </a:p>
          <a:p>
            <a:pPr marL="0" indent="0">
              <a:buFont typeface="Wingdings 3" charset="2"/>
              <a:buNone/>
            </a:pPr>
            <a:endParaRPr lang="en-US" altLang="zh-CN" sz="1600" dirty="0" smtClean="0">
              <a:latin typeface="微软雅黑 Light" panose="020B0502040204020203" pitchFamily="34" charset="-122"/>
              <a:ea typeface="微软雅黑 Light" panose="020B0502040204020203" pitchFamily="34" charset="-122"/>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274" y="4413304"/>
            <a:ext cx="6807933" cy="696521"/>
          </a:xfrm>
          <a:prstGeom prst="rect">
            <a:avLst/>
          </a:prstGeom>
        </p:spPr>
      </p:pic>
      <p:sp>
        <p:nvSpPr>
          <p:cNvPr id="11" name="内容占位符 2"/>
          <p:cNvSpPr txBox="1">
            <a:spLocks/>
          </p:cNvSpPr>
          <p:nvPr/>
        </p:nvSpPr>
        <p:spPr>
          <a:xfrm>
            <a:off x="1056274" y="4341341"/>
            <a:ext cx="8596668" cy="149169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zh-CN" altLang="en-US" sz="1050" dirty="0">
              <a:solidFill>
                <a:schemeClr val="tx1"/>
              </a:solidFill>
              <a:ea typeface="微软雅黑 Light" panose="020B0502040204020203" pitchFamily="34" charset="-122"/>
            </a:endParaRPr>
          </a:p>
        </p:txBody>
      </p:sp>
      <p:sp>
        <p:nvSpPr>
          <p:cNvPr id="5" name="矩形 4"/>
          <p:cNvSpPr/>
          <p:nvPr/>
        </p:nvSpPr>
        <p:spPr>
          <a:xfrm>
            <a:off x="1056274" y="4072884"/>
            <a:ext cx="4548040" cy="369332"/>
          </a:xfrm>
          <a:prstGeom prst="rect">
            <a:avLst/>
          </a:prstGeom>
        </p:spPr>
        <p:txBody>
          <a:bodyPr wrap="none">
            <a:spAutoFit/>
          </a:bodyPr>
          <a:lstStyle/>
          <a:p>
            <a:r>
              <a:rPr lang="zh-CN" altLang="en-US" dirty="0">
                <a:ea typeface="微软雅黑 Light" panose="020B0502040204020203" pitchFamily="34" charset="-122"/>
              </a:rPr>
              <a:t>寻找包含字符</a:t>
            </a:r>
            <a:r>
              <a:rPr lang="en-US" altLang="zh-CN" dirty="0">
                <a:ea typeface="微软雅黑 Light" panose="020B0502040204020203" pitchFamily="34" charset="-122"/>
              </a:rPr>
              <a:t>"lucene"</a:t>
            </a:r>
            <a:r>
              <a:rPr lang="zh-CN" altLang="en-US" dirty="0">
                <a:ea typeface="微软雅黑 Light" panose="020B0502040204020203" pitchFamily="34" charset="-122"/>
              </a:rPr>
              <a:t>而且包含</a:t>
            </a:r>
            <a:r>
              <a:rPr lang="en-US" altLang="zh-CN" dirty="0">
                <a:ea typeface="微软雅黑 Light" panose="020B0502040204020203" pitchFamily="34" charset="-122"/>
              </a:rPr>
              <a:t>"solr"</a:t>
            </a:r>
            <a:r>
              <a:rPr lang="zh-CN" altLang="en-US" dirty="0">
                <a:ea typeface="微软雅黑 Light" panose="020B0502040204020203" pitchFamily="34" charset="-122"/>
              </a:rPr>
              <a:t>的文档</a:t>
            </a:r>
            <a:endParaRPr lang="zh-CN" altLang="en-US" dirty="0"/>
          </a:p>
        </p:txBody>
      </p:sp>
    </p:spTree>
    <p:extLst>
      <p:ext uri="{BB962C8B-B14F-4D97-AF65-F5344CB8AC3E}">
        <p14:creationId xmlns:p14="http://schemas.microsoft.com/office/powerpoint/2010/main" val="1100705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600"/>
            <a:ext cx="8596668" cy="593124"/>
          </a:xfrm>
        </p:spPr>
        <p:txBody>
          <a:bodyPr>
            <a:normAutofit fontScale="90000"/>
          </a:bodyPr>
          <a:lstStyle/>
          <a:p>
            <a:r>
              <a:rPr lang="zh-CN" altLang="en-US" dirty="0" smtClean="0"/>
              <a:t>关于倒排索引</a:t>
            </a:r>
            <a:endParaRPr lang="zh-CN" altLang="en-US" dirty="0"/>
          </a:p>
        </p:txBody>
      </p:sp>
      <p:sp>
        <p:nvSpPr>
          <p:cNvPr id="3" name="内容占位符 2"/>
          <p:cNvSpPr>
            <a:spLocks noGrp="1"/>
          </p:cNvSpPr>
          <p:nvPr>
            <p:ph idx="1"/>
          </p:nvPr>
        </p:nvSpPr>
        <p:spPr>
          <a:xfrm>
            <a:off x="677334" y="1367481"/>
            <a:ext cx="8596668" cy="4673881"/>
          </a:xfrm>
        </p:spPr>
        <p:txBody>
          <a:bodyPr/>
          <a:lstStyle/>
          <a:p>
            <a:r>
              <a:rPr lang="zh-CN" altLang="en-US" dirty="0" smtClean="0"/>
              <a:t>倒排索引中词典</a:t>
            </a:r>
            <a:r>
              <a:rPr lang="zh-CN" altLang="en-US" dirty="0"/>
              <a:t>结构尤为</a:t>
            </a:r>
            <a:r>
              <a:rPr lang="zh-CN" altLang="en-US" dirty="0" smtClean="0"/>
              <a:t>重要，直接影响检索的速度</a:t>
            </a:r>
            <a:endParaRPr lang="en-US" altLang="zh-CN" dirty="0" smtClean="0"/>
          </a:p>
          <a:p>
            <a:r>
              <a:rPr lang="zh-CN" altLang="en-US" dirty="0" smtClean="0"/>
              <a:t>有</a:t>
            </a:r>
            <a:r>
              <a:rPr lang="zh-CN" altLang="en-US" dirty="0"/>
              <a:t>很多种词典结构，各有各的</a:t>
            </a:r>
            <a:r>
              <a:rPr lang="zh-CN" altLang="en-US" dirty="0" smtClean="0"/>
              <a:t>优缺点</a:t>
            </a:r>
            <a:endParaRPr lang="zh-CN" altLang="en-US" dirty="0"/>
          </a:p>
        </p:txBody>
      </p:sp>
      <p:pic>
        <p:nvPicPr>
          <p:cNvPr id="4" name="图片 3"/>
          <p:cNvPicPr>
            <a:picLocks noChangeAspect="1"/>
          </p:cNvPicPr>
          <p:nvPr/>
        </p:nvPicPr>
        <p:blipFill>
          <a:blip r:embed="rId2"/>
          <a:stretch>
            <a:fillRect/>
          </a:stretch>
        </p:blipFill>
        <p:spPr>
          <a:xfrm>
            <a:off x="588419" y="2392498"/>
            <a:ext cx="8571428" cy="2923809"/>
          </a:xfrm>
          <a:prstGeom prst="rect">
            <a:avLst/>
          </a:prstGeom>
        </p:spPr>
      </p:pic>
    </p:spTree>
    <p:extLst>
      <p:ext uri="{BB962C8B-B14F-4D97-AF65-F5344CB8AC3E}">
        <p14:creationId xmlns:p14="http://schemas.microsoft.com/office/powerpoint/2010/main" val="3980636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7334" y="609599"/>
            <a:ext cx="8596668" cy="749643"/>
          </a:xfrm>
        </p:spPr>
        <p:txBody>
          <a:bodyPr>
            <a:normAutofit fontScale="90000"/>
          </a:bodyPr>
          <a:lstStyle/>
          <a:p>
            <a:r>
              <a:rPr lang="zh-CN" altLang="en-US" sz="4000" dirty="0"/>
              <a:t>关于</a:t>
            </a:r>
            <a:r>
              <a:rPr lang="zh-CN" altLang="en-US" sz="4000" dirty="0" smtClean="0"/>
              <a:t>倒排索引</a:t>
            </a:r>
            <a:r>
              <a:rPr lang="en-US" altLang="zh-CN" sz="4000" dirty="0" smtClean="0"/>
              <a:t>-</a:t>
            </a:r>
            <a:r>
              <a:rPr lang="zh-CN" altLang="en-US" sz="4000" dirty="0" smtClean="0"/>
              <a:t>字典结构</a:t>
            </a:r>
            <a:r>
              <a:rPr lang="en-US" altLang="zh-CN" dirty="0" smtClean="0"/>
              <a:t/>
            </a:r>
            <a:br>
              <a:rPr lang="en-US" altLang="zh-CN" dirty="0" smtClean="0"/>
            </a:br>
            <a:endParaRPr lang="zh-CN" altLang="en-US" dirty="0"/>
          </a:p>
        </p:txBody>
      </p:sp>
      <p:pic>
        <p:nvPicPr>
          <p:cNvPr id="9" name="内容占位符 8"/>
          <p:cNvPicPr>
            <a:picLocks noGrp="1" noChangeAspect="1"/>
          </p:cNvPicPr>
          <p:nvPr>
            <p:ph idx="1"/>
          </p:nvPr>
        </p:nvPicPr>
        <p:blipFill>
          <a:blip r:embed="rId3"/>
          <a:stretch>
            <a:fillRect/>
          </a:stretch>
        </p:blipFill>
        <p:spPr>
          <a:xfrm>
            <a:off x="6617639" y="1649803"/>
            <a:ext cx="4602296" cy="2411451"/>
          </a:xfrm>
          <a:prstGeom prst="rect">
            <a:avLst/>
          </a:prstGeom>
        </p:spPr>
      </p:pic>
      <p:pic>
        <p:nvPicPr>
          <p:cNvPr id="8" name="图片 7"/>
          <p:cNvPicPr>
            <a:picLocks noChangeAspect="1"/>
          </p:cNvPicPr>
          <p:nvPr/>
        </p:nvPicPr>
        <p:blipFill>
          <a:blip r:embed="rId4"/>
          <a:stretch>
            <a:fillRect/>
          </a:stretch>
        </p:blipFill>
        <p:spPr>
          <a:xfrm>
            <a:off x="582083" y="1421907"/>
            <a:ext cx="4896078" cy="2137347"/>
          </a:xfrm>
          <a:prstGeom prst="rect">
            <a:avLst/>
          </a:prstGeom>
        </p:spPr>
      </p:pic>
      <p:pic>
        <p:nvPicPr>
          <p:cNvPr id="12" name="图片 11"/>
          <p:cNvPicPr>
            <a:picLocks noChangeAspect="1"/>
          </p:cNvPicPr>
          <p:nvPr/>
        </p:nvPicPr>
        <p:blipFill>
          <a:blip r:embed="rId5"/>
          <a:stretch>
            <a:fillRect/>
          </a:stretch>
        </p:blipFill>
        <p:spPr>
          <a:xfrm>
            <a:off x="1241253" y="3954162"/>
            <a:ext cx="4500375" cy="2426673"/>
          </a:xfrm>
          <a:prstGeom prst="rect">
            <a:avLst/>
          </a:prstGeom>
        </p:spPr>
      </p:pic>
      <p:sp>
        <p:nvSpPr>
          <p:cNvPr id="18" name="Rectangle 3"/>
          <p:cNvSpPr>
            <a:spLocks noChangeArrowheads="1"/>
          </p:cNvSpPr>
          <p:nvPr/>
        </p:nvSpPr>
        <p:spPr bwMode="auto">
          <a:xfrm>
            <a:off x="6135754" y="5294891"/>
            <a:ext cx="5084181" cy="595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697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 </a:t>
            </a:r>
            <a:r>
              <a:rPr kumimoji="0" 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优点：内存占用率低，压缩率一般在</a:t>
            </a:r>
            <a:r>
              <a:rPr kumimoji="0" lang="zh-CN" alt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3</a:t>
            </a:r>
            <a:r>
              <a:rPr kumimoji="0" 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倍</a:t>
            </a:r>
            <a:r>
              <a:rPr kumimoji="0" lang="zh-CN" alt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~20</a:t>
            </a:r>
            <a:r>
              <a:rPr kumimoji="0" 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倍之间、模糊查询支持好、查询快</a:t>
            </a:r>
            <a:endParaRPr kumimoji="0" lang="en-US" alt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sz="105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 缺点：结构复杂、输入要求有序、更新不易</a:t>
            </a:r>
            <a:r>
              <a:rPr kumimoji="0" lang="zh-CN" sz="100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rPr>
              <a:t> </a:t>
            </a:r>
            <a:endParaRPr kumimoji="0" lang="zh-CN" sz="2400" b="0" i="0" u="none" strike="noStrike" cap="none" normalizeH="0" baseline="0" dirty="0" smtClean="0">
              <a:ln>
                <a:noFill/>
              </a:ln>
              <a:solidFill>
                <a:schemeClr val="tx2"/>
              </a:solidFill>
              <a:effectLst/>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969318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3861</TotalTime>
  <Words>6488</Words>
  <Application>Microsoft Office PowerPoint</Application>
  <PresentationFormat>宽屏</PresentationFormat>
  <Paragraphs>671</Paragraphs>
  <Slides>56</Slides>
  <Notes>42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方正姚体</vt:lpstr>
      <vt:lpstr>华文新魏</vt:lpstr>
      <vt:lpstr>宋体</vt:lpstr>
      <vt:lpstr>微软雅黑 Light</vt:lpstr>
      <vt:lpstr>Arial</vt:lpstr>
      <vt:lpstr>Calibri</vt:lpstr>
      <vt:lpstr>Trebuchet MS</vt:lpstr>
      <vt:lpstr>Wingdings</vt:lpstr>
      <vt:lpstr>Wingdings 3</vt:lpstr>
      <vt:lpstr>平面</vt:lpstr>
      <vt:lpstr>Lucene全文检索与ES简介</vt:lpstr>
      <vt:lpstr>概要</vt:lpstr>
      <vt:lpstr>一.全文检索的原理和基本概念</vt:lpstr>
      <vt:lpstr>全文检索-数据分类和搜索分类</vt:lpstr>
      <vt:lpstr>全文检索-对非结构化数据（全文数据）搜索方法</vt:lpstr>
      <vt:lpstr>全文检索-过程</vt:lpstr>
      <vt:lpstr>问题（1/3）：索引里面究竟存些什么？(Index)</vt:lpstr>
      <vt:lpstr>关于倒排索引</vt:lpstr>
      <vt:lpstr>关于倒排索引-字典结构 </vt:lpstr>
      <vt:lpstr>Lucene倒排索引 </vt:lpstr>
      <vt:lpstr>关于倒排索引</vt:lpstr>
      <vt:lpstr>问题（2/3）：如何创建索引？(Indexing)</vt:lpstr>
      <vt:lpstr>问题（2/3）：如何创建索引？(Indexing)</vt:lpstr>
      <vt:lpstr>问题（2/3）：如何创建索引？(Indexing)</vt:lpstr>
      <vt:lpstr>问题（2/3）：如何创建索引？(Indexing)</vt:lpstr>
      <vt:lpstr>问题（2/3）：如何创建索引？(Indexing)</vt:lpstr>
      <vt:lpstr>问题（3/3）如何对索引进行搜索？(Search)</vt:lpstr>
      <vt:lpstr>总结 全文检索原理</vt:lpstr>
      <vt:lpstr>第二部分：Lucene简介</vt:lpstr>
      <vt:lpstr>Lucene概述</vt:lpstr>
      <vt:lpstr>Lucene索引结构</vt:lpstr>
      <vt:lpstr>Lucene索引结构-说说Field类型</vt:lpstr>
      <vt:lpstr>Lucene核心类</vt:lpstr>
      <vt:lpstr>索引过程</vt:lpstr>
      <vt:lpstr>示例代码</vt:lpstr>
      <vt:lpstr>搜索过程</vt:lpstr>
      <vt:lpstr>创建Analyer用来对查询语句进行词法分析和语言处理</vt:lpstr>
      <vt:lpstr>搜索过程- Query讲解</vt:lpstr>
      <vt:lpstr>得到搜索结果 </vt:lpstr>
      <vt:lpstr>示例代码 </vt:lpstr>
      <vt:lpstr>Lucene程序包和索引与搜索过程的对应关系 </vt:lpstr>
      <vt:lpstr>第三部分：Elasticsearch简介</vt:lpstr>
      <vt:lpstr>Elasticsearch简介</vt:lpstr>
      <vt:lpstr>Elasticsearch简介</vt:lpstr>
      <vt:lpstr>Elasticsearch简介</vt:lpstr>
      <vt:lpstr>Elasticsearch-MASTER选举 </vt:lpstr>
      <vt:lpstr>Elasticsearch-水平扩容 </vt:lpstr>
      <vt:lpstr>Elasticsearch-容灾 </vt:lpstr>
      <vt:lpstr>ElasticSearch索引过程 -routing refresh flush</vt:lpstr>
      <vt:lpstr>Elasticsearch更新和删除文档的过程。 </vt:lpstr>
      <vt:lpstr>ElasticSearch query type </vt:lpstr>
      <vt:lpstr>ElasticSearch默认搜索过程-Query Then Fetch</vt:lpstr>
      <vt:lpstr>有货搜索</vt:lpstr>
      <vt:lpstr>第四部分： Elasticsearch 如何打分？Lucene 相似度评分算法</vt:lpstr>
      <vt:lpstr> Elasticsearch 如何打分？Lucene 相似度评分算法</vt:lpstr>
      <vt:lpstr>TF/IDF(词频/逆文档频率)算法</vt:lpstr>
      <vt:lpstr>余弦相似度原理 </vt:lpstr>
      <vt:lpstr>余弦相似度具体例子</vt:lpstr>
      <vt:lpstr>TF/IDF(词频/逆文档频率)算法</vt:lpstr>
      <vt:lpstr>TF/IDF(词频/逆文档频率)算法</vt:lpstr>
      <vt:lpstr>TF/IDF(词频/逆文档频率)算法-代码体现</vt:lpstr>
      <vt:lpstr>搜索流程映射到TF/IDF算法公式</vt:lpstr>
      <vt:lpstr>BM25</vt:lpstr>
      <vt:lpstr>BM25 - Term-frequency saturation（TF饱和 ） </vt:lpstr>
      <vt:lpstr>字段长度归一化</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基于Lucene的全文检索分享</dc:title>
  <dc:creator>wangnan</dc:creator>
  <cp:lastModifiedBy>wangnan</cp:lastModifiedBy>
  <cp:revision>98</cp:revision>
  <dcterms:created xsi:type="dcterms:W3CDTF">2017-12-12T10:02:11Z</dcterms:created>
  <dcterms:modified xsi:type="dcterms:W3CDTF">2018-09-27T01:53:20Z</dcterms:modified>
</cp:coreProperties>
</file>