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1" r:id="rId9"/>
    <p:sldId id="272" r:id="rId10"/>
    <p:sldId id="266" r:id="rId11"/>
    <p:sldId id="269" r:id="rId12"/>
    <p:sldId id="262" r:id="rId13"/>
    <p:sldId id="263" r:id="rId14"/>
    <p:sldId id="264" r:id="rId15"/>
    <p:sldId id="265" r:id="rId16"/>
    <p:sldId id="273" r:id="rId17"/>
    <p:sldId id="267" r:id="rId18"/>
    <p:sldId id="274" r:id="rId19"/>
    <p:sldId id="277" r:id="rId20"/>
    <p:sldId id="278" r:id="rId21"/>
    <p:sldId id="279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frame-of-reference-and-roaring-bitmap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.nyu.edu/~mohri/pub/fl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405" y="2759676"/>
            <a:ext cx="9325233" cy="1899667"/>
          </a:xfrm>
        </p:spPr>
        <p:txBody>
          <a:bodyPr/>
          <a:lstStyle/>
          <a:p>
            <a:r>
              <a:rPr lang="en-US" altLang="zh-CN" smtClean="0"/>
              <a:t>ES/Lucene</a:t>
            </a:r>
            <a:r>
              <a:rPr lang="zh-CN" altLang="en-US" smtClean="0"/>
              <a:t>相关数据结构解析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559571" cy="1096899"/>
          </a:xfrm>
        </p:spPr>
        <p:txBody>
          <a:bodyPr/>
          <a:lstStyle/>
          <a:p>
            <a:r>
              <a:rPr lang="en-US" altLang="zh-CN" smtClean="0"/>
              <a:t>	</a:t>
            </a:r>
            <a:r>
              <a:rPr lang="zh-CN" altLang="en-US" smtClean="0"/>
              <a:t>王楠</a:t>
            </a:r>
            <a:endParaRPr lang="en-US" altLang="zh-CN" smtClean="0"/>
          </a:p>
          <a:p>
            <a:r>
              <a:rPr lang="en-US" altLang="zh-CN"/>
              <a:t>https://github.com/wangnan9279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4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r>
              <a:rPr lang="en-US" altLang="zh-CN" smtClean="0"/>
              <a:t>Skip </a:t>
            </a:r>
            <a:r>
              <a:rPr lang="en-US" altLang="zh-CN"/>
              <a:t>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91" y="1573428"/>
            <a:ext cx="8596668" cy="46326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将</a:t>
            </a:r>
            <a:r>
              <a:rPr lang="zh-CN" altLang="en-US" sz="1600"/>
              <a:t>一个有序链表</a:t>
            </a:r>
            <a:r>
              <a:rPr lang="en-US" altLang="zh-CN" sz="1600"/>
              <a:t>level0</a:t>
            </a:r>
            <a:r>
              <a:rPr lang="zh-CN" altLang="en-US" sz="1600"/>
              <a:t>，挑出其中几个元素到</a:t>
            </a:r>
            <a:r>
              <a:rPr lang="en-US" altLang="zh-CN" sz="1600"/>
              <a:t>level1</a:t>
            </a:r>
            <a:r>
              <a:rPr lang="zh-CN" altLang="en-US" sz="1600"/>
              <a:t>及</a:t>
            </a:r>
            <a:r>
              <a:rPr lang="en-US" altLang="zh-CN" sz="1600"/>
              <a:t>level2</a:t>
            </a:r>
            <a:r>
              <a:rPr lang="zh-CN" altLang="en-US" sz="1600"/>
              <a:t>，每个</a:t>
            </a:r>
            <a:r>
              <a:rPr lang="en-US" altLang="zh-CN" sz="1600"/>
              <a:t>level</a:t>
            </a:r>
            <a:r>
              <a:rPr lang="zh-CN" altLang="en-US" sz="1600"/>
              <a:t>越往上，选出来的指针元素越少，查找时依次从高</a:t>
            </a:r>
            <a:r>
              <a:rPr lang="en-US" altLang="zh-CN" sz="1600"/>
              <a:t>level</a:t>
            </a:r>
            <a:r>
              <a:rPr lang="zh-CN" altLang="en-US" sz="1600"/>
              <a:t>往低查找，比如</a:t>
            </a:r>
            <a:r>
              <a:rPr lang="en-US" altLang="zh-CN" sz="1600"/>
              <a:t>55</a:t>
            </a:r>
            <a:r>
              <a:rPr lang="zh-CN" altLang="en-US" sz="1600"/>
              <a:t>，先找到</a:t>
            </a:r>
            <a:r>
              <a:rPr lang="en-US" altLang="zh-CN" sz="1600"/>
              <a:t>level2</a:t>
            </a:r>
            <a:r>
              <a:rPr lang="zh-CN" altLang="en-US" sz="1600"/>
              <a:t>的</a:t>
            </a:r>
            <a:r>
              <a:rPr lang="en-US" altLang="zh-CN" sz="1600"/>
              <a:t>31</a:t>
            </a:r>
            <a:r>
              <a:rPr lang="zh-CN" altLang="en-US" sz="1600"/>
              <a:t>，再找到</a:t>
            </a:r>
            <a:r>
              <a:rPr lang="en-US" altLang="zh-CN" sz="1600"/>
              <a:t>level1</a:t>
            </a:r>
            <a:r>
              <a:rPr lang="zh-CN" altLang="en-US" sz="1600"/>
              <a:t>的</a:t>
            </a:r>
            <a:r>
              <a:rPr lang="en-US" altLang="zh-CN" sz="1600"/>
              <a:t>47</a:t>
            </a:r>
            <a:r>
              <a:rPr lang="zh-CN" altLang="en-US" sz="1600"/>
              <a:t>，最后找到</a:t>
            </a:r>
            <a:r>
              <a:rPr lang="en-US" altLang="zh-CN" sz="1600"/>
              <a:t>55</a:t>
            </a:r>
            <a:r>
              <a:rPr lang="zh-CN" altLang="en-US" sz="1600"/>
              <a:t>，一共</a:t>
            </a:r>
            <a:r>
              <a:rPr lang="en-US" altLang="zh-CN" sz="1600"/>
              <a:t>3</a:t>
            </a:r>
            <a:r>
              <a:rPr lang="zh-CN" altLang="en-US" sz="1600"/>
              <a:t>次查找，</a:t>
            </a:r>
            <a:r>
              <a:rPr lang="zh-CN" altLang="en-US" sz="1600">
                <a:solidFill>
                  <a:srgbClr val="FF0000"/>
                </a:solidFill>
              </a:rPr>
              <a:t>查找效率和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叉树的效率相当，但也是用了一定的空间冗余来换取的</a:t>
            </a:r>
            <a:r>
              <a:rPr lang="zh-CN" altLang="en-US" sz="1600" smtClean="0"/>
              <a:t>。（空间换时间）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3428"/>
            <a:ext cx="3212045" cy="15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zh-CN" altLang="en-US"/>
              <a:t>联合索引</a:t>
            </a:r>
            <a:r>
              <a:rPr lang="zh-CN" altLang="en-US" smtClean="0"/>
              <a:t>查询方式</a:t>
            </a:r>
            <a:r>
              <a:rPr lang="en-US" altLang="zh-CN" smtClean="0"/>
              <a:t>1-Skip </a:t>
            </a:r>
            <a:r>
              <a:rPr lang="en-US" altLang="zh-CN"/>
              <a:t>list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238" y="90617"/>
            <a:ext cx="2558497" cy="3556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416" y="1318054"/>
            <a:ext cx="103879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1</a:t>
            </a:r>
            <a:r>
              <a:rPr lang="zh-CN" altLang="en-US" sz="1200" smtClean="0"/>
              <a:t>。假设有下面三个</a:t>
            </a:r>
            <a:r>
              <a:rPr lang="en-US" altLang="zh-CN" sz="1200" smtClean="0"/>
              <a:t>posting list</a:t>
            </a:r>
            <a:r>
              <a:rPr lang="zh-CN" altLang="en-US" sz="1200" smtClean="0"/>
              <a:t>需要联合索引：</a:t>
            </a:r>
          </a:p>
          <a:p>
            <a:r>
              <a:rPr lang="zh-CN" altLang="en-US" sz="1200" smtClean="0"/>
              <a:t>如果使用跳表，对最短的</a:t>
            </a:r>
            <a:r>
              <a:rPr lang="en-US" altLang="zh-CN" sz="1200" smtClean="0"/>
              <a:t>posting list</a:t>
            </a:r>
            <a:r>
              <a:rPr lang="zh-CN" altLang="en-US" sz="1200" smtClean="0"/>
              <a:t>中的每个</a:t>
            </a:r>
            <a:r>
              <a:rPr lang="en-US" altLang="zh-CN" sz="1200" smtClean="0"/>
              <a:t>id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逐个在另外两个</a:t>
            </a:r>
            <a:r>
              <a:rPr lang="en-US" altLang="zh-CN" sz="1200" smtClean="0"/>
              <a:t>posting list</a:t>
            </a:r>
            <a:r>
              <a:rPr lang="zh-CN" altLang="en-US" sz="1200" smtClean="0"/>
              <a:t>中查找看是否存在，最后得到交集的结果</a:t>
            </a:r>
            <a:r>
              <a:rPr lang="en-US" altLang="zh-CN" sz="1200" smtClean="0"/>
              <a:t>:</a:t>
            </a:r>
          </a:p>
          <a:p>
            <a:r>
              <a:rPr lang="en-US" altLang="zh-CN" sz="1200" smtClean="0"/>
              <a:t>Next -&gt; 2</a:t>
            </a:r>
          </a:p>
          <a:p>
            <a:r>
              <a:rPr lang="en-US" altLang="zh-CN" sz="1200" smtClean="0"/>
              <a:t>Advance(2) -&gt; 13</a:t>
            </a:r>
          </a:p>
          <a:p>
            <a:r>
              <a:rPr lang="en-US" altLang="zh-CN" sz="1200" smtClean="0"/>
              <a:t>Advance(13) -&gt; 13</a:t>
            </a:r>
          </a:p>
          <a:p>
            <a:r>
              <a:rPr lang="en-US" altLang="zh-CN" sz="1200" smtClean="0"/>
              <a:t>Already on 13</a:t>
            </a:r>
          </a:p>
          <a:p>
            <a:r>
              <a:rPr lang="en-US" altLang="zh-CN" sz="1200" smtClean="0"/>
              <a:t>Advance(13) -&gt; 13 MATCH!!!</a:t>
            </a:r>
          </a:p>
          <a:p>
            <a:r>
              <a:rPr lang="en-US" altLang="zh-CN" sz="1200" smtClean="0"/>
              <a:t>Next -&gt; 17</a:t>
            </a:r>
          </a:p>
          <a:p>
            <a:r>
              <a:rPr lang="en-US" altLang="zh-CN" sz="1200" smtClean="0"/>
              <a:t>Advance(17) -&gt; 22</a:t>
            </a:r>
          </a:p>
          <a:p>
            <a:r>
              <a:rPr lang="en-US" altLang="zh-CN" sz="1200" smtClean="0"/>
              <a:t>Advance(22) -&gt; 98</a:t>
            </a:r>
          </a:p>
          <a:p>
            <a:r>
              <a:rPr lang="en-US" altLang="zh-CN" sz="1200" smtClean="0"/>
              <a:t>Advance(98) -&gt; 98</a:t>
            </a:r>
          </a:p>
          <a:p>
            <a:r>
              <a:rPr lang="en-US" altLang="zh-CN" sz="1200" smtClean="0"/>
              <a:t>Advance(98) -&gt; 98 MATCH!!!</a:t>
            </a:r>
          </a:p>
          <a:p>
            <a:r>
              <a:rPr lang="zh-CN" altLang="en-US" sz="1200" smtClean="0"/>
              <a:t>最后得出的交集是</a:t>
            </a:r>
            <a:r>
              <a:rPr lang="en-US" altLang="zh-CN" sz="1200" smtClean="0"/>
              <a:t>[13,98]</a:t>
            </a:r>
            <a:r>
              <a:rPr lang="zh-CN" altLang="en-US" sz="1200" smtClean="0"/>
              <a:t>，所需的时间比完整遍历三个</a:t>
            </a:r>
            <a:r>
              <a:rPr lang="en-US" altLang="zh-CN" sz="1200" smtClean="0"/>
              <a:t>posting list</a:t>
            </a:r>
            <a:r>
              <a:rPr lang="zh-CN" altLang="en-US" sz="1200" smtClean="0"/>
              <a:t>要快得多。但是前提是每个</a:t>
            </a:r>
            <a:r>
              <a:rPr lang="en-US" altLang="zh-CN" sz="1200" smtClean="0"/>
              <a:t>list</a:t>
            </a:r>
            <a:r>
              <a:rPr lang="zh-CN" altLang="en-US" sz="1200" smtClean="0"/>
              <a:t>需要指出</a:t>
            </a:r>
            <a:r>
              <a:rPr lang="en-US" altLang="zh-CN" sz="1200" smtClean="0"/>
              <a:t>Advance</a:t>
            </a:r>
            <a:r>
              <a:rPr lang="zh-CN" altLang="en-US" sz="1200" smtClean="0"/>
              <a:t>这个操作，快速移动指向的位置。什么样的</a:t>
            </a:r>
            <a:r>
              <a:rPr lang="en-US" altLang="zh-CN" sz="1200" smtClean="0"/>
              <a:t>list</a:t>
            </a:r>
            <a:r>
              <a:rPr lang="zh-CN" altLang="en-US" sz="1200" smtClean="0"/>
              <a:t>可以这样</a:t>
            </a:r>
            <a:r>
              <a:rPr lang="en-US" altLang="zh-CN" sz="1200" smtClean="0"/>
              <a:t>Advance</a:t>
            </a:r>
            <a:r>
              <a:rPr lang="zh-CN" altLang="en-US" sz="1200" smtClean="0"/>
              <a:t>往前做蛙跳？用</a:t>
            </a:r>
            <a:r>
              <a:rPr lang="en-US" altLang="zh-CN" sz="1200" smtClean="0"/>
              <a:t>skip list</a:t>
            </a:r>
          </a:p>
          <a:p>
            <a:endParaRPr lang="en-US" altLang="zh-CN" sz="1200" smtClean="0"/>
          </a:p>
          <a:p>
            <a:r>
              <a:rPr lang="zh-CN" altLang="en-US" sz="1400" smtClean="0"/>
              <a:t>从概念上来说，对于一个很长的</a:t>
            </a:r>
            <a:r>
              <a:rPr lang="en-US" altLang="zh-CN" sz="1400" smtClean="0"/>
              <a:t>posting list</a:t>
            </a:r>
            <a:r>
              <a:rPr lang="zh-CN" altLang="en-US" sz="1400" smtClean="0"/>
              <a:t>，比如：</a:t>
            </a:r>
            <a:endParaRPr lang="en-US" altLang="zh-CN" sz="1400" smtClean="0"/>
          </a:p>
          <a:p>
            <a:r>
              <a:rPr lang="en-US" altLang="zh-CN" sz="1200" smtClean="0"/>
              <a:t>[1,3,13,101,105,108,255,256,257]</a:t>
            </a:r>
          </a:p>
          <a:p>
            <a:r>
              <a:rPr lang="zh-CN" altLang="en-US" sz="1200" smtClean="0"/>
              <a:t>我们可以把这个</a:t>
            </a:r>
            <a:r>
              <a:rPr lang="en-US" altLang="zh-CN" sz="1200" smtClean="0"/>
              <a:t>list</a:t>
            </a:r>
            <a:r>
              <a:rPr lang="zh-CN" altLang="en-US" sz="1200" smtClean="0"/>
              <a:t>分成三个</a:t>
            </a:r>
            <a:r>
              <a:rPr lang="en-US" altLang="zh-CN" sz="1200" smtClean="0"/>
              <a:t>block</a:t>
            </a:r>
            <a:r>
              <a:rPr lang="zh-CN" altLang="en-US" sz="1200" smtClean="0"/>
              <a:t>：</a:t>
            </a:r>
          </a:p>
          <a:p>
            <a:r>
              <a:rPr lang="en-US" altLang="zh-CN" sz="1200" smtClean="0"/>
              <a:t>[1,3,13] [101,105,108] [255,256,257]</a:t>
            </a:r>
          </a:p>
          <a:p>
            <a:r>
              <a:rPr lang="zh-CN" altLang="en-US" sz="1200" smtClean="0"/>
              <a:t>然后可以构建出</a:t>
            </a:r>
            <a:r>
              <a:rPr lang="en-US" altLang="zh-CN" sz="1200" smtClean="0"/>
              <a:t>skip list</a:t>
            </a:r>
            <a:r>
              <a:rPr lang="zh-CN" altLang="en-US" sz="1200" smtClean="0"/>
              <a:t>的第二层：</a:t>
            </a:r>
          </a:p>
          <a:p>
            <a:r>
              <a:rPr lang="en-US" altLang="zh-CN" sz="1200" smtClean="0"/>
              <a:t>[1,101,255]</a:t>
            </a:r>
          </a:p>
          <a:p>
            <a:r>
              <a:rPr lang="en-US" altLang="zh-CN" sz="1200" smtClean="0"/>
              <a:t>1,101,255</a:t>
            </a:r>
            <a:r>
              <a:rPr lang="zh-CN" altLang="en-US" sz="1200" smtClean="0"/>
              <a:t>分别指向自己对应的</a:t>
            </a:r>
            <a:r>
              <a:rPr lang="en-US" altLang="zh-CN" sz="1200" smtClean="0"/>
              <a:t>block</a:t>
            </a:r>
            <a:r>
              <a:rPr lang="zh-CN" altLang="en-US" sz="1200" smtClean="0"/>
              <a:t>。这样就可以很快地跨</a:t>
            </a:r>
            <a:r>
              <a:rPr lang="en-US" altLang="zh-CN" sz="1200" smtClean="0"/>
              <a:t>block</a:t>
            </a:r>
            <a:r>
              <a:rPr lang="zh-CN" altLang="en-US" sz="1200" smtClean="0"/>
              <a:t>的移动指向位置了。</a:t>
            </a:r>
          </a:p>
          <a:p>
            <a:endParaRPr lang="en-US" altLang="zh-CN" sz="1200" smtClean="0"/>
          </a:p>
          <a:p>
            <a:r>
              <a:rPr lang="en-US" altLang="zh-CN" sz="1200"/>
              <a:t>Lucene</a:t>
            </a:r>
            <a:r>
              <a:rPr lang="zh-CN" altLang="en-US" sz="1200"/>
              <a:t>自然会对这个</a:t>
            </a:r>
            <a:r>
              <a:rPr lang="en-US" altLang="zh-CN" sz="1200"/>
              <a:t>block</a:t>
            </a:r>
            <a:r>
              <a:rPr lang="zh-CN" altLang="en-US" sz="1200"/>
              <a:t>再次进行压缩。其压缩方式叫做</a:t>
            </a:r>
            <a:r>
              <a:rPr lang="en-US" altLang="zh-CN" sz="1200">
                <a:solidFill>
                  <a:srgbClr val="FF0000"/>
                </a:solidFill>
              </a:rPr>
              <a:t>Frame Of Reference</a:t>
            </a:r>
            <a:r>
              <a:rPr lang="zh-CN" altLang="en-US" sz="1200">
                <a:solidFill>
                  <a:srgbClr val="FF0000"/>
                </a:solidFill>
              </a:rPr>
              <a:t>编码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574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703"/>
          </a:xfrm>
        </p:spPr>
        <p:txBody>
          <a:bodyPr>
            <a:normAutofit fontScale="90000"/>
          </a:bodyPr>
          <a:lstStyle/>
          <a:p>
            <a:r>
              <a:rPr lang="en-US" altLang="zh-CN" sz="3200" b="1"/>
              <a:t>block</a:t>
            </a:r>
            <a:r>
              <a:rPr lang="zh-CN" altLang="en-US" sz="3200" b="1"/>
              <a:t>压缩</a:t>
            </a:r>
            <a:r>
              <a:rPr lang="en-US" altLang="zh-CN" sz="3200" smtClean="0"/>
              <a:t>-</a:t>
            </a:r>
            <a:r>
              <a:rPr lang="en-US" altLang="zh-CN" sz="3200" b="1" smtClean="0"/>
              <a:t>Frame </a:t>
            </a:r>
            <a:r>
              <a:rPr lang="en-US" altLang="zh-CN" sz="3200" b="1"/>
              <a:t>Of Reference</a:t>
            </a:r>
            <a:r>
              <a:rPr lang="zh-CN" altLang="en-US" sz="3200" b="1"/>
              <a:t>编码</a:t>
            </a:r>
            <a:r>
              <a:rPr lang="en-US" altLang="zh-CN" sz="3200">
                <a:solidFill>
                  <a:srgbClr val="FF0000"/>
                </a:solidFill>
              </a:rPr>
              <a:t/>
            </a:r>
            <a:br>
              <a:rPr lang="en-US" altLang="zh-CN" sz="3200">
                <a:solidFill>
                  <a:srgbClr val="FF0000"/>
                </a:solidFill>
              </a:rPr>
            </a:b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859"/>
            <a:ext cx="8596668" cy="4591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smtClean="0"/>
              <a:t>思路：</a:t>
            </a:r>
            <a:r>
              <a:rPr lang="zh-CN" altLang="en-US" sz="1400" i="1"/>
              <a:t>增量编码压缩，将大数变小数，按字节</a:t>
            </a:r>
            <a:r>
              <a:rPr lang="zh-CN" altLang="en-US" sz="1400" i="1" smtClean="0"/>
              <a:t>存储</a:t>
            </a:r>
            <a:endParaRPr lang="en-US" altLang="zh-CN" sz="1400" i="1" smtClean="0"/>
          </a:p>
          <a:p>
            <a:pPr marL="0" indent="0">
              <a:buNone/>
            </a:pPr>
            <a:endParaRPr lang="en-US" altLang="zh-CN" sz="1400" i="1"/>
          </a:p>
          <a:p>
            <a:pPr marL="0" indent="0">
              <a:buNone/>
            </a:pPr>
            <a:r>
              <a:rPr lang="en-US" altLang="zh-CN" sz="1400"/>
              <a:t>Elasticsearch</a:t>
            </a:r>
            <a:r>
              <a:rPr lang="zh-CN" altLang="en-US" sz="1400"/>
              <a:t>要求</a:t>
            </a:r>
            <a:r>
              <a:rPr lang="en-US" altLang="zh-CN" sz="1400"/>
              <a:t>posting list</a:t>
            </a:r>
            <a:r>
              <a:rPr lang="zh-CN" altLang="en-US" sz="1400"/>
              <a:t>是有序</a:t>
            </a:r>
            <a:r>
              <a:rPr lang="zh-CN" altLang="en-US" sz="1400" smtClean="0"/>
              <a:t>的，</a:t>
            </a:r>
            <a:r>
              <a:rPr lang="zh-CN" altLang="en-US" sz="1400"/>
              <a:t>这样做的一个好处是方便压缩，看下面这个图例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原理就是通过增量，将原来的大数变成小数仅存储增量值，再精打细算按</a:t>
            </a:r>
            <a:r>
              <a:rPr lang="en-US" altLang="zh-CN" sz="1400"/>
              <a:t>bit</a:t>
            </a:r>
            <a:r>
              <a:rPr lang="zh-CN" altLang="en-US" sz="1400"/>
              <a:t>排好队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400" smtClean="0"/>
              <a:t>最后</a:t>
            </a:r>
            <a:r>
              <a:rPr lang="zh-CN" altLang="en-US" sz="1400"/>
              <a:t>通过字节存储，而不是大大咧咧的尽管是</a:t>
            </a:r>
            <a:r>
              <a:rPr lang="en-US" altLang="zh-CN" sz="1400"/>
              <a:t>2</a:t>
            </a:r>
            <a:r>
              <a:rPr lang="zh-CN" altLang="en-US" sz="1400"/>
              <a:t>也是用</a:t>
            </a:r>
            <a:r>
              <a:rPr lang="en-US" altLang="zh-CN" sz="1400"/>
              <a:t>int(4</a:t>
            </a:r>
            <a:r>
              <a:rPr lang="zh-CN" altLang="en-US" sz="1400"/>
              <a:t>个字节</a:t>
            </a:r>
            <a:r>
              <a:rPr lang="en-US" altLang="zh-CN" sz="1400"/>
              <a:t>)</a:t>
            </a:r>
            <a:r>
              <a:rPr lang="zh-CN" altLang="en-US" sz="1400"/>
              <a:t>来存储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73 272  2 </a:t>
            </a:r>
            <a:r>
              <a:rPr lang="zh-CN" altLang="en-US" sz="1400" smtClean="0"/>
              <a:t>中最大的数</a:t>
            </a:r>
            <a:r>
              <a:rPr lang="en-US" altLang="zh-CN" sz="1400" smtClean="0"/>
              <a:t>272</a:t>
            </a:r>
            <a:r>
              <a:rPr lang="zh-CN" altLang="en-US" sz="1400" smtClean="0"/>
              <a:t>的二进制： </a:t>
            </a:r>
            <a:r>
              <a:rPr lang="en-US" altLang="zh-CN" sz="1400" smtClean="0"/>
              <a:t>11100011  </a:t>
            </a:r>
            <a:r>
              <a:rPr lang="zh-CN" altLang="en-US" sz="1400" smtClean="0"/>
              <a:t>需要用</a:t>
            </a:r>
            <a:r>
              <a:rPr lang="en-US" altLang="zh-CN" sz="1400" smtClean="0"/>
              <a:t>8bits</a:t>
            </a:r>
            <a:r>
              <a:rPr lang="zh-CN" altLang="en-US" sz="1400" smtClean="0"/>
              <a:t>表示</a:t>
            </a:r>
            <a:r>
              <a:rPr lang="en-US" altLang="zh-CN" sz="1400" smtClean="0"/>
              <a:t>  </a:t>
            </a:r>
            <a:r>
              <a:rPr lang="zh-CN" altLang="en-US" sz="1400" smtClean="0"/>
              <a:t>三个数字就是</a:t>
            </a:r>
            <a:r>
              <a:rPr lang="en-US" altLang="zh-CN" sz="1400" smtClean="0"/>
              <a:t>3byte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30 11 29 </a:t>
            </a:r>
            <a:r>
              <a:rPr lang="zh-CN" altLang="en-US" sz="1400" smtClean="0"/>
              <a:t>中最大的数</a:t>
            </a:r>
            <a:r>
              <a:rPr lang="en-US" altLang="zh-CN" sz="1400" smtClean="0"/>
              <a:t>30 </a:t>
            </a:r>
            <a:r>
              <a:rPr lang="zh-CN" altLang="en-US" sz="1400"/>
              <a:t>的二进制： </a:t>
            </a:r>
            <a:r>
              <a:rPr lang="en-US" altLang="zh-CN" sz="1400" smtClean="0"/>
              <a:t>11110  </a:t>
            </a:r>
            <a:r>
              <a:rPr lang="zh-CN" altLang="en-US" sz="1400" smtClean="0"/>
              <a:t>需要</a:t>
            </a:r>
            <a:r>
              <a:rPr lang="en-US" altLang="zh-CN" sz="1400" smtClean="0"/>
              <a:t>5bits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400" smtClean="0"/>
              <a:t>三个数字就是 </a:t>
            </a:r>
            <a:r>
              <a:rPr lang="en-US" altLang="zh-CN" sz="1400" smtClean="0"/>
              <a:t>15bits &lt;16bits=2byte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 smtClean="0"/>
              <a:t>绿色的数字占用一个</a:t>
            </a:r>
            <a:r>
              <a:rPr lang="en-US" altLang="zh-CN" sz="1400" smtClean="0"/>
              <a:t>byte</a:t>
            </a:r>
            <a:r>
              <a:rPr lang="zh-CN" altLang="en-US" sz="1400" smtClean="0"/>
              <a:t>，表示这个块中的数字是用几个</a:t>
            </a:r>
            <a:r>
              <a:rPr lang="en-US" altLang="zh-CN" sz="1400" smtClean="0"/>
              <a:t>bits</a:t>
            </a:r>
            <a:r>
              <a:rPr lang="zh-CN" altLang="en-US" sz="1400" smtClean="0"/>
              <a:t>表示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75" y="2391718"/>
            <a:ext cx="4333244" cy="3546636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9580605" y="3370962"/>
            <a:ext cx="115330" cy="290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9705976" y="3370962"/>
            <a:ext cx="296562" cy="290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063049" y="4930346"/>
            <a:ext cx="2710248" cy="35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63049" y="4930346"/>
            <a:ext cx="2809103" cy="4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063049" y="5058033"/>
            <a:ext cx="4547286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1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649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联合索引查询方式</a:t>
            </a:r>
            <a:r>
              <a:rPr lang="en-US" altLang="zh-CN" b="1" smtClean="0"/>
              <a:t>2-</a:t>
            </a:r>
            <a:r>
              <a:rPr lang="zh-CN" altLang="en-US" b="1" smtClean="0"/>
              <a:t>利用</a:t>
            </a:r>
            <a:r>
              <a:rPr lang="en-US" altLang="zh-CN" b="1"/>
              <a:t>bitset</a:t>
            </a:r>
            <a:r>
              <a:rPr lang="zh-CN" altLang="en-US" b="1" smtClean="0"/>
              <a:t>合并</a:t>
            </a:r>
            <a:r>
              <a:rPr lang="en-US" altLang="zh-CN" b="1"/>
              <a:t/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1005"/>
            <a:ext cx="8596668" cy="4690357"/>
          </a:xfrm>
        </p:spPr>
        <p:txBody>
          <a:bodyPr/>
          <a:lstStyle/>
          <a:p>
            <a:r>
              <a:rPr lang="zh-CN" altLang="en-US" sz="1600" smtClean="0"/>
              <a:t>说</a:t>
            </a:r>
            <a:r>
              <a:rPr lang="en-US" altLang="zh-CN" sz="1600" b="1"/>
              <a:t>Roaring </a:t>
            </a:r>
            <a:r>
              <a:rPr lang="en-US" altLang="zh-CN" sz="1600" b="1" smtClean="0"/>
              <a:t>bitmaps</a:t>
            </a:r>
            <a:r>
              <a:rPr lang="zh-CN" altLang="en-US" sz="1600" b="1" smtClean="0"/>
              <a:t>之前先说 </a:t>
            </a:r>
            <a:r>
              <a:rPr lang="en-US" altLang="zh-CN" sz="1600" smtClean="0"/>
              <a:t>bitset</a:t>
            </a:r>
            <a:r>
              <a:rPr lang="zh-CN" altLang="en-US" sz="1600" b="1" smtClean="0"/>
              <a:t>（或者叫</a:t>
            </a:r>
            <a:r>
              <a:rPr lang="en-US" altLang="zh-CN" sz="1600" b="1" smtClean="0"/>
              <a:t>bitmaps</a:t>
            </a:r>
            <a:r>
              <a:rPr lang="zh-CN" altLang="en-US" sz="1600" b="1" smtClean="0"/>
              <a:t>）</a:t>
            </a:r>
            <a:endParaRPr lang="en-US" altLang="zh-CN" sz="1600" b="1" smtClean="0"/>
          </a:p>
          <a:p>
            <a:pPr marL="0" indent="0">
              <a:buNone/>
            </a:pPr>
            <a:r>
              <a:rPr lang="zh-CN" altLang="en-US" sz="1600"/>
              <a:t>假设有某个</a:t>
            </a:r>
            <a:r>
              <a:rPr lang="en-US" altLang="zh-CN" sz="1600"/>
              <a:t>posting list</a:t>
            </a:r>
            <a:r>
              <a:rPr lang="zh-CN" altLang="en-US" sz="1600" smtClean="0"/>
              <a:t>：</a:t>
            </a:r>
            <a:r>
              <a:rPr lang="en-US" altLang="zh-CN" sz="1600" smtClean="0"/>
              <a:t>[</a:t>
            </a:r>
            <a:r>
              <a:rPr lang="en-US" altLang="zh-CN" sz="1600"/>
              <a:t>1,3,4,7,10</a:t>
            </a:r>
            <a:r>
              <a:rPr lang="en-US" altLang="zh-CN" sz="1600" smtClean="0"/>
              <a:t>]  </a:t>
            </a:r>
            <a:r>
              <a:rPr lang="zh-CN" altLang="en-US" sz="1600" smtClean="0"/>
              <a:t>对应的</a:t>
            </a:r>
            <a:r>
              <a:rPr lang="en-US" altLang="zh-CN" sz="1600" smtClean="0"/>
              <a:t>bitset</a:t>
            </a:r>
            <a:r>
              <a:rPr lang="zh-CN" altLang="en-US" sz="1600" smtClean="0"/>
              <a:t>就是：</a:t>
            </a:r>
            <a:r>
              <a:rPr lang="zh-CN" altLang="en-US" sz="1600"/>
              <a:t> </a:t>
            </a:r>
            <a:r>
              <a:rPr lang="en-US" altLang="zh-CN" sz="1600"/>
              <a:t>[1,0,1,1,0,0,1,0,0,1</a:t>
            </a:r>
            <a:r>
              <a:rPr lang="en-US" altLang="zh-CN" sz="1600" smtClean="0"/>
              <a:t>]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>
                <a:solidFill>
                  <a:schemeClr val="tx1"/>
                </a:solidFill>
              </a:rPr>
              <a:t>非常</a:t>
            </a:r>
            <a:r>
              <a:rPr lang="zh-CN" altLang="en-US" sz="1600">
                <a:solidFill>
                  <a:schemeClr val="tx1"/>
                </a:solidFill>
              </a:rPr>
              <a:t>直观，</a:t>
            </a:r>
            <a:r>
              <a:rPr lang="zh-CN" altLang="en-US" sz="1600">
                <a:solidFill>
                  <a:srgbClr val="FF0000"/>
                </a:solidFill>
              </a:rPr>
              <a:t>用</a:t>
            </a:r>
            <a:r>
              <a:rPr lang="en-US" altLang="zh-CN" sz="1600">
                <a:solidFill>
                  <a:srgbClr val="FF0000"/>
                </a:solidFill>
              </a:rPr>
              <a:t>0/1</a:t>
            </a:r>
            <a:r>
              <a:rPr lang="zh-CN" altLang="en-US" sz="1600">
                <a:solidFill>
                  <a:srgbClr val="FF0000"/>
                </a:solidFill>
              </a:rPr>
              <a:t>表示某个值是否存在</a:t>
            </a:r>
            <a:r>
              <a:rPr lang="zh-CN" altLang="en-US" sz="1600" smtClean="0">
                <a:solidFill>
                  <a:srgbClr val="FF0000"/>
                </a:solidFill>
              </a:rPr>
              <a:t>，有</a:t>
            </a:r>
            <a:r>
              <a:rPr lang="en-US" altLang="zh-CN" sz="1600" smtClean="0">
                <a:solidFill>
                  <a:srgbClr val="FF0000"/>
                </a:solidFill>
              </a:rPr>
              <a:t>1</a:t>
            </a:r>
            <a:r>
              <a:rPr lang="zh-CN" altLang="en-US" sz="1600" smtClean="0">
                <a:solidFill>
                  <a:srgbClr val="FF0000"/>
                </a:solidFill>
              </a:rPr>
              <a:t>的位置，就表示有对应的数字</a:t>
            </a:r>
            <a:r>
              <a:rPr lang="zh-CN" altLang="en-US" sz="1600" smtClean="0"/>
              <a:t>，这样</a:t>
            </a:r>
            <a:r>
              <a:rPr lang="zh-CN" altLang="en-US" sz="1600"/>
              <a:t>用一个字节就可以代表</a:t>
            </a:r>
            <a:r>
              <a:rPr lang="en-US" altLang="zh-CN" sz="1600"/>
              <a:t>8</a:t>
            </a:r>
            <a:r>
              <a:rPr lang="zh-CN" altLang="en-US" sz="1600"/>
              <a:t>个文档</a:t>
            </a:r>
            <a:r>
              <a:rPr lang="en-US" altLang="zh-CN" sz="1600"/>
              <a:t>id</a:t>
            </a:r>
            <a:r>
              <a:rPr lang="zh-CN" altLang="en-US" sz="1600"/>
              <a:t>，旧版本</a:t>
            </a:r>
            <a:r>
              <a:rPr lang="en-US" altLang="zh-CN" sz="1600"/>
              <a:t>(5.0</a:t>
            </a:r>
            <a:r>
              <a:rPr lang="zh-CN" altLang="en-US" sz="1600"/>
              <a:t>之前</a:t>
            </a:r>
            <a:r>
              <a:rPr lang="en-US" altLang="zh-CN" sz="1600"/>
              <a:t>)</a:t>
            </a:r>
            <a:r>
              <a:rPr lang="zh-CN" altLang="en-US" sz="1600"/>
              <a:t>的</a:t>
            </a:r>
            <a:r>
              <a:rPr lang="en-US" altLang="zh-CN" sz="1600"/>
              <a:t>Lucene</a:t>
            </a:r>
            <a:r>
              <a:rPr lang="zh-CN" altLang="en-US" sz="1600"/>
              <a:t>就是用这样的方式来压缩的，</a:t>
            </a:r>
            <a:r>
              <a:rPr lang="zh-CN" altLang="en-US" sz="1600">
                <a:solidFill>
                  <a:srgbClr val="FF0000"/>
                </a:solidFill>
              </a:rPr>
              <a:t>但这样的压缩方式仍然不够高效，如果有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亿个文档</a:t>
            </a:r>
            <a:r>
              <a:rPr lang="zh-CN" altLang="en-US" sz="1600" smtClean="0">
                <a:solidFill>
                  <a:srgbClr val="FF0000"/>
                </a:solidFill>
              </a:rPr>
              <a:t>，那就需要一亿个</a:t>
            </a:r>
            <a:r>
              <a:rPr lang="en-US" altLang="zh-CN" sz="1600" smtClean="0">
                <a:solidFill>
                  <a:srgbClr val="FF0000"/>
                </a:solidFill>
              </a:rPr>
              <a:t>0/1</a:t>
            </a:r>
            <a:r>
              <a:rPr lang="zh-CN" altLang="en-US" sz="1600" smtClean="0">
                <a:solidFill>
                  <a:srgbClr val="FF0000"/>
                </a:solidFill>
              </a:rPr>
              <a:t>，那么</a:t>
            </a:r>
            <a:r>
              <a:rPr lang="zh-CN" altLang="en-US" sz="1600">
                <a:solidFill>
                  <a:srgbClr val="FF0000"/>
                </a:solidFill>
              </a:rPr>
              <a:t>需要</a:t>
            </a:r>
            <a:r>
              <a:rPr lang="en-US" altLang="zh-CN" sz="1600">
                <a:solidFill>
                  <a:srgbClr val="FF0000"/>
                </a:solidFill>
              </a:rPr>
              <a:t>12.5MB</a:t>
            </a:r>
            <a:r>
              <a:rPr lang="zh-CN" altLang="en-US" sz="1600">
                <a:solidFill>
                  <a:srgbClr val="FF0000"/>
                </a:solidFill>
              </a:rPr>
              <a:t>的存储空间</a:t>
            </a:r>
            <a:r>
              <a:rPr lang="zh-CN" altLang="en-US" sz="1600"/>
              <a:t>，这仅仅是对应一个索引字段</a:t>
            </a:r>
            <a:r>
              <a:rPr lang="en-US" altLang="zh-CN" sz="1600"/>
              <a:t>(</a:t>
            </a:r>
            <a:r>
              <a:rPr lang="zh-CN" altLang="en-US" sz="1600"/>
              <a:t>我们往往会有很多个索引字段</a:t>
            </a:r>
            <a:r>
              <a:rPr lang="en-US" altLang="zh-CN" sz="1600"/>
              <a:t>)</a:t>
            </a:r>
            <a:r>
              <a:rPr lang="zh-CN" altLang="en-US" sz="1600"/>
              <a:t>。于是有人想出了</a:t>
            </a:r>
            <a:r>
              <a:rPr lang="en-US" altLang="zh-CN" sz="1600">
                <a:solidFill>
                  <a:srgbClr val="FF0000"/>
                </a:solidFill>
              </a:rPr>
              <a:t>Roaring bitmaps</a:t>
            </a:r>
            <a:r>
              <a:rPr lang="zh-CN" altLang="en-US" sz="1600"/>
              <a:t>这样更高效的数据结构。</a:t>
            </a:r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Bitset</a:t>
            </a:r>
            <a:r>
              <a:rPr lang="zh-CN" altLang="en-US" sz="1600" smtClean="0"/>
              <a:t>的</a:t>
            </a:r>
            <a:r>
              <a:rPr lang="zh-CN" altLang="en-US" sz="1600"/>
              <a:t>缺点是存储空间随着文档个数线性</a:t>
            </a:r>
            <a:r>
              <a:rPr lang="zh-CN" altLang="en-US" sz="1600" smtClean="0"/>
              <a:t>增长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Roaring </a:t>
            </a:r>
            <a:r>
              <a:rPr lang="en-US" altLang="zh-CN" sz="1600"/>
              <a:t>bitmaps</a:t>
            </a:r>
            <a:r>
              <a:rPr lang="zh-CN" altLang="en-US" sz="1600"/>
              <a:t>需要打破这个魔咒就一定要用到某些指数</a:t>
            </a:r>
            <a:r>
              <a:rPr lang="zh-CN" altLang="en-US" sz="1600" smtClean="0"/>
              <a:t>特性</a:t>
            </a:r>
            <a:endParaRPr lang="zh-CN" altLang="en-US" sz="1600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595"/>
          </a:xfrm>
        </p:spPr>
        <p:txBody>
          <a:bodyPr/>
          <a:lstStyle/>
          <a:p>
            <a:r>
              <a:rPr lang="en-US" altLang="zh-CN"/>
              <a:t>Roaring bitmaps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194" y="1565188"/>
            <a:ext cx="8596668" cy="4476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/>
              <a:t>将</a:t>
            </a:r>
            <a:r>
              <a:rPr lang="en-US" altLang="zh-CN" sz="1600"/>
              <a:t>posting list</a:t>
            </a:r>
            <a:r>
              <a:rPr lang="zh-CN" altLang="en-US" sz="1600"/>
              <a:t>按照</a:t>
            </a:r>
            <a:r>
              <a:rPr lang="en-US" altLang="zh-CN" sz="1600"/>
              <a:t>65535</a:t>
            </a:r>
            <a:r>
              <a:rPr lang="zh-CN" altLang="en-US" sz="1600"/>
              <a:t>为界限</a:t>
            </a:r>
            <a:r>
              <a:rPr lang="zh-CN" altLang="en-US" sz="1600" smtClean="0"/>
              <a:t>分块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比如</a:t>
            </a:r>
            <a:r>
              <a:rPr lang="zh-CN" altLang="en-US" sz="1600"/>
              <a:t>第一块所包含的文档</a:t>
            </a:r>
            <a:r>
              <a:rPr lang="en-US" altLang="zh-CN" sz="1600"/>
              <a:t>id</a:t>
            </a:r>
            <a:r>
              <a:rPr lang="zh-CN" altLang="en-US" sz="1600"/>
              <a:t>范围在</a:t>
            </a:r>
            <a:r>
              <a:rPr lang="en-US" altLang="zh-CN" sz="1600"/>
              <a:t>0~65535</a:t>
            </a:r>
            <a:r>
              <a:rPr lang="zh-CN" altLang="en-US" sz="1600"/>
              <a:t>之间，第二块的</a:t>
            </a:r>
            <a:r>
              <a:rPr lang="en-US" altLang="zh-CN" sz="1600"/>
              <a:t>id</a:t>
            </a:r>
            <a:r>
              <a:rPr lang="zh-CN" altLang="en-US" sz="1600"/>
              <a:t>范围是</a:t>
            </a:r>
            <a:r>
              <a:rPr lang="en-US" altLang="zh-CN" sz="1600"/>
              <a:t>65536~131071</a:t>
            </a:r>
            <a:r>
              <a:rPr lang="zh-CN" altLang="en-US" sz="1600" smtClean="0"/>
              <a:t>，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以此类推</a:t>
            </a:r>
            <a:r>
              <a:rPr lang="zh-CN" altLang="en-US" sz="1600"/>
              <a:t>。再用</a:t>
            </a:r>
            <a:r>
              <a:rPr lang="en-US" altLang="zh-CN" sz="1600"/>
              <a:t>&lt;</a:t>
            </a:r>
            <a:r>
              <a:rPr lang="zh-CN" altLang="en-US" sz="1600"/>
              <a:t>商，余数</a:t>
            </a:r>
            <a:r>
              <a:rPr lang="en-US" altLang="zh-CN" sz="1600"/>
              <a:t>&gt;</a:t>
            </a:r>
            <a:r>
              <a:rPr lang="zh-CN" altLang="en-US" sz="1600"/>
              <a:t>的组合表示每一组</a:t>
            </a:r>
            <a:r>
              <a:rPr lang="en-US" altLang="zh-CN" sz="1600"/>
              <a:t>id</a:t>
            </a:r>
            <a:r>
              <a:rPr lang="zh-CN" altLang="en-US" sz="1600"/>
              <a:t>，这样每组里的</a:t>
            </a:r>
            <a:r>
              <a:rPr lang="en-US" altLang="zh-CN" sz="1600"/>
              <a:t>id</a:t>
            </a:r>
            <a:r>
              <a:rPr lang="zh-CN" altLang="en-US" sz="1600"/>
              <a:t>范围都在</a:t>
            </a:r>
            <a:r>
              <a:rPr lang="en-US" altLang="zh-CN" sz="1600"/>
              <a:t>0~65535</a:t>
            </a:r>
            <a:r>
              <a:rPr lang="zh-CN" altLang="en-US" sz="1600"/>
              <a:t>内了，</a:t>
            </a:r>
            <a:r>
              <a:rPr lang="zh-CN" altLang="en-US" sz="1600" smtClean="0"/>
              <a:t>剩下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的</a:t>
            </a:r>
            <a:r>
              <a:rPr lang="zh-CN" altLang="en-US" sz="1600"/>
              <a:t>就好办了，既然每组</a:t>
            </a:r>
            <a:r>
              <a:rPr lang="en-US" altLang="zh-CN" sz="1600"/>
              <a:t>id</a:t>
            </a:r>
            <a:r>
              <a:rPr lang="zh-CN" altLang="en-US" sz="1600"/>
              <a:t>不会变得无限大，那么我们就可以通过最有效的方式对这里的</a:t>
            </a:r>
            <a:r>
              <a:rPr lang="en-US" altLang="zh-CN" sz="1600"/>
              <a:t>id</a:t>
            </a:r>
            <a:r>
              <a:rPr lang="zh-CN" altLang="en-US" sz="1600"/>
              <a:t>存储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48" y="3166371"/>
            <a:ext cx="6914286" cy="337142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695568" y="3803275"/>
            <a:ext cx="3797643" cy="669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184822" y="3929449"/>
            <a:ext cx="164756" cy="543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59114" y="3451654"/>
            <a:ext cx="330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131385/65535=2</a:t>
            </a:r>
            <a:r>
              <a:rPr lang="zh-CN" altLang="en-US" smtClean="0"/>
              <a:t>余</a:t>
            </a:r>
            <a:r>
              <a:rPr lang="en-US" altLang="zh-CN" smtClean="0"/>
              <a:t>313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842054" y="1276865"/>
            <a:ext cx="1935892" cy="3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70603" y="966013"/>
            <a:ext cx="51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65535=</a:t>
            </a:r>
            <a:r>
              <a:rPr lang="zh-CN" altLang="en-US" sz="1600"/>
              <a:t> </a:t>
            </a:r>
            <a:r>
              <a:rPr lang="en-US" altLang="zh-CN" sz="1600" smtClean="0"/>
              <a:t>2^16-1</a:t>
            </a:r>
          </a:p>
          <a:p>
            <a:r>
              <a:rPr lang="en-US" altLang="zh-CN" sz="1600"/>
              <a:t>2</a:t>
            </a:r>
            <a:r>
              <a:rPr lang="zh-CN" altLang="en-US" sz="1600"/>
              <a:t>个字节能表示的最大数，一个</a:t>
            </a:r>
            <a:r>
              <a:rPr lang="en-US" altLang="zh-CN" sz="1600"/>
              <a:t>short</a:t>
            </a:r>
            <a:r>
              <a:rPr lang="zh-CN" altLang="en-US" sz="1600"/>
              <a:t>的存储单位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42054" y="4662616"/>
            <a:ext cx="74141" cy="3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245708" y="4662616"/>
            <a:ext cx="362465" cy="3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49578" y="4720281"/>
            <a:ext cx="345990" cy="3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56886" y="4720281"/>
            <a:ext cx="156519" cy="3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708822" y="4662616"/>
            <a:ext cx="324019" cy="3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4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altLang="zh-CN"/>
              <a:t>Roaring bitmaps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930" y="74544"/>
            <a:ext cx="4898590" cy="2388569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465481" flipH="1">
            <a:off x="4198439" y="1939353"/>
            <a:ext cx="2773478" cy="247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11" y="2586682"/>
            <a:ext cx="4269375" cy="31718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32363" y="2998169"/>
            <a:ext cx="694430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如果文档数大于</a:t>
            </a:r>
            <a:r>
              <a:rPr lang="en-US" altLang="zh-CN" sz="1600" smtClean="0"/>
              <a:t>4096</a:t>
            </a:r>
            <a:r>
              <a:rPr lang="zh-CN" altLang="en-US" sz="1600" smtClean="0"/>
              <a:t>个值，用</a:t>
            </a:r>
            <a:r>
              <a:rPr lang="en-US" altLang="zh-CN" sz="1600" smtClean="0"/>
              <a:t>bitset</a:t>
            </a:r>
            <a:r>
              <a:rPr lang="zh-CN" altLang="en-US" sz="1600" smtClean="0"/>
              <a:t>存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如果文档数小于</a:t>
            </a:r>
            <a:r>
              <a:rPr lang="en-US" altLang="zh-CN" sz="1600" smtClean="0"/>
              <a:t>4096</a:t>
            </a:r>
            <a:r>
              <a:rPr lang="zh-CN" altLang="en-US" sz="1600" smtClean="0"/>
              <a:t>个值，最大的值可以用</a:t>
            </a:r>
            <a:r>
              <a:rPr lang="en-US" altLang="zh-CN" sz="1600" smtClean="0"/>
              <a:t>2</a:t>
            </a:r>
            <a:r>
              <a:rPr lang="zh-CN" altLang="en-US" sz="1600" smtClean="0"/>
              <a:t>个字节表示，那 就</a:t>
            </a:r>
            <a:r>
              <a:rPr lang="zh-CN" altLang="en-US" sz="1600"/>
              <a:t>豪爽点，</a:t>
            </a:r>
            <a:r>
              <a:rPr lang="en-US" altLang="zh-CN" sz="1600"/>
              <a:t>2</a:t>
            </a:r>
            <a:r>
              <a:rPr lang="zh-CN" altLang="en-US" sz="1600"/>
              <a:t>个</a:t>
            </a:r>
            <a:r>
              <a:rPr lang="zh-CN" altLang="en-US" sz="1600" smtClean="0"/>
              <a:t>字节我</a:t>
            </a:r>
            <a:r>
              <a:rPr lang="zh-CN" altLang="en-US" sz="1600"/>
              <a:t>也不计较了，用一个</a:t>
            </a:r>
            <a:r>
              <a:rPr lang="en-US" altLang="zh-CN" sz="1600"/>
              <a:t>short</a:t>
            </a:r>
            <a:r>
              <a:rPr lang="en-US" altLang="zh-CN" sz="1600" smtClean="0"/>
              <a:t>[]</a:t>
            </a:r>
            <a:r>
              <a:rPr lang="zh-CN" altLang="en-US" sz="1600" smtClean="0"/>
              <a:t>存，直接存</a:t>
            </a:r>
            <a:r>
              <a:rPr lang="en-US" altLang="zh-CN" sz="1600" smtClean="0"/>
              <a:t>short</a:t>
            </a:r>
          </a:p>
          <a:p>
            <a:endParaRPr lang="en-US" altLang="zh-CN"/>
          </a:p>
          <a:p>
            <a:r>
              <a:rPr lang="en-US" altLang="zh-CN" smtClean="0"/>
              <a:t>4096</a:t>
            </a:r>
            <a:r>
              <a:rPr lang="zh-CN" altLang="en-US" smtClean="0"/>
              <a:t>怎么算的？</a:t>
            </a:r>
            <a:endParaRPr lang="en-US" altLang="zh-CN" smtClean="0"/>
          </a:p>
          <a:p>
            <a:r>
              <a:rPr lang="zh-CN" altLang="en-US" sz="1400" smtClean="0"/>
              <a:t>红色曲线函数：</a:t>
            </a:r>
            <a:r>
              <a:rPr lang="en-US" altLang="zh-CN" sz="1400" smtClean="0"/>
              <a:t>y=2x/1024</a:t>
            </a:r>
          </a:p>
          <a:p>
            <a:r>
              <a:rPr lang="zh-CN" altLang="en-US" sz="1400" smtClean="0"/>
              <a:t>蓝色函数：</a:t>
            </a:r>
            <a:r>
              <a:rPr lang="en-US" altLang="zh-CN" sz="1400" smtClean="0"/>
              <a:t>y=8</a:t>
            </a:r>
            <a:r>
              <a:rPr lang="zh-CN" altLang="en-US" sz="1400" smtClean="0"/>
              <a:t>（用</a:t>
            </a:r>
            <a:r>
              <a:rPr lang="en-US" altLang="zh-CN" sz="1400" smtClean="0"/>
              <a:t>bitmap</a:t>
            </a:r>
            <a:r>
              <a:rPr lang="zh-CN" altLang="en-US" sz="1400" smtClean="0"/>
              <a:t>储存块大小恒定，</a:t>
            </a:r>
            <a:r>
              <a:rPr lang="en-US" altLang="zh-CN" sz="1400" smtClean="0"/>
              <a:t>65536bit=8kb</a:t>
            </a:r>
            <a:r>
              <a:rPr lang="zh-CN" altLang="en-US" sz="1400" smtClean="0"/>
              <a:t>）</a:t>
            </a:r>
            <a:endParaRPr lang="en-US" altLang="zh-CN" sz="1400" smtClean="0"/>
          </a:p>
          <a:p>
            <a:r>
              <a:rPr lang="en-US" altLang="zh-CN" sz="1400" smtClean="0"/>
              <a:t>8=2x/1024  </a:t>
            </a:r>
            <a:r>
              <a:rPr lang="zh-CN" altLang="en-US" sz="1400" smtClean="0"/>
              <a:t>解：</a:t>
            </a:r>
            <a:r>
              <a:rPr lang="en-US" altLang="zh-CN" sz="1400" smtClean="0"/>
              <a:t>x=4096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7334" y="1383957"/>
            <a:ext cx="452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每个</a:t>
            </a:r>
            <a:r>
              <a:rPr lang="en-US" altLang="zh-CN" smtClean="0"/>
              <a:t>block</a:t>
            </a:r>
            <a:r>
              <a:rPr lang="zh-CN" altLang="en-US" smtClean="0"/>
              <a:t>（</a:t>
            </a:r>
            <a:r>
              <a:rPr lang="en-US" altLang="zh-CN" smtClean="0"/>
              <a:t> </a:t>
            </a:r>
            <a:r>
              <a:rPr lang="en-US" altLang="zh-CN"/>
              <a:t>0~65535 </a:t>
            </a:r>
            <a:r>
              <a:rPr lang="zh-CN" altLang="en-US" smtClean="0"/>
              <a:t>）里面的储存方式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22141" y="3665838"/>
            <a:ext cx="881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18919" y="3509319"/>
            <a:ext cx="154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short[]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319849" y="4267200"/>
            <a:ext cx="131805" cy="4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94865" y="4044375"/>
            <a:ext cx="2189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[</a:t>
            </a:r>
            <a:r>
              <a:rPr lang="en-US" altLang="zh-CN" sz="1400" smtClean="0"/>
              <a:t>1,0,1,1,0,0,1,0,0,1,…..]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7769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973"/>
          </a:xfrm>
        </p:spPr>
        <p:txBody>
          <a:bodyPr/>
          <a:lstStyle/>
          <a:p>
            <a:r>
              <a:rPr lang="zh-CN" altLang="en-US" b="1" smtClean="0"/>
              <a:t>两种方式对比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0519"/>
            <a:ext cx="8596668" cy="4360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这两种合并使用索引的方式都有其用途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Elasticsearch</a:t>
            </a:r>
            <a:r>
              <a:rPr lang="zh-CN" altLang="en-US"/>
              <a:t>对其性能有详细的对比</a:t>
            </a:r>
            <a:r>
              <a:rPr lang="zh-CN" altLang="en-US" smtClean="0"/>
              <a:t>（</a:t>
            </a:r>
            <a:r>
              <a:rPr lang="en-US" altLang="zh-CN" smtClean="0">
                <a:hlinkClick r:id="rId2"/>
              </a:rPr>
              <a:t>https://www.elastic.co/blog/frame-of-reference-and-roaring-bitmaps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简单</a:t>
            </a:r>
            <a:r>
              <a:rPr lang="zh-CN" altLang="en-US"/>
              <a:t>的结论是：因为</a:t>
            </a:r>
            <a:r>
              <a:rPr lang="en-US" altLang="zh-CN"/>
              <a:t>Frame of Reference</a:t>
            </a:r>
            <a:r>
              <a:rPr lang="zh-CN" altLang="en-US"/>
              <a:t>编码是如此 高效，对于简单的相等条件的过滤缓存成纯内存的</a:t>
            </a:r>
            <a:r>
              <a:rPr lang="en-US" altLang="zh-CN"/>
              <a:t>bitset</a:t>
            </a:r>
            <a:r>
              <a:rPr lang="zh-CN" altLang="en-US"/>
              <a:t>还不如需要访问磁盘的</a:t>
            </a:r>
            <a:r>
              <a:rPr lang="en-US" altLang="zh-CN"/>
              <a:t>skip list</a:t>
            </a:r>
            <a:r>
              <a:rPr lang="zh-CN" altLang="en-US"/>
              <a:t>的方式要快。</a:t>
            </a:r>
          </a:p>
        </p:txBody>
      </p:sp>
    </p:spTree>
    <p:extLst>
      <p:ext uri="{BB962C8B-B14F-4D97-AF65-F5344CB8AC3E}">
        <p14:creationId xmlns:p14="http://schemas.microsoft.com/office/powerpoint/2010/main" val="370210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259"/>
          </a:xfrm>
        </p:spPr>
        <p:txBody>
          <a:bodyPr/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index-</a:t>
            </a:r>
            <a:r>
              <a:rPr lang="zh-CN" altLang="en-US" b="1"/>
              <a:t>设计思路总结 </a:t>
            </a:r>
            <a:r>
              <a:rPr lang="en-US" altLang="zh-CN" smtClean="0"/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6379"/>
            <a:ext cx="8596668" cy="4434984"/>
          </a:xfrm>
        </p:spPr>
        <p:txBody>
          <a:bodyPr/>
          <a:lstStyle/>
          <a:p>
            <a:r>
              <a:rPr lang="zh-CN" altLang="en-US" i="1"/>
              <a:t>将磁盘里的东西尽量搬进</a:t>
            </a:r>
            <a:r>
              <a:rPr lang="zh-CN" altLang="en-US" i="1" smtClean="0"/>
              <a:t>内存</a:t>
            </a:r>
            <a:endParaRPr lang="en-US" altLang="zh-CN" i="1" smtClean="0"/>
          </a:p>
          <a:p>
            <a:r>
              <a:rPr lang="zh-CN" altLang="en-US" i="1" smtClean="0"/>
              <a:t>减少</a:t>
            </a:r>
            <a:r>
              <a:rPr lang="zh-CN" altLang="en-US" i="1"/>
              <a:t>磁盘随机读取次数</a:t>
            </a:r>
            <a:r>
              <a:rPr lang="en-US" altLang="zh-CN" i="1"/>
              <a:t>(</a:t>
            </a:r>
            <a:r>
              <a:rPr lang="zh-CN" altLang="en-US" i="1"/>
              <a:t>同时也利用磁盘顺序读特性</a:t>
            </a:r>
            <a:r>
              <a:rPr lang="en-US" altLang="zh-CN" i="1" smtClean="0"/>
              <a:t>)</a:t>
            </a:r>
            <a:endParaRPr lang="en-US" altLang="zh-CN" i="1"/>
          </a:p>
          <a:p>
            <a:r>
              <a:rPr lang="zh-CN" altLang="en-US" i="1" smtClean="0"/>
              <a:t>结合各种压缩</a:t>
            </a:r>
            <a:r>
              <a:rPr lang="zh-CN" altLang="en-US" i="1"/>
              <a:t>算法，用及其苛刻的态度使用内存</a:t>
            </a:r>
            <a:r>
              <a:rPr lang="zh-CN" altLang="en-US" i="1" smtClean="0"/>
              <a:t>。</a:t>
            </a:r>
            <a:endParaRPr lang="en-US" altLang="zh-CN" i="1" smtClean="0"/>
          </a:p>
          <a:p>
            <a:pPr marL="0" indent="0">
              <a:buNone/>
            </a:pP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265000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Doc </a:t>
            </a:r>
            <a:r>
              <a:rPr lang="en-US" altLang="zh-CN" b="1"/>
              <a:t>values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4487"/>
            <a:ext cx="8596668" cy="4846876"/>
          </a:xfrm>
        </p:spPr>
        <p:txBody>
          <a:bodyPr>
            <a:normAutofit/>
          </a:bodyPr>
          <a:lstStyle/>
          <a:p>
            <a:r>
              <a:rPr lang="en-US" altLang="zh-CN" sz="1400"/>
              <a:t>DocValues</a:t>
            </a:r>
            <a:r>
              <a:rPr lang="zh-CN" altLang="en-US" sz="1400"/>
              <a:t>是一种按列组织的存储格式，这种存储方式降低了随机读的</a:t>
            </a:r>
            <a:r>
              <a:rPr lang="zh-CN" altLang="en-US" sz="1400" smtClean="0"/>
              <a:t>成本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400"/>
              <a:t>传统的按行存储是这样的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	</a:t>
            </a:r>
            <a:r>
              <a:rPr lang="en-US" altLang="zh-CN" sz="1400" smtClean="0"/>
              <a:t>id   age  gender</a:t>
            </a:r>
          </a:p>
          <a:p>
            <a:pPr marL="0" indent="0">
              <a:buNone/>
            </a:pPr>
            <a:r>
              <a:rPr lang="en-US" altLang="zh-CN" sz="1400" smtClean="0"/>
              <a:t>	1   18     2</a:t>
            </a:r>
          </a:p>
          <a:p>
            <a:pPr marL="0" indent="0">
              <a:buNone/>
            </a:pPr>
            <a:r>
              <a:rPr lang="en-US" altLang="zh-CN" sz="1400" smtClean="0"/>
              <a:t>	2   20     1</a:t>
            </a:r>
          </a:p>
          <a:p>
            <a:pPr marL="0" indent="0">
              <a:buNone/>
            </a:pPr>
            <a:r>
              <a:rPr lang="en-US" altLang="zh-CN" sz="1400" smtClean="0"/>
              <a:t>DocValues:</a:t>
            </a:r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age:  id age      	gender: id gender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	   1	 18		    1  2</a:t>
            </a:r>
          </a:p>
          <a:p>
            <a:pPr marL="0" indent="0">
              <a:buNone/>
            </a:pPr>
            <a:r>
              <a:rPr lang="en-US" altLang="zh-CN" sz="1400" smtClean="0"/>
              <a:t> </a:t>
            </a:r>
            <a:r>
              <a:rPr lang="en-US" altLang="zh-CN" sz="1400"/>
              <a:t>	 </a:t>
            </a:r>
            <a:r>
              <a:rPr lang="en-US" altLang="zh-CN" sz="1400" smtClean="0"/>
              <a:t>  2   20		    2   1</a:t>
            </a:r>
          </a:p>
          <a:p>
            <a:pPr marL="0" indent="0">
              <a:buNone/>
            </a:pPr>
            <a:r>
              <a:rPr lang="zh-CN" altLang="en-US" sz="1400"/>
              <a:t>按列存储的话会把一个文件分成多个文件，每个列一个。对于每个文件，都是按照</a:t>
            </a:r>
            <a:r>
              <a:rPr lang="en-US" altLang="zh-CN" sz="1400"/>
              <a:t>docid</a:t>
            </a:r>
            <a:r>
              <a:rPr lang="zh-CN" altLang="en-US" sz="1400"/>
              <a:t>排序的。这样一来，只要知道</a:t>
            </a:r>
            <a:r>
              <a:rPr lang="en-US" altLang="zh-CN" sz="1400"/>
              <a:t>docid</a:t>
            </a:r>
            <a:r>
              <a:rPr lang="zh-CN" altLang="en-US" sz="1400"/>
              <a:t>，就可以计算出这个</a:t>
            </a:r>
            <a:r>
              <a:rPr lang="en-US" altLang="zh-CN" sz="1400"/>
              <a:t>docid</a:t>
            </a:r>
            <a:r>
              <a:rPr lang="zh-CN" altLang="en-US" sz="1400"/>
              <a:t>在这个文件里的偏移量。也就是对于每个</a:t>
            </a:r>
            <a:r>
              <a:rPr lang="en-US" altLang="zh-CN" sz="1400"/>
              <a:t>docid</a:t>
            </a:r>
            <a:r>
              <a:rPr lang="zh-CN" altLang="en-US" sz="1400"/>
              <a:t>需要一次随机读操作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8401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CN" b="1"/>
              <a:t>Doc </a:t>
            </a:r>
            <a:r>
              <a:rPr lang="en-US" altLang="zh-CN" b="1" smtClean="0"/>
              <a:t>values-</a:t>
            </a:r>
            <a:r>
              <a:rPr lang="zh-CN" altLang="en-US" smtClean="0"/>
              <a:t>如何工作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>
            <a:normAutofit/>
          </a:bodyPr>
          <a:lstStyle/>
          <a:p>
            <a:r>
              <a:rPr lang="en-US" altLang="zh-CN" sz="1600"/>
              <a:t>Doc Values </a:t>
            </a:r>
            <a:r>
              <a:rPr lang="zh-CN" altLang="en-US" sz="1600"/>
              <a:t>是在索引时与 倒排索引 同时生成。也就是说 </a:t>
            </a:r>
            <a:r>
              <a:rPr lang="en-US" altLang="zh-CN" sz="1600"/>
              <a:t>Doc Values </a:t>
            </a:r>
            <a:r>
              <a:rPr lang="zh-CN" altLang="en-US" sz="1600"/>
              <a:t>和 倒排索引 一样，基于 </a:t>
            </a:r>
            <a:r>
              <a:rPr lang="en-US" altLang="zh-CN" sz="1600"/>
              <a:t>Segement </a:t>
            </a:r>
            <a:r>
              <a:rPr lang="zh-CN" altLang="en-US" sz="1600"/>
              <a:t>生成并且是不可变的。同时 </a:t>
            </a:r>
            <a:r>
              <a:rPr lang="en-US" altLang="zh-CN" sz="1600"/>
              <a:t>Doc Values </a:t>
            </a:r>
            <a:r>
              <a:rPr lang="zh-CN" altLang="en-US" sz="1600"/>
              <a:t>和 倒排索引 一样序列化到磁盘，这样对性能和扩展性有很大帮助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en-US" altLang="zh-CN" sz="1600"/>
              <a:t>Doc Values </a:t>
            </a:r>
            <a:r>
              <a:rPr lang="zh-CN" altLang="en-US" sz="1600"/>
              <a:t>通过序列化把数据结构持久化到磁盘，我们可以充分利用操作系统的内存，而不是 </a:t>
            </a:r>
            <a:r>
              <a:rPr lang="en-US" altLang="zh-CN" sz="1600"/>
              <a:t>JVM </a:t>
            </a:r>
            <a:r>
              <a:rPr lang="zh-CN" altLang="en-US" sz="1600"/>
              <a:t>的 </a:t>
            </a:r>
            <a:r>
              <a:rPr lang="en-US" altLang="zh-CN" sz="1600"/>
              <a:t>Heap </a:t>
            </a:r>
            <a:r>
              <a:rPr lang="zh-CN" altLang="en-US" sz="1600"/>
              <a:t>。 当 </a:t>
            </a:r>
            <a:r>
              <a:rPr lang="en-US" altLang="zh-CN" sz="1600"/>
              <a:t>working set </a:t>
            </a:r>
            <a:r>
              <a:rPr lang="zh-CN" altLang="en-US" sz="1600"/>
              <a:t>远小于系统的可用内存，系统会自动将 </a:t>
            </a:r>
            <a:r>
              <a:rPr lang="en-US" altLang="zh-CN" sz="1600"/>
              <a:t>Doc Values </a:t>
            </a:r>
            <a:r>
              <a:rPr lang="zh-CN" altLang="en-US" sz="1600"/>
              <a:t>驻留在内存中，使得其读写十分快速；不过，当其远大于可用内存时，系统会根据需要从磁盘读取 </a:t>
            </a:r>
            <a:r>
              <a:rPr lang="en-US" altLang="zh-CN" sz="1600"/>
              <a:t>Doc Values`</a:t>
            </a:r>
            <a:r>
              <a:rPr lang="zh-CN" altLang="en-US" sz="1600"/>
              <a:t>，然后选择性放到分页缓存中。很显然，这样性能会比在内存中差很多，但是它的大小就不再局限于服务器的内存了。如果是使用 </a:t>
            </a:r>
            <a:r>
              <a:rPr lang="en-US" altLang="zh-CN" sz="1600"/>
              <a:t>`JVM </a:t>
            </a:r>
            <a:r>
              <a:rPr lang="zh-CN" altLang="en-US" sz="1600"/>
              <a:t>的 </a:t>
            </a:r>
            <a:r>
              <a:rPr lang="en-US" altLang="zh-CN" sz="1600"/>
              <a:t>Heap </a:t>
            </a:r>
            <a:r>
              <a:rPr lang="zh-CN" altLang="en-US" sz="1600"/>
              <a:t>来实现那么只能是因为 </a:t>
            </a:r>
            <a:r>
              <a:rPr lang="en-US" altLang="zh-CN" sz="1600"/>
              <a:t>OutOfMemory </a:t>
            </a:r>
            <a:r>
              <a:rPr lang="zh-CN" altLang="en-US" sz="1600"/>
              <a:t>导致程序崩溃了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en-US" altLang="zh-CN" sz="1600" smtClean="0"/>
              <a:t>ES</a:t>
            </a:r>
            <a:r>
              <a:rPr lang="zh-CN" altLang="en-US" sz="1600" smtClean="0"/>
              <a:t>如何使用</a:t>
            </a:r>
            <a:r>
              <a:rPr lang="en-US" altLang="zh-CN" sz="1600"/>
              <a:t>Doc values </a:t>
            </a:r>
          </a:p>
          <a:p>
            <a:pPr marL="0" indent="0">
              <a:buNone/>
            </a:pPr>
            <a:r>
              <a:rPr lang="en-US" altLang="zh-CN" sz="1600"/>
              <a:t>ES</a:t>
            </a:r>
            <a:r>
              <a:rPr lang="zh-CN" altLang="en-US" sz="1600"/>
              <a:t>中的</a:t>
            </a:r>
            <a:r>
              <a:rPr lang="en-US" altLang="zh-CN" sz="1600"/>
              <a:t>Doc values </a:t>
            </a:r>
            <a:r>
              <a:rPr lang="zh-CN" altLang="en-US" sz="1600"/>
              <a:t>可以使聚合更快、更高效并且内存友好，任何需要查找某个文档包含的值的操作都必须使用它。 除了聚合，还包括排序，访问字段值的脚本，父子关系</a:t>
            </a:r>
            <a:r>
              <a:rPr lang="zh-CN" altLang="en-US" sz="1600" smtClean="0"/>
              <a:t>处理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Doc Values </a:t>
            </a:r>
            <a:r>
              <a:rPr lang="zh-CN" altLang="en-US" sz="1600"/>
              <a:t>默认对所有字段启用，除了 </a:t>
            </a:r>
            <a:r>
              <a:rPr lang="en-US" altLang="zh-CN" sz="1600"/>
              <a:t>analyzed strings`</a:t>
            </a:r>
            <a:r>
              <a:rPr lang="zh-CN" altLang="en-US" sz="1600"/>
              <a:t>。也就是说所有的数字、地理坐标、日期、</a:t>
            </a:r>
            <a:r>
              <a:rPr lang="en-US" altLang="zh-CN" sz="1600"/>
              <a:t>IP </a:t>
            </a:r>
            <a:r>
              <a:rPr lang="zh-CN" altLang="en-US" sz="1600"/>
              <a:t>和不分析（ </a:t>
            </a:r>
            <a:r>
              <a:rPr lang="en-US" altLang="zh-CN" sz="1600"/>
              <a:t>`not_analyzed </a:t>
            </a:r>
            <a:r>
              <a:rPr lang="zh-CN" altLang="en-US" sz="1600"/>
              <a:t>）字符类型都会默认开启</a:t>
            </a:r>
            <a:r>
              <a:rPr lang="zh-CN" altLang="en-US" sz="1600" smtClean="0"/>
              <a:t>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 smtClean="0"/>
              <a:t>Analyzed </a:t>
            </a:r>
            <a:r>
              <a:rPr lang="en-US" altLang="zh-CN" sz="1600"/>
              <a:t>strings </a:t>
            </a:r>
            <a:r>
              <a:rPr lang="zh-CN" altLang="en-US" sz="1600"/>
              <a:t>暂时还不能使用 </a:t>
            </a:r>
            <a:r>
              <a:rPr lang="en-US" altLang="zh-CN" sz="1600"/>
              <a:t>Doc Values`</a:t>
            </a:r>
            <a:r>
              <a:rPr lang="zh-CN" altLang="en-US" sz="1600"/>
              <a:t>。文本经过分析流程生成很多 </a:t>
            </a:r>
            <a:r>
              <a:rPr lang="en-US" altLang="zh-CN" sz="1600"/>
              <a:t>`Token`</a:t>
            </a:r>
            <a:r>
              <a:rPr lang="zh-CN" altLang="en-US" sz="1600"/>
              <a:t>，使得 </a:t>
            </a:r>
            <a:r>
              <a:rPr lang="en-US" altLang="zh-CN" sz="1600"/>
              <a:t>`Doc Values </a:t>
            </a:r>
            <a:r>
              <a:rPr lang="zh-CN" altLang="en-US" sz="1600"/>
              <a:t>不能高效运行</a:t>
            </a:r>
          </a:p>
        </p:txBody>
      </p:sp>
    </p:spTree>
    <p:extLst>
      <p:ext uri="{BB962C8B-B14F-4D97-AF65-F5344CB8AC3E}">
        <p14:creationId xmlns:p14="http://schemas.microsoft.com/office/powerpoint/2010/main" val="34913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8411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mtClean="0"/>
              <a:t> Term index </a:t>
            </a:r>
            <a:r>
              <a:rPr lang="zh-CN" altLang="en-US" smtClean="0"/>
              <a:t>（</a:t>
            </a:r>
            <a:r>
              <a:rPr lang="en-US" altLang="zh-CN" b="1"/>
              <a:t> FST </a:t>
            </a:r>
            <a:r>
              <a:rPr lang="zh-CN" altLang="en-US" smtClean="0"/>
              <a:t>）</a:t>
            </a:r>
            <a:endParaRPr lang="en-US" altLang="zh-CN" b="1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mtClean="0"/>
              <a:t> Term Dictionary  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mtClean="0"/>
              <a:t> Posting list </a:t>
            </a:r>
            <a:r>
              <a:rPr lang="zh-CN" altLang="en-US" smtClean="0"/>
              <a:t>（</a:t>
            </a:r>
            <a:r>
              <a:rPr lang="en-US" altLang="zh-CN" b="1"/>
              <a:t>Frame Of Reference</a:t>
            </a:r>
            <a:r>
              <a:rPr lang="zh-CN" altLang="en-US" b="1"/>
              <a:t>  </a:t>
            </a:r>
            <a:r>
              <a:rPr lang="en-US" altLang="zh-CN" b="1"/>
              <a:t>and</a:t>
            </a:r>
            <a:r>
              <a:rPr lang="en-US" altLang="zh-CN" b="1" smtClean="0"/>
              <a:t>  Roaring bitmaps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b="1"/>
              <a:t>D</a:t>
            </a:r>
            <a:r>
              <a:rPr lang="en-US" altLang="zh-CN" b="1" smtClean="0"/>
              <a:t>oc values</a:t>
            </a:r>
          </a:p>
          <a:p>
            <a:r>
              <a:rPr lang="en-US" altLang="zh-CN" b="1" smtClean="0"/>
              <a:t>Fielddata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marL="457200" lvl="1" indent="0">
              <a:buNone/>
            </a:pPr>
            <a:endParaRPr lang="en-US" altLang="zh-CN" b="1" smtClean="0"/>
          </a:p>
          <a:p>
            <a:pPr lvl="1"/>
            <a:endParaRPr lang="en-US" altLang="zh-CN" b="1"/>
          </a:p>
          <a:p>
            <a:pPr marL="457200" lvl="1" indent="0">
              <a:buNone/>
            </a:pPr>
            <a:endParaRPr lang="en-US" altLang="zh-CN" b="1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CN" b="1"/>
              <a:t>Doc </a:t>
            </a:r>
            <a:r>
              <a:rPr lang="en-US" altLang="zh-CN" b="1" smtClean="0"/>
              <a:t>values-</a:t>
            </a:r>
            <a:r>
              <a:rPr lang="zh-CN" altLang="en-US" b="1" smtClean="0"/>
              <a:t>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>
            <a:normAutofit/>
          </a:bodyPr>
          <a:lstStyle/>
          <a:p>
            <a:r>
              <a:rPr lang="en-US" altLang="zh-CN" sz="1400" b="1"/>
              <a:t>Doc values-</a:t>
            </a:r>
            <a:r>
              <a:rPr lang="zh-CN" altLang="en-US" sz="1400" smtClean="0"/>
              <a:t>这种</a:t>
            </a:r>
            <a:r>
              <a:rPr lang="zh-CN" altLang="en-US" sz="1400"/>
              <a:t>存储方式也非常便于压缩，特别是数字类型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zh-CN" altLang="en-US" sz="1400" smtClean="0"/>
              <a:t>这样</a:t>
            </a:r>
            <a:r>
              <a:rPr lang="zh-CN" altLang="en-US" sz="1400"/>
              <a:t>可以减少磁盘空间并且提高访问速度。现代 </a:t>
            </a:r>
            <a:r>
              <a:rPr lang="en-US" altLang="zh-CN" sz="1400"/>
              <a:t>CPU </a:t>
            </a:r>
            <a:r>
              <a:rPr lang="zh-CN" altLang="en-US" sz="1400"/>
              <a:t>的处理速度要比磁盘快几个数量级（尽管即将到来的 </a:t>
            </a:r>
            <a:r>
              <a:rPr lang="en-US" altLang="zh-CN" sz="1400"/>
              <a:t>NVMe </a:t>
            </a:r>
            <a:r>
              <a:rPr lang="zh-CN" altLang="en-US" sz="1400"/>
              <a:t>驱动器正在迅速缩小差距）。所以我们必须减少直接存磁盘读取数据的大小，尽管需要额外消耗 </a:t>
            </a:r>
            <a:r>
              <a:rPr lang="en-US" altLang="zh-CN" sz="1400"/>
              <a:t>CPU </a:t>
            </a:r>
            <a:r>
              <a:rPr lang="zh-CN" altLang="en-US" sz="1400"/>
              <a:t>运算用来进行解压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zh-CN" altLang="en-US" sz="1400"/>
              <a:t>举个</a:t>
            </a:r>
            <a:r>
              <a:rPr lang="zh-CN" altLang="en-US" sz="1400" smtClean="0"/>
              <a:t>例子：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400"/>
              <a:t>按列布局意味着我们有一个连续的数据块： </a:t>
            </a:r>
            <a:r>
              <a:rPr lang="en-US" altLang="zh-CN" sz="1400"/>
              <a:t>[100,1000,1500,1200,300,1900,4200] </a:t>
            </a:r>
            <a:r>
              <a:rPr lang="zh-CN" altLang="en-US" sz="1400"/>
              <a:t>。因为我们已经知道他们都是数字（而不是像文档或行中看到的异构集合），所以我们可以使用统一的偏移来将他们紧紧排列</a:t>
            </a:r>
            <a:r>
              <a:rPr lang="zh-CN" altLang="en-US" sz="1400" smtClean="0"/>
              <a:t>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而且，针对这样的数字有很多种压缩技巧。你会注意到这里每个数字都是 </a:t>
            </a:r>
            <a:r>
              <a:rPr lang="en-US" altLang="zh-CN" sz="1400"/>
              <a:t>100 </a:t>
            </a:r>
            <a:r>
              <a:rPr lang="zh-CN" altLang="en-US" sz="1400"/>
              <a:t>的倍数，</a:t>
            </a:r>
            <a:r>
              <a:rPr lang="en-US" altLang="zh-CN" sz="1400"/>
              <a:t>Doc Values </a:t>
            </a:r>
            <a:r>
              <a:rPr lang="zh-CN" altLang="en-US" sz="1400"/>
              <a:t>会检测一个段里面的所有数值，并使用一个 最大公约数 ，方便做进一步的数据压缩</a:t>
            </a:r>
            <a:r>
              <a:rPr lang="zh-CN" altLang="en-US" sz="1400" smtClean="0"/>
              <a:t>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如果我们保存 </a:t>
            </a:r>
            <a:r>
              <a:rPr lang="en-US" altLang="zh-CN" sz="1400"/>
              <a:t>100 </a:t>
            </a:r>
            <a:r>
              <a:rPr lang="zh-CN" altLang="en-US" sz="1400"/>
              <a:t>作为此段的除数，我们可以对每个数字都除以 </a:t>
            </a:r>
            <a:r>
              <a:rPr lang="en-US" altLang="zh-CN" sz="1400"/>
              <a:t>100</a:t>
            </a:r>
            <a:r>
              <a:rPr lang="zh-CN" altLang="en-US" sz="1400"/>
              <a:t>，然后得到： </a:t>
            </a:r>
            <a:r>
              <a:rPr lang="en-US" altLang="zh-CN" sz="1400"/>
              <a:t>[1,10,15,12,3,19,42] </a:t>
            </a:r>
            <a:r>
              <a:rPr lang="zh-CN" altLang="en-US" sz="1400"/>
              <a:t>。现在这些数字变小了，只需要很少的位就可以存储下，也减少了磁盘存放的大小</a:t>
            </a:r>
            <a:r>
              <a:rPr lang="zh-CN" altLang="en-US" sz="1400" smtClean="0"/>
              <a:t>。</a:t>
            </a:r>
            <a:endParaRPr lang="en-US" altLang="zh-CN" sz="140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03" y="1334530"/>
            <a:ext cx="2162920" cy="22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altLang="zh-CN" b="1"/>
              <a:t>Doc values-</a:t>
            </a:r>
            <a:r>
              <a:rPr lang="zh-CN" altLang="en-US" b="1"/>
              <a:t>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>
            <a:normAutofit/>
          </a:bodyPr>
          <a:lstStyle/>
          <a:p>
            <a:r>
              <a:rPr lang="en-US" altLang="zh-CN" sz="1400"/>
              <a:t>Doc Values </a:t>
            </a:r>
            <a:r>
              <a:rPr lang="zh-CN" altLang="en-US" sz="1400"/>
              <a:t>在压缩过程中使用如下技巧。它会按依次检测以下压缩模式</a:t>
            </a:r>
            <a:r>
              <a:rPr lang="en-US" altLang="zh-CN" sz="1400"/>
              <a:t>:</a:t>
            </a:r>
          </a:p>
          <a:p>
            <a:pPr>
              <a:buFont typeface="+mj-lt"/>
              <a:buAutoNum type="arabicPeriod"/>
            </a:pPr>
            <a:r>
              <a:rPr lang="zh-CN" altLang="en-US" sz="1400"/>
              <a:t>如果所有的数值各不相同（或缺失），设置一个标记并记录这些值</a:t>
            </a:r>
          </a:p>
          <a:p>
            <a:pPr>
              <a:buFont typeface="+mj-lt"/>
              <a:buAutoNum type="arabicPeriod"/>
            </a:pPr>
            <a:r>
              <a:rPr lang="zh-CN" altLang="en-US" sz="1400"/>
              <a:t>如果这些值小于 </a:t>
            </a:r>
            <a:r>
              <a:rPr lang="en-US" altLang="zh-CN" sz="1400"/>
              <a:t>256</a:t>
            </a:r>
            <a:r>
              <a:rPr lang="zh-CN" altLang="en-US" sz="1400"/>
              <a:t>，将使用一个简单的编码表</a:t>
            </a:r>
          </a:p>
          <a:p>
            <a:pPr>
              <a:buFont typeface="+mj-lt"/>
              <a:buAutoNum type="arabicPeriod"/>
            </a:pPr>
            <a:r>
              <a:rPr lang="zh-CN" altLang="en-US" sz="1400"/>
              <a:t>如果这些值大于 </a:t>
            </a:r>
            <a:r>
              <a:rPr lang="en-US" altLang="zh-CN" sz="1400"/>
              <a:t>256</a:t>
            </a:r>
            <a:r>
              <a:rPr lang="zh-CN" altLang="en-US" sz="1400"/>
              <a:t>，检测是否存在一个最大公约数</a:t>
            </a:r>
          </a:p>
          <a:p>
            <a:pPr>
              <a:buFont typeface="+mj-lt"/>
              <a:buAutoNum type="arabicPeriod"/>
            </a:pPr>
            <a:r>
              <a:rPr lang="zh-CN" altLang="en-US" sz="1400"/>
              <a:t>如果没有存在最大公约数，从最小的数值开始，统一计算偏移量进行编码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 smtClean="0"/>
              <a:t>你</a:t>
            </a:r>
            <a:r>
              <a:rPr lang="zh-CN" altLang="en-US" sz="1400"/>
              <a:t>会发现这些压缩模式不是传统的通用的压缩方式，比如 </a:t>
            </a:r>
            <a:r>
              <a:rPr lang="en-US" altLang="zh-CN" sz="1400"/>
              <a:t>DEFLATE </a:t>
            </a:r>
            <a:r>
              <a:rPr lang="zh-CN" altLang="en-US" sz="1400"/>
              <a:t>或是 </a:t>
            </a:r>
            <a:r>
              <a:rPr lang="en-US" altLang="zh-CN" sz="1400"/>
              <a:t>`LZ4`</a:t>
            </a:r>
            <a:r>
              <a:rPr lang="zh-CN" altLang="en-US" sz="1400"/>
              <a:t>。 因为列式存储的结构是严格且良好定义的，我们可以通过使用专门的模式来达到比通用压缩算法（如 </a:t>
            </a:r>
            <a:r>
              <a:rPr lang="en-US" altLang="zh-CN" sz="1400"/>
              <a:t>LZ4 </a:t>
            </a:r>
            <a:r>
              <a:rPr lang="zh-CN" altLang="en-US" sz="1400"/>
              <a:t>）更高的压缩效果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zh-CN" altLang="en-US" sz="1400" smtClean="0"/>
              <a:t>字符串怎么处理压缩？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 smtClean="0"/>
              <a:t>通过</a:t>
            </a:r>
            <a:r>
              <a:rPr lang="zh-CN" altLang="en-US" sz="1400"/>
              <a:t>借助顺序表（</a:t>
            </a:r>
            <a:r>
              <a:rPr lang="en-US" altLang="zh-CN" sz="1400"/>
              <a:t>ordinal table</a:t>
            </a:r>
            <a:r>
              <a:rPr lang="zh-CN" altLang="en-US" sz="1400"/>
              <a:t>），</a:t>
            </a:r>
            <a:r>
              <a:rPr lang="en-US" altLang="zh-CN" sz="1400"/>
              <a:t>String </a:t>
            </a:r>
            <a:r>
              <a:rPr lang="zh-CN" altLang="en-US" sz="1400"/>
              <a:t>类型也是类似进行编码的。</a:t>
            </a:r>
            <a:r>
              <a:rPr lang="en-US" altLang="zh-CN" sz="1400"/>
              <a:t>String </a:t>
            </a:r>
            <a:r>
              <a:rPr lang="zh-CN" altLang="en-US" sz="1400"/>
              <a:t>类型是去重之后存放到顺序表的，通过分配一个 </a:t>
            </a:r>
            <a:r>
              <a:rPr lang="en-US" altLang="zh-CN" sz="1400"/>
              <a:t>ID`</a:t>
            </a:r>
            <a:r>
              <a:rPr lang="zh-CN" altLang="en-US" sz="1400"/>
              <a:t>，然后通过数字类型的 </a:t>
            </a:r>
            <a:r>
              <a:rPr lang="en-US" altLang="zh-CN" sz="1400"/>
              <a:t>`ID </a:t>
            </a:r>
            <a:r>
              <a:rPr lang="zh-CN" altLang="en-US" sz="1400"/>
              <a:t>构建 </a:t>
            </a:r>
            <a:r>
              <a:rPr lang="en-US" altLang="zh-CN" sz="1400"/>
              <a:t>Doc Values`</a:t>
            </a:r>
            <a:r>
              <a:rPr lang="zh-CN" altLang="en-US" sz="1400"/>
              <a:t>。这样 </a:t>
            </a:r>
            <a:r>
              <a:rPr lang="en-US" altLang="zh-CN" sz="1400"/>
              <a:t>`String </a:t>
            </a:r>
            <a:r>
              <a:rPr lang="zh-CN" altLang="en-US" sz="1400"/>
              <a:t>类型和数值类型可以达到同样的压缩效果。</a:t>
            </a:r>
          </a:p>
          <a:p>
            <a:pPr marL="0" indent="0">
              <a:buNone/>
            </a:pPr>
            <a:r>
              <a:rPr lang="zh-CN" altLang="en-US" sz="1400" smtClean="0"/>
              <a:t>顺序</a:t>
            </a:r>
            <a:r>
              <a:rPr lang="zh-CN" altLang="en-US" sz="1400"/>
              <a:t>表本身也有很多压缩技巧，比如固定长度、变长或是前缀字符编码等等。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4319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838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mmap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5719"/>
            <a:ext cx="8596668" cy="4665643"/>
          </a:xfrm>
        </p:spPr>
        <p:txBody>
          <a:bodyPr>
            <a:normAutofit/>
          </a:bodyPr>
          <a:lstStyle/>
          <a:p>
            <a:r>
              <a:rPr lang="en-US" altLang="zh-CN" b="1"/>
              <a:t>Doc value</a:t>
            </a:r>
            <a:r>
              <a:rPr lang="zh-CN" altLang="en-US" smtClean="0"/>
              <a:t>是</a:t>
            </a:r>
            <a:r>
              <a:rPr lang="zh-CN" altLang="en-US"/>
              <a:t>如何让随机读更快的呢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600" smtClean="0"/>
              <a:t>秘密</a:t>
            </a:r>
            <a:r>
              <a:rPr lang="zh-CN" altLang="en-US" sz="1600"/>
              <a:t>在于</a:t>
            </a:r>
            <a:r>
              <a:rPr lang="en-US" altLang="zh-CN" sz="1600"/>
              <a:t>Lucene</a:t>
            </a:r>
            <a:r>
              <a:rPr lang="zh-CN" altLang="en-US" sz="1600"/>
              <a:t>底层读取文件的方式是基于</a:t>
            </a:r>
            <a:r>
              <a:rPr lang="en-US" altLang="zh-CN" sz="1600"/>
              <a:t>memory mapped byte buffer</a:t>
            </a:r>
            <a:r>
              <a:rPr lang="zh-CN" altLang="en-US" sz="1600"/>
              <a:t>的，也就是</a:t>
            </a:r>
            <a:r>
              <a:rPr lang="en-US" altLang="zh-CN" sz="1600"/>
              <a:t>mmap</a:t>
            </a:r>
            <a:r>
              <a:rPr lang="zh-CN" altLang="en-US" sz="1600"/>
              <a:t>。</a:t>
            </a:r>
            <a:r>
              <a:rPr lang="zh-CN" altLang="en-US" sz="1600">
                <a:solidFill>
                  <a:srgbClr val="FF0000"/>
                </a:solidFill>
              </a:rPr>
              <a:t>这种文件访问的方式是由操作系统去缓存这个文件到内存里。这样在内存足够的情况下，访问文件就相当于访问内存。</a:t>
            </a:r>
            <a:r>
              <a:rPr lang="zh-CN" altLang="en-US" sz="1600"/>
              <a:t>那么随机读操作也就不再是磁盘操作了，而是对内存的随机</a:t>
            </a:r>
            <a:r>
              <a:rPr lang="zh-CN" altLang="en-US" sz="1600" smtClean="0"/>
              <a:t>读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400"/>
              <a:t>按列存储之后，一个列的数据和前面的</a:t>
            </a:r>
            <a:r>
              <a:rPr lang="en-US" altLang="zh-CN" sz="1400"/>
              <a:t>posting list</a:t>
            </a:r>
            <a:r>
              <a:rPr lang="zh-CN" altLang="en-US" sz="1400"/>
              <a:t>就差不多了。</a:t>
            </a:r>
            <a:r>
              <a:rPr lang="zh-CN" altLang="en-US" sz="1400">
                <a:solidFill>
                  <a:srgbClr val="FF0000"/>
                </a:solidFill>
              </a:rPr>
              <a:t>很多应用在</a:t>
            </a:r>
            <a:r>
              <a:rPr lang="en-US" altLang="zh-CN" sz="1400">
                <a:solidFill>
                  <a:srgbClr val="FF0000"/>
                </a:solidFill>
              </a:rPr>
              <a:t>posting list</a:t>
            </a:r>
            <a:r>
              <a:rPr lang="zh-CN" altLang="en-US" sz="1400">
                <a:solidFill>
                  <a:srgbClr val="FF0000"/>
                </a:solidFill>
              </a:rPr>
              <a:t>上的压缩技术也可以应用到</a:t>
            </a:r>
            <a:r>
              <a:rPr lang="en-US" altLang="zh-CN" sz="1400">
                <a:solidFill>
                  <a:srgbClr val="FF0000"/>
                </a:solidFill>
              </a:rPr>
              <a:t>DocValues</a:t>
            </a:r>
            <a:r>
              <a:rPr lang="zh-CN" altLang="en-US" sz="1400">
                <a:solidFill>
                  <a:srgbClr val="FF0000"/>
                </a:solidFill>
              </a:rPr>
              <a:t>上</a:t>
            </a:r>
            <a:r>
              <a:rPr lang="zh-CN" altLang="en-US" sz="1400"/>
              <a:t>。这不但减少了文件尺寸，而且提高数据加载的速度。因为我们知道从磁盘到内存的带宽是很小的，普通磁盘也就每秒</a:t>
            </a:r>
            <a:r>
              <a:rPr lang="en-US" altLang="zh-CN" sz="1400"/>
              <a:t>100MB</a:t>
            </a:r>
            <a:r>
              <a:rPr lang="zh-CN" altLang="en-US" sz="1400"/>
              <a:t>的读速度。利用压缩，我们可以把数据以压缩的方式读取出来，然后在内存里再进行解压，从而获得比读取原始数据更高的效率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9549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838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mmap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671"/>
            <a:ext cx="8596668" cy="4632692"/>
          </a:xfrm>
        </p:spPr>
        <p:txBody>
          <a:bodyPr/>
          <a:lstStyle/>
          <a:p>
            <a:r>
              <a:rPr lang="zh-CN" altLang="en-US" sz="1600"/>
              <a:t>如果内存不够是不是会使得随机读的速度变慢</a:t>
            </a:r>
            <a:r>
              <a:rPr lang="zh-CN" altLang="en-US" sz="1600" smtClean="0"/>
              <a:t>？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zh-CN" altLang="en-US" sz="1600" smtClean="0"/>
              <a:t>肯定</a:t>
            </a:r>
            <a:r>
              <a:rPr lang="zh-CN" altLang="en-US" sz="1600"/>
              <a:t>会的。但是</a:t>
            </a:r>
            <a:r>
              <a:rPr lang="en-US" altLang="zh-CN" sz="1600"/>
              <a:t>mmap</a:t>
            </a:r>
            <a:r>
              <a:rPr lang="zh-CN" altLang="en-US" sz="1600"/>
              <a:t>是操作系统实现的</a:t>
            </a:r>
            <a:r>
              <a:rPr lang="en-US" altLang="zh-CN" sz="1600"/>
              <a:t>API</a:t>
            </a:r>
            <a:r>
              <a:rPr lang="zh-CN" altLang="en-US" sz="1600"/>
              <a:t>，其内部有预读取机制。如果读取</a:t>
            </a:r>
            <a:r>
              <a:rPr lang="en-US" altLang="zh-CN" sz="1600"/>
              <a:t>offset</a:t>
            </a:r>
            <a:r>
              <a:rPr lang="zh-CN" altLang="en-US" sz="1600"/>
              <a:t>为</a:t>
            </a:r>
            <a:r>
              <a:rPr lang="en-US" altLang="zh-CN" sz="1600"/>
              <a:t>100</a:t>
            </a:r>
            <a:r>
              <a:rPr lang="zh-CN" altLang="en-US" sz="1600"/>
              <a:t>的文件位置，默认会把后面</a:t>
            </a:r>
            <a:r>
              <a:rPr lang="en-US" altLang="zh-CN" sz="1600"/>
              <a:t>16k</a:t>
            </a:r>
            <a:r>
              <a:rPr lang="zh-CN" altLang="en-US" sz="1600"/>
              <a:t>的文件内容都预读取出来都缓存在内存里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 smtClean="0"/>
              <a:t>因为</a:t>
            </a:r>
            <a:r>
              <a:rPr lang="en-US" altLang="zh-CN" sz="1600"/>
              <a:t>DocValues</a:t>
            </a:r>
            <a:r>
              <a:rPr lang="zh-CN" altLang="en-US" sz="1600"/>
              <a:t>是只读，而且顺序排序存储的。相比</a:t>
            </a:r>
            <a:r>
              <a:rPr lang="en-US" altLang="zh-CN" sz="1600"/>
              <a:t>b-tree</a:t>
            </a:r>
            <a:r>
              <a:rPr lang="zh-CN" altLang="en-US" sz="1600"/>
              <a:t>等存储结构，在磁盘上没有空洞和碎片。而随机读的时候也是按照</a:t>
            </a:r>
            <a:r>
              <a:rPr lang="en-US" altLang="zh-CN" sz="1600"/>
              <a:t>DocId</a:t>
            </a:r>
            <a:r>
              <a:rPr lang="zh-CN" altLang="en-US" sz="1600"/>
              <a:t>排序的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 smtClean="0"/>
              <a:t>所以</a:t>
            </a:r>
            <a:r>
              <a:rPr lang="zh-CN" altLang="en-US" sz="1600"/>
              <a:t>如果读取的</a:t>
            </a:r>
            <a:r>
              <a:rPr lang="en-US" altLang="zh-CN" sz="1600"/>
              <a:t>DocId</a:t>
            </a:r>
            <a:r>
              <a:rPr lang="zh-CN" altLang="en-US" sz="1600"/>
              <a:t>是紧密相连的，实际上也相当于把随机读变成了顺序读了。</a:t>
            </a:r>
            <a:r>
              <a:rPr lang="en-US" altLang="zh-CN" sz="1600"/>
              <a:t>Random_read(100), Random_read(101), Random_read(102)</a:t>
            </a:r>
            <a:r>
              <a:rPr lang="zh-CN" altLang="en-US" sz="1600"/>
              <a:t>就相当于</a:t>
            </a:r>
            <a:r>
              <a:rPr lang="en-US" altLang="zh-CN" sz="1600"/>
              <a:t>Scan(100~102)</a:t>
            </a:r>
            <a:r>
              <a:rPr lang="zh-CN" altLang="en-US" sz="160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163826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308"/>
          </a:xfrm>
        </p:spPr>
        <p:txBody>
          <a:bodyPr/>
          <a:lstStyle/>
          <a:p>
            <a:r>
              <a:rPr lang="en-US" altLang="zh-CN" i="1" smtClean="0"/>
              <a:t>Fielddata</a:t>
            </a:r>
            <a:r>
              <a:rPr lang="en-US" altLang="zh-CN"/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6909"/>
            <a:ext cx="8596668" cy="4624454"/>
          </a:xfrm>
        </p:spPr>
        <p:txBody>
          <a:bodyPr>
            <a:normAutofit/>
          </a:bodyPr>
          <a:lstStyle/>
          <a:p>
            <a:r>
              <a:rPr lang="en-US" altLang="zh-CN" sz="1600"/>
              <a:t>Doc values </a:t>
            </a:r>
            <a:r>
              <a:rPr lang="zh-CN" altLang="en-US" sz="1600"/>
              <a:t>不支持 </a:t>
            </a:r>
            <a:r>
              <a:rPr lang="en-US" altLang="zh-CN" sz="1600"/>
              <a:t>analyzed </a:t>
            </a:r>
            <a:r>
              <a:rPr lang="zh-CN" altLang="en-US" sz="1600"/>
              <a:t>字符串字段，因为它们不能很有效的表示多值字符串。 </a:t>
            </a:r>
            <a:r>
              <a:rPr lang="en-US" altLang="zh-CN" sz="1600"/>
              <a:t>Doc values </a:t>
            </a:r>
            <a:r>
              <a:rPr lang="zh-CN" altLang="en-US" sz="1600"/>
              <a:t>最有效的是，当每个文档都有一个或几个 </a:t>
            </a:r>
            <a:r>
              <a:rPr lang="en-US" altLang="zh-CN" sz="1600"/>
              <a:t>tokens </a:t>
            </a:r>
            <a:r>
              <a:rPr lang="zh-CN" altLang="en-US" sz="1600"/>
              <a:t>时， 但不是无数</a:t>
            </a:r>
            <a:r>
              <a:rPr lang="zh-CN" altLang="en-US" sz="1600" smtClean="0"/>
              <a:t>的</a:t>
            </a:r>
            <a:endParaRPr lang="zh-CN" altLang="en-US" sz="1600"/>
          </a:p>
          <a:p>
            <a:r>
              <a:rPr lang="zh-CN" altLang="en-US" sz="1600"/>
              <a:t>出于这个原因，</a:t>
            </a:r>
            <a:r>
              <a:rPr lang="en-US" altLang="zh-CN" sz="1600"/>
              <a:t>doc values </a:t>
            </a:r>
            <a:r>
              <a:rPr lang="zh-CN" altLang="en-US" sz="1600"/>
              <a:t>不生成分析的字符串，然而，这些字段仍然可以使用聚合，那怎么可能呢</a:t>
            </a:r>
            <a:r>
              <a:rPr lang="zh-CN" altLang="en-US" sz="1600" smtClean="0"/>
              <a:t>？</a:t>
            </a:r>
            <a:r>
              <a:rPr lang="zh-CN" altLang="en-US" sz="1600"/>
              <a:t>答案是一种被称为 </a:t>
            </a:r>
            <a:r>
              <a:rPr lang="en-US" altLang="zh-CN" sz="1600" i="1"/>
              <a:t>fielddata</a:t>
            </a:r>
            <a:r>
              <a:rPr lang="zh-CN" altLang="en-US" sz="1600"/>
              <a:t> 的</a:t>
            </a:r>
            <a:r>
              <a:rPr lang="zh-CN" altLang="en-US" sz="1600" smtClean="0"/>
              <a:t>数据结构</a:t>
            </a:r>
            <a:endParaRPr lang="en-US" altLang="zh-CN" sz="1600" smtClean="0"/>
          </a:p>
          <a:p>
            <a:r>
              <a:rPr lang="zh-CN" altLang="en-US" sz="1600"/>
              <a:t>与 </a:t>
            </a:r>
            <a:r>
              <a:rPr lang="en-US" altLang="zh-CN" sz="1600"/>
              <a:t>doc values </a:t>
            </a:r>
            <a:r>
              <a:rPr lang="zh-CN" altLang="en-US" sz="1600"/>
              <a:t>不同，</a:t>
            </a:r>
            <a:r>
              <a:rPr lang="en-US" altLang="zh-CN" sz="1600">
                <a:solidFill>
                  <a:srgbClr val="FF0000"/>
                </a:solidFill>
              </a:rPr>
              <a:t>fielddata </a:t>
            </a:r>
            <a:r>
              <a:rPr lang="zh-CN" altLang="en-US" sz="1600">
                <a:solidFill>
                  <a:srgbClr val="FF0000"/>
                </a:solidFill>
              </a:rPr>
              <a:t>构建和管理 </a:t>
            </a:r>
            <a:r>
              <a:rPr lang="en-US" altLang="zh-CN" sz="1600">
                <a:solidFill>
                  <a:srgbClr val="FF0000"/>
                </a:solidFill>
              </a:rPr>
              <a:t>100% </a:t>
            </a:r>
            <a:r>
              <a:rPr lang="zh-CN" altLang="en-US" sz="1600">
                <a:solidFill>
                  <a:srgbClr val="FF0000"/>
                </a:solidFill>
              </a:rPr>
              <a:t>在内存中</a:t>
            </a:r>
            <a:r>
              <a:rPr lang="zh-CN" altLang="en-US" sz="1600"/>
              <a:t>，常驻于 </a:t>
            </a:r>
            <a:r>
              <a:rPr lang="en-US" altLang="zh-CN" sz="1600"/>
              <a:t>JVM </a:t>
            </a:r>
            <a:r>
              <a:rPr lang="zh-CN" altLang="en-US" sz="1600"/>
              <a:t>内存堆。这意味着它本质上是不可扩展的，有很多边缘情况下要提防</a:t>
            </a:r>
          </a:p>
        </p:txBody>
      </p:sp>
    </p:spTree>
    <p:extLst>
      <p:ext uri="{BB962C8B-B14F-4D97-AF65-F5344CB8AC3E}">
        <p14:creationId xmlns:p14="http://schemas.microsoft.com/office/powerpoint/2010/main" val="16730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265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57" y="1326292"/>
            <a:ext cx="7600000" cy="1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97" y="2690005"/>
            <a:ext cx="6720644" cy="3208287"/>
          </a:xfrm>
          <a:prstGeom prst="rect">
            <a:avLst/>
          </a:prstGeom>
        </p:spPr>
      </p:pic>
      <p:sp>
        <p:nvSpPr>
          <p:cNvPr id="6" name="左弧形箭头 5"/>
          <p:cNvSpPr/>
          <p:nvPr/>
        </p:nvSpPr>
        <p:spPr>
          <a:xfrm>
            <a:off x="165888" y="2511007"/>
            <a:ext cx="1427138" cy="23657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3254" y="607128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</a:t>
            </a:r>
            <a:r>
              <a:rPr lang="zh-CN" altLang="en-US" smtClean="0"/>
              <a:t>只是倒排索引示意图，其实</a:t>
            </a:r>
            <a:r>
              <a:rPr lang="zh-CN" altLang="en-US"/>
              <a:t>里面结构很复杂</a:t>
            </a:r>
          </a:p>
        </p:txBody>
      </p:sp>
    </p:spTree>
    <p:extLst>
      <p:ext uri="{BB962C8B-B14F-4D97-AF65-F5344CB8AC3E}">
        <p14:creationId xmlns:p14="http://schemas.microsoft.com/office/powerpoint/2010/main" val="376988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78" y="1375429"/>
            <a:ext cx="8596668" cy="5221985"/>
          </a:xfrm>
        </p:spPr>
        <p:txBody>
          <a:bodyPr/>
          <a:lstStyle/>
          <a:p>
            <a:r>
              <a:rPr lang="zh-CN" altLang="en-US" smtClean="0"/>
              <a:t>倒排索引包含三部分：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1400" smtClean="0"/>
              <a:t>反着说：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1.</a:t>
            </a:r>
            <a:r>
              <a:rPr lang="en-US" altLang="zh-CN" sz="1400" b="1"/>
              <a:t> Posting </a:t>
            </a:r>
            <a:r>
              <a:rPr lang="en-US" altLang="zh-CN" sz="1400" b="1" smtClean="0"/>
              <a:t>List</a:t>
            </a:r>
            <a:r>
              <a:rPr lang="zh-CN" altLang="en-US" sz="1400" b="1" smtClean="0"/>
              <a:t>：</a:t>
            </a:r>
            <a:r>
              <a:rPr lang="en-US" altLang="zh-CN" sz="1400"/>
              <a:t> Posting </a:t>
            </a:r>
            <a:r>
              <a:rPr lang="en-US" altLang="zh-CN" sz="1400" smtClean="0"/>
              <a:t>list</a:t>
            </a:r>
            <a:r>
              <a:rPr lang="zh-CN" altLang="en-US" sz="1400"/>
              <a:t> </a:t>
            </a:r>
            <a:r>
              <a:rPr lang="zh-CN" altLang="en-US" sz="1400" smtClean="0"/>
              <a:t>存储</a:t>
            </a:r>
            <a:r>
              <a:rPr lang="zh-CN" altLang="en-US" sz="1400"/>
              <a:t>了所有符合某个</a:t>
            </a:r>
            <a:r>
              <a:rPr lang="en-US" altLang="zh-CN" sz="1400"/>
              <a:t>term</a:t>
            </a:r>
            <a:r>
              <a:rPr lang="zh-CN" altLang="en-US" sz="1400"/>
              <a:t>的文档</a:t>
            </a:r>
            <a:r>
              <a:rPr lang="en-US" altLang="zh-CN" sz="1400" smtClean="0"/>
              <a:t>id</a:t>
            </a:r>
            <a:r>
              <a:rPr lang="zh-CN" altLang="en-US" sz="1400" smtClean="0"/>
              <a:t>集合。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怎么快速找到某个词</a:t>
            </a:r>
            <a:r>
              <a:rPr lang="en-US" altLang="zh-CN" sz="140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400" smtClean="0"/>
              <a:t>2.</a:t>
            </a:r>
            <a:r>
              <a:rPr lang="en-US" altLang="zh-CN" sz="1400" b="1"/>
              <a:t> Term </a:t>
            </a:r>
            <a:r>
              <a:rPr lang="en-US" altLang="zh-CN" sz="1400" b="1" smtClean="0"/>
              <a:t>Dictionary</a:t>
            </a:r>
            <a:r>
              <a:rPr lang="zh-CN" altLang="en-US" sz="1400" b="1" smtClean="0"/>
              <a:t>（在磁盘）</a:t>
            </a:r>
            <a:r>
              <a:rPr lang="en-US" altLang="zh-CN" sz="1400" b="1" smtClean="0"/>
              <a:t>: </a:t>
            </a:r>
            <a:r>
              <a:rPr lang="zh-CN" altLang="en-US" sz="1400" smtClean="0"/>
              <a:t>将</a:t>
            </a:r>
            <a:r>
              <a:rPr lang="zh-CN" altLang="en-US" sz="1400"/>
              <a:t>所有的</a:t>
            </a:r>
            <a:r>
              <a:rPr lang="en-US" altLang="zh-CN" sz="1400"/>
              <a:t>term</a:t>
            </a:r>
            <a:r>
              <a:rPr lang="zh-CN" altLang="en-US" sz="1400"/>
              <a:t>排个序，二分法查找</a:t>
            </a:r>
            <a:r>
              <a:rPr lang="en-US" altLang="zh-CN" sz="1400"/>
              <a:t>term</a:t>
            </a:r>
            <a:r>
              <a:rPr lang="zh-CN" altLang="en-US" sz="1400"/>
              <a:t>，</a:t>
            </a:r>
            <a:r>
              <a:rPr lang="en-US" altLang="zh-CN" sz="1400"/>
              <a:t>logN</a:t>
            </a:r>
            <a:r>
              <a:rPr lang="zh-CN" altLang="en-US" sz="1400"/>
              <a:t>的查找效率，就像通过字典查找一样</a:t>
            </a:r>
            <a:endParaRPr lang="en-US" altLang="zh-CN" sz="1400" b="1"/>
          </a:p>
          <a:p>
            <a:pPr marL="0" indent="0">
              <a:buNone/>
            </a:pPr>
            <a:r>
              <a:rPr lang="zh-CN" altLang="en-US" sz="1400" smtClean="0">
                <a:solidFill>
                  <a:srgbClr val="FF0000"/>
                </a:solidFill>
              </a:rPr>
              <a:t>怎么更快的找到某个词：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smtClean="0">
                <a:solidFill>
                  <a:schemeClr val="tx1"/>
                </a:solidFill>
              </a:rPr>
              <a:t>3.</a:t>
            </a:r>
            <a:r>
              <a:rPr lang="en-US" altLang="zh-CN" sz="1400" b="1"/>
              <a:t> Term </a:t>
            </a:r>
            <a:r>
              <a:rPr lang="en-US" altLang="zh-CN" sz="1400" b="1" smtClean="0"/>
              <a:t>Index</a:t>
            </a:r>
            <a:r>
              <a:rPr lang="zh-CN" altLang="en-US" sz="1400" b="1" smtClean="0"/>
              <a:t>（在内存）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term </a:t>
            </a:r>
            <a:r>
              <a:rPr lang="en-US" altLang="zh-CN" sz="1400">
                <a:solidFill>
                  <a:srgbClr val="FF0000"/>
                </a:solidFill>
              </a:rPr>
              <a:t>dictionary</a:t>
            </a:r>
            <a:r>
              <a:rPr lang="zh-CN" altLang="en-US" sz="1400">
                <a:solidFill>
                  <a:srgbClr val="FF0000"/>
                </a:solidFill>
              </a:rPr>
              <a:t>也会很大，放内存不现实，于是有了</a:t>
            </a:r>
            <a:r>
              <a:rPr lang="en-US" altLang="zh-CN" sz="1400" b="1">
                <a:solidFill>
                  <a:srgbClr val="FF0000"/>
                </a:solidFill>
              </a:rPr>
              <a:t>Term Index</a:t>
            </a:r>
            <a:r>
              <a:rPr lang="zh-CN" altLang="en-US" sz="1400"/>
              <a:t>，就像字典里的索引页一样，</a:t>
            </a:r>
            <a:r>
              <a:rPr lang="en-US" altLang="zh-CN" sz="1400"/>
              <a:t>A</a:t>
            </a:r>
            <a:r>
              <a:rPr lang="zh-CN" altLang="en-US" sz="1400"/>
              <a:t>开头的有哪些</a:t>
            </a:r>
            <a:r>
              <a:rPr lang="en-US" altLang="zh-CN" sz="1400"/>
              <a:t>term</a:t>
            </a:r>
            <a:r>
              <a:rPr lang="zh-CN" altLang="en-US" sz="1400"/>
              <a:t>，分别在哪页，可以理解</a:t>
            </a:r>
            <a:r>
              <a:rPr lang="en-US" altLang="zh-CN" sz="1400"/>
              <a:t>term index</a:t>
            </a:r>
            <a:r>
              <a:rPr lang="zh-CN" altLang="en-US" sz="1400"/>
              <a:t>是一颗</a:t>
            </a:r>
            <a:r>
              <a:rPr lang="zh-CN" altLang="en-US" sz="1400" smtClean="0"/>
              <a:t>树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 b="1" smtClean="0"/>
              <a:t>注意：</a:t>
            </a:r>
            <a:r>
              <a:rPr lang="zh-CN" altLang="en-US" sz="1400">
                <a:solidFill>
                  <a:srgbClr val="FF0000"/>
                </a:solidFill>
              </a:rPr>
              <a:t>这棵树不会包含所有的</a:t>
            </a:r>
            <a:r>
              <a:rPr lang="en-US" altLang="zh-CN" sz="1400">
                <a:solidFill>
                  <a:srgbClr val="FF0000"/>
                </a:solidFill>
              </a:rPr>
              <a:t>term</a:t>
            </a:r>
            <a:r>
              <a:rPr lang="zh-CN" altLang="en-US" sz="1400">
                <a:solidFill>
                  <a:srgbClr val="FF0000"/>
                </a:solidFill>
              </a:rPr>
              <a:t>，它包含的是</a:t>
            </a:r>
            <a:r>
              <a:rPr lang="en-US" altLang="zh-CN" sz="1400">
                <a:solidFill>
                  <a:srgbClr val="FF0000"/>
                </a:solidFill>
              </a:rPr>
              <a:t>term</a:t>
            </a:r>
            <a:r>
              <a:rPr lang="zh-CN" altLang="en-US" sz="1400">
                <a:solidFill>
                  <a:srgbClr val="FF0000"/>
                </a:solidFill>
              </a:rPr>
              <a:t>的一些前缀</a:t>
            </a:r>
            <a:r>
              <a:rPr lang="zh-CN" altLang="en-US" sz="1400"/>
              <a:t>。通过</a:t>
            </a:r>
            <a:r>
              <a:rPr lang="en-US" altLang="zh-CN" sz="1400"/>
              <a:t>term index</a:t>
            </a:r>
            <a:r>
              <a:rPr lang="zh-CN" altLang="en-US" sz="1400"/>
              <a:t>可以快速地定位到</a:t>
            </a:r>
            <a:r>
              <a:rPr lang="en-US" altLang="zh-CN" sz="1400"/>
              <a:t>term dictionary</a:t>
            </a:r>
            <a:r>
              <a:rPr lang="zh-CN" altLang="en-US" sz="1400"/>
              <a:t>的某个</a:t>
            </a:r>
            <a:r>
              <a:rPr lang="en-US" altLang="zh-CN" sz="1400"/>
              <a:t>offset</a:t>
            </a:r>
            <a:r>
              <a:rPr lang="zh-CN" altLang="en-US" sz="1400"/>
              <a:t>，然后从这个位置再往后顺序查找。</a:t>
            </a:r>
            <a:endParaRPr lang="en-US" altLang="zh-CN" sz="1400" b="1"/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64" y="90616"/>
            <a:ext cx="4628534" cy="2106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326" y="4120963"/>
            <a:ext cx="2260727" cy="21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index-Term Index</a:t>
            </a:r>
            <a:r>
              <a:rPr lang="en-US" altLang="zh-CN" b="1"/>
              <a:t/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675" y="1628065"/>
            <a:ext cx="9257498" cy="4953967"/>
          </a:xfrm>
        </p:spPr>
        <p:txBody>
          <a:bodyPr>
            <a:normAutofit/>
          </a:bodyPr>
          <a:lstStyle/>
          <a:p>
            <a:r>
              <a:rPr lang="zh-CN" altLang="en-US" sz="1600"/>
              <a:t>所以</a:t>
            </a:r>
            <a:r>
              <a:rPr lang="en-US" altLang="zh-CN" sz="1600"/>
              <a:t>term index</a:t>
            </a:r>
            <a:r>
              <a:rPr lang="zh-CN" altLang="en-US" sz="1600"/>
              <a:t>不需要存下所有的</a:t>
            </a:r>
            <a:r>
              <a:rPr lang="en-US" altLang="zh-CN" sz="1600"/>
              <a:t>term</a:t>
            </a:r>
            <a:r>
              <a:rPr lang="zh-CN" altLang="en-US" sz="1600"/>
              <a:t>，而仅仅是他们的一些前缀与</a:t>
            </a:r>
            <a:r>
              <a:rPr lang="en-US" altLang="zh-CN" sz="1600"/>
              <a:t>Term Dictionary</a:t>
            </a:r>
            <a:r>
              <a:rPr lang="zh-CN" altLang="en-US" sz="1600"/>
              <a:t>的</a:t>
            </a:r>
            <a:r>
              <a:rPr lang="en-US" altLang="zh-CN" sz="1600"/>
              <a:t>block</a:t>
            </a:r>
            <a:r>
              <a:rPr lang="zh-CN" altLang="en-US" sz="1600"/>
              <a:t>之间的映射关系</a:t>
            </a:r>
            <a:r>
              <a:rPr lang="zh-CN" altLang="en-US" sz="1600" smtClean="0"/>
              <a:t>，可以</a:t>
            </a:r>
            <a:r>
              <a:rPr lang="zh-CN" altLang="en-US" sz="1600"/>
              <a:t>使</a:t>
            </a:r>
            <a:r>
              <a:rPr lang="en-US" altLang="zh-CN" sz="1600"/>
              <a:t>term index</a:t>
            </a:r>
            <a:r>
              <a:rPr lang="zh-CN" altLang="en-US" sz="1600"/>
              <a:t>缓存到内存中。</a:t>
            </a:r>
            <a:r>
              <a:rPr lang="zh-CN" altLang="en-US" sz="1600">
                <a:solidFill>
                  <a:srgbClr val="FF0000"/>
                </a:solidFill>
              </a:rPr>
              <a:t>从</a:t>
            </a:r>
            <a:r>
              <a:rPr lang="en-US" altLang="zh-CN" sz="1600">
                <a:solidFill>
                  <a:srgbClr val="FF0000"/>
                </a:solidFill>
              </a:rPr>
              <a:t>term index</a:t>
            </a:r>
            <a:r>
              <a:rPr lang="zh-CN" altLang="en-US" sz="1600">
                <a:solidFill>
                  <a:srgbClr val="FF0000"/>
                </a:solidFill>
              </a:rPr>
              <a:t>查到对应的</a:t>
            </a:r>
            <a:r>
              <a:rPr lang="en-US" altLang="zh-CN" sz="1600">
                <a:solidFill>
                  <a:srgbClr val="FF0000"/>
                </a:solidFill>
              </a:rPr>
              <a:t>term dictionary</a:t>
            </a:r>
            <a:r>
              <a:rPr lang="zh-CN" altLang="en-US" sz="1600">
                <a:solidFill>
                  <a:srgbClr val="FF0000"/>
                </a:solidFill>
              </a:rPr>
              <a:t>的</a:t>
            </a:r>
            <a:r>
              <a:rPr lang="en-US" altLang="zh-CN" sz="1600">
                <a:solidFill>
                  <a:srgbClr val="FF0000"/>
                </a:solidFill>
              </a:rPr>
              <a:t>block</a:t>
            </a:r>
            <a:r>
              <a:rPr lang="zh-CN" altLang="en-US" sz="1600">
                <a:solidFill>
                  <a:srgbClr val="FF0000"/>
                </a:solidFill>
              </a:rPr>
              <a:t>位置之后，再去磁盘上找</a:t>
            </a:r>
            <a:r>
              <a:rPr lang="en-US" altLang="zh-CN" sz="1600">
                <a:solidFill>
                  <a:srgbClr val="FF0000"/>
                </a:solidFill>
              </a:rPr>
              <a:t>term</a:t>
            </a:r>
            <a:r>
              <a:rPr lang="zh-CN" altLang="en-US" sz="1600">
                <a:solidFill>
                  <a:srgbClr val="FF0000"/>
                </a:solidFill>
              </a:rPr>
              <a:t>，大大减少了磁盘随机读的次数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r>
              <a:rPr lang="zh-CN" altLang="en-US" sz="1600"/>
              <a:t>假设我们现在要将</a:t>
            </a:r>
            <a:r>
              <a:rPr lang="en-US" altLang="zh-CN" sz="1600"/>
              <a:t>mop, moth, pop, star, stop and top(term index</a:t>
            </a:r>
            <a:r>
              <a:rPr lang="zh-CN" altLang="en-US" sz="1600"/>
              <a:t>里的</a:t>
            </a:r>
            <a:r>
              <a:rPr lang="en-US" altLang="zh-CN" sz="1600"/>
              <a:t>term</a:t>
            </a:r>
            <a:r>
              <a:rPr lang="zh-CN" altLang="en-US" sz="1600"/>
              <a:t>前缀</a:t>
            </a:r>
            <a:r>
              <a:rPr lang="en-US" altLang="zh-CN" sz="1600"/>
              <a:t>)</a:t>
            </a:r>
            <a:r>
              <a:rPr lang="zh-CN" altLang="en-US" sz="1600"/>
              <a:t>映射到序号：</a:t>
            </a:r>
            <a:r>
              <a:rPr lang="en-US" altLang="zh-CN" sz="1600"/>
              <a:t>0</a:t>
            </a:r>
            <a:r>
              <a:rPr lang="zh-CN" altLang="en-US" sz="1600"/>
              <a:t>，</a:t>
            </a:r>
            <a:r>
              <a:rPr lang="en-US" altLang="zh-CN" sz="1600"/>
              <a:t>1</a:t>
            </a:r>
            <a:r>
              <a:rPr lang="zh-CN" altLang="en-US" sz="1600"/>
              <a:t>，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  <a:r>
              <a:rPr lang="zh-CN" altLang="en-US" sz="1600"/>
              <a:t>，</a:t>
            </a:r>
            <a:r>
              <a:rPr lang="en-US" altLang="zh-CN" sz="1600"/>
              <a:t>4</a:t>
            </a:r>
            <a:r>
              <a:rPr lang="zh-CN" altLang="en-US" sz="1600"/>
              <a:t>，</a:t>
            </a:r>
            <a:r>
              <a:rPr lang="en-US" altLang="zh-CN" sz="1600"/>
              <a:t>5(term dictionary</a:t>
            </a:r>
            <a:r>
              <a:rPr lang="zh-CN" altLang="en-US" sz="1600"/>
              <a:t>的</a:t>
            </a:r>
            <a:r>
              <a:rPr lang="en-US" altLang="zh-CN" sz="1600"/>
              <a:t>block</a:t>
            </a:r>
            <a:r>
              <a:rPr lang="zh-CN" altLang="en-US" sz="1600"/>
              <a:t>位置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r>
              <a:rPr lang="zh-CN" altLang="en-US" sz="1600">
                <a:solidFill>
                  <a:srgbClr val="FF0000"/>
                </a:solidFill>
              </a:rPr>
              <a:t>最简单的做法就是定义个</a:t>
            </a:r>
            <a:r>
              <a:rPr lang="en-US" altLang="zh-CN" sz="1600">
                <a:solidFill>
                  <a:srgbClr val="FF0000"/>
                </a:solidFill>
              </a:rPr>
              <a:t>Map&lt;String, Integer&gt;</a:t>
            </a:r>
            <a:r>
              <a:rPr lang="zh-CN" altLang="en-US" sz="1600"/>
              <a:t>，大家找到自己的位置对应入座就好了</a:t>
            </a:r>
            <a:r>
              <a:rPr lang="zh-CN" altLang="en-US" sz="1600" smtClean="0"/>
              <a:t>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但</a:t>
            </a:r>
            <a:r>
              <a:rPr lang="zh-CN" altLang="en-US" sz="1600"/>
              <a:t>从内存占用少的角度想想，有没有更优的办法呢？那就是</a:t>
            </a:r>
            <a:r>
              <a:rPr lang="en-US" altLang="zh-CN" sz="1600" smtClean="0">
                <a:solidFill>
                  <a:srgbClr val="FF0000"/>
                </a:solidFill>
              </a:rPr>
              <a:t>FST,</a:t>
            </a:r>
            <a:r>
              <a:rPr lang="zh-CN" altLang="en-US" sz="1600"/>
              <a:t> </a:t>
            </a:r>
            <a:r>
              <a:rPr lang="en-US" altLang="zh-CN" sz="1600"/>
              <a:t>lucene</a:t>
            </a:r>
            <a:r>
              <a:rPr lang="zh-CN" altLang="en-US" sz="1600"/>
              <a:t>从</a:t>
            </a:r>
            <a:r>
              <a:rPr lang="en-US" altLang="zh-CN" sz="1600"/>
              <a:t>4</a:t>
            </a:r>
            <a:r>
              <a:rPr lang="zh-CN" altLang="en-US" sz="1600"/>
              <a:t>开始大量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FST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en-US" altLang="zh-CN" sz="1600" smtClean="0"/>
              <a:t>													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101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Inverted </a:t>
            </a:r>
            <a:r>
              <a:rPr lang="en-US" altLang="zh-CN" b="1" smtClean="0"/>
              <a:t>index-Term Index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0433"/>
            <a:ext cx="8596668" cy="4640930"/>
          </a:xfrm>
        </p:spPr>
        <p:txBody>
          <a:bodyPr>
            <a:normAutofit/>
          </a:bodyPr>
          <a:lstStyle/>
          <a:p>
            <a:r>
              <a:rPr lang="en-US" altLang="zh-CN" sz="1400"/>
              <a:t>FST</a:t>
            </a:r>
            <a:r>
              <a:rPr lang="zh-CN" altLang="en-US" sz="1400"/>
              <a:t> </a:t>
            </a:r>
            <a:r>
              <a:rPr lang="en-US" altLang="zh-CN" sz="1400"/>
              <a:t>Finite State Transducers </a:t>
            </a:r>
            <a:r>
              <a:rPr lang="zh-CN" altLang="en-US" sz="1400" smtClean="0"/>
              <a:t>（又</a:t>
            </a:r>
            <a:r>
              <a:rPr lang="zh-CN" altLang="en-US" sz="1400"/>
              <a:t>称</a:t>
            </a:r>
            <a:r>
              <a:rPr lang="en-US" altLang="zh-CN" sz="1400"/>
              <a:t>Mealy Machine</a:t>
            </a:r>
            <a:r>
              <a:rPr lang="zh-CN" altLang="en-US" sz="1400" smtClean="0"/>
              <a:t>）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(</a:t>
            </a:r>
            <a:r>
              <a:rPr lang="zh-CN" altLang="en-US" sz="1400" smtClean="0"/>
              <a:t>论文</a:t>
            </a:r>
            <a:r>
              <a:rPr lang="zh-CN" altLang="en-US" sz="1400"/>
              <a:t>地址</a:t>
            </a:r>
            <a:r>
              <a:rPr lang="zh-CN" altLang="en-US" sz="1400" smtClean="0"/>
              <a:t>：</a:t>
            </a:r>
            <a:r>
              <a:rPr lang="en-US" altLang="zh-CN" sz="1400">
                <a:hlinkClick r:id="rId2"/>
              </a:rPr>
              <a:t>https://cs.nyu.edu/~mohri/pub/fla.pdf</a:t>
            </a:r>
            <a:r>
              <a:rPr lang="en-US" altLang="zh-CN" sz="1400"/>
              <a:t>)</a:t>
            </a:r>
          </a:p>
          <a:p>
            <a:pPr marL="0" indent="0">
              <a:buNone/>
            </a:pPr>
            <a:r>
              <a:rPr lang="zh-CN" altLang="en-US" sz="1400" smtClean="0"/>
              <a:t>⭕</a:t>
            </a:r>
            <a:r>
              <a:rPr lang="zh-CN" altLang="en-US" sz="1400"/>
              <a:t>表示一种状态 </a:t>
            </a:r>
            <a:r>
              <a:rPr lang="en-US" altLang="zh-CN" sz="1400"/>
              <a:t>   –&gt;</a:t>
            </a:r>
            <a:r>
              <a:rPr lang="zh-CN" altLang="en-US" sz="1400"/>
              <a:t>表示状态变化过程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将单词分成单个字母通过⭕和</a:t>
            </a:r>
            <a:r>
              <a:rPr lang="en-US" altLang="zh-CN" sz="1400"/>
              <a:t>–&gt;</a:t>
            </a:r>
            <a:r>
              <a:rPr lang="zh-CN" altLang="en-US" sz="1400"/>
              <a:t>表示出来，如果⭕后面出现分支就标记权重（</a:t>
            </a:r>
            <a:r>
              <a:rPr lang="en-US" altLang="zh-CN" sz="1400"/>
              <a:t>0</a:t>
            </a:r>
            <a:r>
              <a:rPr lang="zh-CN" altLang="en-US" sz="1400"/>
              <a:t>权重不显示），最后</a:t>
            </a:r>
            <a:r>
              <a:rPr lang="zh-CN" altLang="en-US" sz="1400">
                <a:solidFill>
                  <a:srgbClr val="FF0000"/>
                </a:solidFill>
              </a:rPr>
              <a:t>整条路径上的权重加起来，就是这个单词对应的序号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 sz="1200" b="1" smtClean="0"/>
          </a:p>
          <a:p>
            <a:pPr marL="0" indent="0">
              <a:buNone/>
            </a:pPr>
            <a:r>
              <a:rPr lang="zh-CN" altLang="en-US" sz="1200" b="1" smtClean="0"/>
              <a:t>序号：</a:t>
            </a:r>
            <a:endParaRPr lang="en-US" altLang="zh-CN" sz="1200" b="1" smtClean="0"/>
          </a:p>
          <a:p>
            <a:pPr marL="0" indent="0">
              <a:buNone/>
            </a:pPr>
            <a:r>
              <a:rPr lang="en-US" altLang="zh-CN" sz="1400" smtClean="0"/>
              <a:t>mop:0+0+0=0  moth:0+0+1+0=1 pop:2+0+0=2  top:5+0+0=5  stop:3+0+1+0=4   star:  3+0+0+0=3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 smtClean="0"/>
              <a:t>自己</a:t>
            </a:r>
            <a:r>
              <a:rPr lang="zh-CN" altLang="en-US" sz="1400"/>
              <a:t>任意</a:t>
            </a:r>
            <a:r>
              <a:rPr lang="zh-CN" altLang="en-US" sz="1400" smtClean="0"/>
              <a:t>生成</a:t>
            </a:r>
            <a:r>
              <a:rPr lang="zh-CN" altLang="en-US" sz="1400"/>
              <a:t>一个</a:t>
            </a:r>
            <a:r>
              <a:rPr lang="en-US" altLang="zh-CN" sz="1400"/>
              <a:t>FST</a:t>
            </a:r>
            <a:r>
              <a:rPr lang="zh-CN" altLang="en-US" sz="1400"/>
              <a:t>的网站：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http://examples.mikemccandless.com/fst.py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FST</a:t>
            </a:r>
            <a:r>
              <a:rPr lang="zh-CN" altLang="en-US" sz="1400"/>
              <a:t>以字节的方式存储所有的</a:t>
            </a:r>
            <a:r>
              <a:rPr lang="en-US" altLang="zh-CN" sz="1400"/>
              <a:t>term</a:t>
            </a:r>
            <a:r>
              <a:rPr lang="zh-CN" altLang="en-US" sz="1400"/>
              <a:t>，这种压缩方式可以有效的</a:t>
            </a:r>
            <a:r>
              <a:rPr lang="zh-CN" altLang="en-US" sz="1400">
                <a:solidFill>
                  <a:srgbClr val="FF0000"/>
                </a:solidFill>
              </a:rPr>
              <a:t>缩减存储空间，使得</a:t>
            </a:r>
            <a:r>
              <a:rPr lang="en-US" altLang="zh-CN" sz="1400">
                <a:solidFill>
                  <a:srgbClr val="FF0000"/>
                </a:solidFill>
              </a:rPr>
              <a:t>term index</a:t>
            </a:r>
            <a:r>
              <a:rPr lang="zh-CN" altLang="en-US" sz="1400">
                <a:solidFill>
                  <a:srgbClr val="FF0000"/>
                </a:solidFill>
              </a:rPr>
              <a:t>足以放进内存，但这种方式也会导致查找时需要更多的</a:t>
            </a:r>
            <a:r>
              <a:rPr lang="en-US" altLang="zh-CN" sz="1400">
                <a:solidFill>
                  <a:srgbClr val="FF0000"/>
                </a:solidFill>
              </a:rPr>
              <a:t>CPU</a:t>
            </a:r>
            <a:r>
              <a:rPr lang="zh-CN" altLang="en-US" sz="1400">
                <a:solidFill>
                  <a:srgbClr val="FF0000"/>
                </a:solidFill>
              </a:rPr>
              <a:t>资源</a:t>
            </a:r>
            <a:endParaRPr lang="en-US" altLang="zh-CN" sz="1400">
              <a:solidFill>
                <a:srgbClr val="FF0000"/>
              </a:solidFill>
            </a:endParaRPr>
          </a:p>
          <a:p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15" y="208985"/>
            <a:ext cx="4634569" cy="21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5503"/>
          </a:xfrm>
        </p:spPr>
        <p:txBody>
          <a:bodyPr>
            <a:normAutofit/>
          </a:bodyPr>
          <a:lstStyle/>
          <a:p>
            <a:r>
              <a:rPr lang="en-US" altLang="zh-CN" b="1"/>
              <a:t>Inverted index-Term Index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622"/>
            <a:ext cx="8596668" cy="4599740"/>
          </a:xfrm>
        </p:spPr>
        <p:txBody>
          <a:bodyPr/>
          <a:lstStyle/>
          <a:p>
            <a:r>
              <a:rPr lang="en-US" altLang="zh-CN"/>
              <a:t>FST</a:t>
            </a:r>
            <a:r>
              <a:rPr lang="zh-CN" altLang="en-US"/>
              <a:t>有两个优点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400" smtClean="0"/>
              <a:t>1</a:t>
            </a:r>
            <a:r>
              <a:rPr lang="zh-CN" altLang="en-US" sz="1400"/>
              <a:t>）空间占用小。通过对词典中单词前缀和后缀的重复利用，压缩了</a:t>
            </a:r>
            <a:r>
              <a:rPr lang="zh-CN" altLang="en-US" sz="1400" smtClean="0"/>
              <a:t>存储空间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2</a:t>
            </a:r>
            <a:r>
              <a:rPr lang="zh-CN" altLang="en-US" sz="1400"/>
              <a:t>）查询速度快。</a:t>
            </a:r>
            <a:r>
              <a:rPr lang="en-US" altLang="zh-CN" sz="1400"/>
              <a:t>O(len(str))</a:t>
            </a:r>
            <a:r>
              <a:rPr lang="zh-CN" altLang="en-US" sz="1400"/>
              <a:t>的查询时间复杂度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r>
              <a:rPr lang="zh-CN" altLang="en-US" sz="1400" smtClean="0"/>
              <a:t>构造过程，</a:t>
            </a:r>
            <a:endParaRPr lang="en-US" altLang="zh-CN" sz="1400" smtClean="0"/>
          </a:p>
          <a:p>
            <a:pPr marL="0" indent="0">
              <a:buNone/>
            </a:pPr>
            <a:r>
              <a:rPr lang="zh-CN" altLang="en-US" sz="1200" smtClean="0"/>
              <a:t>我们</a:t>
            </a:r>
            <a:r>
              <a:rPr lang="zh-CN" altLang="en-US" sz="1200"/>
              <a:t>对“</a:t>
            </a:r>
            <a:r>
              <a:rPr lang="en-US" altLang="zh-CN" sz="1200"/>
              <a:t>cat”</a:t>
            </a:r>
            <a:r>
              <a:rPr lang="zh-CN" altLang="en-US" sz="1200"/>
              <a:t>、 “</a:t>
            </a:r>
            <a:r>
              <a:rPr lang="en-US" altLang="zh-CN" sz="1200"/>
              <a:t>deep”</a:t>
            </a:r>
            <a:r>
              <a:rPr lang="zh-CN" altLang="en-US" sz="1200"/>
              <a:t>、 “</a:t>
            </a:r>
            <a:r>
              <a:rPr lang="en-US" altLang="zh-CN" sz="1200"/>
              <a:t>do”</a:t>
            </a:r>
            <a:r>
              <a:rPr lang="zh-CN" altLang="en-US" sz="1200"/>
              <a:t>、 “</a:t>
            </a:r>
            <a:r>
              <a:rPr lang="en-US" altLang="zh-CN" sz="1200"/>
              <a:t>dog” </a:t>
            </a:r>
            <a:r>
              <a:rPr lang="zh-CN" altLang="en-US" sz="1200"/>
              <a:t>、“</a:t>
            </a:r>
            <a:r>
              <a:rPr lang="en-US" altLang="zh-CN" sz="1200"/>
              <a:t>dogs</a:t>
            </a:r>
            <a:r>
              <a:rPr lang="en-US" altLang="zh-CN" sz="1200" smtClean="0"/>
              <a:t>”</a:t>
            </a:r>
            <a:r>
              <a:rPr lang="zh-CN" altLang="en-US" sz="1200" smtClean="0"/>
              <a:t>这</a:t>
            </a:r>
            <a:r>
              <a:rPr lang="en-US" altLang="zh-CN" sz="1200"/>
              <a:t>5</a:t>
            </a:r>
            <a:r>
              <a:rPr lang="zh-CN" altLang="en-US" sz="1200"/>
              <a:t>个单词进行插入构建</a:t>
            </a:r>
            <a:r>
              <a:rPr lang="en-US" altLang="zh-CN" sz="1200"/>
              <a:t>FST</a:t>
            </a:r>
            <a:r>
              <a:rPr lang="zh-CN" altLang="en-US" sz="1200"/>
              <a:t>（注</a:t>
            </a:r>
            <a:r>
              <a:rPr lang="zh-CN" altLang="en-US" sz="1200" smtClean="0"/>
              <a:t>：单词必须</a:t>
            </a:r>
            <a:r>
              <a:rPr lang="zh-CN" altLang="en-US" sz="1200"/>
              <a:t>已排序</a:t>
            </a:r>
            <a:r>
              <a:rPr lang="zh-CN" altLang="en-US" sz="1200" smtClean="0"/>
              <a:t>）：</a:t>
            </a:r>
            <a:endParaRPr lang="en-US" altLang="zh-CN" sz="1200" smtClean="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200" smtClean="0"/>
          </a:p>
          <a:p>
            <a:r>
              <a:rPr lang="en-US" altLang="zh-CN" sz="1400" smtClean="0"/>
              <a:t>FST</a:t>
            </a:r>
            <a:r>
              <a:rPr lang="zh-CN" altLang="en-US" sz="1400" smtClean="0"/>
              <a:t>相对</a:t>
            </a:r>
            <a:r>
              <a:rPr lang="zh-CN" altLang="en-US" sz="1400"/>
              <a:t>于</a:t>
            </a:r>
            <a:r>
              <a:rPr lang="en-US" altLang="zh-CN" sz="1400" smtClean="0"/>
              <a:t>TreeMap/HashMap</a:t>
            </a:r>
            <a:r>
              <a:rPr lang="zh-CN" altLang="en-US" sz="1400"/>
              <a:t>，</a:t>
            </a:r>
            <a:r>
              <a:rPr lang="zh-CN" altLang="en-US" sz="1400" smtClean="0"/>
              <a:t>内存</a:t>
            </a:r>
            <a:r>
              <a:rPr lang="zh-CN" altLang="en-US" sz="1400"/>
              <a:t>节省</a:t>
            </a:r>
            <a:r>
              <a:rPr lang="zh-CN" altLang="en-US" sz="1400" smtClean="0"/>
              <a:t>就在</a:t>
            </a:r>
            <a:r>
              <a:rPr lang="en-US" altLang="zh-CN" sz="1400" smtClean="0"/>
              <a:t>9</a:t>
            </a:r>
            <a:r>
              <a:rPr lang="zh-CN" altLang="en-US" sz="1400"/>
              <a:t>倍到</a:t>
            </a:r>
            <a:r>
              <a:rPr lang="en-US" altLang="zh-CN" sz="1400"/>
              <a:t>60</a:t>
            </a:r>
            <a:r>
              <a:rPr lang="zh-CN" altLang="en-US" sz="1400"/>
              <a:t>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12" y="214621"/>
            <a:ext cx="4638493" cy="11281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5" y="1479163"/>
            <a:ext cx="4463021" cy="1001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27" y="2579857"/>
            <a:ext cx="4512159" cy="1194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993" y="3808059"/>
            <a:ext cx="4108211" cy="1295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519" y="5149254"/>
            <a:ext cx="4364167" cy="14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162"/>
          </a:xfrm>
        </p:spPr>
        <p:txBody>
          <a:bodyPr/>
          <a:lstStyle/>
          <a:p>
            <a:r>
              <a:rPr lang="en-US" altLang="zh-CN" b="1"/>
              <a:t>Term Dictionary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08671"/>
            <a:ext cx="10155423" cy="4632692"/>
          </a:xfrm>
        </p:spPr>
        <p:txBody>
          <a:bodyPr>
            <a:normAutofit/>
          </a:bodyPr>
          <a:lstStyle/>
          <a:p>
            <a:r>
              <a:rPr lang="zh-CN" altLang="en-US" sz="1600"/>
              <a:t>假设我们有很多个</a:t>
            </a:r>
            <a:r>
              <a:rPr lang="en-US" altLang="zh-CN" sz="1600"/>
              <a:t>term</a:t>
            </a:r>
            <a:r>
              <a:rPr lang="zh-CN" altLang="en-US" sz="1600"/>
              <a:t>，比如：</a:t>
            </a:r>
          </a:p>
          <a:p>
            <a:pPr marL="0" indent="0">
              <a:buNone/>
            </a:pPr>
            <a:r>
              <a:rPr lang="en-US" altLang="zh-CN" b="1"/>
              <a:t>Carla,Sara,Elin,Ada,Patty,Kate,Selena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如果按照这样的顺序排列，找出某个特定的</a:t>
            </a:r>
            <a:r>
              <a:rPr lang="en-US" altLang="zh-CN"/>
              <a:t>term</a:t>
            </a:r>
            <a:r>
              <a:rPr lang="zh-CN" altLang="en-US"/>
              <a:t>一定很慢，因为</a:t>
            </a:r>
            <a:r>
              <a:rPr lang="en-US" altLang="zh-CN"/>
              <a:t>term</a:t>
            </a:r>
            <a:r>
              <a:rPr lang="zh-CN" altLang="en-US"/>
              <a:t>没有排序，需要全部过滤一遍才能找出特定的</a:t>
            </a:r>
            <a:r>
              <a:rPr lang="en-US" altLang="zh-CN"/>
              <a:t>term</a:t>
            </a:r>
            <a:r>
              <a:rPr lang="zh-CN" altLang="en-US"/>
              <a:t>。排序之后就变成</a:t>
            </a:r>
            <a:r>
              <a:rPr lang="zh-CN" altLang="en-US" smtClean="0"/>
              <a:t>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b="1" smtClean="0"/>
              <a:t>Ada,Carla,Elin,Kate,Patty,Sara,Selena</a:t>
            </a:r>
          </a:p>
          <a:p>
            <a:pPr marL="0" indent="0">
              <a:buNone/>
            </a:pPr>
            <a:r>
              <a:rPr lang="zh-CN" altLang="en-US"/>
              <a:t>这样我们可以用二分查找的方式，比全遍历更快地找出目标的</a:t>
            </a:r>
            <a:r>
              <a:rPr lang="en-US" altLang="zh-CN"/>
              <a:t>term</a:t>
            </a:r>
            <a:r>
              <a:rPr lang="zh-CN" altLang="en-US"/>
              <a:t>。这个就是 </a:t>
            </a:r>
            <a:r>
              <a:rPr lang="en-US" altLang="zh-CN"/>
              <a:t>term dictionary</a:t>
            </a:r>
            <a:endParaRPr lang="zh-CN" altLang="en-US"/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013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r>
              <a:rPr lang="en-US" altLang="zh-CN" b="1"/>
              <a:t>Posting 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26293"/>
            <a:ext cx="8596668" cy="47150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2600"/>
          </a:p>
          <a:p>
            <a:r>
              <a:rPr lang="zh-CN" altLang="en-US" sz="6400" smtClean="0"/>
              <a:t>问题</a:t>
            </a:r>
            <a:r>
              <a:rPr lang="en-US" altLang="zh-CN" sz="6400"/>
              <a:t>1</a:t>
            </a:r>
            <a:r>
              <a:rPr lang="zh-CN" altLang="en-US" sz="6400" smtClean="0"/>
              <a:t>：</a:t>
            </a:r>
            <a:r>
              <a:rPr lang="en-US" altLang="zh-CN" sz="6400" b="1"/>
              <a:t>Posting list </a:t>
            </a:r>
            <a:r>
              <a:rPr lang="zh-CN" altLang="en-US" sz="6400"/>
              <a:t>如何联合索引查询</a:t>
            </a:r>
            <a:r>
              <a:rPr lang="zh-CN" altLang="en-US" sz="6400" smtClean="0"/>
              <a:t>？</a:t>
            </a:r>
            <a:endParaRPr lang="en-US" altLang="zh-CN" sz="6400" smtClean="0"/>
          </a:p>
          <a:p>
            <a:pPr marL="0" indent="0">
              <a:buNone/>
            </a:pPr>
            <a:r>
              <a:rPr lang="en-US" altLang="zh-CN" sz="5600" smtClean="0"/>
              <a:t>         </a:t>
            </a:r>
            <a:r>
              <a:rPr lang="zh-CN" altLang="en-US" sz="5600" smtClean="0"/>
              <a:t>比如：</a:t>
            </a:r>
            <a:r>
              <a:rPr lang="en-US" altLang="zh-CN" sz="5600" smtClean="0"/>
              <a:t>age=18 </a:t>
            </a:r>
            <a:r>
              <a:rPr lang="en-US" altLang="zh-CN" sz="5600"/>
              <a:t>AND gender=</a:t>
            </a:r>
            <a:r>
              <a:rPr lang="zh-CN" altLang="en-US" sz="5600"/>
              <a:t>女 </a:t>
            </a:r>
            <a:r>
              <a:rPr lang="zh-CN" altLang="en-US" sz="5600" smtClean="0"/>
              <a:t> 就是</a:t>
            </a:r>
            <a:r>
              <a:rPr lang="zh-CN" altLang="en-US" sz="5600"/>
              <a:t>把两个 </a:t>
            </a:r>
            <a:r>
              <a:rPr lang="en-US" altLang="zh-CN" sz="5600"/>
              <a:t>posting list </a:t>
            </a:r>
            <a:r>
              <a:rPr lang="zh-CN" altLang="en-US" sz="5600"/>
              <a:t>做一个“与”的</a:t>
            </a:r>
            <a:r>
              <a:rPr lang="zh-CN" altLang="en-US" sz="5600" smtClean="0"/>
              <a:t>合并</a:t>
            </a:r>
            <a:endParaRPr lang="en-US" altLang="zh-CN" sz="5600" smtClean="0"/>
          </a:p>
          <a:p>
            <a:pPr marL="0" indent="0">
              <a:buNone/>
            </a:pPr>
            <a:r>
              <a:rPr lang="en-US" altLang="zh-CN" sz="5600" smtClean="0"/>
              <a:t>	 </a:t>
            </a:r>
            <a:r>
              <a:rPr lang="zh-CN" altLang="en-US" sz="5600" smtClean="0"/>
              <a:t>有</a:t>
            </a:r>
            <a:r>
              <a:rPr lang="zh-CN" altLang="en-US" sz="5600"/>
              <a:t>两种办法</a:t>
            </a:r>
            <a:r>
              <a:rPr lang="zh-CN" altLang="en-US" sz="5600" smtClean="0"/>
              <a:t>：</a:t>
            </a:r>
            <a:endParaRPr lang="en-US" altLang="zh-CN" sz="5600" smtClean="0"/>
          </a:p>
          <a:p>
            <a:pPr marL="0" indent="0">
              <a:buNone/>
            </a:pPr>
            <a:r>
              <a:rPr lang="en-US" altLang="zh-CN" sz="5600"/>
              <a:t>	</a:t>
            </a:r>
            <a:r>
              <a:rPr lang="en-US" altLang="zh-CN" sz="5600" smtClean="0"/>
              <a:t>  	1.</a:t>
            </a:r>
            <a:r>
              <a:rPr lang="zh-CN" altLang="en-US" sz="5600" smtClean="0"/>
              <a:t>使用</a:t>
            </a:r>
            <a:r>
              <a:rPr lang="en-US" altLang="zh-CN" sz="5600"/>
              <a:t>skip list</a:t>
            </a:r>
            <a:r>
              <a:rPr lang="zh-CN" altLang="en-US" sz="5600"/>
              <a:t>数据结构。同时遍历</a:t>
            </a:r>
            <a:r>
              <a:rPr lang="en-US" altLang="zh-CN" sz="5600"/>
              <a:t>gender</a:t>
            </a:r>
            <a:r>
              <a:rPr lang="zh-CN" altLang="en-US" sz="5600"/>
              <a:t>和</a:t>
            </a:r>
            <a:r>
              <a:rPr lang="en-US" altLang="zh-CN" sz="5600"/>
              <a:t>age</a:t>
            </a:r>
            <a:r>
              <a:rPr lang="zh-CN" altLang="en-US" sz="5600"/>
              <a:t>的</a:t>
            </a:r>
            <a:r>
              <a:rPr lang="en-US" altLang="zh-CN" sz="5600"/>
              <a:t>posting list</a:t>
            </a:r>
            <a:r>
              <a:rPr lang="zh-CN" altLang="en-US" sz="5600"/>
              <a:t>，互相</a:t>
            </a:r>
            <a:r>
              <a:rPr lang="en-US" altLang="zh-CN" sz="5600"/>
              <a:t>skip</a:t>
            </a:r>
            <a:r>
              <a:rPr lang="zh-CN" altLang="en-US" sz="5600"/>
              <a:t>；</a:t>
            </a:r>
          </a:p>
          <a:p>
            <a:pPr marL="0" indent="0">
              <a:buNone/>
            </a:pPr>
            <a:r>
              <a:rPr lang="en-US" altLang="zh-CN" sz="5600" smtClean="0"/>
              <a:t>          	2.</a:t>
            </a:r>
            <a:r>
              <a:rPr lang="zh-CN" altLang="en-US" sz="5600" smtClean="0"/>
              <a:t>使用</a:t>
            </a:r>
            <a:r>
              <a:rPr lang="en-US" altLang="zh-CN" sz="5600"/>
              <a:t>bitset</a:t>
            </a:r>
            <a:r>
              <a:rPr lang="zh-CN" altLang="en-US" sz="5600"/>
              <a:t>数据结构，对</a:t>
            </a:r>
            <a:r>
              <a:rPr lang="en-US" altLang="zh-CN" sz="5600"/>
              <a:t>gender</a:t>
            </a:r>
            <a:r>
              <a:rPr lang="zh-CN" altLang="en-US" sz="5600"/>
              <a:t>和</a:t>
            </a:r>
            <a:r>
              <a:rPr lang="en-US" altLang="zh-CN" sz="5600"/>
              <a:t>age</a:t>
            </a:r>
            <a:r>
              <a:rPr lang="zh-CN" altLang="en-US" sz="5600"/>
              <a:t>两个</a:t>
            </a:r>
            <a:r>
              <a:rPr lang="en-US" altLang="zh-CN" sz="5600"/>
              <a:t>filter</a:t>
            </a:r>
            <a:r>
              <a:rPr lang="zh-CN" altLang="en-US" sz="5600"/>
              <a:t>分别求出</a:t>
            </a:r>
            <a:r>
              <a:rPr lang="en-US" altLang="zh-CN" sz="5600"/>
              <a:t>bitset</a:t>
            </a:r>
            <a:r>
              <a:rPr lang="zh-CN" altLang="en-US" sz="5600"/>
              <a:t>，对两个</a:t>
            </a:r>
            <a:r>
              <a:rPr lang="en-US" altLang="zh-CN" sz="5600"/>
              <a:t>bitset</a:t>
            </a:r>
            <a:r>
              <a:rPr lang="zh-CN" altLang="en-US" sz="5600"/>
              <a:t>做</a:t>
            </a:r>
            <a:r>
              <a:rPr lang="en-US" altLang="zh-CN" sz="5600"/>
              <a:t>AN</a:t>
            </a:r>
            <a:r>
              <a:rPr lang="zh-CN" altLang="en-US" sz="5600"/>
              <a:t>操作</a:t>
            </a:r>
            <a:r>
              <a:rPr lang="zh-CN" altLang="en-US" sz="5600" smtClean="0"/>
              <a:t>。</a:t>
            </a:r>
            <a:endParaRPr lang="en-US" altLang="zh-CN" sz="5600" smtClean="0"/>
          </a:p>
          <a:p>
            <a:pPr marL="0" indent="0">
              <a:buNone/>
            </a:pPr>
            <a:r>
              <a:rPr lang="en-US" altLang="zh-CN" sz="3600"/>
              <a:t>	 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z="6400" smtClean="0"/>
              <a:t>Elasticsearch</a:t>
            </a:r>
            <a:r>
              <a:rPr lang="zh-CN" altLang="en-US" sz="6400"/>
              <a:t>支持以上两种的联合索引方式</a:t>
            </a:r>
            <a:r>
              <a:rPr lang="zh-CN" altLang="en-US" sz="6400" smtClean="0"/>
              <a:t>，</a:t>
            </a:r>
            <a:endParaRPr lang="en-US" altLang="zh-CN" sz="6400" smtClean="0"/>
          </a:p>
          <a:p>
            <a:pPr marL="0" indent="0">
              <a:buNone/>
            </a:pPr>
            <a:r>
              <a:rPr lang="en-US" altLang="zh-CN" sz="6400"/>
              <a:t>	</a:t>
            </a:r>
            <a:r>
              <a:rPr lang="zh-CN" altLang="en-US" sz="6400" smtClean="0"/>
              <a:t>如果</a:t>
            </a:r>
            <a:r>
              <a:rPr lang="zh-CN" altLang="en-US" sz="6400"/>
              <a:t>查询的</a:t>
            </a:r>
            <a:r>
              <a:rPr lang="en-US" altLang="zh-CN" sz="6400"/>
              <a:t>filter</a:t>
            </a:r>
            <a:r>
              <a:rPr lang="zh-CN" altLang="en-US" sz="6400"/>
              <a:t>缓存到了内存中（以</a:t>
            </a:r>
            <a:r>
              <a:rPr lang="en-US" altLang="zh-CN" sz="6400"/>
              <a:t>bitset</a:t>
            </a:r>
            <a:r>
              <a:rPr lang="zh-CN" altLang="en-US" sz="6400"/>
              <a:t>的形式），那么合并就是两个</a:t>
            </a:r>
            <a:r>
              <a:rPr lang="en-US" altLang="zh-CN" sz="6400"/>
              <a:t>bitset</a:t>
            </a:r>
            <a:r>
              <a:rPr lang="zh-CN" altLang="en-US" sz="6400"/>
              <a:t>的</a:t>
            </a:r>
            <a:r>
              <a:rPr lang="en-US" altLang="zh-CN" sz="6400"/>
              <a:t>AND</a:t>
            </a:r>
            <a:r>
              <a:rPr lang="zh-CN" altLang="en-US" sz="6400" smtClean="0"/>
              <a:t>。</a:t>
            </a:r>
            <a:r>
              <a:rPr lang="en-US" altLang="zh-CN" sz="6400" smtClean="0"/>
              <a:t>	</a:t>
            </a:r>
            <a:r>
              <a:rPr lang="zh-CN" altLang="en-US" sz="6400" smtClean="0"/>
              <a:t>如果</a:t>
            </a:r>
            <a:r>
              <a:rPr lang="zh-CN" altLang="en-US" sz="6400"/>
              <a:t>查询的</a:t>
            </a:r>
            <a:r>
              <a:rPr lang="en-US" altLang="zh-CN" sz="6400"/>
              <a:t>filter</a:t>
            </a:r>
            <a:r>
              <a:rPr lang="zh-CN" altLang="en-US" sz="6400"/>
              <a:t>没有缓存，那么就用</a:t>
            </a:r>
            <a:r>
              <a:rPr lang="en-US" altLang="zh-CN" sz="6400"/>
              <a:t>skip list</a:t>
            </a:r>
            <a:r>
              <a:rPr lang="zh-CN" altLang="en-US" sz="6400"/>
              <a:t>的方式去遍历两个</a:t>
            </a:r>
            <a:r>
              <a:rPr lang="en-US" altLang="zh-CN" sz="6400"/>
              <a:t>on disk</a:t>
            </a:r>
            <a:r>
              <a:rPr lang="zh-CN" altLang="en-US" sz="6400"/>
              <a:t>的</a:t>
            </a:r>
            <a:r>
              <a:rPr lang="en-US" altLang="zh-CN" sz="6400"/>
              <a:t>posting list</a:t>
            </a:r>
            <a:r>
              <a:rPr lang="zh-CN" altLang="en-US" sz="6400" smtClean="0"/>
              <a:t>。</a:t>
            </a:r>
            <a:endParaRPr lang="en-US" altLang="zh-CN" sz="6400" smtClean="0"/>
          </a:p>
          <a:p>
            <a:pPr marL="0" indent="0">
              <a:buNone/>
            </a:pPr>
            <a:endParaRPr lang="en-US" altLang="zh-CN" sz="6400"/>
          </a:p>
          <a:p>
            <a:r>
              <a:rPr lang="zh-CN" altLang="en-US" sz="7200" smtClean="0"/>
              <a:t>问题</a:t>
            </a:r>
            <a:r>
              <a:rPr lang="en-US" altLang="zh-CN" sz="7200" smtClean="0"/>
              <a:t>2</a:t>
            </a:r>
            <a:r>
              <a:rPr lang="zh-CN" altLang="en-US" sz="7200" smtClean="0"/>
              <a:t>： </a:t>
            </a:r>
            <a:r>
              <a:rPr lang="en-US" altLang="zh-CN" sz="7200"/>
              <a:t>posting list</a:t>
            </a:r>
            <a:r>
              <a:rPr lang="zh-CN" altLang="en-US" sz="7200"/>
              <a:t>不是已经只存储文档</a:t>
            </a:r>
            <a:r>
              <a:rPr lang="en-US" altLang="zh-CN" sz="7200"/>
              <a:t>id</a:t>
            </a:r>
            <a:r>
              <a:rPr lang="zh-CN" altLang="en-US" sz="7200"/>
              <a:t>了吗？还需要压缩？</a:t>
            </a:r>
            <a:endParaRPr lang="en-US" altLang="zh-CN" sz="7200"/>
          </a:p>
          <a:p>
            <a:pPr marL="0" indent="0">
              <a:buNone/>
            </a:pPr>
            <a:r>
              <a:rPr lang="zh-CN" altLang="en-US" sz="6600"/>
              <a:t>如果</a:t>
            </a:r>
            <a:r>
              <a:rPr lang="en-US" altLang="zh-CN" sz="6600"/>
              <a:t>Elasticsearch</a:t>
            </a:r>
            <a:r>
              <a:rPr lang="zh-CN" altLang="en-US" sz="6600"/>
              <a:t>需要对同学的性别进行索，如果有上千万个同学，而世界上只有男</a:t>
            </a:r>
            <a:r>
              <a:rPr lang="en-US" altLang="zh-CN" sz="6600"/>
              <a:t>/</a:t>
            </a:r>
            <a:r>
              <a:rPr lang="zh-CN" altLang="en-US" sz="6600"/>
              <a:t>女这样两个性别，每个</a:t>
            </a:r>
            <a:r>
              <a:rPr lang="en-US" altLang="zh-CN" sz="6600"/>
              <a:t>posting list</a:t>
            </a:r>
            <a:r>
              <a:rPr lang="zh-CN" altLang="en-US" sz="6600"/>
              <a:t>都会有至少百万个文档</a:t>
            </a:r>
            <a:r>
              <a:rPr lang="en-US" altLang="zh-CN" sz="6600"/>
              <a:t>id</a:t>
            </a:r>
            <a:r>
              <a:rPr lang="zh-CN" altLang="en-US" sz="6600"/>
              <a:t>。 </a:t>
            </a:r>
            <a:r>
              <a:rPr lang="en-US" altLang="zh-CN" sz="6600"/>
              <a:t>Elasticsearch</a:t>
            </a:r>
            <a:r>
              <a:rPr lang="zh-CN" altLang="en-US" sz="6600"/>
              <a:t>是如何有效的对这些文档</a:t>
            </a:r>
            <a:r>
              <a:rPr lang="en-US" altLang="zh-CN" sz="6600"/>
              <a:t>id</a:t>
            </a:r>
            <a:r>
              <a:rPr lang="zh-CN" altLang="en-US" sz="6600"/>
              <a:t>压缩的呢？</a:t>
            </a:r>
            <a:endParaRPr lang="en-US" altLang="zh-CN" sz="6600"/>
          </a:p>
          <a:p>
            <a:pPr marL="0" indent="0">
              <a:buNone/>
            </a:pPr>
            <a:endParaRPr lang="zh-CN" altLang="en-US" sz="6400"/>
          </a:p>
          <a:p>
            <a:pPr marL="0" indent="0">
              <a:buNone/>
            </a:pPr>
            <a:endParaRPr lang="en-US" altLang="zh-CN" sz="1400"/>
          </a:p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400" smtClean="0"/>
          </a:p>
          <a:p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	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endParaRPr lang="en-US" altLang="zh-CN" sz="1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324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2096</TotalTime>
  <Words>2573</Words>
  <Application>Microsoft Office PowerPoint</Application>
  <PresentationFormat>宽屏</PresentationFormat>
  <Paragraphs>216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ES/Lucene相关数据结构解析 </vt:lpstr>
      <vt:lpstr>目录</vt:lpstr>
      <vt:lpstr>Inverted index </vt:lpstr>
      <vt:lpstr>Inverted index</vt:lpstr>
      <vt:lpstr>Inverted index-Term Index </vt:lpstr>
      <vt:lpstr>Inverted index-Term Index</vt:lpstr>
      <vt:lpstr>Inverted index-Term Index</vt:lpstr>
      <vt:lpstr>Term Dictionary</vt:lpstr>
      <vt:lpstr>Posting list</vt:lpstr>
      <vt:lpstr>Skip list</vt:lpstr>
      <vt:lpstr>联合索引查询方式1-Skip list</vt:lpstr>
      <vt:lpstr>block压缩-Frame Of Reference编码 </vt:lpstr>
      <vt:lpstr>联合索引查询方式2-利用bitset合并 </vt:lpstr>
      <vt:lpstr>Roaring bitmaps</vt:lpstr>
      <vt:lpstr>Roaring bitmaps</vt:lpstr>
      <vt:lpstr>两种方式对比</vt:lpstr>
      <vt:lpstr>Inverted index-设计思路总结 :</vt:lpstr>
      <vt:lpstr>Doc values </vt:lpstr>
      <vt:lpstr>Doc values-如何工作</vt:lpstr>
      <vt:lpstr>Doc values-压缩</vt:lpstr>
      <vt:lpstr>Doc values-压缩</vt:lpstr>
      <vt:lpstr>mmap</vt:lpstr>
      <vt:lpstr>mmap</vt:lpstr>
      <vt:lpstr>Fielddata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Lucene相关数据结构解析</dc:title>
  <dc:creator>wangnan</dc:creator>
  <cp:lastModifiedBy>wangnan</cp:lastModifiedBy>
  <cp:revision>49</cp:revision>
  <dcterms:created xsi:type="dcterms:W3CDTF">2017-12-29T01:56:06Z</dcterms:created>
  <dcterms:modified xsi:type="dcterms:W3CDTF">2018-09-27T01:53:31Z</dcterms:modified>
</cp:coreProperties>
</file>