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57" r:id="rId3"/>
    <p:sldId id="285" r:id="rId4"/>
    <p:sldId id="286" r:id="rId5"/>
    <p:sldId id="289" r:id="rId6"/>
    <p:sldId id="287" r:id="rId7"/>
    <p:sldId id="290" r:id="rId8"/>
    <p:sldId id="292" r:id="rId9"/>
    <p:sldId id="293" r:id="rId10"/>
    <p:sldId id="294" r:id="rId11"/>
    <p:sldId id="291" r:id="rId12"/>
    <p:sldId id="295" r:id="rId13"/>
    <p:sldId id="274" r:id="rId14"/>
    <p:sldId id="275" r:id="rId15"/>
    <p:sldId id="297" r:id="rId16"/>
    <p:sldId id="288" r:id="rId17"/>
    <p:sldId id="276" r:id="rId18"/>
    <p:sldId id="277" r:id="rId19"/>
    <p:sldId id="278" r:id="rId20"/>
    <p:sldId id="279" r:id="rId21"/>
    <p:sldId id="280" r:id="rId22"/>
    <p:sldId id="281" r:id="rId23"/>
    <p:sldId id="282" r:id="rId24"/>
    <p:sldId id="296" r:id="rId25"/>
    <p:sldId id="283" r:id="rId26"/>
    <p:sldId id="284" r:id="rId27"/>
    <p:sldId id="259" r:id="rId28"/>
    <p:sldId id="260" r:id="rId29"/>
    <p:sldId id="261" r:id="rId30"/>
    <p:sldId id="262" r:id="rId31"/>
    <p:sldId id="263" r:id="rId32"/>
    <p:sldId id="264" r:id="rId33"/>
    <p:sldId id="266" r:id="rId34"/>
    <p:sldId id="267" r:id="rId35"/>
    <p:sldId id="268" r:id="rId36"/>
    <p:sldId id="269" r:id="rId37"/>
    <p:sldId id="270" r:id="rId38"/>
    <p:sldId id="271" r:id="rId39"/>
    <p:sldId id="272" r:id="rId40"/>
    <p:sldId id="27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6424" autoAdjust="0"/>
  </p:normalViewPr>
  <p:slideViewPr>
    <p:cSldViewPr snapToGrid="0">
      <p:cViewPr varScale="1">
        <p:scale>
          <a:sx n="116" d="100"/>
          <a:sy n="116" d="100"/>
        </p:scale>
        <p:origin x="3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3AFE2-ACEE-4227-8D24-1B84C1AFB6DA}" type="datetimeFigureOut">
              <a:rPr lang="zh-CN" altLang="en-US" smtClean="0"/>
              <a:t>2018/9/27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A9D10-A9FC-45C6-BEF8-EE19F15DA73E}" type="slidenum">
              <a:rPr lang="zh-CN" altLang="en-US" smtClean="0"/>
              <a:t>‹#›</a:t>
            </a:fld>
            <a:endParaRPr lang="zh-CN" altLang="en-US"/>
          </a:p>
        </p:txBody>
      </p:sp>
    </p:spTree>
    <p:extLst>
      <p:ext uri="{BB962C8B-B14F-4D97-AF65-F5344CB8AC3E}">
        <p14:creationId xmlns:p14="http://schemas.microsoft.com/office/powerpoint/2010/main" val="420305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600" b="0" i="0" kern="1200" smtClean="0">
                <a:solidFill>
                  <a:schemeClr val="tx1"/>
                </a:solidFill>
                <a:effectLst/>
                <a:latin typeface="+mn-lt"/>
                <a:ea typeface="+mn-ea"/>
                <a:cs typeface="+mn-cs"/>
              </a:rPr>
              <a:t>之前如果需要对数据进行加工，都是在索引之前进行处理，比如</a:t>
            </a:r>
            <a:r>
              <a:rPr lang="en-US" altLang="zh-CN" sz="3600" b="0" i="0" kern="1200" smtClean="0">
                <a:solidFill>
                  <a:schemeClr val="tx1"/>
                </a:solidFill>
                <a:effectLst/>
                <a:latin typeface="+mn-lt"/>
                <a:ea typeface="+mn-ea"/>
                <a:cs typeface="+mn-cs"/>
              </a:rPr>
              <a:t>logstash</a:t>
            </a:r>
            <a:r>
              <a:rPr lang="zh-CN" altLang="en-US" sz="3600" b="0" i="0" kern="1200" smtClean="0">
                <a:solidFill>
                  <a:schemeClr val="tx1"/>
                </a:solidFill>
                <a:effectLst/>
                <a:latin typeface="+mn-lt"/>
                <a:ea typeface="+mn-ea"/>
                <a:cs typeface="+mn-cs"/>
              </a:rPr>
              <a:t>可以对日志进行结构化和转换，现在直接在</a:t>
            </a:r>
            <a:r>
              <a:rPr lang="en-US" altLang="zh-CN" sz="3600" b="0" i="0" kern="1200" smtClean="0">
                <a:solidFill>
                  <a:schemeClr val="tx1"/>
                </a:solidFill>
                <a:effectLst/>
                <a:latin typeface="+mn-lt"/>
                <a:ea typeface="+mn-ea"/>
                <a:cs typeface="+mn-cs"/>
              </a:rPr>
              <a:t>es</a:t>
            </a:r>
            <a:r>
              <a:rPr lang="zh-CN" altLang="en-US" sz="3600" b="0" i="0" kern="1200" smtClean="0">
                <a:solidFill>
                  <a:schemeClr val="tx1"/>
                </a:solidFill>
                <a:effectLst/>
                <a:latin typeface="+mn-lt"/>
                <a:ea typeface="+mn-ea"/>
                <a:cs typeface="+mn-cs"/>
              </a:rPr>
              <a:t>就可以处理了，目前</a:t>
            </a:r>
            <a:r>
              <a:rPr lang="en-US" altLang="zh-CN" sz="3600" b="0" i="0" kern="1200" smtClean="0">
                <a:solidFill>
                  <a:schemeClr val="tx1"/>
                </a:solidFill>
                <a:effectLst/>
                <a:latin typeface="+mn-lt"/>
                <a:ea typeface="+mn-ea"/>
                <a:cs typeface="+mn-cs"/>
              </a:rPr>
              <a:t>es</a:t>
            </a:r>
            <a:r>
              <a:rPr lang="zh-CN" altLang="en-US" sz="3600" b="0" i="0" kern="1200" smtClean="0">
                <a:solidFill>
                  <a:schemeClr val="tx1"/>
                </a:solidFill>
                <a:effectLst/>
                <a:latin typeface="+mn-lt"/>
                <a:ea typeface="+mn-ea"/>
                <a:cs typeface="+mn-cs"/>
              </a:rPr>
              <a:t>提供了一些常用的诸如</a:t>
            </a:r>
            <a:r>
              <a:rPr lang="en-US" altLang="zh-CN" sz="3600" b="0" i="0" kern="1200" smtClean="0">
                <a:solidFill>
                  <a:schemeClr val="tx1"/>
                </a:solidFill>
                <a:effectLst/>
                <a:latin typeface="+mn-lt"/>
                <a:ea typeface="+mn-ea"/>
                <a:cs typeface="+mn-cs"/>
              </a:rPr>
              <a:t>convert</a:t>
            </a:r>
            <a:r>
              <a:rPr lang="zh-CN" altLang="en-US" sz="3600" b="0" i="0" kern="1200" smtClean="0">
                <a:solidFill>
                  <a:schemeClr val="tx1"/>
                </a:solidFill>
                <a:effectLst/>
                <a:latin typeface="+mn-lt"/>
                <a:ea typeface="+mn-ea"/>
                <a:cs typeface="+mn-cs"/>
              </a:rPr>
              <a:t>、</a:t>
            </a:r>
            <a:r>
              <a:rPr lang="en-US" altLang="zh-CN" sz="3600" b="0" i="0" kern="1200" smtClean="0">
                <a:solidFill>
                  <a:schemeClr val="tx1"/>
                </a:solidFill>
                <a:effectLst/>
                <a:latin typeface="+mn-lt"/>
                <a:ea typeface="+mn-ea"/>
                <a:cs typeface="+mn-cs"/>
              </a:rPr>
              <a:t>grok</a:t>
            </a:r>
            <a:r>
              <a:rPr lang="zh-CN" altLang="en-US" sz="3600" b="0" i="0" kern="1200" smtClean="0">
                <a:solidFill>
                  <a:schemeClr val="tx1"/>
                </a:solidFill>
                <a:effectLst/>
                <a:latin typeface="+mn-lt"/>
                <a:ea typeface="+mn-ea"/>
                <a:cs typeface="+mn-cs"/>
              </a:rPr>
              <a:t>之类的处理器，在使用的时候，先定义一个</a:t>
            </a:r>
            <a:r>
              <a:rPr lang="en-US" altLang="zh-CN" sz="3600" b="0" i="0" kern="1200" smtClean="0">
                <a:solidFill>
                  <a:schemeClr val="tx1"/>
                </a:solidFill>
                <a:effectLst/>
                <a:latin typeface="+mn-lt"/>
                <a:ea typeface="+mn-ea"/>
                <a:cs typeface="+mn-cs"/>
              </a:rPr>
              <a:t>pipeline</a:t>
            </a:r>
            <a:r>
              <a:rPr lang="zh-CN" altLang="en-US" sz="3600" b="0" i="0" kern="1200" smtClean="0">
                <a:solidFill>
                  <a:schemeClr val="tx1"/>
                </a:solidFill>
                <a:effectLst/>
                <a:latin typeface="+mn-lt"/>
                <a:ea typeface="+mn-ea"/>
                <a:cs typeface="+mn-cs"/>
              </a:rPr>
              <a:t>管道，里面设置文档的加工逻辑，在建索引的时候指定</a:t>
            </a:r>
            <a:r>
              <a:rPr lang="en-US" altLang="zh-CN" sz="3600" b="0" i="0" kern="1200" smtClean="0">
                <a:solidFill>
                  <a:schemeClr val="tx1"/>
                </a:solidFill>
                <a:effectLst/>
                <a:latin typeface="+mn-lt"/>
                <a:ea typeface="+mn-ea"/>
                <a:cs typeface="+mn-cs"/>
              </a:rPr>
              <a:t>pipeline</a:t>
            </a:r>
            <a:r>
              <a:rPr lang="zh-CN" altLang="en-US" sz="3600" b="0" i="0" kern="1200" smtClean="0">
                <a:solidFill>
                  <a:schemeClr val="tx1"/>
                </a:solidFill>
                <a:effectLst/>
                <a:latin typeface="+mn-lt"/>
                <a:ea typeface="+mn-ea"/>
                <a:cs typeface="+mn-cs"/>
              </a:rPr>
              <a:t>名称，那么这个索引就会按照预先定义好的</a:t>
            </a:r>
            <a:r>
              <a:rPr lang="en-US" altLang="zh-CN" sz="3600" b="0" i="0" kern="1200" smtClean="0">
                <a:solidFill>
                  <a:schemeClr val="tx1"/>
                </a:solidFill>
                <a:effectLst/>
                <a:latin typeface="+mn-lt"/>
                <a:ea typeface="+mn-ea"/>
                <a:cs typeface="+mn-cs"/>
              </a:rPr>
              <a:t>pipeline</a:t>
            </a:r>
            <a:r>
              <a:rPr lang="zh-CN" altLang="en-US" sz="3600" b="0" i="0" kern="1200" smtClean="0">
                <a:solidFill>
                  <a:schemeClr val="tx1"/>
                </a:solidFill>
                <a:effectLst/>
                <a:latin typeface="+mn-lt"/>
                <a:ea typeface="+mn-ea"/>
                <a:cs typeface="+mn-cs"/>
              </a:rPr>
              <a:t>来处理了</a:t>
            </a:r>
            <a:endParaRPr lang="zh-CN" altLang="en-US" sz="3600"/>
          </a:p>
        </p:txBody>
      </p:sp>
      <p:sp>
        <p:nvSpPr>
          <p:cNvPr id="4" name="灯片编号占位符 3"/>
          <p:cNvSpPr>
            <a:spLocks noGrp="1"/>
          </p:cNvSpPr>
          <p:nvPr>
            <p:ph type="sldNum" sz="quarter" idx="10"/>
          </p:nvPr>
        </p:nvSpPr>
        <p:spPr/>
        <p:txBody>
          <a:bodyPr/>
          <a:lstStyle/>
          <a:p>
            <a:fld id="{E0AA9D10-A9FC-45C6-BEF8-EE19F15DA73E}" type="slidenum">
              <a:rPr lang="zh-CN" altLang="en-US" smtClean="0"/>
              <a:t>7</a:t>
            </a:fld>
            <a:endParaRPr lang="zh-CN" altLang="en-US"/>
          </a:p>
        </p:txBody>
      </p:sp>
    </p:spTree>
    <p:extLst>
      <p:ext uri="{BB962C8B-B14F-4D97-AF65-F5344CB8AC3E}">
        <p14:creationId xmlns:p14="http://schemas.microsoft.com/office/powerpoint/2010/main" val="419021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a:pPr/>
              <a:t>9/27/2018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9/27/2018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9/27/2018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9/27/2018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a:pPr/>
              <a:t>9/27/2018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9/27/2018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note.youdao.com/noteshare?id=5ce1ef131870324ae81e31fc7157ec51&amp;sub=B098A513C51142B59AEDD29E6123786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07067" y="2404534"/>
            <a:ext cx="7766936" cy="1005931"/>
          </a:xfrm>
        </p:spPr>
        <p:txBody>
          <a:bodyPr/>
          <a:lstStyle/>
          <a:p>
            <a:r>
              <a:rPr lang="zh-CN" altLang="en-US"/>
              <a:t>深入</a:t>
            </a:r>
            <a:r>
              <a:rPr lang="zh-CN" altLang="en-US" smtClean="0"/>
              <a:t>理解</a:t>
            </a:r>
            <a:r>
              <a:rPr lang="en-US" altLang="zh-CN" smtClean="0"/>
              <a:t>ES</a:t>
            </a:r>
            <a:endParaRPr lang="zh-CN" altLang="en-US"/>
          </a:p>
        </p:txBody>
      </p:sp>
      <p:sp>
        <p:nvSpPr>
          <p:cNvPr id="5" name="文本框 4"/>
          <p:cNvSpPr txBox="1"/>
          <p:nvPr/>
        </p:nvSpPr>
        <p:spPr>
          <a:xfrm>
            <a:off x="5667633" y="4226010"/>
            <a:ext cx="4184820" cy="646331"/>
          </a:xfrm>
          <a:prstGeom prst="rect">
            <a:avLst/>
          </a:prstGeom>
          <a:noFill/>
        </p:spPr>
        <p:txBody>
          <a:bodyPr wrap="square" rtlCol="0">
            <a:spAutoFit/>
          </a:bodyPr>
          <a:lstStyle/>
          <a:p>
            <a:r>
              <a:rPr lang="zh-CN" altLang="en-US" smtClean="0">
                <a:solidFill>
                  <a:schemeClr val="tx1">
                    <a:lumMod val="50000"/>
                    <a:lumOff val="50000"/>
                  </a:schemeClr>
                </a:solidFill>
              </a:rPr>
              <a:t>王楠</a:t>
            </a:r>
            <a:endParaRPr lang="en-US" altLang="zh-CN" smtClean="0">
              <a:solidFill>
                <a:schemeClr val="tx1">
                  <a:lumMod val="50000"/>
                  <a:lumOff val="50000"/>
                </a:schemeClr>
              </a:solidFill>
            </a:endParaRPr>
          </a:p>
          <a:p>
            <a:r>
              <a:rPr lang="en-US" altLang="zh-CN">
                <a:solidFill>
                  <a:schemeClr val="tx1">
                    <a:lumMod val="50000"/>
                    <a:lumOff val="50000"/>
                  </a:schemeClr>
                </a:solidFill>
              </a:rPr>
              <a:t>https://github.com/wangnan9279</a:t>
            </a:r>
            <a:endParaRPr lang="zh-CN" altLang="en-US">
              <a:solidFill>
                <a:schemeClr val="tx1">
                  <a:lumMod val="50000"/>
                  <a:lumOff val="50000"/>
                </a:schemeClr>
              </a:solidFill>
            </a:endParaRPr>
          </a:p>
        </p:txBody>
      </p:sp>
    </p:spTree>
    <p:extLst>
      <p:ext uri="{BB962C8B-B14F-4D97-AF65-F5344CB8AC3E}">
        <p14:creationId xmlns:p14="http://schemas.microsoft.com/office/powerpoint/2010/main" val="92873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4314"/>
          </a:xfrm>
        </p:spPr>
        <p:txBody>
          <a:bodyPr>
            <a:normAutofit fontScale="90000"/>
          </a:bodyPr>
          <a:lstStyle/>
          <a:p>
            <a:r>
              <a:rPr lang="zh-CN" altLang="en-US" b="1"/>
              <a:t>摄取节点</a:t>
            </a:r>
            <a:r>
              <a:rPr lang="zh-CN" altLang="en-US"/>
              <a:t/>
            </a:r>
            <a:br>
              <a:rPr lang="zh-CN" altLang="en-US"/>
            </a:br>
            <a:endParaRPr lang="zh-CN" altLang="en-US"/>
          </a:p>
        </p:txBody>
      </p:sp>
      <p:sp>
        <p:nvSpPr>
          <p:cNvPr id="3" name="内容占位符 2"/>
          <p:cNvSpPr>
            <a:spLocks noGrp="1"/>
          </p:cNvSpPr>
          <p:nvPr>
            <p:ph idx="1"/>
          </p:nvPr>
        </p:nvSpPr>
        <p:spPr/>
        <p:txBody>
          <a:bodyPr/>
          <a:lstStyle/>
          <a:p>
            <a:r>
              <a:rPr lang="zh-CN" altLang="en-US"/>
              <a:t>摄取节点可以执行预处理管道，由一个或多个摄取处理器组成。根据摄取处理器和所需的资源执行的操作的类型决定，有专门的摄取节点是有意义的，只会执行这个特定的任务。 要创建一个专用的摄取节点</a:t>
            </a:r>
            <a:r>
              <a:rPr lang="zh-CN" altLang="en-US" smtClean="0"/>
              <a:t>，</a:t>
            </a:r>
            <a:endParaRPr lang="en-US" altLang="zh-CN" smtClean="0"/>
          </a:p>
          <a:p>
            <a:r>
              <a:rPr lang="zh-CN" altLang="en-US" smtClean="0"/>
              <a:t>设置</a:t>
            </a:r>
            <a:r>
              <a:rPr lang="zh-CN" altLang="en-US"/>
              <a:t>：</a:t>
            </a:r>
          </a:p>
          <a:p>
            <a:pPr marL="0" indent="0">
              <a:buNone/>
            </a:pPr>
            <a:r>
              <a:rPr lang="en-US" altLang="zh-CN"/>
              <a:t>node.master: false </a:t>
            </a:r>
            <a:endParaRPr lang="en-US" altLang="zh-CN" smtClean="0"/>
          </a:p>
          <a:p>
            <a:pPr marL="0" indent="0">
              <a:buNone/>
            </a:pPr>
            <a:r>
              <a:rPr lang="en-US" altLang="zh-CN" smtClean="0"/>
              <a:t>node.data</a:t>
            </a:r>
            <a:r>
              <a:rPr lang="en-US" altLang="zh-CN"/>
              <a:t>: false </a:t>
            </a:r>
            <a:endParaRPr lang="en-US" altLang="zh-CN" smtClean="0"/>
          </a:p>
          <a:p>
            <a:pPr marL="0" indent="0">
              <a:buNone/>
            </a:pPr>
            <a:r>
              <a:rPr lang="en-US" altLang="zh-CN" smtClean="0"/>
              <a:t>node.ingest</a:t>
            </a:r>
            <a:r>
              <a:rPr lang="en-US" altLang="zh-CN"/>
              <a:t>: true </a:t>
            </a:r>
            <a:endParaRPr lang="en-US" altLang="zh-CN" smtClean="0"/>
          </a:p>
          <a:p>
            <a:pPr marL="0" indent="0">
              <a:buNone/>
            </a:pPr>
            <a:r>
              <a:rPr lang="en-US" altLang="zh-CN" smtClean="0"/>
              <a:t>search.remote.connect</a:t>
            </a:r>
            <a:r>
              <a:rPr lang="en-US" altLang="zh-CN"/>
              <a:t>: false </a:t>
            </a:r>
            <a:r>
              <a:rPr lang="en-US" altLang="zh-CN" smtClean="0"/>
              <a:t>//</a:t>
            </a:r>
            <a:r>
              <a:rPr lang="en-US" altLang="zh-CN"/>
              <a:t>Disable cross-cluster search</a:t>
            </a:r>
            <a:endParaRPr lang="zh-CN" altLang="en-US"/>
          </a:p>
          <a:p>
            <a:endParaRPr lang="zh-CN" altLang="en-US"/>
          </a:p>
        </p:txBody>
      </p:sp>
    </p:spTree>
    <p:extLst>
      <p:ext uri="{BB962C8B-B14F-4D97-AF65-F5344CB8AC3E}">
        <p14:creationId xmlns:p14="http://schemas.microsoft.com/office/powerpoint/2010/main" val="166656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1087395"/>
          </a:xfrm>
        </p:spPr>
        <p:txBody>
          <a:bodyPr>
            <a:normAutofit fontScale="90000"/>
          </a:bodyPr>
          <a:lstStyle/>
          <a:p>
            <a:r>
              <a:rPr lang="zh-CN" altLang="en-US" b="1"/>
              <a:t>协调节点（不是一种节点类型，每个节点都是隐含的协调节点）</a:t>
            </a:r>
            <a:r>
              <a:rPr lang="zh-CN" altLang="en-US"/>
              <a:t/>
            </a:r>
            <a:br>
              <a:rPr lang="zh-CN" altLang="en-US"/>
            </a:br>
            <a:endParaRPr lang="zh-CN" altLang="en-US"/>
          </a:p>
        </p:txBody>
      </p:sp>
      <p:sp>
        <p:nvSpPr>
          <p:cNvPr id="3" name="内容占位符 2"/>
          <p:cNvSpPr>
            <a:spLocks noGrp="1"/>
          </p:cNvSpPr>
          <p:nvPr>
            <p:ph idx="1"/>
          </p:nvPr>
        </p:nvSpPr>
        <p:spPr/>
        <p:txBody>
          <a:bodyPr>
            <a:normAutofit/>
          </a:bodyPr>
          <a:lstStyle/>
          <a:p>
            <a:r>
              <a:rPr lang="zh-CN" altLang="en-US"/>
              <a:t>协调节点 如搜索请求或批量索引请求可能涉及到不同的数据节点上保存的数据。例如搜索请求，分两个阶段，这是由接收客户机请求的节点协调执行的，这个节点就叫做协调节点</a:t>
            </a:r>
            <a:r>
              <a:rPr lang="zh-CN" altLang="en-US" smtClean="0"/>
              <a:t>。</a:t>
            </a:r>
            <a:r>
              <a:rPr lang="zh-CN" altLang="en-US"/>
              <a:t/>
            </a:r>
            <a:br>
              <a:rPr lang="zh-CN" altLang="en-US"/>
            </a:br>
            <a:endParaRPr lang="zh-CN" altLang="en-US"/>
          </a:p>
          <a:p>
            <a:r>
              <a:rPr lang="zh-CN" altLang="en-US"/>
              <a:t>在分散阶段，协调节点将请求转发到该保存数据的数据节点。每个数据节点本地执行的请求，其结果返回到协调节点。在收集 阶段，协同节点汇集每个数据节点的结果转换成一个单一的全球结果集</a:t>
            </a:r>
            <a:r>
              <a:rPr lang="zh-CN" altLang="en-US" smtClean="0"/>
              <a:t>。</a:t>
            </a:r>
            <a:r>
              <a:rPr lang="zh-CN" altLang="en-US"/>
              <a:t/>
            </a:r>
            <a:br>
              <a:rPr lang="zh-CN" altLang="en-US"/>
            </a:br>
            <a:endParaRPr lang="zh-CN" altLang="en-US"/>
          </a:p>
          <a:p>
            <a:r>
              <a:rPr lang="zh-CN" altLang="en-US"/>
              <a:t>每个节点是隐含协调节点。这意味着，节点有下面三个设置</a:t>
            </a:r>
            <a:r>
              <a:rPr lang="en-US" altLang="zh-CN"/>
              <a:t>node.master</a:t>
            </a:r>
            <a:r>
              <a:rPr lang="zh-CN" altLang="en-US"/>
              <a:t>，</a:t>
            </a:r>
            <a:r>
              <a:rPr lang="en-US" altLang="zh-CN"/>
              <a:t>node.data</a:t>
            </a:r>
            <a:r>
              <a:rPr lang="zh-CN" altLang="en-US"/>
              <a:t>，</a:t>
            </a:r>
            <a:r>
              <a:rPr lang="en-US" altLang="zh-CN"/>
              <a:t>node.ingest</a:t>
            </a:r>
            <a:r>
              <a:rPr lang="zh-CN" altLang="en-US"/>
              <a:t>设置为</a:t>
            </a:r>
            <a:r>
              <a:rPr lang="en-US" altLang="zh-CN"/>
              <a:t>false</a:t>
            </a:r>
            <a:r>
              <a:rPr lang="zh-CN" altLang="en-US"/>
              <a:t>，则只充当一个协调节点，它不能被禁用。其结果是，这样一个节点需要有足够的内存和</a:t>
            </a:r>
            <a:r>
              <a:rPr lang="en-US" altLang="zh-CN"/>
              <a:t>CPU</a:t>
            </a:r>
            <a:r>
              <a:rPr lang="zh-CN" altLang="en-US"/>
              <a:t>以处理收集阶段。</a:t>
            </a:r>
          </a:p>
          <a:p>
            <a:endParaRPr lang="zh-CN" altLang="en-US"/>
          </a:p>
        </p:txBody>
      </p:sp>
    </p:spTree>
    <p:extLst>
      <p:ext uri="{BB962C8B-B14F-4D97-AF65-F5344CB8AC3E}">
        <p14:creationId xmlns:p14="http://schemas.microsoft.com/office/powerpoint/2010/main" val="78271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26076"/>
          </a:xfrm>
        </p:spPr>
        <p:txBody>
          <a:bodyPr>
            <a:normAutofit fontScale="90000"/>
          </a:bodyPr>
          <a:lstStyle/>
          <a:p>
            <a:r>
              <a:rPr lang="zh-CN" altLang="en-US" b="1"/>
              <a:t>只协调节点</a:t>
            </a:r>
            <a:r>
              <a:rPr lang="zh-CN" altLang="en-US"/>
              <a:t/>
            </a:r>
            <a:br>
              <a:rPr lang="zh-CN" altLang="en-US"/>
            </a:br>
            <a:endParaRPr lang="zh-CN" altLang="en-US"/>
          </a:p>
        </p:txBody>
      </p:sp>
      <p:sp>
        <p:nvSpPr>
          <p:cNvPr id="3" name="内容占位符 2"/>
          <p:cNvSpPr>
            <a:spLocks noGrp="1"/>
          </p:cNvSpPr>
          <p:nvPr>
            <p:ph idx="1"/>
          </p:nvPr>
        </p:nvSpPr>
        <p:spPr>
          <a:xfrm>
            <a:off x="677334" y="1416909"/>
            <a:ext cx="8596668" cy="4624454"/>
          </a:xfrm>
        </p:spPr>
        <p:txBody>
          <a:bodyPr>
            <a:normAutofit lnSpcReduction="10000"/>
          </a:bodyPr>
          <a:lstStyle/>
          <a:p>
            <a:r>
              <a:rPr lang="zh-CN" altLang="en-US"/>
              <a:t>如果你去掉 到能</a:t>
            </a:r>
            <a:r>
              <a:rPr lang="en-US" altLang="zh-CN"/>
              <a:t>master</a:t>
            </a:r>
            <a:r>
              <a:rPr lang="zh-CN" altLang="en-US"/>
              <a:t>责任，去掉保持数据的能力，去掉预处理文件，那么你就留下了一个协调节点，它只能路由请求，处理搜索收集阶段，并分发批量索引。从本质上讲，只协调节点表现为智能负载均衡</a:t>
            </a:r>
            <a:r>
              <a:rPr lang="zh-CN" altLang="en-US" smtClean="0"/>
              <a:t>。</a:t>
            </a:r>
            <a:endParaRPr lang="zh-CN" altLang="en-US"/>
          </a:p>
          <a:p>
            <a:r>
              <a:rPr lang="zh-CN" altLang="en-US"/>
              <a:t>只协调节点对大集群有益，他们加入集群，收到完整的群集状态，像其他的节点，它们使用群集状态直接路由请求到适当位置</a:t>
            </a:r>
            <a:r>
              <a:rPr lang="zh-CN" altLang="en-US" smtClean="0"/>
              <a:t>。</a:t>
            </a:r>
            <a:r>
              <a:rPr lang="zh-CN" altLang="en-US"/>
              <a:t/>
            </a:r>
            <a:br>
              <a:rPr lang="zh-CN" altLang="en-US"/>
            </a:br>
            <a:endParaRPr lang="zh-CN" altLang="en-US"/>
          </a:p>
          <a:p>
            <a:r>
              <a:rPr lang="zh-CN" altLang="en-US"/>
              <a:t>警告 加入过多的协调会提高整个集群的负担，因为</a:t>
            </a:r>
            <a:r>
              <a:rPr lang="en-US" altLang="zh-CN"/>
              <a:t>master</a:t>
            </a:r>
            <a:r>
              <a:rPr lang="zh-CN" altLang="en-US"/>
              <a:t>节点，必须从每个节点等待集群状态更新！只协调节点的好处不应该被夸大 </a:t>
            </a:r>
            <a:r>
              <a:rPr lang="en-US" altLang="zh-CN"/>
              <a:t>- </a:t>
            </a:r>
            <a:r>
              <a:rPr lang="zh-CN" altLang="en-US"/>
              <a:t>数据节点可以达到同样的目的。 要创建一个专门的协调节点</a:t>
            </a:r>
            <a:r>
              <a:rPr lang="zh-CN" altLang="en-US" smtClean="0"/>
              <a:t>，</a:t>
            </a:r>
            <a:endParaRPr lang="en-US" altLang="zh-CN" smtClean="0"/>
          </a:p>
          <a:p>
            <a:r>
              <a:rPr lang="zh-CN" altLang="en-US" smtClean="0"/>
              <a:t>设置</a:t>
            </a:r>
            <a:r>
              <a:rPr lang="zh-CN" altLang="en-US"/>
              <a:t>：</a:t>
            </a:r>
          </a:p>
          <a:p>
            <a:pPr marL="0" indent="0">
              <a:buNone/>
            </a:pPr>
            <a:r>
              <a:rPr lang="en-US" altLang="zh-CN"/>
              <a:t>node.master: false </a:t>
            </a:r>
            <a:endParaRPr lang="en-US" altLang="zh-CN" smtClean="0"/>
          </a:p>
          <a:p>
            <a:pPr marL="0" indent="0">
              <a:buNone/>
            </a:pPr>
            <a:r>
              <a:rPr lang="en-US" altLang="zh-CN" smtClean="0"/>
              <a:t>node.data</a:t>
            </a:r>
            <a:r>
              <a:rPr lang="en-US" altLang="zh-CN"/>
              <a:t>: false </a:t>
            </a:r>
            <a:endParaRPr lang="en-US" altLang="zh-CN" smtClean="0"/>
          </a:p>
          <a:p>
            <a:pPr marL="0" indent="0">
              <a:buNone/>
            </a:pPr>
            <a:r>
              <a:rPr lang="en-US" altLang="zh-CN" smtClean="0"/>
              <a:t>node.ingest</a:t>
            </a:r>
            <a:r>
              <a:rPr lang="en-US" altLang="zh-CN"/>
              <a:t>: false </a:t>
            </a:r>
            <a:endParaRPr lang="en-US" altLang="zh-CN" smtClean="0"/>
          </a:p>
          <a:p>
            <a:pPr marL="0" indent="0">
              <a:buNone/>
            </a:pPr>
            <a:r>
              <a:rPr lang="en-US" altLang="zh-CN" smtClean="0"/>
              <a:t>search.remote.connect</a:t>
            </a:r>
            <a:r>
              <a:rPr lang="en-US" altLang="zh-CN"/>
              <a:t>: false </a:t>
            </a:r>
            <a:endParaRPr lang="zh-CN" altLang="en-US"/>
          </a:p>
          <a:p>
            <a:endParaRPr lang="zh-CN" altLang="en-US"/>
          </a:p>
        </p:txBody>
      </p:sp>
    </p:spTree>
    <p:extLst>
      <p:ext uri="{BB962C8B-B14F-4D97-AF65-F5344CB8AC3E}">
        <p14:creationId xmlns:p14="http://schemas.microsoft.com/office/powerpoint/2010/main" val="97865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7265"/>
          </a:xfrm>
        </p:spPr>
        <p:txBody>
          <a:bodyPr/>
          <a:lstStyle/>
          <a:p>
            <a:r>
              <a:rPr lang="en-US" altLang="zh-CN" smtClean="0"/>
              <a:t>allocation-</a:t>
            </a:r>
            <a:r>
              <a:rPr lang="zh-CN" altLang="en-US"/>
              <a:t>分片分配</a:t>
            </a:r>
          </a:p>
        </p:txBody>
      </p:sp>
      <p:sp>
        <p:nvSpPr>
          <p:cNvPr id="3" name="内容占位符 2"/>
          <p:cNvSpPr>
            <a:spLocks noGrp="1"/>
          </p:cNvSpPr>
          <p:nvPr>
            <p:ph idx="1"/>
          </p:nvPr>
        </p:nvSpPr>
        <p:spPr>
          <a:xfrm>
            <a:off x="677334" y="1351005"/>
            <a:ext cx="9158644" cy="4690357"/>
          </a:xfrm>
        </p:spPr>
        <p:txBody>
          <a:bodyPr>
            <a:normAutofit/>
          </a:bodyPr>
          <a:lstStyle/>
          <a:p>
            <a:endParaRPr lang="zh-CN" altLang="en-US"/>
          </a:p>
          <a:p>
            <a:r>
              <a:rPr lang="en-US" altLang="zh-CN"/>
              <a:t>allocation</a:t>
            </a:r>
            <a:r>
              <a:rPr lang="zh-CN" altLang="en-US" smtClean="0"/>
              <a:t>就是</a:t>
            </a:r>
            <a:r>
              <a:rPr lang="zh-CN" altLang="en-US"/>
              <a:t>把一个分片指派到集群中某个节点的过程</a:t>
            </a:r>
            <a:r>
              <a:rPr lang="en-US" altLang="zh-CN"/>
              <a:t>. </a:t>
            </a:r>
            <a:r>
              <a:rPr lang="zh-CN" altLang="en-US">
                <a:solidFill>
                  <a:schemeClr val="tx1"/>
                </a:solidFill>
              </a:rPr>
              <a:t>分配决策</a:t>
            </a:r>
            <a:r>
              <a:rPr lang="zh-CN" altLang="en-US" smtClean="0">
                <a:solidFill>
                  <a:schemeClr val="tx1"/>
                </a:solidFill>
              </a:rPr>
              <a:t>由</a:t>
            </a:r>
            <a:r>
              <a:rPr lang="en-US" altLang="zh-CN" smtClean="0">
                <a:solidFill>
                  <a:srgbClr val="FF0000"/>
                </a:solidFill>
              </a:rPr>
              <a:t>master</a:t>
            </a:r>
            <a:r>
              <a:rPr lang="zh-CN" altLang="en-US" smtClean="0">
                <a:solidFill>
                  <a:srgbClr val="FF0000"/>
                </a:solidFill>
              </a:rPr>
              <a:t>节点</a:t>
            </a:r>
            <a:r>
              <a:rPr lang="zh-CN" altLang="en-US">
                <a:solidFill>
                  <a:schemeClr val="tx1"/>
                </a:solidFill>
              </a:rPr>
              <a:t>完成</a:t>
            </a:r>
          </a:p>
          <a:p>
            <a:r>
              <a:rPr lang="en-US" altLang="zh-CN"/>
              <a:t>allocation</a:t>
            </a:r>
            <a:r>
              <a:rPr lang="zh-CN" altLang="en-US" smtClean="0"/>
              <a:t>包含</a:t>
            </a:r>
            <a:r>
              <a:rPr lang="zh-CN" altLang="en-US"/>
              <a:t>两</a:t>
            </a:r>
            <a:r>
              <a:rPr lang="zh-CN" altLang="en-US" smtClean="0"/>
              <a:t>方面</a:t>
            </a:r>
            <a:endParaRPr lang="zh-CN" altLang="en-US"/>
          </a:p>
          <a:p>
            <a:pPr>
              <a:buFont typeface="+mj-lt"/>
              <a:buAutoNum type="arabicPeriod"/>
            </a:pPr>
            <a:r>
              <a:rPr lang="zh-CN" altLang="en-US" sz="1600"/>
              <a:t>哪些分片应该分配给哪些节点</a:t>
            </a:r>
          </a:p>
          <a:p>
            <a:pPr>
              <a:buFont typeface="+mj-lt"/>
              <a:buAutoNum type="arabicPeriod"/>
            </a:pPr>
            <a:r>
              <a:rPr lang="zh-CN" altLang="en-US" sz="1600"/>
              <a:t>哪个分片作为主分片，哪些作为副本</a:t>
            </a:r>
            <a:r>
              <a:rPr lang="zh-CN" altLang="en-US" sz="1600" smtClean="0"/>
              <a:t>分片</a:t>
            </a:r>
            <a:endParaRPr lang="en-US" altLang="zh-CN" sz="1600" smtClean="0"/>
          </a:p>
          <a:p>
            <a:r>
              <a:rPr lang="en-US" altLang="zh-CN" smtClean="0"/>
              <a:t>allocation</a:t>
            </a:r>
            <a:r>
              <a:rPr lang="zh-CN" altLang="en-US" smtClean="0"/>
              <a:t>触发时机</a:t>
            </a:r>
            <a:endParaRPr lang="en-US" altLang="zh-CN" smtClean="0"/>
          </a:p>
          <a:p>
            <a:pPr>
              <a:buFont typeface="+mj-lt"/>
              <a:buAutoNum type="arabicPeriod"/>
            </a:pPr>
            <a:r>
              <a:rPr lang="en-US" altLang="zh-CN" sz="1600"/>
              <a:t>index </a:t>
            </a:r>
            <a:r>
              <a:rPr lang="zh-CN" altLang="en-US" sz="1600"/>
              <a:t>增删</a:t>
            </a:r>
          </a:p>
          <a:p>
            <a:pPr>
              <a:buFont typeface="+mj-lt"/>
              <a:buAutoNum type="arabicPeriod"/>
            </a:pPr>
            <a:r>
              <a:rPr lang="en-US" altLang="zh-CN" sz="1600"/>
              <a:t>node </a:t>
            </a:r>
            <a:r>
              <a:rPr lang="zh-CN" altLang="en-US" sz="1600"/>
              <a:t>增删</a:t>
            </a:r>
          </a:p>
          <a:p>
            <a:pPr>
              <a:buFont typeface="+mj-lt"/>
              <a:buAutoNum type="arabicPeriod"/>
            </a:pPr>
            <a:r>
              <a:rPr lang="zh-CN" altLang="en-US" sz="1600"/>
              <a:t>手工 </a:t>
            </a:r>
            <a:r>
              <a:rPr lang="en-US" altLang="zh-CN" sz="1600"/>
              <a:t>reroute</a:t>
            </a:r>
          </a:p>
          <a:p>
            <a:pPr>
              <a:buFont typeface="+mj-lt"/>
              <a:buAutoNum type="arabicPeriod"/>
            </a:pPr>
            <a:r>
              <a:rPr lang="en-US" altLang="zh-CN" sz="1600"/>
              <a:t>replica</a:t>
            </a:r>
            <a:r>
              <a:rPr lang="zh-CN" altLang="en-US" sz="1600"/>
              <a:t>数量改变</a:t>
            </a:r>
          </a:p>
          <a:p>
            <a:pPr>
              <a:buFont typeface="+mj-lt"/>
              <a:buAutoNum type="arabicPeriod"/>
            </a:pPr>
            <a:r>
              <a:rPr lang="zh-CN" altLang="en-US" sz="1600"/>
              <a:t>集群重启</a:t>
            </a:r>
            <a:endParaRPr lang="en-US" altLang="zh-CN" sz="1600" smtClean="0"/>
          </a:p>
          <a:p>
            <a:endParaRPr lang="en-US" altLang="zh-CN" smtClean="0"/>
          </a:p>
          <a:p>
            <a:pPr>
              <a:buFont typeface="+mj-lt"/>
              <a:buAutoNum type="arabicPeriod"/>
            </a:pPr>
            <a:endParaRPr lang="zh-CN" altLang="en-US"/>
          </a:p>
          <a:p>
            <a:endParaRPr lang="zh-CN" altLang="en-US">
              <a:solidFill>
                <a:srgbClr val="FF0000"/>
              </a:solidFill>
            </a:endParaRPr>
          </a:p>
        </p:txBody>
      </p:sp>
    </p:spTree>
    <p:extLst>
      <p:ext uri="{BB962C8B-B14F-4D97-AF65-F5344CB8AC3E}">
        <p14:creationId xmlns:p14="http://schemas.microsoft.com/office/powerpoint/2010/main" val="67622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allocation-</a:t>
            </a:r>
            <a:r>
              <a:rPr lang="zh-CN" altLang="en-US"/>
              <a:t>分片分配</a:t>
            </a:r>
          </a:p>
        </p:txBody>
      </p:sp>
      <p:sp>
        <p:nvSpPr>
          <p:cNvPr id="3" name="内容占位符 2"/>
          <p:cNvSpPr>
            <a:spLocks noGrp="1"/>
          </p:cNvSpPr>
          <p:nvPr>
            <p:ph idx="1"/>
          </p:nvPr>
        </p:nvSpPr>
        <p:spPr>
          <a:xfrm>
            <a:off x="677334" y="1515763"/>
            <a:ext cx="8596668" cy="4525600"/>
          </a:xfrm>
        </p:spPr>
        <p:txBody>
          <a:bodyPr/>
          <a:lstStyle/>
          <a:p>
            <a:r>
              <a:rPr lang="en-US" altLang="zh-CN"/>
              <a:t>ES</a:t>
            </a:r>
            <a:r>
              <a:rPr lang="zh-CN" altLang="en-US"/>
              <a:t>都通过两个基础组件完成工作</a:t>
            </a:r>
            <a:r>
              <a:rPr lang="en-US" altLang="zh-CN"/>
              <a:t>: </a:t>
            </a:r>
            <a:r>
              <a:rPr lang="en-US" altLang="zh-CN">
                <a:solidFill>
                  <a:srgbClr val="FF0000"/>
                </a:solidFill>
              </a:rPr>
              <a:t>allocators</a:t>
            </a:r>
            <a:r>
              <a:rPr lang="zh-CN" altLang="en-US"/>
              <a:t>和</a:t>
            </a:r>
            <a:r>
              <a:rPr lang="en-US" altLang="zh-CN">
                <a:solidFill>
                  <a:srgbClr val="FF0000"/>
                </a:solidFill>
              </a:rPr>
              <a:t>deciders</a:t>
            </a:r>
            <a:r>
              <a:rPr lang="en-US" altLang="zh-CN"/>
              <a:t>. Allocators</a:t>
            </a:r>
            <a:r>
              <a:rPr lang="zh-CN" altLang="en-US"/>
              <a:t>尝试寻找最优的节点来分配分片</a:t>
            </a:r>
            <a:r>
              <a:rPr lang="en-US" altLang="zh-CN"/>
              <a:t>, deciders</a:t>
            </a:r>
            <a:r>
              <a:rPr lang="zh-CN" altLang="en-US"/>
              <a:t>则负责判断并决定是否要进行这次分配</a:t>
            </a:r>
            <a:r>
              <a:rPr lang="en-US" altLang="zh-CN"/>
              <a:t>.</a:t>
            </a:r>
            <a:endParaRPr lang="zh-CN" altLang="en-US"/>
          </a:p>
          <a:p>
            <a:pPr>
              <a:buFont typeface="+mj-lt"/>
              <a:buAutoNum type="arabicPeriod"/>
            </a:pPr>
            <a:r>
              <a:rPr lang="zh-CN" altLang="en-US" sz="1600"/>
              <a:t>对于新建索引，</a:t>
            </a:r>
            <a:r>
              <a:rPr lang="en-US" altLang="zh-CN" sz="1600"/>
              <a:t> allocators</a:t>
            </a:r>
            <a:r>
              <a:rPr lang="zh-CN" altLang="en-US" sz="1600"/>
              <a:t>的目标就是以更为均衡的方式为把新索引的分片分配到集群的节点中</a:t>
            </a:r>
            <a:r>
              <a:rPr lang="en-US" altLang="zh-CN" sz="1600"/>
              <a:t>. </a:t>
            </a:r>
            <a:r>
              <a:rPr lang="zh-CN" altLang="en-US" sz="1600"/>
              <a:t>然后</a:t>
            </a:r>
            <a:r>
              <a:rPr lang="en-US" altLang="zh-CN" sz="1600"/>
              <a:t>deciders</a:t>
            </a:r>
            <a:r>
              <a:rPr lang="zh-CN" altLang="en-US" sz="1600"/>
              <a:t>目标是根据过滤条件（人为设定</a:t>
            </a:r>
            <a:r>
              <a:rPr lang="en-US" altLang="zh-CN" sz="1600"/>
              <a:t>,</a:t>
            </a:r>
            <a:r>
              <a:rPr lang="zh-CN" altLang="en-US" sz="1600"/>
              <a:t>磁盘空间等），判断并决定是否要进行这次分配</a:t>
            </a:r>
            <a:endParaRPr lang="en-US" altLang="zh-CN" sz="1600"/>
          </a:p>
          <a:p>
            <a:pPr>
              <a:buFont typeface="+mj-lt"/>
              <a:buAutoNum type="arabicPeriod"/>
            </a:pPr>
            <a:r>
              <a:rPr lang="zh-CN" altLang="en-US" sz="1600"/>
              <a:t>对于已有索引，则要区分主分片还是副本分片</a:t>
            </a:r>
            <a:r>
              <a:rPr lang="en-US" altLang="zh-CN" sz="1600"/>
              <a:t>. </a:t>
            </a:r>
            <a:r>
              <a:rPr lang="zh-CN" altLang="en-US" sz="1600">
                <a:solidFill>
                  <a:srgbClr val="FF0000"/>
                </a:solidFill>
              </a:rPr>
              <a:t>对于主分片</a:t>
            </a:r>
            <a:r>
              <a:rPr lang="en-US" altLang="zh-CN" sz="1600">
                <a:solidFill>
                  <a:srgbClr val="FF0000"/>
                </a:solidFill>
              </a:rPr>
              <a:t>, allocators</a:t>
            </a:r>
            <a:r>
              <a:rPr lang="zh-CN" altLang="en-US" sz="1600">
                <a:solidFill>
                  <a:srgbClr val="FF0000"/>
                </a:solidFill>
              </a:rPr>
              <a:t>只允许把主分片指定在已经拥有该分片完整数据的节点上</a:t>
            </a:r>
            <a:r>
              <a:rPr lang="en-US" altLang="zh-CN" sz="1600"/>
              <a:t>. </a:t>
            </a:r>
            <a:r>
              <a:rPr lang="zh-CN" altLang="en-US" sz="1600"/>
              <a:t>而对于副本分片</a:t>
            </a:r>
            <a:r>
              <a:rPr lang="en-US" altLang="zh-CN" sz="1600"/>
              <a:t>, allocators</a:t>
            </a:r>
            <a:r>
              <a:rPr lang="zh-CN" altLang="en-US" sz="1600"/>
              <a:t>则是先判断其他节点上是否已有该分片的数据的拷贝</a:t>
            </a:r>
            <a:r>
              <a:rPr lang="en-US" altLang="zh-CN" sz="1600"/>
              <a:t>(</a:t>
            </a:r>
            <a:r>
              <a:rPr lang="zh-CN" altLang="en-US" sz="1600"/>
              <a:t>即便数据不是最新的</a:t>
            </a:r>
            <a:r>
              <a:rPr lang="en-US" altLang="zh-CN" sz="1600"/>
              <a:t>). </a:t>
            </a:r>
            <a:r>
              <a:rPr lang="zh-CN" altLang="en-US" sz="1600"/>
              <a:t>如果有这样的节点</a:t>
            </a:r>
            <a:r>
              <a:rPr lang="en-US" altLang="zh-CN" sz="1600"/>
              <a:t>, allocators</a:t>
            </a:r>
            <a:r>
              <a:rPr lang="zh-CN" altLang="en-US" sz="1600"/>
              <a:t>就优先把把分片分配到这其中一个节点</a:t>
            </a:r>
            <a:r>
              <a:rPr lang="en-US" altLang="zh-CN" sz="1600"/>
              <a:t>. </a:t>
            </a:r>
            <a:r>
              <a:rPr lang="zh-CN" altLang="en-US" sz="1600"/>
              <a:t>因为副本分片一旦分配</a:t>
            </a:r>
            <a:r>
              <a:rPr lang="en-US" altLang="zh-CN" sz="1600"/>
              <a:t>, </a:t>
            </a:r>
            <a:r>
              <a:rPr lang="zh-CN" altLang="en-US" sz="1600"/>
              <a:t>就需要从主分片中进行数据同步</a:t>
            </a:r>
            <a:r>
              <a:rPr lang="en-US" altLang="zh-CN" sz="1600"/>
              <a:t>, </a:t>
            </a:r>
            <a:r>
              <a:rPr lang="zh-CN" altLang="en-US" sz="1600"/>
              <a:t>这样可以明显的提高副本分片的数据恢复过程</a:t>
            </a:r>
            <a:r>
              <a:rPr lang="en-US" altLang="zh-CN" sz="1600"/>
              <a:t>.</a:t>
            </a:r>
          </a:p>
          <a:p>
            <a:endParaRPr lang="zh-CN" altLang="en-US"/>
          </a:p>
        </p:txBody>
      </p:sp>
    </p:spTree>
    <p:extLst>
      <p:ext uri="{BB962C8B-B14F-4D97-AF65-F5344CB8AC3E}">
        <p14:creationId xmlns:p14="http://schemas.microsoft.com/office/powerpoint/2010/main" val="240971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584886"/>
          </a:xfrm>
        </p:spPr>
        <p:txBody>
          <a:bodyPr>
            <a:normAutofit fontScale="90000"/>
          </a:bodyPr>
          <a:lstStyle/>
          <a:p>
            <a:r>
              <a:rPr lang="zh-CN" altLang="en-US" b="1" smtClean="0"/>
              <a:t>等待</a:t>
            </a:r>
            <a:r>
              <a:rPr lang="zh-CN" altLang="en-US" b="1"/>
              <a:t>有效分片配置</a:t>
            </a:r>
            <a:r>
              <a:rPr lang="zh-CN" altLang="en-US"/>
              <a:t/>
            </a:r>
            <a:br>
              <a:rPr lang="zh-CN" altLang="en-US"/>
            </a:br>
            <a:endParaRPr lang="zh-CN" altLang="en-US"/>
          </a:p>
        </p:txBody>
      </p:sp>
      <p:sp>
        <p:nvSpPr>
          <p:cNvPr id="3" name="内容占位符 2"/>
          <p:cNvSpPr>
            <a:spLocks noGrp="1"/>
          </p:cNvSpPr>
          <p:nvPr>
            <p:ph idx="1"/>
          </p:nvPr>
        </p:nvSpPr>
        <p:spPr>
          <a:xfrm>
            <a:off x="677334" y="1375719"/>
            <a:ext cx="8596668" cy="4665643"/>
          </a:xfrm>
        </p:spPr>
        <p:txBody>
          <a:bodyPr>
            <a:noAutofit/>
          </a:bodyPr>
          <a:lstStyle/>
          <a:p>
            <a:r>
              <a:rPr lang="zh-CN" altLang="en-US" sz="1400"/>
              <a:t>为了提高写入系统的弹性，索引操作可以配置为在继续操作之前等待一定数量的活动分片副本。如果所需数量的活动分片副本不可用，</a:t>
            </a:r>
            <a:r>
              <a:rPr lang="zh-CN" altLang="en-US" sz="1400" b="1"/>
              <a:t>则写入操作必须等待并重试，直到必要的分片副本已启动或发生超时（默认</a:t>
            </a:r>
            <a:r>
              <a:rPr lang="en-US" altLang="zh-CN" sz="1400" b="1"/>
              <a:t>1</a:t>
            </a:r>
            <a:r>
              <a:rPr lang="zh-CN" altLang="en-US" sz="1400" b="1"/>
              <a:t>分钟）</a:t>
            </a:r>
            <a:r>
              <a:rPr lang="zh-CN" altLang="en-US" sz="1400"/>
              <a:t>。</a:t>
            </a:r>
          </a:p>
          <a:p>
            <a:endParaRPr lang="zh-CN" altLang="en-US" sz="1400"/>
          </a:p>
          <a:p>
            <a:r>
              <a:rPr lang="zh-CN" altLang="en-US" sz="1400"/>
              <a:t>默认情况下，写入操作只能等待主分片在进行之前处于活动状态（即</a:t>
            </a:r>
            <a:r>
              <a:rPr lang="en-US" altLang="zh-CN" sz="1400"/>
              <a:t>wait_for_active_shards = 1</a:t>
            </a:r>
            <a:r>
              <a:rPr lang="zh-CN" altLang="en-US" sz="1400"/>
              <a:t>）。可以通过设置</a:t>
            </a:r>
            <a:r>
              <a:rPr lang="en-US" altLang="zh-CN" sz="1400"/>
              <a:t>index.write.wait_for_active_shards</a:t>
            </a:r>
            <a:r>
              <a:rPr lang="zh-CN" altLang="en-US" sz="1400"/>
              <a:t>动态地在索引设置中重写此默认值。要改变每个操作的这种行为，可以使用</a:t>
            </a:r>
            <a:r>
              <a:rPr lang="en-US" altLang="zh-CN" sz="1400"/>
              <a:t>wait_for_active_shards</a:t>
            </a:r>
            <a:r>
              <a:rPr lang="zh-CN" altLang="en-US" sz="1400"/>
              <a:t>请求参数。</a:t>
            </a:r>
          </a:p>
          <a:p>
            <a:r>
              <a:rPr lang="zh-CN" altLang="en-US" sz="1400"/>
              <a:t>（注意：有效值是全部或任何正整数，直到索引中每个分片的配置副本总数（即</a:t>
            </a:r>
            <a:r>
              <a:rPr lang="en-US" altLang="zh-CN" sz="1400"/>
              <a:t>number_of_replicas + 1</a:t>
            </a:r>
            <a:r>
              <a:rPr lang="zh-CN" altLang="en-US" sz="1400"/>
              <a:t>）。指定负值或大于分片数的数字将引发错误。</a:t>
            </a:r>
            <a:r>
              <a:rPr lang="zh-CN" altLang="en-US" sz="1400" smtClean="0"/>
              <a:t>）</a:t>
            </a:r>
            <a:r>
              <a:rPr lang="zh-CN" altLang="en-US" sz="1400"/>
              <a:t/>
            </a:r>
            <a:br>
              <a:rPr lang="zh-CN" altLang="en-US" sz="1400"/>
            </a:br>
            <a:endParaRPr lang="zh-CN" altLang="en-US" sz="1400"/>
          </a:p>
          <a:p>
            <a:r>
              <a:rPr lang="zh-CN" altLang="en-US" sz="1400" smtClean="0"/>
              <a:t>请</a:t>
            </a:r>
            <a:r>
              <a:rPr lang="zh-CN" altLang="en-US" sz="1400"/>
              <a:t>注意，此设置大大降低了写入操作不写入所需数量的碎片副本的机会，但并不能完全消除这种可能性，因为在写入操作开始之前会进行此检查。一旦写入操作正在进行，仍然有可能复制在任何数量的分片副本上失败，但是仍然可以在主分区上成功。写操作响应的</a:t>
            </a:r>
            <a:r>
              <a:rPr lang="en-US" altLang="zh-CN" sz="1400"/>
              <a:t>_shards</a:t>
            </a:r>
            <a:r>
              <a:rPr lang="zh-CN" altLang="en-US" sz="1400"/>
              <a:t>部分显示复制成功</a:t>
            </a:r>
            <a:r>
              <a:rPr lang="en-US" altLang="zh-CN" sz="1400"/>
              <a:t>/</a:t>
            </a:r>
            <a:r>
              <a:rPr lang="zh-CN" altLang="en-US" sz="1400"/>
              <a:t>失败的分片副本的数量</a:t>
            </a:r>
            <a:r>
              <a:rPr lang="zh-CN" altLang="en-US" sz="1400" smtClean="0"/>
              <a:t>。</a:t>
            </a:r>
            <a:endParaRPr lang="en-US" altLang="zh-CN" sz="1400" smtClean="0"/>
          </a:p>
          <a:p>
            <a:r>
              <a:rPr lang="zh-CN" altLang="en-US" sz="1400" smtClean="0">
                <a:effectLst/>
              </a:rPr>
              <a:t>超时</a:t>
            </a:r>
            <a:endParaRPr lang="en-US" altLang="zh-CN" sz="1400" smtClean="0">
              <a:effectLst/>
            </a:endParaRPr>
          </a:p>
          <a:p>
            <a:pPr marL="0" indent="0">
              <a:buNone/>
            </a:pPr>
            <a:r>
              <a:rPr lang="zh-CN" altLang="en-US" sz="1400"/>
              <a:t>当执行索引操作时，分配用于执行索引操作的主分片可能不可用。 造成这种情况的一些原因可能是主分片正在从网关进行恢复或正在进行重定位。 默认情况下，索引操作将在主分片上等待最多</a:t>
            </a:r>
            <a:r>
              <a:rPr lang="en-US" altLang="zh-CN" sz="1400"/>
              <a:t>1</a:t>
            </a:r>
            <a:r>
              <a:rPr lang="zh-CN" altLang="en-US" sz="1400"/>
              <a:t>分钟，然后返回错误并作出响应。 </a:t>
            </a:r>
            <a:r>
              <a:rPr lang="en-US" altLang="zh-CN" sz="1400"/>
              <a:t>timeout</a:t>
            </a:r>
            <a:r>
              <a:rPr lang="zh-CN" altLang="en-US" sz="1400"/>
              <a:t>参数可以用来明确指定等待的时间</a:t>
            </a:r>
          </a:p>
          <a:p>
            <a:endParaRPr lang="zh-CN" altLang="en-US" sz="1400">
              <a:effectLst/>
            </a:endParaRPr>
          </a:p>
        </p:txBody>
      </p:sp>
    </p:spTree>
    <p:extLst>
      <p:ext uri="{BB962C8B-B14F-4D97-AF65-F5344CB8AC3E}">
        <p14:creationId xmlns:p14="http://schemas.microsoft.com/office/powerpoint/2010/main" val="259670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ES-</a:t>
            </a:r>
            <a:r>
              <a:rPr lang="zh-CN" altLang="en-US"/>
              <a:t>一致性实验</a:t>
            </a:r>
          </a:p>
        </p:txBody>
      </p:sp>
      <p:sp>
        <p:nvSpPr>
          <p:cNvPr id="3" name="内容占位符 2"/>
          <p:cNvSpPr>
            <a:spLocks noGrp="1"/>
          </p:cNvSpPr>
          <p:nvPr>
            <p:ph idx="1"/>
          </p:nvPr>
        </p:nvSpPr>
        <p:spPr/>
        <p:txBody>
          <a:bodyPr/>
          <a:lstStyle/>
          <a:p>
            <a:r>
              <a:rPr lang="en-US" altLang="zh-CN"/>
              <a:t>http://note.youdao.com/noteshare?id=043ae6290b9fe4b990a0f30f239304ac&amp;sub=58A52C49623749818DD6F3A93B33B316</a:t>
            </a:r>
            <a:endParaRPr lang="zh-CN" altLang="en-US"/>
          </a:p>
        </p:txBody>
      </p:sp>
    </p:spTree>
    <p:extLst>
      <p:ext uri="{BB962C8B-B14F-4D97-AF65-F5344CB8AC3E}">
        <p14:creationId xmlns:p14="http://schemas.microsoft.com/office/powerpoint/2010/main" val="3574742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7881"/>
          </a:xfrm>
        </p:spPr>
        <p:txBody>
          <a:bodyPr/>
          <a:lstStyle/>
          <a:p>
            <a:r>
              <a:rPr lang="en-US" altLang="zh-CN" smtClean="0"/>
              <a:t>recovery-</a:t>
            </a:r>
            <a:r>
              <a:rPr lang="zh-CN" altLang="en-US" smtClean="0"/>
              <a:t>恢复</a:t>
            </a:r>
            <a:endParaRPr lang="zh-CN" altLang="en-US"/>
          </a:p>
        </p:txBody>
      </p:sp>
      <p:sp>
        <p:nvSpPr>
          <p:cNvPr id="3" name="内容占位符 2"/>
          <p:cNvSpPr>
            <a:spLocks noGrp="1"/>
          </p:cNvSpPr>
          <p:nvPr>
            <p:ph idx="1"/>
          </p:nvPr>
        </p:nvSpPr>
        <p:spPr>
          <a:xfrm>
            <a:off x="677334" y="1433385"/>
            <a:ext cx="8596668" cy="4607978"/>
          </a:xfrm>
        </p:spPr>
        <p:txBody>
          <a:bodyPr/>
          <a:lstStyle/>
          <a:p>
            <a:r>
              <a:rPr lang="en-US" altLang="zh-CN"/>
              <a:t>recovery </a:t>
            </a:r>
            <a:r>
              <a:rPr lang="zh-CN" altLang="en-US"/>
              <a:t>是 </a:t>
            </a:r>
            <a:r>
              <a:rPr lang="en-US" altLang="zh-CN" smtClean="0"/>
              <a:t>ES </a:t>
            </a:r>
            <a:r>
              <a:rPr lang="zh-CN" altLang="en-US"/>
              <a:t>数据恢复</a:t>
            </a:r>
            <a:r>
              <a:rPr lang="en-US" altLang="zh-CN"/>
              <a:t>,</a:t>
            </a:r>
            <a:r>
              <a:rPr lang="zh-CN" altLang="en-US"/>
              <a:t>保持数据一致性的</a:t>
            </a:r>
            <a:r>
              <a:rPr lang="zh-CN" altLang="en-US" smtClean="0"/>
              <a:t>过程</a:t>
            </a:r>
            <a:endParaRPr lang="en-US" altLang="zh-CN" smtClean="0"/>
          </a:p>
          <a:p>
            <a:r>
              <a:rPr lang="zh-CN" altLang="en-US"/>
              <a:t>触发条件</a:t>
            </a:r>
          </a:p>
          <a:p>
            <a:pPr>
              <a:buFont typeface="+mj-lt"/>
              <a:buAutoNum type="arabicPeriod"/>
            </a:pPr>
            <a:r>
              <a:rPr lang="zh-CN" altLang="en-US" sz="1600" smtClean="0"/>
              <a:t>从快照备份恢复</a:t>
            </a:r>
          </a:p>
          <a:p>
            <a:pPr>
              <a:buFont typeface="+mj-lt"/>
              <a:buAutoNum type="arabicPeriod"/>
            </a:pPr>
            <a:r>
              <a:rPr lang="zh-CN" altLang="en-US" sz="1600" smtClean="0"/>
              <a:t>节点加入和离开</a:t>
            </a:r>
          </a:p>
          <a:p>
            <a:pPr>
              <a:buFont typeface="+mj-lt"/>
              <a:buAutoNum type="arabicPeriod"/>
            </a:pPr>
            <a:r>
              <a:rPr lang="zh-CN" altLang="en-US" sz="1600" smtClean="0"/>
              <a:t>索引的</a:t>
            </a:r>
            <a:r>
              <a:rPr lang="en-US" altLang="zh-CN" sz="1600" smtClean="0"/>
              <a:t>_open</a:t>
            </a:r>
            <a:r>
              <a:rPr lang="zh-CN" altLang="en-US" sz="1600" smtClean="0"/>
              <a:t>操作等</a:t>
            </a:r>
            <a:r>
              <a:rPr lang="en-US" altLang="zh-CN" sz="1600" smtClean="0"/>
              <a:t>.</a:t>
            </a:r>
          </a:p>
          <a:p>
            <a:r>
              <a:rPr lang="en-US" altLang="zh-CN" sz="1600" smtClean="0"/>
              <a:t>recovery</a:t>
            </a:r>
            <a:r>
              <a:rPr lang="zh-CN" altLang="en-US" sz="1600" smtClean="0"/>
              <a:t>分为主分片</a:t>
            </a:r>
            <a:r>
              <a:rPr lang="en-US" altLang="zh-CN" sz="1600"/>
              <a:t>recovery</a:t>
            </a:r>
            <a:r>
              <a:rPr lang="zh-CN" altLang="en-US" sz="1600" smtClean="0"/>
              <a:t>和复制分片</a:t>
            </a:r>
            <a:r>
              <a:rPr lang="en-US" altLang="zh-CN" sz="1600" smtClean="0"/>
              <a:t>recovery</a:t>
            </a:r>
            <a:r>
              <a:rPr lang="zh-CN" altLang="en-US" sz="1600" smtClean="0"/>
              <a:t>两种</a:t>
            </a:r>
            <a:endParaRPr lang="en-US" altLang="zh-CN" sz="1600" smtClean="0"/>
          </a:p>
          <a:p>
            <a:pPr>
              <a:buFont typeface="+mj-lt"/>
              <a:buAutoNum type="arabicPeriod"/>
            </a:pPr>
            <a:r>
              <a:rPr lang="zh-CN" altLang="en-US" sz="1600"/>
              <a:t>主分片从 </a:t>
            </a:r>
            <a:r>
              <a:rPr lang="en-US" altLang="zh-CN" sz="1600"/>
              <a:t>translog </a:t>
            </a:r>
            <a:r>
              <a:rPr lang="zh-CN" altLang="en-US" sz="1600"/>
              <a:t>自我恢复</a:t>
            </a:r>
          </a:p>
          <a:p>
            <a:pPr>
              <a:buFont typeface="+mj-lt"/>
              <a:buAutoNum type="arabicPeriod"/>
            </a:pPr>
            <a:r>
              <a:rPr lang="zh-CN" altLang="en-US" sz="1600"/>
              <a:t>副本分片从主分片拉取数据进行恢复</a:t>
            </a:r>
            <a:r>
              <a:rPr lang="en-US" altLang="zh-CN" sz="1600" smtClean="0"/>
              <a:t>.</a:t>
            </a:r>
          </a:p>
          <a:p>
            <a:pPr>
              <a:buFont typeface="+mj-lt"/>
              <a:buAutoNum type="arabicPeriod"/>
            </a:pPr>
            <a:endParaRPr lang="zh-CN" altLang="en-US" sz="1600"/>
          </a:p>
          <a:p>
            <a:endParaRPr lang="zh-CN" altLang="en-US" sz="1600"/>
          </a:p>
          <a:p>
            <a:pPr marL="0" indent="0">
              <a:buNone/>
            </a:pPr>
            <a:endParaRPr lang="zh-CN" altLang="en-US"/>
          </a:p>
        </p:txBody>
      </p:sp>
    </p:spTree>
    <p:extLst>
      <p:ext uri="{BB962C8B-B14F-4D97-AF65-F5344CB8AC3E}">
        <p14:creationId xmlns:p14="http://schemas.microsoft.com/office/powerpoint/2010/main" val="312250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8497"/>
          </a:xfrm>
        </p:spPr>
        <p:txBody>
          <a:bodyPr/>
          <a:lstStyle/>
          <a:p>
            <a:r>
              <a:rPr lang="en-US" altLang="zh-CN"/>
              <a:t>recovery-</a:t>
            </a:r>
            <a:r>
              <a:rPr lang="zh-CN" altLang="en-US"/>
              <a:t>恢复</a:t>
            </a:r>
          </a:p>
        </p:txBody>
      </p:sp>
      <p:sp>
        <p:nvSpPr>
          <p:cNvPr id="3" name="内容占位符 2"/>
          <p:cNvSpPr>
            <a:spLocks noGrp="1"/>
          </p:cNvSpPr>
          <p:nvPr>
            <p:ph idx="1"/>
          </p:nvPr>
        </p:nvSpPr>
        <p:spPr>
          <a:xfrm>
            <a:off x="677334" y="1581665"/>
            <a:ext cx="8596668" cy="4459697"/>
          </a:xfrm>
        </p:spPr>
        <p:txBody>
          <a:bodyPr/>
          <a:lstStyle/>
          <a:p>
            <a:r>
              <a:rPr lang="zh-CN" altLang="en-US"/>
              <a:t>主分片恢复</a:t>
            </a:r>
            <a:r>
              <a:rPr lang="zh-CN" altLang="en-US" smtClean="0"/>
              <a:t>流程思路：</a:t>
            </a:r>
            <a:endParaRPr lang="en-US" altLang="zh-CN" smtClean="0"/>
          </a:p>
          <a:p>
            <a:pPr>
              <a:buFont typeface="+mj-lt"/>
              <a:buAutoNum type="arabicPeriod"/>
            </a:pPr>
            <a:r>
              <a:rPr lang="zh-CN" altLang="en-US" sz="1600" smtClean="0"/>
              <a:t>流程：的</a:t>
            </a:r>
            <a:r>
              <a:rPr lang="zh-CN" altLang="en-US" sz="1600"/>
              <a:t>每次 </a:t>
            </a:r>
            <a:r>
              <a:rPr lang="en-US" altLang="zh-CN" sz="1600"/>
              <a:t>flush </a:t>
            </a:r>
            <a:r>
              <a:rPr lang="zh-CN" altLang="en-US" sz="1600"/>
              <a:t>操作会清理相关 </a:t>
            </a:r>
            <a:r>
              <a:rPr lang="en-US" altLang="zh-CN" sz="1600"/>
              <a:t>translog, </a:t>
            </a:r>
            <a:r>
              <a:rPr lang="zh-CN" altLang="en-US" sz="1600"/>
              <a:t>因此 </a:t>
            </a:r>
            <a:r>
              <a:rPr lang="en-US" altLang="zh-CN" sz="1600"/>
              <a:t>translog </a:t>
            </a:r>
            <a:r>
              <a:rPr lang="zh-CN" altLang="en-US" sz="1600"/>
              <a:t>中存在的数据就是 </a:t>
            </a:r>
            <a:r>
              <a:rPr lang="en-US" altLang="zh-CN" sz="1600"/>
              <a:t>lucene </a:t>
            </a:r>
            <a:r>
              <a:rPr lang="zh-CN" altLang="en-US" sz="1600"/>
              <a:t>索引中可能尚未刷入的数据</a:t>
            </a:r>
            <a:r>
              <a:rPr lang="en-US" altLang="zh-CN" sz="1600"/>
              <a:t>,</a:t>
            </a:r>
            <a:r>
              <a:rPr lang="zh-CN" altLang="en-US" sz="1600"/>
              <a:t>主分片的 </a:t>
            </a:r>
            <a:r>
              <a:rPr lang="en-US" altLang="zh-CN" sz="1600"/>
              <a:t>recovery </a:t>
            </a:r>
            <a:r>
              <a:rPr lang="zh-CN" altLang="en-US" sz="1600"/>
              <a:t>就是把 </a:t>
            </a:r>
            <a:r>
              <a:rPr lang="en-US" altLang="zh-CN" sz="1600"/>
              <a:t>translog </a:t>
            </a:r>
            <a:r>
              <a:rPr lang="zh-CN" altLang="en-US" sz="1600"/>
              <a:t>中的内容转移到 </a:t>
            </a:r>
            <a:r>
              <a:rPr lang="en-US" altLang="zh-CN" sz="1600"/>
              <a:t>lucene.</a:t>
            </a:r>
          </a:p>
          <a:p>
            <a:pPr>
              <a:buFont typeface="+mj-lt"/>
              <a:buAutoNum type="arabicPeriod"/>
            </a:pPr>
            <a:r>
              <a:rPr lang="zh-CN" altLang="en-US" sz="1600"/>
              <a:t>具体做法是</a:t>
            </a:r>
            <a:r>
              <a:rPr lang="en-US" altLang="zh-CN" sz="1600"/>
              <a:t>:</a:t>
            </a:r>
            <a:r>
              <a:rPr lang="zh-CN" altLang="en-US" sz="1600"/>
              <a:t>把当前 </a:t>
            </a:r>
            <a:r>
              <a:rPr lang="en-US" altLang="zh-CN" sz="1600"/>
              <a:t>translog </a:t>
            </a:r>
            <a:r>
              <a:rPr lang="zh-CN" altLang="en-US" sz="1600"/>
              <a:t>做快照</a:t>
            </a:r>
            <a:r>
              <a:rPr lang="en-US" altLang="zh-CN" sz="1600"/>
              <a:t>,</a:t>
            </a:r>
            <a:r>
              <a:rPr lang="zh-CN" altLang="en-US" sz="1600"/>
              <a:t>重放每条记录</a:t>
            </a:r>
            <a:r>
              <a:rPr lang="en-US" altLang="zh-CN" sz="1600"/>
              <a:t>,</a:t>
            </a:r>
            <a:r>
              <a:rPr lang="zh-CN" altLang="en-US" sz="1600"/>
              <a:t>调用标准的</a:t>
            </a:r>
            <a:r>
              <a:rPr lang="en-US" altLang="zh-CN" sz="1600"/>
              <a:t>index </a:t>
            </a:r>
            <a:r>
              <a:rPr lang="zh-CN" altLang="en-US" sz="1600"/>
              <a:t>操作创建或更新 </a:t>
            </a:r>
            <a:r>
              <a:rPr lang="en-US" altLang="zh-CN" sz="1600"/>
              <a:t>doc</a:t>
            </a:r>
            <a:r>
              <a:rPr lang="zh-CN" altLang="en-US" sz="1600"/>
              <a:t>来恢复</a:t>
            </a:r>
            <a:r>
              <a:rPr lang="en-US" altLang="zh-CN" sz="1600"/>
              <a:t>,</a:t>
            </a:r>
            <a:r>
              <a:rPr lang="zh-CN" altLang="en-US" sz="1600"/>
              <a:t>然后再处理</a:t>
            </a:r>
            <a:r>
              <a:rPr lang="en-US" altLang="zh-CN" sz="1600"/>
              <a:t>recovery</a:t>
            </a:r>
            <a:r>
              <a:rPr lang="zh-CN" altLang="en-US" sz="1600"/>
              <a:t>期间新写入的数据</a:t>
            </a:r>
            <a:r>
              <a:rPr lang="en-US" altLang="zh-CN" sz="1600" smtClean="0"/>
              <a:t>.</a:t>
            </a:r>
          </a:p>
          <a:p>
            <a:pPr>
              <a:buFont typeface="+mj-lt"/>
              <a:buAutoNum type="arabicPeriod"/>
            </a:pPr>
            <a:endParaRPr lang="en-US" altLang="zh-CN" sz="1600"/>
          </a:p>
          <a:p>
            <a:r>
              <a:rPr lang="zh-CN" altLang="en-US" smtClean="0"/>
              <a:t>副本分片恢复思路：</a:t>
            </a:r>
            <a:endParaRPr lang="en-US" altLang="zh-CN" smtClean="0"/>
          </a:p>
          <a:p>
            <a:pPr marL="0" indent="0">
              <a:buNone/>
            </a:pPr>
            <a:r>
              <a:rPr lang="zh-CN" altLang="en-US" sz="1400" smtClean="0"/>
              <a:t>从主分片恢复到副本分片主要有两个阶段</a:t>
            </a:r>
            <a:r>
              <a:rPr lang="en-US" altLang="zh-CN" sz="1400" smtClean="0"/>
              <a:t>(</a:t>
            </a:r>
            <a:r>
              <a:rPr lang="zh-CN" altLang="en-US" sz="1400" smtClean="0"/>
              <a:t>在主分片节点执行</a:t>
            </a:r>
            <a:r>
              <a:rPr lang="en-US" altLang="zh-CN" sz="1400" smtClean="0"/>
              <a:t>):</a:t>
            </a:r>
            <a:endParaRPr lang="zh-CN" altLang="en-US" sz="1400" smtClean="0"/>
          </a:p>
          <a:p>
            <a:pPr>
              <a:buFont typeface="+mj-lt"/>
              <a:buAutoNum type="arabicPeriod"/>
            </a:pPr>
            <a:r>
              <a:rPr lang="en-US" altLang="zh-CN" sz="1400" smtClean="0"/>
              <a:t>phase1</a:t>
            </a:r>
            <a:r>
              <a:rPr lang="zh-CN" altLang="en-US" sz="1400" smtClean="0"/>
              <a:t> 对比分段信息</a:t>
            </a:r>
            <a:r>
              <a:rPr lang="en-US" altLang="zh-CN" sz="1400" smtClean="0"/>
              <a:t>,</a:t>
            </a:r>
            <a:r>
              <a:rPr lang="zh-CN" altLang="en-US" sz="1400" smtClean="0"/>
              <a:t>如果 </a:t>
            </a:r>
            <a:r>
              <a:rPr lang="en-US" altLang="zh-CN" sz="1400" smtClean="0"/>
              <a:t>syncid </a:t>
            </a:r>
            <a:r>
              <a:rPr lang="zh-CN" altLang="en-US" sz="1400" smtClean="0"/>
              <a:t>相同且 </a:t>
            </a:r>
            <a:r>
              <a:rPr lang="en-US" altLang="zh-CN" sz="1400" smtClean="0"/>
              <a:t>doc </a:t>
            </a:r>
            <a:r>
              <a:rPr lang="zh-CN" altLang="en-US" sz="1400" smtClean="0"/>
              <a:t>数量相同</a:t>
            </a:r>
            <a:r>
              <a:rPr lang="en-US" altLang="zh-CN" sz="1400" smtClean="0"/>
              <a:t>,</a:t>
            </a:r>
            <a:r>
              <a:rPr lang="zh-CN" altLang="en-US" sz="1400" smtClean="0"/>
              <a:t>则跳过，否则复制整个分段</a:t>
            </a:r>
          </a:p>
          <a:p>
            <a:pPr>
              <a:buFont typeface="+mj-lt"/>
              <a:buAutoNum type="arabicPeriod"/>
            </a:pPr>
            <a:r>
              <a:rPr lang="en-US" altLang="zh-CN" sz="1400" smtClean="0"/>
              <a:t>phase2</a:t>
            </a:r>
            <a:r>
              <a:rPr lang="zh-CN" altLang="en-US" sz="1400" smtClean="0"/>
              <a:t> 将当前 </a:t>
            </a:r>
            <a:r>
              <a:rPr lang="en-US" altLang="zh-CN" sz="1400" smtClean="0"/>
              <a:t>translog </a:t>
            </a:r>
            <a:r>
              <a:rPr lang="zh-CN" altLang="en-US" sz="1400" smtClean="0"/>
              <a:t>做快照</a:t>
            </a:r>
            <a:r>
              <a:rPr lang="en-US" altLang="zh-CN" sz="1400" smtClean="0"/>
              <a:t>,</a:t>
            </a:r>
            <a:r>
              <a:rPr lang="zh-CN" altLang="en-US" sz="1400" smtClean="0"/>
              <a:t>发送所有的 </a:t>
            </a:r>
            <a:r>
              <a:rPr lang="en-US" altLang="zh-CN" sz="1400" smtClean="0"/>
              <a:t>translog operation </a:t>
            </a:r>
            <a:r>
              <a:rPr lang="zh-CN" altLang="en-US" sz="1400" smtClean="0"/>
              <a:t>到对端节点</a:t>
            </a:r>
            <a:r>
              <a:rPr lang="en-US" altLang="zh-CN" sz="1400" smtClean="0"/>
              <a:t>,</a:t>
            </a:r>
            <a:r>
              <a:rPr lang="zh-CN" altLang="en-US" sz="1400" smtClean="0"/>
              <a:t>不限速</a:t>
            </a:r>
            <a:endParaRPr lang="zh-CN" altLang="en-US" sz="1600"/>
          </a:p>
          <a:p>
            <a:endParaRPr lang="zh-CN" altLang="en-US"/>
          </a:p>
        </p:txBody>
      </p:sp>
    </p:spTree>
    <p:extLst>
      <p:ext uri="{BB962C8B-B14F-4D97-AF65-F5344CB8AC3E}">
        <p14:creationId xmlns:p14="http://schemas.microsoft.com/office/powerpoint/2010/main" val="3167456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42551"/>
          </a:xfrm>
        </p:spPr>
        <p:txBody>
          <a:bodyPr/>
          <a:lstStyle/>
          <a:p>
            <a:r>
              <a:rPr lang="en-US" altLang="zh-CN"/>
              <a:t>recovery-</a:t>
            </a:r>
            <a:r>
              <a:rPr lang="zh-CN" altLang="en-US"/>
              <a:t>恢复</a:t>
            </a:r>
          </a:p>
        </p:txBody>
      </p:sp>
      <p:sp>
        <p:nvSpPr>
          <p:cNvPr id="3" name="内容占位符 2"/>
          <p:cNvSpPr>
            <a:spLocks noGrp="1"/>
          </p:cNvSpPr>
          <p:nvPr>
            <p:ph idx="1"/>
          </p:nvPr>
        </p:nvSpPr>
        <p:spPr>
          <a:xfrm>
            <a:off x="677334" y="1367481"/>
            <a:ext cx="8596668" cy="4673881"/>
          </a:xfrm>
        </p:spPr>
        <p:txBody>
          <a:bodyPr>
            <a:normAutofit fontScale="85000" lnSpcReduction="20000"/>
          </a:bodyPr>
          <a:lstStyle/>
          <a:p>
            <a:r>
              <a:rPr lang="en-US" altLang="zh-CN" smtClean="0"/>
              <a:t>recovery</a:t>
            </a:r>
            <a:r>
              <a:rPr lang="zh-CN" altLang="en-US" smtClean="0"/>
              <a:t>为什么慢？</a:t>
            </a:r>
            <a:r>
              <a:rPr lang="zh-CN" altLang="en-US"/>
              <a:t>因为</a:t>
            </a:r>
            <a:r>
              <a:rPr lang="zh-CN" altLang="en-US" sz="1600" smtClean="0"/>
              <a:t>拷贝 整个</a:t>
            </a:r>
            <a:r>
              <a:rPr lang="en-US" altLang="zh-CN" sz="1600" smtClean="0"/>
              <a:t>lucene </a:t>
            </a:r>
            <a:r>
              <a:rPr lang="zh-CN" altLang="en-US" sz="1600"/>
              <a:t>分段</a:t>
            </a:r>
            <a:r>
              <a:rPr lang="zh-CN" altLang="en-US" sz="1600" smtClean="0"/>
              <a:t>是很耗时的</a:t>
            </a:r>
            <a:endParaRPr lang="en-US" altLang="zh-CN" sz="1600" smtClean="0"/>
          </a:p>
          <a:p>
            <a:r>
              <a:rPr lang="zh-CN" altLang="en-US" smtClean="0"/>
              <a:t>有一些限速配置</a:t>
            </a:r>
            <a:r>
              <a:rPr lang="en-US" altLang="zh-CN" smtClean="0"/>
              <a:t>,</a:t>
            </a:r>
            <a:r>
              <a:rPr lang="zh-CN" altLang="en-US" smtClean="0"/>
              <a:t>但是即便调大也还是很慢</a:t>
            </a:r>
            <a:endParaRPr lang="en-US" altLang="zh-CN" smtClean="0"/>
          </a:p>
          <a:p>
            <a:pPr>
              <a:buFont typeface="+mj-lt"/>
              <a:buAutoNum type="arabicPeriod"/>
            </a:pPr>
            <a:r>
              <a:rPr lang="en-US" altLang="zh-CN" sz="1200"/>
              <a:t>cluster.routing.allocation.node_concurrent_recoveries </a:t>
            </a:r>
            <a:r>
              <a:rPr lang="zh-CN" altLang="en-US" sz="1200"/>
              <a:t>单个节点最大并发进</a:t>
            </a:r>
            <a:r>
              <a:rPr lang="en-US" altLang="zh-CN" sz="1200"/>
              <a:t>/</a:t>
            </a:r>
            <a:r>
              <a:rPr lang="zh-CN" altLang="en-US" sz="1200"/>
              <a:t>出 </a:t>
            </a:r>
            <a:r>
              <a:rPr lang="en-US" altLang="zh-CN" sz="1200"/>
              <a:t>recovery </a:t>
            </a:r>
            <a:r>
              <a:rPr lang="zh-CN" altLang="en-US" sz="1200"/>
              <a:t>数</a:t>
            </a:r>
            <a:r>
              <a:rPr lang="en-US" altLang="zh-CN" sz="1200"/>
              <a:t>,</a:t>
            </a:r>
            <a:r>
              <a:rPr lang="zh-CN" altLang="en-US" sz="1200"/>
              <a:t>默认</a:t>
            </a:r>
            <a:r>
              <a:rPr lang="en-US" altLang="zh-CN" sz="1200"/>
              <a:t>2</a:t>
            </a:r>
            <a:endParaRPr lang="zh-CN" altLang="en-US" sz="1200"/>
          </a:p>
          <a:p>
            <a:pPr>
              <a:buFont typeface="+mj-lt"/>
              <a:buAutoNum type="arabicPeriod"/>
            </a:pPr>
            <a:r>
              <a:rPr lang="en-US" altLang="zh-CN" sz="1200"/>
              <a:t>indices.recovery.max_bytes_per_sec </a:t>
            </a:r>
            <a:r>
              <a:rPr lang="zh-CN" altLang="en-US" sz="1200"/>
              <a:t>默认</a:t>
            </a:r>
            <a:r>
              <a:rPr lang="en-US" altLang="zh-CN" sz="1200"/>
              <a:t>40m</a:t>
            </a:r>
          </a:p>
          <a:p>
            <a:pPr>
              <a:buFont typeface="+mj-lt"/>
              <a:buAutoNum type="arabicPeriod"/>
            </a:pPr>
            <a:r>
              <a:rPr lang="en-US" altLang="zh-CN" sz="1200"/>
              <a:t>indices.recovery.concurrent_streams </a:t>
            </a:r>
            <a:r>
              <a:rPr lang="zh-CN" altLang="en-US" sz="1200"/>
              <a:t>单个节点恢复时可以打开的网络流数量</a:t>
            </a:r>
            <a:r>
              <a:rPr lang="en-US" altLang="zh-CN" sz="1200"/>
              <a:t>,</a:t>
            </a:r>
            <a:r>
              <a:rPr lang="zh-CN" altLang="en-US" sz="1200"/>
              <a:t>默认</a:t>
            </a:r>
            <a:r>
              <a:rPr lang="en-US" altLang="zh-CN" sz="1200" smtClean="0"/>
              <a:t>3</a:t>
            </a:r>
          </a:p>
          <a:p>
            <a:r>
              <a:rPr lang="zh-CN" altLang="en-US" sz="1600" smtClean="0"/>
              <a:t>解决方案</a:t>
            </a:r>
            <a:r>
              <a:rPr lang="en-US" altLang="zh-CN" sz="1600" smtClean="0"/>
              <a:t>1.0</a:t>
            </a:r>
            <a:r>
              <a:rPr lang="zh-CN" altLang="en-US" sz="1600" smtClean="0"/>
              <a:t>：</a:t>
            </a:r>
            <a:endParaRPr lang="en-US" altLang="zh-CN" sz="1600" smtClean="0"/>
          </a:p>
          <a:p>
            <a:pPr marL="0" indent="0">
              <a:buNone/>
            </a:pPr>
            <a:r>
              <a:rPr lang="en-US" altLang="zh-CN" sz="1600"/>
              <a:t>synced flush </a:t>
            </a:r>
            <a:r>
              <a:rPr lang="zh-CN" altLang="en-US" sz="1600" smtClean="0"/>
              <a:t>机制（记录一个版本</a:t>
            </a:r>
            <a:r>
              <a:rPr lang="en-US" altLang="zh-CN" sz="1600" smtClean="0"/>
              <a:t>id</a:t>
            </a:r>
            <a:r>
              <a:rPr lang="zh-CN" altLang="en-US" sz="1600" smtClean="0"/>
              <a:t>，但是期间不能有新的写入），</a:t>
            </a:r>
            <a:endParaRPr lang="zh-CN" altLang="en-US" sz="1600"/>
          </a:p>
          <a:p>
            <a:pPr marL="0" indent="0">
              <a:buNone/>
            </a:pPr>
            <a:r>
              <a:rPr lang="en-US" altLang="zh-CN" sz="1600"/>
              <a:t>es </a:t>
            </a:r>
            <a:r>
              <a:rPr lang="zh-CN" altLang="en-US" sz="1600"/>
              <a:t>为了解决副本分片恢复过程第一阶段的漫长过程引入</a:t>
            </a:r>
            <a:r>
              <a:rPr lang="en-US" altLang="zh-CN" sz="1600"/>
              <a:t>synced flush,</a:t>
            </a:r>
            <a:r>
              <a:rPr lang="zh-CN" altLang="en-US" sz="1600"/>
              <a:t>默认情况下</a:t>
            </a:r>
            <a:r>
              <a:rPr lang="en-US" altLang="zh-CN" sz="1600"/>
              <a:t>5</a:t>
            </a:r>
            <a:r>
              <a:rPr lang="zh-CN" altLang="en-US" sz="1600"/>
              <a:t>分钟没有写入操作的索引被标记为</a:t>
            </a:r>
            <a:r>
              <a:rPr lang="en-US" altLang="zh-CN" sz="1600"/>
              <a:t>inactive,</a:t>
            </a:r>
            <a:r>
              <a:rPr lang="zh-CN" altLang="en-US" sz="1600"/>
              <a:t>执行 </a:t>
            </a:r>
            <a:r>
              <a:rPr lang="en-US" altLang="zh-CN" sz="1600"/>
              <a:t>synced flush,</a:t>
            </a:r>
            <a:r>
              <a:rPr lang="zh-CN" altLang="en-US" sz="1600"/>
              <a:t>生成一个唯一的 </a:t>
            </a:r>
            <a:r>
              <a:rPr lang="en-US" altLang="zh-CN" sz="1600"/>
              <a:t>syncid,</a:t>
            </a:r>
            <a:r>
              <a:rPr lang="zh-CN" altLang="en-US" sz="1600"/>
              <a:t>写入到所有 </a:t>
            </a:r>
            <a:r>
              <a:rPr lang="en-US" altLang="zh-CN" sz="1600"/>
              <a:t>shard, </a:t>
            </a:r>
            <a:r>
              <a:rPr lang="zh-CN" altLang="en-US" sz="1600"/>
              <a:t>这个 </a:t>
            </a:r>
            <a:r>
              <a:rPr lang="en-US" altLang="zh-CN" sz="1600"/>
              <a:t>syncid</a:t>
            </a:r>
            <a:r>
              <a:rPr lang="zh-CN" altLang="en-US" sz="1600"/>
              <a:t>是</a:t>
            </a:r>
            <a:r>
              <a:rPr lang="en-US" altLang="zh-CN" sz="1600"/>
              <a:t>shard </a:t>
            </a:r>
            <a:r>
              <a:rPr lang="zh-CN" altLang="en-US" sz="1600"/>
              <a:t>级</a:t>
            </a:r>
            <a:r>
              <a:rPr lang="en-US" altLang="zh-CN" sz="1600"/>
              <a:t>,</a:t>
            </a:r>
            <a:r>
              <a:rPr lang="zh-CN" altLang="en-US" sz="1600"/>
              <a:t>拥有相同</a:t>
            </a:r>
            <a:r>
              <a:rPr lang="en-US" altLang="zh-CN" sz="1600"/>
              <a:t>syncid</a:t>
            </a:r>
            <a:r>
              <a:rPr lang="zh-CN" altLang="en-US" sz="1600"/>
              <a:t>的 </a:t>
            </a:r>
            <a:r>
              <a:rPr lang="en-US" altLang="zh-CN" sz="1600"/>
              <a:t>shard</a:t>
            </a:r>
            <a:r>
              <a:rPr lang="zh-CN" altLang="en-US" sz="1600"/>
              <a:t>具有相同的 </a:t>
            </a:r>
            <a:r>
              <a:rPr lang="en-US" altLang="zh-CN" sz="1600"/>
              <a:t>lucene </a:t>
            </a:r>
            <a:r>
              <a:rPr lang="zh-CN" altLang="en-US" sz="1600"/>
              <a:t>索引</a:t>
            </a:r>
            <a:r>
              <a:rPr lang="en-US" altLang="zh-CN" sz="1600"/>
              <a:t>.</a:t>
            </a:r>
            <a:endParaRPr lang="zh-CN" altLang="en-US" sz="1600"/>
          </a:p>
          <a:p>
            <a:pPr marL="0" indent="0">
              <a:buNone/>
            </a:pPr>
            <a:r>
              <a:rPr lang="en-US" altLang="zh-CN" sz="1600"/>
              <a:t>synced flush</a:t>
            </a:r>
            <a:r>
              <a:rPr lang="zh-CN" altLang="en-US" sz="1600"/>
              <a:t>的实现思路是先执行普通的 </a:t>
            </a:r>
            <a:r>
              <a:rPr lang="en-US" altLang="zh-CN" sz="1600"/>
              <a:t>flush </a:t>
            </a:r>
            <a:r>
              <a:rPr lang="zh-CN" altLang="en-US" sz="1600"/>
              <a:t>操作</a:t>
            </a:r>
            <a:r>
              <a:rPr lang="en-US" altLang="zh-CN" sz="1600"/>
              <a:t>,</a:t>
            </a:r>
            <a:r>
              <a:rPr lang="zh-CN" altLang="en-US" sz="1600"/>
              <a:t>各分片 </a:t>
            </a:r>
            <a:r>
              <a:rPr lang="en-US" altLang="zh-CN" sz="1600"/>
              <a:t>flush </a:t>
            </a:r>
            <a:r>
              <a:rPr lang="zh-CN" altLang="en-US" sz="1600"/>
              <a:t>成功后</a:t>
            </a:r>
            <a:r>
              <a:rPr lang="en-US" altLang="zh-CN" sz="1600"/>
              <a:t>,</a:t>
            </a:r>
            <a:r>
              <a:rPr lang="zh-CN" altLang="en-US" sz="1600"/>
              <a:t>他们理应有相同的 </a:t>
            </a:r>
            <a:r>
              <a:rPr lang="en-US" altLang="zh-CN" sz="1600"/>
              <a:t>lucene </a:t>
            </a:r>
            <a:r>
              <a:rPr lang="zh-CN" altLang="en-US" sz="1600"/>
              <a:t>索引内容</a:t>
            </a:r>
            <a:r>
              <a:rPr lang="en-US" altLang="zh-CN" sz="1600"/>
              <a:t>,</a:t>
            </a:r>
            <a:r>
              <a:rPr lang="zh-CN" altLang="en-US" sz="1600"/>
              <a:t>无论分段是否一致</a:t>
            </a:r>
            <a:r>
              <a:rPr lang="en-US" altLang="zh-CN" sz="1600"/>
              <a:t>.</a:t>
            </a:r>
            <a:r>
              <a:rPr lang="zh-CN" altLang="en-US" sz="1600"/>
              <a:t>于是给大家分配一个 </a:t>
            </a:r>
            <a:r>
              <a:rPr lang="en-US" altLang="zh-CN" sz="1600"/>
              <a:t>id, </a:t>
            </a:r>
            <a:r>
              <a:rPr lang="zh-CN" altLang="en-US" sz="1600"/>
              <a:t>表示数据一致</a:t>
            </a:r>
            <a:r>
              <a:rPr lang="en-US" altLang="zh-CN" sz="1600"/>
              <a:t>.</a:t>
            </a:r>
            <a:r>
              <a:rPr lang="zh-CN" altLang="en-US" sz="1600"/>
              <a:t>但是显然 </a:t>
            </a:r>
            <a:r>
              <a:rPr lang="en-US" altLang="zh-CN" sz="1600"/>
              <a:t>synced flush </a:t>
            </a:r>
            <a:r>
              <a:rPr lang="zh-CN" altLang="en-US" sz="1600"/>
              <a:t>期间不能有新写入的内容</a:t>
            </a:r>
            <a:r>
              <a:rPr lang="en-US" altLang="zh-CN" sz="1600"/>
              <a:t>,</a:t>
            </a:r>
            <a:r>
              <a:rPr lang="zh-CN" altLang="en-US" sz="1600"/>
              <a:t>对于这种情况</a:t>
            </a:r>
            <a:r>
              <a:rPr lang="en-US" altLang="zh-CN" sz="1600"/>
              <a:t>, es </a:t>
            </a:r>
            <a:r>
              <a:rPr lang="zh-CN" altLang="en-US" sz="1600"/>
              <a:t>的处理是</a:t>
            </a:r>
            <a:r>
              <a:rPr lang="en-US" altLang="zh-CN" sz="1600"/>
              <a:t>:</a:t>
            </a:r>
            <a:r>
              <a:rPr lang="zh-CN" altLang="en-US" sz="1600"/>
              <a:t>让 </a:t>
            </a:r>
            <a:r>
              <a:rPr lang="en-US" altLang="zh-CN" sz="1600"/>
              <a:t>synced flush </a:t>
            </a:r>
            <a:r>
              <a:rPr lang="zh-CN" altLang="en-US" sz="1600"/>
              <a:t>失败</a:t>
            </a:r>
            <a:r>
              <a:rPr lang="en-US" altLang="zh-CN" sz="1600"/>
              <a:t>,</a:t>
            </a:r>
            <a:r>
              <a:rPr lang="zh-CN" altLang="en-US" sz="1600"/>
              <a:t>让写操作成功</a:t>
            </a:r>
            <a:r>
              <a:rPr lang="en-US" altLang="zh-CN" sz="1600"/>
              <a:t>.</a:t>
            </a:r>
            <a:r>
              <a:rPr lang="zh-CN" altLang="en-US" sz="1600"/>
              <a:t>在没有执行 </a:t>
            </a:r>
            <a:r>
              <a:rPr lang="en-US" altLang="zh-CN" sz="1600"/>
              <a:t>flush </a:t>
            </a:r>
            <a:r>
              <a:rPr lang="zh-CN" altLang="en-US" sz="1600"/>
              <a:t>的情况下已有 </a:t>
            </a:r>
            <a:r>
              <a:rPr lang="en-US" altLang="zh-CN" sz="1600"/>
              <a:t>syncid </a:t>
            </a:r>
            <a:r>
              <a:rPr lang="zh-CN" altLang="en-US" sz="1600"/>
              <a:t>不会失效</a:t>
            </a:r>
            <a:r>
              <a:rPr lang="en-US" altLang="zh-CN" sz="1600"/>
              <a:t>.</a:t>
            </a:r>
            <a:r>
              <a:rPr lang="zh-CN" altLang="en-US" sz="1600"/>
              <a:t>当某个 </a:t>
            </a:r>
            <a:r>
              <a:rPr lang="en-US" altLang="zh-CN" sz="1600"/>
              <a:t>shard </a:t>
            </a:r>
            <a:r>
              <a:rPr lang="zh-CN" altLang="en-US" sz="1600"/>
              <a:t>上执行了普通 </a:t>
            </a:r>
            <a:r>
              <a:rPr lang="en-US" altLang="zh-CN" sz="1600"/>
              <a:t>flush </a:t>
            </a:r>
            <a:r>
              <a:rPr lang="zh-CN" altLang="en-US" sz="1600"/>
              <a:t>操作会删除已有 </a:t>
            </a:r>
            <a:r>
              <a:rPr lang="en-US" altLang="zh-CN" sz="1600"/>
              <a:t>syncid,</a:t>
            </a:r>
            <a:r>
              <a:rPr lang="zh-CN" altLang="en-US" sz="1600"/>
              <a:t>因此</a:t>
            </a:r>
            <a:r>
              <a:rPr lang="en-US" altLang="zh-CN" sz="1600"/>
              <a:t>,</a:t>
            </a:r>
            <a:r>
              <a:rPr lang="en-US" altLang="zh-CN" sz="1600">
                <a:solidFill>
                  <a:srgbClr val="FF0000"/>
                </a:solidFill>
              </a:rPr>
              <a:t>synced flush</a:t>
            </a:r>
            <a:r>
              <a:rPr lang="zh-CN" altLang="en-US" sz="1600">
                <a:solidFill>
                  <a:srgbClr val="FF0000"/>
                </a:solidFill>
              </a:rPr>
              <a:t>操作是一个不可靠操作</a:t>
            </a:r>
            <a:r>
              <a:rPr lang="en-US" altLang="zh-CN" sz="1600">
                <a:solidFill>
                  <a:srgbClr val="FF0000"/>
                </a:solidFill>
              </a:rPr>
              <a:t>,</a:t>
            </a:r>
            <a:r>
              <a:rPr lang="zh-CN" altLang="en-US" sz="1600">
                <a:solidFill>
                  <a:srgbClr val="FF0000"/>
                </a:solidFill>
              </a:rPr>
              <a:t>只适用于冷索引</a:t>
            </a:r>
            <a:r>
              <a:rPr lang="en-US" altLang="zh-CN" sz="1600"/>
              <a:t>.</a:t>
            </a:r>
            <a:endParaRPr lang="zh-CN" altLang="en-US" sz="1600"/>
          </a:p>
          <a:p>
            <a:r>
              <a:rPr lang="zh-CN" altLang="en-US" sz="1600" smtClean="0"/>
              <a:t>解决方案</a:t>
            </a:r>
            <a:r>
              <a:rPr lang="en-US" altLang="zh-CN" sz="1600" smtClean="0"/>
              <a:t>2.0</a:t>
            </a:r>
            <a:r>
              <a:rPr lang="zh-CN" altLang="en-US" sz="1600" smtClean="0"/>
              <a:t>（添加记录点，达到只恢复部分数据）：</a:t>
            </a:r>
            <a:endParaRPr lang="zh-CN" altLang="en-US" sz="1600"/>
          </a:p>
          <a:p>
            <a:pPr marL="0" indent="0">
              <a:buNone/>
            </a:pPr>
            <a:r>
              <a:rPr lang="zh-CN" altLang="en-US" sz="1400" smtClean="0"/>
              <a:t>在 </a:t>
            </a:r>
            <a:r>
              <a:rPr lang="en-US" altLang="zh-CN" sz="1400" smtClean="0"/>
              <a:t>ES </a:t>
            </a:r>
            <a:r>
              <a:rPr lang="en-US" altLang="zh-CN" sz="1400"/>
              <a:t>6.0</a:t>
            </a:r>
            <a:r>
              <a:rPr lang="zh-CN" altLang="en-US" sz="1400"/>
              <a:t>中再次优化这个问题</a:t>
            </a:r>
            <a:r>
              <a:rPr lang="en-US" altLang="zh-CN" sz="1400"/>
              <a:t>,</a:t>
            </a:r>
            <a:r>
              <a:rPr lang="zh-CN" altLang="en-US" sz="1400"/>
              <a:t>思路是给每次写入成功的操作都分配一个序号</a:t>
            </a:r>
            <a:r>
              <a:rPr lang="en-US" altLang="zh-CN" sz="1400"/>
              <a:t>,</a:t>
            </a:r>
            <a:r>
              <a:rPr lang="zh-CN" altLang="en-US" sz="1400"/>
              <a:t>通过对比序号就可以计算出差异范围</a:t>
            </a:r>
            <a:r>
              <a:rPr lang="en-US" altLang="zh-CN" sz="1400"/>
              <a:t>,</a:t>
            </a:r>
            <a:r>
              <a:rPr lang="zh-CN" altLang="en-US" sz="1400"/>
              <a:t>在实现方式上</a:t>
            </a:r>
            <a:r>
              <a:rPr lang="en-US" altLang="zh-CN" sz="1400"/>
              <a:t>, </a:t>
            </a:r>
            <a:r>
              <a:rPr lang="zh-CN" altLang="en-US" sz="1400"/>
              <a:t>添加了</a:t>
            </a:r>
            <a:r>
              <a:rPr lang="en-US" altLang="zh-CN" sz="1400"/>
              <a:t>global checkpoint </a:t>
            </a:r>
            <a:r>
              <a:rPr lang="zh-CN" altLang="en-US" sz="1400"/>
              <a:t>和 </a:t>
            </a:r>
            <a:r>
              <a:rPr lang="en-US" altLang="zh-CN" sz="1400"/>
              <a:t>local checkpoint</a:t>
            </a:r>
            <a:r>
              <a:rPr lang="zh-CN" altLang="en-US" sz="1400"/>
              <a:t>，</a:t>
            </a:r>
            <a:r>
              <a:rPr lang="en-US" altLang="zh-CN" sz="1400"/>
              <a:t>checkpoint,</a:t>
            </a:r>
            <a:r>
              <a:rPr lang="zh-CN" altLang="en-US" sz="1400"/>
              <a:t>主分片负责维护</a:t>
            </a:r>
            <a:r>
              <a:rPr lang="en-US" altLang="zh-CN" sz="1400"/>
              <a:t>global checkpoint,</a:t>
            </a:r>
            <a:r>
              <a:rPr lang="zh-CN" altLang="en-US" sz="1400"/>
              <a:t>代表所有分片都已写入到了这个序号的位置</a:t>
            </a:r>
            <a:r>
              <a:rPr lang="en-US" altLang="zh-CN" sz="1400"/>
              <a:t>,local checkpoint</a:t>
            </a:r>
            <a:r>
              <a:rPr lang="zh-CN" altLang="en-US" sz="1400"/>
              <a:t>代表当前分片已写入成功的最新位置</a:t>
            </a:r>
            <a:r>
              <a:rPr lang="en-US" altLang="zh-CN" sz="1400"/>
              <a:t>,</a:t>
            </a:r>
            <a:r>
              <a:rPr lang="zh-CN" altLang="en-US" sz="1400"/>
              <a:t>恢复时通过对比两个序列号，计算出缺失的数据范围，然后通过</a:t>
            </a:r>
            <a:r>
              <a:rPr lang="en-US" altLang="zh-CN" sz="1400"/>
              <a:t>translog</a:t>
            </a:r>
            <a:r>
              <a:rPr lang="zh-CN" altLang="en-US" sz="1400"/>
              <a:t>重放这部分数据</a:t>
            </a:r>
            <a:r>
              <a:rPr lang="en-US" altLang="zh-CN" sz="1400"/>
              <a:t>,</a:t>
            </a:r>
            <a:r>
              <a:rPr lang="zh-CN" altLang="en-US" sz="1400"/>
              <a:t>同时 </a:t>
            </a:r>
            <a:r>
              <a:rPr lang="en-US" altLang="zh-CN" sz="1400"/>
              <a:t>translog </a:t>
            </a:r>
            <a:r>
              <a:rPr lang="zh-CN" altLang="en-US" sz="1400"/>
              <a:t>会为此保留更长的时间</a:t>
            </a:r>
            <a:r>
              <a:rPr lang="en-US" altLang="zh-CN" sz="1400"/>
              <a:t>.</a:t>
            </a:r>
            <a:endParaRPr lang="zh-CN" altLang="en-US" sz="1400"/>
          </a:p>
          <a:p>
            <a:pPr marL="0" indent="0">
              <a:buNone/>
            </a:pPr>
            <a:endParaRPr lang="zh-CN" altLang="en-US"/>
          </a:p>
        </p:txBody>
      </p:sp>
    </p:spTree>
    <p:extLst>
      <p:ext uri="{BB962C8B-B14F-4D97-AF65-F5344CB8AC3E}">
        <p14:creationId xmlns:p14="http://schemas.microsoft.com/office/powerpoint/2010/main" val="86567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6119"/>
          </a:xfrm>
        </p:spPr>
        <p:txBody>
          <a:bodyPr/>
          <a:lstStyle/>
          <a:p>
            <a:r>
              <a:rPr lang="zh-CN" altLang="en-US" smtClean="0"/>
              <a:t>目录</a:t>
            </a:r>
            <a:endParaRPr lang="zh-CN" altLang="en-US"/>
          </a:p>
        </p:txBody>
      </p:sp>
      <p:sp>
        <p:nvSpPr>
          <p:cNvPr id="3" name="内容占位符 2"/>
          <p:cNvSpPr>
            <a:spLocks noGrp="1"/>
          </p:cNvSpPr>
          <p:nvPr>
            <p:ph idx="1"/>
          </p:nvPr>
        </p:nvSpPr>
        <p:spPr>
          <a:xfrm>
            <a:off x="677334" y="1458097"/>
            <a:ext cx="8596668" cy="4583265"/>
          </a:xfrm>
        </p:spPr>
        <p:txBody>
          <a:bodyPr/>
          <a:lstStyle/>
          <a:p>
            <a:r>
              <a:rPr lang="en-US" altLang="zh-CN" smtClean="0"/>
              <a:t>master election</a:t>
            </a:r>
          </a:p>
          <a:p>
            <a:r>
              <a:rPr lang="en-US" altLang="zh-CN" smtClean="0"/>
              <a:t>node type</a:t>
            </a:r>
          </a:p>
          <a:p>
            <a:r>
              <a:rPr lang="en-US" altLang="zh-CN" smtClean="0"/>
              <a:t>allocation</a:t>
            </a:r>
            <a:endParaRPr lang="en-US" altLang="zh-CN"/>
          </a:p>
          <a:p>
            <a:r>
              <a:rPr lang="en-US" altLang="zh-CN" smtClean="0"/>
              <a:t>recovery</a:t>
            </a:r>
          </a:p>
          <a:p>
            <a:r>
              <a:rPr lang="en-US" altLang="zh-CN" smtClean="0"/>
              <a:t>gateway</a:t>
            </a:r>
          </a:p>
          <a:p>
            <a:endParaRPr lang="zh-CN" altLang="en-US"/>
          </a:p>
        </p:txBody>
      </p:sp>
      <p:sp>
        <p:nvSpPr>
          <p:cNvPr id="4" name="内容占位符 3"/>
          <p:cNvSpPr txBox="1">
            <a:spLocks/>
          </p:cNvSpPr>
          <p:nvPr/>
        </p:nvSpPr>
        <p:spPr>
          <a:xfrm>
            <a:off x="677334" y="2594919"/>
            <a:ext cx="9809691" cy="34598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altLang="zh-CN" sz="2000" smtClean="0"/>
          </a:p>
          <a:p>
            <a:pPr marL="0" indent="0">
              <a:buFont typeface="Wingdings 3" charset="2"/>
              <a:buNone/>
            </a:pPr>
            <a:endParaRPr lang="en-US" altLang="zh-CN" sz="2000"/>
          </a:p>
          <a:p>
            <a:pPr marL="0" indent="0">
              <a:buFont typeface="Wingdings 3" charset="2"/>
              <a:buNone/>
            </a:pPr>
            <a:endParaRPr lang="en-US" altLang="zh-CN" sz="1600" smtClean="0"/>
          </a:p>
          <a:p>
            <a:pPr marL="0" indent="0">
              <a:buFont typeface="Wingdings 3" charset="2"/>
              <a:buNone/>
            </a:pPr>
            <a:r>
              <a:rPr lang="zh-CN" altLang="en-US" sz="1600" smtClean="0"/>
              <a:t>下面先简介这几个模块的功能，然后通过几个场景综合介绍他们的工作原理：</a:t>
            </a:r>
            <a:endParaRPr lang="en-US" altLang="zh-CN" sz="1600" smtClean="0"/>
          </a:p>
          <a:p>
            <a:pPr>
              <a:buFont typeface="+mj-lt"/>
              <a:buAutoNum type="arabicPeriod"/>
            </a:pPr>
            <a:r>
              <a:rPr lang="zh-CN" altLang="en-US" sz="1600" smtClean="0"/>
              <a:t>建立索引</a:t>
            </a:r>
            <a:endParaRPr lang="en-US" altLang="zh-CN" sz="1600" smtClean="0"/>
          </a:p>
          <a:p>
            <a:pPr>
              <a:buFont typeface="+mj-lt"/>
              <a:buAutoNum type="arabicPeriod"/>
            </a:pPr>
            <a:r>
              <a:rPr lang="zh-CN" altLang="en-US" sz="1600" smtClean="0"/>
              <a:t>重启集群</a:t>
            </a:r>
            <a:endParaRPr lang="en-US" altLang="zh-CN" sz="1600" smtClean="0"/>
          </a:p>
          <a:p>
            <a:pPr>
              <a:buFont typeface="+mj-lt"/>
              <a:buAutoNum type="arabicPeriod"/>
            </a:pPr>
            <a:r>
              <a:rPr lang="zh-CN" altLang="en-US" sz="1600" smtClean="0"/>
              <a:t>关闭主分片</a:t>
            </a:r>
            <a:r>
              <a:rPr lang="en-US" altLang="zh-CN" sz="1600"/>
              <a:t>A</a:t>
            </a:r>
            <a:r>
              <a:rPr lang="zh-CN" altLang="en-US" sz="1600" smtClean="0"/>
              <a:t>，写文档到复制分片</a:t>
            </a:r>
            <a:r>
              <a:rPr lang="en-US" altLang="zh-CN" sz="1600" smtClean="0"/>
              <a:t>B</a:t>
            </a:r>
            <a:r>
              <a:rPr lang="zh-CN" altLang="en-US" sz="1600" smtClean="0"/>
              <a:t>，再打开</a:t>
            </a:r>
            <a:r>
              <a:rPr lang="en-US" altLang="zh-CN" sz="1600" smtClean="0"/>
              <a:t>A</a:t>
            </a:r>
            <a:r>
              <a:rPr lang="zh-CN" altLang="en-US" sz="1600" smtClean="0"/>
              <a:t>。</a:t>
            </a:r>
            <a:endParaRPr lang="en-US" altLang="zh-CN" sz="1600" smtClean="0"/>
          </a:p>
        </p:txBody>
      </p:sp>
    </p:spTree>
    <p:extLst>
      <p:ext uri="{BB962C8B-B14F-4D97-AF65-F5344CB8AC3E}">
        <p14:creationId xmlns:p14="http://schemas.microsoft.com/office/powerpoint/2010/main" val="156582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01362"/>
          </a:xfrm>
        </p:spPr>
        <p:txBody>
          <a:bodyPr>
            <a:normAutofit fontScale="90000"/>
          </a:bodyPr>
          <a:lstStyle/>
          <a:p>
            <a:r>
              <a:rPr lang="en-US" altLang="zh-CN" smtClean="0"/>
              <a:t>recovery </a:t>
            </a:r>
            <a:r>
              <a:rPr lang="zh-CN" altLang="en-US" smtClean="0"/>
              <a:t>一致性</a:t>
            </a:r>
            <a:endParaRPr lang="zh-CN" altLang="en-US"/>
          </a:p>
        </p:txBody>
      </p:sp>
      <p:sp>
        <p:nvSpPr>
          <p:cNvPr id="3" name="内容占位符 2"/>
          <p:cNvSpPr>
            <a:spLocks noGrp="1"/>
          </p:cNvSpPr>
          <p:nvPr>
            <p:ph idx="1"/>
          </p:nvPr>
        </p:nvSpPr>
        <p:spPr>
          <a:xfrm>
            <a:off x="677334" y="1309817"/>
            <a:ext cx="8596668" cy="4731546"/>
          </a:xfrm>
        </p:spPr>
        <p:txBody>
          <a:bodyPr>
            <a:noAutofit/>
          </a:bodyPr>
          <a:lstStyle/>
          <a:p>
            <a:r>
              <a:rPr lang="en-US" altLang="zh-CN" sz="1600" smtClean="0"/>
              <a:t>recovery </a:t>
            </a:r>
            <a:r>
              <a:rPr lang="zh-CN" altLang="en-US" sz="1600"/>
              <a:t>的一个难题在于如何维护主副分片一致性。假设从副分片 </a:t>
            </a:r>
            <a:r>
              <a:rPr lang="en-US" altLang="zh-CN" sz="1600"/>
              <a:t>recovery </a:t>
            </a:r>
            <a:r>
              <a:rPr lang="zh-CN" altLang="en-US" sz="1600"/>
              <a:t>之前到 </a:t>
            </a:r>
            <a:r>
              <a:rPr lang="en-US" altLang="zh-CN" sz="1600"/>
              <a:t>recovery </a:t>
            </a:r>
            <a:r>
              <a:rPr lang="zh-CN" altLang="en-US" sz="1600" smtClean="0"/>
              <a:t>完毕</a:t>
            </a:r>
            <a:r>
              <a:rPr lang="zh-CN" altLang="en-US" sz="1600"/>
              <a:t>一直</a:t>
            </a:r>
            <a:r>
              <a:rPr lang="zh-CN" altLang="en-US" sz="1600" smtClean="0"/>
              <a:t>有</a:t>
            </a:r>
            <a:r>
              <a:rPr lang="zh-CN" altLang="en-US" sz="1600"/>
              <a:t>写操作，他是如何实现一致的呢</a:t>
            </a:r>
            <a:r>
              <a:rPr lang="zh-CN" altLang="en-US" sz="1600" smtClean="0"/>
              <a:t>？</a:t>
            </a:r>
            <a:endParaRPr lang="en-US" altLang="zh-CN" sz="1600" smtClean="0"/>
          </a:p>
          <a:p>
            <a:r>
              <a:rPr lang="zh-CN" altLang="en-US" sz="1600"/>
              <a:t>在</a:t>
            </a:r>
            <a:r>
              <a:rPr lang="en-US" altLang="zh-CN" sz="1600"/>
              <a:t>2.0 </a:t>
            </a:r>
            <a:r>
              <a:rPr lang="zh-CN" altLang="en-US" sz="1600"/>
              <a:t>版本之前，副本</a:t>
            </a:r>
            <a:r>
              <a:rPr lang="en-US" altLang="zh-CN" sz="1600"/>
              <a:t>recovery </a:t>
            </a:r>
            <a:r>
              <a:rPr lang="zh-CN" altLang="en-US" sz="1600"/>
              <a:t>要经历三个阶段：</a:t>
            </a:r>
          </a:p>
          <a:p>
            <a:pPr>
              <a:buFont typeface="+mj-lt"/>
              <a:buAutoNum type="arabicPeriod"/>
            </a:pPr>
            <a:r>
              <a:rPr lang="en-US" altLang="zh-CN" sz="1100"/>
              <a:t>phase1</a:t>
            </a:r>
            <a:r>
              <a:rPr lang="zh-CN" altLang="en-US" sz="1100"/>
              <a:t>：将主分片的 </a:t>
            </a:r>
            <a:r>
              <a:rPr lang="en-US" altLang="zh-CN" sz="1100"/>
              <a:t>lucene</a:t>
            </a:r>
            <a:r>
              <a:rPr lang="zh-CN" altLang="en-US" sz="1100"/>
              <a:t>做快照，发送</a:t>
            </a:r>
            <a:r>
              <a:rPr lang="zh-CN" altLang="en-US" sz="1100" smtClean="0"/>
              <a:t>到要分片的目标节点 。</a:t>
            </a:r>
            <a:r>
              <a:rPr lang="zh-CN" altLang="en-US" sz="1100"/>
              <a:t>期间不阻塞索引操作，新增数据写到主分片的 </a:t>
            </a:r>
            <a:r>
              <a:rPr lang="en-US" altLang="zh-CN" sz="1100"/>
              <a:t>translog</a:t>
            </a:r>
          </a:p>
          <a:p>
            <a:pPr>
              <a:buFont typeface="+mj-lt"/>
              <a:buAutoNum type="arabicPeriod"/>
            </a:pPr>
            <a:r>
              <a:rPr lang="en-US" altLang="zh-CN" sz="1100"/>
              <a:t>phase2</a:t>
            </a:r>
            <a:r>
              <a:rPr lang="zh-CN" altLang="en-US" sz="1100"/>
              <a:t>：将主分片 </a:t>
            </a:r>
            <a:r>
              <a:rPr lang="en-US" altLang="zh-CN" sz="1100"/>
              <a:t>translog </a:t>
            </a:r>
            <a:r>
              <a:rPr lang="zh-CN" altLang="en-US" sz="1100"/>
              <a:t>做快照，发送</a:t>
            </a:r>
            <a:r>
              <a:rPr lang="zh-CN" altLang="en-US" sz="1100" smtClean="0"/>
              <a:t>到</a:t>
            </a:r>
            <a:r>
              <a:rPr lang="zh-CN" altLang="en-US" sz="1100"/>
              <a:t>要分片的目标节点</a:t>
            </a:r>
            <a:r>
              <a:rPr lang="zh-CN" altLang="en-US" sz="1100" smtClean="0"/>
              <a:t>重放</a:t>
            </a:r>
            <a:r>
              <a:rPr lang="zh-CN" altLang="en-US" sz="1100"/>
              <a:t>，期间不阻塞索引操作。</a:t>
            </a:r>
          </a:p>
          <a:p>
            <a:pPr>
              <a:buFont typeface="+mj-lt"/>
              <a:buAutoNum type="arabicPeriod"/>
            </a:pPr>
            <a:r>
              <a:rPr lang="en-US" altLang="zh-CN" sz="1100"/>
              <a:t>phase3</a:t>
            </a:r>
            <a:r>
              <a:rPr lang="zh-CN" altLang="en-US" sz="1100"/>
              <a:t>：为主分片加写锁，将剩余的</a:t>
            </a:r>
            <a:r>
              <a:rPr lang="en-US" altLang="zh-CN" sz="1100"/>
              <a:t>translog </a:t>
            </a:r>
            <a:r>
              <a:rPr lang="zh-CN" altLang="en-US" sz="1100"/>
              <a:t>发送</a:t>
            </a:r>
            <a:r>
              <a:rPr lang="zh-CN" altLang="en-US" sz="1100" smtClean="0"/>
              <a:t>到</a:t>
            </a:r>
            <a:r>
              <a:rPr lang="zh-CN" altLang="en-US" sz="1100"/>
              <a:t>要分片的目标节点 </a:t>
            </a:r>
            <a:r>
              <a:rPr lang="zh-CN" altLang="en-US" sz="1100" smtClean="0"/>
              <a:t>。</a:t>
            </a:r>
            <a:r>
              <a:rPr lang="zh-CN" altLang="en-US" sz="1100"/>
              <a:t>此时数据量很小，写入过程的阻塞很短</a:t>
            </a:r>
            <a:r>
              <a:rPr lang="zh-CN" altLang="en-US" sz="1100" smtClean="0"/>
              <a:t>。</a:t>
            </a:r>
            <a:endParaRPr lang="en-US" altLang="zh-CN" sz="1100" smtClean="0"/>
          </a:p>
          <a:p>
            <a:pPr marL="0" indent="0">
              <a:buNone/>
            </a:pPr>
            <a:r>
              <a:rPr lang="zh-CN" altLang="en-US" sz="1100"/>
              <a:t>本质上来说，</a:t>
            </a:r>
            <a:r>
              <a:rPr lang="zh-CN" altLang="en-US" sz="1100">
                <a:solidFill>
                  <a:srgbClr val="FF0000"/>
                </a:solidFill>
              </a:rPr>
              <a:t>只要流程上允许将写操作阻塞一段时间，实现主副一致是比较容易的</a:t>
            </a:r>
            <a:r>
              <a:rPr lang="zh-CN" altLang="en-US" sz="1100"/>
              <a:t>。但是后来（从</a:t>
            </a:r>
            <a:r>
              <a:rPr lang="en-US" altLang="zh-CN" sz="1100"/>
              <a:t>2.0</a:t>
            </a:r>
            <a:r>
              <a:rPr lang="zh-CN" altLang="en-US" sz="1100"/>
              <a:t>开始）官方觉得不太</a:t>
            </a:r>
            <a:r>
              <a:rPr lang="zh-CN" altLang="en-US" sz="1100" smtClean="0"/>
              <a:t>好</a:t>
            </a:r>
            <a:endParaRPr lang="en-US" altLang="zh-CN" sz="1100" smtClean="0"/>
          </a:p>
          <a:p>
            <a:r>
              <a:rPr lang="zh-CN" altLang="en-US" sz="1400"/>
              <a:t>从</a:t>
            </a:r>
            <a:r>
              <a:rPr lang="en-US" altLang="zh-CN" sz="1400"/>
              <a:t>2.0</a:t>
            </a:r>
            <a:r>
              <a:rPr lang="zh-CN" altLang="en-US" sz="1400"/>
              <a:t>开始，</a:t>
            </a:r>
            <a:r>
              <a:rPr lang="en-US" altLang="zh-CN" sz="1400"/>
              <a:t>phase3</a:t>
            </a:r>
            <a:r>
              <a:rPr lang="zh-CN" altLang="en-US" sz="1400"/>
              <a:t>被删除。对于如何做到主副一致的，描述的很模糊。分析完相关代码后，整理流程如下</a:t>
            </a:r>
            <a:r>
              <a:rPr lang="zh-CN" altLang="en-US" sz="1400" smtClean="0"/>
              <a:t>：</a:t>
            </a:r>
            <a:endParaRPr lang="en-US" altLang="zh-CN" sz="1400" smtClean="0"/>
          </a:p>
          <a:p>
            <a:pPr marL="0" indent="0">
              <a:buNone/>
            </a:pPr>
            <a:r>
              <a:rPr lang="zh-CN" altLang="en-US" sz="1200" i="1"/>
              <a:t>为了解决这个问题，</a:t>
            </a:r>
            <a:r>
              <a:rPr lang="en-US" altLang="zh-CN" sz="1200" i="1"/>
              <a:t>translog</a:t>
            </a:r>
            <a:r>
              <a:rPr lang="zh-CN" altLang="en-US" sz="1200" i="1"/>
              <a:t>被改为基于多个文件而不是一个文件。 这允许</a:t>
            </a:r>
            <a:r>
              <a:rPr lang="en-US" altLang="zh-CN" sz="1200" i="1"/>
              <a:t>recovery</a:t>
            </a:r>
            <a:r>
              <a:rPr lang="zh-CN" altLang="en-US" sz="1200" i="1"/>
              <a:t>保留所需的文件，同时允许</a:t>
            </a:r>
            <a:r>
              <a:rPr lang="en-US" altLang="zh-CN" sz="1200" i="1"/>
              <a:t>engine</a:t>
            </a:r>
            <a:r>
              <a:rPr lang="zh-CN" altLang="en-US" sz="1200" i="1"/>
              <a:t>执行</a:t>
            </a:r>
            <a:r>
              <a:rPr lang="en-US" altLang="zh-CN" sz="1200" i="1"/>
              <a:t>flush</a:t>
            </a:r>
            <a:r>
              <a:rPr lang="zh-CN" altLang="en-US" sz="1200" i="1"/>
              <a:t>，以及执行</a:t>
            </a:r>
            <a:r>
              <a:rPr lang="en-US" altLang="zh-CN" sz="1200" i="1"/>
              <a:t>lucene</a:t>
            </a:r>
            <a:r>
              <a:rPr lang="zh-CN" altLang="en-US" sz="1200" i="1"/>
              <a:t>的</a:t>
            </a:r>
            <a:r>
              <a:rPr lang="en-US" altLang="zh-CN" sz="1200" i="1"/>
              <a:t>commit</a:t>
            </a:r>
            <a:r>
              <a:rPr lang="zh-CN" altLang="en-US" sz="1200" i="1"/>
              <a:t>（这将创建一个新的</a:t>
            </a:r>
            <a:r>
              <a:rPr lang="en-US" altLang="zh-CN" sz="1200" i="1"/>
              <a:t>translog</a:t>
            </a:r>
            <a:r>
              <a:rPr lang="zh-CN" altLang="en-US" sz="1200" i="1"/>
              <a:t>文件）</a:t>
            </a:r>
            <a:r>
              <a:rPr lang="zh-CN" altLang="en-US" sz="1200" i="1" smtClean="0"/>
              <a:t>。</a:t>
            </a:r>
            <a:r>
              <a:rPr lang="en-US" altLang="zh-CN" sz="1200" i="1"/>
              <a:t> translog </a:t>
            </a:r>
            <a:r>
              <a:rPr lang="zh-CN" altLang="en-US" sz="1200" i="1"/>
              <a:t>维护一个引用文件的列表。包括未完成的</a:t>
            </a:r>
            <a:r>
              <a:rPr lang="en-US" altLang="zh-CN" sz="1200" i="1"/>
              <a:t>recovery </a:t>
            </a:r>
            <a:r>
              <a:rPr lang="zh-CN" altLang="en-US" sz="1200" i="1"/>
              <a:t>以及那些包含尚未提交到 </a:t>
            </a:r>
            <a:r>
              <a:rPr lang="en-US" altLang="zh-CN" sz="1200" i="1"/>
              <a:t>lucene </a:t>
            </a:r>
            <a:r>
              <a:rPr lang="zh-CN" altLang="en-US" sz="1200" i="1"/>
              <a:t>的</a:t>
            </a:r>
            <a:r>
              <a:rPr lang="en-US" altLang="zh-CN" sz="1200" i="1"/>
              <a:t>operations</a:t>
            </a:r>
            <a:r>
              <a:rPr lang="zh-CN" altLang="en-US" sz="1200" i="1"/>
              <a:t>的</a:t>
            </a:r>
            <a:r>
              <a:rPr lang="zh-CN" altLang="en-US" sz="1200" i="1" smtClean="0"/>
              <a:t>文件</a:t>
            </a:r>
            <a:endParaRPr lang="zh-CN" altLang="en-US" sz="1200"/>
          </a:p>
          <a:p>
            <a:pPr>
              <a:buFont typeface="+mj-lt"/>
              <a:buAutoNum type="arabicPeriod"/>
            </a:pPr>
            <a:r>
              <a:rPr lang="zh-CN" altLang="en-US" sz="1200"/>
              <a:t>先创建一个 </a:t>
            </a:r>
            <a:r>
              <a:rPr lang="en-US" altLang="zh-CN" sz="1200"/>
              <a:t>Translog.view</a:t>
            </a:r>
            <a:r>
              <a:rPr lang="zh-CN" altLang="en-US" sz="1200" smtClean="0"/>
              <a:t>，维护多个</a:t>
            </a:r>
            <a:r>
              <a:rPr lang="en-US" altLang="zh-CN" sz="1200" smtClean="0"/>
              <a:t>translog</a:t>
            </a:r>
            <a:r>
              <a:rPr lang="zh-CN" altLang="en-US" sz="1200" smtClean="0"/>
              <a:t>。比如</a:t>
            </a:r>
            <a:r>
              <a:rPr lang="en-US" altLang="zh-CN" sz="1200" smtClean="0"/>
              <a:t>t1</a:t>
            </a:r>
            <a:r>
              <a:rPr lang="zh-CN" altLang="en-US" sz="1200" smtClean="0"/>
              <a:t>和</a:t>
            </a:r>
            <a:r>
              <a:rPr lang="en-US" altLang="zh-CN" sz="1200" smtClean="0"/>
              <a:t>t2.</a:t>
            </a:r>
            <a:r>
              <a:rPr lang="zh-CN" altLang="en-US" sz="1200" smtClean="0"/>
              <a:t>然后</a:t>
            </a:r>
            <a:endParaRPr lang="zh-CN" altLang="en-US" sz="1200"/>
          </a:p>
          <a:p>
            <a:pPr>
              <a:buFont typeface="+mj-lt"/>
              <a:buAutoNum type="arabicPeriod"/>
            </a:pPr>
            <a:r>
              <a:rPr lang="en-US" altLang="zh-CN" sz="1200"/>
              <a:t>phase1</a:t>
            </a:r>
            <a:r>
              <a:rPr lang="zh-CN" altLang="en-US" sz="1200"/>
              <a:t>：将主分片的 </a:t>
            </a:r>
            <a:r>
              <a:rPr lang="en-US" altLang="zh-CN" sz="1200"/>
              <a:t>lucene </a:t>
            </a:r>
            <a:r>
              <a:rPr lang="zh-CN" altLang="en-US" sz="1200"/>
              <a:t>做快照，发送到 </a:t>
            </a:r>
            <a:r>
              <a:rPr lang="en-US" altLang="zh-CN" sz="1200"/>
              <a:t>target</a:t>
            </a:r>
            <a:r>
              <a:rPr lang="zh-CN" altLang="en-US" sz="1200"/>
              <a:t>。期间允许索引操作和 </a:t>
            </a:r>
            <a:r>
              <a:rPr lang="en-US" altLang="zh-CN" sz="1200"/>
              <a:t>flush </a:t>
            </a:r>
            <a:r>
              <a:rPr lang="zh-CN" altLang="en-US" sz="1200"/>
              <a:t>操作</a:t>
            </a:r>
            <a:r>
              <a:rPr lang="zh-CN" altLang="en-US" sz="1200" smtClean="0"/>
              <a:t>。存在</a:t>
            </a:r>
            <a:r>
              <a:rPr lang="en-US" altLang="zh-CN" sz="1200" smtClean="0"/>
              <a:t>t1</a:t>
            </a:r>
            <a:r>
              <a:rPr lang="zh-CN" altLang="en-US" sz="1200" smtClean="0"/>
              <a:t>，发送</a:t>
            </a:r>
            <a:r>
              <a:rPr lang="zh-CN" altLang="en-US" sz="1200"/>
              <a:t>完毕后，告知 </a:t>
            </a:r>
            <a:r>
              <a:rPr lang="en-US" altLang="zh-CN" sz="1200"/>
              <a:t>target </a:t>
            </a:r>
            <a:r>
              <a:rPr lang="zh-CN" altLang="en-US" sz="1200" smtClean="0"/>
              <a:t>，</a:t>
            </a:r>
            <a:r>
              <a:rPr lang="en-US" altLang="zh-CN" sz="1200"/>
              <a:t>phase2</a:t>
            </a:r>
            <a:r>
              <a:rPr lang="zh-CN" altLang="en-US" sz="1200"/>
              <a:t>开始之前，新的索引操作都会转发副分片正常执行</a:t>
            </a:r>
            <a:r>
              <a:rPr lang="zh-CN" altLang="en-US" sz="1200" smtClean="0"/>
              <a:t>。写到</a:t>
            </a:r>
            <a:r>
              <a:rPr lang="en-US" altLang="zh-CN" sz="1200" smtClean="0"/>
              <a:t>t2</a:t>
            </a:r>
            <a:endParaRPr lang="zh-CN" altLang="en-US" sz="1200"/>
          </a:p>
          <a:p>
            <a:pPr>
              <a:buFont typeface="+mj-lt"/>
              <a:buAutoNum type="arabicPeriod"/>
            </a:pPr>
            <a:r>
              <a:rPr lang="en-US" altLang="zh-CN" sz="1200"/>
              <a:t>phase2</a:t>
            </a:r>
            <a:r>
              <a:rPr lang="zh-CN" altLang="en-US" sz="1200"/>
              <a:t>：将主分片的 </a:t>
            </a:r>
            <a:r>
              <a:rPr lang="en-US" altLang="zh-CN" sz="1200"/>
              <a:t>translog </a:t>
            </a:r>
            <a:r>
              <a:rPr lang="en-US" altLang="zh-CN" sz="1200" smtClean="0"/>
              <a:t> t1 </a:t>
            </a:r>
            <a:r>
              <a:rPr lang="zh-CN" altLang="en-US" sz="1200" smtClean="0"/>
              <a:t>做</a:t>
            </a:r>
            <a:r>
              <a:rPr lang="zh-CN" altLang="en-US" sz="1200"/>
              <a:t>快照，发送到 </a:t>
            </a:r>
            <a:r>
              <a:rPr lang="en-US" altLang="zh-CN" sz="1200"/>
              <a:t>target </a:t>
            </a:r>
            <a:r>
              <a:rPr lang="zh-CN" altLang="en-US" sz="1200"/>
              <a:t>去重放。</a:t>
            </a:r>
          </a:p>
          <a:p>
            <a:pPr marL="0" indent="0">
              <a:buNone/>
            </a:pPr>
            <a:endParaRPr lang="zh-CN" altLang="en-US" sz="1100"/>
          </a:p>
          <a:p>
            <a:pPr marL="0" indent="0">
              <a:buNone/>
            </a:pPr>
            <a:endParaRPr lang="zh-CN" altLang="en-US" sz="1100"/>
          </a:p>
          <a:p>
            <a:pPr marL="0" indent="0">
              <a:buNone/>
            </a:pPr>
            <a:r>
              <a:rPr lang="zh-CN" altLang="en-US" sz="1600"/>
              <a:t/>
            </a:r>
            <a:br>
              <a:rPr lang="zh-CN" altLang="en-US" sz="1600"/>
            </a:br>
            <a:endParaRPr lang="zh-CN" altLang="en-US" sz="1600"/>
          </a:p>
          <a:p>
            <a:endParaRPr lang="zh-CN" altLang="en-US" sz="1600"/>
          </a:p>
          <a:p>
            <a:endParaRPr lang="zh-CN" altLang="en-US" sz="1600"/>
          </a:p>
        </p:txBody>
      </p:sp>
    </p:spTree>
    <p:extLst>
      <p:ext uri="{BB962C8B-B14F-4D97-AF65-F5344CB8AC3E}">
        <p14:creationId xmlns:p14="http://schemas.microsoft.com/office/powerpoint/2010/main" val="75063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8454"/>
          </a:xfrm>
        </p:spPr>
        <p:txBody>
          <a:bodyPr/>
          <a:lstStyle/>
          <a:p>
            <a:r>
              <a:rPr lang="en-US" altLang="zh-CN"/>
              <a:t>recovery </a:t>
            </a:r>
            <a:r>
              <a:rPr lang="zh-CN" altLang="en-US"/>
              <a:t>一致性</a:t>
            </a:r>
          </a:p>
        </p:txBody>
      </p:sp>
      <p:sp>
        <p:nvSpPr>
          <p:cNvPr id="3" name="内容占位符 2"/>
          <p:cNvSpPr>
            <a:spLocks noGrp="1"/>
          </p:cNvSpPr>
          <p:nvPr>
            <p:ph idx="1"/>
          </p:nvPr>
        </p:nvSpPr>
        <p:spPr>
          <a:xfrm>
            <a:off x="677334" y="1433385"/>
            <a:ext cx="8596668" cy="4607978"/>
          </a:xfrm>
        </p:spPr>
        <p:txBody>
          <a:bodyPr/>
          <a:lstStyle/>
          <a:p>
            <a:r>
              <a:rPr lang="en-US" altLang="zh-CN" smtClean="0"/>
              <a:t>2.0</a:t>
            </a:r>
            <a:r>
              <a:rPr lang="zh-CN" altLang="en-US" smtClean="0"/>
              <a:t>后解决方案</a:t>
            </a:r>
            <a:r>
              <a:rPr lang="zh-CN" altLang="en-US"/>
              <a:t>分析</a:t>
            </a:r>
            <a:endParaRPr lang="en-US" altLang="zh-CN" smtClean="0"/>
          </a:p>
          <a:p>
            <a:pPr marL="0" indent="0">
              <a:buNone/>
            </a:pPr>
            <a:r>
              <a:rPr lang="zh-CN" altLang="en-US" sz="1400" smtClean="0"/>
              <a:t>完整性</a:t>
            </a:r>
            <a:r>
              <a:rPr lang="zh-CN" altLang="en-US" sz="1400"/>
              <a:t>：</a:t>
            </a:r>
          </a:p>
          <a:p>
            <a:pPr marL="0" indent="0">
              <a:buNone/>
            </a:pPr>
            <a:r>
              <a:rPr lang="en-US" altLang="zh-CN" sz="1400"/>
              <a:t>phase2 </a:t>
            </a:r>
            <a:r>
              <a:rPr lang="zh-CN" altLang="en-US" sz="1400"/>
              <a:t>对</a:t>
            </a:r>
            <a:r>
              <a:rPr lang="en-US" altLang="zh-CN" sz="1400"/>
              <a:t>translog </a:t>
            </a:r>
            <a:r>
              <a:rPr lang="zh-CN" altLang="en-US" sz="1400"/>
              <a:t>的快照包含了从 </a:t>
            </a:r>
            <a:r>
              <a:rPr lang="en-US" altLang="zh-CN" sz="1400"/>
              <a:t>phase1</a:t>
            </a:r>
            <a:r>
              <a:rPr lang="zh-CN" altLang="en-US" sz="1400"/>
              <a:t>开始的新增操作，而 </a:t>
            </a:r>
            <a:r>
              <a:rPr lang="en-US" altLang="zh-CN" sz="1400"/>
              <a:t>phase2</a:t>
            </a:r>
            <a:r>
              <a:rPr lang="zh-CN" altLang="en-US" sz="1400"/>
              <a:t>开始之前，副分片已经可以正常处理写操作，只要把 </a:t>
            </a:r>
            <a:r>
              <a:rPr lang="en-US" altLang="zh-CN" sz="1400"/>
              <a:t>phase2</a:t>
            </a:r>
            <a:r>
              <a:rPr lang="zh-CN" altLang="en-US" sz="1400"/>
              <a:t>的 </a:t>
            </a:r>
            <a:r>
              <a:rPr lang="en-US" altLang="zh-CN" sz="1400"/>
              <a:t>translog </a:t>
            </a:r>
            <a:r>
              <a:rPr lang="zh-CN" altLang="en-US" sz="1400"/>
              <a:t>重放，就可以保证副分片不丢数据</a:t>
            </a:r>
          </a:p>
          <a:p>
            <a:pPr marL="0" indent="0">
              <a:buNone/>
            </a:pPr>
            <a:r>
              <a:rPr lang="zh-CN" altLang="en-US" sz="1400"/>
              <a:t>一致性：</a:t>
            </a:r>
          </a:p>
          <a:p>
            <a:pPr marL="0" indent="0">
              <a:buNone/>
            </a:pPr>
            <a:r>
              <a:rPr lang="zh-CN" altLang="en-US" sz="1400"/>
              <a:t>由于没有了阻塞写操作的第三阶段，接下来的问题就是解决 </a:t>
            </a:r>
            <a:r>
              <a:rPr lang="en-US" altLang="zh-CN" sz="1400"/>
              <a:t>phase1</a:t>
            </a:r>
            <a:r>
              <a:rPr lang="zh-CN" altLang="en-US" sz="1400"/>
              <a:t>和 </a:t>
            </a:r>
            <a:r>
              <a:rPr lang="en-US" altLang="zh-CN" sz="1400"/>
              <a:t>phase2</a:t>
            </a:r>
            <a:r>
              <a:rPr lang="zh-CN" altLang="en-US" sz="1400"/>
              <a:t>之间的写操作，与 </a:t>
            </a:r>
            <a:r>
              <a:rPr lang="en-US" altLang="zh-CN" sz="1400"/>
              <a:t>phase2</a:t>
            </a:r>
            <a:r>
              <a:rPr lang="zh-CN" altLang="en-US" sz="1400"/>
              <a:t>重放操作之间的时序和冲突问题。在 </a:t>
            </a:r>
            <a:r>
              <a:rPr lang="en-US" altLang="zh-CN" sz="1400"/>
              <a:t>phase1</a:t>
            </a:r>
            <a:r>
              <a:rPr lang="zh-CN" altLang="en-US" sz="1400"/>
              <a:t>执行完毕后，副分片已经可以正常处理写请求，副分片的新增写操作和 </a:t>
            </a:r>
            <a:r>
              <a:rPr lang="en-US" altLang="zh-CN" sz="1400"/>
              <a:t>translog </a:t>
            </a:r>
            <a:r>
              <a:rPr lang="zh-CN" altLang="en-US" sz="1400"/>
              <a:t>重放的写操作是并行执行的</a:t>
            </a:r>
            <a:r>
              <a:rPr lang="zh-CN" altLang="en-US" sz="1400" smtClean="0"/>
              <a:t>。他们</a:t>
            </a:r>
            <a:r>
              <a:rPr lang="zh-CN" altLang="en-US" sz="1400"/>
              <a:t>之间</a:t>
            </a:r>
            <a:r>
              <a:rPr lang="zh-CN" altLang="en-US" sz="1400" smtClean="0"/>
              <a:t>的一个顺序性怎么保证？</a:t>
            </a:r>
            <a:endParaRPr lang="en-US" altLang="zh-CN" sz="1400" smtClean="0"/>
          </a:p>
          <a:p>
            <a:pPr marL="0" indent="0">
              <a:buNone/>
            </a:pPr>
            <a:r>
              <a:rPr lang="zh-CN" altLang="en-US" sz="1400" smtClean="0">
                <a:effectLst/>
              </a:rPr>
              <a:t>处理机制：</a:t>
            </a:r>
            <a:endParaRPr lang="en-US" altLang="zh-CN" sz="1400" smtClean="0">
              <a:effectLst/>
            </a:endParaRPr>
          </a:p>
          <a:p>
            <a:pPr marL="0" indent="0">
              <a:buNone/>
            </a:pPr>
            <a:r>
              <a:rPr lang="en-US" altLang="zh-CN" sz="1400" smtClean="0"/>
              <a:t>1.</a:t>
            </a:r>
            <a:r>
              <a:rPr lang="zh-CN" altLang="en-US" sz="1400" smtClean="0"/>
              <a:t>对于</a:t>
            </a:r>
            <a:r>
              <a:rPr lang="zh-CN" altLang="en-US" sz="1400" b="1" smtClean="0"/>
              <a:t>新增</a:t>
            </a:r>
            <a:r>
              <a:rPr lang="zh-CN" altLang="en-US" sz="1400"/>
              <a:t>：不存在冲突问题，不需要处理</a:t>
            </a:r>
            <a:r>
              <a:rPr lang="zh-CN" altLang="en-US" sz="1400" smtClean="0"/>
              <a:t>。</a:t>
            </a:r>
            <a:endParaRPr lang="en-US" altLang="zh-CN" sz="1400" smtClean="0"/>
          </a:p>
          <a:p>
            <a:pPr marL="0" indent="0">
              <a:buNone/>
            </a:pPr>
            <a:r>
              <a:rPr lang="en-US" altLang="zh-CN" sz="1400" smtClean="0"/>
              <a:t>2.</a:t>
            </a:r>
            <a:r>
              <a:rPr lang="zh-CN" altLang="en-US" sz="1400" b="1"/>
              <a:t>更新</a:t>
            </a:r>
            <a:r>
              <a:rPr lang="zh-CN" altLang="en-US" sz="1400"/>
              <a:t>：判断本次操作的版本号是否小于 </a:t>
            </a:r>
            <a:r>
              <a:rPr lang="en-US" altLang="zh-CN" sz="1400"/>
              <a:t>lucene </a:t>
            </a:r>
            <a:r>
              <a:rPr lang="zh-CN" altLang="en-US" sz="1400"/>
              <a:t>中 </a:t>
            </a:r>
            <a:r>
              <a:rPr lang="en-US" altLang="zh-CN" sz="1400"/>
              <a:t>doc </a:t>
            </a:r>
            <a:r>
              <a:rPr lang="zh-CN" altLang="en-US" sz="1400"/>
              <a:t>的版本号，如果小于，则放弃本次操作</a:t>
            </a:r>
          </a:p>
          <a:p>
            <a:pPr marL="0" indent="0">
              <a:buNone/>
            </a:pPr>
            <a:r>
              <a:rPr lang="en-US" altLang="zh-CN" sz="1400" b="1" smtClean="0"/>
              <a:t>3</a:t>
            </a:r>
            <a:r>
              <a:rPr lang="zh-CN" altLang="en-US" sz="1400" b="1" smtClean="0"/>
              <a:t>删除</a:t>
            </a:r>
            <a:r>
              <a:rPr lang="zh-CN" altLang="en-US" sz="1400"/>
              <a:t>：判断本次操作中的版本号是否小于 </a:t>
            </a:r>
            <a:r>
              <a:rPr lang="en-US" altLang="zh-CN" sz="1400"/>
              <a:t>lucene </a:t>
            </a:r>
            <a:r>
              <a:rPr lang="zh-CN" altLang="en-US" sz="1400"/>
              <a:t>中 </a:t>
            </a:r>
            <a:r>
              <a:rPr lang="en-US" altLang="zh-CN" sz="1400"/>
              <a:t>doc </a:t>
            </a:r>
            <a:r>
              <a:rPr lang="zh-CN" altLang="en-US" sz="1400"/>
              <a:t>的版本号，如果小于，放弃本次操作。</a:t>
            </a:r>
          </a:p>
          <a:p>
            <a:pPr marL="0" indent="0">
              <a:buNone/>
            </a:pPr>
            <a:endParaRPr lang="zh-CN" altLang="en-US" sz="1400"/>
          </a:p>
          <a:p>
            <a:pPr marL="0" indent="0">
              <a:buNone/>
            </a:pPr>
            <a:endParaRPr lang="zh-CN" altLang="en-US" sz="1400">
              <a:effectLst/>
            </a:endParaRPr>
          </a:p>
        </p:txBody>
      </p:sp>
    </p:spTree>
    <p:extLst>
      <p:ext uri="{BB962C8B-B14F-4D97-AF65-F5344CB8AC3E}">
        <p14:creationId xmlns:p14="http://schemas.microsoft.com/office/powerpoint/2010/main" val="4044872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1405"/>
          </a:xfrm>
        </p:spPr>
        <p:txBody>
          <a:bodyPr>
            <a:normAutofit fontScale="90000"/>
          </a:bodyPr>
          <a:lstStyle/>
          <a:p>
            <a:r>
              <a:rPr lang="en-US" altLang="zh-CN"/>
              <a:t>gateway </a:t>
            </a:r>
            <a:br>
              <a:rPr lang="en-US" altLang="zh-CN"/>
            </a:br>
            <a:endParaRPr lang="zh-CN" altLang="en-US"/>
          </a:p>
        </p:txBody>
      </p:sp>
      <p:sp>
        <p:nvSpPr>
          <p:cNvPr id="3" name="内容占位符 2"/>
          <p:cNvSpPr>
            <a:spLocks noGrp="1"/>
          </p:cNvSpPr>
          <p:nvPr>
            <p:ph idx="1"/>
          </p:nvPr>
        </p:nvSpPr>
        <p:spPr>
          <a:xfrm>
            <a:off x="677334" y="1351005"/>
            <a:ext cx="8596668" cy="4690357"/>
          </a:xfrm>
        </p:spPr>
        <p:txBody>
          <a:bodyPr>
            <a:normAutofit/>
          </a:bodyPr>
          <a:lstStyle/>
          <a:p>
            <a:r>
              <a:rPr lang="en-US" altLang="zh-CN" sz="1600"/>
              <a:t>es </a:t>
            </a:r>
            <a:r>
              <a:rPr lang="zh-CN" altLang="en-US" sz="1600"/>
              <a:t>存储的数据有以下几种形式</a:t>
            </a:r>
            <a:r>
              <a:rPr lang="en-US" altLang="zh-CN" sz="1600"/>
              <a:t>:</a:t>
            </a:r>
            <a:endParaRPr lang="zh-CN" altLang="en-US" sz="1600"/>
          </a:p>
          <a:p>
            <a:pPr>
              <a:buFont typeface="+mj-lt"/>
              <a:buAutoNum type="arabicPeriod"/>
            </a:pPr>
            <a:r>
              <a:rPr lang="en-US" altLang="zh-CN" sz="1600" i="1" smtClean="0"/>
              <a:t>state  </a:t>
            </a:r>
            <a:r>
              <a:rPr lang="zh-CN" altLang="en-US" sz="1600" i="1" smtClean="0"/>
              <a:t>元信息</a:t>
            </a:r>
            <a:endParaRPr lang="en-US" altLang="zh-CN" sz="1600" i="1"/>
          </a:p>
          <a:p>
            <a:pPr>
              <a:buFont typeface="+mj-lt"/>
              <a:buAutoNum type="arabicPeriod"/>
            </a:pPr>
            <a:r>
              <a:rPr lang="en-US" altLang="zh-CN" sz="1600" i="1" smtClean="0"/>
              <a:t>index  </a:t>
            </a:r>
            <a:r>
              <a:rPr lang="zh-CN" altLang="en-US" sz="1600" i="1" smtClean="0"/>
              <a:t>索引文件</a:t>
            </a:r>
            <a:endParaRPr lang="en-US" altLang="zh-CN" sz="1600" i="1"/>
          </a:p>
          <a:p>
            <a:pPr>
              <a:buFont typeface="+mj-lt"/>
              <a:buAutoNum type="arabicPeriod"/>
            </a:pPr>
            <a:r>
              <a:rPr lang="en-US" altLang="zh-CN" sz="1600" i="1" smtClean="0"/>
              <a:t>translog  </a:t>
            </a:r>
            <a:r>
              <a:rPr lang="zh-CN" altLang="en-US" sz="1600" i="1" smtClean="0"/>
              <a:t>事务日志</a:t>
            </a:r>
            <a:endParaRPr lang="en-US" altLang="zh-CN" sz="1600" smtClean="0"/>
          </a:p>
          <a:p>
            <a:r>
              <a:rPr lang="en-US" altLang="zh-CN" sz="1600" smtClean="0"/>
              <a:t>gateway </a:t>
            </a:r>
            <a:r>
              <a:rPr lang="zh-CN" altLang="en-US" sz="1600"/>
              <a:t>模块负责当集群 </a:t>
            </a:r>
            <a:r>
              <a:rPr lang="en-US" altLang="zh-CN" sz="1600"/>
              <a:t>full restart </a:t>
            </a:r>
            <a:r>
              <a:rPr lang="zh-CN" altLang="en-US" sz="1600"/>
              <a:t>时的元信息</a:t>
            </a:r>
            <a:r>
              <a:rPr lang="en-US" altLang="zh-CN" sz="1600"/>
              <a:t>(state)</a:t>
            </a:r>
            <a:r>
              <a:rPr lang="zh-CN" altLang="en-US" sz="1600"/>
              <a:t>数据恢复</a:t>
            </a:r>
            <a:r>
              <a:rPr lang="en-US" altLang="zh-CN" sz="1600"/>
              <a:t>.</a:t>
            </a:r>
            <a:r>
              <a:rPr lang="zh-CN" altLang="en-US" sz="1600"/>
              <a:t>恢复以后的结果包括集群级</a:t>
            </a:r>
            <a:r>
              <a:rPr lang="en-US" altLang="zh-CN" sz="1600"/>
              <a:t>,</a:t>
            </a:r>
            <a:r>
              <a:rPr lang="zh-CN" altLang="en-US" sz="1600"/>
              <a:t>索引级</a:t>
            </a:r>
            <a:r>
              <a:rPr lang="en-US" altLang="zh-CN" sz="1600"/>
              <a:t>,</a:t>
            </a:r>
            <a:r>
              <a:rPr lang="zh-CN" altLang="en-US" sz="1600" b="1"/>
              <a:t>但不包括 </a:t>
            </a:r>
            <a:r>
              <a:rPr lang="en-US" altLang="zh-CN" sz="1600" b="1"/>
              <a:t>shard </a:t>
            </a:r>
            <a:r>
              <a:rPr lang="zh-CN" altLang="en-US" sz="1600" b="1" smtClean="0"/>
              <a:t>级</a:t>
            </a:r>
            <a:endParaRPr lang="en-US" altLang="zh-CN" sz="1600" smtClean="0"/>
          </a:p>
          <a:p>
            <a:r>
              <a:rPr lang="en-US" altLang="zh-CN" sz="1600" smtClean="0"/>
              <a:t> </a:t>
            </a:r>
            <a:r>
              <a:rPr lang="en-US" altLang="zh-CN" sz="1600"/>
              <a:t>gateway </a:t>
            </a:r>
            <a:r>
              <a:rPr lang="zh-CN" altLang="en-US" sz="1600"/>
              <a:t>流程由 </a:t>
            </a:r>
            <a:r>
              <a:rPr lang="en-US" altLang="zh-CN" sz="1600"/>
              <a:t>gateway </a:t>
            </a:r>
            <a:r>
              <a:rPr lang="zh-CN" altLang="en-US" sz="1600"/>
              <a:t>模块和 </a:t>
            </a:r>
            <a:r>
              <a:rPr lang="en-US" altLang="zh-CN" sz="1600"/>
              <a:t>allocation </a:t>
            </a:r>
            <a:r>
              <a:rPr lang="zh-CN" altLang="en-US" sz="1600"/>
              <a:t>模块共同完成的</a:t>
            </a:r>
            <a:r>
              <a:rPr lang="en-US" altLang="zh-CN" sz="1600"/>
              <a:t>,</a:t>
            </a:r>
            <a:r>
              <a:rPr lang="zh-CN" altLang="en-US" sz="1600"/>
              <a:t>在 </a:t>
            </a:r>
            <a:r>
              <a:rPr lang="en-US" altLang="zh-CN" sz="1600"/>
              <a:t>gateway </a:t>
            </a:r>
            <a:r>
              <a:rPr lang="zh-CN" altLang="en-US" sz="1600"/>
              <a:t>将集群级</a:t>
            </a:r>
            <a:r>
              <a:rPr lang="en-US" altLang="zh-CN" sz="1600"/>
              <a:t>,</a:t>
            </a:r>
            <a:r>
              <a:rPr lang="zh-CN" altLang="en-US" sz="1600"/>
              <a:t>索引级元数据选举完毕后</a:t>
            </a:r>
            <a:r>
              <a:rPr lang="en-US" altLang="zh-CN" sz="1600" smtClean="0"/>
              <a:t>,</a:t>
            </a:r>
            <a:r>
              <a:rPr lang="zh-CN" altLang="en-US" sz="1600" smtClean="0"/>
              <a:t>会</a:t>
            </a:r>
            <a:r>
              <a:rPr lang="zh-CN" altLang="en-US" sz="1600"/>
              <a:t>执行 </a:t>
            </a:r>
            <a:r>
              <a:rPr lang="en-US" altLang="zh-CN" sz="1600"/>
              <a:t>allocation </a:t>
            </a:r>
            <a:r>
              <a:rPr lang="zh-CN" altLang="en-US" sz="1600"/>
              <a:t>模块的 </a:t>
            </a:r>
            <a:r>
              <a:rPr lang="en-US" altLang="zh-CN" sz="1600"/>
              <a:t>reroute </a:t>
            </a:r>
            <a:r>
              <a:rPr lang="zh-CN" altLang="en-US" sz="1600"/>
              <a:t>继续后面的流程</a:t>
            </a:r>
            <a:r>
              <a:rPr lang="en-US" altLang="zh-CN" sz="1600"/>
              <a:t>.</a:t>
            </a:r>
            <a:endParaRPr lang="zh-CN" altLang="en-US" sz="1600"/>
          </a:p>
          <a:p>
            <a:pPr marL="0" indent="0">
              <a:buNone/>
            </a:pPr>
            <a:endParaRPr lang="en-US" altLang="zh-CN" smtClean="0"/>
          </a:p>
        </p:txBody>
      </p:sp>
    </p:spTree>
    <p:extLst>
      <p:ext uri="{BB962C8B-B14F-4D97-AF65-F5344CB8AC3E}">
        <p14:creationId xmlns:p14="http://schemas.microsoft.com/office/powerpoint/2010/main" val="800275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7881"/>
          </a:xfrm>
        </p:spPr>
        <p:txBody>
          <a:bodyPr/>
          <a:lstStyle/>
          <a:p>
            <a:r>
              <a:rPr lang="en-US" altLang="zh-CN"/>
              <a:t>gateway</a:t>
            </a:r>
            <a:endParaRPr lang="zh-CN" altLang="en-US"/>
          </a:p>
        </p:txBody>
      </p:sp>
      <p:sp>
        <p:nvSpPr>
          <p:cNvPr id="3" name="内容占位符 2"/>
          <p:cNvSpPr>
            <a:spLocks noGrp="1"/>
          </p:cNvSpPr>
          <p:nvPr>
            <p:ph idx="1"/>
          </p:nvPr>
        </p:nvSpPr>
        <p:spPr>
          <a:xfrm>
            <a:off x="677334" y="1458097"/>
            <a:ext cx="8596668" cy="4583265"/>
          </a:xfrm>
        </p:spPr>
        <p:txBody>
          <a:bodyPr/>
          <a:lstStyle/>
          <a:p>
            <a:r>
              <a:rPr lang="zh-CN" altLang="en-US" smtClean="0"/>
              <a:t>一致性</a:t>
            </a:r>
            <a:endParaRPr lang="en-US" altLang="zh-CN" smtClean="0"/>
          </a:p>
          <a:p>
            <a:pPr marL="0" indent="0">
              <a:buNone/>
            </a:pPr>
            <a:r>
              <a:rPr lang="zh-CN" altLang="en-US" sz="1600"/>
              <a:t>由于元数据信息是根据版本号选举出来的</a:t>
            </a:r>
            <a:r>
              <a:rPr lang="en-US" altLang="zh-CN" sz="1600"/>
              <a:t>,</a:t>
            </a:r>
            <a:r>
              <a:rPr lang="zh-CN" altLang="en-US" sz="1600"/>
              <a:t>而元数据写入成功的条件是</a:t>
            </a:r>
            <a:r>
              <a:rPr lang="zh-CN" altLang="en-US" sz="1600" b="1"/>
              <a:t>多数</a:t>
            </a:r>
            <a:r>
              <a:rPr lang="en-US" altLang="zh-CN" sz="1600"/>
              <a:t>,</a:t>
            </a:r>
            <a:r>
              <a:rPr lang="zh-CN" altLang="en-US" sz="1600"/>
              <a:t>因此</a:t>
            </a:r>
            <a:r>
              <a:rPr lang="en-US" altLang="zh-CN" sz="1600"/>
              <a:t>,</a:t>
            </a:r>
            <a:r>
              <a:rPr lang="zh-CN" altLang="en-US" sz="1600"/>
              <a:t>保证进入 </a:t>
            </a:r>
            <a:r>
              <a:rPr lang="en-US" altLang="zh-CN" sz="1600"/>
              <a:t>recovery </a:t>
            </a:r>
            <a:r>
              <a:rPr lang="zh-CN" altLang="en-US" sz="1600"/>
              <a:t>的条件为节点数量为</a:t>
            </a:r>
            <a:r>
              <a:rPr lang="zh-CN" altLang="en-US" sz="1600" b="1"/>
              <a:t>多数</a:t>
            </a:r>
            <a:r>
              <a:rPr lang="en-US" altLang="zh-CN" sz="1600"/>
              <a:t>,</a:t>
            </a:r>
            <a:r>
              <a:rPr lang="zh-CN" altLang="en-US" sz="1600"/>
              <a:t>可以保证集群级和索引级的一致性</a:t>
            </a:r>
            <a:r>
              <a:rPr lang="en-US" altLang="zh-CN" sz="1600"/>
              <a:t>,</a:t>
            </a:r>
            <a:r>
              <a:rPr lang="zh-CN" altLang="en-US" sz="1600"/>
              <a:t>而 </a:t>
            </a:r>
            <a:r>
              <a:rPr lang="en-US" altLang="zh-CN" sz="1600"/>
              <a:t>shard </a:t>
            </a:r>
            <a:r>
              <a:rPr lang="zh-CN" altLang="en-US" sz="1600"/>
              <a:t>级需要从另一方面考虑</a:t>
            </a:r>
            <a:r>
              <a:rPr lang="en-US" altLang="zh-CN" sz="1600"/>
              <a:t>.</a:t>
            </a:r>
            <a:endParaRPr lang="zh-CN" altLang="en-US" sz="1600"/>
          </a:p>
          <a:p>
            <a:pPr marL="0" indent="0">
              <a:buNone/>
            </a:pPr>
            <a:r>
              <a:rPr lang="zh-CN" altLang="en-US" sz="1600"/>
              <a:t>默认情况下</a:t>
            </a:r>
            <a:r>
              <a:rPr lang="en-US" altLang="zh-CN" sz="1600"/>
              <a:t>,doc</a:t>
            </a:r>
            <a:r>
              <a:rPr lang="zh-CN" altLang="en-US" sz="1600"/>
              <a:t>写入成功条件为多数</a:t>
            </a:r>
            <a:r>
              <a:rPr lang="en-US" altLang="zh-CN" sz="1600"/>
              <a:t>shard </a:t>
            </a:r>
            <a:r>
              <a:rPr lang="zh-CN" altLang="en-US" sz="1600"/>
              <a:t>写入成功</a:t>
            </a:r>
            <a:r>
              <a:rPr lang="en-US" altLang="zh-CN" sz="1600"/>
              <a:t>,</a:t>
            </a:r>
            <a:r>
              <a:rPr lang="zh-CN" altLang="en-US" sz="1600"/>
              <a:t>例外的</a:t>
            </a:r>
            <a:r>
              <a:rPr lang="en-US" altLang="zh-CN" sz="1600"/>
              <a:t>,</a:t>
            </a:r>
            <a:r>
              <a:rPr lang="zh-CN" altLang="en-US" sz="1600"/>
              <a:t>当副本为</a:t>
            </a:r>
            <a:r>
              <a:rPr lang="en-US" altLang="zh-CN" sz="1600"/>
              <a:t>1(</a:t>
            </a:r>
            <a:r>
              <a:rPr lang="zh-CN" altLang="en-US" sz="1600"/>
              <a:t>数据存</a:t>
            </a:r>
            <a:r>
              <a:rPr lang="en-US" altLang="zh-CN" sz="1600"/>
              <a:t>2</a:t>
            </a:r>
            <a:r>
              <a:rPr lang="zh-CN" altLang="en-US" sz="1600"/>
              <a:t>份</a:t>
            </a:r>
            <a:r>
              <a:rPr lang="en-US" altLang="zh-CN" sz="1600"/>
              <a:t>)</a:t>
            </a:r>
            <a:r>
              <a:rPr lang="zh-CN" altLang="en-US" sz="1600"/>
              <a:t>时</a:t>
            </a:r>
            <a:r>
              <a:rPr lang="en-US" altLang="zh-CN" sz="1600"/>
              <a:t>,</a:t>
            </a:r>
            <a:r>
              <a:rPr lang="zh-CN" altLang="en-US" sz="1600"/>
              <a:t>成功条件为</a:t>
            </a:r>
            <a:r>
              <a:rPr lang="en-US" altLang="zh-CN" sz="1600"/>
              <a:t>1</a:t>
            </a:r>
            <a:r>
              <a:rPr lang="zh-CN" altLang="en-US" sz="1600"/>
              <a:t>个 </a:t>
            </a:r>
            <a:r>
              <a:rPr lang="en-US" altLang="zh-CN" sz="1600"/>
              <a:t>shard </a:t>
            </a:r>
            <a:r>
              <a:rPr lang="zh-CN" altLang="en-US" sz="1600"/>
              <a:t>写入成功</a:t>
            </a:r>
            <a:r>
              <a:rPr lang="en-US" altLang="zh-CN" sz="1600"/>
              <a:t>.</a:t>
            </a:r>
            <a:r>
              <a:rPr lang="zh-CN" altLang="en-US" sz="1600"/>
              <a:t>就是说</a:t>
            </a:r>
            <a:r>
              <a:rPr lang="en-US" altLang="zh-CN" sz="1600"/>
              <a:t>,</a:t>
            </a:r>
            <a:r>
              <a:rPr lang="zh-CN" altLang="en-US" sz="1600"/>
              <a:t>只有主分片为 </a:t>
            </a:r>
            <a:r>
              <a:rPr lang="en-US" altLang="zh-CN" sz="1600"/>
              <a:t>active</a:t>
            </a:r>
            <a:r>
              <a:rPr lang="zh-CN" altLang="en-US" sz="1600"/>
              <a:t>时</a:t>
            </a:r>
            <a:r>
              <a:rPr lang="en-US" altLang="zh-CN" sz="1600"/>
              <a:t>,</a:t>
            </a:r>
            <a:r>
              <a:rPr lang="zh-CN" altLang="en-US" sz="1600"/>
              <a:t>可以正常执行写操作</a:t>
            </a:r>
            <a:r>
              <a:rPr lang="en-US" altLang="zh-CN" sz="1600" smtClean="0"/>
              <a:t>.</a:t>
            </a:r>
          </a:p>
          <a:p>
            <a:pPr marL="0" indent="0">
              <a:buNone/>
            </a:pPr>
            <a:r>
              <a:rPr lang="zh-CN" altLang="en-US" sz="1600" smtClean="0"/>
              <a:t>在</a:t>
            </a:r>
            <a:r>
              <a:rPr lang="zh-CN" altLang="en-US" sz="1600"/>
              <a:t>这种条件下</a:t>
            </a:r>
            <a:r>
              <a:rPr lang="en-US" altLang="zh-CN" sz="1600"/>
              <a:t>,</a:t>
            </a:r>
            <a:r>
              <a:rPr lang="zh-CN" altLang="en-US" sz="1600"/>
              <a:t>进入 </a:t>
            </a:r>
            <a:r>
              <a:rPr lang="en-US" altLang="zh-CN" sz="1600"/>
              <a:t>recovery </a:t>
            </a:r>
            <a:r>
              <a:rPr lang="zh-CN" altLang="en-US" sz="1600"/>
              <a:t>流程时</a:t>
            </a:r>
            <a:r>
              <a:rPr lang="en-US" altLang="zh-CN" sz="1600"/>
              <a:t>,</a:t>
            </a:r>
            <a:r>
              <a:rPr lang="zh-CN" altLang="en-US" sz="1600"/>
              <a:t>被选出的主分片不一定是拥有最新数据的分片</a:t>
            </a:r>
            <a:r>
              <a:rPr lang="en-US" altLang="zh-CN" sz="1600" smtClean="0"/>
              <a:t>.</a:t>
            </a:r>
          </a:p>
          <a:p>
            <a:pPr marL="0" indent="0">
              <a:buNone/>
            </a:pPr>
            <a:r>
              <a:rPr lang="zh-CN" altLang="en-US" sz="1600" smtClean="0"/>
              <a:t>当</a:t>
            </a:r>
            <a:r>
              <a:rPr lang="zh-CN" altLang="en-US" sz="1600"/>
              <a:t>主分片被选举成功</a:t>
            </a:r>
            <a:r>
              <a:rPr lang="en-US" altLang="zh-CN" sz="1600"/>
              <a:t>,</a:t>
            </a:r>
            <a:r>
              <a:rPr lang="zh-CN" altLang="en-US" sz="1600"/>
              <a:t>他就作为 </a:t>
            </a:r>
            <a:r>
              <a:rPr lang="en-US" altLang="zh-CN" sz="1600"/>
              <a:t>shard </a:t>
            </a:r>
            <a:r>
              <a:rPr lang="zh-CN" altLang="en-US" sz="1600"/>
              <a:t>的一致性参考</a:t>
            </a:r>
            <a:r>
              <a:rPr lang="en-US" altLang="zh-CN" sz="1600"/>
              <a:t>,</a:t>
            </a:r>
            <a:r>
              <a:rPr lang="zh-CN" altLang="en-US" sz="1600"/>
              <a:t>即使后来原本拥有最新数据</a:t>
            </a:r>
            <a:r>
              <a:rPr lang="en-US" altLang="zh-CN" sz="1600"/>
              <a:t>shard </a:t>
            </a:r>
            <a:r>
              <a:rPr lang="zh-CN" altLang="en-US" sz="1600"/>
              <a:t>的节点加入集群</a:t>
            </a:r>
            <a:r>
              <a:rPr lang="en-US" altLang="zh-CN" sz="1600"/>
              <a:t>,</a:t>
            </a:r>
            <a:r>
              <a:rPr lang="zh-CN" altLang="en-US" sz="1600"/>
              <a:t>也会被同步成为当前主分片一致</a:t>
            </a:r>
            <a:r>
              <a:rPr lang="en-US" altLang="zh-CN" sz="1600" smtClean="0"/>
              <a:t>.</a:t>
            </a:r>
          </a:p>
          <a:p>
            <a:pPr marL="0" indent="0">
              <a:buNone/>
            </a:pPr>
            <a:r>
              <a:rPr lang="zh-CN" altLang="en-US" sz="1600" smtClean="0"/>
              <a:t>因此</a:t>
            </a:r>
            <a:r>
              <a:rPr lang="en-US" altLang="zh-CN" sz="1600"/>
              <a:t>,</a:t>
            </a:r>
            <a:r>
              <a:rPr lang="zh-CN" altLang="en-US" sz="1600" b="1"/>
              <a:t>当集群状态为非 </a:t>
            </a:r>
            <a:r>
              <a:rPr lang="en-US" altLang="zh-CN" sz="1600" b="1"/>
              <a:t>green, </a:t>
            </a:r>
            <a:r>
              <a:rPr lang="zh-CN" altLang="en-US" sz="1600" b="1"/>
              <a:t>写操作是有数据丢失的风险</a:t>
            </a:r>
            <a:r>
              <a:rPr lang="en-US" altLang="zh-CN" sz="1600"/>
              <a:t>.</a:t>
            </a:r>
            <a:endParaRPr lang="zh-CN" altLang="en-US" sz="1600"/>
          </a:p>
          <a:p>
            <a:endParaRPr lang="zh-CN" altLang="en-US"/>
          </a:p>
        </p:txBody>
      </p:sp>
    </p:spTree>
    <p:extLst>
      <p:ext uri="{BB962C8B-B14F-4D97-AF65-F5344CB8AC3E}">
        <p14:creationId xmlns:p14="http://schemas.microsoft.com/office/powerpoint/2010/main" val="3405988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gateway</a:t>
            </a:r>
            <a:r>
              <a:rPr lang="zh-CN" altLang="en-US" smtClean="0"/>
              <a:t>配置</a:t>
            </a:r>
            <a:endParaRPr lang="zh-CN" altLang="en-US"/>
          </a:p>
        </p:txBody>
      </p:sp>
      <p:sp>
        <p:nvSpPr>
          <p:cNvPr id="3" name="内容占位符 2"/>
          <p:cNvSpPr>
            <a:spLocks noGrp="1"/>
          </p:cNvSpPr>
          <p:nvPr>
            <p:ph idx="1"/>
          </p:nvPr>
        </p:nvSpPr>
        <p:spPr>
          <a:xfrm>
            <a:off x="677334" y="1449859"/>
            <a:ext cx="8596668" cy="4591503"/>
          </a:xfrm>
        </p:spPr>
        <p:txBody>
          <a:bodyPr>
            <a:normAutofit fontScale="92500" lnSpcReduction="20000"/>
          </a:bodyPr>
          <a:lstStyle/>
          <a:p>
            <a:r>
              <a:rPr lang="zh-CN" altLang="en-US"/>
              <a:t>这些静态设定，必须设置到每个节点，控制一个新选举的</a:t>
            </a:r>
            <a:r>
              <a:rPr lang="en-US" altLang="zh-CN"/>
              <a:t>master</a:t>
            </a:r>
            <a:r>
              <a:rPr lang="zh-CN" altLang="en-US"/>
              <a:t>在恢复集群状态和数据之前等多久</a:t>
            </a:r>
          </a:p>
          <a:p>
            <a:r>
              <a:rPr lang="en-US" altLang="zh-CN"/>
              <a:t>gateway.expected_nodes</a:t>
            </a:r>
          </a:p>
          <a:p>
            <a:pPr marL="0" indent="0">
              <a:buNone/>
            </a:pPr>
            <a:r>
              <a:rPr lang="zh-CN" altLang="en-US" smtClean="0"/>
              <a:t>集群</a:t>
            </a:r>
            <a:r>
              <a:rPr lang="zh-CN" altLang="en-US"/>
              <a:t>中有多少个</a:t>
            </a:r>
            <a:r>
              <a:rPr lang="en-US" altLang="zh-CN"/>
              <a:t>master</a:t>
            </a:r>
            <a:r>
              <a:rPr lang="zh-CN" altLang="en-US"/>
              <a:t>节点后开始恢复本地分片 ，默认</a:t>
            </a:r>
            <a:r>
              <a:rPr lang="en-US" altLang="zh-CN"/>
              <a:t>0</a:t>
            </a:r>
            <a:endParaRPr lang="zh-CN" altLang="en-US"/>
          </a:p>
          <a:p>
            <a:r>
              <a:rPr lang="en-US" altLang="zh-CN"/>
              <a:t>gateway.expected_data_nodes</a:t>
            </a:r>
          </a:p>
          <a:p>
            <a:pPr marL="0" indent="0">
              <a:buNone/>
            </a:pPr>
            <a:r>
              <a:rPr lang="zh-CN" altLang="en-US"/>
              <a:t>集群中有多少个数据节点后开始恢复本地分片 ，默认</a:t>
            </a:r>
            <a:r>
              <a:rPr lang="en-US" altLang="zh-CN"/>
              <a:t>0</a:t>
            </a:r>
            <a:endParaRPr lang="zh-CN" altLang="en-US"/>
          </a:p>
          <a:p>
            <a:r>
              <a:rPr lang="en-US" altLang="zh-CN"/>
              <a:t>gateway.recover_after_time</a:t>
            </a:r>
          </a:p>
          <a:p>
            <a:pPr marL="0" indent="0">
              <a:buNone/>
            </a:pPr>
            <a:r>
              <a:rPr lang="zh-CN" altLang="en-US"/>
              <a:t>如果</a:t>
            </a:r>
            <a:r>
              <a:rPr lang="zh-CN" altLang="en-US" smtClean="0"/>
              <a:t>期待</a:t>
            </a:r>
            <a:r>
              <a:rPr lang="zh-CN" altLang="en-US"/>
              <a:t>的节点数字没有达到，等待多少时间后开始恢复，默认是</a:t>
            </a:r>
            <a:r>
              <a:rPr lang="en-US" altLang="zh-CN"/>
              <a:t>5</a:t>
            </a:r>
            <a:r>
              <a:rPr lang="zh-CN" altLang="en-US"/>
              <a:t>分钟，如果</a:t>
            </a:r>
            <a:r>
              <a:rPr lang="en-US" altLang="zh-CN"/>
              <a:t>expected_nodes</a:t>
            </a:r>
            <a:r>
              <a:rPr lang="zh-CN" altLang="en-US"/>
              <a:t>已经设置，一旦</a:t>
            </a:r>
            <a:r>
              <a:rPr lang="en-US" altLang="zh-CN"/>
              <a:t>recover_after_time</a:t>
            </a:r>
            <a:r>
              <a:rPr lang="zh-CN" altLang="en-US"/>
              <a:t>时间到了，恢复将基于下面的条件启动</a:t>
            </a:r>
          </a:p>
          <a:p>
            <a:r>
              <a:rPr lang="en-US" altLang="zh-CN"/>
              <a:t>gateway.recover_after_master_nodes</a:t>
            </a:r>
          </a:p>
          <a:p>
            <a:pPr marL="0" indent="0">
              <a:buNone/>
            </a:pPr>
            <a:r>
              <a:rPr lang="zh-CN" altLang="en-US"/>
              <a:t>只要这么多</a:t>
            </a:r>
            <a:r>
              <a:rPr lang="en-US" altLang="zh-CN"/>
              <a:t>master</a:t>
            </a:r>
            <a:r>
              <a:rPr lang="zh-CN" altLang="en-US"/>
              <a:t>节点加入集群</a:t>
            </a:r>
          </a:p>
          <a:p>
            <a:r>
              <a:rPr lang="en-US" altLang="zh-CN"/>
              <a:t>gateway.recover_after_data_nodes</a:t>
            </a:r>
          </a:p>
          <a:p>
            <a:pPr marL="0" indent="0">
              <a:buNone/>
            </a:pPr>
            <a:r>
              <a:rPr lang="zh-CN" altLang="en-US"/>
              <a:t>只要这么多数据节点加入集群</a:t>
            </a:r>
          </a:p>
          <a:p>
            <a:endParaRPr lang="zh-CN" altLang="en-US"/>
          </a:p>
        </p:txBody>
      </p:sp>
    </p:spTree>
    <p:extLst>
      <p:ext uri="{BB962C8B-B14F-4D97-AF65-F5344CB8AC3E}">
        <p14:creationId xmlns:p14="http://schemas.microsoft.com/office/powerpoint/2010/main" val="303608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说明</a:t>
            </a:r>
            <a:r>
              <a:rPr lang="en-US" altLang="zh-CN" smtClean="0"/>
              <a:t>-</a:t>
            </a:r>
            <a:r>
              <a:rPr lang="en-US" altLang="zh-CN"/>
              <a:t> </a:t>
            </a:r>
            <a:r>
              <a:rPr lang="en-US" altLang="zh-CN" smtClean="0"/>
              <a:t>allocation</a:t>
            </a:r>
            <a:r>
              <a:rPr lang="zh-CN" altLang="en-US" smtClean="0"/>
              <a:t>、</a:t>
            </a:r>
            <a:r>
              <a:rPr lang="en-US" altLang="zh-CN" smtClean="0"/>
              <a:t>recovery</a:t>
            </a:r>
            <a:r>
              <a:rPr lang="zh-CN" altLang="en-US" smtClean="0"/>
              <a:t>、</a:t>
            </a:r>
            <a:r>
              <a:rPr lang="en-US" altLang="zh-CN" smtClean="0"/>
              <a:t>gateway</a:t>
            </a:r>
            <a:endParaRPr lang="zh-CN" altLang="en-US"/>
          </a:p>
        </p:txBody>
      </p:sp>
      <p:sp>
        <p:nvSpPr>
          <p:cNvPr id="3" name="内容占位符 2"/>
          <p:cNvSpPr>
            <a:spLocks noGrp="1"/>
          </p:cNvSpPr>
          <p:nvPr>
            <p:ph idx="1"/>
          </p:nvPr>
        </p:nvSpPr>
        <p:spPr>
          <a:xfrm>
            <a:off x="677334" y="1416909"/>
            <a:ext cx="8596668" cy="4624454"/>
          </a:xfrm>
        </p:spPr>
        <p:txBody>
          <a:bodyPr/>
          <a:lstStyle/>
          <a:p>
            <a:endParaRPr lang="zh-CN" altLang="en-US"/>
          </a:p>
          <a:p>
            <a:r>
              <a:rPr lang="zh-CN" altLang="en-US"/>
              <a:t>不需要等所有主分片</a:t>
            </a:r>
            <a:r>
              <a:rPr lang="zh-CN" altLang="en-US" smtClean="0"/>
              <a:t>都</a:t>
            </a:r>
            <a:r>
              <a:rPr lang="en-US" altLang="zh-CN"/>
              <a:t>allocation</a:t>
            </a:r>
            <a:r>
              <a:rPr lang="zh-CN" altLang="en-US" smtClean="0"/>
              <a:t>完毕</a:t>
            </a:r>
            <a:r>
              <a:rPr lang="zh-CN" altLang="en-US"/>
              <a:t>才执行副分片的分配。每个分片有自己的分配流程。</a:t>
            </a:r>
          </a:p>
          <a:p>
            <a:r>
              <a:rPr lang="zh-CN" altLang="en-US"/>
              <a:t>不需要等所有分片</a:t>
            </a:r>
            <a:r>
              <a:rPr lang="zh-CN" altLang="en-US" smtClean="0"/>
              <a:t>都</a:t>
            </a:r>
            <a:r>
              <a:rPr lang="en-US" altLang="zh-CN"/>
              <a:t>allocation</a:t>
            </a:r>
            <a:r>
              <a:rPr lang="zh-CN" altLang="en-US" smtClean="0"/>
              <a:t>完</a:t>
            </a:r>
            <a:r>
              <a:rPr lang="zh-CN" altLang="en-US"/>
              <a:t>才走 </a:t>
            </a:r>
            <a:r>
              <a:rPr lang="en-US" altLang="zh-CN"/>
              <a:t>recovery </a:t>
            </a:r>
            <a:r>
              <a:rPr lang="zh-CN" altLang="en-US"/>
              <a:t>流程</a:t>
            </a:r>
          </a:p>
          <a:p>
            <a:r>
              <a:rPr lang="zh-CN" altLang="en-US"/>
              <a:t>主分片不需要等副分片分配成功才进入主分片的 </a:t>
            </a:r>
            <a:r>
              <a:rPr lang="en-US" altLang="zh-CN"/>
              <a:t>recovery</a:t>
            </a:r>
            <a:r>
              <a:rPr lang="zh-CN" altLang="en-US"/>
              <a:t>，主副分片有自己的 </a:t>
            </a:r>
            <a:r>
              <a:rPr lang="en-US" altLang="zh-CN"/>
              <a:t>recovery </a:t>
            </a:r>
            <a:r>
              <a:rPr lang="zh-CN" altLang="en-US" smtClean="0"/>
              <a:t>流程</a:t>
            </a:r>
            <a:endParaRPr lang="en-US" altLang="zh-CN" smtClean="0"/>
          </a:p>
          <a:p>
            <a:r>
              <a:rPr lang="en-US" altLang="zh-CN"/>
              <a:t>reroute </a:t>
            </a:r>
            <a:r>
              <a:rPr lang="zh-CN" altLang="en-US"/>
              <a:t>会更新</a:t>
            </a:r>
            <a:r>
              <a:rPr lang="zh-CN" altLang="en-US" smtClean="0"/>
              <a:t>集群状态</a:t>
            </a:r>
            <a:r>
              <a:rPr lang="en-US" altLang="zh-CN" smtClean="0"/>
              <a:t>,</a:t>
            </a:r>
            <a:r>
              <a:rPr lang="zh-CN" altLang="en-US" smtClean="0"/>
              <a:t>集群状态的改变进而</a:t>
            </a:r>
            <a:r>
              <a:rPr lang="zh-CN" altLang="en-US"/>
              <a:t>触发各个模块对其进行处理</a:t>
            </a:r>
            <a:r>
              <a:rPr lang="en-US" altLang="zh-CN"/>
              <a:t>,</a:t>
            </a:r>
            <a:r>
              <a:rPr lang="zh-CN" altLang="en-US"/>
              <a:t>很多流程就这样触发的</a:t>
            </a:r>
            <a:r>
              <a:rPr lang="en-US" altLang="zh-CN"/>
              <a:t>.</a:t>
            </a:r>
            <a:r>
              <a:rPr lang="zh-CN" altLang="en-US"/>
              <a:t>从选主完到 </a:t>
            </a:r>
            <a:r>
              <a:rPr lang="en-US" altLang="zh-CN"/>
              <a:t>gateway, </a:t>
            </a:r>
            <a:r>
              <a:rPr lang="zh-CN" altLang="en-US"/>
              <a:t>再到 </a:t>
            </a:r>
            <a:r>
              <a:rPr lang="en-US" altLang="zh-CN"/>
              <a:t>allocation,recovery, </a:t>
            </a:r>
            <a:r>
              <a:rPr lang="zh-CN" altLang="en-US"/>
              <a:t>都是如此</a:t>
            </a:r>
          </a:p>
        </p:txBody>
      </p:sp>
    </p:spTree>
    <p:extLst>
      <p:ext uri="{BB962C8B-B14F-4D97-AF65-F5344CB8AC3E}">
        <p14:creationId xmlns:p14="http://schemas.microsoft.com/office/powerpoint/2010/main" val="2115539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3982" y="2883244"/>
            <a:ext cx="8596668" cy="1320800"/>
          </a:xfrm>
        </p:spPr>
        <p:txBody>
          <a:bodyPr/>
          <a:lstStyle/>
          <a:p>
            <a:r>
              <a:rPr lang="zh-CN" altLang="en-US" smtClean="0"/>
              <a:t>第二部分</a:t>
            </a:r>
            <a:r>
              <a:rPr lang="en-US" altLang="zh-CN" smtClean="0"/>
              <a:t>-</a:t>
            </a:r>
            <a:r>
              <a:rPr lang="zh-CN" altLang="en-US" smtClean="0"/>
              <a:t>通过几个场景举例分析</a:t>
            </a:r>
            <a:endParaRPr lang="zh-CN" altLang="en-US"/>
          </a:p>
        </p:txBody>
      </p:sp>
    </p:spTree>
    <p:extLst>
      <p:ext uri="{BB962C8B-B14F-4D97-AF65-F5344CB8AC3E}">
        <p14:creationId xmlns:p14="http://schemas.microsoft.com/office/powerpoint/2010/main" val="2621951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07308"/>
          </a:xfrm>
        </p:spPr>
        <p:txBody>
          <a:bodyPr>
            <a:normAutofit fontScale="90000"/>
          </a:bodyPr>
          <a:lstStyle/>
          <a:p>
            <a:r>
              <a:rPr lang="zh-CN" altLang="en-US"/>
              <a:t>建立</a:t>
            </a:r>
            <a:r>
              <a:rPr lang="zh-CN" altLang="en-US" smtClean="0"/>
              <a:t>索引</a:t>
            </a:r>
            <a:r>
              <a:rPr lang="en-US" altLang="zh-CN" smtClean="0"/>
              <a:t>-</a:t>
            </a:r>
            <a:r>
              <a:rPr lang="zh-CN" altLang="en-US"/>
              <a:t>创建一个</a:t>
            </a:r>
            <a:r>
              <a:rPr lang="en-US" altLang="zh-CN"/>
              <a:t>index c</a:t>
            </a:r>
            <a:br>
              <a:rPr lang="en-US" altLang="zh-CN"/>
            </a:br>
            <a:r>
              <a:rPr lang="en-US" altLang="zh-CN"/>
              <a:t/>
            </a:r>
            <a:br>
              <a:rPr lang="en-US" altLang="zh-CN"/>
            </a:br>
            <a:endParaRPr lang="zh-CN" altLang="en-US"/>
          </a:p>
        </p:txBody>
      </p:sp>
      <p:sp>
        <p:nvSpPr>
          <p:cNvPr id="3" name="内容占位符 2"/>
          <p:cNvSpPr>
            <a:spLocks noGrp="1"/>
          </p:cNvSpPr>
          <p:nvPr>
            <p:ph idx="1"/>
          </p:nvPr>
        </p:nvSpPr>
        <p:spPr>
          <a:xfrm>
            <a:off x="677334" y="1416908"/>
            <a:ext cx="11171766" cy="5222017"/>
          </a:xfrm>
        </p:spPr>
        <p:txBody>
          <a:bodyPr/>
          <a:lstStyle/>
          <a:p>
            <a:r>
              <a:rPr lang="zh-CN" altLang="en-US" smtClean="0"/>
              <a:t>问题一：何时</a:t>
            </a:r>
            <a:r>
              <a:rPr lang="zh-CN" altLang="en-US"/>
              <a:t>创建</a:t>
            </a:r>
            <a:r>
              <a:rPr lang="en-US" altLang="zh-CN"/>
              <a:t>index c</a:t>
            </a:r>
            <a:r>
              <a:rPr lang="zh-CN" altLang="en-US"/>
              <a:t>的</a:t>
            </a:r>
            <a:r>
              <a:rPr lang="en-US" altLang="zh-CN"/>
              <a:t>shard</a:t>
            </a:r>
            <a:r>
              <a:rPr lang="zh-CN" altLang="en-US"/>
              <a:t>呢？</a:t>
            </a:r>
          </a:p>
          <a:p>
            <a:pPr marL="0" indent="0">
              <a:buNone/>
            </a:pPr>
            <a:r>
              <a:rPr lang="zh-CN" altLang="en-US" sz="1600"/>
              <a:t>当向</a:t>
            </a:r>
            <a:r>
              <a:rPr lang="en-US" altLang="zh-CN" sz="1600"/>
              <a:t>index c</a:t>
            </a:r>
            <a:r>
              <a:rPr lang="zh-CN" altLang="en-US" sz="1600"/>
              <a:t>中 存入第一个</a:t>
            </a:r>
            <a:r>
              <a:rPr lang="en-US" altLang="zh-CN" sz="1600"/>
              <a:t>doc </a:t>
            </a:r>
            <a:r>
              <a:rPr lang="zh-CN" altLang="en-US" sz="1600" smtClean="0"/>
              <a:t>时</a:t>
            </a:r>
            <a:endParaRPr lang="en-US" altLang="zh-CN" sz="1600" smtClean="0"/>
          </a:p>
          <a:p>
            <a:pPr marL="0" indent="0">
              <a:buNone/>
            </a:pPr>
            <a:r>
              <a:rPr lang="zh-CN" altLang="en-US" sz="1600" smtClean="0"/>
              <a:t>说明</a:t>
            </a:r>
            <a:r>
              <a:rPr lang="zh-CN" altLang="en-US" sz="1600"/>
              <a:t>：</a:t>
            </a:r>
          </a:p>
          <a:p>
            <a:pPr marL="0" indent="0">
              <a:buNone/>
            </a:pPr>
            <a:r>
              <a:rPr lang="en-US" altLang="zh-CN" sz="1600"/>
              <a:t>1. </a:t>
            </a:r>
            <a:r>
              <a:rPr lang="zh-CN" altLang="en-US" sz="1600"/>
              <a:t>创建</a:t>
            </a:r>
            <a:r>
              <a:rPr lang="en-US" altLang="zh-CN" sz="1600"/>
              <a:t>doc</a:t>
            </a:r>
            <a:r>
              <a:rPr lang="zh-CN" altLang="en-US" sz="1600"/>
              <a:t>，可以在任何节点，创建</a:t>
            </a:r>
            <a:r>
              <a:rPr lang="en-US" altLang="zh-CN" sz="1600"/>
              <a:t>index</a:t>
            </a:r>
            <a:r>
              <a:rPr lang="zh-CN" altLang="en-US" sz="1600"/>
              <a:t>，需要在</a:t>
            </a:r>
            <a:r>
              <a:rPr lang="en-US" altLang="zh-CN" sz="1600"/>
              <a:t>master</a:t>
            </a:r>
            <a:r>
              <a:rPr lang="zh-CN" altLang="en-US" sz="1600"/>
              <a:t>上</a:t>
            </a:r>
          </a:p>
          <a:p>
            <a:pPr marL="0" indent="0">
              <a:buNone/>
            </a:pPr>
            <a:r>
              <a:rPr lang="en-US" altLang="zh-CN" sz="1600"/>
              <a:t>2. </a:t>
            </a:r>
            <a:r>
              <a:rPr lang="zh-CN" altLang="en-US" sz="1600"/>
              <a:t>写操作不是必须在</a:t>
            </a:r>
            <a:r>
              <a:rPr lang="en-US" altLang="zh-CN" sz="1600"/>
              <a:t>master</a:t>
            </a:r>
            <a:r>
              <a:rPr lang="zh-CN" altLang="en-US" sz="1600"/>
              <a:t>上进行，是在</a:t>
            </a:r>
            <a:r>
              <a:rPr lang="en-US" altLang="zh-CN" sz="1600"/>
              <a:t>primary shard</a:t>
            </a:r>
            <a:r>
              <a:rPr lang="zh-CN" altLang="en-US" sz="1600"/>
              <a:t>上（可以在任何</a:t>
            </a:r>
            <a:r>
              <a:rPr lang="en-US" altLang="zh-CN" sz="1600"/>
              <a:t>master</a:t>
            </a:r>
            <a:r>
              <a:rPr lang="zh-CN" altLang="en-US" sz="1600"/>
              <a:t>或</a:t>
            </a:r>
            <a:r>
              <a:rPr lang="en-US" altLang="zh-CN" sz="1600"/>
              <a:t>data</a:t>
            </a:r>
            <a:r>
              <a:rPr lang="zh-CN" altLang="en-US" sz="1600"/>
              <a:t>节点），然后</a:t>
            </a:r>
            <a:r>
              <a:rPr lang="en-US" altLang="zh-CN" sz="1600"/>
              <a:t>copy</a:t>
            </a:r>
            <a:r>
              <a:rPr lang="zh-CN" altLang="en-US" sz="1600"/>
              <a:t>在</a:t>
            </a:r>
            <a:r>
              <a:rPr lang="en-US" altLang="zh-CN" sz="1600" smtClean="0"/>
              <a:t>replica</a:t>
            </a:r>
          </a:p>
          <a:p>
            <a:pPr marL="0" indent="0">
              <a:buNone/>
            </a:pPr>
            <a:endParaRPr lang="en-US" altLang="zh-CN" sz="1600" smtClean="0"/>
          </a:p>
          <a:p>
            <a:r>
              <a:rPr lang="zh-CN" altLang="en-US" smtClean="0"/>
              <a:t>问题二：集群</a:t>
            </a:r>
            <a:r>
              <a:rPr lang="zh-CN" altLang="en-US"/>
              <a:t>将怎么平衡</a:t>
            </a:r>
            <a:r>
              <a:rPr lang="zh-CN" altLang="en-US" smtClean="0"/>
              <a:t>？</a:t>
            </a:r>
            <a:r>
              <a:rPr lang="en-US" altLang="zh-CN" smtClean="0"/>
              <a:t>shard</a:t>
            </a:r>
            <a:r>
              <a:rPr lang="zh-CN" altLang="en-US" smtClean="0"/>
              <a:t>放到哪个</a:t>
            </a:r>
            <a:r>
              <a:rPr lang="en-US" altLang="zh-CN" smtClean="0"/>
              <a:t>node</a:t>
            </a:r>
            <a:r>
              <a:rPr lang="zh-CN" altLang="en-US" smtClean="0"/>
              <a:t>？</a:t>
            </a:r>
            <a:endParaRPr lang="en-US" altLang="zh-CN" smtClean="0"/>
          </a:p>
          <a:p>
            <a:pPr marL="0" indent="0">
              <a:buNone/>
            </a:pPr>
            <a:r>
              <a:rPr lang="en-US" altLang="zh-CN" sz="1600"/>
              <a:t>1.</a:t>
            </a:r>
            <a:r>
              <a:rPr lang="zh-CN" altLang="en-US" sz="1600"/>
              <a:t>通过查看群集中每个节点所包含的平均</a:t>
            </a:r>
            <a:r>
              <a:rPr lang="en-US" altLang="zh-CN" sz="1600"/>
              <a:t>shard</a:t>
            </a:r>
            <a:r>
              <a:rPr lang="zh-CN" altLang="en-US" sz="1600"/>
              <a:t>数量，然后尝试使该数字尽可能接近相同</a:t>
            </a:r>
          </a:p>
          <a:p>
            <a:pPr marL="0" indent="0">
              <a:buNone/>
            </a:pPr>
            <a:r>
              <a:rPr lang="en-US" altLang="zh-CN" sz="1600"/>
              <a:t>2</a:t>
            </a:r>
            <a:r>
              <a:rPr lang="en-US" altLang="zh-CN" sz="1600" smtClean="0"/>
              <a:t>.</a:t>
            </a:r>
            <a:r>
              <a:rPr lang="zh-CN" altLang="en-US" sz="1600"/>
              <a:t>由</a:t>
            </a:r>
            <a:r>
              <a:rPr lang="en-US" altLang="zh-CN" sz="1600"/>
              <a:t>allocation decider</a:t>
            </a:r>
            <a:r>
              <a:rPr lang="zh-CN" altLang="en-US" sz="1600"/>
              <a:t>来</a:t>
            </a:r>
            <a:r>
              <a:rPr lang="zh-CN" altLang="en-US" sz="1600" smtClean="0"/>
              <a:t>实施一些限制</a:t>
            </a:r>
            <a:endParaRPr lang="en-US" altLang="zh-CN" sz="1600" smtClean="0"/>
          </a:p>
          <a:p>
            <a:pPr marL="0" indent="0">
              <a:buNone/>
            </a:pPr>
            <a:endParaRPr lang="zh-CN" altLang="en-US" sz="1600"/>
          </a:p>
          <a:p>
            <a:pPr marL="0" indent="0">
              <a:buNone/>
            </a:pPr>
            <a:endParaRPr lang="zh-CN" altLang="en-US" sz="1600"/>
          </a:p>
          <a:p>
            <a:endParaRPr lang="zh-CN" altLang="en-US"/>
          </a:p>
          <a:p>
            <a:endParaRPr lang="en-US" altLang="zh-CN"/>
          </a:p>
          <a:p>
            <a:pPr marL="0" indent="0">
              <a:buNone/>
            </a:pPr>
            <a:endParaRPr lang="zh-CN" altLang="en-US"/>
          </a:p>
          <a:p>
            <a:pPr marL="0" indent="0">
              <a:buNone/>
            </a:pPr>
            <a:endParaRPr lang="zh-CN" altLang="en-US"/>
          </a:p>
        </p:txBody>
      </p:sp>
      <p:pic>
        <p:nvPicPr>
          <p:cNvPr id="2049" name="Picture 1" descr="C://Users/wangnan/AppData/Local/YNote/data/wn9279@qq.com/850592b06584451b9ef38a9926446436/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0" y="0"/>
            <a:ext cx="4076700" cy="287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668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09600"/>
          </a:xfrm>
        </p:spPr>
        <p:txBody>
          <a:bodyPr>
            <a:normAutofit fontScale="90000"/>
          </a:bodyPr>
          <a:lstStyle/>
          <a:p>
            <a:r>
              <a:rPr lang="en-US" altLang="zh-CN"/>
              <a:t>allocation </a:t>
            </a:r>
            <a:r>
              <a:rPr lang="en-US" altLang="zh-CN" smtClean="0"/>
              <a:t>decider </a:t>
            </a:r>
            <a:r>
              <a:rPr lang="zh-CN" altLang="en-US" smtClean="0"/>
              <a:t>限制</a:t>
            </a:r>
            <a:endParaRPr lang="zh-CN" altLang="en-US"/>
          </a:p>
        </p:txBody>
      </p:sp>
      <p:sp>
        <p:nvSpPr>
          <p:cNvPr id="3" name="内容占位符 2"/>
          <p:cNvSpPr>
            <a:spLocks noGrp="1"/>
          </p:cNvSpPr>
          <p:nvPr>
            <p:ph idx="1"/>
          </p:nvPr>
        </p:nvSpPr>
        <p:spPr>
          <a:xfrm>
            <a:off x="561975" y="1362076"/>
            <a:ext cx="10096499" cy="3148160"/>
          </a:xfrm>
        </p:spPr>
        <p:txBody>
          <a:bodyPr>
            <a:normAutofit/>
          </a:bodyPr>
          <a:lstStyle/>
          <a:p>
            <a:r>
              <a:rPr lang="en-US" altLang="zh-CN" sz="1600"/>
              <a:t>master</a:t>
            </a:r>
            <a:r>
              <a:rPr lang="zh-CN" altLang="en-US" sz="1600"/>
              <a:t>提出修改议案；</a:t>
            </a:r>
            <a:r>
              <a:rPr lang="en-US" altLang="zh-CN" sz="1600"/>
              <a:t>allocation decider</a:t>
            </a:r>
            <a:r>
              <a:rPr lang="zh-CN" altLang="en-US" sz="1600"/>
              <a:t>则告知</a:t>
            </a:r>
            <a:r>
              <a:rPr lang="en-US" altLang="zh-CN" sz="1600"/>
              <a:t>master </a:t>
            </a:r>
            <a:r>
              <a:rPr lang="zh-CN" altLang="en-US" sz="1600"/>
              <a:t>是否 某个阻碍 阻止了议案通过。这些都运行在</a:t>
            </a:r>
            <a:r>
              <a:rPr lang="en-US" altLang="zh-CN" sz="1600"/>
              <a:t>master</a:t>
            </a:r>
            <a:r>
              <a:rPr lang="zh-CN" altLang="en-US" sz="1600" smtClean="0"/>
              <a:t>上</a:t>
            </a:r>
            <a:endParaRPr lang="en-US" altLang="zh-CN" sz="1600" smtClean="0"/>
          </a:p>
          <a:p>
            <a:pPr marL="0" indent="0">
              <a:buNone/>
            </a:pPr>
            <a:r>
              <a:rPr lang="zh-CN" altLang="en-US" sz="1600"/>
              <a:t>最简单的一个被阻止的例子是 ：你不可以把主分片 和复制分片放在同一个节点</a:t>
            </a:r>
          </a:p>
          <a:p>
            <a:r>
              <a:rPr lang="zh-CN" altLang="en-US" sz="1600" smtClean="0"/>
              <a:t>过滤：</a:t>
            </a:r>
            <a:r>
              <a:rPr lang="zh-CN" altLang="en-US" sz="1600"/>
              <a:t>分配上的“热</a:t>
            </a:r>
            <a:r>
              <a:rPr lang="en-US" altLang="zh-CN" sz="1600"/>
              <a:t>/</a:t>
            </a:r>
            <a:r>
              <a:rPr lang="zh-CN" altLang="en-US" sz="1600"/>
              <a:t>暖” 节点过滤</a:t>
            </a:r>
          </a:p>
          <a:p>
            <a:r>
              <a:rPr lang="zh-CN" altLang="en-US" sz="1600"/>
              <a:t>磁盘</a:t>
            </a:r>
            <a:r>
              <a:rPr lang="zh-CN" altLang="en-US" sz="1600" smtClean="0"/>
              <a:t>阈值：</a:t>
            </a:r>
            <a:r>
              <a:rPr lang="zh-CN" altLang="en-US" sz="1600"/>
              <a:t> </a:t>
            </a:r>
            <a:r>
              <a:rPr lang="en-US" altLang="zh-CN" sz="1600"/>
              <a:t>Master</a:t>
            </a:r>
            <a:r>
              <a:rPr lang="zh-CN" altLang="en-US" sz="1600"/>
              <a:t>监视群集上的磁盘使用情况并查看高</a:t>
            </a:r>
            <a:r>
              <a:rPr lang="en-US" altLang="zh-CN" sz="1600"/>
              <a:t>/</a:t>
            </a:r>
            <a:r>
              <a:rPr lang="zh-CN" altLang="en-US" sz="1600"/>
              <a:t>低</a:t>
            </a:r>
            <a:r>
              <a:rPr lang="zh-CN" altLang="en-US" sz="1600" smtClean="0"/>
              <a:t>水位</a:t>
            </a:r>
            <a:endParaRPr lang="en-US" altLang="zh-CN" sz="1600" smtClean="0"/>
          </a:p>
          <a:p>
            <a:r>
              <a:rPr lang="zh-CN" altLang="en-US" sz="1600" smtClean="0"/>
              <a:t>制止</a:t>
            </a:r>
            <a:r>
              <a:rPr lang="en-US" altLang="zh-CN" sz="1600" smtClean="0"/>
              <a:t>:</a:t>
            </a:r>
            <a:r>
              <a:rPr lang="zh-CN" altLang="en-US" sz="1600"/>
              <a:t>假如有太多的正在进行的</a:t>
            </a:r>
            <a:r>
              <a:rPr lang="en-US" altLang="zh-CN" sz="1600"/>
              <a:t>recovery</a:t>
            </a:r>
            <a:r>
              <a:rPr lang="zh-CN" altLang="en-US" sz="1600"/>
              <a:t>。 为了保护节点并允许</a:t>
            </a:r>
            <a:r>
              <a:rPr lang="en-US" altLang="zh-CN" sz="1600"/>
              <a:t>recovery</a:t>
            </a:r>
            <a:r>
              <a:rPr lang="zh-CN" altLang="en-US" sz="1600"/>
              <a:t>，</a:t>
            </a:r>
            <a:r>
              <a:rPr lang="en-US" altLang="zh-CN" sz="1600"/>
              <a:t>allocation decider</a:t>
            </a:r>
            <a:r>
              <a:rPr lang="zh-CN" altLang="en-US" sz="1600"/>
              <a:t>可以告诉集群等待，并在下一次迭代中重试将分片分配给该节点</a:t>
            </a:r>
          </a:p>
          <a:p>
            <a:endParaRPr lang="zh-CN" altLang="en-US" sz="1600"/>
          </a:p>
          <a:p>
            <a:endParaRPr lang="zh-CN" altLang="en-US"/>
          </a:p>
          <a:p>
            <a:endParaRPr lang="en-US" altLang="zh-CN" smtClean="0"/>
          </a:p>
          <a:p>
            <a:pPr marL="0" indent="0">
              <a:buNone/>
            </a:pPr>
            <a:endParaRPr lang="zh-CN" altLang="en-US"/>
          </a:p>
          <a:p>
            <a:endParaRPr lang="zh-CN" altLang="en-US"/>
          </a:p>
          <a:p>
            <a:endParaRPr lang="zh-CN" altLang="en-US"/>
          </a:p>
        </p:txBody>
      </p:sp>
      <p:pic>
        <p:nvPicPr>
          <p:cNvPr id="3073" name="Picture 1" descr="C://Users/wangnan/AppData/Local/YNote/data/wn9279@qq.com/82a3e6fd8d1945938a0372d78a84d1f4/clipbo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172" y="4025342"/>
            <a:ext cx="3933116" cy="283265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wangnan/AppData/Local/YNote/data/wn9279@qq.com/97ac6e8e33364ae280adb1acd358795d/clipboa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65175"/>
            <a:ext cx="3948232" cy="27928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wangnan/AppData/Local/YNote/data/wn9279@qq.com/ced9c296954745d2995647c2cf65060d/clip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040" y="3999214"/>
            <a:ext cx="4093749" cy="288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466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28650"/>
          </a:xfrm>
        </p:spPr>
        <p:txBody>
          <a:bodyPr>
            <a:normAutofit fontScale="90000"/>
          </a:bodyPr>
          <a:lstStyle/>
          <a:p>
            <a:r>
              <a:rPr lang="zh-CN" altLang="en-US" b="1" smtClean="0"/>
              <a:t>主分片分配</a:t>
            </a:r>
            <a:r>
              <a:rPr lang="zh-CN" altLang="en-US" smtClean="0"/>
              <a:t/>
            </a:r>
            <a:br>
              <a:rPr lang="zh-CN" altLang="en-US" smtClean="0"/>
            </a:br>
            <a:endParaRPr lang="zh-CN" altLang="en-US"/>
          </a:p>
        </p:txBody>
      </p:sp>
      <p:sp>
        <p:nvSpPr>
          <p:cNvPr id="4" name="文本框 3"/>
          <p:cNvSpPr txBox="1"/>
          <p:nvPr/>
        </p:nvSpPr>
        <p:spPr>
          <a:xfrm>
            <a:off x="677334" y="1409700"/>
            <a:ext cx="9324975" cy="4247317"/>
          </a:xfrm>
          <a:prstGeom prst="rect">
            <a:avLst/>
          </a:prstGeom>
          <a:noFill/>
        </p:spPr>
        <p:txBody>
          <a:bodyPr wrap="square" rtlCol="0">
            <a:spAutoFit/>
          </a:bodyPr>
          <a:lstStyle/>
          <a:p>
            <a:r>
              <a:rPr lang="en-US" altLang="zh-CN" smtClean="0"/>
              <a:t>1.</a:t>
            </a:r>
            <a:r>
              <a:rPr lang="zh-CN" altLang="en-US" smtClean="0"/>
              <a:t>一旦</a:t>
            </a:r>
            <a:r>
              <a:rPr lang="en-US" altLang="zh-CN"/>
              <a:t>master</a:t>
            </a:r>
            <a:r>
              <a:rPr lang="zh-CN" altLang="en-US"/>
              <a:t>决定</a:t>
            </a:r>
            <a:r>
              <a:rPr lang="zh-CN" altLang="en-US" smtClean="0"/>
              <a:t>了在</a:t>
            </a:r>
            <a:r>
              <a:rPr lang="zh-CN" altLang="en-US"/>
              <a:t>哪个</a:t>
            </a:r>
            <a:r>
              <a:rPr lang="en-US" altLang="zh-CN"/>
              <a:t>node</a:t>
            </a:r>
            <a:r>
              <a:rPr lang="zh-CN" altLang="en-US"/>
              <a:t>上存放</a:t>
            </a:r>
            <a:r>
              <a:rPr lang="en-US" altLang="zh-CN"/>
              <a:t>primary shard</a:t>
            </a:r>
            <a:r>
              <a:rPr lang="zh-CN" altLang="en-US" smtClean="0"/>
              <a:t>，将会修改</a:t>
            </a:r>
            <a:r>
              <a:rPr lang="en-US" altLang="zh-CN"/>
              <a:t>cluster </a:t>
            </a:r>
            <a:r>
              <a:rPr lang="en-US" altLang="zh-CN" smtClean="0"/>
              <a:t>state</a:t>
            </a:r>
            <a:r>
              <a:rPr lang="zh-CN" altLang="en-US" smtClean="0"/>
              <a:t>，把这个</a:t>
            </a:r>
            <a:r>
              <a:rPr lang="en-US" altLang="zh-CN" smtClean="0"/>
              <a:t>shard</a:t>
            </a:r>
            <a:r>
              <a:rPr lang="zh-CN" altLang="en-US" smtClean="0"/>
              <a:t>标记为</a:t>
            </a:r>
            <a:r>
              <a:rPr lang="en-US" altLang="zh-CN" b="1" smtClean="0">
                <a:solidFill>
                  <a:srgbClr val="FF0000"/>
                </a:solidFill>
              </a:rPr>
              <a:t>initializing</a:t>
            </a:r>
            <a:r>
              <a:rPr lang="zh-CN" altLang="en-US" smtClean="0"/>
              <a:t>（</a:t>
            </a:r>
            <a:r>
              <a:rPr lang="zh-CN" altLang="en-US"/>
              <a:t>说明：</a:t>
            </a:r>
            <a:r>
              <a:rPr lang="en-US" altLang="zh-CN"/>
              <a:t> cluster state</a:t>
            </a:r>
            <a:r>
              <a:rPr lang="zh-CN" altLang="en-US"/>
              <a:t>可以被广播到机器中的所有节点，并保持同步</a:t>
            </a:r>
            <a:r>
              <a:rPr lang="zh-CN" altLang="en-US" smtClean="0"/>
              <a:t>）</a:t>
            </a:r>
            <a:endParaRPr lang="en-US" altLang="zh-CN" smtClean="0"/>
          </a:p>
          <a:p>
            <a:endParaRPr lang="en-US" altLang="zh-CN" smtClean="0"/>
          </a:p>
          <a:p>
            <a:r>
              <a:rPr lang="en-US" altLang="zh-CN" smtClean="0"/>
              <a:t>2.shard</a:t>
            </a:r>
            <a:r>
              <a:rPr lang="zh-CN" altLang="en-US"/>
              <a:t>被标注为 </a:t>
            </a:r>
            <a:r>
              <a:rPr lang="en-US" altLang="zh-CN"/>
              <a:t>initializing </a:t>
            </a:r>
            <a:r>
              <a:rPr lang="zh-CN" altLang="en-US" smtClean="0"/>
              <a:t>后，</a:t>
            </a:r>
            <a:r>
              <a:rPr lang="zh-CN" altLang="en-US"/>
              <a:t>被分配的节点</a:t>
            </a:r>
            <a:r>
              <a:rPr lang="zh-CN" altLang="en-US" smtClean="0"/>
              <a:t>收到广播，将创建</a:t>
            </a:r>
            <a:r>
              <a:rPr lang="zh-CN" altLang="en-US"/>
              <a:t>一个</a:t>
            </a:r>
            <a:r>
              <a:rPr lang="en-US" altLang="zh-CN"/>
              <a:t>shard</a:t>
            </a:r>
          </a:p>
          <a:p>
            <a:endParaRPr lang="en-US" altLang="zh-CN" smtClean="0"/>
          </a:p>
          <a:p>
            <a:r>
              <a:rPr lang="en-US" altLang="zh-CN" smtClean="0"/>
              <a:t>3.node</a:t>
            </a:r>
            <a:r>
              <a:rPr lang="zh-CN" altLang="en-US" smtClean="0"/>
              <a:t>告诉</a:t>
            </a:r>
            <a:r>
              <a:rPr lang="en-US" altLang="zh-CN" smtClean="0"/>
              <a:t>master shard</a:t>
            </a:r>
            <a:r>
              <a:rPr lang="zh-CN" altLang="en-US" smtClean="0"/>
              <a:t>创建好了</a:t>
            </a:r>
            <a:endParaRPr lang="en-US" altLang="zh-CN" smtClean="0"/>
          </a:p>
          <a:p>
            <a:endParaRPr lang="en-US" altLang="zh-CN" smtClean="0"/>
          </a:p>
          <a:p>
            <a:r>
              <a:rPr lang="en-US" altLang="zh-CN"/>
              <a:t>4</a:t>
            </a:r>
            <a:r>
              <a:rPr lang="en-US" altLang="zh-CN" smtClean="0"/>
              <a:t>. master</a:t>
            </a:r>
            <a:r>
              <a:rPr lang="zh-CN" altLang="en-US" smtClean="0"/>
              <a:t>修改集群状态，“</a:t>
            </a:r>
            <a:r>
              <a:rPr lang="zh-CN" altLang="en-US"/>
              <a:t>将</a:t>
            </a:r>
            <a:r>
              <a:rPr lang="en-US" altLang="zh-CN"/>
              <a:t>shard</a:t>
            </a:r>
            <a:r>
              <a:rPr lang="zh-CN" altLang="en-US"/>
              <a:t>标记为 </a:t>
            </a:r>
            <a:r>
              <a:rPr lang="en-US" altLang="zh-CN">
                <a:solidFill>
                  <a:srgbClr val="FF0000"/>
                </a:solidFill>
              </a:rPr>
              <a:t>started </a:t>
            </a:r>
            <a:r>
              <a:rPr lang="zh-CN" altLang="en-US" smtClean="0"/>
              <a:t>” </a:t>
            </a:r>
            <a:r>
              <a:rPr lang="zh-CN" altLang="en-US" smtClean="0">
                <a:solidFill>
                  <a:srgbClr val="FF0000"/>
                </a:solidFill>
              </a:rPr>
              <a:t>，</a:t>
            </a:r>
            <a:r>
              <a:rPr lang="zh-CN" altLang="en-US" smtClean="0"/>
              <a:t>通知所有</a:t>
            </a:r>
            <a:r>
              <a:rPr lang="en-US" altLang="zh-CN" smtClean="0"/>
              <a:t>node</a:t>
            </a:r>
          </a:p>
          <a:p>
            <a:endParaRPr lang="en-US" altLang="zh-CN" smtClean="0"/>
          </a:p>
          <a:p>
            <a:r>
              <a:rPr lang="en-US" altLang="zh-CN" smtClean="0"/>
              <a:t>5.node </a:t>
            </a:r>
            <a:r>
              <a:rPr lang="zh-CN" altLang="en-US"/>
              <a:t>接收到 </a:t>
            </a:r>
            <a:r>
              <a:rPr lang="en-US" altLang="zh-CN" smtClean="0"/>
              <a:t>master</a:t>
            </a:r>
            <a:r>
              <a:rPr lang="zh-CN" altLang="en-US"/>
              <a:t>广播</a:t>
            </a:r>
            <a:r>
              <a:rPr lang="zh-CN" altLang="en-US" smtClean="0"/>
              <a:t>的集群状态，将</a:t>
            </a:r>
            <a:r>
              <a:rPr lang="en-US" altLang="zh-CN" smtClean="0"/>
              <a:t>shard </a:t>
            </a:r>
            <a:r>
              <a:rPr lang="zh-CN" altLang="en-US" smtClean="0"/>
              <a:t>标记为</a:t>
            </a:r>
            <a:r>
              <a:rPr lang="en-US" altLang="zh-CN" smtClean="0"/>
              <a:t>started</a:t>
            </a:r>
          </a:p>
          <a:p>
            <a:endParaRPr lang="en-US" altLang="zh-CN"/>
          </a:p>
          <a:p>
            <a:r>
              <a:rPr lang="zh-CN" altLang="en-US" smtClean="0"/>
              <a:t>（</a:t>
            </a:r>
            <a:r>
              <a:rPr lang="en-US" altLang="zh-CN"/>
              <a:t>shard </a:t>
            </a:r>
            <a:r>
              <a:rPr lang="zh-CN" altLang="en-US"/>
              <a:t>是</a:t>
            </a:r>
            <a:r>
              <a:rPr lang="en-US" altLang="zh-CN"/>
              <a:t>started</a:t>
            </a:r>
            <a:r>
              <a:rPr lang="zh-CN" altLang="en-US"/>
              <a:t>状态了</a:t>
            </a:r>
            <a:r>
              <a:rPr lang="zh-CN" altLang="en-US" smtClean="0"/>
              <a:t>，</a:t>
            </a:r>
            <a:r>
              <a:rPr lang="zh-CN" altLang="en-US"/>
              <a:t>就可以</a:t>
            </a:r>
            <a:r>
              <a:rPr lang="zh-CN" altLang="en-US" smtClean="0"/>
              <a:t>索引</a:t>
            </a:r>
            <a:r>
              <a:rPr lang="en-US" altLang="zh-CN"/>
              <a:t>doc</a:t>
            </a:r>
            <a:r>
              <a:rPr lang="zh-CN" altLang="en-US" smtClean="0"/>
              <a:t>啦）</a:t>
            </a:r>
          </a:p>
          <a:p>
            <a:endParaRPr lang="zh-CN" altLang="en-US"/>
          </a:p>
          <a:p>
            <a:endParaRPr lang="en-US" altLang="zh-CN">
              <a:effectLst/>
            </a:endParaRP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116" y="4181474"/>
            <a:ext cx="4314883" cy="2676525"/>
          </a:xfrm>
        </p:spPr>
      </p:pic>
      <p:sp>
        <p:nvSpPr>
          <p:cNvPr id="8" name="文本框 7"/>
          <p:cNvSpPr txBox="1"/>
          <p:nvPr/>
        </p:nvSpPr>
        <p:spPr>
          <a:xfrm>
            <a:off x="5619750" y="6115050"/>
            <a:ext cx="1819275" cy="369332"/>
          </a:xfrm>
          <a:prstGeom prst="rect">
            <a:avLst/>
          </a:prstGeom>
          <a:noFill/>
        </p:spPr>
        <p:txBody>
          <a:bodyPr wrap="square" rtlCol="0">
            <a:spAutoFit/>
          </a:bodyPr>
          <a:lstStyle/>
          <a:p>
            <a:r>
              <a:rPr lang="zh-CN" altLang="en-US" smtClean="0"/>
              <a:t>点放映看动图：</a:t>
            </a:r>
            <a:endParaRPr lang="zh-CN" altLang="en-US"/>
          </a:p>
        </p:txBody>
      </p:sp>
    </p:spTree>
    <p:extLst>
      <p:ext uri="{BB962C8B-B14F-4D97-AF65-F5344CB8AC3E}">
        <p14:creationId xmlns:p14="http://schemas.microsoft.com/office/powerpoint/2010/main" val="2580207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67265"/>
          </a:xfrm>
        </p:spPr>
        <p:txBody>
          <a:bodyPr>
            <a:normAutofit fontScale="90000"/>
          </a:bodyPr>
          <a:lstStyle/>
          <a:p>
            <a:r>
              <a:rPr lang="en-US" altLang="zh-CN"/>
              <a:t>master election</a:t>
            </a:r>
            <a:br>
              <a:rPr lang="en-US" altLang="zh-CN"/>
            </a:br>
            <a:endParaRPr lang="zh-CN" altLang="en-US"/>
          </a:p>
        </p:txBody>
      </p:sp>
      <p:sp>
        <p:nvSpPr>
          <p:cNvPr id="3" name="内容占位符 2"/>
          <p:cNvSpPr>
            <a:spLocks noGrp="1"/>
          </p:cNvSpPr>
          <p:nvPr>
            <p:ph idx="1"/>
          </p:nvPr>
        </p:nvSpPr>
        <p:spPr>
          <a:xfrm>
            <a:off x="677334" y="1383957"/>
            <a:ext cx="8596668" cy="4657405"/>
          </a:xfrm>
        </p:spPr>
        <p:txBody>
          <a:bodyPr>
            <a:normAutofit fontScale="92500" lnSpcReduction="10000"/>
          </a:bodyPr>
          <a:lstStyle/>
          <a:p>
            <a:r>
              <a:rPr lang="en-US" altLang="zh-CN" smtClean="0"/>
              <a:t>Bully</a:t>
            </a:r>
            <a:r>
              <a:rPr lang="zh-CN" altLang="en-US"/>
              <a:t>算法</a:t>
            </a:r>
          </a:p>
          <a:p>
            <a:pPr marL="0" indent="0">
              <a:buNone/>
            </a:pPr>
            <a:r>
              <a:rPr lang="en-US" altLang="zh-CN"/>
              <a:t>Leader</a:t>
            </a:r>
            <a:r>
              <a:rPr lang="zh-CN" altLang="en-US"/>
              <a:t>选举的基本算法之一。 它假定所有节点都有一个惟一的</a:t>
            </a:r>
            <a:r>
              <a:rPr lang="en-US" altLang="zh-CN"/>
              <a:t>ID</a:t>
            </a:r>
            <a:r>
              <a:rPr lang="zh-CN" altLang="en-US"/>
              <a:t>，该</a:t>
            </a:r>
            <a:r>
              <a:rPr lang="en-US" altLang="zh-CN"/>
              <a:t>ID</a:t>
            </a:r>
            <a:r>
              <a:rPr lang="zh-CN" altLang="en-US"/>
              <a:t>对节点进行排序。 任何时候的当前</a:t>
            </a:r>
            <a:r>
              <a:rPr lang="en-US" altLang="zh-CN"/>
              <a:t>Leader</a:t>
            </a:r>
            <a:r>
              <a:rPr lang="zh-CN" altLang="en-US"/>
              <a:t>都是参与集群的最高</a:t>
            </a:r>
            <a:r>
              <a:rPr lang="en-US" altLang="zh-CN"/>
              <a:t>id</a:t>
            </a:r>
            <a:r>
              <a:rPr lang="zh-CN" altLang="en-US"/>
              <a:t>节点。 该算法的优点是易于实现</a:t>
            </a:r>
            <a:r>
              <a:rPr lang="en-US" altLang="zh-CN"/>
              <a:t>,</a:t>
            </a:r>
            <a:r>
              <a:rPr lang="zh-CN" altLang="en-US"/>
              <a:t>但是</a:t>
            </a:r>
            <a:r>
              <a:rPr lang="en-US" altLang="zh-CN"/>
              <a:t>,</a:t>
            </a:r>
            <a:r>
              <a:rPr lang="zh-CN" altLang="en-US"/>
              <a:t>当拥有最大 </a:t>
            </a:r>
            <a:r>
              <a:rPr lang="en-US" altLang="zh-CN"/>
              <a:t>id </a:t>
            </a:r>
            <a:r>
              <a:rPr lang="zh-CN" altLang="en-US"/>
              <a:t>的节点处于不稳定状态的场景下会有问题</a:t>
            </a:r>
            <a:r>
              <a:rPr lang="en-US" altLang="zh-CN"/>
              <a:t>,</a:t>
            </a:r>
            <a:r>
              <a:rPr lang="zh-CN" altLang="en-US"/>
              <a:t>例如 </a:t>
            </a:r>
            <a:r>
              <a:rPr lang="en-US" altLang="zh-CN"/>
              <a:t>Master </a:t>
            </a:r>
            <a:r>
              <a:rPr lang="zh-CN" altLang="en-US"/>
              <a:t>负载过重而假死</a:t>
            </a:r>
            <a:r>
              <a:rPr lang="en-US" altLang="zh-CN"/>
              <a:t>,</a:t>
            </a:r>
            <a:r>
              <a:rPr lang="zh-CN" altLang="en-US"/>
              <a:t>集群拥有第二大</a:t>
            </a:r>
            <a:r>
              <a:rPr lang="en-US" altLang="zh-CN"/>
              <a:t>id </a:t>
            </a:r>
            <a:r>
              <a:rPr lang="zh-CN" altLang="en-US"/>
              <a:t>的节点被选为 新主</a:t>
            </a:r>
            <a:r>
              <a:rPr lang="en-US" altLang="zh-CN"/>
              <a:t>,</a:t>
            </a:r>
            <a:r>
              <a:rPr lang="zh-CN" altLang="en-US"/>
              <a:t>这时原来的 </a:t>
            </a:r>
            <a:r>
              <a:rPr lang="en-US" altLang="zh-CN"/>
              <a:t>Master </a:t>
            </a:r>
            <a:r>
              <a:rPr lang="zh-CN" altLang="en-US"/>
              <a:t>恢复</a:t>
            </a:r>
            <a:r>
              <a:rPr lang="en-US" altLang="zh-CN"/>
              <a:t>,</a:t>
            </a:r>
            <a:r>
              <a:rPr lang="zh-CN" altLang="en-US"/>
              <a:t>再次被选为新主</a:t>
            </a:r>
            <a:r>
              <a:rPr lang="en-US" altLang="zh-CN"/>
              <a:t>,</a:t>
            </a:r>
            <a:r>
              <a:rPr lang="zh-CN" altLang="en-US"/>
              <a:t>然后又假死</a:t>
            </a:r>
            <a:r>
              <a:rPr lang="en-US" altLang="zh-CN"/>
              <a:t>…</a:t>
            </a:r>
            <a:endParaRPr lang="zh-CN" altLang="en-US"/>
          </a:p>
          <a:p>
            <a:pPr marL="0" indent="0">
              <a:buNone/>
            </a:pPr>
            <a:r>
              <a:rPr lang="en-US" altLang="zh-CN"/>
              <a:t>elasticsearch </a:t>
            </a:r>
            <a:r>
              <a:rPr lang="zh-CN" altLang="en-US"/>
              <a:t>通过</a:t>
            </a:r>
            <a:r>
              <a:rPr lang="zh-CN" altLang="en-US" b="1">
                <a:solidFill>
                  <a:srgbClr val="FF0000"/>
                </a:solidFill>
              </a:rPr>
              <a:t>推迟选举直到当前的 </a:t>
            </a:r>
            <a:r>
              <a:rPr lang="en-US" altLang="zh-CN" b="1">
                <a:solidFill>
                  <a:srgbClr val="FF0000"/>
                </a:solidFill>
              </a:rPr>
              <a:t>Master </a:t>
            </a:r>
            <a:r>
              <a:rPr lang="zh-CN" altLang="en-US" b="1">
                <a:solidFill>
                  <a:srgbClr val="FF0000"/>
                </a:solidFill>
              </a:rPr>
              <a:t>失效</a:t>
            </a:r>
            <a:r>
              <a:rPr lang="zh-CN" altLang="en-US" smtClean="0"/>
              <a:t>来</a:t>
            </a:r>
            <a:endParaRPr lang="en-US" altLang="zh-CN" smtClean="0"/>
          </a:p>
          <a:p>
            <a:pPr marL="0" indent="0">
              <a:buNone/>
            </a:pPr>
            <a:r>
              <a:rPr lang="zh-CN" altLang="en-US" smtClean="0"/>
              <a:t>解决</a:t>
            </a:r>
            <a:r>
              <a:rPr lang="zh-CN" altLang="en-US"/>
              <a:t>上述问题</a:t>
            </a:r>
            <a:r>
              <a:rPr lang="en-US" altLang="zh-CN"/>
              <a:t>,</a:t>
            </a:r>
            <a:r>
              <a:rPr lang="zh-CN" altLang="en-US"/>
              <a:t>但是容易产生脑裂</a:t>
            </a:r>
            <a:r>
              <a:rPr lang="en-US" altLang="zh-CN"/>
              <a:t>,</a:t>
            </a:r>
            <a:r>
              <a:rPr lang="zh-CN" altLang="en-US"/>
              <a:t>再通过 </a:t>
            </a:r>
            <a:r>
              <a:rPr lang="zh-CN" altLang="en-US" b="1" i="1">
                <a:solidFill>
                  <a:srgbClr val="FF0000"/>
                </a:solidFill>
              </a:rPr>
              <a:t>法定得票人数过半</a:t>
            </a:r>
            <a:r>
              <a:rPr lang="zh-CN" altLang="en-US">
                <a:solidFill>
                  <a:srgbClr val="FF0000"/>
                </a:solidFill>
              </a:rPr>
              <a:t> </a:t>
            </a:r>
            <a:r>
              <a:rPr lang="zh-CN" altLang="en-US"/>
              <a:t>解决脑</a:t>
            </a:r>
            <a:r>
              <a:rPr lang="zh-CN" altLang="en-US" smtClean="0"/>
              <a:t>裂</a:t>
            </a:r>
            <a:endParaRPr lang="zh-CN" altLang="en-US"/>
          </a:p>
          <a:p>
            <a:r>
              <a:rPr lang="zh-CN" altLang="en-US"/>
              <a:t>选主流程</a:t>
            </a:r>
          </a:p>
          <a:p>
            <a:pPr marL="0" indent="0">
              <a:buNone/>
            </a:pPr>
            <a:r>
              <a:rPr lang="en-US" altLang="zh-CN" smtClean="0"/>
              <a:t>ZenDiscovery</a:t>
            </a:r>
            <a:r>
              <a:rPr lang="zh-CN" altLang="en-US"/>
              <a:t>（默认）过程就是这样的</a:t>
            </a:r>
            <a:r>
              <a:rPr lang="en-US" altLang="zh-CN"/>
              <a:t>:</a:t>
            </a:r>
            <a:endParaRPr lang="zh-CN" altLang="en-US"/>
          </a:p>
          <a:p>
            <a:pPr marL="0" indent="0">
              <a:buNone/>
            </a:pPr>
            <a:r>
              <a:rPr lang="zh-CN" altLang="en-US" sz="1500"/>
              <a:t>每个节点计算最低的已知节点</a:t>
            </a:r>
            <a:r>
              <a:rPr lang="en-US" altLang="zh-CN" sz="1500"/>
              <a:t>ID</a:t>
            </a:r>
            <a:r>
              <a:rPr lang="zh-CN" altLang="en-US" sz="1500"/>
              <a:t>，并向该节点</a:t>
            </a:r>
            <a:r>
              <a:rPr lang="zh-CN" altLang="en-US" sz="1500" smtClean="0"/>
              <a:t>发送投票</a:t>
            </a:r>
            <a:endParaRPr lang="zh-CN" altLang="en-US" sz="1500"/>
          </a:p>
          <a:p>
            <a:pPr marL="0" indent="0">
              <a:buNone/>
            </a:pPr>
            <a:r>
              <a:rPr lang="zh-CN" altLang="en-US" sz="1500"/>
              <a:t>如果一个节点收到足够多的票数，并且该节点也为自己投票，那么它将</a:t>
            </a:r>
            <a:r>
              <a:rPr lang="zh-CN" altLang="en-US" sz="1500" smtClean="0"/>
              <a:t>扮演</a:t>
            </a:r>
            <a:r>
              <a:rPr lang="en-US" altLang="zh-CN" sz="1500" smtClean="0"/>
              <a:t>master</a:t>
            </a:r>
            <a:r>
              <a:rPr lang="zh-CN" altLang="en-US" sz="1500" smtClean="0"/>
              <a:t>的</a:t>
            </a:r>
            <a:r>
              <a:rPr lang="zh-CN" altLang="en-US" sz="1500"/>
              <a:t>角色，开始发布集群状态。</a:t>
            </a:r>
          </a:p>
          <a:p>
            <a:pPr marL="0" indent="0">
              <a:buNone/>
            </a:pPr>
            <a:r>
              <a:rPr lang="zh-CN" altLang="en-US" sz="1500"/>
              <a:t>所有节点都会参数选举</a:t>
            </a:r>
            <a:r>
              <a:rPr lang="en-US" altLang="zh-CN" sz="1500"/>
              <a:t>,</a:t>
            </a:r>
            <a:r>
              <a:rPr lang="zh-CN" altLang="en-US" sz="1500"/>
              <a:t>并参与投票</a:t>
            </a:r>
            <a:r>
              <a:rPr lang="en-US" altLang="zh-CN" sz="1500"/>
              <a:t>,</a:t>
            </a:r>
            <a:r>
              <a:rPr lang="zh-CN" altLang="en-US" sz="1500"/>
              <a:t>但是</a:t>
            </a:r>
            <a:r>
              <a:rPr lang="en-US" altLang="zh-CN" sz="1500"/>
              <a:t>,</a:t>
            </a:r>
            <a:r>
              <a:rPr lang="zh-CN" altLang="en-US" sz="1500"/>
              <a:t>只有有资格成为 </a:t>
            </a:r>
            <a:r>
              <a:rPr lang="en-US" altLang="zh-CN" sz="1500"/>
              <a:t>master </a:t>
            </a:r>
            <a:r>
              <a:rPr lang="zh-CN" altLang="en-US" sz="1500"/>
              <a:t>的</a:t>
            </a:r>
            <a:r>
              <a:rPr lang="zh-CN" altLang="en-US" sz="1500" smtClean="0"/>
              <a:t>节点的投票才有效</a:t>
            </a:r>
            <a:r>
              <a:rPr lang="en-US" altLang="zh-CN" sz="1500" smtClean="0"/>
              <a:t>.</a:t>
            </a:r>
            <a:endParaRPr lang="en-US" altLang="zh-CN" sz="1500"/>
          </a:p>
          <a:p>
            <a:pPr marL="0" indent="0">
              <a:buNone/>
            </a:pPr>
            <a:r>
              <a:rPr lang="zh-CN" altLang="en-US" sz="1500"/>
              <a:t>有多少选票赢得选举的定义就是所谓的法定人数。 在弹性搜索中，法定大小是一个可配置的参数。 （一般配置成</a:t>
            </a:r>
            <a:r>
              <a:rPr lang="en-US" altLang="zh-CN" sz="1500"/>
              <a:t>:</a:t>
            </a:r>
            <a:r>
              <a:rPr lang="zh-CN" altLang="en-US" sz="1500"/>
              <a:t>可以成为</a:t>
            </a:r>
            <a:r>
              <a:rPr lang="en-US" altLang="zh-CN" sz="1500"/>
              <a:t>master</a:t>
            </a:r>
            <a:r>
              <a:rPr lang="zh-CN" altLang="en-US" sz="1500"/>
              <a:t>节点数</a:t>
            </a:r>
            <a:r>
              <a:rPr lang="en-US" altLang="zh-CN" sz="1500"/>
              <a:t>n/2+1</a:t>
            </a:r>
            <a:r>
              <a:rPr lang="zh-CN" altLang="en-US" sz="1500"/>
              <a:t>）</a:t>
            </a:r>
          </a:p>
          <a:p>
            <a:pPr marL="0" indent="0">
              <a:buNone/>
            </a:pPr>
            <a:endParaRPr lang="zh-CN" altLang="en-US"/>
          </a:p>
        </p:txBody>
      </p:sp>
    </p:spTree>
    <p:extLst>
      <p:ext uri="{BB962C8B-B14F-4D97-AF65-F5344CB8AC3E}">
        <p14:creationId xmlns:p14="http://schemas.microsoft.com/office/powerpoint/2010/main" val="3185926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19125"/>
          </a:xfrm>
        </p:spPr>
        <p:txBody>
          <a:bodyPr>
            <a:normAutofit fontScale="90000"/>
          </a:bodyPr>
          <a:lstStyle/>
          <a:p>
            <a:r>
              <a:rPr lang="zh-CN" altLang="en-US" b="1" smtClean="0"/>
              <a:t>复制分片分配</a:t>
            </a:r>
            <a:r>
              <a:rPr lang="zh-CN" altLang="en-US" smtClean="0"/>
              <a:t/>
            </a:r>
            <a:br>
              <a:rPr lang="zh-CN" altLang="en-US" smtClean="0"/>
            </a:br>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0" y="4081068"/>
            <a:ext cx="4476750" cy="2776931"/>
          </a:xfrm>
        </p:spPr>
      </p:pic>
      <p:sp>
        <p:nvSpPr>
          <p:cNvPr id="5" name="文本框 4"/>
          <p:cNvSpPr txBox="1"/>
          <p:nvPr/>
        </p:nvSpPr>
        <p:spPr>
          <a:xfrm>
            <a:off x="677334" y="1400175"/>
            <a:ext cx="9801225" cy="9510296"/>
          </a:xfrm>
          <a:prstGeom prst="rect">
            <a:avLst/>
          </a:prstGeom>
          <a:noFill/>
        </p:spPr>
        <p:txBody>
          <a:bodyPr wrap="square" rtlCol="0">
            <a:spAutoFit/>
          </a:bodyPr>
          <a:lstStyle/>
          <a:p>
            <a:r>
              <a:rPr lang="en-US" altLang="zh-CN"/>
              <a:t>primary</a:t>
            </a:r>
            <a:r>
              <a:rPr lang="zh-CN" altLang="en-US"/>
              <a:t>分配完成，</a:t>
            </a:r>
            <a:r>
              <a:rPr lang="en-US" altLang="zh-CN"/>
              <a:t>master</a:t>
            </a:r>
            <a:r>
              <a:rPr lang="zh-CN" altLang="en-US"/>
              <a:t>要尝试分配</a:t>
            </a:r>
            <a:r>
              <a:rPr lang="en-US" altLang="zh-CN"/>
              <a:t>replica</a:t>
            </a:r>
            <a:r>
              <a:rPr lang="zh-CN" altLang="en-US"/>
              <a:t>啦。“必须要在</a:t>
            </a:r>
            <a:r>
              <a:rPr lang="en-US" altLang="zh-CN"/>
              <a:t>primary</a:t>
            </a:r>
            <a:r>
              <a:rPr lang="zh-CN" altLang="en-US"/>
              <a:t>被标注为</a:t>
            </a:r>
            <a:r>
              <a:rPr lang="en-US" altLang="zh-CN"/>
              <a:t>started</a:t>
            </a:r>
            <a:r>
              <a:rPr lang="zh-CN" altLang="en-US"/>
              <a:t>后，才能分配</a:t>
            </a:r>
            <a:r>
              <a:rPr lang="en-US" altLang="zh-CN"/>
              <a:t>replica”</a:t>
            </a:r>
            <a:r>
              <a:rPr lang="zh-CN" altLang="en-US"/>
              <a:t>，这也是</a:t>
            </a:r>
            <a:r>
              <a:rPr lang="en-US" altLang="zh-CN"/>
              <a:t>allocation decider</a:t>
            </a:r>
            <a:r>
              <a:rPr lang="zh-CN" altLang="en-US"/>
              <a:t>做出的</a:t>
            </a:r>
            <a:r>
              <a:rPr lang="zh-CN" altLang="en-US" smtClean="0"/>
              <a:t>决定</a:t>
            </a:r>
            <a:endParaRPr lang="en-US" altLang="zh-CN" smtClean="0"/>
          </a:p>
          <a:p>
            <a:endParaRPr lang="en-US" altLang="zh-CN"/>
          </a:p>
          <a:p>
            <a:r>
              <a:rPr lang="zh-CN" altLang="en-US"/>
              <a:t>在这个例子中，为了保证</a:t>
            </a:r>
            <a:r>
              <a:rPr lang="en-US" altLang="zh-CN"/>
              <a:t>balance</a:t>
            </a:r>
            <a:r>
              <a:rPr lang="zh-CN" altLang="en-US"/>
              <a:t>，</a:t>
            </a:r>
            <a:r>
              <a:rPr lang="en-US" altLang="zh-CN"/>
              <a:t>c0</a:t>
            </a:r>
            <a:r>
              <a:rPr lang="zh-CN" altLang="en-US"/>
              <a:t>将被分配到</a:t>
            </a:r>
            <a:r>
              <a:rPr lang="en-US" altLang="zh-CN"/>
              <a:t>node3</a:t>
            </a:r>
            <a:r>
              <a:rPr lang="zh-CN" altLang="en-US"/>
              <a:t>，这样每个节点上都有三个</a:t>
            </a:r>
            <a:r>
              <a:rPr lang="zh-CN" altLang="en-US" smtClean="0"/>
              <a:t>分片</a:t>
            </a:r>
            <a:endParaRPr lang="en-US" altLang="zh-CN" smtClean="0"/>
          </a:p>
          <a:p>
            <a:endParaRPr lang="en-US" altLang="zh-CN"/>
          </a:p>
          <a:p>
            <a:pPr marL="342900" indent="-342900">
              <a:buAutoNum type="arabicPeriod"/>
            </a:pPr>
            <a:r>
              <a:rPr lang="en-US" altLang="zh-CN" smtClean="0"/>
              <a:t>master</a:t>
            </a:r>
            <a:r>
              <a:rPr lang="zh-CN" altLang="en-US"/>
              <a:t>向所有</a:t>
            </a:r>
            <a:r>
              <a:rPr lang="en-US" altLang="zh-CN"/>
              <a:t>node</a:t>
            </a:r>
            <a:r>
              <a:rPr lang="zh-CN" altLang="en-US"/>
              <a:t>广播 </a:t>
            </a:r>
            <a:r>
              <a:rPr lang="en-US" altLang="zh-CN"/>
              <a:t>modified cluster state</a:t>
            </a:r>
            <a:r>
              <a:rPr lang="zh-CN" altLang="en-US"/>
              <a:t>，以告知所有</a:t>
            </a:r>
            <a:r>
              <a:rPr lang="en-US" altLang="zh-CN"/>
              <a:t>node “</a:t>
            </a:r>
            <a:r>
              <a:rPr lang="zh-CN" altLang="en-US"/>
              <a:t>我已经选定 </a:t>
            </a:r>
            <a:r>
              <a:rPr lang="en-US" altLang="zh-CN" smtClean="0"/>
              <a:t>node3</a:t>
            </a:r>
            <a:r>
              <a:rPr lang="zh-CN" altLang="en-US" smtClean="0"/>
              <a:t>节点 </a:t>
            </a:r>
            <a:r>
              <a:rPr lang="zh-CN" altLang="en-US"/>
              <a:t>来创建</a:t>
            </a:r>
            <a:r>
              <a:rPr lang="en-US" altLang="zh-CN"/>
              <a:t>replica shard</a:t>
            </a:r>
            <a:r>
              <a:rPr lang="en-US" altLang="zh-CN" smtClean="0"/>
              <a:t>”</a:t>
            </a:r>
          </a:p>
          <a:p>
            <a:pPr marL="342900" indent="-342900">
              <a:buFontTx/>
              <a:buAutoNum type="arabicPeriod"/>
            </a:pPr>
            <a:r>
              <a:rPr lang="en-US" altLang="zh-CN" smtClean="0"/>
              <a:t>node3</a:t>
            </a:r>
            <a:r>
              <a:rPr lang="zh-CN" altLang="en-US" smtClean="0"/>
              <a:t>节点</a:t>
            </a:r>
            <a:r>
              <a:rPr lang="zh-CN" altLang="en-US"/>
              <a:t>探测到</a:t>
            </a:r>
            <a:r>
              <a:rPr lang="zh-CN" altLang="en-US" smtClean="0"/>
              <a:t>“我</a:t>
            </a:r>
            <a:r>
              <a:rPr lang="zh-CN" altLang="en-US"/>
              <a:t>就是被选中的</a:t>
            </a:r>
            <a:r>
              <a:rPr lang="en-US" altLang="zh-CN" smtClean="0"/>
              <a:t>node</a:t>
            </a:r>
            <a:r>
              <a:rPr lang="zh-CN" altLang="en-US" smtClean="0"/>
              <a:t>”。</a:t>
            </a:r>
            <a:r>
              <a:rPr lang="en-US" altLang="zh-CN" smtClean="0"/>
              <a:t>node3</a:t>
            </a:r>
            <a:r>
              <a:rPr lang="zh-CN" altLang="en-US" smtClean="0"/>
              <a:t>节点 </a:t>
            </a:r>
            <a:r>
              <a:rPr lang="zh-CN" altLang="en-US"/>
              <a:t>开始</a:t>
            </a:r>
            <a:r>
              <a:rPr lang="zh-CN" altLang="en-US" b="1"/>
              <a:t>从</a:t>
            </a:r>
            <a:r>
              <a:rPr lang="en-US" altLang="zh-CN" b="1"/>
              <a:t>primary</a:t>
            </a:r>
            <a:r>
              <a:rPr lang="zh-CN" altLang="en-US"/>
              <a:t>恢复数据（</a:t>
            </a:r>
            <a:r>
              <a:rPr lang="en-US" altLang="zh-CN"/>
              <a:t>start recovery from primary</a:t>
            </a:r>
            <a:r>
              <a:rPr lang="zh-CN" altLang="en-US" smtClean="0"/>
              <a:t>）</a:t>
            </a:r>
            <a:endParaRPr lang="en-US" altLang="zh-CN" smtClean="0"/>
          </a:p>
          <a:p>
            <a:pPr marL="342900" indent="-342900">
              <a:buFontTx/>
              <a:buAutoNum type="arabicPeriod"/>
            </a:pPr>
            <a:r>
              <a:rPr lang="en-US" altLang="zh-CN" smtClean="0"/>
              <a:t>node3</a:t>
            </a:r>
            <a:r>
              <a:rPr lang="zh-CN" altLang="en-US" smtClean="0"/>
              <a:t>节点</a:t>
            </a:r>
            <a:r>
              <a:rPr lang="zh-CN" altLang="en-US"/>
              <a:t>告知</a:t>
            </a:r>
            <a:r>
              <a:rPr lang="en-US" altLang="zh-CN"/>
              <a:t>master “</a:t>
            </a:r>
            <a:r>
              <a:rPr lang="zh-CN" altLang="en-US"/>
              <a:t>我已经完成</a:t>
            </a:r>
            <a:r>
              <a:rPr lang="en-US" altLang="zh-CN" smtClean="0"/>
              <a:t>recovery</a:t>
            </a:r>
            <a:r>
              <a:rPr lang="zh-CN" altLang="en-US" smtClean="0"/>
              <a:t>”</a:t>
            </a:r>
            <a:endParaRPr lang="en-US" altLang="zh-CN" smtClean="0"/>
          </a:p>
          <a:p>
            <a:pPr marL="342900" indent="-342900">
              <a:buFontTx/>
              <a:buAutoNum type="arabicPeriod"/>
            </a:pPr>
            <a:r>
              <a:rPr lang="en-US" altLang="zh-CN"/>
              <a:t>master</a:t>
            </a:r>
            <a:r>
              <a:rPr lang="zh-CN" altLang="en-US"/>
              <a:t>向所有</a:t>
            </a:r>
            <a:r>
              <a:rPr lang="en-US" altLang="zh-CN"/>
              <a:t>node</a:t>
            </a:r>
            <a:r>
              <a:rPr lang="zh-CN" altLang="en-US"/>
              <a:t>广播 </a:t>
            </a:r>
            <a:r>
              <a:rPr lang="en-US" altLang="zh-CN"/>
              <a:t>modified cluster state</a:t>
            </a:r>
            <a:r>
              <a:rPr lang="zh-CN" altLang="en-US" smtClean="0"/>
              <a:t>，</a:t>
            </a:r>
            <a:endParaRPr lang="en-US" altLang="zh-CN" smtClean="0"/>
          </a:p>
          <a:p>
            <a:r>
              <a:rPr lang="zh-CN" altLang="en-US" smtClean="0"/>
              <a:t>以</a:t>
            </a:r>
            <a:r>
              <a:rPr lang="zh-CN" altLang="en-US"/>
              <a:t>告知所有</a:t>
            </a:r>
            <a:r>
              <a:rPr lang="en-US" altLang="zh-CN"/>
              <a:t>node “xxx</a:t>
            </a:r>
            <a:r>
              <a:rPr lang="zh-CN" altLang="en-US"/>
              <a:t>节点上的 </a:t>
            </a:r>
            <a:r>
              <a:rPr lang="en-US" altLang="zh-CN"/>
              <a:t>replica</a:t>
            </a:r>
            <a:r>
              <a:rPr lang="zh-CN" altLang="en-US"/>
              <a:t>变成了 </a:t>
            </a:r>
            <a:r>
              <a:rPr lang="en-US" altLang="zh-CN"/>
              <a:t>started</a:t>
            </a:r>
            <a:r>
              <a:rPr lang="zh-CN" altLang="en-US"/>
              <a:t>状态”</a:t>
            </a:r>
          </a:p>
          <a:p>
            <a:pPr marL="342900" indent="-342900">
              <a:buFontTx/>
              <a:buAutoNum type="arabicPeriod"/>
            </a:pPr>
            <a:endParaRPr lang="en-US" altLang="zh-CN"/>
          </a:p>
          <a:p>
            <a:pPr marL="342900" indent="-342900">
              <a:buFontTx/>
              <a:buAutoNum type="arabicPeriod"/>
            </a:pPr>
            <a:endParaRPr lang="en-US" altLang="zh-CN"/>
          </a:p>
          <a:p>
            <a:pPr marL="342900" indent="-342900">
              <a:buAutoNum type="arabicPeriod"/>
            </a:pPr>
            <a:endParaRPr lang="en-US" altLang="zh-CN" smtClean="0"/>
          </a:p>
          <a:p>
            <a:endParaRPr lang="en-US" altLang="zh-CN"/>
          </a:p>
          <a:p>
            <a:endParaRPr lang="zh-CN" altLang="en-US"/>
          </a:p>
          <a:p>
            <a:endParaRPr lang="en-US" altLang="zh-CN" smtClean="0"/>
          </a:p>
          <a:p>
            <a:endParaRPr lang="en-US" altLang="zh-CN">
              <a:effectLst/>
            </a:endParaRPr>
          </a:p>
          <a:p>
            <a:endParaRPr lang="en-US" altLang="zh-CN" smtClean="0"/>
          </a:p>
          <a:p>
            <a:endParaRPr lang="en-US" altLang="zh-CN">
              <a:effectLst/>
            </a:endParaRPr>
          </a:p>
          <a:p>
            <a:endParaRPr lang="en-US" altLang="zh-CN" smtClean="0"/>
          </a:p>
          <a:p>
            <a:endParaRPr lang="en-US" altLang="zh-CN">
              <a:effectLst/>
            </a:endParaRPr>
          </a:p>
          <a:p>
            <a:endParaRPr lang="en-US" altLang="zh-CN" smtClean="0"/>
          </a:p>
          <a:p>
            <a:endParaRPr lang="en-US" altLang="zh-CN">
              <a:effectLst/>
            </a:endParaRPr>
          </a:p>
          <a:p>
            <a:endParaRPr lang="en-US" altLang="zh-CN" smtClean="0"/>
          </a:p>
          <a:p>
            <a:endParaRPr lang="en-US" altLang="zh-CN">
              <a:effectLst/>
            </a:endParaRPr>
          </a:p>
          <a:p>
            <a:endParaRPr lang="en-US" altLang="zh-CN" smtClean="0"/>
          </a:p>
          <a:p>
            <a:endParaRPr lang="en-US" altLang="zh-CN">
              <a:effectLst/>
            </a:endParaRPr>
          </a:p>
          <a:p>
            <a:endParaRPr lang="en-US" altLang="zh-CN" smtClean="0"/>
          </a:p>
          <a:p>
            <a:endParaRPr lang="en-US" altLang="zh-CN">
              <a:effectLst/>
            </a:endParaRPr>
          </a:p>
          <a:p>
            <a:endParaRPr lang="en-US" altLang="zh-CN" smtClean="0"/>
          </a:p>
          <a:p>
            <a:endParaRPr lang="zh-CN" altLang="en-US">
              <a:effectLst/>
            </a:endParaRPr>
          </a:p>
        </p:txBody>
      </p:sp>
      <p:sp>
        <p:nvSpPr>
          <p:cNvPr id="6" name="文本框 5"/>
          <p:cNvSpPr txBox="1"/>
          <p:nvPr/>
        </p:nvSpPr>
        <p:spPr>
          <a:xfrm>
            <a:off x="5619750" y="6115050"/>
            <a:ext cx="1819275" cy="369332"/>
          </a:xfrm>
          <a:prstGeom prst="rect">
            <a:avLst/>
          </a:prstGeom>
          <a:noFill/>
        </p:spPr>
        <p:txBody>
          <a:bodyPr wrap="square" rtlCol="0">
            <a:spAutoFit/>
          </a:bodyPr>
          <a:lstStyle/>
          <a:p>
            <a:r>
              <a:rPr lang="zh-CN" altLang="en-US" smtClean="0"/>
              <a:t>点放映看动图：</a:t>
            </a:r>
            <a:endParaRPr lang="zh-CN" altLang="en-US"/>
          </a:p>
        </p:txBody>
      </p:sp>
    </p:spTree>
    <p:extLst>
      <p:ext uri="{BB962C8B-B14F-4D97-AF65-F5344CB8AC3E}">
        <p14:creationId xmlns:p14="http://schemas.microsoft.com/office/powerpoint/2010/main" val="1220258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3326" y="3980628"/>
            <a:ext cx="4638674" cy="2877372"/>
          </a:xfrm>
        </p:spPr>
      </p:pic>
      <p:sp>
        <p:nvSpPr>
          <p:cNvPr id="4" name="标题 3"/>
          <p:cNvSpPr txBox="1">
            <a:spLocks noGrp="1"/>
          </p:cNvSpPr>
          <p:nvPr>
            <p:ph type="title"/>
          </p:nvPr>
        </p:nvSpPr>
        <p:spPr>
          <a:xfrm>
            <a:off x="677334" y="609600"/>
            <a:ext cx="8596668" cy="646331"/>
          </a:xfrm>
          <a:prstGeom prst="rect">
            <a:avLst/>
          </a:prstGeom>
          <a:noFill/>
        </p:spPr>
        <p:txBody>
          <a:bodyPr wrap="square" rtlCol="0">
            <a:spAutoFit/>
          </a:bodyPr>
          <a:lstStyle/>
          <a:p>
            <a:r>
              <a:rPr lang="zh-CN" altLang="en-US" smtClean="0"/>
              <a:t>重启集群</a:t>
            </a:r>
            <a:endParaRPr lang="zh-CN" altLang="en-US"/>
          </a:p>
        </p:txBody>
      </p:sp>
      <p:sp>
        <p:nvSpPr>
          <p:cNvPr id="7" name="文本框 6"/>
          <p:cNvSpPr txBox="1"/>
          <p:nvPr/>
        </p:nvSpPr>
        <p:spPr>
          <a:xfrm>
            <a:off x="819150" y="1400175"/>
            <a:ext cx="10296525" cy="4247317"/>
          </a:xfrm>
          <a:prstGeom prst="rect">
            <a:avLst/>
          </a:prstGeom>
          <a:noFill/>
        </p:spPr>
        <p:txBody>
          <a:bodyPr wrap="square" rtlCol="0">
            <a:spAutoFit/>
          </a:bodyPr>
          <a:lstStyle/>
          <a:p>
            <a:r>
              <a:rPr lang="en-US" altLang="zh-CN" smtClean="0"/>
              <a:t>1.master</a:t>
            </a:r>
            <a:r>
              <a:rPr lang="zh-CN" altLang="en-US" smtClean="0"/>
              <a:t>选举，已经选举</a:t>
            </a:r>
            <a:r>
              <a:rPr lang="en-US" altLang="zh-CN" smtClean="0"/>
              <a:t>ok</a:t>
            </a:r>
            <a:r>
              <a:rPr lang="zh-CN" altLang="en-US" smtClean="0"/>
              <a:t>后，创建 </a:t>
            </a:r>
            <a:r>
              <a:rPr lang="en-US" altLang="zh-CN"/>
              <a:t>cluster state</a:t>
            </a:r>
            <a:r>
              <a:rPr lang="zh-CN" altLang="en-US"/>
              <a:t>，它的来源有两</a:t>
            </a:r>
            <a:r>
              <a:rPr lang="zh-CN" altLang="en-US" smtClean="0"/>
              <a:t>个：</a:t>
            </a:r>
            <a:r>
              <a:rPr lang="en-US" altLang="zh-CN" smtClean="0"/>
              <a:t>1</a:t>
            </a:r>
            <a:r>
              <a:rPr lang="en-US" altLang="zh-CN"/>
              <a:t>. </a:t>
            </a:r>
            <a:r>
              <a:rPr lang="zh-CN" altLang="en-US"/>
              <a:t>新</a:t>
            </a:r>
            <a:r>
              <a:rPr lang="zh-CN" altLang="en-US" smtClean="0"/>
              <a:t>创建</a:t>
            </a:r>
            <a:r>
              <a:rPr lang="en-US" altLang="zh-CN" smtClean="0"/>
              <a:t>2</a:t>
            </a:r>
            <a:r>
              <a:rPr lang="en-US" altLang="zh-CN"/>
              <a:t>. </a:t>
            </a:r>
            <a:r>
              <a:rPr lang="zh-CN" altLang="en-US"/>
              <a:t>从磁盘恢复得来</a:t>
            </a:r>
            <a:r>
              <a:rPr lang="zh-CN" altLang="en-US" smtClean="0"/>
              <a:t>的</a:t>
            </a:r>
            <a:endParaRPr lang="en-US" altLang="zh-CN" smtClean="0"/>
          </a:p>
          <a:p>
            <a:endParaRPr lang="en-US" altLang="zh-CN"/>
          </a:p>
          <a:p>
            <a:r>
              <a:rPr lang="en-US" altLang="zh-CN" smtClean="0"/>
              <a:t>2.</a:t>
            </a:r>
            <a:r>
              <a:rPr lang="zh-CN" altLang="en-US"/>
              <a:t>这个</a:t>
            </a:r>
            <a:r>
              <a:rPr lang="en-US" altLang="zh-CN"/>
              <a:t>cluster state</a:t>
            </a:r>
            <a:r>
              <a:rPr lang="zh-CN" altLang="en-US"/>
              <a:t>会带来什么呢？</a:t>
            </a:r>
          </a:p>
          <a:p>
            <a:r>
              <a:rPr lang="zh-CN" altLang="en-US"/>
              <a:t>它会告知</a:t>
            </a:r>
            <a:r>
              <a:rPr lang="en-US" altLang="zh-CN"/>
              <a:t>master “</a:t>
            </a:r>
            <a:r>
              <a:rPr lang="zh-CN" altLang="en-US"/>
              <a:t>需要被分配的</a:t>
            </a:r>
            <a:r>
              <a:rPr lang="en-US" altLang="zh-CN"/>
              <a:t>shard </a:t>
            </a:r>
            <a:r>
              <a:rPr lang="zh-CN" altLang="en-US"/>
              <a:t>的列表”（</a:t>
            </a:r>
            <a:r>
              <a:rPr lang="en-US" altLang="zh-CN"/>
              <a:t>a list of shards that need to be assigned</a:t>
            </a:r>
            <a:r>
              <a:rPr lang="zh-CN" altLang="en-US" smtClean="0"/>
              <a:t>）</a:t>
            </a:r>
            <a:endParaRPr lang="en-US" altLang="zh-CN" smtClean="0"/>
          </a:p>
          <a:p>
            <a:endParaRPr lang="en-US" altLang="zh-CN"/>
          </a:p>
          <a:p>
            <a:r>
              <a:rPr lang="en-US" altLang="zh-CN" smtClean="0"/>
              <a:t>3.</a:t>
            </a:r>
            <a:r>
              <a:rPr lang="zh-CN" altLang="en-US"/>
              <a:t>有了“需要被分配的</a:t>
            </a:r>
            <a:r>
              <a:rPr lang="en-US" altLang="zh-CN"/>
              <a:t>shard </a:t>
            </a:r>
            <a:r>
              <a:rPr lang="zh-CN" altLang="en-US"/>
              <a:t>的列表”，这些</a:t>
            </a:r>
            <a:r>
              <a:rPr lang="en-US" altLang="zh-CN"/>
              <a:t>shard</a:t>
            </a:r>
            <a:r>
              <a:rPr lang="zh-CN" altLang="en-US"/>
              <a:t>要如何分配呢？</a:t>
            </a:r>
          </a:p>
          <a:p>
            <a:r>
              <a:rPr lang="zh-CN" altLang="en-US" smtClean="0"/>
              <a:t>如果</a:t>
            </a:r>
            <a:r>
              <a:rPr lang="zh-CN" altLang="en-US"/>
              <a:t>是创建</a:t>
            </a:r>
            <a:r>
              <a:rPr lang="en-US" altLang="zh-CN"/>
              <a:t>index</a:t>
            </a:r>
            <a:r>
              <a:rPr lang="zh-CN" altLang="en-US"/>
              <a:t>，</a:t>
            </a:r>
            <a:r>
              <a:rPr lang="en-US" altLang="zh-CN"/>
              <a:t>shard</a:t>
            </a:r>
            <a:r>
              <a:rPr lang="zh-CN" altLang="en-US"/>
              <a:t>可以分配到任何</a:t>
            </a:r>
            <a:r>
              <a:rPr lang="en-US" altLang="zh-CN"/>
              <a:t>node</a:t>
            </a:r>
            <a:r>
              <a:rPr lang="zh-CN" altLang="en-US"/>
              <a:t>（当然，要</a:t>
            </a:r>
            <a:r>
              <a:rPr lang="en-US" altLang="zh-CN"/>
              <a:t>allocation decider</a:t>
            </a:r>
            <a:r>
              <a:rPr lang="zh-CN" altLang="en-US"/>
              <a:t>保证</a:t>
            </a:r>
            <a:r>
              <a:rPr lang="en-US" altLang="zh-CN"/>
              <a:t>cluster</a:t>
            </a:r>
            <a:r>
              <a:rPr lang="zh-CN" altLang="en-US"/>
              <a:t>平衡）</a:t>
            </a:r>
          </a:p>
          <a:p>
            <a:r>
              <a:rPr lang="zh-CN" altLang="en-US" smtClean="0"/>
              <a:t>整个</a:t>
            </a:r>
            <a:r>
              <a:rPr lang="zh-CN" altLang="en-US"/>
              <a:t>集群重启时，“需要被分配的</a:t>
            </a:r>
            <a:r>
              <a:rPr lang="en-US" altLang="zh-CN"/>
              <a:t>shard”</a:t>
            </a:r>
            <a:r>
              <a:rPr lang="zh-CN" altLang="en-US" smtClean="0"/>
              <a:t>不</a:t>
            </a:r>
            <a:r>
              <a:rPr lang="zh-CN" altLang="en-US"/>
              <a:t>会</a:t>
            </a:r>
            <a:r>
              <a:rPr lang="zh-CN" altLang="en-US" smtClean="0"/>
              <a:t>像</a:t>
            </a:r>
            <a:r>
              <a:rPr lang="zh-CN" altLang="en-US"/>
              <a:t>新创建</a:t>
            </a:r>
            <a:r>
              <a:rPr lang="en-US" altLang="zh-CN"/>
              <a:t>index</a:t>
            </a:r>
            <a:r>
              <a:rPr lang="zh-CN" altLang="en-US"/>
              <a:t>一样可分配到任意</a:t>
            </a:r>
            <a:r>
              <a:rPr lang="en-US" altLang="zh-CN"/>
              <a:t>node</a:t>
            </a:r>
          </a:p>
          <a:p>
            <a:endParaRPr lang="en-US" altLang="zh-CN"/>
          </a:p>
          <a:p>
            <a:r>
              <a:rPr lang="zh-CN" altLang="en-US" smtClean="0"/>
              <a:t>整个</a:t>
            </a:r>
            <a:r>
              <a:rPr lang="zh-CN" altLang="en-US"/>
              <a:t>集群重启时要做的是：找到之前已存在的</a:t>
            </a:r>
            <a:r>
              <a:rPr lang="en-US" altLang="zh-CN"/>
              <a:t>shard</a:t>
            </a:r>
            <a:r>
              <a:rPr lang="zh-CN" altLang="en-US" smtClean="0"/>
              <a:t>，</a:t>
            </a:r>
            <a:endParaRPr lang="en-US" altLang="zh-CN" smtClean="0"/>
          </a:p>
          <a:p>
            <a:r>
              <a:rPr lang="zh-CN" altLang="en-US" smtClean="0"/>
              <a:t>然后</a:t>
            </a:r>
            <a:r>
              <a:rPr lang="zh-CN" altLang="en-US"/>
              <a:t>将它们</a:t>
            </a:r>
            <a:r>
              <a:rPr lang="en-US" altLang="zh-CN"/>
              <a:t>open</a:t>
            </a:r>
            <a:r>
              <a:rPr lang="zh-CN" altLang="en-US"/>
              <a:t>即可</a:t>
            </a:r>
          </a:p>
          <a:p>
            <a:endParaRPr lang="zh-CN" altLang="en-US"/>
          </a:p>
          <a:p>
            <a:endParaRPr lang="zh-CN" altLang="en-US"/>
          </a:p>
          <a:p>
            <a:endParaRPr lang="zh-CN" altLang="en-US">
              <a:effectLst/>
            </a:endParaRPr>
          </a:p>
        </p:txBody>
      </p:sp>
      <p:sp>
        <p:nvSpPr>
          <p:cNvPr id="6" name="文本框 5"/>
          <p:cNvSpPr txBox="1"/>
          <p:nvPr/>
        </p:nvSpPr>
        <p:spPr>
          <a:xfrm>
            <a:off x="5619750" y="6115050"/>
            <a:ext cx="1819275" cy="369332"/>
          </a:xfrm>
          <a:prstGeom prst="rect">
            <a:avLst/>
          </a:prstGeom>
          <a:noFill/>
        </p:spPr>
        <p:txBody>
          <a:bodyPr wrap="square" rtlCol="0">
            <a:spAutoFit/>
          </a:bodyPr>
          <a:lstStyle/>
          <a:p>
            <a:r>
              <a:rPr lang="zh-CN" altLang="en-US" smtClean="0"/>
              <a:t>点放映看动图：</a:t>
            </a:r>
            <a:endParaRPr lang="zh-CN" altLang="en-US"/>
          </a:p>
        </p:txBody>
      </p:sp>
    </p:spTree>
    <p:extLst>
      <p:ext uri="{BB962C8B-B14F-4D97-AF65-F5344CB8AC3E}">
        <p14:creationId xmlns:p14="http://schemas.microsoft.com/office/powerpoint/2010/main" val="3861451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542925"/>
          </a:xfrm>
        </p:spPr>
        <p:txBody>
          <a:bodyPr>
            <a:normAutofit fontScale="90000"/>
          </a:bodyPr>
          <a:lstStyle/>
          <a:p>
            <a:r>
              <a:rPr lang="zh-CN" altLang="en-US"/>
              <a:t>关闭主分片</a:t>
            </a:r>
            <a:r>
              <a:rPr lang="en-US" altLang="zh-CN"/>
              <a:t>A</a:t>
            </a:r>
            <a:r>
              <a:rPr lang="zh-CN" altLang="en-US"/>
              <a:t>，写文档到复制分片</a:t>
            </a:r>
            <a:r>
              <a:rPr lang="en-US" altLang="zh-CN"/>
              <a:t>B</a:t>
            </a:r>
            <a:r>
              <a:rPr lang="zh-CN" altLang="en-US"/>
              <a:t>，再打开</a:t>
            </a:r>
            <a:r>
              <a:rPr lang="en-US" altLang="zh-CN"/>
              <a:t>A</a:t>
            </a:r>
            <a:endParaRPr lang="zh-CN" altLang="en-US"/>
          </a:p>
        </p:txBody>
      </p:sp>
      <p:sp>
        <p:nvSpPr>
          <p:cNvPr id="4" name="内容占位符 2"/>
          <p:cNvSpPr>
            <a:spLocks noGrp="1"/>
          </p:cNvSpPr>
          <p:nvPr>
            <p:ph idx="1"/>
          </p:nvPr>
        </p:nvSpPr>
        <p:spPr>
          <a:xfrm>
            <a:off x="896409" y="1608139"/>
            <a:ext cx="8596668" cy="3880773"/>
          </a:xfrm>
        </p:spPr>
        <p:txBody>
          <a:bodyPr>
            <a:normAutofit/>
          </a:bodyPr>
          <a:lstStyle/>
          <a:p>
            <a:r>
              <a:rPr lang="en-US" altLang="zh-CN" sz="1400" b="1"/>
              <a:t>allocation </a:t>
            </a:r>
            <a:r>
              <a:rPr lang="en-US" altLang="zh-CN" sz="1400" b="1" smtClean="0"/>
              <a:t>IDs</a:t>
            </a:r>
          </a:p>
          <a:p>
            <a:pPr marL="0" indent="0">
              <a:buNone/>
            </a:pPr>
            <a:r>
              <a:rPr lang="en-US" altLang="zh-CN" sz="1400" b="1" smtClean="0"/>
              <a:t>	 ES</a:t>
            </a:r>
            <a:r>
              <a:rPr lang="zh-CN" altLang="en-US" sz="1400" b="1" smtClean="0"/>
              <a:t>使用</a:t>
            </a:r>
            <a:r>
              <a:rPr lang="zh-CN" altLang="en-US" sz="1400" b="1"/>
              <a:t> </a:t>
            </a:r>
            <a:r>
              <a:rPr lang="en-US" altLang="zh-CN" sz="1400" b="1"/>
              <a:t> allocation IDs  </a:t>
            </a:r>
            <a:r>
              <a:rPr lang="zh-CN" altLang="en-US" sz="1400" b="1"/>
              <a:t>的概念</a:t>
            </a:r>
            <a:r>
              <a:rPr lang="en-US" altLang="zh-CN" sz="1400" b="1"/>
              <a:t>,</a:t>
            </a:r>
            <a:r>
              <a:rPr lang="zh-CN" altLang="en-US" sz="1400" b="1"/>
              <a:t>这是区分不同分片的唯一标识（</a:t>
            </a:r>
            <a:r>
              <a:rPr lang="en-US" altLang="zh-CN" sz="1400" b="1"/>
              <a:t>UUIDS</a:t>
            </a:r>
            <a:r>
              <a:rPr lang="zh-CN" altLang="en-US" sz="1400" b="1" smtClean="0"/>
              <a:t>）</a:t>
            </a:r>
            <a:endParaRPr lang="en-US" altLang="zh-CN" sz="1400" b="1" smtClean="0"/>
          </a:p>
          <a:p>
            <a:pPr marL="0" indent="0">
              <a:buNone/>
            </a:pPr>
            <a:r>
              <a:rPr lang="en-US" altLang="zh-CN" sz="1400" smtClean="0"/>
              <a:t>	 </a:t>
            </a:r>
            <a:r>
              <a:rPr lang="en-US" altLang="zh-CN" sz="1400" b="1" smtClean="0"/>
              <a:t>allocation IDs</a:t>
            </a:r>
            <a:r>
              <a:rPr lang="zh-CN" altLang="en-US" sz="1400" smtClean="0"/>
              <a:t>由</a:t>
            </a:r>
            <a:r>
              <a:rPr lang="zh-CN" altLang="en-US" sz="1400"/>
              <a:t>主节点在</a:t>
            </a:r>
            <a:r>
              <a:rPr lang="zh-CN" altLang="en-US" sz="1400" b="1"/>
              <a:t>分片分配时</a:t>
            </a:r>
            <a:r>
              <a:rPr lang="zh-CN" altLang="en-US" sz="1400"/>
              <a:t>指定。并由数据节点存储在磁盘</a:t>
            </a:r>
            <a:r>
              <a:rPr lang="zh-CN" altLang="en-US" sz="1400" smtClean="0"/>
              <a:t>中</a:t>
            </a:r>
            <a:endParaRPr lang="en-US" altLang="zh-CN" sz="1400" smtClean="0"/>
          </a:p>
          <a:p>
            <a:r>
              <a:rPr lang="en-US" altLang="zh-CN" sz="1400" b="1"/>
              <a:t>in-sync allocation IDs</a:t>
            </a:r>
            <a:endParaRPr lang="en-US" altLang="zh-CN" sz="1400" smtClean="0"/>
          </a:p>
          <a:p>
            <a:pPr marL="0" indent="0">
              <a:buNone/>
            </a:pPr>
            <a:r>
              <a:rPr lang="en-US" altLang="zh-CN" sz="1400"/>
              <a:t>	</a:t>
            </a:r>
            <a:r>
              <a:rPr lang="zh-CN" altLang="en-US" sz="1400" b="1"/>
              <a:t>主节点负责追踪包含最新数据副本的子集。这些副本集合称为同步分片标识（</a:t>
            </a:r>
            <a:r>
              <a:rPr lang="en-US" altLang="zh-CN" sz="1400" b="1"/>
              <a:t>in-sync allocation IDs</a:t>
            </a:r>
            <a:r>
              <a:rPr lang="zh-CN" altLang="en-US" sz="1400" b="1"/>
              <a:t>），存储于集群状态中</a:t>
            </a:r>
            <a:r>
              <a:rPr lang="zh-CN" altLang="en-US" sz="1400" b="1" smtClean="0"/>
              <a:t>。</a:t>
            </a:r>
            <a:endParaRPr lang="en-US" altLang="zh-CN" sz="1400" b="1" smtClean="0"/>
          </a:p>
          <a:p>
            <a:pPr marL="0" indent="0">
              <a:buNone/>
            </a:pPr>
            <a:endParaRPr lang="en-US" altLang="zh-CN" sz="1400"/>
          </a:p>
          <a:p>
            <a:pPr marL="0" indent="0">
              <a:buNone/>
            </a:pPr>
            <a:endParaRPr lang="zh-CN" altLang="en-US" sz="1400"/>
          </a:p>
          <a:p>
            <a:pPr marL="0" indent="0">
              <a:buNone/>
            </a:pPr>
            <a:endParaRPr lang="en-US" altLang="zh-CN" sz="1400"/>
          </a:p>
          <a:p>
            <a:endParaRPr lang="en-US" altLang="zh-CN" sz="1400"/>
          </a:p>
          <a:p>
            <a:pPr marL="0" indent="0">
              <a:buNone/>
            </a:pPr>
            <a:endParaRPr lang="zh-CN" altLang="en-US" sz="1400"/>
          </a:p>
          <a:p>
            <a:pPr marL="0" indent="0">
              <a:buNone/>
            </a:pPr>
            <a:endParaRPr lang="zh-CN" altLang="en-US" sz="1400"/>
          </a:p>
          <a:p>
            <a:pPr marL="0" indent="0">
              <a:buNone/>
            </a:pPr>
            <a:endParaRPr lang="en-US" altLang="zh-CN" sz="1400"/>
          </a:p>
          <a:p>
            <a:pPr marL="0" indent="0">
              <a:buNone/>
            </a:pPr>
            <a:endParaRPr lang="zh-CN" altLang="en-US" sz="1400"/>
          </a:p>
        </p:txBody>
      </p:sp>
    </p:spTree>
    <p:extLst>
      <p:ext uri="{BB962C8B-B14F-4D97-AF65-F5344CB8AC3E}">
        <p14:creationId xmlns:p14="http://schemas.microsoft.com/office/powerpoint/2010/main" val="3983973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17838"/>
          </a:xfrm>
        </p:spPr>
        <p:txBody>
          <a:bodyPr>
            <a:normAutofit fontScale="90000"/>
          </a:bodyPr>
          <a:lstStyle/>
          <a:p>
            <a:r>
              <a:rPr lang="zh-CN" altLang="en-US" b="1"/>
              <a:t>将分配标记为陈旧</a:t>
            </a:r>
            <a:r>
              <a:rPr lang="zh-CN" altLang="en-US"/>
              <a:t/>
            </a:r>
            <a:br>
              <a:rPr lang="zh-CN" altLang="en-US"/>
            </a:br>
            <a:endParaRPr lang="zh-CN" altLang="en-US"/>
          </a:p>
        </p:txBody>
      </p:sp>
      <p:sp>
        <p:nvSpPr>
          <p:cNvPr id="3" name="内容占位符 2"/>
          <p:cNvSpPr>
            <a:spLocks noGrp="1"/>
          </p:cNvSpPr>
          <p:nvPr>
            <p:ph idx="1"/>
          </p:nvPr>
        </p:nvSpPr>
        <p:spPr>
          <a:xfrm>
            <a:off x="677334" y="1359243"/>
            <a:ext cx="8596668" cy="4682119"/>
          </a:xfrm>
        </p:spPr>
        <p:txBody>
          <a:bodyPr>
            <a:normAutofit fontScale="92500" lnSpcReduction="10000"/>
          </a:bodyPr>
          <a:lstStyle/>
          <a:p>
            <a:r>
              <a:rPr lang="en-US" altLang="zh-CN" smtClean="0"/>
              <a:t>ES</a:t>
            </a:r>
            <a:r>
              <a:rPr lang="zh-CN" altLang="en-US" smtClean="0"/>
              <a:t>写请求过程</a:t>
            </a:r>
            <a:endParaRPr lang="en-US" altLang="zh-CN" smtClean="0"/>
          </a:p>
          <a:p>
            <a:pPr>
              <a:buFont typeface="+mj-lt"/>
              <a:buAutoNum type="arabicPeriod"/>
            </a:pPr>
            <a:r>
              <a:rPr lang="zh-CN" altLang="en-US" sz="1400"/>
              <a:t>根据当前集群状态，请求被路由到主分片所在节点。</a:t>
            </a:r>
          </a:p>
          <a:p>
            <a:pPr>
              <a:buFont typeface="+mj-lt"/>
              <a:buAutoNum type="arabicPeriod"/>
            </a:pPr>
            <a:r>
              <a:rPr lang="zh-CN" altLang="en-US" sz="1400"/>
              <a:t>该操作在主分片上本地执行，例如索引，更新或删除文档。</a:t>
            </a:r>
          </a:p>
          <a:p>
            <a:pPr>
              <a:buFont typeface="+mj-lt"/>
              <a:buAutoNum type="arabicPeriod"/>
            </a:pPr>
            <a:r>
              <a:rPr lang="zh-CN" altLang="en-US" sz="1400"/>
              <a:t>操作成功执行后，将转发到副分片。</a:t>
            </a:r>
            <a:r>
              <a:rPr lang="zh-CN" altLang="en-US" sz="1400" b="1"/>
              <a:t> 如果有多个复制目标，则将操作转发操作是并行的</a:t>
            </a:r>
            <a:endParaRPr lang="zh-CN" altLang="en-US" sz="1400"/>
          </a:p>
          <a:p>
            <a:pPr>
              <a:buFont typeface="+mj-lt"/>
              <a:buAutoNum type="arabicPeriod"/>
            </a:pPr>
            <a:r>
              <a:rPr lang="zh-CN" altLang="en-US" sz="1400" smtClean="0"/>
              <a:t>当副本写成功满足一定条件（</a:t>
            </a:r>
            <a:r>
              <a:rPr lang="en-US" altLang="zh-CN" sz="1400" smtClean="0"/>
              <a:t>1.</a:t>
            </a:r>
            <a:r>
              <a:rPr lang="zh-CN" altLang="en-US" sz="1400" smtClean="0"/>
              <a:t>主成功</a:t>
            </a:r>
            <a:r>
              <a:rPr lang="en-US" altLang="zh-CN" sz="1400" smtClean="0"/>
              <a:t>2.</a:t>
            </a:r>
            <a:r>
              <a:rPr lang="zh-CN" altLang="en-US" sz="1400" smtClean="0"/>
              <a:t>全部分片</a:t>
            </a:r>
            <a:r>
              <a:rPr lang="en-US" altLang="zh-CN" sz="1400" smtClean="0"/>
              <a:t>3.</a:t>
            </a:r>
            <a:r>
              <a:rPr lang="zh-CN" altLang="en-US" sz="1400" smtClean="0"/>
              <a:t>指定数量分片 ）并</a:t>
            </a:r>
            <a:r>
              <a:rPr lang="zh-CN" altLang="en-US" sz="1400"/>
              <a:t>回复主分片所在</a:t>
            </a:r>
            <a:r>
              <a:rPr lang="zh-CN" altLang="en-US" sz="1400" smtClean="0"/>
              <a:t>节点，</a:t>
            </a:r>
            <a:r>
              <a:rPr lang="zh-CN" altLang="en-US" sz="1400" b="1" smtClean="0"/>
              <a:t>主</a:t>
            </a:r>
            <a:r>
              <a:rPr lang="zh-CN" altLang="en-US" sz="1400" b="1"/>
              <a:t>分片所在节点确认成功完成对客户端的请求</a:t>
            </a:r>
            <a:r>
              <a:rPr lang="zh-CN" altLang="en-US" sz="1400" smtClean="0"/>
              <a:t>。</a:t>
            </a:r>
            <a:endParaRPr lang="en-US" altLang="zh-CN" sz="1400" smtClean="0"/>
          </a:p>
          <a:p>
            <a:pPr marL="0" indent="0">
              <a:buNone/>
            </a:pPr>
            <a:r>
              <a:rPr lang="zh-CN" altLang="en-US" sz="1400" smtClean="0"/>
              <a:t>当</a:t>
            </a:r>
            <a:r>
              <a:rPr lang="zh-CN" altLang="en-US" sz="1400"/>
              <a:t>网络产生分区，节点故障，或者部分节点未启动，转发操作可能没有在一个或多个副本上执行成功，这意味着主分片中含有一些没有传播到所有分片的数据</a:t>
            </a:r>
            <a:r>
              <a:rPr lang="zh-CN" altLang="en-US" sz="1400" smtClean="0"/>
              <a:t>，</a:t>
            </a:r>
            <a:endParaRPr lang="en-US" altLang="zh-CN" sz="1400" smtClean="0"/>
          </a:p>
          <a:p>
            <a:pPr marL="0" indent="0">
              <a:buNone/>
            </a:pPr>
            <a:r>
              <a:rPr lang="zh-CN" altLang="en-US" sz="1400" b="1" smtClean="0"/>
              <a:t>这些副本不能被认为是</a:t>
            </a:r>
            <a:r>
              <a:rPr lang="zh-CN" altLang="en-US" sz="1400" b="1"/>
              <a:t>同步的</a:t>
            </a:r>
            <a:r>
              <a:rPr lang="zh-CN" altLang="en-US" sz="1400" b="1" smtClean="0"/>
              <a:t>，</a:t>
            </a:r>
            <a:r>
              <a:rPr lang="zh-CN" altLang="en-US" sz="1400" b="1"/>
              <a:t>因为</a:t>
            </a:r>
            <a:r>
              <a:rPr lang="zh-CN" altLang="en-US" sz="1400" b="1" smtClean="0"/>
              <a:t>遗漏</a:t>
            </a:r>
            <a:r>
              <a:rPr lang="zh-CN" altLang="en-US" sz="1400" b="1"/>
              <a:t>了</a:t>
            </a:r>
            <a:r>
              <a:rPr lang="zh-CN" altLang="en-US" sz="1400" b="1" smtClean="0"/>
              <a:t>一些最新的数据，如果他们稍后</a:t>
            </a:r>
            <a:r>
              <a:rPr lang="zh-CN" altLang="en-US" sz="1400" b="1"/>
              <a:t>被选为主分片</a:t>
            </a:r>
            <a:r>
              <a:rPr lang="zh-CN" altLang="en-US" sz="1400" b="1" smtClean="0"/>
              <a:t>，</a:t>
            </a:r>
            <a:r>
              <a:rPr lang="zh-CN" altLang="en-US" sz="1400" b="1"/>
              <a:t>会</a:t>
            </a:r>
            <a:r>
              <a:rPr lang="zh-CN" altLang="en-US" sz="1400" b="1" smtClean="0"/>
              <a:t>造成数据丢失。</a:t>
            </a:r>
            <a:endParaRPr lang="en-US" altLang="zh-CN" sz="1400" b="1" smtClean="0"/>
          </a:p>
          <a:p>
            <a:r>
              <a:rPr lang="zh-CN" altLang="en-US" sz="1400"/>
              <a:t>两种方法解决这种问题：</a:t>
            </a:r>
          </a:p>
          <a:p>
            <a:pPr marL="0" indent="0">
              <a:buNone/>
            </a:pPr>
            <a:r>
              <a:rPr lang="en-US" altLang="zh-CN" sz="1100"/>
              <a:t>1.</a:t>
            </a:r>
            <a:r>
              <a:rPr lang="zh-CN" altLang="en-US" sz="1100"/>
              <a:t>让写请求失败，已经写的做回滚处理</a:t>
            </a:r>
          </a:p>
          <a:p>
            <a:pPr marL="0" indent="0">
              <a:buNone/>
            </a:pPr>
            <a:r>
              <a:rPr lang="en-US" altLang="zh-CN" sz="1100" b="1"/>
              <a:t>2.</a:t>
            </a:r>
            <a:r>
              <a:rPr lang="zh-CN" altLang="en-US" sz="1100" b="1" smtClean="0"/>
              <a:t>确保数据不完整的分片不在</a:t>
            </a:r>
            <a:r>
              <a:rPr lang="en-US" altLang="zh-CN" sz="1100" b="1" smtClean="0"/>
              <a:t>in-sync </a:t>
            </a:r>
            <a:r>
              <a:rPr lang="en-US" altLang="zh-CN" sz="1100" b="1"/>
              <a:t>allocation </a:t>
            </a:r>
            <a:r>
              <a:rPr lang="en-US" altLang="zh-CN" sz="1100" b="1" smtClean="0"/>
              <a:t>IDs</a:t>
            </a:r>
          </a:p>
          <a:p>
            <a:pPr marL="0" indent="0">
              <a:buNone/>
            </a:pPr>
            <a:endParaRPr lang="en-US" altLang="zh-CN" sz="1100" b="1" smtClean="0"/>
          </a:p>
          <a:p>
            <a:pPr marL="0" indent="0">
              <a:buNone/>
            </a:pPr>
            <a:r>
              <a:rPr lang="en-US" altLang="zh-CN" sz="1200" smtClean="0"/>
              <a:t>ES</a:t>
            </a:r>
            <a:r>
              <a:rPr lang="zh-CN" altLang="en-US" sz="1200" smtClean="0"/>
              <a:t>在</a:t>
            </a:r>
            <a:r>
              <a:rPr lang="zh-CN" altLang="en-US" sz="1200"/>
              <a:t>这种情况下选择</a:t>
            </a:r>
            <a:r>
              <a:rPr lang="zh-CN" altLang="en-US" sz="1200" smtClean="0"/>
              <a:t>了</a:t>
            </a:r>
            <a:r>
              <a:rPr lang="zh-CN" altLang="en-US" sz="1200"/>
              <a:t>第二种</a:t>
            </a:r>
            <a:r>
              <a:rPr lang="zh-CN" altLang="en-US" sz="1200" smtClean="0"/>
              <a:t>：</a:t>
            </a:r>
            <a:r>
              <a:rPr lang="zh-CN" altLang="en-US" sz="1200"/>
              <a:t>主分片所在节点命令主节点</a:t>
            </a:r>
            <a:r>
              <a:rPr lang="zh-CN" altLang="en-US" sz="1200">
                <a:solidFill>
                  <a:srgbClr val="FF0000"/>
                </a:solidFill>
              </a:rPr>
              <a:t>将差异分片的</a:t>
            </a:r>
            <a:r>
              <a:rPr lang="en-US" altLang="zh-CN" sz="1200">
                <a:solidFill>
                  <a:srgbClr val="FF0000"/>
                </a:solidFill>
              </a:rPr>
              <a:t>Allocation IDs</a:t>
            </a:r>
            <a:r>
              <a:rPr lang="zh-CN" altLang="en-US" sz="1200">
                <a:solidFill>
                  <a:srgbClr val="FF0000"/>
                </a:solidFill>
              </a:rPr>
              <a:t>从同步集合（</a:t>
            </a:r>
            <a:r>
              <a:rPr lang="en-US" altLang="zh-CN" sz="1200">
                <a:solidFill>
                  <a:srgbClr val="FF0000"/>
                </a:solidFill>
              </a:rPr>
              <a:t>in-sync set</a:t>
            </a:r>
            <a:r>
              <a:rPr lang="zh-CN" altLang="en-US" sz="1200">
                <a:solidFill>
                  <a:srgbClr val="FF0000"/>
                </a:solidFill>
              </a:rPr>
              <a:t>）中删除</a:t>
            </a:r>
            <a:r>
              <a:rPr lang="zh-CN" altLang="en-US" sz="1200"/>
              <a:t>。然后，主分片所在节点等待主节点删除成功的确认消息，这个确认消息意味着集群一致层（</a:t>
            </a:r>
            <a:r>
              <a:rPr lang="en-US" altLang="zh-CN" sz="1200"/>
              <a:t>consensus layer</a:t>
            </a:r>
            <a:r>
              <a:rPr lang="zh-CN" altLang="en-US" sz="1200"/>
              <a:t>）已成功更新，之后，才向客户端确认写请求</a:t>
            </a:r>
            <a:r>
              <a:rPr lang="zh-CN" altLang="en-US" sz="1200" smtClean="0"/>
              <a:t>。</a:t>
            </a:r>
            <a:endParaRPr lang="en-US" altLang="zh-CN" sz="1200" smtClean="0"/>
          </a:p>
          <a:p>
            <a:pPr marL="0" indent="0">
              <a:buNone/>
            </a:pPr>
            <a:r>
              <a:rPr lang="zh-CN" altLang="en-US" sz="1200" b="1" smtClean="0"/>
              <a:t>这样</a:t>
            </a:r>
            <a:r>
              <a:rPr lang="zh-CN" altLang="en-US" sz="1200" b="1"/>
              <a:t>确保</a:t>
            </a:r>
            <a:r>
              <a:rPr lang="zh-CN" altLang="en-US" sz="1200" b="1" smtClean="0"/>
              <a:t>只有</a:t>
            </a:r>
            <a:r>
              <a:rPr lang="zh-CN" altLang="en-US" sz="1200" b="1">
                <a:solidFill>
                  <a:srgbClr val="FF0000"/>
                </a:solidFill>
              </a:rPr>
              <a:t>只把含有最新数据的分片作为主分片</a:t>
            </a:r>
            <a:endParaRPr lang="zh-CN" altLang="en-US" sz="1100"/>
          </a:p>
          <a:p>
            <a:pPr marL="0" indent="0">
              <a:buNone/>
            </a:pPr>
            <a:endParaRPr lang="zh-CN" altLang="en-US" sz="1400"/>
          </a:p>
          <a:p>
            <a:pPr marL="0" indent="0">
              <a:buNone/>
            </a:pPr>
            <a:endParaRPr lang="zh-CN" altLang="en-US" sz="1400"/>
          </a:p>
          <a:p>
            <a:pPr marL="0" indent="0">
              <a:buNone/>
            </a:pPr>
            <a:endParaRPr lang="zh-CN" altLang="en-US"/>
          </a:p>
        </p:txBody>
      </p:sp>
    </p:spTree>
    <p:extLst>
      <p:ext uri="{BB962C8B-B14F-4D97-AF65-F5344CB8AC3E}">
        <p14:creationId xmlns:p14="http://schemas.microsoft.com/office/powerpoint/2010/main" val="2346734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576649"/>
          </a:xfrm>
        </p:spPr>
        <p:txBody>
          <a:bodyPr>
            <a:normAutofit fontScale="90000"/>
          </a:bodyPr>
          <a:lstStyle/>
          <a:p>
            <a:r>
              <a:rPr lang="zh-CN" altLang="en-US" smtClean="0"/>
              <a:t>例子</a:t>
            </a:r>
            <a:endParaRPr lang="zh-CN" altLang="en-US"/>
          </a:p>
        </p:txBody>
      </p:sp>
      <p:sp>
        <p:nvSpPr>
          <p:cNvPr id="3" name="内容占位符 2"/>
          <p:cNvSpPr>
            <a:spLocks noGrp="1"/>
          </p:cNvSpPr>
          <p:nvPr>
            <p:ph idx="1"/>
          </p:nvPr>
        </p:nvSpPr>
        <p:spPr>
          <a:xfrm>
            <a:off x="677334" y="1416909"/>
            <a:ext cx="8596668" cy="4624454"/>
          </a:xfrm>
        </p:spPr>
        <p:txBody>
          <a:bodyPr/>
          <a:lstStyle/>
          <a:p>
            <a:r>
              <a:rPr lang="zh-CN" altLang="en-US" sz="1400" smtClean="0"/>
              <a:t>集群： </a:t>
            </a:r>
            <a:r>
              <a:rPr lang="en-US" altLang="zh-CN" sz="1400" smtClean="0"/>
              <a:t>3</a:t>
            </a:r>
            <a:r>
              <a:rPr lang="zh-CN" altLang="en-US" sz="1400" smtClean="0"/>
              <a:t>个节点，</a:t>
            </a:r>
            <a:r>
              <a:rPr lang="en-US" altLang="zh-CN" sz="1400" smtClean="0"/>
              <a:t>1</a:t>
            </a:r>
            <a:r>
              <a:rPr lang="zh-CN" altLang="en-US" sz="1400" smtClean="0"/>
              <a:t>个主节点</a:t>
            </a:r>
            <a:r>
              <a:rPr lang="en-US" altLang="zh-CN" sz="1400" smtClean="0"/>
              <a:t>A</a:t>
            </a:r>
            <a:r>
              <a:rPr lang="zh-CN" altLang="en-US" sz="1400" smtClean="0"/>
              <a:t>，</a:t>
            </a:r>
            <a:r>
              <a:rPr lang="en-US" altLang="zh-CN" sz="1400"/>
              <a:t>1</a:t>
            </a:r>
            <a:r>
              <a:rPr lang="zh-CN" altLang="en-US" sz="1400" smtClean="0"/>
              <a:t>个数据节点</a:t>
            </a:r>
            <a:endParaRPr lang="en-US" altLang="zh-CN" sz="1400" smtClean="0"/>
          </a:p>
          <a:p>
            <a:r>
              <a:rPr lang="zh-CN" altLang="en-US" sz="1400" smtClean="0"/>
              <a:t>分片：一个主分片和一个复制分片</a:t>
            </a:r>
            <a:endParaRPr lang="en-US" altLang="zh-CN" sz="1400" smtClean="0"/>
          </a:p>
          <a:p>
            <a:r>
              <a:rPr lang="zh-CN" altLang="en-US" sz="1400" smtClean="0"/>
              <a:t>初始状态：主分片</a:t>
            </a:r>
            <a:r>
              <a:rPr lang="en-US" altLang="zh-CN" sz="1400" smtClean="0"/>
              <a:t>A ,</a:t>
            </a:r>
            <a:r>
              <a:rPr lang="zh-CN" altLang="en-US" sz="1400" smtClean="0"/>
              <a:t>复制分片</a:t>
            </a:r>
            <a:r>
              <a:rPr lang="en-US" altLang="zh-CN" sz="1400" smtClean="0"/>
              <a:t>B</a:t>
            </a:r>
          </a:p>
          <a:p>
            <a:endParaRPr lang="en-US" altLang="zh-CN" sz="1400"/>
          </a:p>
          <a:p>
            <a:pPr marL="0" indent="0">
              <a:buNone/>
            </a:pPr>
            <a:r>
              <a:rPr lang="zh-CN" altLang="en-US" sz="1400"/>
              <a:t>我们使用 </a:t>
            </a:r>
            <a:r>
              <a:rPr lang="en-US" altLang="zh-CN" sz="1400"/>
              <a:t>cluster state </a:t>
            </a:r>
            <a:r>
              <a:rPr lang="en-US" altLang="zh-CN" sz="1400" err="1"/>
              <a:t>api</a:t>
            </a:r>
            <a:r>
              <a:rPr lang="en-US" altLang="zh-CN" sz="1400"/>
              <a:t> </a:t>
            </a:r>
            <a:r>
              <a:rPr lang="zh-CN" altLang="en-US" sz="1400"/>
              <a:t>来查阅集群状态中的 </a:t>
            </a:r>
            <a:r>
              <a:rPr lang="en-US" altLang="zh-CN" sz="1400"/>
              <a:t>in-sync </a:t>
            </a:r>
            <a:r>
              <a:rPr lang="zh-CN" altLang="en-US" sz="1400"/>
              <a:t>分片信息，并使用 “</a:t>
            </a:r>
            <a:r>
              <a:rPr lang="en-US" altLang="zh-CN" sz="1400" err="1"/>
              <a:t>filter_path</a:t>
            </a:r>
            <a:r>
              <a:rPr lang="en-US" altLang="zh-CN" sz="1400"/>
              <a:t>” query </a:t>
            </a:r>
            <a:r>
              <a:rPr lang="zh-CN" altLang="en-US" sz="1400"/>
              <a:t>参数来过滤出感兴趣的结果</a:t>
            </a:r>
            <a:r>
              <a:rPr lang="zh-CN" altLang="en-US" sz="1400" smtClean="0"/>
              <a:t>：</a:t>
            </a:r>
            <a:endParaRPr lang="en-US" altLang="zh-CN" sz="1400" smtClean="0"/>
          </a:p>
          <a:p>
            <a:pPr marL="0" indent="0">
              <a:buNone/>
            </a:pPr>
            <a:endParaRPr lang="zh-CN" altLang="en-US" sz="1400"/>
          </a:p>
          <a:p>
            <a:pPr marL="0" indent="0">
              <a:buNone/>
            </a:pPr>
            <a:endParaRPr lang="zh-CN" altLang="en-US"/>
          </a:p>
        </p:txBody>
      </p:sp>
      <p:pic>
        <p:nvPicPr>
          <p:cNvPr id="4" name="图片 3"/>
          <p:cNvPicPr>
            <a:picLocks noChangeAspect="1"/>
          </p:cNvPicPr>
          <p:nvPr/>
        </p:nvPicPr>
        <p:blipFill>
          <a:blip r:embed="rId2"/>
          <a:stretch>
            <a:fillRect/>
          </a:stretch>
        </p:blipFill>
        <p:spPr>
          <a:xfrm>
            <a:off x="786043" y="3729136"/>
            <a:ext cx="7819048" cy="790476"/>
          </a:xfrm>
          <a:prstGeom prst="rect">
            <a:avLst/>
          </a:prstGeom>
        </p:spPr>
      </p:pic>
    </p:spTree>
    <p:extLst>
      <p:ext uri="{BB962C8B-B14F-4D97-AF65-F5344CB8AC3E}">
        <p14:creationId xmlns:p14="http://schemas.microsoft.com/office/powerpoint/2010/main" val="782087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stretch>
            <a:fillRect/>
          </a:stretch>
        </p:blipFill>
        <p:spPr>
          <a:xfrm>
            <a:off x="1383993" y="469643"/>
            <a:ext cx="5387510" cy="5391150"/>
          </a:xfrm>
          <a:prstGeom prst="rect">
            <a:avLst/>
          </a:prstGeom>
        </p:spPr>
      </p:pic>
      <p:sp>
        <p:nvSpPr>
          <p:cNvPr id="9" name="右箭头 8"/>
          <p:cNvSpPr/>
          <p:nvPr/>
        </p:nvSpPr>
        <p:spPr>
          <a:xfrm>
            <a:off x="724930" y="1425146"/>
            <a:ext cx="1581665" cy="230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0" y="1055814"/>
            <a:ext cx="2693773" cy="369332"/>
          </a:xfrm>
          <a:prstGeom prst="rect">
            <a:avLst/>
          </a:prstGeom>
          <a:noFill/>
        </p:spPr>
        <p:txBody>
          <a:bodyPr wrap="square" rtlCol="0">
            <a:spAutoFit/>
          </a:bodyPr>
          <a:lstStyle/>
          <a:p>
            <a:r>
              <a:rPr lang="en-US" altLang="zh-CN" smtClean="0"/>
              <a:t>A.B</a:t>
            </a:r>
            <a:r>
              <a:rPr lang="zh-CN" altLang="en-US" smtClean="0"/>
              <a:t>都保存了最新的数据</a:t>
            </a:r>
            <a:endParaRPr lang="zh-CN" altLang="en-US"/>
          </a:p>
        </p:txBody>
      </p:sp>
    </p:spTree>
    <p:extLst>
      <p:ext uri="{BB962C8B-B14F-4D97-AF65-F5344CB8AC3E}">
        <p14:creationId xmlns:p14="http://schemas.microsoft.com/office/powerpoint/2010/main" val="353029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387178"/>
            <a:ext cx="8596668" cy="5654185"/>
          </a:xfrm>
        </p:spPr>
        <p:txBody>
          <a:bodyPr/>
          <a:lstStyle/>
          <a:p>
            <a:r>
              <a:rPr lang="zh-CN" altLang="en-US" b="1"/>
              <a:t>关闭主</a:t>
            </a:r>
            <a:r>
              <a:rPr lang="zh-CN" altLang="en-US" b="1" smtClean="0"/>
              <a:t>分片</a:t>
            </a:r>
            <a:r>
              <a:rPr lang="en-US" altLang="zh-CN" b="1" smtClean="0"/>
              <a:t>A</a:t>
            </a:r>
            <a:r>
              <a:rPr lang="zh-CN" altLang="en-US" b="1" smtClean="0"/>
              <a:t>，</a:t>
            </a:r>
            <a:r>
              <a:rPr lang="en-US" altLang="zh-CN" b="1" smtClean="0"/>
              <a:t>B</a:t>
            </a:r>
            <a:r>
              <a:rPr lang="zh-CN" altLang="en-US" b="1" smtClean="0"/>
              <a:t>成为了主分片，但是</a:t>
            </a:r>
            <a:r>
              <a:rPr lang="en-US" altLang="zh-CN" b="1" smtClean="0"/>
              <a:t>A</a:t>
            </a:r>
            <a:r>
              <a:rPr lang="zh-CN" altLang="en-US" b="1" smtClean="0"/>
              <a:t>还在</a:t>
            </a:r>
            <a:r>
              <a:rPr lang="en-US" altLang="zh-CN" b="1"/>
              <a:t>in-sync allocation </a:t>
            </a:r>
            <a:r>
              <a:rPr lang="en-US" altLang="zh-CN" b="1" smtClean="0"/>
              <a:t>IDs</a:t>
            </a:r>
            <a:r>
              <a:rPr lang="zh-CN" altLang="en-US" b="1" smtClean="0"/>
              <a:t>中</a:t>
            </a:r>
            <a:endParaRPr lang="en-US" altLang="zh-CN"/>
          </a:p>
          <a:p>
            <a:endParaRPr lang="zh-CN" altLang="en-US"/>
          </a:p>
          <a:p>
            <a:endParaRPr lang="zh-CN" altLang="en-US"/>
          </a:p>
        </p:txBody>
      </p:sp>
      <p:pic>
        <p:nvPicPr>
          <p:cNvPr id="4" name="图片 3"/>
          <p:cNvPicPr>
            <a:picLocks noChangeAspect="1"/>
          </p:cNvPicPr>
          <p:nvPr/>
        </p:nvPicPr>
        <p:blipFill>
          <a:blip r:embed="rId2"/>
          <a:stretch>
            <a:fillRect/>
          </a:stretch>
        </p:blipFill>
        <p:spPr>
          <a:xfrm>
            <a:off x="914538" y="848497"/>
            <a:ext cx="6342857" cy="5740179"/>
          </a:xfrm>
          <a:prstGeom prst="rect">
            <a:avLst/>
          </a:prstGeom>
        </p:spPr>
      </p:pic>
    </p:spTree>
    <p:extLst>
      <p:ext uri="{BB962C8B-B14F-4D97-AF65-F5344CB8AC3E}">
        <p14:creationId xmlns:p14="http://schemas.microsoft.com/office/powerpoint/2010/main" val="2722260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477795"/>
            <a:ext cx="8596668" cy="5563567"/>
          </a:xfrm>
        </p:spPr>
        <p:txBody>
          <a:bodyPr/>
          <a:lstStyle/>
          <a:p>
            <a:r>
              <a:rPr lang="zh-CN" altLang="en-US" sz="1400" b="1" smtClean="0"/>
              <a:t>我们</a:t>
            </a:r>
            <a:r>
              <a:rPr lang="zh-CN" altLang="en-US" sz="1400" b="1"/>
              <a:t>索引一个文档到新提升的主</a:t>
            </a:r>
            <a:r>
              <a:rPr lang="zh-CN" altLang="en-US" sz="1400" b="1" smtClean="0"/>
              <a:t>分片</a:t>
            </a:r>
            <a:r>
              <a:rPr lang="en-US" altLang="zh-CN" sz="1400" b="1" smtClean="0"/>
              <a:t>B</a:t>
            </a:r>
            <a:r>
              <a:rPr lang="zh-CN" altLang="en-US" sz="1400" b="1" smtClean="0"/>
              <a:t>中</a:t>
            </a:r>
            <a:r>
              <a:rPr lang="zh-CN" altLang="en-US" sz="1400" b="1"/>
              <a:t>。由于分片副本现在是差异的（</a:t>
            </a:r>
            <a:r>
              <a:rPr lang="en-US" altLang="zh-CN" sz="1400" b="1"/>
              <a:t>diverging</a:t>
            </a:r>
            <a:r>
              <a:rPr lang="zh-CN" altLang="en-US" sz="1400" b="1"/>
              <a:t>），不活跃的哪个</a:t>
            </a:r>
            <a:r>
              <a:rPr lang="zh-CN" altLang="en-US" sz="1400" b="1" smtClean="0"/>
              <a:t>分片副本</a:t>
            </a:r>
            <a:r>
              <a:rPr lang="en-US" altLang="zh-CN" sz="1400" b="1" smtClean="0"/>
              <a:t>A</a:t>
            </a:r>
            <a:r>
              <a:rPr lang="zh-CN" altLang="en-US" sz="1400" b="1" smtClean="0"/>
              <a:t>变为</a:t>
            </a:r>
            <a:r>
              <a:rPr lang="zh-CN" altLang="en-US" sz="1400" b="1"/>
              <a:t>陈旧的</a:t>
            </a:r>
            <a:r>
              <a:rPr lang="zh-CN" altLang="en-US" sz="1400"/>
              <a:t>，因此他的 </a:t>
            </a:r>
            <a:r>
              <a:rPr lang="en-US" altLang="zh-CN" sz="1400"/>
              <a:t>ID</a:t>
            </a:r>
            <a:r>
              <a:rPr lang="zh-CN" altLang="en-US" sz="1400"/>
              <a:t>被主节点从 </a:t>
            </a:r>
            <a:r>
              <a:rPr lang="en-US" altLang="zh-CN" sz="1400"/>
              <a:t>in-sync </a:t>
            </a:r>
            <a:r>
              <a:rPr lang="zh-CN" altLang="en-US" sz="1400"/>
              <a:t>集合中删除：</a:t>
            </a:r>
          </a:p>
          <a:p>
            <a:endParaRPr lang="zh-CN" altLang="en-US"/>
          </a:p>
        </p:txBody>
      </p:sp>
      <p:pic>
        <p:nvPicPr>
          <p:cNvPr id="4" name="图片 3"/>
          <p:cNvPicPr>
            <a:picLocks noChangeAspect="1"/>
          </p:cNvPicPr>
          <p:nvPr/>
        </p:nvPicPr>
        <p:blipFill>
          <a:blip r:embed="rId2"/>
          <a:stretch>
            <a:fillRect/>
          </a:stretch>
        </p:blipFill>
        <p:spPr>
          <a:xfrm>
            <a:off x="1063584" y="1545237"/>
            <a:ext cx="6209524" cy="3028571"/>
          </a:xfrm>
          <a:prstGeom prst="rect">
            <a:avLst/>
          </a:prstGeom>
        </p:spPr>
      </p:pic>
      <p:sp>
        <p:nvSpPr>
          <p:cNvPr id="5" name="矩形 4"/>
          <p:cNvSpPr/>
          <p:nvPr/>
        </p:nvSpPr>
        <p:spPr>
          <a:xfrm>
            <a:off x="4778791" y="2674346"/>
            <a:ext cx="3260829" cy="523220"/>
          </a:xfrm>
          <a:prstGeom prst="rect">
            <a:avLst/>
          </a:prstGeom>
          <a:noFill/>
        </p:spPr>
        <p:txBody>
          <a:bodyPr wrap="none" lIns="91440" tIns="45720" rIns="91440" bIns="45720">
            <a:spAutoFit/>
          </a:bodyPr>
          <a:lstStyle/>
          <a:p>
            <a:pPr algn="ctr"/>
            <a:r>
              <a:rPr lang="zh-CN" altLang="en-US" sz="2800" b="0" cap="none" spc="0" smtClean="0">
                <a:ln w="0"/>
                <a:solidFill>
                  <a:srgbClr val="FF0000"/>
                </a:solidFill>
                <a:effectLst>
                  <a:outerShdw blurRad="38100" dist="19050" dir="2700000" algn="tl" rotWithShape="0">
                    <a:schemeClr val="dk1">
                      <a:alpha val="40000"/>
                    </a:schemeClr>
                  </a:outerShdw>
                </a:effectLst>
              </a:rPr>
              <a:t>保留最新数据只有</a:t>
            </a:r>
            <a:r>
              <a:rPr lang="en-US" altLang="zh-CN" sz="2800" b="0" cap="none" spc="0" smtClean="0">
                <a:ln w="0"/>
                <a:solidFill>
                  <a:srgbClr val="FF0000"/>
                </a:solidFill>
                <a:effectLst>
                  <a:outerShdw blurRad="38100" dist="19050" dir="2700000" algn="tl" rotWithShape="0">
                    <a:schemeClr val="dk1">
                      <a:alpha val="40000"/>
                    </a:schemeClr>
                  </a:outerShdw>
                </a:effectLst>
              </a:rPr>
              <a:t>B</a:t>
            </a:r>
            <a:endParaRPr lang="zh-CN" altLang="en-US" sz="28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6330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650789"/>
            <a:ext cx="8596668" cy="5390573"/>
          </a:xfrm>
        </p:spPr>
        <p:txBody>
          <a:bodyPr/>
          <a:lstStyle/>
          <a:p>
            <a:r>
              <a:rPr lang="zh-CN" altLang="en-US" smtClean="0"/>
              <a:t>关闭</a:t>
            </a:r>
            <a:r>
              <a:rPr lang="en-US" altLang="zh-CN" smtClean="0"/>
              <a:t>B</a:t>
            </a:r>
            <a:r>
              <a:rPr lang="zh-CN" altLang="en-US" smtClean="0"/>
              <a:t>（包含新数据）</a:t>
            </a:r>
            <a:r>
              <a:rPr lang="en-US" altLang="zh-CN" smtClean="0"/>
              <a:t>,</a:t>
            </a:r>
            <a:r>
              <a:rPr lang="zh-CN" altLang="en-US" smtClean="0"/>
              <a:t>再启动</a:t>
            </a:r>
            <a:r>
              <a:rPr lang="en-US" altLang="zh-CN" smtClean="0"/>
              <a:t>A</a:t>
            </a:r>
            <a:r>
              <a:rPr lang="zh-CN" altLang="en-US" smtClean="0"/>
              <a:t>（旧数据），</a:t>
            </a:r>
            <a:r>
              <a:rPr lang="en-US" altLang="zh-CN"/>
              <a:t>cluster health </a:t>
            </a:r>
            <a:r>
              <a:rPr lang="en-US" altLang="zh-CN" err="1"/>
              <a:t>api</a:t>
            </a:r>
            <a:r>
              <a:rPr lang="en-US" altLang="zh-CN"/>
              <a:t> </a:t>
            </a:r>
            <a:r>
              <a:rPr lang="zh-CN" altLang="en-US"/>
              <a:t>显示</a:t>
            </a:r>
            <a:r>
              <a:rPr lang="en-US" altLang="zh-CN" err="1"/>
              <a:t>cluser</a:t>
            </a:r>
            <a:r>
              <a:rPr lang="en-US" altLang="zh-CN"/>
              <a:t> health </a:t>
            </a:r>
            <a:r>
              <a:rPr lang="zh-CN" altLang="en-US"/>
              <a:t>为</a:t>
            </a:r>
            <a:r>
              <a:rPr lang="en-US" altLang="zh-CN"/>
              <a:t>red</a:t>
            </a:r>
            <a:r>
              <a:rPr lang="zh-CN" altLang="en-US"/>
              <a:t>，集群状态显示主分片尚未</a:t>
            </a:r>
            <a:r>
              <a:rPr lang="zh-CN" altLang="en-US" smtClean="0"/>
              <a:t>分配，</a:t>
            </a:r>
            <a:r>
              <a:rPr lang="en-US" altLang="zh-CN"/>
              <a:t>cluser health </a:t>
            </a:r>
            <a:r>
              <a:rPr lang="zh-CN" altLang="en-US"/>
              <a:t>为</a:t>
            </a:r>
            <a:r>
              <a:rPr lang="en-US" altLang="zh-CN"/>
              <a:t>red</a:t>
            </a:r>
          </a:p>
          <a:p>
            <a:endParaRPr lang="zh-CN" altLang="en-US"/>
          </a:p>
          <a:p>
            <a:endParaRPr lang="zh-CN" altLang="en-US"/>
          </a:p>
        </p:txBody>
      </p:sp>
      <p:pic>
        <p:nvPicPr>
          <p:cNvPr id="5" name="图片 4"/>
          <p:cNvPicPr>
            <a:picLocks noChangeAspect="1"/>
          </p:cNvPicPr>
          <p:nvPr/>
        </p:nvPicPr>
        <p:blipFill>
          <a:blip r:embed="rId2"/>
          <a:stretch>
            <a:fillRect/>
          </a:stretch>
        </p:blipFill>
        <p:spPr>
          <a:xfrm>
            <a:off x="1273808" y="1499287"/>
            <a:ext cx="5390604" cy="4817797"/>
          </a:xfrm>
          <a:prstGeom prst="rect">
            <a:avLst/>
          </a:prstGeom>
        </p:spPr>
      </p:pic>
      <p:sp>
        <p:nvSpPr>
          <p:cNvPr id="2" name="乘号 1"/>
          <p:cNvSpPr/>
          <p:nvPr/>
        </p:nvSpPr>
        <p:spPr>
          <a:xfrm>
            <a:off x="4547286" y="3086162"/>
            <a:ext cx="930876" cy="67550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乘号 5"/>
          <p:cNvSpPr/>
          <p:nvPr/>
        </p:nvSpPr>
        <p:spPr>
          <a:xfrm>
            <a:off x="4662615" y="4374292"/>
            <a:ext cx="1095633" cy="716692"/>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9450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7334" y="510747"/>
            <a:ext cx="8596668" cy="5530616"/>
          </a:xfrm>
        </p:spPr>
        <p:txBody>
          <a:bodyPr/>
          <a:lstStyle/>
          <a:p>
            <a:r>
              <a:rPr lang="en-US" altLang="zh-CN"/>
              <a:t>cluster allocation explain API </a:t>
            </a:r>
            <a:r>
              <a:rPr lang="zh-CN" altLang="en-US"/>
              <a:t>，这是一个调试分配问题的好工具。 运行不带参数的</a:t>
            </a:r>
            <a:r>
              <a:rPr lang="en-US" altLang="zh-CN"/>
              <a:t>explain</a:t>
            </a:r>
            <a:r>
              <a:rPr lang="zh-CN" altLang="en-US"/>
              <a:t>命令将提供系统找到的第一个未分配分片的</a:t>
            </a:r>
            <a:r>
              <a:rPr lang="zh-CN" altLang="en-US" smtClean="0"/>
              <a:t>说明，</a:t>
            </a:r>
            <a:r>
              <a:rPr lang="zh-CN" altLang="en-US" b="1"/>
              <a:t>启动拥有</a:t>
            </a:r>
            <a:r>
              <a:rPr lang="en-US" altLang="zh-CN" b="1"/>
              <a:t>in-sync </a:t>
            </a:r>
            <a:r>
              <a:rPr lang="zh-CN" altLang="en-US" b="1"/>
              <a:t>分片副本的那个</a:t>
            </a:r>
            <a:r>
              <a:rPr lang="zh-CN" altLang="en-US" b="1" smtClean="0"/>
              <a:t>节点</a:t>
            </a:r>
            <a:r>
              <a:rPr lang="en-US" altLang="zh-CN" b="1" smtClean="0"/>
              <a:t>B</a:t>
            </a:r>
            <a:r>
              <a:rPr lang="zh-CN" altLang="en-US" b="1" smtClean="0"/>
              <a:t>将</a:t>
            </a:r>
            <a:r>
              <a:rPr lang="zh-CN" altLang="en-US" b="1"/>
              <a:t>使集群重新变为 </a:t>
            </a:r>
            <a:r>
              <a:rPr lang="en-US" altLang="zh-CN" b="1"/>
              <a:t>green</a:t>
            </a:r>
            <a:endParaRPr lang="zh-CN" altLang="en-US"/>
          </a:p>
          <a:p>
            <a:endParaRPr lang="zh-CN" altLang="en-US"/>
          </a:p>
          <a:p>
            <a:endParaRPr lang="zh-CN" altLang="en-US"/>
          </a:p>
        </p:txBody>
      </p:sp>
      <p:pic>
        <p:nvPicPr>
          <p:cNvPr id="4" name="图片 3"/>
          <p:cNvPicPr>
            <a:picLocks noChangeAspect="1"/>
          </p:cNvPicPr>
          <p:nvPr/>
        </p:nvPicPr>
        <p:blipFill>
          <a:blip r:embed="rId2"/>
          <a:stretch>
            <a:fillRect/>
          </a:stretch>
        </p:blipFill>
        <p:spPr>
          <a:xfrm>
            <a:off x="1004989" y="1565189"/>
            <a:ext cx="7809524" cy="4401804"/>
          </a:xfrm>
          <a:prstGeom prst="rect">
            <a:avLst/>
          </a:prstGeom>
        </p:spPr>
      </p:pic>
      <p:sp>
        <p:nvSpPr>
          <p:cNvPr id="2" name="下箭头 1"/>
          <p:cNvSpPr/>
          <p:nvPr/>
        </p:nvSpPr>
        <p:spPr>
          <a:xfrm>
            <a:off x="6458465" y="2545492"/>
            <a:ext cx="296562" cy="87321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871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50789"/>
          </a:xfrm>
        </p:spPr>
        <p:txBody>
          <a:bodyPr/>
          <a:lstStyle/>
          <a:p>
            <a:r>
              <a:rPr lang="en-US" altLang="zh-CN" smtClean="0"/>
              <a:t>master election</a:t>
            </a:r>
            <a:endParaRPr lang="zh-CN" altLang="en-US"/>
          </a:p>
        </p:txBody>
      </p:sp>
      <p:pic>
        <p:nvPicPr>
          <p:cNvPr id="2049" name="Picture 1" descr="C://Users/wangnan/AppData/Local/YNote/data/wn9279@qq.com/533ad32263a94d8dbecda4d1747d2d4c/1601443964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926" y="1318183"/>
            <a:ext cx="3509750" cy="545115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4629665" y="1318183"/>
            <a:ext cx="5132173" cy="6924973"/>
          </a:xfrm>
          <a:prstGeom prst="rect">
            <a:avLst/>
          </a:prstGeom>
          <a:noFill/>
        </p:spPr>
        <p:txBody>
          <a:bodyPr wrap="square" rtlCol="0">
            <a:spAutoFit/>
          </a:bodyPr>
          <a:lstStyle/>
          <a:p>
            <a:r>
              <a:rPr lang="zh-CN" altLang="en-US" sz="1400" smtClean="0"/>
              <a:t>什么时候触发选主：</a:t>
            </a:r>
            <a:endParaRPr lang="en-US" altLang="zh-CN" sz="1400" smtClean="0"/>
          </a:p>
          <a:p>
            <a:r>
              <a:rPr lang="en-US" altLang="zh-CN" sz="1200"/>
              <a:t>1</a:t>
            </a:r>
            <a:r>
              <a:rPr lang="zh-CN" altLang="en-US" sz="1200"/>
              <a:t>集群启动</a:t>
            </a:r>
          </a:p>
          <a:p>
            <a:r>
              <a:rPr lang="en-US" altLang="zh-CN" sz="1200"/>
              <a:t>2.Master </a:t>
            </a:r>
            <a:r>
              <a:rPr lang="zh-CN" altLang="en-US" sz="1200" smtClean="0"/>
              <a:t>失效</a:t>
            </a:r>
            <a:endParaRPr lang="en-US" altLang="zh-CN" sz="1200" smtClean="0"/>
          </a:p>
          <a:p>
            <a:endParaRPr lang="en-US" altLang="zh-CN" sz="1200"/>
          </a:p>
          <a:p>
            <a:r>
              <a:rPr lang="zh-CN" altLang="en-US" sz="1400"/>
              <a:t>为什么不用 </a:t>
            </a:r>
            <a:r>
              <a:rPr lang="en-US" altLang="zh-CN" sz="1400"/>
              <a:t>zk?</a:t>
            </a:r>
          </a:p>
          <a:p>
            <a:r>
              <a:rPr lang="en-US" altLang="zh-CN" sz="1200"/>
              <a:t>elasticsearch </a:t>
            </a:r>
            <a:r>
              <a:rPr lang="zh-CN" altLang="en-US" sz="1200"/>
              <a:t>第一版发布与</a:t>
            </a:r>
            <a:r>
              <a:rPr lang="en-US" altLang="zh-CN" sz="1200"/>
              <a:t>2010,zk</a:t>
            </a:r>
            <a:r>
              <a:rPr lang="zh-CN" altLang="en-US" sz="1200"/>
              <a:t>发布于</a:t>
            </a:r>
            <a:r>
              <a:rPr lang="en-US" altLang="zh-CN" sz="1200"/>
              <a:t>2008,</a:t>
            </a:r>
            <a:r>
              <a:rPr lang="zh-CN" altLang="en-US" sz="1200"/>
              <a:t>也许因为当时 </a:t>
            </a:r>
            <a:r>
              <a:rPr lang="en-US" altLang="zh-CN" sz="1200"/>
              <a:t>zk </a:t>
            </a:r>
            <a:r>
              <a:rPr lang="zh-CN" altLang="en-US" sz="1200"/>
              <a:t>不流行</a:t>
            </a:r>
            <a:r>
              <a:rPr lang="en-US" altLang="zh-CN" sz="1200" smtClean="0"/>
              <a:t>?</a:t>
            </a:r>
          </a:p>
          <a:p>
            <a:endParaRPr lang="en-US" altLang="zh-CN" sz="1200"/>
          </a:p>
          <a:p>
            <a:r>
              <a:rPr lang="zh-CN" altLang="en-US" sz="1400"/>
              <a:t>如何获取</a:t>
            </a:r>
            <a:r>
              <a:rPr lang="zh-CN" altLang="en-US" sz="1400" smtClean="0"/>
              <a:t>最新集群状态</a:t>
            </a:r>
            <a:r>
              <a:rPr lang="en-US" altLang="zh-CN" sz="1400" smtClean="0"/>
              <a:t>?</a:t>
            </a:r>
            <a:endParaRPr lang="zh-CN" altLang="en-US" sz="1400"/>
          </a:p>
          <a:p>
            <a:r>
              <a:rPr lang="zh-CN" altLang="en-US" sz="1200"/>
              <a:t>现在 </a:t>
            </a:r>
            <a:r>
              <a:rPr lang="en-US" altLang="zh-CN" sz="1200"/>
              <a:t>Master </a:t>
            </a:r>
            <a:r>
              <a:rPr lang="zh-CN" altLang="en-US" sz="1200"/>
              <a:t>已成功当选</a:t>
            </a:r>
            <a:r>
              <a:rPr lang="en-US" altLang="zh-CN" sz="1200"/>
              <a:t>,</a:t>
            </a:r>
            <a:r>
              <a:rPr lang="zh-CN" altLang="en-US" sz="1200"/>
              <a:t>但是他未必有最新的 </a:t>
            </a:r>
            <a:r>
              <a:rPr lang="en-US" altLang="zh-CN" sz="1200"/>
              <a:t>clusterState </a:t>
            </a:r>
            <a:r>
              <a:rPr lang="zh-CN" altLang="en-US" sz="1200"/>
              <a:t>信息</a:t>
            </a:r>
            <a:r>
              <a:rPr lang="en-US" altLang="zh-CN" sz="1200"/>
              <a:t>,</a:t>
            </a:r>
            <a:r>
              <a:rPr lang="zh-CN" altLang="en-US" sz="1200"/>
              <a:t>这些信息如何得到</a:t>
            </a:r>
            <a:r>
              <a:rPr lang="en-US" altLang="zh-CN" sz="1200"/>
              <a:t>?</a:t>
            </a:r>
            <a:endParaRPr lang="zh-CN" altLang="en-US" sz="1200"/>
          </a:p>
          <a:p>
            <a:r>
              <a:rPr lang="en-US" altLang="zh-CN" sz="1200"/>
              <a:t>gateway </a:t>
            </a:r>
            <a:r>
              <a:rPr lang="zh-CN" altLang="en-US" sz="1200"/>
              <a:t>模块负责 </a:t>
            </a:r>
            <a:r>
              <a:rPr lang="en-US" altLang="zh-CN" sz="1200"/>
              <a:t>clusterState </a:t>
            </a:r>
            <a:r>
              <a:rPr lang="zh-CN" altLang="en-US" sz="1200"/>
              <a:t>持久化和恢复</a:t>
            </a:r>
            <a:r>
              <a:rPr lang="en-US" altLang="zh-CN" sz="1200"/>
              <a:t>,Master </a:t>
            </a:r>
            <a:r>
              <a:rPr lang="zh-CN" altLang="en-US" sz="1200"/>
              <a:t>节点在当选后</a:t>
            </a:r>
            <a:r>
              <a:rPr lang="en-US" altLang="zh-CN" sz="1200"/>
              <a:t>,</a:t>
            </a:r>
            <a:r>
              <a:rPr lang="zh-CN" altLang="en-US" sz="1200"/>
              <a:t>会通过下面的流程获取到集群最新 </a:t>
            </a:r>
            <a:r>
              <a:rPr lang="en-US" altLang="zh-CN" sz="1200"/>
              <a:t>clusterState:</a:t>
            </a:r>
          </a:p>
          <a:p>
            <a:r>
              <a:rPr lang="en-US" altLang="zh-CN" sz="1200"/>
              <a:t>1. </a:t>
            </a:r>
            <a:r>
              <a:rPr lang="zh-CN" altLang="en-US" sz="1200"/>
              <a:t>枚举集群中有资格成为 </a:t>
            </a:r>
            <a:r>
              <a:rPr lang="en-US" altLang="zh-CN" sz="1200"/>
              <a:t>Master </a:t>
            </a:r>
            <a:r>
              <a:rPr lang="zh-CN" altLang="en-US" sz="1200"/>
              <a:t>的节点列表</a:t>
            </a:r>
          </a:p>
          <a:p>
            <a:r>
              <a:rPr lang="en-US" altLang="zh-CN" sz="1200"/>
              <a:t>2. </a:t>
            </a:r>
            <a:r>
              <a:rPr lang="zh-CN" altLang="en-US" sz="1200"/>
              <a:t>通过</a:t>
            </a:r>
            <a:r>
              <a:rPr lang="en-US" altLang="zh-CN" sz="1200"/>
              <a:t>listGatewayMetaState</a:t>
            </a:r>
            <a:r>
              <a:rPr lang="zh-CN" altLang="en-US" sz="1200"/>
              <a:t>获取这些节点上存储的 </a:t>
            </a:r>
            <a:r>
              <a:rPr lang="en-US" altLang="zh-CN" sz="1200"/>
              <a:t>clusterState</a:t>
            </a:r>
          </a:p>
          <a:p>
            <a:r>
              <a:rPr lang="en-US" altLang="zh-CN" sz="1200"/>
              <a:t>3. </a:t>
            </a:r>
            <a:r>
              <a:rPr lang="zh-CN" altLang="en-US" sz="1200"/>
              <a:t>对比这些节点的 </a:t>
            </a:r>
            <a:r>
              <a:rPr lang="en-US" altLang="zh-CN" sz="1200"/>
              <a:t>clusterState </a:t>
            </a:r>
            <a:r>
              <a:rPr lang="zh-CN" altLang="en-US" sz="1200"/>
              <a:t>版本号</a:t>
            </a:r>
            <a:r>
              <a:rPr lang="en-US" altLang="zh-CN" sz="1200"/>
              <a:t>,</a:t>
            </a:r>
            <a:r>
              <a:rPr lang="zh-CN" altLang="en-US" sz="1200"/>
              <a:t>选择最新的作为 </a:t>
            </a:r>
            <a:r>
              <a:rPr lang="en-US" altLang="zh-CN" sz="1200"/>
              <a:t>clusterState </a:t>
            </a:r>
            <a:r>
              <a:rPr lang="zh-CN" altLang="en-US" sz="1200"/>
              <a:t>并应用</a:t>
            </a:r>
            <a:r>
              <a:rPr lang="en-US" altLang="zh-CN" sz="1200" smtClean="0"/>
              <a:t>.</a:t>
            </a:r>
          </a:p>
          <a:p>
            <a:endParaRPr lang="en-US" altLang="zh-CN" sz="1200"/>
          </a:p>
          <a:p>
            <a:r>
              <a:rPr lang="zh-CN" altLang="en-US" sz="1400"/>
              <a:t>脑裂</a:t>
            </a:r>
            <a:r>
              <a:rPr lang="zh-CN" altLang="en-US" sz="1400" smtClean="0"/>
              <a:t>问题？</a:t>
            </a:r>
            <a:endParaRPr lang="zh-CN" altLang="en-US" sz="1400"/>
          </a:p>
          <a:p>
            <a:r>
              <a:rPr lang="zh-CN" altLang="en-US" sz="1200"/>
              <a:t>假设</a:t>
            </a:r>
            <a:r>
              <a:rPr lang="en-US" altLang="zh-CN" sz="1200"/>
              <a:t>10</a:t>
            </a:r>
            <a:r>
              <a:rPr lang="zh-CN" altLang="en-US" sz="1200"/>
              <a:t>台机器组成的集群产生网络分区</a:t>
            </a:r>
            <a:r>
              <a:rPr lang="en-US" altLang="zh-CN" sz="1200"/>
              <a:t>,3</a:t>
            </a:r>
            <a:r>
              <a:rPr lang="zh-CN" altLang="en-US" sz="1200"/>
              <a:t>台一组</a:t>
            </a:r>
            <a:r>
              <a:rPr lang="en-US" altLang="zh-CN" sz="1200"/>
              <a:t>,7</a:t>
            </a:r>
            <a:r>
              <a:rPr lang="zh-CN" altLang="en-US" sz="1200"/>
              <a:t>台一组</a:t>
            </a:r>
            <a:r>
              <a:rPr lang="en-US" altLang="zh-CN" sz="1200"/>
              <a:t>,</a:t>
            </a:r>
            <a:r>
              <a:rPr lang="zh-CN" altLang="en-US" sz="1200"/>
              <a:t>产生分区前</a:t>
            </a:r>
            <a:r>
              <a:rPr lang="en-US" altLang="zh-CN" sz="1200"/>
              <a:t>, Master</a:t>
            </a:r>
            <a:r>
              <a:rPr lang="zh-CN" altLang="en-US" sz="1200"/>
              <a:t>位于</a:t>
            </a:r>
            <a:r>
              <a:rPr lang="en-US" altLang="zh-CN" sz="1200"/>
              <a:t>3</a:t>
            </a:r>
            <a:r>
              <a:rPr lang="zh-CN" altLang="en-US" sz="1200"/>
              <a:t>台中的一个</a:t>
            </a:r>
            <a:r>
              <a:rPr lang="en-US" altLang="zh-CN" sz="1200"/>
              <a:t>,</a:t>
            </a:r>
            <a:r>
              <a:rPr lang="zh-CN" altLang="en-US" sz="1200"/>
              <a:t>此时</a:t>
            </a:r>
            <a:r>
              <a:rPr lang="en-US" altLang="zh-CN" sz="1200"/>
              <a:t>7</a:t>
            </a:r>
            <a:r>
              <a:rPr lang="zh-CN" altLang="en-US" sz="1200"/>
              <a:t>台</a:t>
            </a:r>
            <a:r>
              <a:rPr lang="en-US" altLang="zh-CN" sz="1200"/>
              <a:t>1</a:t>
            </a:r>
            <a:r>
              <a:rPr lang="zh-CN" altLang="en-US" sz="1200"/>
              <a:t>组的节点会重新并成功选取 </a:t>
            </a:r>
            <a:r>
              <a:rPr lang="en-US" altLang="zh-CN" sz="1200"/>
              <a:t>Master, </a:t>
            </a:r>
            <a:r>
              <a:rPr lang="zh-CN" altLang="en-US" sz="1200"/>
              <a:t>这种情况如何处理</a:t>
            </a:r>
            <a:r>
              <a:rPr lang="en-US" altLang="zh-CN" sz="1200"/>
              <a:t>?</a:t>
            </a:r>
            <a:endParaRPr lang="zh-CN" altLang="en-US" sz="1200"/>
          </a:p>
          <a:p>
            <a:r>
              <a:rPr lang="en-US" altLang="zh-CN" sz="1200"/>
              <a:t>ES </a:t>
            </a:r>
            <a:r>
              <a:rPr lang="zh-CN" altLang="en-US" sz="1200"/>
              <a:t>对应的处理机制是这样的</a:t>
            </a:r>
            <a:r>
              <a:rPr lang="en-US" altLang="zh-CN" sz="1200"/>
              <a:t>:</a:t>
            </a:r>
            <a:endParaRPr lang="zh-CN" altLang="en-US" sz="1200"/>
          </a:p>
          <a:p>
            <a:r>
              <a:rPr lang="zh-CN" altLang="en-US" sz="1200"/>
              <a:t>当有节点从集群离开时</a:t>
            </a:r>
            <a:r>
              <a:rPr lang="en-US" altLang="zh-CN" sz="1200"/>
              <a:t>, Master </a:t>
            </a:r>
            <a:r>
              <a:rPr lang="zh-CN" altLang="en-US" sz="1200"/>
              <a:t>节点会检查一下当前集群总节点数是否具备法定节点数</a:t>
            </a:r>
            <a:r>
              <a:rPr lang="en-US" altLang="zh-CN" sz="1200"/>
              <a:t>(</a:t>
            </a:r>
            <a:r>
              <a:rPr lang="zh-CN" altLang="en-US" sz="1200"/>
              <a:t>过半</a:t>
            </a:r>
            <a:r>
              <a:rPr lang="en-US" altLang="zh-CN" sz="1200"/>
              <a:t>),</a:t>
            </a:r>
            <a:r>
              <a:rPr lang="zh-CN" altLang="en-US" sz="1200"/>
              <a:t>如果不具备</a:t>
            </a:r>
            <a:r>
              <a:rPr lang="en-US" altLang="zh-CN" sz="1200"/>
              <a:t>,</a:t>
            </a:r>
            <a:r>
              <a:rPr lang="zh-CN" altLang="en-US" sz="1200"/>
              <a:t>他会重新加入集群</a:t>
            </a:r>
            <a:r>
              <a:rPr lang="en-US" altLang="zh-CN" sz="1200"/>
              <a:t>,</a:t>
            </a:r>
            <a:r>
              <a:rPr lang="zh-CN" altLang="en-US" sz="1200"/>
              <a:t>放弃 </a:t>
            </a:r>
            <a:r>
              <a:rPr lang="en-US" altLang="zh-CN" sz="1200"/>
              <a:t>Master </a:t>
            </a:r>
            <a:r>
              <a:rPr lang="zh-CN" altLang="en-US" sz="1200"/>
              <a:t>资格</a:t>
            </a:r>
            <a:r>
              <a:rPr lang="en-US" altLang="zh-CN" sz="1200"/>
              <a:t>,</a:t>
            </a:r>
            <a:r>
              <a:rPr lang="zh-CN" altLang="en-US" sz="1200"/>
              <a:t>因此不会产生双主</a:t>
            </a:r>
            <a:r>
              <a:rPr lang="en-US" altLang="zh-CN" sz="1200"/>
              <a:t>.</a:t>
            </a:r>
            <a:endParaRPr lang="zh-CN" altLang="en-US" sz="1200"/>
          </a:p>
          <a:p>
            <a:endParaRPr lang="zh-CN" altLang="en-US" sz="1200"/>
          </a:p>
          <a:p>
            <a:endParaRPr lang="en-US" altLang="zh-CN" smtClean="0"/>
          </a:p>
          <a:p>
            <a:endParaRPr lang="en-US" altLang="zh-CN"/>
          </a:p>
          <a:p>
            <a:endParaRPr lang="zh-CN" altLang="en-US"/>
          </a:p>
          <a:p>
            <a:r>
              <a:rPr lang="zh-CN" altLang="en-US"/>
              <a:t/>
            </a:r>
            <a:br>
              <a:rPr lang="zh-CN" altLang="en-US"/>
            </a:br>
            <a:endParaRPr lang="zh-CN" altLang="en-US"/>
          </a:p>
          <a:p>
            <a:endParaRPr lang="zh-CN" altLang="en-US"/>
          </a:p>
          <a:p>
            <a:endParaRPr lang="zh-CN" altLang="en-US"/>
          </a:p>
        </p:txBody>
      </p:sp>
    </p:spTree>
    <p:extLst>
      <p:ext uri="{BB962C8B-B14F-4D97-AF65-F5344CB8AC3E}">
        <p14:creationId xmlns:p14="http://schemas.microsoft.com/office/powerpoint/2010/main" val="3910672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63827"/>
          </a:xfrm>
        </p:spPr>
        <p:txBody>
          <a:bodyPr/>
          <a:lstStyle/>
          <a:p>
            <a:r>
              <a:rPr lang="zh-CN" altLang="en-US" smtClean="0"/>
              <a:t>最糟糕的情况</a:t>
            </a:r>
            <a:r>
              <a:rPr lang="en-US" altLang="zh-CN" smtClean="0"/>
              <a:t>-</a:t>
            </a:r>
            <a:r>
              <a:rPr lang="zh-CN" altLang="en-US"/>
              <a:t>至少</a:t>
            </a:r>
            <a:r>
              <a:rPr lang="zh-CN" altLang="en-US" smtClean="0"/>
              <a:t>保证集群可用</a:t>
            </a:r>
            <a:endParaRPr lang="zh-CN" altLang="en-US"/>
          </a:p>
        </p:txBody>
      </p:sp>
      <p:sp>
        <p:nvSpPr>
          <p:cNvPr id="3" name="内容占位符 2"/>
          <p:cNvSpPr>
            <a:spLocks noGrp="1"/>
          </p:cNvSpPr>
          <p:nvPr>
            <p:ph idx="1"/>
          </p:nvPr>
        </p:nvSpPr>
        <p:spPr>
          <a:xfrm>
            <a:off x="677334" y="1515763"/>
            <a:ext cx="8596668" cy="4525600"/>
          </a:xfrm>
        </p:spPr>
        <p:txBody>
          <a:bodyPr>
            <a:normAutofit/>
          </a:bodyPr>
          <a:lstStyle/>
          <a:p>
            <a:r>
              <a:rPr lang="zh-CN" altLang="en-US" sz="1600" smtClean="0"/>
              <a:t>忽视丢失的数据也要让集群可用</a:t>
            </a:r>
            <a:endParaRPr lang="en-US" altLang="zh-CN" sz="1600" smtClean="0"/>
          </a:p>
          <a:p>
            <a:endParaRPr lang="en-US" altLang="zh-CN" sz="1600"/>
          </a:p>
          <a:p>
            <a:r>
              <a:rPr lang="zh-CN" altLang="en-US" sz="1600"/>
              <a:t>发生严重灾难时，集群中可能会出现只有陈旧副本可用的情况</a:t>
            </a:r>
            <a:r>
              <a:rPr lang="zh-CN" altLang="en-US" sz="1600" smtClean="0"/>
              <a:t>。</a:t>
            </a:r>
            <a:r>
              <a:rPr lang="en-US" altLang="zh-CN" sz="1600" smtClean="0"/>
              <a:t>ES </a:t>
            </a:r>
            <a:r>
              <a:rPr lang="zh-CN" altLang="en-US" sz="1600"/>
              <a:t>不会把这些分片自动分配为主分片，集群将持续 </a:t>
            </a:r>
            <a:r>
              <a:rPr lang="en-US" altLang="zh-CN" sz="1600"/>
              <a:t>red </a:t>
            </a:r>
            <a:r>
              <a:rPr lang="zh-CN" altLang="en-US" sz="1600"/>
              <a:t>状态。</a:t>
            </a:r>
            <a:r>
              <a:rPr lang="zh-CN" altLang="en-US" sz="1600">
                <a:solidFill>
                  <a:srgbClr val="FF0000"/>
                </a:solidFill>
              </a:rPr>
              <a:t>但是如果所有</a:t>
            </a:r>
            <a:r>
              <a:rPr lang="en-US" altLang="zh-CN" sz="1600">
                <a:solidFill>
                  <a:srgbClr val="FF0000"/>
                </a:solidFill>
              </a:rPr>
              <a:t>in-sync </a:t>
            </a:r>
            <a:r>
              <a:rPr lang="zh-CN" altLang="en-US" sz="1600">
                <a:solidFill>
                  <a:srgbClr val="FF0000"/>
                </a:solidFill>
              </a:rPr>
              <a:t>副本都消失了，</a:t>
            </a:r>
            <a:r>
              <a:rPr lang="zh-CN" altLang="en-US" sz="1600" b="1">
                <a:solidFill>
                  <a:srgbClr val="FF0000"/>
                </a:solidFill>
              </a:rPr>
              <a:t>集群仍有可能使用陈旧副本进行恢复，但这需要管理员手工干预</a:t>
            </a:r>
            <a:r>
              <a:rPr lang="zh-CN" altLang="en-US" sz="1600" b="1" smtClean="0"/>
              <a:t>。</a:t>
            </a:r>
            <a:r>
              <a:rPr lang="zh-CN" altLang="en-US" sz="1600"/>
              <a:t/>
            </a:r>
            <a:br>
              <a:rPr lang="zh-CN" altLang="en-US" sz="1600"/>
            </a:br>
            <a:endParaRPr lang="zh-CN" altLang="en-US" sz="1600"/>
          </a:p>
          <a:p>
            <a:r>
              <a:rPr lang="en-US" altLang="zh-CN" sz="1600" b="1">
                <a:solidFill>
                  <a:srgbClr val="FF0000"/>
                </a:solidFill>
              </a:rPr>
              <a:t>reroute API </a:t>
            </a:r>
            <a:r>
              <a:rPr lang="zh-CN" altLang="en-US" sz="1600" b="1">
                <a:solidFill>
                  <a:srgbClr val="FF0000"/>
                </a:solidFill>
              </a:rPr>
              <a:t>提供了一个子命令 </a:t>
            </a:r>
            <a:r>
              <a:rPr lang="en-US" altLang="zh-CN" sz="1600" b="1" err="1">
                <a:solidFill>
                  <a:srgbClr val="FF0000"/>
                </a:solidFill>
              </a:rPr>
              <a:t>allocate_stale_primary</a:t>
            </a:r>
            <a:r>
              <a:rPr lang="zh-CN" altLang="en-US" sz="1600">
                <a:solidFill>
                  <a:srgbClr val="FF0000"/>
                </a:solidFill>
              </a:rPr>
              <a:t> ，用于将一个陈旧的分片分配为主分片。</a:t>
            </a:r>
            <a:r>
              <a:rPr lang="zh-CN" altLang="en-US" sz="1600">
                <a:solidFill>
                  <a:schemeClr val="tx1"/>
                </a:solidFill>
              </a:rPr>
              <a:t>使用此命令意味着丢失给定分片副本中缺少的数据</a:t>
            </a:r>
            <a:r>
              <a:rPr lang="zh-CN" altLang="en-US" sz="1600"/>
              <a:t>。如果同步分片只是暂时不可用，使用此命令意味着在同步副本中最近更新的数据。</a:t>
            </a:r>
            <a:r>
              <a:rPr lang="zh-CN" altLang="en-US" sz="1600">
                <a:solidFill>
                  <a:srgbClr val="FF0000"/>
                </a:solidFill>
              </a:rPr>
              <a:t>应该把它看作是使群集至少运行一些数据的最后一种措施</a:t>
            </a:r>
            <a:r>
              <a:rPr lang="zh-CN" altLang="en-US" sz="1600"/>
              <a:t>。在所有分片副本都不存在的情况下，还可以强制</a:t>
            </a:r>
            <a:r>
              <a:rPr lang="en-US" altLang="zh-CN" sz="1600" err="1"/>
              <a:t>Elasticsearch</a:t>
            </a:r>
            <a:r>
              <a:rPr lang="zh-CN" altLang="en-US" sz="1600"/>
              <a:t>使用空分片副本分配主分片，这意味着丢失与该分片相关联的所有先前数据。 不言而喻，</a:t>
            </a:r>
            <a:r>
              <a:rPr lang="en-US" altLang="zh-CN" sz="1600" b="1" err="1"/>
              <a:t>allocate_empty_primary</a:t>
            </a:r>
            <a:r>
              <a:rPr lang="en-US" altLang="zh-CN" sz="1600" b="1"/>
              <a:t> </a:t>
            </a:r>
            <a:r>
              <a:rPr lang="zh-CN" altLang="en-US" sz="1600" b="1"/>
              <a:t>命令只能用于最糟糕的情况</a:t>
            </a:r>
            <a:r>
              <a:rPr lang="zh-CN" altLang="en-US" sz="1600"/>
              <a:t>，其含义很好理解。</a:t>
            </a:r>
          </a:p>
          <a:p>
            <a:pPr marL="0" indent="0">
              <a:buNone/>
            </a:pPr>
            <a:endParaRPr lang="en-US" altLang="zh-CN" sz="1600" smtClean="0"/>
          </a:p>
          <a:p>
            <a:pPr marL="0" indent="0">
              <a:buNone/>
            </a:pPr>
            <a:endParaRPr lang="zh-CN" altLang="en-US" sz="1600"/>
          </a:p>
        </p:txBody>
      </p:sp>
    </p:spTree>
    <p:extLst>
      <p:ext uri="{BB962C8B-B14F-4D97-AF65-F5344CB8AC3E}">
        <p14:creationId xmlns:p14="http://schemas.microsoft.com/office/powerpoint/2010/main" val="27302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15546"/>
          </a:xfrm>
        </p:spPr>
        <p:txBody>
          <a:bodyPr/>
          <a:lstStyle/>
          <a:p>
            <a:r>
              <a:rPr lang="en-US" altLang="zh-CN"/>
              <a:t>master </a:t>
            </a:r>
            <a:r>
              <a:rPr lang="en-US" altLang="zh-CN" smtClean="0"/>
              <a:t>election-</a:t>
            </a:r>
            <a:r>
              <a:rPr lang="zh-CN" altLang="en-US" smtClean="0"/>
              <a:t>配置</a:t>
            </a:r>
            <a:endParaRPr lang="zh-CN" altLang="en-US"/>
          </a:p>
        </p:txBody>
      </p:sp>
      <p:sp>
        <p:nvSpPr>
          <p:cNvPr id="3" name="内容占位符 2"/>
          <p:cNvSpPr>
            <a:spLocks noGrp="1"/>
          </p:cNvSpPr>
          <p:nvPr>
            <p:ph idx="1"/>
          </p:nvPr>
        </p:nvSpPr>
        <p:spPr>
          <a:xfrm>
            <a:off x="677334" y="1622855"/>
            <a:ext cx="8596668" cy="4418508"/>
          </a:xfrm>
        </p:spPr>
        <p:txBody>
          <a:bodyPr>
            <a:normAutofit lnSpcReduction="10000"/>
          </a:bodyPr>
          <a:lstStyle/>
          <a:p>
            <a:r>
              <a:rPr lang="en-US" altLang="zh-CN"/>
              <a:t>discovery.zen.ping_timeout</a:t>
            </a:r>
            <a:r>
              <a:rPr lang="zh-CN" altLang="en-US"/>
              <a:t>（默认为</a:t>
            </a:r>
            <a:r>
              <a:rPr lang="en-US" altLang="zh-CN"/>
              <a:t>3s</a:t>
            </a:r>
            <a:r>
              <a:rPr lang="zh-CN" altLang="en-US"/>
              <a:t>），允许选举时间的波动去处理速度慢或拥塞网络的情况（较高的值保证失败率少）</a:t>
            </a:r>
          </a:p>
          <a:p>
            <a:pPr marL="0" indent="0">
              <a:buNone/>
            </a:pPr>
            <a:r>
              <a:rPr lang="zh-CN" altLang="en-US"/>
              <a:t>一旦一个节点加入时，它会发出一个加入请求到主（</a:t>
            </a:r>
            <a:r>
              <a:rPr lang="en-US" altLang="zh-CN"/>
              <a:t>discovery.zen.join_timeout</a:t>
            </a:r>
            <a:r>
              <a:rPr lang="zh-CN" altLang="en-US"/>
              <a:t>）超时时间默认是</a:t>
            </a:r>
            <a:r>
              <a:rPr lang="en-US" altLang="zh-CN"/>
              <a:t>ping timeout</a:t>
            </a:r>
            <a:r>
              <a:rPr lang="zh-CN" altLang="en-US"/>
              <a:t>的</a:t>
            </a:r>
            <a:r>
              <a:rPr lang="en-US" altLang="zh-CN"/>
              <a:t>20</a:t>
            </a:r>
            <a:r>
              <a:rPr lang="zh-CN" altLang="en-US"/>
              <a:t>倍</a:t>
            </a:r>
          </a:p>
          <a:p>
            <a:pPr marL="0" indent="0">
              <a:buNone/>
            </a:pPr>
            <a:r>
              <a:rPr lang="en-US" altLang="zh-CN"/>
              <a:t>discovery.zen.master_election.ignore_non_master_pings</a:t>
            </a:r>
            <a:r>
              <a:rPr lang="zh-CN" altLang="en-US"/>
              <a:t>：</a:t>
            </a:r>
            <a:r>
              <a:rPr lang="en-US" altLang="zh-CN"/>
              <a:t>true </a:t>
            </a:r>
            <a:r>
              <a:rPr lang="zh-CN" altLang="en-US"/>
              <a:t>选主期间</a:t>
            </a:r>
            <a:r>
              <a:rPr lang="zh-CN" altLang="en-US" smtClean="0"/>
              <a:t>，没有</a:t>
            </a:r>
            <a:r>
              <a:rPr lang="zh-CN" altLang="en-US"/>
              <a:t>资格的节点（当节点的</a:t>
            </a:r>
            <a:r>
              <a:rPr lang="en-US" altLang="zh-CN"/>
              <a:t>node.master</a:t>
            </a:r>
            <a:r>
              <a:rPr lang="zh-CN" altLang="en-US"/>
              <a:t>是</a:t>
            </a:r>
            <a:r>
              <a:rPr lang="en-US" altLang="zh-CN"/>
              <a:t>false</a:t>
            </a:r>
            <a:r>
              <a:rPr lang="zh-CN" altLang="en-US"/>
              <a:t>）被忽略，该值默认值是 </a:t>
            </a:r>
            <a:r>
              <a:rPr lang="en-US" altLang="zh-CN"/>
              <a:t>false</a:t>
            </a:r>
          </a:p>
          <a:p>
            <a:r>
              <a:rPr lang="en-US" altLang="zh-CN"/>
              <a:t>discovery.zen.minimum_master_nodes</a:t>
            </a:r>
            <a:r>
              <a:rPr lang="zh-CN" altLang="en-US"/>
              <a:t>用于防止脑</a:t>
            </a:r>
            <a:r>
              <a:rPr lang="zh-CN" altLang="en-US" smtClean="0"/>
              <a:t>裂</a:t>
            </a:r>
            <a:endParaRPr lang="en-US" altLang="zh-CN" smtClean="0"/>
          </a:p>
          <a:p>
            <a:pPr marL="0" indent="0">
              <a:buNone/>
            </a:pPr>
            <a:r>
              <a:rPr lang="zh-CN" altLang="en-US" b="1"/>
              <a:t>故障检测</a:t>
            </a:r>
            <a:endParaRPr lang="zh-CN" altLang="en-US"/>
          </a:p>
          <a:p>
            <a:pPr marL="0" indent="0">
              <a:buNone/>
            </a:pPr>
            <a:r>
              <a:rPr lang="zh-CN" altLang="en-US"/>
              <a:t>以下设置控制使用的故障检测过程</a:t>
            </a:r>
            <a:r>
              <a:rPr lang="en-US" altLang="zh-CN"/>
              <a:t>:</a:t>
            </a:r>
            <a:endParaRPr lang="zh-CN" altLang="en-US"/>
          </a:p>
          <a:p>
            <a:r>
              <a:rPr lang="en-US" altLang="zh-CN"/>
              <a:t>discovery.zen.fd.ping_interval </a:t>
            </a:r>
            <a:r>
              <a:rPr lang="zh-CN" altLang="en-US"/>
              <a:t>多久一个节点被</a:t>
            </a:r>
            <a:r>
              <a:rPr lang="en-US" altLang="zh-CN"/>
              <a:t>ping</a:t>
            </a:r>
            <a:r>
              <a:rPr lang="zh-CN" altLang="en-US"/>
              <a:t>。默认为</a:t>
            </a:r>
            <a:r>
              <a:rPr lang="en-US" altLang="zh-CN"/>
              <a:t>1s</a:t>
            </a:r>
          </a:p>
          <a:p>
            <a:r>
              <a:rPr lang="en-US" altLang="zh-CN"/>
              <a:t>discovery.zen.fd.ping_timeout </a:t>
            </a:r>
            <a:r>
              <a:rPr lang="zh-CN" altLang="en-US"/>
              <a:t>等待多久</a:t>
            </a:r>
            <a:r>
              <a:rPr lang="en-US" altLang="zh-CN"/>
              <a:t>ping</a:t>
            </a:r>
            <a:r>
              <a:rPr lang="zh-CN" altLang="en-US"/>
              <a:t>响应，默认为 </a:t>
            </a:r>
            <a:r>
              <a:rPr lang="en-US" altLang="zh-CN"/>
              <a:t>30s</a:t>
            </a:r>
          </a:p>
          <a:p>
            <a:r>
              <a:rPr lang="en-US" altLang="zh-CN"/>
              <a:t>discovery.zen.fd.ping_retries  </a:t>
            </a:r>
            <a:r>
              <a:rPr lang="zh-CN" altLang="en-US"/>
              <a:t>有多少</a:t>
            </a:r>
            <a:r>
              <a:rPr lang="en-US" altLang="zh-CN"/>
              <a:t>ping</a:t>
            </a:r>
            <a:r>
              <a:rPr lang="zh-CN" altLang="en-US"/>
              <a:t>失败</a:t>
            </a:r>
            <a:r>
              <a:rPr lang="en-US" altLang="zh-CN"/>
              <a:t>/</a:t>
            </a:r>
            <a:r>
              <a:rPr lang="zh-CN" altLang="en-US"/>
              <a:t>超时导致被视为一个节点失败。默认为</a:t>
            </a:r>
            <a:r>
              <a:rPr lang="en-US" altLang="zh-CN"/>
              <a:t>3</a:t>
            </a:r>
            <a:r>
              <a:rPr lang="zh-CN" altLang="en-US"/>
              <a:t>。</a:t>
            </a:r>
          </a:p>
          <a:p>
            <a:pPr marL="0" indent="0">
              <a:buNone/>
            </a:pPr>
            <a:endParaRPr lang="zh-CN" altLang="en-US"/>
          </a:p>
          <a:p>
            <a:endParaRPr lang="zh-CN" altLang="en-US"/>
          </a:p>
        </p:txBody>
      </p:sp>
    </p:spTree>
    <p:extLst>
      <p:ext uri="{BB962C8B-B14F-4D97-AF65-F5344CB8AC3E}">
        <p14:creationId xmlns:p14="http://schemas.microsoft.com/office/powerpoint/2010/main" val="119846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6735"/>
          </a:xfrm>
        </p:spPr>
        <p:txBody>
          <a:bodyPr/>
          <a:lstStyle/>
          <a:p>
            <a:r>
              <a:rPr lang="en-US" altLang="zh-CN"/>
              <a:t>ES-</a:t>
            </a:r>
            <a:r>
              <a:rPr lang="zh-CN" altLang="en-US"/>
              <a:t>无主</a:t>
            </a:r>
            <a:r>
              <a:rPr lang="zh-CN" altLang="en-US" smtClean="0"/>
              <a:t>实验</a:t>
            </a:r>
            <a:endParaRPr lang="zh-CN" altLang="en-US"/>
          </a:p>
        </p:txBody>
      </p:sp>
      <p:sp>
        <p:nvSpPr>
          <p:cNvPr id="3" name="内容占位符 2"/>
          <p:cNvSpPr>
            <a:spLocks noGrp="1"/>
          </p:cNvSpPr>
          <p:nvPr>
            <p:ph idx="1"/>
          </p:nvPr>
        </p:nvSpPr>
        <p:spPr>
          <a:xfrm>
            <a:off x="677334" y="1359243"/>
            <a:ext cx="8596668" cy="4682119"/>
          </a:xfrm>
        </p:spPr>
        <p:txBody>
          <a:bodyPr>
            <a:normAutofit fontScale="47500" lnSpcReduction="20000"/>
          </a:bodyPr>
          <a:lstStyle/>
          <a:p>
            <a:pPr marL="0" indent="0">
              <a:buNone/>
            </a:pPr>
            <a:r>
              <a:rPr lang="en-US" altLang="zh-CN" sz="2300">
                <a:hlinkClick r:id="rId2"/>
              </a:rPr>
              <a:t>http://</a:t>
            </a:r>
            <a:r>
              <a:rPr lang="en-US" altLang="zh-CN" sz="2300" smtClean="0">
                <a:hlinkClick r:id="rId2"/>
              </a:rPr>
              <a:t>note.youdao.com/noteshare?id=5ce1ef131870324ae81e31fc7157ec51&amp;sub=B098A513C51142B59AEDD29E61237865</a:t>
            </a:r>
            <a:endParaRPr lang="en-US" altLang="zh-CN" sz="2300" smtClean="0"/>
          </a:p>
          <a:p>
            <a:endParaRPr lang="en-US" altLang="zh-CN"/>
          </a:p>
          <a:p>
            <a:pPr marL="0" indent="0">
              <a:buNone/>
            </a:pPr>
            <a:r>
              <a:rPr lang="zh-CN" altLang="en-US" sz="2800" b="1"/>
              <a:t>无主块（当无有效</a:t>
            </a:r>
            <a:r>
              <a:rPr lang="en-US" altLang="zh-CN" sz="2800" b="1"/>
              <a:t>master</a:t>
            </a:r>
            <a:r>
              <a:rPr lang="zh-CN" altLang="en-US" sz="2800" b="1"/>
              <a:t>节点时）</a:t>
            </a:r>
            <a:endParaRPr lang="zh-CN" altLang="en-US" sz="2800"/>
          </a:p>
          <a:p>
            <a:pPr marL="0" indent="0">
              <a:buNone/>
            </a:pPr>
            <a:r>
              <a:rPr lang="zh-CN" altLang="en-US" sz="2800"/>
              <a:t>为了让集群全面运作，必须有一个有效的主节点和一些主资格的节点。主资格的节点必须满足的数目 </a:t>
            </a:r>
            <a:r>
              <a:rPr lang="en-US" altLang="zh-CN" sz="2800"/>
              <a:t>discovery.zen.minimum_master_nodes</a:t>
            </a:r>
            <a:endParaRPr lang="zh-CN" altLang="en-US" sz="2800"/>
          </a:p>
          <a:p>
            <a:pPr marL="0" indent="0">
              <a:buNone/>
            </a:pPr>
            <a:r>
              <a:rPr lang="zh-CN" altLang="en-US" sz="2800"/>
              <a:t/>
            </a:r>
            <a:br>
              <a:rPr lang="zh-CN" altLang="en-US" sz="2800"/>
            </a:br>
            <a:r>
              <a:rPr lang="zh-CN" altLang="en-US" sz="2800" smtClean="0"/>
              <a:t>当</a:t>
            </a:r>
            <a:r>
              <a:rPr lang="zh-CN" altLang="en-US" sz="2800"/>
              <a:t>没有有效的主节点时。可以设置</a:t>
            </a:r>
            <a:r>
              <a:rPr lang="en-US" altLang="zh-CN" sz="2800"/>
              <a:t>discovery.zen.no_master_block</a:t>
            </a:r>
            <a:r>
              <a:rPr lang="zh-CN" altLang="en-US" sz="2800"/>
              <a:t>，设置控制什么操作被拒绝</a:t>
            </a:r>
          </a:p>
          <a:p>
            <a:pPr marL="0" indent="0">
              <a:buNone/>
            </a:pPr>
            <a:r>
              <a:rPr lang="zh-CN" altLang="en-US" sz="2800"/>
              <a:t/>
            </a:r>
            <a:br>
              <a:rPr lang="zh-CN" altLang="en-US" sz="2800"/>
            </a:br>
            <a:r>
              <a:rPr lang="en-US" altLang="zh-CN" sz="2800" smtClean="0"/>
              <a:t>discovery.zen.no_master_block </a:t>
            </a:r>
            <a:r>
              <a:rPr lang="en-US" altLang="zh-CN" sz="2800"/>
              <a:t>:all</a:t>
            </a:r>
            <a:endParaRPr lang="zh-CN" altLang="en-US" sz="2800"/>
          </a:p>
          <a:p>
            <a:pPr marL="0" indent="0">
              <a:buNone/>
            </a:pPr>
            <a:r>
              <a:rPr lang="zh-CN" altLang="en-US" sz="2800"/>
              <a:t>对节点的所有的操作，比如读与写操作，将被拒绝。这也适用于读与写集群状态的</a:t>
            </a:r>
            <a:r>
              <a:rPr lang="en-US" altLang="zh-CN" sz="2800"/>
              <a:t>api</a:t>
            </a:r>
            <a:r>
              <a:rPr lang="zh-CN" altLang="en-US" sz="2800"/>
              <a:t>，获取索引设置，设置</a:t>
            </a:r>
            <a:r>
              <a:rPr lang="en-US" altLang="zh-CN" sz="2800"/>
              <a:t>mapping</a:t>
            </a:r>
            <a:r>
              <a:rPr lang="zh-CN" altLang="en-US" sz="2800"/>
              <a:t>和集群状态</a:t>
            </a:r>
            <a:r>
              <a:rPr lang="en-US" altLang="zh-CN" sz="2800"/>
              <a:t>api</a:t>
            </a:r>
            <a:endParaRPr lang="zh-CN" altLang="en-US" sz="2800"/>
          </a:p>
          <a:p>
            <a:pPr marL="0" indent="0">
              <a:buNone/>
            </a:pPr>
            <a:r>
              <a:rPr lang="en-US" altLang="zh-CN" sz="2800"/>
              <a:t>discovery.zen.no_master_block : write</a:t>
            </a:r>
            <a:r>
              <a:rPr lang="zh-CN" altLang="en-US" sz="2800"/>
              <a:t>（默认）</a:t>
            </a:r>
          </a:p>
          <a:p>
            <a:pPr marL="0" indent="0">
              <a:buNone/>
            </a:pPr>
            <a:r>
              <a:rPr lang="zh-CN" altLang="en-US" sz="2800"/>
              <a:t>写操作将被拒绝。读操作会成功。基于最后已知的群集配置。这可能导致局部陈旧数据的读取，因为节点可能从集群的其余部分分离。</a:t>
            </a:r>
          </a:p>
          <a:p>
            <a:pPr marL="0" indent="0">
              <a:buNone/>
            </a:pPr>
            <a:r>
              <a:rPr lang="zh-CN" altLang="en-US" sz="2800"/>
              <a:t/>
            </a:r>
            <a:br>
              <a:rPr lang="zh-CN" altLang="en-US" sz="2800"/>
            </a:br>
            <a:endParaRPr lang="zh-CN" altLang="en-US" sz="2800"/>
          </a:p>
          <a:p>
            <a:pPr marL="0" indent="0">
              <a:buNone/>
            </a:pPr>
            <a:r>
              <a:rPr lang="zh-CN" altLang="en-US" sz="2800"/>
              <a:t>该</a:t>
            </a:r>
            <a:r>
              <a:rPr lang="en-US" altLang="zh-CN" sz="2800"/>
              <a:t>discovery.zen.no_master_block</a:t>
            </a:r>
            <a:r>
              <a:rPr lang="zh-CN" altLang="en-US" sz="2800"/>
              <a:t>设置并不适用于基于节点的</a:t>
            </a:r>
            <a:r>
              <a:rPr lang="en-US" altLang="zh-CN" sz="2800"/>
              <a:t>API</a:t>
            </a:r>
            <a:r>
              <a:rPr lang="zh-CN" altLang="en-US" sz="2800"/>
              <a:t>（例如群集的统计信息，节点信息和节点统计的</a:t>
            </a:r>
            <a:r>
              <a:rPr lang="en-US" altLang="zh-CN" sz="2800"/>
              <a:t>API</a:t>
            </a:r>
            <a:r>
              <a:rPr lang="zh-CN" altLang="en-US" sz="2800"/>
              <a:t>）。请这些</a:t>
            </a:r>
            <a:r>
              <a:rPr lang="en-US" altLang="zh-CN" sz="2800"/>
              <a:t>API</a:t>
            </a:r>
            <a:r>
              <a:rPr lang="zh-CN" altLang="en-US" sz="2800"/>
              <a:t>将不会被阻塞，可以在任何可用的节点上运行。</a:t>
            </a:r>
          </a:p>
          <a:p>
            <a:pPr marL="0" indent="0">
              <a:buNone/>
            </a:pPr>
            <a:r>
              <a:rPr lang="zh-CN" altLang="en-US"/>
              <a:t/>
            </a:r>
            <a:br>
              <a:rPr lang="zh-CN" altLang="en-US"/>
            </a:br>
            <a:endParaRPr lang="zh-CN" altLang="en-US"/>
          </a:p>
          <a:p>
            <a:endParaRPr lang="zh-CN" altLang="en-US"/>
          </a:p>
        </p:txBody>
      </p:sp>
    </p:spTree>
    <p:extLst>
      <p:ext uri="{BB962C8B-B14F-4D97-AF65-F5344CB8AC3E}">
        <p14:creationId xmlns:p14="http://schemas.microsoft.com/office/powerpoint/2010/main" val="410406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1405"/>
          </a:xfrm>
        </p:spPr>
        <p:txBody>
          <a:bodyPr/>
          <a:lstStyle/>
          <a:p>
            <a:r>
              <a:rPr lang="en-US" altLang="zh-CN" smtClean="0"/>
              <a:t>node type</a:t>
            </a:r>
            <a:endParaRPr lang="zh-CN" altLang="en-US"/>
          </a:p>
        </p:txBody>
      </p:sp>
      <p:sp>
        <p:nvSpPr>
          <p:cNvPr id="3" name="内容占位符 2"/>
          <p:cNvSpPr>
            <a:spLocks noGrp="1"/>
          </p:cNvSpPr>
          <p:nvPr>
            <p:ph idx="1"/>
          </p:nvPr>
        </p:nvSpPr>
        <p:spPr>
          <a:xfrm>
            <a:off x="677334" y="1351005"/>
            <a:ext cx="8596668" cy="4690357"/>
          </a:xfrm>
        </p:spPr>
        <p:txBody>
          <a:bodyPr>
            <a:normAutofit fontScale="85000" lnSpcReduction="10000"/>
          </a:bodyPr>
          <a:lstStyle/>
          <a:p>
            <a:r>
              <a:rPr lang="en-US" altLang="zh-CN" b="1"/>
              <a:t>1.</a:t>
            </a:r>
            <a:r>
              <a:rPr lang="zh-CN" altLang="en-US" b="1"/>
              <a:t>节点可处理的两种请求（</a:t>
            </a:r>
            <a:r>
              <a:rPr lang="en-US" altLang="zh-CN" b="1"/>
              <a:t>HTTP</a:t>
            </a:r>
            <a:r>
              <a:rPr lang="zh-CN" altLang="en-US" b="1"/>
              <a:t>、</a:t>
            </a:r>
            <a:r>
              <a:rPr lang="en-US" altLang="zh-CN" b="1"/>
              <a:t>TCP</a:t>
            </a:r>
            <a:r>
              <a:rPr lang="zh-CN" altLang="en-US" b="1"/>
              <a:t>）</a:t>
            </a:r>
            <a:endParaRPr lang="zh-CN" altLang="en-US"/>
          </a:p>
          <a:p>
            <a:pPr marL="0" indent="0">
              <a:buNone/>
            </a:pPr>
            <a:r>
              <a:rPr lang="zh-CN" altLang="en-US"/>
              <a:t>集群中的每个节点都默认的可以处理</a:t>
            </a:r>
            <a:r>
              <a:rPr lang="en-US" altLang="zh-CN"/>
              <a:t>HTTP</a:t>
            </a:r>
            <a:r>
              <a:rPr lang="zh-CN" altLang="en-US"/>
              <a:t>和</a:t>
            </a:r>
            <a:r>
              <a:rPr lang="en-US" altLang="zh-CN"/>
              <a:t>TCP</a:t>
            </a:r>
            <a:r>
              <a:rPr lang="zh-CN" altLang="en-US"/>
              <a:t>请求。</a:t>
            </a:r>
            <a:r>
              <a:rPr lang="en-US" altLang="zh-CN"/>
              <a:t>TCP</a:t>
            </a:r>
            <a:r>
              <a:rPr lang="zh-CN" altLang="en-US"/>
              <a:t>专门用于节点们和</a:t>
            </a:r>
            <a:r>
              <a:rPr lang="en-US" altLang="zh-CN"/>
              <a:t>JavaTransportClient</a:t>
            </a:r>
            <a:r>
              <a:rPr lang="zh-CN" altLang="en-US"/>
              <a:t>的的通信 </a:t>
            </a:r>
            <a:r>
              <a:rPr lang="en-US" altLang="zh-CN"/>
              <a:t>; HTTP</a:t>
            </a:r>
            <a:r>
              <a:rPr lang="zh-CN" altLang="en-US"/>
              <a:t>层仅由外部</a:t>
            </a:r>
            <a:r>
              <a:rPr lang="en-US" altLang="zh-CN"/>
              <a:t>REST</a:t>
            </a:r>
            <a:r>
              <a:rPr lang="zh-CN" altLang="en-US"/>
              <a:t>客户端使用</a:t>
            </a:r>
            <a:r>
              <a:rPr lang="zh-CN" altLang="en-US" smtClean="0"/>
              <a:t>。</a:t>
            </a:r>
            <a:endParaRPr lang="en-US" altLang="zh-CN" smtClean="0"/>
          </a:p>
          <a:p>
            <a:r>
              <a:rPr lang="zh-CN" altLang="en-US" b="1" smtClean="0"/>
              <a:t>节点类型（四种：主合格，数据，摄取，部落）</a:t>
            </a:r>
            <a:endParaRPr lang="en-US" altLang="zh-CN" b="1" smtClean="0"/>
          </a:p>
          <a:p>
            <a:pPr marL="0" indent="0">
              <a:buNone/>
            </a:pPr>
            <a:r>
              <a:rPr lang="zh-CN" altLang="en-US"/>
              <a:t>所有节点都可以转发客户端请求到相应的节点。除此之外，每个节点提供一个或多个目的：</a:t>
            </a:r>
          </a:p>
          <a:p>
            <a:pPr>
              <a:buFont typeface="+mj-lt"/>
              <a:buAutoNum type="arabicPeriod"/>
            </a:pPr>
            <a:r>
              <a:rPr lang="zh-CN" altLang="en-US" smtClean="0"/>
              <a:t>主</a:t>
            </a:r>
            <a:r>
              <a:rPr lang="zh-CN" altLang="en-US"/>
              <a:t>合格的节点 具有节点</a:t>
            </a:r>
            <a:r>
              <a:rPr lang="en-US" altLang="zh-CN"/>
              <a:t>node.master</a:t>
            </a:r>
            <a:r>
              <a:rPr lang="zh-CN" altLang="en-US"/>
              <a:t>设置为</a:t>
            </a:r>
            <a:r>
              <a:rPr lang="en-US" altLang="zh-CN"/>
              <a:t>true</a:t>
            </a:r>
            <a:r>
              <a:rPr lang="zh-CN" altLang="en-US"/>
              <a:t>（默认值），这使得它有资格被选为主节点，主节点可以控制该集群。</a:t>
            </a:r>
          </a:p>
          <a:p>
            <a:pPr>
              <a:buFont typeface="+mj-lt"/>
              <a:buAutoNum type="arabicPeriod"/>
            </a:pPr>
            <a:r>
              <a:rPr lang="zh-CN" altLang="en-US"/>
              <a:t>数据节点 具有节点</a:t>
            </a:r>
            <a:r>
              <a:rPr lang="en-US" altLang="zh-CN"/>
              <a:t>node.data</a:t>
            </a:r>
            <a:r>
              <a:rPr lang="zh-CN" altLang="en-US"/>
              <a:t>设置为</a:t>
            </a:r>
            <a:r>
              <a:rPr lang="en-US" altLang="zh-CN"/>
              <a:t>true</a:t>
            </a:r>
            <a:r>
              <a:rPr lang="zh-CN" altLang="en-US"/>
              <a:t>（默认）。数据节点保存数据并进行数据相关的操作，如</a:t>
            </a:r>
            <a:r>
              <a:rPr lang="en-US" altLang="zh-CN"/>
              <a:t>CRUD</a:t>
            </a:r>
            <a:r>
              <a:rPr lang="zh-CN" altLang="en-US"/>
              <a:t>，搜索和聚合。</a:t>
            </a:r>
          </a:p>
          <a:p>
            <a:pPr>
              <a:buFont typeface="+mj-lt"/>
              <a:buAutoNum type="arabicPeriod"/>
            </a:pPr>
            <a:r>
              <a:rPr lang="zh-CN" altLang="en-US"/>
              <a:t>摄取节点 具有节点</a:t>
            </a:r>
            <a:r>
              <a:rPr lang="en-US" altLang="zh-CN"/>
              <a:t>node.ingest</a:t>
            </a:r>
            <a:r>
              <a:rPr lang="zh-CN" altLang="en-US"/>
              <a:t>设置为</a:t>
            </a:r>
            <a:r>
              <a:rPr lang="en-US" altLang="zh-CN"/>
              <a:t>true</a:t>
            </a:r>
            <a:r>
              <a:rPr lang="zh-CN" altLang="en-US"/>
              <a:t>（默认）。摄取节点都能够运用摄取管道，以便建立索引之前转换和丰富文档。如果想拥有一个重摄取负载，可以使用专用摄取节点然后设置主数据和节点的 </a:t>
            </a:r>
            <a:r>
              <a:rPr lang="en-US" altLang="zh-CN"/>
              <a:t>node.ingest: </a:t>
            </a:r>
            <a:r>
              <a:rPr lang="en-US" altLang="zh-CN" smtClean="0"/>
              <a:t>false</a:t>
            </a:r>
            <a:endParaRPr lang="en-US" altLang="zh-CN"/>
          </a:p>
          <a:p>
            <a:pPr>
              <a:buFont typeface="+mj-lt"/>
              <a:buAutoNum type="arabicPeriod"/>
            </a:pPr>
            <a:r>
              <a:rPr lang="zh-CN" altLang="en-US"/>
              <a:t>部落节点 一个部落节点，通过</a:t>
            </a:r>
            <a:r>
              <a:rPr lang="en-US" altLang="zh-CN"/>
              <a:t>tribe.*</a:t>
            </a:r>
            <a:r>
              <a:rPr lang="zh-CN" altLang="en-US"/>
              <a:t>设置，是一种特殊类型的协调，可以连接到多个集群并在所有连接的集群执行搜索和其他操作。</a:t>
            </a:r>
          </a:p>
          <a:p>
            <a:pPr marL="0" indent="0">
              <a:buNone/>
            </a:pPr>
            <a:r>
              <a:rPr lang="zh-CN" altLang="en-US" smtClean="0"/>
              <a:t>默认</a:t>
            </a:r>
            <a:r>
              <a:rPr lang="zh-CN" altLang="en-US"/>
              <a:t>情况下，一个节点是主合格的节点和数据节点，再加上它可以通过摄取管道预处理文件。这对小集群非常方便，但是，随着集群的增长，考虑从专用数据节点分离出专用主节点资格就变得很重要。</a:t>
            </a:r>
          </a:p>
          <a:p>
            <a:endParaRPr lang="zh-CN" altLang="en-US" smtClean="0"/>
          </a:p>
          <a:p>
            <a:pPr marL="0" indent="0">
              <a:buNone/>
            </a:pPr>
            <a:endParaRPr lang="zh-CN" altLang="en-US"/>
          </a:p>
          <a:p>
            <a:endParaRPr lang="zh-CN" altLang="en-US"/>
          </a:p>
        </p:txBody>
      </p:sp>
    </p:spTree>
    <p:extLst>
      <p:ext uri="{BB962C8B-B14F-4D97-AF65-F5344CB8AC3E}">
        <p14:creationId xmlns:p14="http://schemas.microsoft.com/office/powerpoint/2010/main" val="222627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17838"/>
          </a:xfrm>
        </p:spPr>
        <p:txBody>
          <a:bodyPr>
            <a:normAutofit fontScale="90000"/>
          </a:bodyPr>
          <a:lstStyle/>
          <a:p>
            <a:r>
              <a:rPr lang="zh-CN" altLang="en-US" b="1"/>
              <a:t>主合格节点</a:t>
            </a:r>
            <a:r>
              <a:rPr lang="zh-CN" altLang="en-US"/>
              <a:t/>
            </a:r>
            <a:br>
              <a:rPr lang="zh-CN" altLang="en-US"/>
            </a:br>
            <a:endParaRPr lang="zh-CN" altLang="en-US"/>
          </a:p>
        </p:txBody>
      </p:sp>
      <p:sp>
        <p:nvSpPr>
          <p:cNvPr id="3" name="内容占位符 2"/>
          <p:cNvSpPr>
            <a:spLocks noGrp="1"/>
          </p:cNvSpPr>
          <p:nvPr>
            <p:ph idx="1"/>
          </p:nvPr>
        </p:nvSpPr>
        <p:spPr>
          <a:xfrm>
            <a:off x="677334" y="1351005"/>
            <a:ext cx="8596668" cy="4690357"/>
          </a:xfrm>
        </p:spPr>
        <p:txBody>
          <a:bodyPr>
            <a:normAutofit fontScale="92500" lnSpcReduction="10000"/>
          </a:bodyPr>
          <a:lstStyle/>
          <a:p>
            <a:r>
              <a:rPr lang="zh-CN" altLang="en-US"/>
              <a:t>主节点负责轻量的集群范围的操作，如创建或删除的索引，跟踪哪些节点是群集的一部分，并且决定哪些分片分配给哪些节点，有一个稳定的主节点对集群的健康是很重要的</a:t>
            </a:r>
            <a:r>
              <a:rPr lang="zh-CN" altLang="en-US" smtClean="0"/>
              <a:t>。</a:t>
            </a:r>
            <a:r>
              <a:rPr lang="zh-CN" altLang="en-US"/>
              <a:t/>
            </a:r>
            <a:br>
              <a:rPr lang="zh-CN" altLang="en-US"/>
            </a:br>
            <a:endParaRPr lang="zh-CN" altLang="en-US"/>
          </a:p>
          <a:p>
            <a:r>
              <a:rPr lang="zh-CN" altLang="en-US"/>
              <a:t>任何主合格的节点（默认情况下所有节点）可能当选成为由主节点通过主选举进程</a:t>
            </a:r>
            <a:r>
              <a:rPr lang="zh-CN" altLang="en-US" smtClean="0"/>
              <a:t>。</a:t>
            </a:r>
            <a:r>
              <a:rPr lang="zh-CN" altLang="en-US"/>
              <a:t/>
            </a:r>
            <a:br>
              <a:rPr lang="zh-CN" altLang="en-US"/>
            </a:br>
            <a:endParaRPr lang="zh-CN" altLang="en-US"/>
          </a:p>
          <a:p>
            <a:r>
              <a:rPr lang="zh-CN" altLang="en-US"/>
              <a:t>索引和搜索您的数据是</a:t>
            </a:r>
            <a:r>
              <a:rPr lang="en-US" altLang="zh-CN"/>
              <a:t>CPU</a:t>
            </a:r>
            <a:r>
              <a:rPr lang="zh-CN" altLang="en-US"/>
              <a:t>，内存 和</a:t>
            </a:r>
            <a:r>
              <a:rPr lang="en-US" altLang="zh-CN"/>
              <a:t>I / O</a:t>
            </a:r>
            <a:r>
              <a:rPr lang="zh-CN" altLang="en-US"/>
              <a:t>密集型的工作，这样会把压榨一个节点的资源。为了确保您的主节点是稳定的，而不是在压力下，在一个大的集群里分出专用主合格节点和专用数据节点是个好主意。当然主节点也可以表现为协调节点 和路由搜索和索引请求从客户端到数据节点，最好不使用专用的主节点做这个。让主资格的节点做尽可能少的工作，对集群的稳定性很重要</a:t>
            </a:r>
            <a:r>
              <a:rPr lang="zh-CN" altLang="en-US" smtClean="0"/>
              <a:t>。</a:t>
            </a:r>
            <a:r>
              <a:rPr lang="zh-CN" altLang="en-US"/>
              <a:t/>
            </a:r>
            <a:br>
              <a:rPr lang="zh-CN" altLang="en-US"/>
            </a:br>
            <a:endParaRPr lang="zh-CN" altLang="en-US"/>
          </a:p>
          <a:p>
            <a:r>
              <a:rPr lang="zh-CN" altLang="en-US"/>
              <a:t>创建一个专用的主合格的节点，设置：</a:t>
            </a:r>
          </a:p>
          <a:p>
            <a:pPr marL="0" indent="0">
              <a:buNone/>
            </a:pPr>
            <a:r>
              <a:rPr lang="en-US" altLang="zh-CN" sz="1500"/>
              <a:t>node.master: true </a:t>
            </a:r>
            <a:endParaRPr lang="en-US" altLang="zh-CN" sz="1500" smtClean="0"/>
          </a:p>
          <a:p>
            <a:pPr marL="0" indent="0">
              <a:buNone/>
            </a:pPr>
            <a:r>
              <a:rPr lang="en-US" altLang="zh-CN" sz="1500" smtClean="0"/>
              <a:t>node.data</a:t>
            </a:r>
            <a:r>
              <a:rPr lang="en-US" altLang="zh-CN" sz="1500"/>
              <a:t>: false </a:t>
            </a:r>
            <a:endParaRPr lang="en-US" altLang="zh-CN" sz="1500" smtClean="0"/>
          </a:p>
          <a:p>
            <a:pPr marL="0" indent="0">
              <a:buNone/>
            </a:pPr>
            <a:r>
              <a:rPr lang="en-US" altLang="zh-CN" sz="1500" smtClean="0"/>
              <a:t>node.ingest</a:t>
            </a:r>
            <a:r>
              <a:rPr lang="en-US" altLang="zh-CN" sz="1500"/>
              <a:t>: false</a:t>
            </a:r>
            <a:endParaRPr lang="zh-CN" altLang="en-US" sz="1500"/>
          </a:p>
          <a:p>
            <a:endParaRPr lang="zh-CN" altLang="en-US"/>
          </a:p>
        </p:txBody>
      </p:sp>
    </p:spTree>
    <p:extLst>
      <p:ext uri="{BB962C8B-B14F-4D97-AF65-F5344CB8AC3E}">
        <p14:creationId xmlns:p14="http://schemas.microsoft.com/office/powerpoint/2010/main" val="377454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32022"/>
          </a:xfrm>
        </p:spPr>
        <p:txBody>
          <a:bodyPr>
            <a:normAutofit fontScale="90000"/>
          </a:bodyPr>
          <a:lstStyle/>
          <a:p>
            <a:r>
              <a:rPr lang="zh-CN" altLang="en-US" b="1"/>
              <a:t>数据节点</a:t>
            </a:r>
            <a:r>
              <a:rPr lang="zh-CN" altLang="en-US"/>
              <a:t/>
            </a:r>
            <a:br>
              <a:rPr lang="zh-CN" altLang="en-US"/>
            </a:br>
            <a:endParaRPr lang="zh-CN" altLang="en-US"/>
          </a:p>
        </p:txBody>
      </p:sp>
      <p:sp>
        <p:nvSpPr>
          <p:cNvPr id="3" name="内容占位符 2"/>
          <p:cNvSpPr>
            <a:spLocks noGrp="1"/>
          </p:cNvSpPr>
          <p:nvPr>
            <p:ph idx="1"/>
          </p:nvPr>
        </p:nvSpPr>
        <p:spPr>
          <a:xfrm>
            <a:off x="677334" y="1441623"/>
            <a:ext cx="8596668" cy="4599740"/>
          </a:xfrm>
        </p:spPr>
        <p:txBody>
          <a:bodyPr/>
          <a:lstStyle/>
          <a:p>
            <a:r>
              <a:rPr lang="zh-CN" altLang="en-US"/>
              <a:t>数据节点保留着包含已索引文档的分片。数据节点处理相关操作，比如</a:t>
            </a:r>
            <a:r>
              <a:rPr lang="en-US" altLang="zh-CN"/>
              <a:t>CRUD</a:t>
            </a:r>
            <a:r>
              <a:rPr lang="zh-CN" altLang="en-US"/>
              <a:t>，搜索和汇总数据。这些操作是</a:t>
            </a:r>
            <a:r>
              <a:rPr lang="en-US" altLang="zh-CN"/>
              <a:t>I / O-</a:t>
            </a:r>
            <a:r>
              <a:rPr lang="zh-CN" altLang="en-US"/>
              <a:t>，内存 </a:t>
            </a:r>
            <a:r>
              <a:rPr lang="en-US" altLang="zh-CN"/>
              <a:t>- </a:t>
            </a:r>
            <a:r>
              <a:rPr lang="zh-CN" altLang="en-US"/>
              <a:t>和</a:t>
            </a:r>
            <a:r>
              <a:rPr lang="en-US" altLang="zh-CN"/>
              <a:t>CPU</a:t>
            </a:r>
            <a:r>
              <a:rPr lang="zh-CN" altLang="en-US"/>
              <a:t>密集型。监视这些资源，以及当他们超载 时添加更多的数据节点是很重要的</a:t>
            </a:r>
            <a:r>
              <a:rPr lang="zh-CN" altLang="en-US" smtClean="0"/>
              <a:t>。</a:t>
            </a:r>
            <a:r>
              <a:rPr lang="zh-CN" altLang="en-US"/>
              <a:t/>
            </a:r>
            <a:br>
              <a:rPr lang="zh-CN" altLang="en-US"/>
            </a:br>
            <a:endParaRPr lang="zh-CN" altLang="en-US"/>
          </a:p>
          <a:p>
            <a:r>
              <a:rPr lang="zh-CN" altLang="en-US"/>
              <a:t>具有专用数据节点的主要优点是</a:t>
            </a:r>
            <a:r>
              <a:rPr lang="en-US" altLang="zh-CN"/>
              <a:t>master</a:t>
            </a:r>
            <a:r>
              <a:rPr lang="zh-CN" altLang="en-US"/>
              <a:t>和数据节点角色的分离。 要创建一个专用的数据节点，设置：</a:t>
            </a:r>
          </a:p>
          <a:p>
            <a:pPr marL="0" indent="0">
              <a:buNone/>
            </a:pPr>
            <a:r>
              <a:rPr lang="en-US" altLang="zh-CN"/>
              <a:t>node.master: false </a:t>
            </a:r>
            <a:endParaRPr lang="en-US" altLang="zh-CN" smtClean="0"/>
          </a:p>
          <a:p>
            <a:pPr marL="0" indent="0">
              <a:buNone/>
            </a:pPr>
            <a:r>
              <a:rPr lang="en-US" altLang="zh-CN" smtClean="0"/>
              <a:t>node.data</a:t>
            </a:r>
            <a:r>
              <a:rPr lang="en-US" altLang="zh-CN"/>
              <a:t>: true </a:t>
            </a:r>
            <a:endParaRPr lang="en-US" altLang="zh-CN" smtClean="0"/>
          </a:p>
          <a:p>
            <a:pPr marL="0" indent="0">
              <a:buNone/>
            </a:pPr>
            <a:r>
              <a:rPr lang="en-US" altLang="zh-CN" smtClean="0"/>
              <a:t>node.ingest</a:t>
            </a:r>
            <a:r>
              <a:rPr lang="en-US" altLang="zh-CN"/>
              <a:t>: false </a:t>
            </a:r>
            <a:endParaRPr lang="zh-CN" altLang="en-US"/>
          </a:p>
          <a:p>
            <a:endParaRPr lang="zh-CN" altLang="en-US"/>
          </a:p>
        </p:txBody>
      </p:sp>
    </p:spTree>
    <p:extLst>
      <p:ext uri="{BB962C8B-B14F-4D97-AF65-F5344CB8AC3E}">
        <p14:creationId xmlns:p14="http://schemas.microsoft.com/office/powerpoint/2010/main" val="2537350773"/>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3212</TotalTime>
  <Words>4438</Words>
  <Application>Microsoft Office PowerPoint</Application>
  <PresentationFormat>宽屏</PresentationFormat>
  <Paragraphs>362</Paragraphs>
  <Slides>40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方正姚体</vt:lpstr>
      <vt:lpstr>华文新魏</vt:lpstr>
      <vt:lpstr>宋体</vt:lpstr>
      <vt:lpstr>Arial</vt:lpstr>
      <vt:lpstr>Calibri</vt:lpstr>
      <vt:lpstr>Trebuchet MS</vt:lpstr>
      <vt:lpstr>Wingdings 3</vt:lpstr>
      <vt:lpstr>平面</vt:lpstr>
      <vt:lpstr>深入理解ES</vt:lpstr>
      <vt:lpstr>目录</vt:lpstr>
      <vt:lpstr>master election </vt:lpstr>
      <vt:lpstr>master election</vt:lpstr>
      <vt:lpstr>master election-配置</vt:lpstr>
      <vt:lpstr>ES-无主实验</vt:lpstr>
      <vt:lpstr>node type</vt:lpstr>
      <vt:lpstr>主合格节点 </vt:lpstr>
      <vt:lpstr>数据节点 </vt:lpstr>
      <vt:lpstr>摄取节点 </vt:lpstr>
      <vt:lpstr>协调节点（不是一种节点类型，每个节点都是隐含的协调节点） </vt:lpstr>
      <vt:lpstr>只协调节点 </vt:lpstr>
      <vt:lpstr>allocation-分片分配</vt:lpstr>
      <vt:lpstr>allocation-分片分配</vt:lpstr>
      <vt:lpstr>等待有效分片配置 </vt:lpstr>
      <vt:lpstr>ES-一致性实验</vt:lpstr>
      <vt:lpstr>recovery-恢复</vt:lpstr>
      <vt:lpstr>recovery-恢复</vt:lpstr>
      <vt:lpstr>recovery-恢复</vt:lpstr>
      <vt:lpstr>recovery 一致性</vt:lpstr>
      <vt:lpstr>recovery 一致性</vt:lpstr>
      <vt:lpstr>gateway  </vt:lpstr>
      <vt:lpstr>gateway</vt:lpstr>
      <vt:lpstr>gateway配置</vt:lpstr>
      <vt:lpstr>说明- allocation、recovery、gateway</vt:lpstr>
      <vt:lpstr>第二部分-通过几个场景举例分析</vt:lpstr>
      <vt:lpstr>建立索引-创建一个index c  </vt:lpstr>
      <vt:lpstr>allocation decider 限制</vt:lpstr>
      <vt:lpstr>主分片分配 </vt:lpstr>
      <vt:lpstr>复制分片分配 </vt:lpstr>
      <vt:lpstr>重启集群</vt:lpstr>
      <vt:lpstr>关闭主分片A，写文档到复制分片B，再打开A</vt:lpstr>
      <vt:lpstr>将分配标记为陈旧 </vt:lpstr>
      <vt:lpstr>例子</vt:lpstr>
      <vt:lpstr>PowerPoint 演示文稿</vt:lpstr>
      <vt:lpstr>PowerPoint 演示文稿</vt:lpstr>
      <vt:lpstr>PowerPoint 演示文稿</vt:lpstr>
      <vt:lpstr>PowerPoint 演示文稿</vt:lpstr>
      <vt:lpstr>PowerPoint 演示文稿</vt:lpstr>
      <vt:lpstr>最糟糕的情况-至少保证集群可用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深入理解ES</dc:title>
  <dc:creator>wangnan</dc:creator>
  <cp:lastModifiedBy>wangnan</cp:lastModifiedBy>
  <cp:revision>51</cp:revision>
  <dcterms:created xsi:type="dcterms:W3CDTF">2017-12-21T09:06:26Z</dcterms:created>
  <dcterms:modified xsi:type="dcterms:W3CDTF">2018-09-27T01:54:07Z</dcterms:modified>
</cp:coreProperties>
</file>