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260" r:id="rId3"/>
    <p:sldId id="257" r:id="rId4"/>
    <p:sldId id="27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4" autoAdjust="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BDDE-3EDF-4B42-B434-A748083C1496}" type="datetimeFigureOut">
              <a:rPr lang="zh-CN" altLang="en-US" smtClean="0"/>
              <a:t>2018/9/27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A7D4A-7710-43E8-8E9E-48D9E85C99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73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NRT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 realtime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NRT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是一个接近实时的搜索平台，这意味着你查询一个文档的时候有一个延时。大约一秒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cluster/node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集群是一个或多个节点（服务器）的集合在一起，保存所有的数据，联合所有节点一起提供查询能力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smtClean="0"/>
              <a:t>shards/replicasQ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提供能力，让你把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分成好几个部分，叫做分片，一个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实际上是一个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实例，当你创建索引的时候，你可以简单的定义分片的个数，每个分片本身是一个独立的功能齐全的“索引”，可以被放到任何的集群节点中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分片的意义：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可以水平分割和扩展数据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可以把操作分配给多个分区，提高性能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允许你制作一个或多个分片的副本。叫做复制分片 复制分片的意义：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、他提供了高可用性，副本和原始分区不处于一个节点中。 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他提高了性能，因为搜索可以在任何分区上允许。 每一个分片是一个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</a:t>
            </a:r>
            <a:endParaRPr lang="en-US" altLang="zh-CN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补充：关于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</a:t>
            </a:r>
            <a:r>
              <a:rPr lang="zh-CN" altLang="en-US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索引是由多个段组成，段本身是一个功能齐全的倒排索引。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段是不可变的，允许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将新的文档增量地添加到索引中，而不用从头重建索引。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对于每一个搜索请求而言，索引中的所有段都会被搜索，并且每个段会消耗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的时钟周、文件句柄和内存。这意味着段的数量越多，搜索性能会越低。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为了解决这个问题，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会合并小段到一个较大的段，提交新的合并段到磁盘，并删除那些旧的小段。</a:t>
            </a:r>
          </a:p>
          <a:p>
            <a:endParaRPr lang="zh-CN" alt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索引是一系列具有相似特点文档的集合 ，只是一个用来指向一个或多个分片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(shards)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的“逻辑命名空间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(logical namespace)</a:t>
            </a: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索引中，类型是一种逻辑的分类，它的意义由使用者来赋予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</a:p>
          <a:p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文档是搜索信息的基本单元，用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表达，文档必须被包含于一个</a:t>
            </a:r>
            <a:r>
              <a:rPr lang="en-US" altLang="zh-CN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b="1" smtClean="0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4A7D4A-7710-43E8-8E9E-48D9E85C99F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858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NRT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near realtime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是一个接近实时的搜索平台，这意味着你查询一个文档的时候有一个延时。大约一秒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cluster/node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集群是一个或多个节点（服务器）的集合在一起，保存所有的数据，联合所有节点一起提供查询能力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 smtClean="0"/>
              <a:t>shards/replicas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提供能力，让你把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分成好几个部分，叫做分片，一个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实际上是一个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实例，当你创建索引的时候，你可以简单的定义分片的个数，每个分片本身是一个独立的功能齐全的“索引”，可以被放到任何的集群节点中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分片的意义：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可以水平分割和扩展数据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可以把操作分配给多个分区，提高性能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允许你制作一个或多个分片的副本。叫做复制分片 复制分片的意义：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、他提供了高可用性，副本和原始分区不处于一个节点中。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他提高了性能，因为搜索可以在任何分区上允许。 每一个分片是一个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</a:t>
            </a:r>
            <a:endParaRPr lang="en-US" altLang="zh-CN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补充：关于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CN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Segement</a:t>
            </a:r>
            <a:r>
              <a:rPr lang="zh-CN" alt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索引是由多个段组成，段本身是一个功能齐全的倒排索引。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段是不可变的，允许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Lucene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将新的文档增量地添加到索引中，而不用从头重建索引。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对于每一个搜索请求而言，索引中的所有段都会被搜索，并且每个段会消耗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的时钟周、文件句柄和内存。这意味着段的数量越多，搜索性能会越低。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为了解决这个问题，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会合并小段到一个较大的段，提交新的合并段到磁盘，并删除那些旧的小段。</a:t>
            </a:r>
          </a:p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index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索引是一系列具有相似特点文档的集合 ，只是一个用来指向一个或多个分片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(shards)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的“逻辑命名空间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(logical namespace)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索引中，类型是一种逻辑的分类，它的意义由使用者来赋予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document</a:t>
            </a:r>
          </a:p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文档是搜索信息的基本单元，用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表达，文档必须被包含于一个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0C7C4E-46FD-4921-A28F-23F194157F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5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elastic.co/guide/en/elasticsearch/reference/current/query-ds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://note.youdao.com/noteshare?id=e94854f2ac01edb907fe88c1f66f0976&amp;sub=92F084D4BF694134B406483E7F131559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923552"/>
          </a:xfrm>
        </p:spPr>
        <p:txBody>
          <a:bodyPr/>
          <a:lstStyle/>
          <a:p>
            <a:r>
              <a:rPr lang="en-US" altLang="zh-CN" smtClean="0"/>
              <a:t>ES DSL</a:t>
            </a:r>
            <a:r>
              <a:rPr lang="zh-CN" altLang="en-US" smtClean="0"/>
              <a:t>与插件使用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mtClean="0"/>
              <a:t>王楠</a:t>
            </a:r>
            <a:endParaRPr lang="en-US" altLang="zh-CN" smtClean="0"/>
          </a:p>
          <a:p>
            <a:r>
              <a:rPr lang="en-US" altLang="zh-CN"/>
              <a:t>https://github.com/wangnan9279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3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674360"/>
            <a:ext cx="8596668" cy="1203868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Exploring Your Data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696995"/>
            <a:ext cx="8596668" cy="466261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The Search API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curl -XGET 'localhost:9200/bank/_search?q=*&amp;sort=account_number:asc'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curl -XGET 'localhost:9200/bank/_search?pretty'  -d'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  "query": { "match_all": {} },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  "sort": [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    { "account_number": "asc" 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  ]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1600" b="1" smtClean="0">
                <a:solidFill>
                  <a:schemeClr val="tx1"/>
                </a:solidFill>
              </a:rPr>
              <a:t>'</a:t>
            </a:r>
            <a:endParaRPr lang="en-US" altLang="zh-CN" b="1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2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Exploring Your Data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74573"/>
            <a:ext cx="8596668" cy="45667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en-US" altLang="zh-CN" sz="1400" b="1"/>
              <a:t>Introducing the Query Language</a:t>
            </a:r>
          </a:p>
          <a:p>
            <a:pPr marL="0" indent="0">
              <a:buNone/>
            </a:pPr>
            <a:endParaRPr lang="en-US" altLang="zh-CN" sz="1400" smtClean="0"/>
          </a:p>
          <a:p>
            <a:pPr marL="0" indent="0">
              <a:buNone/>
            </a:pPr>
            <a:r>
              <a:rPr lang="en-US" altLang="zh-CN" sz="1400" smtClean="0"/>
              <a:t>curl </a:t>
            </a:r>
            <a:r>
              <a:rPr lang="en-US" altLang="zh-CN" sz="1400"/>
              <a:t>-XGET 'localhost:9200/bank/_search?pretty' </a:t>
            </a:r>
            <a:r>
              <a:rPr lang="en-US" altLang="zh-CN" sz="1400" smtClean="0"/>
              <a:t>-</a:t>
            </a:r>
            <a:r>
              <a:rPr lang="en-US" altLang="zh-CN" sz="1400"/>
              <a:t>d'</a:t>
            </a:r>
          </a:p>
          <a:p>
            <a:pPr marL="0" indent="0">
              <a:buNone/>
            </a:pPr>
            <a:r>
              <a:rPr lang="en-US" altLang="zh-CN" sz="1400"/>
              <a:t>{</a:t>
            </a:r>
          </a:p>
          <a:p>
            <a:pPr marL="0" indent="0">
              <a:buNone/>
            </a:pPr>
            <a:r>
              <a:rPr lang="en-US" altLang="zh-CN" sz="1400"/>
              <a:t>  "query": { "match_all": {} },</a:t>
            </a:r>
          </a:p>
          <a:p>
            <a:pPr marL="0" indent="0">
              <a:buNone/>
            </a:pPr>
            <a:r>
              <a:rPr lang="en-US" altLang="zh-CN" sz="1400"/>
              <a:t>  "from": 10,</a:t>
            </a:r>
          </a:p>
          <a:p>
            <a:pPr marL="0" indent="0">
              <a:buNone/>
            </a:pPr>
            <a:r>
              <a:rPr lang="en-US" altLang="zh-CN" sz="1400"/>
              <a:t>  "size": 10</a:t>
            </a:r>
          </a:p>
          <a:p>
            <a:pPr marL="0" indent="0">
              <a:buNone/>
            </a:pPr>
            <a:r>
              <a:rPr lang="en-US" altLang="zh-CN" sz="1400"/>
              <a:t>}</a:t>
            </a:r>
          </a:p>
          <a:p>
            <a:pPr marL="0" indent="0">
              <a:buNone/>
            </a:pPr>
            <a:r>
              <a:rPr lang="en-US" altLang="zh-CN" sz="1400" smtClean="0"/>
              <a:t>‘	</a:t>
            </a:r>
            <a:endParaRPr lang="en-US" altLang="zh-CN" sz="1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6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9070"/>
          </a:xfrm>
        </p:spPr>
        <p:txBody>
          <a:bodyPr/>
          <a:lstStyle/>
          <a:p>
            <a:r>
              <a:rPr lang="en-US" altLang="zh-CN" b="1"/>
              <a:t>Exploring Your Data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631093"/>
            <a:ext cx="8596668" cy="4410270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/>
              <a:t>Executing Searches</a:t>
            </a:r>
          </a:p>
          <a:p>
            <a:pPr marL="0" indent="0">
              <a:buNone/>
            </a:pPr>
            <a:r>
              <a:rPr lang="en-US" altLang="zh-CN"/>
              <a:t>curl -XGET 'localhost:9200/bank/_search?pretty' -H 'Content-Type: application/json' -d'</a:t>
            </a:r>
          </a:p>
          <a:p>
            <a:pPr marL="0" indent="0">
              <a:buNone/>
            </a:pPr>
            <a:r>
              <a:rPr lang="en-US" altLang="zh-CN"/>
              <a:t>{</a:t>
            </a:r>
          </a:p>
          <a:p>
            <a:pPr marL="0" indent="0">
              <a:buNone/>
            </a:pPr>
            <a:r>
              <a:rPr lang="en-US" altLang="zh-CN"/>
              <a:t>  "query": {</a:t>
            </a:r>
          </a:p>
          <a:p>
            <a:pPr marL="0" indent="0">
              <a:buNone/>
            </a:pPr>
            <a:r>
              <a:rPr lang="en-US" altLang="zh-CN"/>
              <a:t>    "bool": {</a:t>
            </a:r>
          </a:p>
          <a:p>
            <a:pPr marL="0" indent="0">
              <a:buNone/>
            </a:pPr>
            <a:r>
              <a:rPr lang="en-US" altLang="zh-CN"/>
              <a:t>      "must": [</a:t>
            </a:r>
          </a:p>
          <a:p>
            <a:pPr marL="0" indent="0">
              <a:buNone/>
            </a:pPr>
            <a:r>
              <a:rPr lang="en-US" altLang="zh-CN"/>
              <a:t>        { "match": { "age": "40" } }</a:t>
            </a:r>
          </a:p>
          <a:p>
            <a:pPr marL="0" indent="0">
              <a:buNone/>
            </a:pPr>
            <a:r>
              <a:rPr lang="en-US" altLang="zh-CN"/>
              <a:t>      ],</a:t>
            </a:r>
          </a:p>
          <a:p>
            <a:pPr marL="0" indent="0">
              <a:buNone/>
            </a:pPr>
            <a:r>
              <a:rPr lang="en-US" altLang="zh-CN"/>
              <a:t>      "must_not": [</a:t>
            </a:r>
          </a:p>
          <a:p>
            <a:pPr marL="0" indent="0">
              <a:buNone/>
            </a:pPr>
            <a:r>
              <a:rPr lang="en-US" altLang="zh-CN"/>
              <a:t>        { "match": { "state": "ID" } }</a:t>
            </a:r>
          </a:p>
          <a:p>
            <a:pPr marL="0" indent="0">
              <a:buNone/>
            </a:pPr>
            <a:r>
              <a:rPr lang="en-US" altLang="zh-CN"/>
              <a:t>      ]</a:t>
            </a:r>
          </a:p>
          <a:p>
            <a:pPr marL="0" indent="0">
              <a:buNone/>
            </a:pPr>
            <a:r>
              <a:rPr lang="en-US" altLang="zh-CN"/>
              <a:t>    }</a:t>
            </a:r>
          </a:p>
          <a:p>
            <a:pPr marL="0" indent="0">
              <a:buNone/>
            </a:pPr>
            <a:r>
              <a:rPr lang="en-US" altLang="zh-CN"/>
              <a:t>  }</a:t>
            </a:r>
          </a:p>
          <a:p>
            <a:pPr marL="0" indent="0">
              <a:buNone/>
            </a:pPr>
            <a:r>
              <a:rPr lang="en-US" altLang="zh-CN"/>
              <a:t>}</a:t>
            </a:r>
          </a:p>
          <a:p>
            <a:pPr marL="0" indent="0">
              <a:buNone/>
            </a:pPr>
            <a:r>
              <a:rPr lang="en-US" altLang="zh-CN"/>
              <a:t>'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85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US" altLang="zh-CN" b="1"/>
              <a:t>Exploring Your Data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16909"/>
            <a:ext cx="8596668" cy="4624454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/>
              <a:t>Executing Filters</a:t>
            </a:r>
          </a:p>
          <a:p>
            <a:pPr marL="0" indent="0">
              <a:buNone/>
            </a:pPr>
            <a:r>
              <a:rPr lang="en-US" altLang="zh-CN" sz="1300"/>
              <a:t>curl -XGET 'localhost:9200/bank/_search?pretty' -H 'Content-Type: application/json' -d'</a:t>
            </a:r>
          </a:p>
          <a:p>
            <a:pPr marL="0" indent="0">
              <a:buNone/>
            </a:pPr>
            <a:r>
              <a:rPr lang="en-US" altLang="zh-CN" sz="1300"/>
              <a:t>{</a:t>
            </a:r>
          </a:p>
          <a:p>
            <a:pPr marL="0" indent="0">
              <a:buNone/>
            </a:pPr>
            <a:r>
              <a:rPr lang="en-US" altLang="zh-CN" sz="1300"/>
              <a:t>  "query": {</a:t>
            </a:r>
          </a:p>
          <a:p>
            <a:pPr marL="0" indent="0">
              <a:buNone/>
            </a:pPr>
            <a:r>
              <a:rPr lang="en-US" altLang="zh-CN" sz="1300"/>
              <a:t>    "bool": {</a:t>
            </a:r>
          </a:p>
          <a:p>
            <a:pPr marL="0" indent="0">
              <a:buNone/>
            </a:pPr>
            <a:r>
              <a:rPr lang="en-US" altLang="zh-CN" sz="1300"/>
              <a:t>      "must": { "match_all": {} },</a:t>
            </a:r>
          </a:p>
          <a:p>
            <a:pPr marL="0" indent="0">
              <a:buNone/>
            </a:pPr>
            <a:r>
              <a:rPr lang="en-US" altLang="zh-CN" sz="1300"/>
              <a:t>      "filter": {</a:t>
            </a:r>
          </a:p>
          <a:p>
            <a:pPr marL="0" indent="0">
              <a:buNone/>
            </a:pPr>
            <a:r>
              <a:rPr lang="en-US" altLang="zh-CN" sz="1300"/>
              <a:t>        "range": {</a:t>
            </a:r>
          </a:p>
          <a:p>
            <a:pPr marL="0" indent="0">
              <a:buNone/>
            </a:pPr>
            <a:r>
              <a:rPr lang="en-US" altLang="zh-CN" sz="1300"/>
              <a:t>          "balance": {</a:t>
            </a:r>
          </a:p>
          <a:p>
            <a:pPr marL="0" indent="0">
              <a:buNone/>
            </a:pPr>
            <a:r>
              <a:rPr lang="en-US" altLang="zh-CN" sz="1300"/>
              <a:t>            "gte": 20000,</a:t>
            </a:r>
          </a:p>
          <a:p>
            <a:pPr marL="0" indent="0">
              <a:buNone/>
            </a:pPr>
            <a:r>
              <a:rPr lang="en-US" altLang="zh-CN" sz="1300"/>
              <a:t>            "lte": 30000</a:t>
            </a:r>
          </a:p>
          <a:p>
            <a:pPr marL="0" indent="0">
              <a:buNone/>
            </a:pPr>
            <a:r>
              <a:rPr lang="en-US" altLang="zh-CN" sz="1300"/>
              <a:t>          }</a:t>
            </a:r>
          </a:p>
          <a:p>
            <a:pPr marL="0" indent="0">
              <a:buNone/>
            </a:pPr>
            <a:r>
              <a:rPr lang="en-US" altLang="zh-CN" sz="1300"/>
              <a:t>        }</a:t>
            </a:r>
          </a:p>
          <a:p>
            <a:pPr marL="0" indent="0">
              <a:buNone/>
            </a:pPr>
            <a:r>
              <a:rPr lang="en-US" altLang="zh-CN" sz="1300"/>
              <a:t>      }</a:t>
            </a:r>
          </a:p>
          <a:p>
            <a:pPr marL="0" indent="0">
              <a:buNone/>
            </a:pPr>
            <a:r>
              <a:rPr lang="en-US" altLang="zh-CN" sz="1300"/>
              <a:t>    }</a:t>
            </a:r>
          </a:p>
          <a:p>
            <a:pPr marL="0" indent="0">
              <a:buNone/>
            </a:pPr>
            <a:r>
              <a:rPr lang="en-US" altLang="zh-CN" sz="1300"/>
              <a:t>  }</a:t>
            </a:r>
          </a:p>
          <a:p>
            <a:pPr marL="0" indent="0">
              <a:buNone/>
            </a:pPr>
            <a:r>
              <a:rPr lang="en-US" altLang="zh-CN" sz="1300"/>
              <a:t>}</a:t>
            </a:r>
          </a:p>
          <a:p>
            <a:pPr marL="0" indent="0">
              <a:buNone/>
            </a:pPr>
            <a:r>
              <a:rPr lang="en-US" altLang="zh-CN" sz="900"/>
              <a:t>'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249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546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Executing Aggregations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285103"/>
            <a:ext cx="8596668" cy="4756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curl -XGET 'localhost:9200/bank/_search?pretty' -H 'Content-Type: application/json' -d'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"size": 0,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"aggs":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"group_by_state":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"terms":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"field": "state.keyword"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},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"aggs":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"average_balance":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  "avg": {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    "field": "balance"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  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  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sz="1000">
                <a:solidFill>
                  <a:schemeClr val="tx1"/>
                </a:solidFill>
              </a:rPr>
              <a:t>'</a:t>
            </a:r>
            <a:endParaRPr lang="zh-CN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18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API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61673"/>
            <a:ext cx="8596668" cy="4479690"/>
          </a:xfrm>
        </p:spPr>
        <p:txBody>
          <a:bodyPr/>
          <a:lstStyle/>
          <a:p>
            <a:r>
              <a:rPr lang="fr-FR" altLang="zh-CN" b="1"/>
              <a:t>Document </a:t>
            </a:r>
            <a:r>
              <a:rPr lang="fr-FR" altLang="zh-CN" b="1" smtClean="0"/>
              <a:t>APIs       </a:t>
            </a:r>
            <a:r>
              <a:rPr lang="zh-CN" altLang="en-US" b="1" smtClean="0"/>
              <a:t>文档</a:t>
            </a:r>
            <a:endParaRPr lang="fr-FR" altLang="zh-CN" b="1" smtClean="0"/>
          </a:p>
          <a:p>
            <a:r>
              <a:rPr lang="fr-FR" altLang="zh-CN" b="1" smtClean="0">
                <a:solidFill>
                  <a:schemeClr val="tx1"/>
                </a:solidFill>
              </a:rPr>
              <a:t>Search APIs             </a:t>
            </a:r>
            <a:r>
              <a:rPr lang="zh-CN" altLang="en-US" b="1" smtClean="0">
                <a:solidFill>
                  <a:schemeClr val="tx1"/>
                </a:solidFill>
              </a:rPr>
              <a:t>搜索</a:t>
            </a:r>
            <a:endParaRPr lang="fr-FR" altLang="zh-CN" b="1" smtClean="0">
              <a:solidFill>
                <a:schemeClr val="tx1"/>
              </a:solidFill>
            </a:endParaRPr>
          </a:p>
          <a:p>
            <a:r>
              <a:rPr lang="fr-FR" altLang="zh-CN" b="1" smtClean="0"/>
              <a:t>Aggregations APIs   </a:t>
            </a:r>
            <a:r>
              <a:rPr lang="zh-CN" altLang="en-US" b="1" smtClean="0"/>
              <a:t>聚合</a:t>
            </a:r>
            <a:endParaRPr lang="fr-FR" altLang="zh-CN" b="1" smtClean="0"/>
          </a:p>
          <a:p>
            <a:r>
              <a:rPr lang="fr-FR" altLang="zh-CN" b="1"/>
              <a:t>Cluster </a:t>
            </a:r>
            <a:r>
              <a:rPr lang="fr-FR" altLang="zh-CN" b="1" smtClean="0"/>
              <a:t>APIs            </a:t>
            </a:r>
            <a:r>
              <a:rPr lang="zh-CN" altLang="en-US" b="1" smtClean="0"/>
              <a:t>机器</a:t>
            </a:r>
            <a:endParaRPr lang="fr-FR" altLang="zh-CN" b="1"/>
          </a:p>
          <a:p>
            <a:r>
              <a:rPr lang="fr-FR" altLang="zh-CN" b="1"/>
              <a:t>Indices </a:t>
            </a:r>
            <a:r>
              <a:rPr lang="fr-FR" altLang="zh-CN" b="1" smtClean="0"/>
              <a:t>APIs            </a:t>
            </a:r>
            <a:r>
              <a:rPr lang="zh-CN" altLang="en-US" b="1" smtClean="0"/>
              <a:t>索引</a:t>
            </a:r>
            <a:endParaRPr lang="fr-FR" altLang="zh-CN" b="1"/>
          </a:p>
          <a:p>
            <a:r>
              <a:rPr lang="fr-FR" altLang="zh-CN" b="1"/>
              <a:t>Cat </a:t>
            </a:r>
            <a:r>
              <a:rPr lang="fr-FR" altLang="zh-CN" b="1" smtClean="0"/>
              <a:t>APIs                  </a:t>
            </a:r>
            <a:r>
              <a:rPr lang="zh-CN" altLang="en-US" b="1" smtClean="0"/>
              <a:t>监控</a:t>
            </a:r>
            <a:endParaRPr lang="fr-FR" altLang="zh-CN" b="1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54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>
            <a:normAutofit fontScale="90000"/>
          </a:bodyPr>
          <a:lstStyle/>
          <a:p>
            <a:r>
              <a:rPr lang="zh-CN" altLang="en-US" b="1"/>
              <a:t>两种方式运行</a:t>
            </a:r>
            <a:r>
              <a:rPr lang="en-US" altLang="zh-CN" b="1"/>
              <a:t>search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527" y="1869989"/>
            <a:ext cx="9293695" cy="4764498"/>
          </a:xfrm>
        </p:spPr>
        <p:txBody>
          <a:bodyPr/>
          <a:lstStyle/>
          <a:p>
            <a:r>
              <a:rPr lang="en-US" altLang="zh-CN"/>
              <a:t>1.</a:t>
            </a:r>
            <a:r>
              <a:rPr lang="zh-CN" altLang="en-US"/>
              <a:t>通过 </a:t>
            </a:r>
            <a:r>
              <a:rPr lang="en-US" altLang="zh-CN"/>
              <a:t>request URI   </a:t>
            </a:r>
            <a:r>
              <a:rPr lang="zh-CN" altLang="en-US"/>
              <a:t>发送 </a:t>
            </a:r>
            <a:r>
              <a:rPr lang="en-US" altLang="zh-CN"/>
              <a:t>search parameters</a:t>
            </a:r>
          </a:p>
          <a:p>
            <a:r>
              <a:rPr lang="en-US" altLang="zh-CN"/>
              <a:t>2.</a:t>
            </a:r>
            <a:r>
              <a:rPr lang="zh-CN" altLang="en-US"/>
              <a:t>通过 </a:t>
            </a:r>
            <a:r>
              <a:rPr lang="en-US" altLang="zh-CN"/>
              <a:t>request body </a:t>
            </a:r>
            <a:r>
              <a:rPr lang="zh-CN" altLang="en-US"/>
              <a:t>发送 </a:t>
            </a:r>
            <a:r>
              <a:rPr lang="en-US" altLang="zh-CN"/>
              <a:t>search parameters</a:t>
            </a:r>
          </a:p>
          <a:p>
            <a:pPr marL="0" indent="0">
              <a:buNone/>
            </a:pPr>
            <a:r>
              <a:rPr lang="zh-CN" altLang="en-US"/>
              <a:t>所有的 </a:t>
            </a:r>
            <a:r>
              <a:rPr lang="en-US" altLang="zh-CN"/>
              <a:t>Search API </a:t>
            </a:r>
            <a:r>
              <a:rPr lang="zh-CN" altLang="en-US"/>
              <a:t>都通过 </a:t>
            </a:r>
            <a:r>
              <a:rPr lang="en-US" altLang="zh-CN"/>
              <a:t>_search endpoint </a:t>
            </a:r>
            <a:r>
              <a:rPr lang="zh-CN" altLang="en-US"/>
              <a:t>来发送</a:t>
            </a:r>
          </a:p>
          <a:p>
            <a:r>
              <a:rPr lang="en-US" altLang="zh-CN"/>
              <a:t>request body</a:t>
            </a:r>
            <a:r>
              <a:rPr lang="zh-CN" altLang="en-US"/>
              <a:t>方式：表达性更强，且可以将参数写成</a:t>
            </a:r>
            <a:r>
              <a:rPr lang="en-US" altLang="zh-CN"/>
              <a:t>JSON</a:t>
            </a:r>
            <a:r>
              <a:rPr lang="zh-CN" altLang="en-US"/>
              <a:t>格式</a:t>
            </a:r>
          </a:p>
          <a:p>
            <a:r>
              <a:rPr lang="en-US" altLang="zh-CN"/>
              <a:t>request body</a:t>
            </a:r>
            <a:r>
              <a:rPr lang="zh-CN" altLang="en-US"/>
              <a:t>里面的 </a:t>
            </a:r>
            <a:r>
              <a:rPr lang="en-US" altLang="zh-CN"/>
              <a:t>query </a:t>
            </a:r>
            <a:r>
              <a:rPr lang="zh-CN" altLang="en-US"/>
              <a:t>就是使用 </a:t>
            </a:r>
            <a:r>
              <a:rPr lang="en-US" altLang="zh-CN"/>
              <a:t>Query DSL </a:t>
            </a:r>
            <a:r>
              <a:rPr lang="zh-CN" altLang="en-US"/>
              <a:t>来写成</a:t>
            </a:r>
            <a:r>
              <a:rPr lang="zh-CN" altLang="en-US" smtClean="0"/>
              <a:t>的</a:t>
            </a:r>
            <a:endParaRPr lang="en-US" altLang="zh-CN" smtClean="0"/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endParaRPr lang="zh-CN" altLang="en-US"/>
          </a:p>
        </p:txBody>
      </p:sp>
      <p:pic>
        <p:nvPicPr>
          <p:cNvPr id="7169" name="Picture 1" descr="C://Users/wangnan/AppData/Local/YNote/data/wn9279@qq.com/a14f290378a042d8b36466d252fd10e5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0" y="4078762"/>
            <a:ext cx="6020029" cy="191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847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altLang="zh-CN" b="1" u="sng">
                <a:hlinkClick r:id="rId2"/>
              </a:rPr>
              <a:t>Query DSL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>
            <a:normAutofit/>
          </a:bodyPr>
          <a:lstStyle/>
          <a:p>
            <a:r>
              <a:rPr lang="en-US" altLang="zh-CN" sz="1600"/>
              <a:t>Elasticsearch provides a full Query DSL (Domain Specific </a:t>
            </a:r>
            <a:r>
              <a:rPr lang="en-US" altLang="zh-CN" sz="1600" smtClean="0"/>
              <a:t>Language</a:t>
            </a:r>
            <a:r>
              <a:rPr lang="zh-CN" altLang="en-US" sz="1600" smtClean="0"/>
              <a:t>领域特点语言</a:t>
            </a:r>
            <a:r>
              <a:rPr lang="en-US" altLang="zh-CN" sz="1600" smtClean="0"/>
              <a:t>) </a:t>
            </a:r>
            <a:r>
              <a:rPr lang="en-US" altLang="zh-CN" sz="1600"/>
              <a:t>based on JSON to define queries. </a:t>
            </a:r>
            <a:endParaRPr lang="en-US" altLang="zh-CN" sz="1600" smtClean="0"/>
          </a:p>
          <a:p>
            <a:r>
              <a:rPr lang="en-US" altLang="zh-CN" sz="1600" smtClean="0"/>
              <a:t>Think </a:t>
            </a:r>
            <a:r>
              <a:rPr lang="en-US" altLang="zh-CN" sz="1600"/>
              <a:t>of the Query DSL as an AST (Abstract Syntax </a:t>
            </a:r>
            <a:r>
              <a:rPr lang="en-US" altLang="zh-CN" sz="1600" smtClean="0"/>
              <a:t>Tree</a:t>
            </a:r>
            <a:r>
              <a:rPr lang="zh-CN" altLang="en-US" sz="1600" smtClean="0"/>
              <a:t>抽象语法树</a:t>
            </a:r>
            <a:r>
              <a:rPr lang="en-US" altLang="zh-CN" sz="1600" smtClean="0"/>
              <a:t>) </a:t>
            </a:r>
            <a:r>
              <a:rPr lang="en-US" altLang="zh-CN" sz="1600"/>
              <a:t>of queries, consisting of two types of clauses:</a:t>
            </a:r>
          </a:p>
          <a:p>
            <a:pPr marL="0" indent="0">
              <a:buNone/>
            </a:pPr>
            <a:r>
              <a:rPr lang="en-US" altLang="zh-CN" sz="1600" smtClean="0"/>
              <a:t>Leaf </a:t>
            </a:r>
            <a:r>
              <a:rPr lang="en-US" altLang="zh-CN" sz="1600"/>
              <a:t>query </a:t>
            </a:r>
            <a:r>
              <a:rPr lang="en-US" altLang="zh-CN" sz="1600" smtClean="0"/>
              <a:t>clauses</a:t>
            </a:r>
            <a:r>
              <a:rPr lang="zh-CN" altLang="en-US" sz="1600"/>
              <a:t> （叶查询子句</a:t>
            </a:r>
            <a:r>
              <a:rPr lang="zh-CN" altLang="en-US" sz="1600" smtClean="0"/>
              <a:t>）</a:t>
            </a:r>
            <a:endParaRPr lang="en-US" altLang="zh-CN" sz="1600"/>
          </a:p>
          <a:p>
            <a:r>
              <a:rPr lang="zh-CN" altLang="en-US" sz="1600"/>
              <a:t>在特定的字段上查找特定值。例如：</a:t>
            </a:r>
            <a:r>
              <a:rPr lang="en-US" altLang="zh-CN" sz="1600"/>
              <a:t>match, term, range</a:t>
            </a:r>
            <a:r>
              <a:rPr lang="zh-CN" altLang="en-US" sz="1600" smtClean="0"/>
              <a:t>等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/>
              <a:t>Compound query </a:t>
            </a:r>
            <a:r>
              <a:rPr lang="en-US" altLang="zh-CN" sz="1600" smtClean="0"/>
              <a:t>clauses</a:t>
            </a:r>
            <a:r>
              <a:rPr lang="zh-CN" altLang="en-US" sz="1600"/>
              <a:t> （复合查询子句</a:t>
            </a:r>
            <a:r>
              <a:rPr lang="zh-CN" altLang="en-US" sz="1600" smtClean="0"/>
              <a:t>）</a:t>
            </a:r>
            <a:endParaRPr lang="en-US" altLang="zh-CN" sz="1600"/>
          </a:p>
          <a:p>
            <a:pPr marL="0" indent="0">
              <a:buNone/>
            </a:pPr>
            <a:r>
              <a:rPr lang="zh-CN" altLang="en-US" sz="1600"/>
              <a:t>包裹其他的 </a:t>
            </a:r>
            <a:r>
              <a:rPr lang="en-US" altLang="zh-CN" sz="1600"/>
              <a:t>leaf queries</a:t>
            </a:r>
            <a:r>
              <a:rPr lang="zh-CN" altLang="en-US" sz="1600"/>
              <a:t>或</a:t>
            </a:r>
            <a:r>
              <a:rPr lang="en-US" altLang="zh-CN" sz="1600"/>
              <a:t>compound queries</a:t>
            </a:r>
            <a:r>
              <a:rPr lang="zh-CN" altLang="en-US" sz="1600"/>
              <a:t>，“包裹”的作用用两种</a:t>
            </a:r>
          </a:p>
          <a:p>
            <a:pPr marL="0" indent="0">
              <a:buNone/>
            </a:pPr>
            <a:r>
              <a:rPr lang="en-US" altLang="zh-CN" sz="1600"/>
              <a:t>1.</a:t>
            </a:r>
            <a:r>
              <a:rPr lang="zh-CN" altLang="en-US" sz="1600"/>
              <a:t>以逻辑的方式组合多个</a:t>
            </a:r>
            <a:r>
              <a:rPr lang="en-US" altLang="zh-CN" sz="1600"/>
              <a:t>queries</a:t>
            </a:r>
            <a:r>
              <a:rPr lang="zh-CN" altLang="en-US" sz="1600"/>
              <a:t>。如：</a:t>
            </a:r>
            <a:r>
              <a:rPr lang="en-US" altLang="zh-CN" sz="1600"/>
              <a:t>bool, dis_max</a:t>
            </a:r>
            <a:r>
              <a:rPr lang="zh-CN" altLang="en-US" sz="1600"/>
              <a:t>，或</a:t>
            </a:r>
          </a:p>
          <a:p>
            <a:pPr marL="0" indent="0">
              <a:buNone/>
            </a:pPr>
            <a:r>
              <a:rPr lang="en-US" altLang="zh-CN" sz="1600"/>
              <a:t>2.</a:t>
            </a:r>
            <a:r>
              <a:rPr lang="zh-CN" altLang="en-US" sz="1600"/>
              <a:t>修改 被包裹的</a:t>
            </a:r>
            <a:r>
              <a:rPr lang="en-US" altLang="zh-CN" sz="1600"/>
              <a:t>queries </a:t>
            </a:r>
            <a:r>
              <a:rPr lang="zh-CN" altLang="en-US" sz="1600"/>
              <a:t>的行为。如：</a:t>
            </a:r>
            <a:r>
              <a:rPr lang="en-US" altLang="zh-CN" sz="1600"/>
              <a:t>constant_score, function_score</a:t>
            </a:r>
            <a:endParaRPr lang="en-US" altLang="zh-CN" sz="16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7875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altLang="zh-CN" b="1" u="sng">
                <a:hlinkClick r:id="rId2"/>
              </a:rPr>
              <a:t>Query DSL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/>
              <a:t>query clause</a:t>
            </a:r>
            <a:r>
              <a:rPr lang="zh-CN" altLang="en-US" b="1"/>
              <a:t>可用在两种上下文</a:t>
            </a:r>
            <a:r>
              <a:rPr lang="zh-CN" altLang="en-US" b="1" smtClean="0"/>
              <a:t>中</a:t>
            </a:r>
            <a:endParaRPr lang="en-US" altLang="zh-CN" b="1" smtClean="0"/>
          </a:p>
          <a:p>
            <a:r>
              <a:rPr lang="en-US" altLang="zh-CN"/>
              <a:t>1.query context</a:t>
            </a:r>
            <a:r>
              <a:rPr lang="zh-CN" altLang="en-US"/>
              <a:t>（打分）</a:t>
            </a:r>
          </a:p>
          <a:p>
            <a:pPr marL="0" indent="0">
              <a:buNone/>
            </a:pPr>
            <a:r>
              <a:rPr lang="zh-CN" altLang="en-US" smtClean="0"/>
              <a:t>针对</a:t>
            </a:r>
            <a:r>
              <a:rPr lang="zh-CN" altLang="en-US"/>
              <a:t>的问题：</a:t>
            </a:r>
            <a:r>
              <a:rPr lang="en-US" altLang="zh-CN">
                <a:solidFill>
                  <a:srgbClr val="FF0000"/>
                </a:solidFill>
              </a:rPr>
              <a:t>How well</a:t>
            </a:r>
            <a:r>
              <a:rPr lang="en-US" altLang="zh-CN"/>
              <a:t> the document matches this query clause</a:t>
            </a:r>
          </a:p>
          <a:p>
            <a:r>
              <a:rPr lang="en-US" altLang="zh-CN"/>
              <a:t>2.filter context </a:t>
            </a:r>
            <a:r>
              <a:rPr lang="zh-CN" altLang="en-US"/>
              <a:t>（无需打分）</a:t>
            </a:r>
          </a:p>
          <a:p>
            <a:pPr marL="0" indent="0">
              <a:buNone/>
            </a:pPr>
            <a:r>
              <a:rPr lang="zh-CN" altLang="en-US"/>
              <a:t>针对的问题： </a:t>
            </a:r>
            <a:r>
              <a:rPr lang="en-US" altLang="zh-CN">
                <a:solidFill>
                  <a:srgbClr val="FF0000"/>
                </a:solidFill>
              </a:rPr>
              <a:t>Whether or not </a:t>
            </a:r>
            <a:r>
              <a:rPr lang="en-US" altLang="zh-CN"/>
              <a:t>the document matches this query clause</a:t>
            </a:r>
          </a:p>
          <a:p>
            <a:pPr marL="0" indent="0">
              <a:buNone/>
            </a:pPr>
            <a:endParaRPr lang="en-US" altLang="zh-CN" b="1" smtClean="0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145" name="Picture 1" descr="C://Users/wangnan/AppData/Local/YNote/data/wn9279@qq.com/a3d7fe182adc4c538deffea39e7a1081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348" y="1220399"/>
            <a:ext cx="3072701" cy="1107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C://Users/wangnan/AppData/Local/YNote/data/wn9279@qq.com/4813548d4f4047b4afc69fffa4279d1b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3599935"/>
            <a:ext cx="4377699" cy="297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//Users/wangnan/AppData/Local/YNote/data/wn9279@qq.com/5adc7f056ace451091517620cae4d9cf/clipboard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442" y="3373333"/>
            <a:ext cx="4563763" cy="326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46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7924"/>
          </a:xfrm>
        </p:spPr>
        <p:txBody>
          <a:bodyPr>
            <a:normAutofit fontScale="90000"/>
          </a:bodyPr>
          <a:lstStyle/>
          <a:p>
            <a:r>
              <a:rPr lang="en-US" altLang="zh-CN" b="1" u="sng">
                <a:hlinkClick r:id="rId2"/>
              </a:rPr>
              <a:t>Query DSL</a:t>
            </a:r>
            <a:r>
              <a:rPr lang="en-US" altLang="zh-CN"/>
              <a:t/>
            </a:r>
            <a:br>
              <a:rPr lang="en-US" altLang="zh-CN"/>
            </a:b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07525"/>
            <a:ext cx="8596668" cy="4533838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Query</a:t>
            </a:r>
            <a:r>
              <a:rPr lang="zh-CN" altLang="en-US"/>
              <a:t>有</a:t>
            </a:r>
            <a:r>
              <a:rPr lang="en-US" altLang="zh-CN"/>
              <a:t>7</a:t>
            </a:r>
            <a:r>
              <a:rPr lang="zh-CN" altLang="en-US"/>
              <a:t>种，我们主要用到其中的</a:t>
            </a:r>
            <a:r>
              <a:rPr lang="en-US" altLang="zh-CN"/>
              <a:t>3</a:t>
            </a:r>
            <a:r>
              <a:rPr lang="zh-CN" altLang="en-US"/>
              <a:t>种</a:t>
            </a:r>
          </a:p>
          <a:p>
            <a:r>
              <a:rPr lang="en-US" altLang="zh-CN">
                <a:solidFill>
                  <a:srgbClr val="FF0000"/>
                </a:solidFill>
              </a:rPr>
              <a:t>1.Full text queries </a:t>
            </a:r>
            <a:r>
              <a:rPr lang="en-US" altLang="zh-CN"/>
              <a:t>---- </a:t>
            </a:r>
            <a:r>
              <a:rPr lang="zh-CN" altLang="en-US"/>
              <a:t>共</a:t>
            </a:r>
            <a:r>
              <a:rPr lang="en-US" altLang="zh-CN"/>
              <a:t>7</a:t>
            </a:r>
            <a:r>
              <a:rPr lang="zh-CN" altLang="en-US"/>
              <a:t>种</a:t>
            </a:r>
          </a:p>
          <a:p>
            <a:r>
              <a:rPr lang="en-US" altLang="zh-CN">
                <a:solidFill>
                  <a:srgbClr val="FF0000"/>
                </a:solidFill>
              </a:rPr>
              <a:t>2.Term level queries </a:t>
            </a:r>
            <a:r>
              <a:rPr lang="en-US" altLang="zh-CN"/>
              <a:t>---- </a:t>
            </a:r>
            <a:r>
              <a:rPr lang="zh-CN" altLang="en-US"/>
              <a:t>共</a:t>
            </a:r>
            <a:r>
              <a:rPr lang="en-US" altLang="zh-CN"/>
              <a:t>10</a:t>
            </a:r>
            <a:r>
              <a:rPr lang="zh-CN" altLang="en-US"/>
              <a:t>种</a:t>
            </a:r>
          </a:p>
          <a:p>
            <a:r>
              <a:rPr lang="en-US" altLang="zh-CN">
                <a:solidFill>
                  <a:srgbClr val="FF0000"/>
                </a:solidFill>
              </a:rPr>
              <a:t>3.Compound queries </a:t>
            </a:r>
            <a:r>
              <a:rPr lang="en-US" altLang="zh-CN"/>
              <a:t>---- </a:t>
            </a:r>
            <a:r>
              <a:rPr lang="zh-CN" altLang="en-US"/>
              <a:t>共</a:t>
            </a:r>
            <a:r>
              <a:rPr lang="en-US" altLang="zh-CN"/>
              <a:t>6</a:t>
            </a:r>
            <a:r>
              <a:rPr lang="zh-CN" altLang="en-US"/>
              <a:t>种</a:t>
            </a:r>
          </a:p>
          <a:p>
            <a:r>
              <a:rPr lang="en-US" altLang="zh-CN"/>
              <a:t>4.Joining queries</a:t>
            </a:r>
          </a:p>
          <a:p>
            <a:r>
              <a:rPr lang="en-US" altLang="zh-CN"/>
              <a:t>5.Geo queries</a:t>
            </a:r>
          </a:p>
          <a:p>
            <a:r>
              <a:rPr lang="en-US" altLang="zh-CN"/>
              <a:t>6.Specialized queries</a:t>
            </a:r>
          </a:p>
          <a:p>
            <a:r>
              <a:rPr lang="en-US" altLang="zh-CN"/>
              <a:t>7.Span queries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37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4357"/>
          </a:xfrm>
        </p:spPr>
        <p:txBody>
          <a:bodyPr/>
          <a:lstStyle/>
          <a:p>
            <a:r>
              <a:rPr lang="en-US" altLang="zh-CN"/>
              <a:t>table of Contents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3957"/>
            <a:ext cx="8596668" cy="4657405"/>
          </a:xfrm>
        </p:spPr>
        <p:txBody>
          <a:bodyPr/>
          <a:lstStyle/>
          <a:p>
            <a:r>
              <a:rPr lang="en-US" altLang="zh-CN" b="1"/>
              <a:t>Basic </a:t>
            </a:r>
            <a:r>
              <a:rPr lang="en-US" altLang="zh-CN" b="1" smtClean="0"/>
              <a:t>Concepts</a:t>
            </a:r>
          </a:p>
          <a:p>
            <a:r>
              <a:rPr lang="en-US" altLang="zh-CN" b="1"/>
              <a:t>Getting Started</a:t>
            </a:r>
          </a:p>
          <a:p>
            <a:r>
              <a:rPr lang="en-US" altLang="zh-CN" b="1" smtClean="0"/>
              <a:t>API</a:t>
            </a:r>
          </a:p>
          <a:p>
            <a:r>
              <a:rPr lang="en-US" altLang="zh-CN" b="1" smtClean="0"/>
              <a:t>head plugin / kibana</a:t>
            </a:r>
            <a:r>
              <a:rPr lang="en-US" altLang="zh-CN" b="1"/>
              <a:t/>
            </a:r>
            <a:br>
              <a:rPr lang="en-US" altLang="zh-CN" b="1"/>
            </a:br>
            <a:endParaRPr lang="en-US" altLang="zh-CN" b="1" smtClean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561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>
                <a:hlinkClick r:id="rId2"/>
              </a:rPr>
              <a:t>Query DSL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83958"/>
            <a:ext cx="8596668" cy="4715070"/>
          </a:xfrm>
        </p:spPr>
        <p:txBody>
          <a:bodyPr>
            <a:normAutofit/>
          </a:bodyPr>
          <a:lstStyle/>
          <a:p>
            <a:r>
              <a:rPr lang="en-US" altLang="zh-CN" b="1"/>
              <a:t>Full text queries</a:t>
            </a:r>
            <a:endParaRPr lang="en-US" altLang="zh-CN"/>
          </a:p>
          <a:p>
            <a:pPr marL="0" indent="0">
              <a:buNone/>
            </a:pPr>
            <a:r>
              <a:rPr lang="en-US" altLang="zh-CN" sz="1600"/>
              <a:t>Full text query</a:t>
            </a:r>
            <a:r>
              <a:rPr lang="zh-CN" altLang="en-US" sz="1600"/>
              <a:t>用于对 </a:t>
            </a:r>
            <a:r>
              <a:rPr lang="en-US" altLang="zh-CN" sz="1600"/>
              <a:t>full text field</a:t>
            </a:r>
            <a:r>
              <a:rPr lang="zh-CN" altLang="en-US" sz="1600"/>
              <a:t>（例如：问题内容、文章内容、邮件正文）进行查询</a:t>
            </a:r>
          </a:p>
          <a:p>
            <a:pPr marL="0" indent="0">
              <a:buNone/>
            </a:pPr>
            <a:r>
              <a:rPr lang="en-US" altLang="zh-CN" sz="1600"/>
              <a:t>full text query</a:t>
            </a:r>
            <a:r>
              <a:rPr lang="zh-CN" altLang="en-US" sz="1600"/>
              <a:t>的</a:t>
            </a:r>
            <a:r>
              <a:rPr lang="en-US" altLang="zh-CN" sz="1600" b="1"/>
              <a:t>input value</a:t>
            </a:r>
            <a:r>
              <a:rPr lang="zh-CN" altLang="en-US" sz="1600" b="1"/>
              <a:t>都会首先被分析（</a:t>
            </a:r>
            <a:r>
              <a:rPr lang="en-US" altLang="zh-CN" sz="1600" b="1"/>
              <a:t>analyzed</a:t>
            </a:r>
            <a:r>
              <a:rPr lang="zh-CN" altLang="en-US" sz="1600" b="1"/>
              <a:t>）</a:t>
            </a:r>
            <a:r>
              <a:rPr lang="zh-CN" altLang="en-US" sz="1600"/>
              <a:t>，然后再使用 </a:t>
            </a:r>
            <a:r>
              <a:rPr lang="en-US" altLang="zh-CN" sz="1600"/>
              <a:t>analyzed term</a:t>
            </a:r>
            <a:r>
              <a:rPr lang="zh-CN" altLang="en-US" sz="1600"/>
              <a:t>对</a:t>
            </a:r>
            <a:r>
              <a:rPr lang="en-US" altLang="zh-CN" sz="1600"/>
              <a:t>full text field</a:t>
            </a:r>
            <a:r>
              <a:rPr lang="zh-CN" altLang="en-US" sz="1600"/>
              <a:t>行查询。</a:t>
            </a:r>
            <a:r>
              <a:rPr lang="en-US" altLang="zh-CN" sz="1600"/>
              <a:t>analyze</a:t>
            </a:r>
            <a:r>
              <a:rPr lang="zh-CN" altLang="en-US" sz="1600"/>
              <a:t>时，将使用此</a:t>
            </a:r>
            <a:r>
              <a:rPr lang="en-US" altLang="zh-CN" sz="1600"/>
              <a:t>field</a:t>
            </a:r>
            <a:r>
              <a:rPr lang="zh-CN" altLang="en-US" sz="1600"/>
              <a:t>上的 </a:t>
            </a:r>
            <a:r>
              <a:rPr lang="en-US" altLang="zh-CN" sz="1600" smtClean="0"/>
              <a:t>analyzer</a:t>
            </a:r>
          </a:p>
          <a:p>
            <a:pPr marL="0" indent="0">
              <a:buNone/>
            </a:pPr>
            <a:endParaRPr lang="en-US" altLang="zh-CN" sz="160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979" y="3019833"/>
            <a:ext cx="2619048" cy="2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>
                <a:hlinkClick r:id="rId2"/>
              </a:rPr>
              <a:t>Query DSL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99287"/>
            <a:ext cx="8596668" cy="4542076"/>
          </a:xfrm>
        </p:spPr>
        <p:txBody>
          <a:bodyPr/>
          <a:lstStyle/>
          <a:p>
            <a:r>
              <a:rPr lang="en-US" altLang="zh-CN" b="1"/>
              <a:t>Full text queries</a:t>
            </a:r>
            <a:endParaRPr lang="en-US" altLang="zh-CN"/>
          </a:p>
          <a:p>
            <a:pPr lvl="1"/>
            <a:r>
              <a:rPr lang="en-US" altLang="zh-CN" smtClean="0"/>
              <a:t>match</a:t>
            </a:r>
          </a:p>
          <a:p>
            <a:pPr lvl="2"/>
            <a:r>
              <a:rPr lang="en-US" altLang="zh-CN"/>
              <a:t>1.</a:t>
            </a:r>
            <a:r>
              <a:rPr lang="zh-CN" altLang="en-US"/>
              <a:t>一定记住 </a:t>
            </a:r>
            <a:r>
              <a:rPr lang="zh-CN" altLang="en-US" b="1"/>
              <a:t>入参首先被 </a:t>
            </a:r>
            <a:r>
              <a:rPr lang="en-US" altLang="zh-CN" b="1"/>
              <a:t>analyzed </a:t>
            </a:r>
            <a:r>
              <a:rPr lang="zh-CN" altLang="en-US" b="1"/>
              <a:t>的</a:t>
            </a:r>
            <a:endParaRPr lang="zh-CN" altLang="en-US"/>
          </a:p>
          <a:p>
            <a:pPr lvl="2"/>
            <a:r>
              <a:rPr lang="en-US" altLang="zh-CN" smtClean="0"/>
              <a:t>2.</a:t>
            </a:r>
            <a:r>
              <a:rPr lang="zh-CN" altLang="en-US"/>
              <a:t>参数都使用默认时，可以写成 简略格式</a:t>
            </a:r>
          </a:p>
          <a:p>
            <a:pPr lvl="1"/>
            <a:endParaRPr lang="en-US" altLang="zh-CN"/>
          </a:p>
        </p:txBody>
      </p:sp>
      <p:pic>
        <p:nvPicPr>
          <p:cNvPr id="9218" name="Picture 2" descr="C://Users/wangnan/AppData/Local/YNote/data/wn9279@qq.com/bd9f6315cbc3414db37baf1fa354ae54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83" y="3048000"/>
            <a:ext cx="6252932" cy="2660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Picture 1" descr="clipboar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53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645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>
                <a:hlinkClick r:id="rId2"/>
              </a:rPr>
              <a:t>Query DSL</a:t>
            </a:r>
            <a:r>
              <a:rPr lang="en-US" altLang="zh-CN"/>
              <a:t/>
            </a:r>
            <a:br>
              <a:rPr lang="en-US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>
            <a:normAutofit/>
          </a:bodyPr>
          <a:lstStyle/>
          <a:p>
            <a:r>
              <a:rPr lang="en-US" altLang="zh-CN" sz="1600" b="1"/>
              <a:t>Term level queries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/>
              <a:t>term-level query</a:t>
            </a:r>
            <a:r>
              <a:rPr lang="zh-CN" altLang="en-US" sz="1600"/>
              <a:t>，用在 </a:t>
            </a:r>
            <a:r>
              <a:rPr lang="en-US" altLang="zh-CN" sz="1600"/>
              <a:t>query context</a:t>
            </a:r>
            <a:r>
              <a:rPr lang="zh-CN" altLang="en-US" sz="1600"/>
              <a:t>中则被用来打分，用在 </a:t>
            </a:r>
            <a:r>
              <a:rPr lang="en-US" altLang="zh-CN" sz="1600"/>
              <a:t>filter context</a:t>
            </a:r>
            <a:r>
              <a:rPr lang="zh-CN" altLang="en-US" sz="1600"/>
              <a:t>中则不会被用来打分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sz="1600" smtClean="0"/>
              <a:t>term-level </a:t>
            </a:r>
            <a:r>
              <a:rPr lang="en-US" altLang="zh-CN" sz="1600"/>
              <a:t>query </a:t>
            </a:r>
            <a:r>
              <a:rPr lang="zh-CN" altLang="en-US" sz="1600"/>
              <a:t>一般用于对 </a:t>
            </a:r>
            <a:r>
              <a:rPr lang="en-US" altLang="zh-CN" sz="1600"/>
              <a:t>structured data</a:t>
            </a:r>
            <a:r>
              <a:rPr lang="zh-CN" altLang="en-US" sz="1600"/>
              <a:t>进行查询，例如：“</a:t>
            </a:r>
            <a:r>
              <a:rPr lang="en-US" altLang="zh-CN" sz="1600"/>
              <a:t>del_flag==0</a:t>
            </a:r>
            <a:r>
              <a:rPr lang="zh-CN" altLang="en-US" sz="1600"/>
              <a:t>的文档”、“</a:t>
            </a:r>
            <a:r>
              <a:rPr lang="en-US" altLang="zh-CN" sz="1600"/>
              <a:t>create_time</a:t>
            </a:r>
            <a:r>
              <a:rPr lang="zh-CN" altLang="en-US" sz="1600"/>
              <a:t>位于 </a:t>
            </a:r>
            <a:r>
              <a:rPr lang="en-US" altLang="zh-CN" sz="1600"/>
              <a:t>2017-04-01—2017-04-30</a:t>
            </a:r>
            <a:r>
              <a:rPr lang="zh-CN" altLang="en-US" sz="1600"/>
              <a:t>之间的文档”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1600"/>
              <a:t>不同于 </a:t>
            </a:r>
            <a:r>
              <a:rPr lang="en-US" altLang="zh-CN" sz="1600"/>
              <a:t>full text query</a:t>
            </a:r>
            <a:r>
              <a:rPr lang="zh-CN" altLang="en-US" sz="1600"/>
              <a:t>，</a:t>
            </a:r>
            <a:r>
              <a:rPr lang="en-US" altLang="zh-CN" sz="1600"/>
              <a:t>term-level query </a:t>
            </a:r>
            <a:r>
              <a:rPr lang="zh-CN" altLang="en-US" sz="1600" b="1"/>
              <a:t>不</a:t>
            </a:r>
            <a:r>
              <a:rPr lang="en-US" altLang="zh-CN" sz="1600" b="1"/>
              <a:t>analyze input value</a:t>
            </a:r>
            <a:r>
              <a:rPr lang="zh-CN" altLang="en-US" sz="1600"/>
              <a:t>。查询时，使用给定的 </a:t>
            </a:r>
            <a:r>
              <a:rPr lang="zh-CN" altLang="en-US" sz="1600" b="1"/>
              <a:t>原样</a:t>
            </a:r>
            <a:r>
              <a:rPr lang="en-US" altLang="zh-CN" sz="1600" b="1"/>
              <a:t>input value</a:t>
            </a:r>
            <a:r>
              <a:rPr lang="zh-CN" altLang="en-US" sz="1600"/>
              <a:t>在 </a:t>
            </a:r>
            <a:r>
              <a:rPr lang="en-US" altLang="zh-CN" sz="1600"/>
              <a:t>inverted index</a:t>
            </a:r>
            <a:r>
              <a:rPr lang="zh-CN" altLang="en-US" sz="1600"/>
              <a:t>上进行查询。比如：</a:t>
            </a:r>
            <a:r>
              <a:rPr lang="en-US" altLang="zh-CN" sz="1600"/>
              <a:t>term</a:t>
            </a:r>
            <a:r>
              <a:rPr lang="zh-CN" altLang="en-US" sz="1600"/>
              <a:t>查询时，给定了 </a:t>
            </a:r>
            <a:r>
              <a:rPr lang="en-US" altLang="zh-CN" sz="1600"/>
              <a:t>input value</a:t>
            </a:r>
            <a:r>
              <a:rPr lang="zh-CN" altLang="en-US" sz="1600"/>
              <a:t>是 </a:t>
            </a:r>
            <a:r>
              <a:rPr lang="en-US" altLang="zh-CN" sz="1600"/>
              <a:t>"Quick"</a:t>
            </a:r>
            <a:r>
              <a:rPr lang="zh-CN" altLang="en-US" sz="1600"/>
              <a:t>，则只能匹配 </a:t>
            </a:r>
            <a:r>
              <a:rPr lang="en-US" altLang="zh-CN" sz="1600"/>
              <a:t>inverted index</a:t>
            </a:r>
            <a:r>
              <a:rPr lang="zh-CN" altLang="en-US" sz="1600"/>
              <a:t>中的</a:t>
            </a:r>
            <a:r>
              <a:rPr lang="en-US" altLang="zh-CN" sz="1600"/>
              <a:t>"Quick"</a:t>
            </a:r>
            <a:r>
              <a:rPr lang="zh-CN" altLang="en-US" sz="1600"/>
              <a:t>，</a:t>
            </a:r>
            <a:r>
              <a:rPr lang="zh-CN" altLang="en-US" sz="1600" b="1"/>
              <a:t>无法匹配</a:t>
            </a:r>
            <a:r>
              <a:rPr lang="en-US" altLang="zh-CN" sz="1600" b="1"/>
              <a:t>inverted index</a:t>
            </a:r>
            <a:r>
              <a:rPr lang="zh-CN" altLang="en-US" sz="1600" b="1"/>
              <a:t>中的</a:t>
            </a:r>
            <a:r>
              <a:rPr lang="en-US" altLang="zh-CN" sz="1600" b="1"/>
              <a:t>"quick"</a:t>
            </a:r>
            <a:r>
              <a:rPr lang="zh-CN" altLang="en-US" sz="1600"/>
              <a:t>。</a:t>
            </a:r>
            <a:endParaRPr lang="en-US" altLang="zh-CN" sz="160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/>
              <a:t>term level </a:t>
            </a:r>
            <a:r>
              <a:rPr lang="en-US" altLang="zh-CN" smtClean="0"/>
              <a:t>query</a:t>
            </a:r>
            <a:r>
              <a:rPr lang="zh-CN" altLang="en-US" smtClean="0"/>
              <a:t>：</a:t>
            </a:r>
            <a:endParaRPr lang="en-US" altLang="zh-CN"/>
          </a:p>
          <a:p>
            <a:pPr marL="0" indent="0">
              <a:buNone/>
            </a:pPr>
            <a:r>
              <a:rPr lang="en-US" altLang="zh-CN" smtClean="0"/>
              <a:t>	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05" y="4014496"/>
            <a:ext cx="1494271" cy="268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3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altLang="zh-CN" b="1" u="sng">
                <a:hlinkClick r:id="rId2"/>
              </a:rPr>
              <a:t>Query </a:t>
            </a:r>
            <a:r>
              <a:rPr lang="en-US" altLang="zh-CN" b="1" u="sng" smtClean="0">
                <a:hlinkClick r:id="rId2"/>
              </a:rPr>
              <a:t>DSL</a:t>
            </a:r>
            <a:r>
              <a:rPr lang="en-US" altLang="zh-CN" b="1" u="sng" smtClean="0"/>
              <a:t>-</a:t>
            </a:r>
            <a:r>
              <a:rPr lang="en-US" altLang="zh-CN" b="1"/>
              <a:t> Term level queries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15763"/>
            <a:ext cx="8596668" cy="4525600"/>
          </a:xfrm>
        </p:spPr>
        <p:txBody>
          <a:bodyPr/>
          <a:lstStyle/>
          <a:p>
            <a:r>
              <a:rPr lang="en-US" altLang="zh-CN" b="1" smtClean="0"/>
              <a:t>term</a:t>
            </a:r>
            <a:endParaRPr lang="en-US" altLang="zh-CN"/>
          </a:p>
          <a:p>
            <a:pPr marL="0" indent="0">
              <a:buNone/>
            </a:pPr>
            <a:r>
              <a:rPr lang="zh-CN" altLang="en-US" sz="1400"/>
              <a:t>给定某个</a:t>
            </a:r>
            <a:r>
              <a:rPr lang="en-US" altLang="zh-CN" sz="1400"/>
              <a:t>doc</a:t>
            </a:r>
            <a:r>
              <a:rPr lang="zh-CN" altLang="en-US" sz="1400"/>
              <a:t>，如果此</a:t>
            </a:r>
            <a:r>
              <a:rPr lang="en-US" altLang="zh-CN" sz="1400"/>
              <a:t>doc</a:t>
            </a:r>
            <a:r>
              <a:rPr lang="zh-CN" altLang="en-US" sz="1400"/>
              <a:t>的 给定</a:t>
            </a:r>
            <a:r>
              <a:rPr lang="en-US" altLang="zh-CN" sz="1400"/>
              <a:t>field</a:t>
            </a:r>
            <a:r>
              <a:rPr lang="zh-CN" altLang="en-US" sz="1400"/>
              <a:t>的值 匹配给定入参，则此文档</a:t>
            </a:r>
            <a:r>
              <a:rPr lang="en-US" altLang="zh-CN" sz="1400"/>
              <a:t>match</a:t>
            </a:r>
          </a:p>
          <a:p>
            <a:pPr marL="0" indent="0">
              <a:buNone/>
            </a:pPr>
            <a:r>
              <a:rPr lang="zh-CN" altLang="en-US" sz="1400"/>
              <a:t>这和关系数据库</a:t>
            </a:r>
            <a:r>
              <a:rPr lang="en-US" altLang="zh-CN" sz="1400"/>
              <a:t>SQL</a:t>
            </a:r>
            <a:r>
              <a:rPr lang="zh-CN" altLang="en-US" sz="1400"/>
              <a:t>的 </a:t>
            </a:r>
            <a:r>
              <a:rPr lang="en-US" altLang="zh-CN" sz="1400"/>
              <a:t>= </a:t>
            </a:r>
            <a:r>
              <a:rPr lang="zh-CN" altLang="en-US" sz="1400"/>
              <a:t>是一样</a:t>
            </a:r>
          </a:p>
          <a:p>
            <a:pPr marL="0" indent="0">
              <a:buNone/>
            </a:pPr>
            <a:r>
              <a:rPr lang="zh-CN" altLang="en-US" sz="1400"/>
              <a:t>强调一下：</a:t>
            </a:r>
          </a:p>
          <a:p>
            <a:pPr marL="0" indent="0">
              <a:buNone/>
            </a:pPr>
            <a:r>
              <a:rPr lang="en-US" altLang="zh-CN" sz="1200"/>
              <a:t>term</a:t>
            </a:r>
            <a:r>
              <a:rPr lang="zh-CN" altLang="en-US" sz="1200"/>
              <a:t>查询不知道 </a:t>
            </a:r>
            <a:r>
              <a:rPr lang="en-US" altLang="zh-CN" sz="1200"/>
              <a:t>analyzer</a:t>
            </a:r>
            <a:r>
              <a:rPr lang="zh-CN" altLang="en-US" sz="1200"/>
              <a:t>的任何信息，它</a:t>
            </a:r>
            <a:r>
              <a:rPr lang="zh-CN" altLang="en-US" sz="1200" smtClean="0"/>
              <a:t>就是在 </a:t>
            </a:r>
            <a:r>
              <a:rPr lang="en-US" altLang="zh-CN" sz="1200"/>
              <a:t>inverted index</a:t>
            </a:r>
            <a:r>
              <a:rPr lang="zh-CN" altLang="en-US" sz="1200"/>
              <a:t>上查找和入参</a:t>
            </a:r>
            <a:r>
              <a:rPr lang="zh-CN" altLang="en-US" sz="1200" b="1"/>
              <a:t>完全匹配</a:t>
            </a:r>
            <a:r>
              <a:rPr lang="zh-CN" altLang="en-US" sz="1200"/>
              <a:t>的</a:t>
            </a:r>
            <a:r>
              <a:rPr lang="en-US" altLang="zh-CN" sz="1200"/>
              <a:t>word</a:t>
            </a:r>
          </a:p>
          <a:p>
            <a:pPr marL="0" indent="0">
              <a:buNone/>
            </a:pPr>
            <a:r>
              <a:rPr lang="zh-CN" altLang="en-US" sz="1200"/>
              <a:t>存储时，“</a:t>
            </a:r>
            <a:r>
              <a:rPr lang="en-US" altLang="zh-CN" sz="1200"/>
              <a:t>analyzed string”</a:t>
            </a:r>
            <a:r>
              <a:rPr lang="zh-CN" altLang="en-US" sz="1200"/>
              <a:t>经由</a:t>
            </a:r>
            <a:r>
              <a:rPr lang="en-US" altLang="zh-CN" sz="1200"/>
              <a:t>analyzer</a:t>
            </a:r>
            <a:r>
              <a:rPr lang="zh-CN" altLang="en-US" sz="1200"/>
              <a:t>被分解为各个</a:t>
            </a:r>
            <a:r>
              <a:rPr lang="en-US" altLang="zh-CN" sz="1200"/>
              <a:t>term</a:t>
            </a:r>
            <a:r>
              <a:rPr lang="zh-CN" altLang="en-US" sz="1200"/>
              <a:t>存储到</a:t>
            </a:r>
            <a:r>
              <a:rPr lang="en-US" altLang="zh-CN" sz="1200"/>
              <a:t>inverted index</a:t>
            </a:r>
            <a:r>
              <a:rPr lang="zh-CN" altLang="en-US" sz="1200"/>
              <a:t>中</a:t>
            </a:r>
          </a:p>
          <a:p>
            <a:pPr marL="0" indent="0">
              <a:buNone/>
            </a:pPr>
            <a:r>
              <a:rPr lang="zh-CN" altLang="en-US" sz="1200"/>
              <a:t>存储时，“</a:t>
            </a:r>
            <a:r>
              <a:rPr lang="en-US" altLang="zh-CN" sz="1200"/>
              <a:t>not_analyzed string, number, date”</a:t>
            </a:r>
            <a:r>
              <a:rPr lang="zh-CN" altLang="en-US" sz="1200"/>
              <a:t>直接将 </a:t>
            </a:r>
            <a:r>
              <a:rPr lang="en-US" altLang="zh-CN" sz="1200"/>
              <a:t>exact value</a:t>
            </a:r>
            <a:r>
              <a:rPr lang="zh-CN" altLang="en-US" sz="1200"/>
              <a:t>存进 </a:t>
            </a:r>
            <a:r>
              <a:rPr lang="en-US" altLang="zh-CN" sz="1200"/>
              <a:t>inverted index</a:t>
            </a:r>
          </a:p>
          <a:p>
            <a:endParaRPr lang="zh-CN" altLang="en-US"/>
          </a:p>
        </p:txBody>
      </p:sp>
      <p:pic>
        <p:nvPicPr>
          <p:cNvPr id="10241" name="Picture 1" descr="C://Users/wangnan/AppData/Local/YNote/data/wn9279@qq.com/40e2912e051f493695a7141085ec9c68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252" y="1182130"/>
            <a:ext cx="3069662" cy="404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00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altLang="zh-CN" b="1" u="sng">
                <a:hlinkClick r:id="rId2"/>
              </a:rPr>
              <a:t>Query </a:t>
            </a:r>
            <a:r>
              <a:rPr lang="en-US" altLang="zh-CN" b="1" u="sng" smtClean="0">
                <a:hlinkClick r:id="rId2"/>
              </a:rPr>
              <a:t>DSL</a:t>
            </a:r>
            <a:r>
              <a:rPr lang="en-US" altLang="zh-CN" b="1" u="sng" smtClean="0"/>
              <a:t>-</a:t>
            </a:r>
            <a:r>
              <a:rPr lang="en-US" altLang="zh-CN" b="1"/>
              <a:t> Term level queries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911" y="1465745"/>
            <a:ext cx="9143514" cy="4287293"/>
          </a:xfrm>
        </p:spPr>
        <p:txBody>
          <a:bodyPr/>
          <a:lstStyle/>
          <a:p>
            <a:r>
              <a:rPr lang="en-US" altLang="zh-CN" b="1" smtClean="0"/>
              <a:t>terms</a:t>
            </a:r>
          </a:p>
          <a:p>
            <a:pPr marL="0" indent="0">
              <a:buNone/>
            </a:pPr>
            <a:r>
              <a:rPr lang="zh-CN" altLang="en-US"/>
              <a:t>给定某个</a:t>
            </a:r>
            <a:r>
              <a:rPr lang="en-US" altLang="zh-CN"/>
              <a:t>doc</a:t>
            </a:r>
            <a:r>
              <a:rPr lang="zh-CN" altLang="en-US"/>
              <a:t>，如果此</a:t>
            </a:r>
            <a:r>
              <a:rPr lang="en-US" altLang="zh-CN"/>
              <a:t>doc</a:t>
            </a:r>
            <a:r>
              <a:rPr lang="zh-CN" altLang="en-US"/>
              <a:t>的 给定</a:t>
            </a:r>
            <a:r>
              <a:rPr lang="en-US" altLang="zh-CN"/>
              <a:t>field</a:t>
            </a:r>
            <a:r>
              <a:rPr lang="zh-CN" altLang="en-US"/>
              <a:t>的值 匹配给定入参中的任意一个</a:t>
            </a:r>
            <a:r>
              <a:rPr lang="en-US" altLang="zh-CN"/>
              <a:t>term</a:t>
            </a:r>
            <a:r>
              <a:rPr lang="zh-CN" altLang="en-US"/>
              <a:t>，则此文档</a:t>
            </a:r>
            <a:r>
              <a:rPr lang="en-US" altLang="zh-CN"/>
              <a:t>match</a:t>
            </a:r>
          </a:p>
          <a:p>
            <a:pPr marL="0" indent="0">
              <a:buNone/>
            </a:pPr>
            <a:r>
              <a:rPr lang="zh-CN" altLang="en-US"/>
              <a:t>这和关系数据库</a:t>
            </a:r>
            <a:r>
              <a:rPr lang="en-US" altLang="zh-CN"/>
              <a:t>SQL</a:t>
            </a:r>
            <a:r>
              <a:rPr lang="zh-CN" altLang="en-US"/>
              <a:t>的 </a:t>
            </a:r>
            <a:r>
              <a:rPr lang="en-US" altLang="zh-CN"/>
              <a:t>in </a:t>
            </a:r>
            <a:r>
              <a:rPr lang="zh-CN" altLang="en-US"/>
              <a:t>是一样</a:t>
            </a:r>
          </a:p>
          <a:p>
            <a:pPr lvl="1"/>
            <a:endParaRPr lang="en-US" altLang="zh-CN"/>
          </a:p>
          <a:p>
            <a:endParaRPr lang="zh-CN" altLang="en-US"/>
          </a:p>
        </p:txBody>
      </p:sp>
      <p:pic>
        <p:nvPicPr>
          <p:cNvPr id="11265" name="Picture 1" descr="C://Users/wangnan/AppData/Local/YNote/data/wn9279@qq.com/71dae7d21dba49959ce7a1b90d566dcb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05" y="2986638"/>
            <a:ext cx="6984238" cy="2938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6144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Query </a:t>
            </a:r>
            <a:r>
              <a:rPr lang="en-US" altLang="zh-CN" b="1" smtClean="0"/>
              <a:t>DSL-</a:t>
            </a:r>
            <a:r>
              <a:rPr lang="en-US" altLang="zh-CN" b="1"/>
              <a:t> Term level queries 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3194" y="1466335"/>
            <a:ext cx="8596668" cy="4583265"/>
          </a:xfrm>
        </p:spPr>
        <p:txBody>
          <a:bodyPr/>
          <a:lstStyle/>
          <a:p>
            <a:r>
              <a:rPr lang="en-US" altLang="zh-CN" b="1" smtClean="0"/>
              <a:t>range</a:t>
            </a:r>
          </a:p>
          <a:p>
            <a:pPr marL="0" indent="0">
              <a:buNone/>
            </a:pPr>
            <a:r>
              <a:rPr lang="zh-CN" altLang="en-US" sz="1400"/>
              <a:t>给定某个</a:t>
            </a:r>
            <a:r>
              <a:rPr lang="en-US" altLang="zh-CN" sz="1400"/>
              <a:t>doc</a:t>
            </a:r>
            <a:r>
              <a:rPr lang="zh-CN" altLang="en-US" sz="1400"/>
              <a:t>，如果此</a:t>
            </a:r>
            <a:r>
              <a:rPr lang="en-US" altLang="zh-CN" sz="1400"/>
              <a:t>doc</a:t>
            </a:r>
            <a:r>
              <a:rPr lang="zh-CN" altLang="en-US" sz="1400"/>
              <a:t>的 给定</a:t>
            </a:r>
            <a:r>
              <a:rPr lang="en-US" altLang="zh-CN" sz="1400"/>
              <a:t>field</a:t>
            </a:r>
            <a:r>
              <a:rPr lang="zh-CN" altLang="en-US" sz="1400"/>
              <a:t>的值 位于</a:t>
            </a:r>
            <a:r>
              <a:rPr lang="en-US" altLang="zh-CN" sz="1400"/>
              <a:t>range</a:t>
            </a:r>
            <a:r>
              <a:rPr lang="zh-CN" altLang="en-US" sz="1400"/>
              <a:t>之内，则此文档</a:t>
            </a:r>
            <a:r>
              <a:rPr lang="en-US" altLang="zh-CN" sz="1400"/>
              <a:t>match</a:t>
            </a:r>
          </a:p>
          <a:p>
            <a:pPr marL="0" indent="0">
              <a:buNone/>
            </a:pPr>
            <a:r>
              <a:rPr lang="en-US" altLang="zh-CN" sz="1400"/>
              <a:t>1.range</a:t>
            </a:r>
            <a:r>
              <a:rPr lang="zh-CN" altLang="en-US" sz="1400"/>
              <a:t>支持的参数：</a:t>
            </a:r>
            <a:r>
              <a:rPr lang="en-US" altLang="zh-CN" sz="1400"/>
              <a:t>gte, gt, lte, lt</a:t>
            </a:r>
          </a:p>
          <a:p>
            <a:pPr marL="0" indent="0">
              <a:buNone/>
            </a:pPr>
            <a:r>
              <a:rPr lang="en-US" altLang="zh-CN" sz="1400"/>
              <a:t>2.</a:t>
            </a:r>
            <a:r>
              <a:rPr lang="zh-CN" altLang="en-US" sz="1400"/>
              <a:t>如果</a:t>
            </a:r>
            <a:r>
              <a:rPr lang="en-US" altLang="zh-CN" sz="1400"/>
              <a:t>field</a:t>
            </a:r>
            <a:r>
              <a:rPr lang="zh-CN" altLang="en-US" sz="1400"/>
              <a:t>的类型是</a:t>
            </a:r>
            <a:r>
              <a:rPr lang="en-US" altLang="zh-CN" sz="1400"/>
              <a:t>date</a:t>
            </a:r>
          </a:p>
          <a:p>
            <a:pPr marL="0" indent="0">
              <a:buNone/>
            </a:pPr>
            <a:r>
              <a:rPr lang="zh-CN" altLang="en-US" sz="1400"/>
              <a:t>则默认使用创建</a:t>
            </a:r>
            <a:r>
              <a:rPr lang="en-US" altLang="zh-CN" sz="1400"/>
              <a:t>mapping</a:t>
            </a:r>
            <a:r>
              <a:rPr lang="zh-CN" altLang="en-US" sz="1400"/>
              <a:t>时此</a:t>
            </a:r>
            <a:r>
              <a:rPr lang="en-US" altLang="zh-CN" sz="1400"/>
              <a:t>field</a:t>
            </a:r>
            <a:r>
              <a:rPr lang="zh-CN" altLang="en-US" sz="1400"/>
              <a:t>上所指定的</a:t>
            </a:r>
            <a:r>
              <a:rPr lang="en-US" altLang="zh-CN" sz="1400"/>
              <a:t>format </a:t>
            </a:r>
            <a:r>
              <a:rPr lang="zh-CN" altLang="en-US" sz="1400"/>
              <a:t>来解析入参</a:t>
            </a:r>
          </a:p>
          <a:p>
            <a:pPr marL="0" indent="0">
              <a:buNone/>
            </a:pPr>
            <a:r>
              <a:rPr lang="zh-CN" altLang="en-US" sz="1400"/>
              <a:t>或者，如右下图，传个</a:t>
            </a:r>
            <a:r>
              <a:rPr lang="en-US" altLang="zh-CN" sz="1400"/>
              <a:t>format</a:t>
            </a:r>
            <a:r>
              <a:rPr lang="zh-CN" altLang="en-US" sz="1400"/>
              <a:t>，此时则使用你传入的</a:t>
            </a:r>
            <a:r>
              <a:rPr lang="en-US" altLang="zh-CN" sz="1400"/>
              <a:t>format </a:t>
            </a:r>
            <a:r>
              <a:rPr lang="zh-CN" altLang="en-US" sz="1400"/>
              <a:t>来解析入参</a:t>
            </a:r>
          </a:p>
          <a:p>
            <a:endParaRPr lang="en-US" altLang="zh-CN">
              <a:effectLst/>
            </a:endParaRPr>
          </a:p>
        </p:txBody>
      </p:sp>
      <p:pic>
        <p:nvPicPr>
          <p:cNvPr id="12289" name="Picture 1" descr="C://Users/wangnan/AppData/Local/YNote/data/wn9279@qq.com/96f049895538489cb5f58711e8ecdd3a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89" y="3757967"/>
            <a:ext cx="2792506" cy="23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C://Users/wangnan/AppData/Local/YNote/data/wn9279@qq.com/40156cc030f24992a1442af14eec1ecc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2" y="3757967"/>
            <a:ext cx="3311215" cy="23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687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Query </a:t>
            </a:r>
            <a:r>
              <a:rPr lang="en-US" altLang="zh-CN" b="1" smtClean="0"/>
              <a:t>DSL - </a:t>
            </a:r>
            <a:r>
              <a:rPr lang="en-US" altLang="zh-CN" b="1"/>
              <a:t>Term level queries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0433"/>
            <a:ext cx="8596668" cy="4640930"/>
          </a:xfrm>
        </p:spPr>
        <p:txBody>
          <a:bodyPr/>
          <a:lstStyle/>
          <a:p>
            <a:r>
              <a:rPr lang="en-US" altLang="zh-CN" smtClean="0"/>
              <a:t> </a:t>
            </a:r>
            <a:r>
              <a:rPr lang="en-US" altLang="zh-CN" b="1"/>
              <a:t>exists</a:t>
            </a:r>
            <a:endParaRPr lang="en-US" altLang="zh-CN"/>
          </a:p>
          <a:p>
            <a:pPr marL="0" indent="0">
              <a:buNone/>
            </a:pPr>
            <a:r>
              <a:rPr lang="zh-CN" altLang="en-US" sz="1400"/>
              <a:t>给定某个</a:t>
            </a:r>
            <a:r>
              <a:rPr lang="en-US" altLang="zh-CN" sz="1400"/>
              <a:t>doc</a:t>
            </a:r>
            <a:r>
              <a:rPr lang="zh-CN" altLang="en-US" sz="1400"/>
              <a:t>，如果此</a:t>
            </a:r>
            <a:r>
              <a:rPr lang="en-US" altLang="zh-CN" sz="1400"/>
              <a:t>doc</a:t>
            </a:r>
            <a:r>
              <a:rPr lang="zh-CN" altLang="en-US" sz="1400"/>
              <a:t>的 给定</a:t>
            </a:r>
            <a:r>
              <a:rPr lang="en-US" altLang="zh-CN" sz="1400"/>
              <a:t>field</a:t>
            </a:r>
            <a:r>
              <a:rPr lang="zh-CN" altLang="en-US" sz="1400"/>
              <a:t>的值是 </a:t>
            </a:r>
            <a:r>
              <a:rPr lang="en-US" altLang="zh-CN" sz="1400"/>
              <a:t>non-null</a:t>
            </a:r>
            <a:r>
              <a:rPr lang="zh-CN" altLang="en-US" sz="1400"/>
              <a:t>，则此文档</a:t>
            </a:r>
            <a:r>
              <a:rPr lang="en-US" altLang="zh-CN" sz="1400"/>
              <a:t>match</a:t>
            </a:r>
          </a:p>
          <a:p>
            <a:endParaRPr lang="zh-CN" altLang="en-US"/>
          </a:p>
        </p:txBody>
      </p:sp>
      <p:pic>
        <p:nvPicPr>
          <p:cNvPr id="13313" name="Picture 1" descr="C://Users/wangnan/AppData/Local/YNote/data/wn9279@qq.com/d63ee85c2c114b0583124b327ba6383f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091" y="101263"/>
            <a:ext cx="3449822" cy="281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677334" y="2242075"/>
            <a:ext cx="43578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it-IT" sz="1400"/>
              <a:t>怎么才算是 </a:t>
            </a:r>
            <a:r>
              <a:rPr lang="it-IT" altLang="zh-CN" sz="1400"/>
              <a:t>non-null </a:t>
            </a:r>
            <a:r>
              <a:rPr lang="zh-CN" altLang="it-IT" sz="1400"/>
              <a:t>呢</a:t>
            </a:r>
            <a:r>
              <a:rPr lang="zh-CN" altLang="it-IT" sz="1400" smtClean="0"/>
              <a:t>？</a:t>
            </a:r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en-US" altLang="zh-CN" sz="1400">
              <a:effectLst/>
            </a:endParaRPr>
          </a:p>
          <a:p>
            <a:endParaRPr lang="en-US" altLang="zh-CN" sz="1400" smtClean="0"/>
          </a:p>
          <a:p>
            <a:endParaRPr lang="zh-CN" altLang="it-IT" sz="1400">
              <a:effectLst/>
            </a:endParaRPr>
          </a:p>
        </p:txBody>
      </p:sp>
      <p:pic>
        <p:nvPicPr>
          <p:cNvPr id="13314" name="Picture 2" descr="C://Users/wangnan/AppData/Local/YNote/data/wn9279@qq.com/30baff00f8534d60ab41336fc569dd21/clipboar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82" y="2565045"/>
            <a:ext cx="4596712" cy="355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757882" y="4313512"/>
            <a:ext cx="2767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mtClean="0"/>
              <a:t>怎么样才算是</a:t>
            </a:r>
            <a:r>
              <a:rPr lang="en-US" altLang="zh-CN" sz="1400" smtClean="0"/>
              <a:t>null</a:t>
            </a:r>
            <a:r>
              <a:rPr lang="zh-CN" altLang="en-US" sz="1400" smtClean="0"/>
              <a:t>呢？</a:t>
            </a:r>
            <a:endParaRPr lang="zh-CN" altLang="en-US" sz="1400"/>
          </a:p>
        </p:txBody>
      </p:sp>
      <p:pic>
        <p:nvPicPr>
          <p:cNvPr id="13315" name="Picture 3" descr="C://Users/wangnan/AppData/Local/YNote/data/wn9279@qq.com/4380080ea8f74b65ac4ac5aa7dfee19f/clipboar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7" y="3295894"/>
            <a:ext cx="4984507" cy="3349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5738569" y="2926562"/>
            <a:ext cx="2512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mtClean="0"/>
              <a:t>指定</a:t>
            </a:r>
            <a:r>
              <a:rPr lang="en-US" altLang="zh-CN" sz="1600" smtClean="0"/>
              <a:t>null</a:t>
            </a:r>
            <a:r>
              <a:rPr lang="zh-CN" altLang="en-US" sz="1600" smtClean="0"/>
              <a:t>替换：</a:t>
            </a:r>
            <a:endParaRPr lang="zh-CN" altLang="en-US" sz="1600"/>
          </a:p>
        </p:txBody>
      </p:sp>
    </p:spTree>
    <p:extLst>
      <p:ext uri="{BB962C8B-B14F-4D97-AF65-F5344CB8AC3E}">
        <p14:creationId xmlns:p14="http://schemas.microsoft.com/office/powerpoint/2010/main" val="508084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832"/>
          </a:xfrm>
        </p:spPr>
        <p:txBody>
          <a:bodyPr/>
          <a:lstStyle/>
          <a:p>
            <a:r>
              <a:rPr lang="en-US" altLang="zh-CN" b="1"/>
              <a:t>Query DSL - Term level queries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00433"/>
            <a:ext cx="8596668" cy="4640930"/>
          </a:xfrm>
        </p:spPr>
        <p:txBody>
          <a:bodyPr/>
          <a:lstStyle/>
          <a:p>
            <a:r>
              <a:rPr lang="en-US" altLang="zh-CN" b="1"/>
              <a:t>prefix</a:t>
            </a:r>
            <a:endParaRPr lang="en-US" altLang="zh-CN"/>
          </a:p>
          <a:p>
            <a:pPr marL="0" indent="0">
              <a:buNone/>
            </a:pPr>
            <a:r>
              <a:rPr lang="zh-CN" altLang="en-US" sz="1600"/>
              <a:t>给定某个</a:t>
            </a:r>
            <a:r>
              <a:rPr lang="en-US" altLang="zh-CN" sz="1600"/>
              <a:t>doc</a:t>
            </a:r>
            <a:r>
              <a:rPr lang="zh-CN" altLang="en-US" sz="1600"/>
              <a:t>，如果此</a:t>
            </a:r>
            <a:r>
              <a:rPr lang="en-US" altLang="zh-CN" sz="1600"/>
              <a:t>doc</a:t>
            </a:r>
            <a:r>
              <a:rPr lang="zh-CN" altLang="en-US" sz="1600"/>
              <a:t>的 给定</a:t>
            </a:r>
            <a:r>
              <a:rPr lang="en-US" altLang="zh-CN" sz="1600"/>
              <a:t>field</a:t>
            </a:r>
            <a:r>
              <a:rPr lang="zh-CN" altLang="en-US" sz="1600"/>
              <a:t>的值 </a:t>
            </a:r>
            <a:r>
              <a:rPr lang="zh-CN" altLang="en-US" sz="1600" b="1"/>
              <a:t>以入参打头</a:t>
            </a:r>
            <a:r>
              <a:rPr lang="zh-CN" altLang="en-US" sz="1600"/>
              <a:t>，则此文档</a:t>
            </a:r>
            <a:r>
              <a:rPr lang="en-US" altLang="zh-CN" sz="1600"/>
              <a:t>match</a:t>
            </a:r>
          </a:p>
          <a:p>
            <a:pPr marL="0" indent="0">
              <a:buNone/>
            </a:pPr>
            <a:r>
              <a:rPr lang="zh-CN" altLang="en-US" sz="1600"/>
              <a:t>这和关系数据库</a:t>
            </a:r>
            <a:r>
              <a:rPr lang="en-US" altLang="zh-CN" sz="1600"/>
              <a:t>SQL</a:t>
            </a:r>
            <a:r>
              <a:rPr lang="zh-CN" altLang="en-US" sz="1600"/>
              <a:t>的 </a:t>
            </a:r>
            <a:r>
              <a:rPr lang="en-US" altLang="zh-CN" sz="1600"/>
              <a:t>like 'xxx%' </a:t>
            </a:r>
            <a:r>
              <a:rPr lang="zh-CN" altLang="en-US" sz="1600"/>
              <a:t>是</a:t>
            </a:r>
            <a:r>
              <a:rPr lang="zh-CN" altLang="en-US" sz="1600" smtClean="0"/>
              <a:t>一样</a:t>
            </a:r>
            <a:endParaRPr lang="en-US" altLang="zh-CN" sz="1600" smtClean="0"/>
          </a:p>
          <a:p>
            <a:pPr marL="0" indent="0">
              <a:buNone/>
            </a:pPr>
            <a:endParaRPr lang="en-US" altLang="zh-CN" sz="1600"/>
          </a:p>
          <a:p>
            <a:pPr marL="0" indent="0">
              <a:buNone/>
            </a:pPr>
            <a:endParaRPr lang="zh-CN" altLang="en-US" sz="1600"/>
          </a:p>
          <a:p>
            <a:endParaRPr lang="zh-CN" altLang="en-US"/>
          </a:p>
        </p:txBody>
      </p:sp>
      <p:pic>
        <p:nvPicPr>
          <p:cNvPr id="14337" name="Picture 1" descr="C://Users/wangnan/AppData/Local/YNote/data/wn9279@qq.com/6857bd72945542f780b55bdaf7da3e90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60" y="2574212"/>
            <a:ext cx="2833816" cy="382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913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US" altLang="zh-CN" b="1"/>
              <a:t>Query DSL - Term level queries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US" altLang="zh-CN" b="1"/>
              <a:t>wildcard</a:t>
            </a:r>
            <a:endParaRPr lang="en-US" altLang="zh-CN"/>
          </a:p>
          <a:p>
            <a:pPr marL="0" indent="0">
              <a:buNone/>
            </a:pPr>
            <a:r>
              <a:rPr lang="zh-CN" altLang="en-US" sz="1400"/>
              <a:t>类似于关系数据库</a:t>
            </a:r>
            <a:r>
              <a:rPr lang="en-US" altLang="zh-CN" sz="1400"/>
              <a:t>SQL</a:t>
            </a:r>
            <a:r>
              <a:rPr lang="zh-CN" altLang="en-US" sz="1400"/>
              <a:t>的 </a:t>
            </a:r>
            <a:r>
              <a:rPr lang="en-US" altLang="zh-CN" sz="1400"/>
              <a:t>like </a:t>
            </a:r>
            <a:r>
              <a:rPr lang="zh-CN" altLang="en-US" sz="1400"/>
              <a:t>查询</a:t>
            </a:r>
          </a:p>
          <a:p>
            <a:pPr marL="0" indent="0">
              <a:buNone/>
            </a:pPr>
            <a:r>
              <a:rPr lang="en-US" altLang="zh-CN" sz="1400"/>
              <a:t>wildcard</a:t>
            </a:r>
            <a:r>
              <a:rPr lang="zh-CN" altLang="en-US" sz="1400"/>
              <a:t>有两个</a:t>
            </a:r>
          </a:p>
          <a:p>
            <a:pPr marL="0" indent="0">
              <a:buNone/>
            </a:pPr>
            <a:r>
              <a:rPr lang="en-US" altLang="zh-CN" sz="1400"/>
              <a:t>1.*</a:t>
            </a:r>
            <a:r>
              <a:rPr lang="zh-CN" altLang="en-US" sz="1400"/>
              <a:t>匹配任何 </a:t>
            </a:r>
            <a:r>
              <a:rPr lang="zh-CN" altLang="en-US" sz="1400" b="1"/>
              <a:t>字符序列</a:t>
            </a:r>
            <a:r>
              <a:rPr lang="en-US" altLang="zh-CN" sz="1400"/>
              <a:t>(character sequence)</a:t>
            </a:r>
            <a:r>
              <a:rPr lang="zh-CN" altLang="en-US" sz="1400"/>
              <a:t>（包括</a:t>
            </a:r>
            <a:r>
              <a:rPr lang="en-US" altLang="zh-CN" sz="1400"/>
              <a:t>empty string</a:t>
            </a:r>
            <a:r>
              <a:rPr lang="zh-CN" altLang="en-US" sz="1400"/>
              <a:t>）</a:t>
            </a:r>
            <a:endParaRPr lang="en-US" altLang="zh-CN" sz="1400"/>
          </a:p>
          <a:p>
            <a:pPr marL="0" indent="0">
              <a:buNone/>
            </a:pPr>
            <a:r>
              <a:rPr lang="en-US" altLang="zh-CN" sz="1400"/>
              <a:t>2.?</a:t>
            </a:r>
            <a:r>
              <a:rPr lang="zh-CN" altLang="en-US" sz="1400"/>
              <a:t>匹配任何 单个字符</a:t>
            </a:r>
            <a:r>
              <a:rPr lang="en-US" altLang="zh-CN" sz="1400"/>
              <a:t>(single character)</a:t>
            </a:r>
          </a:p>
          <a:p>
            <a:pPr marL="0" indent="0">
              <a:buNone/>
            </a:pPr>
            <a:r>
              <a:rPr lang="zh-CN" altLang="en-US" sz="1400"/>
              <a:t>需要注意的是，</a:t>
            </a:r>
            <a:r>
              <a:rPr lang="en-US" altLang="zh-CN" sz="1400"/>
              <a:t>wildcard</a:t>
            </a:r>
            <a:r>
              <a:rPr lang="zh-CN" altLang="en-US" sz="1400"/>
              <a:t>查询可能会比较慢，因为它需要迭代很多</a:t>
            </a:r>
            <a:r>
              <a:rPr lang="en-US" altLang="zh-CN" sz="1400"/>
              <a:t>terms</a:t>
            </a:r>
          </a:p>
          <a:p>
            <a:pPr marL="0" indent="0">
              <a:buNone/>
            </a:pPr>
            <a:r>
              <a:rPr lang="zh-CN" altLang="en-US" sz="1400"/>
              <a:t>为了避免“</a:t>
            </a:r>
            <a:r>
              <a:rPr lang="en-US" altLang="zh-CN" sz="1400"/>
              <a:t>extremely slow”</a:t>
            </a:r>
            <a:r>
              <a:rPr lang="zh-CN" altLang="en-US" sz="1400"/>
              <a:t>查询，和</a:t>
            </a:r>
            <a:r>
              <a:rPr lang="en-US" altLang="zh-CN" sz="1400"/>
              <a:t>SQL</a:t>
            </a:r>
            <a:r>
              <a:rPr lang="zh-CN" altLang="en-US" sz="1400"/>
              <a:t>一样，</a:t>
            </a:r>
            <a:r>
              <a:rPr lang="en-US" altLang="zh-CN" sz="1400"/>
              <a:t>elasticsearch</a:t>
            </a:r>
            <a:r>
              <a:rPr lang="zh-CN" altLang="en-US" sz="1400"/>
              <a:t>的</a:t>
            </a:r>
            <a:r>
              <a:rPr lang="en-US" altLang="zh-CN" sz="1400"/>
              <a:t>wildcard</a:t>
            </a:r>
            <a:r>
              <a:rPr lang="zh-CN" altLang="en-US" sz="1400"/>
              <a:t>查询，</a:t>
            </a:r>
            <a:r>
              <a:rPr lang="zh-CN" altLang="en-US" sz="1400" b="1"/>
              <a:t>也需要避免</a:t>
            </a:r>
            <a:r>
              <a:rPr lang="zh-CN" altLang="en-US" sz="1400"/>
              <a:t>：*或</a:t>
            </a:r>
            <a:r>
              <a:rPr lang="en-US" altLang="zh-CN" sz="1400"/>
              <a:t>? </a:t>
            </a:r>
            <a:r>
              <a:rPr lang="zh-CN" altLang="en-US" sz="1400"/>
              <a:t>左侧打头</a:t>
            </a:r>
          </a:p>
          <a:p>
            <a:endParaRPr lang="zh-CN" altLang="en-US"/>
          </a:p>
        </p:txBody>
      </p:sp>
      <p:pic>
        <p:nvPicPr>
          <p:cNvPr id="15361" name="Picture 1" descr="C://Users/wangnan/AppData/Local/YNote/data/wn9279@qq.com/deb7daa842ca4622ba8ea446f88c791e/clipboar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496" y="3888258"/>
            <a:ext cx="1911073" cy="261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420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Query DSL </a:t>
            </a:r>
            <a:r>
              <a:rPr lang="en-US" altLang="zh-CN" b="1" smtClean="0"/>
              <a:t>-</a:t>
            </a:r>
            <a:r>
              <a:rPr lang="en-US" altLang="zh-CN" b="1"/>
              <a:t>compound query</a:t>
            </a:r>
            <a:br>
              <a:rPr lang="en-US" altLang="zh-CN" b="1"/>
            </a:b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51005"/>
            <a:ext cx="8596668" cy="46903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/>
              <a:t>compound query </a:t>
            </a:r>
            <a:r>
              <a:rPr lang="zh-CN" altLang="en-US" sz="1400"/>
              <a:t>用于包裹其他 </a:t>
            </a:r>
            <a:r>
              <a:rPr lang="en-US" altLang="zh-CN" sz="1400"/>
              <a:t>leaf</a:t>
            </a:r>
            <a:r>
              <a:rPr lang="zh-CN" altLang="en-US" sz="1400"/>
              <a:t>或</a:t>
            </a:r>
            <a:r>
              <a:rPr lang="en-US" altLang="zh-CN" sz="1400"/>
              <a:t>compound query</a:t>
            </a:r>
            <a:r>
              <a:rPr lang="zh-CN" altLang="en-US" sz="1400"/>
              <a:t>，其目的：</a:t>
            </a:r>
          </a:p>
          <a:p>
            <a:pPr marL="0" indent="0">
              <a:buNone/>
            </a:pPr>
            <a:r>
              <a:rPr lang="en-US" altLang="zh-CN" sz="1400"/>
              <a:t>a.</a:t>
            </a:r>
            <a:r>
              <a:rPr lang="zh-CN" altLang="en-US" sz="1400"/>
              <a:t>合并多个</a:t>
            </a:r>
            <a:r>
              <a:rPr lang="en-US" altLang="zh-CN" sz="1400"/>
              <a:t>query</a:t>
            </a:r>
            <a:r>
              <a:rPr lang="zh-CN" altLang="en-US" sz="1400"/>
              <a:t>的 结果和得分</a:t>
            </a:r>
          </a:p>
          <a:p>
            <a:pPr marL="0" indent="0">
              <a:buNone/>
            </a:pPr>
            <a:r>
              <a:rPr lang="en-US" altLang="zh-CN" sz="1400"/>
              <a:t>b.</a:t>
            </a:r>
            <a:r>
              <a:rPr lang="zh-CN" altLang="en-US" sz="1400"/>
              <a:t>改变多个查询的行为</a:t>
            </a:r>
          </a:p>
          <a:p>
            <a:pPr marL="0" indent="0">
              <a:buNone/>
            </a:pPr>
            <a:r>
              <a:rPr lang="en-US" altLang="zh-CN" sz="1400"/>
              <a:t>c.</a:t>
            </a:r>
            <a:r>
              <a:rPr lang="zh-CN" altLang="en-US" sz="1400"/>
              <a:t>修改</a:t>
            </a:r>
            <a:r>
              <a:rPr lang="en-US" altLang="zh-CN" sz="1400"/>
              <a:t>query</a:t>
            </a:r>
            <a:r>
              <a:rPr lang="zh-CN" altLang="en-US" sz="1400"/>
              <a:t>执行的</a:t>
            </a:r>
            <a:r>
              <a:rPr lang="en-US" altLang="zh-CN" sz="1400"/>
              <a:t>context</a:t>
            </a:r>
            <a:r>
              <a:rPr lang="zh-CN" altLang="en-US" sz="1400"/>
              <a:t>。即：将上下文从 </a:t>
            </a:r>
            <a:r>
              <a:rPr lang="en-US" altLang="zh-CN" sz="1400"/>
              <a:t>query context </a:t>
            </a:r>
            <a:r>
              <a:rPr lang="zh-CN" altLang="en-US" sz="1400"/>
              <a:t>修改成 </a:t>
            </a:r>
            <a:r>
              <a:rPr lang="en-US" altLang="zh-CN" sz="1400"/>
              <a:t>filter context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416" y="3147741"/>
            <a:ext cx="3163086" cy="222332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558746" y="3262184"/>
            <a:ext cx="55934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1.constant_score</a:t>
            </a:r>
          </a:p>
          <a:p>
            <a:r>
              <a:rPr lang="zh-CN" altLang="en-US"/>
              <a:t>包裹的查询都执行在 </a:t>
            </a:r>
            <a:r>
              <a:rPr lang="en-US" altLang="zh-CN"/>
              <a:t>filter context</a:t>
            </a:r>
          </a:p>
          <a:p>
            <a:r>
              <a:rPr lang="zh-CN" altLang="en-US"/>
              <a:t>所有的匹配文档的打分都是一个常量，即：</a:t>
            </a:r>
            <a:r>
              <a:rPr lang="en-US" altLang="zh-CN"/>
              <a:t>_score</a:t>
            </a:r>
            <a:r>
              <a:rPr lang="zh-CN" altLang="en-US"/>
              <a:t>参数所指定的值</a:t>
            </a:r>
          </a:p>
          <a:p>
            <a:r>
              <a:rPr lang="en-US" altLang="zh-CN"/>
              <a:t>2.bool</a:t>
            </a:r>
            <a:r>
              <a:rPr lang="zh-CN" altLang="en-US"/>
              <a:t>，包含四个元素，解释如下</a:t>
            </a:r>
          </a:p>
          <a:p>
            <a:r>
              <a:rPr lang="en-US" altLang="zh-CN"/>
              <a:t>must_not, filter</a:t>
            </a:r>
            <a:r>
              <a:rPr lang="zh-CN" altLang="en-US"/>
              <a:t>：执行在 </a:t>
            </a:r>
            <a:r>
              <a:rPr lang="en-US" altLang="zh-CN"/>
              <a:t>filter context</a:t>
            </a:r>
            <a:r>
              <a:rPr lang="zh-CN" altLang="en-US"/>
              <a:t>。无需打分</a:t>
            </a:r>
          </a:p>
          <a:p>
            <a:r>
              <a:rPr lang="en-US" altLang="zh-CN"/>
              <a:t>must, should</a:t>
            </a:r>
            <a:r>
              <a:rPr lang="zh-CN" altLang="en-US"/>
              <a:t>：执行在 </a:t>
            </a:r>
            <a:r>
              <a:rPr lang="en-US" altLang="zh-CN"/>
              <a:t>query context</a:t>
            </a:r>
            <a:r>
              <a:rPr lang="zh-CN" altLang="en-US"/>
              <a:t>。将合并</a:t>
            </a:r>
            <a:r>
              <a:rPr lang="en-US" altLang="zh-CN"/>
              <a:t>clause</a:t>
            </a:r>
            <a:r>
              <a:rPr lang="zh-CN" altLang="en-US"/>
              <a:t>的得分，匹配的</a:t>
            </a:r>
            <a:r>
              <a:rPr lang="en-US" altLang="zh-CN"/>
              <a:t>clause</a:t>
            </a:r>
            <a:r>
              <a:rPr lang="zh-CN" altLang="en-US"/>
              <a:t>越多，得分就越高（</a:t>
            </a:r>
            <a:r>
              <a:rPr lang="en-US" altLang="zh-CN" b="1"/>
              <a:t>the more matching clauses, the better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3.dis_max</a:t>
            </a:r>
          </a:p>
          <a:p>
            <a:r>
              <a:rPr lang="zh-CN" altLang="en-US"/>
              <a:t>和</a:t>
            </a:r>
            <a:r>
              <a:rPr lang="en-US" altLang="zh-CN"/>
              <a:t>SQL</a:t>
            </a:r>
            <a:r>
              <a:rPr lang="zh-CN" altLang="en-US"/>
              <a:t>中的</a:t>
            </a:r>
            <a:r>
              <a:rPr lang="en-US" altLang="zh-CN"/>
              <a:t>union</a:t>
            </a:r>
            <a:r>
              <a:rPr lang="zh-CN" altLang="en-US"/>
              <a:t>类似</a:t>
            </a:r>
          </a:p>
          <a:p>
            <a:r>
              <a:rPr lang="zh-CN" altLang="en-US"/>
              <a:t>文档只要匹配 任一个 被包裹的</a:t>
            </a:r>
            <a:r>
              <a:rPr lang="en-US" altLang="zh-CN"/>
              <a:t>query</a:t>
            </a:r>
            <a:r>
              <a:rPr lang="zh-CN" altLang="en-US"/>
              <a:t>，则此文档就匹配成功</a:t>
            </a:r>
          </a:p>
          <a:p>
            <a:r>
              <a:rPr lang="zh-CN" altLang="en-US"/>
              <a:t>不同于</a:t>
            </a:r>
            <a:r>
              <a:rPr lang="en-US" altLang="zh-CN"/>
              <a:t>bool </a:t>
            </a:r>
            <a:r>
              <a:rPr lang="zh-CN" altLang="en-US"/>
              <a:t>合并</a:t>
            </a:r>
            <a:r>
              <a:rPr lang="en-US" altLang="zh-CN"/>
              <a:t>clause</a:t>
            </a:r>
            <a:r>
              <a:rPr lang="zh-CN" altLang="en-US"/>
              <a:t>的得分，</a:t>
            </a:r>
            <a:r>
              <a:rPr lang="en-US" altLang="zh-CN"/>
              <a:t>dis_max</a:t>
            </a:r>
            <a:r>
              <a:rPr lang="zh-CN" altLang="en-US"/>
              <a:t>使用 最匹配的</a:t>
            </a:r>
            <a:r>
              <a:rPr lang="en-US" altLang="zh-CN"/>
              <a:t>query </a:t>
            </a:r>
            <a:r>
              <a:rPr lang="zh-CN" altLang="en-US"/>
              <a:t>所打的分（</a:t>
            </a:r>
            <a:r>
              <a:rPr lang="en-US" altLang="zh-CN"/>
              <a:t>use the score of the single best-matching query clause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4.function_score</a:t>
            </a:r>
          </a:p>
          <a:p>
            <a:r>
              <a:rPr lang="zh-CN" altLang="en-US"/>
              <a:t>返回文档前，使用函数 修改下文档的得分</a:t>
            </a:r>
          </a:p>
          <a:p>
            <a:r>
              <a:rPr lang="zh-CN" altLang="en-US"/>
              <a:t>例如：修改函数可能会考虑到：受欢迎程度、发生的时间、距离、用脚本实现的自定义算法</a:t>
            </a:r>
          </a:p>
          <a:p>
            <a:r>
              <a:rPr lang="en-US" altLang="zh-CN"/>
              <a:t>5.boosting</a:t>
            </a:r>
          </a:p>
          <a:p>
            <a:r>
              <a:rPr lang="zh-CN" altLang="en-US"/>
              <a:t>其包含</a:t>
            </a:r>
            <a:r>
              <a:rPr lang="en-US" altLang="zh-CN"/>
              <a:t>positive</a:t>
            </a:r>
            <a:r>
              <a:rPr lang="zh-CN" altLang="en-US"/>
              <a:t>和</a:t>
            </a:r>
            <a:r>
              <a:rPr lang="en-US" altLang="zh-CN"/>
              <a:t>negative</a:t>
            </a:r>
            <a:r>
              <a:rPr lang="zh-CN" altLang="en-US"/>
              <a:t>两个</a:t>
            </a:r>
            <a:r>
              <a:rPr lang="en-US" altLang="zh-CN"/>
              <a:t>query</a:t>
            </a:r>
            <a:r>
              <a:rPr lang="zh-CN" altLang="en-US"/>
              <a:t>。只要某文档匹配</a:t>
            </a:r>
            <a:r>
              <a:rPr lang="en-US" altLang="zh-CN"/>
              <a:t>positive</a:t>
            </a:r>
            <a:r>
              <a:rPr lang="zh-CN" altLang="en-US"/>
              <a:t>则文档匹配成功，如果也匹配了</a:t>
            </a:r>
            <a:r>
              <a:rPr lang="en-US" altLang="zh-CN"/>
              <a:t>negative</a:t>
            </a:r>
            <a:r>
              <a:rPr lang="zh-CN" altLang="en-US"/>
              <a:t>，则就降低此文档的得分</a:t>
            </a:r>
          </a:p>
          <a:p>
            <a:r>
              <a:rPr lang="en-US" altLang="zh-CN"/>
              <a:t>6.indices</a:t>
            </a:r>
            <a:r>
              <a:rPr lang="zh-CN" altLang="en-US"/>
              <a:t>。在</a:t>
            </a:r>
            <a:r>
              <a:rPr lang="en-US" altLang="zh-CN"/>
              <a:t>5.0</a:t>
            </a:r>
            <a:r>
              <a:rPr lang="zh-CN" altLang="en-US"/>
              <a:t>中被</a:t>
            </a:r>
            <a:r>
              <a:rPr lang="en-US" altLang="zh-CN"/>
              <a:t>ddeprecated</a:t>
            </a:r>
            <a:endParaRPr lang="en-US" altLang="zh-CN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278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1135" y="776818"/>
            <a:ext cx="8596668" cy="794808"/>
          </a:xfrm>
        </p:spPr>
        <p:txBody>
          <a:bodyPr/>
          <a:lstStyle/>
          <a:p>
            <a:r>
              <a:rPr lang="en-US" altLang="zh-CN" b="1"/>
              <a:t>Basic Concepts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56060" y="1571626"/>
            <a:ext cx="8596668" cy="2696862"/>
          </a:xfrm>
        </p:spPr>
        <p:txBody>
          <a:bodyPr>
            <a:normAutofit fontScale="77500" lnSpcReduction="20000"/>
          </a:bodyPr>
          <a:lstStyle/>
          <a:p>
            <a:endParaRPr lang="en-US" altLang="zh-CN" sz="2400" b="1" dirty="0" smtClean="0">
              <a:solidFill>
                <a:schemeClr val="tx2"/>
              </a:solidFill>
            </a:endParaRPr>
          </a:p>
          <a:p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en-US" altLang="zh-CN" sz="2800" dirty="0" smtClean="0">
                <a:solidFill>
                  <a:schemeClr val="tx2"/>
                </a:solidFill>
              </a:rPr>
              <a:t>NRT</a:t>
            </a:r>
          </a:p>
          <a:p>
            <a:r>
              <a:rPr lang="en-US" altLang="zh-CN" sz="2800" dirty="0" smtClean="0">
                <a:solidFill>
                  <a:schemeClr val="tx2"/>
                </a:solidFill>
              </a:rPr>
              <a:t>	Cluster</a:t>
            </a:r>
            <a:r>
              <a:rPr lang="zh-CN" altLang="en-US" sz="2800" dirty="0" smtClean="0">
                <a:solidFill>
                  <a:schemeClr val="tx2"/>
                </a:solidFill>
              </a:rPr>
              <a:t>、</a:t>
            </a:r>
            <a:r>
              <a:rPr lang="en-US" altLang="zh-CN" sz="2800" dirty="0">
                <a:solidFill>
                  <a:schemeClr val="tx2"/>
                </a:solidFill>
              </a:rPr>
              <a:t>N</a:t>
            </a:r>
            <a:r>
              <a:rPr lang="en-US" altLang="zh-CN" sz="2800" dirty="0" smtClean="0">
                <a:solidFill>
                  <a:schemeClr val="tx2"/>
                </a:solidFill>
              </a:rPr>
              <a:t>ode</a:t>
            </a:r>
          </a:p>
          <a:p>
            <a:r>
              <a:rPr lang="en-US" altLang="zh-CN" sz="2800" smtClean="0">
                <a:solidFill>
                  <a:schemeClr val="tx2"/>
                </a:solidFill>
              </a:rPr>
              <a:t>	Shards</a:t>
            </a:r>
            <a:r>
              <a:rPr lang="zh-CN" altLang="en-US" sz="2800" smtClean="0">
                <a:solidFill>
                  <a:schemeClr val="tx2"/>
                </a:solidFill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</a:rPr>
              <a:t>Replicas</a:t>
            </a:r>
            <a:r>
              <a:rPr lang="zh-CN" altLang="en-US" sz="2800" dirty="0" smtClean="0">
                <a:solidFill>
                  <a:schemeClr val="tx2"/>
                </a:solidFill>
              </a:rPr>
              <a:t>、</a:t>
            </a:r>
            <a:r>
              <a:rPr lang="en-US" altLang="zh-CN" sz="2800" dirty="0" smtClean="0">
                <a:solidFill>
                  <a:schemeClr val="tx2"/>
                </a:solidFill>
              </a:rPr>
              <a:t>Segment</a:t>
            </a:r>
          </a:p>
          <a:p>
            <a:r>
              <a:rPr lang="en-US" altLang="zh-CN" sz="2800" dirty="0" smtClean="0">
                <a:solidFill>
                  <a:schemeClr val="tx2"/>
                </a:solidFill>
              </a:rPr>
              <a:t>	Index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 smtClean="0">
                <a:solidFill>
                  <a:schemeClr val="tx2"/>
                </a:solidFill>
              </a:rPr>
              <a:t>	Type</a:t>
            </a:r>
            <a:endParaRPr lang="en-US" altLang="zh-CN" sz="2800" dirty="0">
              <a:solidFill>
                <a:schemeClr val="tx2"/>
              </a:solidFill>
            </a:endParaRPr>
          </a:p>
          <a:p>
            <a:r>
              <a:rPr lang="en-US" altLang="zh-CN" sz="2800" dirty="0" smtClean="0">
                <a:solidFill>
                  <a:schemeClr val="tx2"/>
                </a:solidFill>
              </a:rPr>
              <a:t>	Document</a:t>
            </a:r>
          </a:p>
          <a:p>
            <a:endParaRPr lang="en-US" altLang="zh-CN" b="1" dirty="0" smtClean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24" y="1571626"/>
            <a:ext cx="5948261" cy="1532588"/>
          </a:xfrm>
          <a:prstGeom prst="rect">
            <a:avLst/>
          </a:prstGeom>
        </p:spPr>
      </p:pic>
      <p:sp>
        <p:nvSpPr>
          <p:cNvPr id="5" name="文本占位符 2"/>
          <p:cNvSpPr txBox="1">
            <a:spLocks/>
          </p:cNvSpPr>
          <p:nvPr/>
        </p:nvSpPr>
        <p:spPr>
          <a:xfrm>
            <a:off x="790311" y="4728519"/>
            <a:ext cx="9630554" cy="2306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smtClean="0">
                <a:solidFill>
                  <a:schemeClr val="tx2"/>
                </a:solidFill>
              </a:rPr>
              <a:t>ES vs Relational DB</a:t>
            </a:r>
            <a:r>
              <a:rPr lang="zh-CN" altLang="en-US" sz="1800" smtClean="0">
                <a:solidFill>
                  <a:schemeClr val="tx2"/>
                </a:solidFill>
              </a:rPr>
              <a:t>：</a:t>
            </a:r>
            <a:endParaRPr lang="en-US" altLang="zh-CN" sz="1800" smtClean="0">
              <a:solidFill>
                <a:schemeClr val="tx2"/>
              </a:solidFill>
            </a:endParaRPr>
          </a:p>
          <a:p>
            <a:r>
              <a:rPr lang="en-US" altLang="zh-CN" sz="1800" smtClean="0">
                <a:solidFill>
                  <a:schemeClr val="tx2"/>
                </a:solidFill>
              </a:rPr>
              <a:t>	Relational DB -&gt; Databases -&gt; Tables -&gt; Rows -&gt; Columns </a:t>
            </a:r>
          </a:p>
          <a:p>
            <a:r>
              <a:rPr lang="en-US" altLang="zh-CN" sz="1800" smtClean="0">
                <a:solidFill>
                  <a:schemeClr val="tx2"/>
                </a:solidFill>
              </a:rPr>
              <a:t>	Elasticsearch -&gt; Indices -&gt; Types -&gt; Documents -&gt; Fields</a:t>
            </a:r>
          </a:p>
          <a:p>
            <a:endParaRPr lang="en-US" altLang="zh-CN" sz="1600" smtClean="0">
              <a:solidFill>
                <a:schemeClr val="tx2"/>
              </a:solidFill>
            </a:endParaRPr>
          </a:p>
          <a:p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30291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Query DSL -compound query</a:t>
            </a:r>
            <a:endParaRPr lang="zh-CN" altLang="en-US"/>
          </a:p>
        </p:txBody>
      </p:sp>
      <p:sp>
        <p:nvSpPr>
          <p:cNvPr id="4" name="内容占位符 3"/>
          <p:cNvSpPr txBox="1">
            <a:spLocks noGrp="1"/>
          </p:cNvSpPr>
          <p:nvPr>
            <p:ph idx="1"/>
          </p:nvPr>
        </p:nvSpPr>
        <p:spPr>
          <a:xfrm>
            <a:off x="677334" y="1270000"/>
            <a:ext cx="8596668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1200"/>
              <a:t>1.constant_score</a:t>
            </a:r>
          </a:p>
          <a:p>
            <a:pPr marL="0" indent="0">
              <a:buNone/>
            </a:pPr>
            <a:r>
              <a:rPr lang="zh-CN" altLang="en-US" sz="1200"/>
              <a:t>包裹的查询都执行在 </a:t>
            </a:r>
            <a:r>
              <a:rPr lang="en-US" altLang="zh-CN" sz="1200"/>
              <a:t>filter context</a:t>
            </a:r>
          </a:p>
          <a:p>
            <a:pPr marL="0" indent="0">
              <a:buNone/>
            </a:pPr>
            <a:r>
              <a:rPr lang="zh-CN" altLang="en-US" sz="1200"/>
              <a:t>所有的匹配文档的打分都是一个常量，即：</a:t>
            </a:r>
            <a:r>
              <a:rPr lang="en-US" altLang="zh-CN" sz="1200"/>
              <a:t>_score</a:t>
            </a:r>
            <a:r>
              <a:rPr lang="zh-CN" altLang="en-US" sz="1200"/>
              <a:t>参数所指定的值</a:t>
            </a:r>
          </a:p>
          <a:p>
            <a:pPr marL="0" indent="0">
              <a:buNone/>
            </a:pPr>
            <a:r>
              <a:rPr lang="en-US" altLang="zh-CN" sz="1200"/>
              <a:t>2.bool</a:t>
            </a:r>
            <a:r>
              <a:rPr lang="zh-CN" altLang="en-US" sz="1200"/>
              <a:t>，包含四个元素，解释如下</a:t>
            </a:r>
          </a:p>
          <a:p>
            <a:pPr marL="0" indent="0">
              <a:buNone/>
            </a:pPr>
            <a:r>
              <a:rPr lang="en-US" altLang="zh-CN" sz="1200"/>
              <a:t>must_not, filter</a:t>
            </a:r>
            <a:r>
              <a:rPr lang="zh-CN" altLang="en-US" sz="1200"/>
              <a:t>：执行在 </a:t>
            </a:r>
            <a:r>
              <a:rPr lang="en-US" altLang="zh-CN" sz="1200"/>
              <a:t>filter context</a:t>
            </a:r>
            <a:r>
              <a:rPr lang="zh-CN" altLang="en-US" sz="1200"/>
              <a:t>。无需打分</a:t>
            </a:r>
          </a:p>
          <a:p>
            <a:pPr marL="0" indent="0">
              <a:buNone/>
            </a:pPr>
            <a:r>
              <a:rPr lang="en-US" altLang="zh-CN" sz="1200"/>
              <a:t>must, should</a:t>
            </a:r>
            <a:r>
              <a:rPr lang="zh-CN" altLang="en-US" sz="1200"/>
              <a:t>：执行在 </a:t>
            </a:r>
            <a:r>
              <a:rPr lang="en-US" altLang="zh-CN" sz="1200"/>
              <a:t>query context</a:t>
            </a:r>
            <a:r>
              <a:rPr lang="zh-CN" altLang="en-US" sz="1200"/>
              <a:t>。将合并</a:t>
            </a:r>
            <a:r>
              <a:rPr lang="en-US" altLang="zh-CN" sz="1200"/>
              <a:t>clause</a:t>
            </a:r>
            <a:r>
              <a:rPr lang="zh-CN" altLang="en-US" sz="1200"/>
              <a:t>的得分，匹配的</a:t>
            </a:r>
            <a:r>
              <a:rPr lang="en-US" altLang="zh-CN" sz="1200"/>
              <a:t>clause</a:t>
            </a:r>
            <a:r>
              <a:rPr lang="zh-CN" altLang="en-US" sz="1200"/>
              <a:t>越多，得分就越高（</a:t>
            </a:r>
            <a:r>
              <a:rPr lang="en-US" altLang="zh-CN" sz="1200" b="1"/>
              <a:t>the more matching clauses, the better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3.dis_max</a:t>
            </a:r>
          </a:p>
          <a:p>
            <a:pPr marL="0" indent="0">
              <a:buNone/>
            </a:pPr>
            <a:r>
              <a:rPr lang="zh-CN" altLang="en-US" sz="1200"/>
              <a:t>和</a:t>
            </a:r>
            <a:r>
              <a:rPr lang="en-US" altLang="zh-CN" sz="1200"/>
              <a:t>SQL</a:t>
            </a:r>
            <a:r>
              <a:rPr lang="zh-CN" altLang="en-US" sz="1200"/>
              <a:t>中的</a:t>
            </a:r>
            <a:r>
              <a:rPr lang="en-US" altLang="zh-CN" sz="1200"/>
              <a:t>union</a:t>
            </a:r>
            <a:r>
              <a:rPr lang="zh-CN" altLang="en-US" sz="1200"/>
              <a:t>类似</a:t>
            </a:r>
          </a:p>
          <a:p>
            <a:pPr marL="0" indent="0">
              <a:buNone/>
            </a:pPr>
            <a:r>
              <a:rPr lang="zh-CN" altLang="en-US" sz="1200"/>
              <a:t>文档只要匹配 任一个 被包裹的</a:t>
            </a:r>
            <a:r>
              <a:rPr lang="en-US" altLang="zh-CN" sz="1200"/>
              <a:t>query</a:t>
            </a:r>
            <a:r>
              <a:rPr lang="zh-CN" altLang="en-US" sz="1200"/>
              <a:t>，则此文档就匹配成功</a:t>
            </a:r>
          </a:p>
          <a:p>
            <a:pPr marL="0" indent="0">
              <a:buNone/>
            </a:pPr>
            <a:r>
              <a:rPr lang="zh-CN" altLang="en-US" sz="1200"/>
              <a:t>不同于</a:t>
            </a:r>
            <a:r>
              <a:rPr lang="en-US" altLang="zh-CN" sz="1200"/>
              <a:t>bool </a:t>
            </a:r>
            <a:r>
              <a:rPr lang="zh-CN" altLang="en-US" sz="1200"/>
              <a:t>合并</a:t>
            </a:r>
            <a:r>
              <a:rPr lang="en-US" altLang="zh-CN" sz="1200"/>
              <a:t>clause</a:t>
            </a:r>
            <a:r>
              <a:rPr lang="zh-CN" altLang="en-US" sz="1200"/>
              <a:t>的得分，</a:t>
            </a:r>
            <a:r>
              <a:rPr lang="en-US" altLang="zh-CN" sz="1200"/>
              <a:t>dis_max</a:t>
            </a:r>
            <a:r>
              <a:rPr lang="zh-CN" altLang="en-US" sz="1200"/>
              <a:t>使用 最匹配的</a:t>
            </a:r>
            <a:r>
              <a:rPr lang="en-US" altLang="zh-CN" sz="1200"/>
              <a:t>query </a:t>
            </a:r>
            <a:r>
              <a:rPr lang="zh-CN" altLang="en-US" sz="1200"/>
              <a:t>所打的分（</a:t>
            </a:r>
            <a:r>
              <a:rPr lang="en-US" altLang="zh-CN" sz="1200"/>
              <a:t>use the score of the single best-matching query clause</a:t>
            </a:r>
            <a:r>
              <a:rPr lang="zh-CN" altLang="en-US" sz="1200"/>
              <a:t>）</a:t>
            </a:r>
            <a:endParaRPr lang="en-US" altLang="zh-CN" sz="1200"/>
          </a:p>
          <a:p>
            <a:pPr marL="0" indent="0">
              <a:buNone/>
            </a:pPr>
            <a:r>
              <a:rPr lang="en-US" altLang="zh-CN" sz="1200"/>
              <a:t>4.function_score</a:t>
            </a:r>
          </a:p>
          <a:p>
            <a:pPr marL="0" indent="0">
              <a:buNone/>
            </a:pPr>
            <a:r>
              <a:rPr lang="zh-CN" altLang="en-US" sz="1200"/>
              <a:t>返回文档前，使用函数 修改下文档的得分</a:t>
            </a:r>
          </a:p>
          <a:p>
            <a:pPr marL="0" indent="0">
              <a:buNone/>
            </a:pPr>
            <a:r>
              <a:rPr lang="zh-CN" altLang="en-US" sz="1200"/>
              <a:t>例如：修改函数可能会考虑到：受欢迎程度、发生的时间、距离、用脚本实现的自定义算法</a:t>
            </a:r>
          </a:p>
          <a:p>
            <a:pPr marL="0" indent="0">
              <a:buNone/>
            </a:pPr>
            <a:r>
              <a:rPr lang="en-US" altLang="zh-CN" sz="1200"/>
              <a:t>5.boosting</a:t>
            </a:r>
          </a:p>
          <a:p>
            <a:pPr marL="0" indent="0">
              <a:buNone/>
            </a:pPr>
            <a:r>
              <a:rPr lang="zh-CN" altLang="en-US" sz="1200"/>
              <a:t>其包含</a:t>
            </a:r>
            <a:r>
              <a:rPr lang="en-US" altLang="zh-CN" sz="1200"/>
              <a:t>positive</a:t>
            </a:r>
            <a:r>
              <a:rPr lang="zh-CN" altLang="en-US" sz="1200"/>
              <a:t>和</a:t>
            </a:r>
            <a:r>
              <a:rPr lang="en-US" altLang="zh-CN" sz="1200"/>
              <a:t>negative</a:t>
            </a:r>
            <a:r>
              <a:rPr lang="zh-CN" altLang="en-US" sz="1200"/>
              <a:t>两个</a:t>
            </a:r>
            <a:r>
              <a:rPr lang="en-US" altLang="zh-CN" sz="1200"/>
              <a:t>query</a:t>
            </a:r>
            <a:r>
              <a:rPr lang="zh-CN" altLang="en-US" sz="1200"/>
              <a:t>。只要某文档匹配</a:t>
            </a:r>
            <a:r>
              <a:rPr lang="en-US" altLang="zh-CN" sz="1200"/>
              <a:t>positive</a:t>
            </a:r>
            <a:r>
              <a:rPr lang="zh-CN" altLang="en-US" sz="1200"/>
              <a:t>则文档匹配成功，如果也匹配了</a:t>
            </a:r>
            <a:r>
              <a:rPr lang="en-US" altLang="zh-CN" sz="1200"/>
              <a:t>negative</a:t>
            </a:r>
            <a:r>
              <a:rPr lang="zh-CN" altLang="en-US" sz="1200"/>
              <a:t>，则就降低此文档的得分</a:t>
            </a:r>
          </a:p>
          <a:p>
            <a:pPr marL="0" indent="0">
              <a:buNone/>
            </a:pPr>
            <a:r>
              <a:rPr lang="en-US" altLang="zh-CN" sz="1200"/>
              <a:t>6.indices</a:t>
            </a:r>
            <a:r>
              <a:rPr lang="zh-CN" altLang="en-US" sz="1200"/>
              <a:t>。在</a:t>
            </a:r>
            <a:r>
              <a:rPr lang="en-US" altLang="zh-CN" sz="1200"/>
              <a:t>5.0</a:t>
            </a:r>
            <a:r>
              <a:rPr lang="zh-CN" altLang="en-US" sz="1200"/>
              <a:t>中被</a:t>
            </a:r>
            <a:r>
              <a:rPr lang="en-US" altLang="zh-CN" sz="1200"/>
              <a:t>ddeprecated</a:t>
            </a:r>
            <a:endParaRPr lang="en-US" altLang="zh-CN" sz="12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69937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0360"/>
          </a:xfrm>
        </p:spPr>
        <p:txBody>
          <a:bodyPr/>
          <a:lstStyle/>
          <a:p>
            <a:r>
              <a:rPr lang="en-US" altLang="zh-CN" smtClean="0"/>
              <a:t>Head plugin- ES</a:t>
            </a:r>
            <a:r>
              <a:rPr lang="zh-CN" altLang="en-US" smtClean="0"/>
              <a:t>可视化插件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25461"/>
            <a:ext cx="8596668" cy="4715902"/>
          </a:xfrm>
        </p:spPr>
        <p:txBody>
          <a:bodyPr/>
          <a:lstStyle/>
          <a:p>
            <a:r>
              <a:rPr lang="zh-CN" altLang="en-US" sz="1200" smtClean="0"/>
              <a:t>安装</a:t>
            </a:r>
            <a:endParaRPr lang="en-US" altLang="zh-CN" sz="1200" smtClean="0"/>
          </a:p>
          <a:p>
            <a:pPr marL="0" indent="0">
              <a:buNone/>
            </a:pPr>
            <a:r>
              <a:rPr lang="en-US" altLang="zh-CN" sz="1050">
                <a:hlinkClick r:id="rId2"/>
              </a:rPr>
              <a:t>http://</a:t>
            </a:r>
            <a:r>
              <a:rPr lang="en-US" altLang="zh-CN" sz="1050" smtClean="0">
                <a:hlinkClick r:id="rId2"/>
              </a:rPr>
              <a:t>note.youdao.com/noteshare?id=e94854f2ac01edb907fe88c1f66f0976&amp;sub=92F084D4BF694134B406483E7F131559</a:t>
            </a:r>
            <a:endParaRPr lang="en-US" altLang="zh-CN" sz="1200"/>
          </a:p>
          <a:p>
            <a:r>
              <a:rPr lang="zh-CN" altLang="en-US" sz="1400" smtClean="0"/>
              <a:t>主面板</a:t>
            </a:r>
            <a:endParaRPr lang="zh-CN" altLang="en-US" sz="1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540" y="2007168"/>
            <a:ext cx="7063310" cy="48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901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5527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H</a:t>
            </a:r>
            <a:r>
              <a:rPr lang="en-US" altLang="zh-CN" smtClean="0"/>
              <a:t>ead plugin-</a:t>
            </a:r>
            <a:r>
              <a:rPr lang="zh-CN" altLang="en-US" smtClean="0"/>
              <a:t>索引概况</a:t>
            </a:r>
            <a:r>
              <a:rPr lang="en-US" altLang="zh-CN" smtClean="0"/>
              <a:t/>
            </a:r>
            <a:br>
              <a:rPr lang="en-US" altLang="zh-CN" smtClean="0"/>
            </a:b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382" y="1711237"/>
            <a:ext cx="6062913" cy="46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9027"/>
          </a:xfrm>
        </p:spPr>
        <p:txBody>
          <a:bodyPr/>
          <a:lstStyle/>
          <a:p>
            <a:r>
              <a:rPr lang="en-US" altLang="zh-CN" smtClean="0"/>
              <a:t>Head </a:t>
            </a:r>
            <a:r>
              <a:rPr lang="en-US" altLang="zh-CN"/>
              <a:t>plugin-</a:t>
            </a:r>
            <a:r>
              <a:rPr lang="zh-CN" altLang="en-US" smtClean="0"/>
              <a:t>数据查询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328567"/>
            <a:ext cx="6638938" cy="517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641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US" altLang="zh-CN" smtClean="0"/>
              <a:t>Head plugin-DSL</a:t>
            </a:r>
            <a:r>
              <a:rPr lang="zh-CN" altLang="en-US" smtClean="0"/>
              <a:t>查询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973" y="1476848"/>
            <a:ext cx="7914469" cy="4845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03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47351"/>
          </a:xfrm>
        </p:spPr>
        <p:txBody>
          <a:bodyPr/>
          <a:lstStyle/>
          <a:p>
            <a:r>
              <a:rPr lang="en-US" altLang="zh-CN" smtClean="0"/>
              <a:t>Kibana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56951"/>
            <a:ext cx="8596668" cy="4484411"/>
          </a:xfrm>
        </p:spPr>
        <p:txBody>
          <a:bodyPr/>
          <a:lstStyle/>
          <a:p>
            <a:r>
              <a:rPr lang="en-US" altLang="zh-CN"/>
              <a:t>Kibana </a:t>
            </a:r>
            <a:r>
              <a:rPr lang="zh-CN" altLang="en-US"/>
              <a:t>让您能够可视化 </a:t>
            </a:r>
            <a:r>
              <a:rPr lang="en-US" altLang="zh-CN"/>
              <a:t>Elasticsearch </a:t>
            </a:r>
            <a:r>
              <a:rPr lang="zh-CN" altLang="en-US"/>
              <a:t>中的数据并操作 </a:t>
            </a:r>
            <a:r>
              <a:rPr lang="en-US" altLang="zh-CN"/>
              <a:t>Elastic </a:t>
            </a:r>
            <a:r>
              <a:rPr lang="en-US" altLang="zh-CN" smtClean="0"/>
              <a:t>Stack</a:t>
            </a:r>
            <a:r>
              <a:rPr lang="zh-CN" altLang="en-US" smtClean="0"/>
              <a:t>，</a:t>
            </a:r>
            <a:r>
              <a:rPr lang="zh-CN" altLang="en-US"/>
              <a:t>一张图片胜过千万行日志</a:t>
            </a:r>
          </a:p>
          <a:p>
            <a:pPr marL="0" indent="0">
              <a:buNone/>
            </a:pPr>
            <a:endParaRPr lang="en-US" altLang="zh-CN" smtClean="0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AutoShape 2" descr="Kibana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60" y="2343158"/>
            <a:ext cx="4453743" cy="245533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003" y="3128987"/>
            <a:ext cx="4320749" cy="24557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31" y="4021555"/>
            <a:ext cx="4261471" cy="245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245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543698"/>
            <a:ext cx="8596668" cy="444843"/>
          </a:xfrm>
        </p:spPr>
        <p:txBody>
          <a:bodyPr>
            <a:normAutofit fontScale="90000"/>
          </a:bodyPr>
          <a:lstStyle/>
          <a:p>
            <a:r>
              <a:rPr lang="en-US" altLang="zh-CN"/>
              <a:t>Kibana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367481"/>
            <a:ext cx="8596668" cy="4673881"/>
          </a:xfrm>
        </p:spPr>
        <p:txBody>
          <a:bodyPr/>
          <a:lstStyle/>
          <a:p>
            <a:r>
              <a:rPr lang="zh-CN" altLang="en-US" smtClean="0"/>
              <a:t>安装</a:t>
            </a:r>
            <a:r>
              <a:rPr lang="en-US" altLang="zh-CN" smtClean="0"/>
              <a:t>-</a:t>
            </a:r>
            <a:r>
              <a:rPr lang="zh-CN" altLang="en-US" smtClean="0"/>
              <a:t>很简单</a:t>
            </a:r>
            <a:endParaRPr lang="en-US" altLang="zh-CN" smtClean="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280" y="1054443"/>
            <a:ext cx="7427271" cy="498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704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876"/>
          </a:xfrm>
        </p:spPr>
        <p:txBody>
          <a:bodyPr/>
          <a:lstStyle/>
          <a:p>
            <a:r>
              <a:rPr lang="zh-CN" altLang="en-US"/>
              <a:t>有</a:t>
            </a:r>
            <a:r>
              <a:rPr lang="zh-CN" altLang="en-US" smtClean="0"/>
              <a:t>货</a:t>
            </a:r>
            <a:r>
              <a:rPr lang="en-US" altLang="zh-CN" smtClean="0"/>
              <a:t>ELK</a:t>
            </a:r>
            <a:r>
              <a:rPr lang="zh-CN" altLang="en-US" smtClean="0"/>
              <a:t>使用</a:t>
            </a:r>
            <a:r>
              <a:rPr lang="en-US" altLang="zh-CN"/>
              <a:t>Kibana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500886"/>
          </a:xfrm>
        </p:spPr>
        <p:txBody>
          <a:bodyPr/>
          <a:lstStyle/>
          <a:p>
            <a:r>
              <a:rPr lang="en-US" altLang="zh-CN"/>
              <a:t>input</a:t>
            </a:r>
            <a:r>
              <a:rPr lang="en-US" altLang="zh-CN" smtClean="0"/>
              <a:t>:gateway log-&gt;filebeates-&gt;kafka-&gt;logstash-elasticsearch</a:t>
            </a:r>
          </a:p>
          <a:p>
            <a:r>
              <a:rPr lang="en-US" altLang="zh-CN" smtClean="0"/>
              <a:t>output</a:t>
            </a:r>
            <a:r>
              <a:rPr lang="zh-CN" altLang="en-US" smtClean="0"/>
              <a:t>：</a:t>
            </a:r>
            <a:r>
              <a:rPr lang="en-US" altLang="zh-CN" smtClean="0"/>
              <a:t>kibana-&gt;es</a:t>
            </a:r>
          </a:p>
          <a:p>
            <a:pPr marL="0" indent="0">
              <a:buNone/>
            </a:pPr>
            <a:r>
              <a:rPr lang="zh-CN" altLang="en-US" smtClean="0"/>
              <a:t>使用：先定义索引名称匹配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135" y="2988906"/>
            <a:ext cx="4628622" cy="2821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0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9053" y="496378"/>
            <a:ext cx="8596668" cy="823784"/>
          </a:xfrm>
        </p:spPr>
        <p:txBody>
          <a:bodyPr/>
          <a:lstStyle/>
          <a:p>
            <a:r>
              <a:rPr lang="zh-CN" altLang="en-US" smtClean="0"/>
              <a:t>查看日志数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414" y="1618832"/>
            <a:ext cx="11627968" cy="4353599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V="1">
            <a:off x="1029730" y="1021492"/>
            <a:ext cx="2858529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888259" y="652160"/>
            <a:ext cx="277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定义各种视图</a:t>
            </a:r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1062681" y="1177274"/>
            <a:ext cx="4769708" cy="1582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898291" y="908270"/>
            <a:ext cx="329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把视图组成一个大的监控台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1029730" y="370703"/>
            <a:ext cx="3031524" cy="191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028303" y="164757"/>
            <a:ext cx="180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查询和搜索</a:t>
            </a:r>
            <a:r>
              <a:rPr lang="zh-CN" altLang="en-US"/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401812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9528" y="678095"/>
            <a:ext cx="8596668" cy="1294545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Getting Started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664413"/>
            <a:ext cx="8596668" cy="4674742"/>
          </a:xfrm>
        </p:spPr>
        <p:txBody>
          <a:bodyPr/>
          <a:lstStyle/>
          <a:p>
            <a:endParaRPr lang="en-US" altLang="zh-CN" b="1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 smtClean="0"/>
              <a:t>Exploring </a:t>
            </a:r>
            <a:r>
              <a:rPr lang="en-US" altLang="zh-CN" b="1"/>
              <a:t>Your Cluster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Modifying Your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Exploring Your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30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922640"/>
            <a:ext cx="8596668" cy="1070918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Exploring Your Cluster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927654"/>
            <a:ext cx="8596668" cy="4053016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/>
              <a:t>Cluster Health</a:t>
            </a:r>
          </a:p>
          <a:p>
            <a:r>
              <a:rPr lang="en-US" altLang="zh-CN"/>
              <a:t>curl -XGET 'localhost:9200/_</a:t>
            </a:r>
            <a:r>
              <a:rPr lang="en-US" altLang="zh-CN" smtClean="0"/>
              <a:t>cat/health?v'  </a:t>
            </a:r>
          </a:p>
          <a:p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mtClean="0"/>
              <a:t>node health</a:t>
            </a:r>
            <a:endParaRPr lang="en-US" altLang="zh-CN"/>
          </a:p>
          <a:p>
            <a:r>
              <a:rPr lang="en-US" altLang="zh-CN"/>
              <a:t>curl -XGET 'localhost:9200/_</a:t>
            </a:r>
            <a:r>
              <a:rPr lang="en-US" altLang="zh-CN" smtClean="0"/>
              <a:t>cat/nodes?v'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53" y="2776036"/>
            <a:ext cx="10174058" cy="56852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53" y="4610944"/>
            <a:ext cx="9000000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4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583742"/>
            <a:ext cx="8596668" cy="775501"/>
          </a:xfrm>
        </p:spPr>
        <p:txBody>
          <a:bodyPr/>
          <a:lstStyle/>
          <a:p>
            <a:r>
              <a:rPr lang="en-US" altLang="zh-CN" b="1"/>
              <a:t>Exploring Your Cluster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589903"/>
            <a:ext cx="8596668" cy="449785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List All Indices </a:t>
            </a:r>
            <a:r>
              <a:rPr lang="en-US" altLang="zh-CN" b="1" smtClean="0"/>
              <a:t>- curl </a:t>
            </a:r>
            <a:r>
              <a:rPr lang="en-US" altLang="zh-CN" b="1"/>
              <a:t>-XGET 'localhost:9200/_cat/indices?v'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Create an Index - curl -XPUT 'localhost:9200/customer?pretty'</a:t>
            </a:r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67" y="2086304"/>
            <a:ext cx="8287855" cy="251864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60" y="5183000"/>
            <a:ext cx="5723809" cy="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618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1087395"/>
            <a:ext cx="8596668" cy="947351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Exploring Your Cluster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729946"/>
            <a:ext cx="8596668" cy="469556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Index and Query a </a:t>
            </a:r>
            <a:r>
              <a:rPr lang="en-US" altLang="zh-CN" b="1" smtClean="0"/>
              <a:t>Document</a:t>
            </a:r>
          </a:p>
          <a:p>
            <a:r>
              <a:rPr lang="en-US" altLang="zh-CN" sz="1400" b="1"/>
              <a:t>curl -XPUT </a:t>
            </a:r>
            <a:r>
              <a:rPr lang="en-US" altLang="zh-CN" sz="1400" b="1" smtClean="0"/>
              <a:t>'localhost:9200/customer/external/1'  </a:t>
            </a:r>
            <a:r>
              <a:rPr lang="en-US" altLang="zh-CN" sz="1400" b="1"/>
              <a:t>-d</a:t>
            </a:r>
            <a:r>
              <a:rPr lang="en-US" altLang="zh-CN" sz="1400" b="1" smtClean="0"/>
              <a:t>'{  </a:t>
            </a:r>
            <a:r>
              <a:rPr lang="en-US" altLang="zh-CN" sz="1400" b="1"/>
              <a:t>"name": "John Doe</a:t>
            </a:r>
            <a:r>
              <a:rPr lang="en-US" altLang="zh-CN" sz="1400" b="1" smtClean="0"/>
              <a:t>"}‘</a:t>
            </a:r>
          </a:p>
          <a:p>
            <a:endParaRPr lang="en-US" altLang="zh-CN" sz="1400" b="1"/>
          </a:p>
          <a:p>
            <a:endParaRPr lang="en-US" altLang="zh-CN" sz="1400" b="1" smtClean="0"/>
          </a:p>
          <a:p>
            <a:endParaRPr lang="en-US" altLang="zh-CN" sz="1400" b="1"/>
          </a:p>
          <a:p>
            <a:r>
              <a:rPr lang="en-US" altLang="zh-CN" sz="1400" b="1"/>
              <a:t>curl -XGET </a:t>
            </a:r>
            <a:r>
              <a:rPr lang="en-US" altLang="zh-CN" sz="1400" b="1" smtClean="0"/>
              <a:t>'localhost:9200/customer/external/1?pretty‘</a:t>
            </a:r>
          </a:p>
          <a:p>
            <a:endParaRPr lang="en-US" altLang="zh-CN" sz="1400" b="1"/>
          </a:p>
          <a:p>
            <a:endParaRPr lang="en-US" altLang="zh-CN" sz="1400" b="1" smtClean="0"/>
          </a:p>
          <a:p>
            <a:endParaRPr lang="en-US" altLang="zh-CN" sz="1400" b="1"/>
          </a:p>
          <a:p>
            <a:endParaRPr lang="en-US" altLang="zh-CN" sz="1400" b="1" smtClean="0"/>
          </a:p>
          <a:p>
            <a:endParaRPr lang="en-US" altLang="zh-CN" sz="1400" b="1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1400" b="1"/>
              <a:t>Delete an </a:t>
            </a:r>
            <a:r>
              <a:rPr lang="en-US" altLang="zh-CN" sz="1400" b="1" smtClean="0"/>
              <a:t>Index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1400" b="1"/>
          </a:p>
          <a:p>
            <a:endParaRPr lang="en-US" altLang="zh-CN" sz="1400" b="1"/>
          </a:p>
          <a:p>
            <a:endParaRPr lang="en-US" altLang="zh-CN" sz="1400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65" y="2677297"/>
            <a:ext cx="8903270" cy="5149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65" y="3937687"/>
            <a:ext cx="4388935" cy="13644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665" y="5852770"/>
            <a:ext cx="5990476" cy="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2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4270" y="601362"/>
            <a:ext cx="8779733" cy="1285103"/>
          </a:xfrm>
        </p:spPr>
        <p:txBody>
          <a:bodyPr>
            <a:normAutofit fontScale="90000"/>
          </a:bodyPr>
          <a:lstStyle/>
          <a:p>
            <a:r>
              <a:rPr lang="en-US" altLang="zh-CN" b="1"/>
              <a:t>Modifying Your Data</a:t>
            </a:r>
            <a:br>
              <a:rPr lang="en-US" altLang="zh-CN" b="1"/>
            </a:b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688757"/>
            <a:ext cx="8596668" cy="456376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Updating </a:t>
            </a:r>
            <a:r>
              <a:rPr lang="en-US" altLang="zh-CN" b="1" smtClean="0"/>
              <a:t>Documents</a:t>
            </a:r>
          </a:p>
          <a:p>
            <a:r>
              <a:rPr lang="en-US" altLang="zh-CN" sz="1200" b="1" smtClean="0"/>
              <a:t>curl </a:t>
            </a:r>
            <a:r>
              <a:rPr lang="en-US" altLang="zh-CN" sz="1200" b="1"/>
              <a:t>-XPUT 'localhost:9200/customer/external/1?pretty' -d'{"name": "John Doe</a:t>
            </a:r>
            <a:r>
              <a:rPr lang="en-US" altLang="zh-CN" sz="1200" b="1" smtClean="0"/>
              <a:t>"}'</a:t>
            </a:r>
          </a:p>
          <a:p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 smtClean="0"/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CN" b="1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b="1"/>
              <a:t>Deleting </a:t>
            </a:r>
            <a:r>
              <a:rPr lang="en-US" altLang="zh-CN" b="1" smtClean="0"/>
              <a:t>Documents</a:t>
            </a:r>
          </a:p>
          <a:p>
            <a:r>
              <a:rPr lang="en-US" altLang="zh-CN" sz="1400" b="1"/>
              <a:t>curl -XDELETE 'localhost:9200/customer/external/1?pretty'</a:t>
            </a:r>
          </a:p>
          <a:p>
            <a:endParaRPr lang="en-US" altLang="zh-CN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2465848"/>
            <a:ext cx="6172524" cy="17036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94" y="4975655"/>
            <a:ext cx="6164265" cy="16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50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5" y="732025"/>
            <a:ext cx="8596668" cy="717836"/>
          </a:xfrm>
        </p:spPr>
        <p:txBody>
          <a:bodyPr/>
          <a:lstStyle/>
          <a:p>
            <a:r>
              <a:rPr lang="en-US" altLang="zh-CN" b="1"/>
              <a:t>Modifying Your Data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7335" y="1738183"/>
            <a:ext cx="8596668" cy="4712043"/>
          </a:xfrm>
        </p:spPr>
        <p:txBody>
          <a:bodyPr>
            <a:normAutofit/>
          </a:bodyPr>
          <a:lstStyle/>
          <a:p>
            <a:r>
              <a:rPr lang="en-US" altLang="zh-CN" b="1"/>
              <a:t>Batch </a:t>
            </a:r>
            <a:r>
              <a:rPr lang="en-US" altLang="zh-CN" b="1" smtClean="0"/>
              <a:t>Processing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curl -XPOST 'localhost:9200/customer/external/_</a:t>
            </a:r>
            <a:r>
              <a:rPr lang="en-US" altLang="zh-CN" sz="1600" b="1" smtClean="0">
                <a:solidFill>
                  <a:schemeClr val="tx1"/>
                </a:solidFill>
              </a:rPr>
              <a:t>bulk?pretty' -</a:t>
            </a:r>
            <a:r>
              <a:rPr lang="en-US" altLang="zh-CN" sz="1600" b="1">
                <a:solidFill>
                  <a:schemeClr val="tx1"/>
                </a:solidFill>
              </a:rPr>
              <a:t>d'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{"index":{"_id":"1"}}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{"name": "John Doe" 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{"index":{"_id":"2"}}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{"name": "Jane Doe" 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'</a:t>
            </a:r>
          </a:p>
          <a:p>
            <a:r>
              <a:rPr lang="en-US" altLang="zh-CN" sz="1600" b="1" smtClean="0">
                <a:solidFill>
                  <a:schemeClr val="tx1"/>
                </a:solidFill>
              </a:rPr>
              <a:t>curl </a:t>
            </a:r>
            <a:r>
              <a:rPr lang="en-US" altLang="zh-CN" sz="1600" b="1">
                <a:solidFill>
                  <a:schemeClr val="tx1"/>
                </a:solidFill>
              </a:rPr>
              <a:t>-XPOST 'localhost:9200/customer/external/_</a:t>
            </a:r>
            <a:r>
              <a:rPr lang="en-US" altLang="zh-CN" sz="1600" b="1" smtClean="0">
                <a:solidFill>
                  <a:schemeClr val="tx1"/>
                </a:solidFill>
              </a:rPr>
              <a:t>bulk?pretty' -</a:t>
            </a:r>
            <a:r>
              <a:rPr lang="en-US" altLang="zh-CN" sz="1600" b="1">
                <a:solidFill>
                  <a:schemeClr val="tx1"/>
                </a:solidFill>
              </a:rPr>
              <a:t>d'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{"update":{"_id":"1"}}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{"doc": { "name": "John Doe becomes Jane Doe" } }</a:t>
            </a:r>
          </a:p>
          <a:p>
            <a:r>
              <a:rPr lang="en-US" altLang="zh-CN" sz="1600" b="1">
                <a:solidFill>
                  <a:schemeClr val="tx1"/>
                </a:solidFill>
              </a:rPr>
              <a:t>{"delete":{"_id":"2"}}</a:t>
            </a:r>
          </a:p>
          <a:p>
            <a:r>
              <a:rPr lang="en-US" altLang="zh-CN" sz="900" b="1"/>
              <a:t>'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70698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2831</Words>
  <Application>Microsoft Office PowerPoint</Application>
  <PresentationFormat>宽屏</PresentationFormat>
  <Paragraphs>395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方正姚体</vt:lpstr>
      <vt:lpstr>华文新魏</vt:lpstr>
      <vt:lpstr>宋体</vt:lpstr>
      <vt:lpstr>Arial</vt:lpstr>
      <vt:lpstr>Calibri</vt:lpstr>
      <vt:lpstr>Trebuchet MS</vt:lpstr>
      <vt:lpstr>Wingdings</vt:lpstr>
      <vt:lpstr>Wingdings 3</vt:lpstr>
      <vt:lpstr>平面</vt:lpstr>
      <vt:lpstr>ES DSL与插件使用</vt:lpstr>
      <vt:lpstr>table of Contents</vt:lpstr>
      <vt:lpstr>Basic Concepts</vt:lpstr>
      <vt:lpstr>Getting Started </vt:lpstr>
      <vt:lpstr>Exploring Your Cluster </vt:lpstr>
      <vt:lpstr>Exploring Your Cluster</vt:lpstr>
      <vt:lpstr>Exploring Your Cluster </vt:lpstr>
      <vt:lpstr>Modifying Your Data </vt:lpstr>
      <vt:lpstr>Modifying Your Data</vt:lpstr>
      <vt:lpstr>Exploring Your Data </vt:lpstr>
      <vt:lpstr>Exploring Your Data</vt:lpstr>
      <vt:lpstr>Exploring Your Data</vt:lpstr>
      <vt:lpstr>Exploring Your Data</vt:lpstr>
      <vt:lpstr>Executing Aggregations </vt:lpstr>
      <vt:lpstr>API</vt:lpstr>
      <vt:lpstr>两种方式运行search </vt:lpstr>
      <vt:lpstr>Query DSL</vt:lpstr>
      <vt:lpstr>Query DSL</vt:lpstr>
      <vt:lpstr>Query DSL  </vt:lpstr>
      <vt:lpstr>Query DSL </vt:lpstr>
      <vt:lpstr>Query DSL</vt:lpstr>
      <vt:lpstr>Query DSL </vt:lpstr>
      <vt:lpstr>Query DSL- Term level queries </vt:lpstr>
      <vt:lpstr>Query DSL- Term level queries </vt:lpstr>
      <vt:lpstr>Query DSL- Term level queries </vt:lpstr>
      <vt:lpstr>Query DSL - Term level queries </vt:lpstr>
      <vt:lpstr>Query DSL - Term level queries </vt:lpstr>
      <vt:lpstr>Query DSL - Term level queries </vt:lpstr>
      <vt:lpstr>Query DSL -compound query </vt:lpstr>
      <vt:lpstr>Query DSL -compound query</vt:lpstr>
      <vt:lpstr>Head plugin- ES可视化插件</vt:lpstr>
      <vt:lpstr>Head plugin-索引概况 </vt:lpstr>
      <vt:lpstr>Head plugin-数据查询</vt:lpstr>
      <vt:lpstr>Head plugin-DSL查询</vt:lpstr>
      <vt:lpstr>Kibana</vt:lpstr>
      <vt:lpstr>Kibana</vt:lpstr>
      <vt:lpstr>有货ELK使用Kibana</vt:lpstr>
      <vt:lpstr>查看日志数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 in action</dc:title>
  <dc:creator>wangnan</dc:creator>
  <cp:lastModifiedBy>wangnan</cp:lastModifiedBy>
  <cp:revision>24</cp:revision>
  <dcterms:created xsi:type="dcterms:W3CDTF">2017-12-26T02:12:35Z</dcterms:created>
  <dcterms:modified xsi:type="dcterms:W3CDTF">2018-09-27T01:54:15Z</dcterms:modified>
</cp:coreProperties>
</file>