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80405"/>
  </p:normalViewPr>
  <p:slideViewPr>
    <p:cSldViewPr snapToGrid="0" snapToObjects="1">
      <p:cViewPr varScale="1">
        <p:scale>
          <a:sx n="124" d="100"/>
          <a:sy n="124" d="100"/>
        </p:scale>
        <p:origin x="9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BF1B5-1250-6442-874A-83E194010A1A}" type="datetimeFigureOut">
              <a:rPr kumimoji="1" lang="zh-CN" altLang="en-US" smtClean="0"/>
              <a:t>2017/3/6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F0C6C-BC76-4F40-950B-285FEC6CFF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47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一个同步调用发出后，</a:t>
            </a:r>
            <a:r>
              <a:rPr lang="zh-CN" altLang="en-US" dirty="0" smtClean="0"/>
              <a:t>调用者要一直等待返回消息（结果）通知后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，才能进行后续的执行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当一个异步过程调用发出后，调用者不能立刻得到返回消息，使用通知的方式，效率则很高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去银行服务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排队等候。同步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叫号等待服务 异步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4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poll</a:t>
            </a:r>
            <a:r>
              <a:rPr kumimoji="1" lang="zh-CN" altLang="en-US" dirty="0" smtClean="0"/>
              <a:t>的机制和</a:t>
            </a:r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差不多，只是没有了描述符的限制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892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只返回那些状态有变化的描述符  比如一个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可读或者可写或者产生错误时  才会返回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里面哪个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返回是靠内核的机制来做到的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本质上都是同步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，因为他们都需要在读写事件就绪后自己负责进行读写，也就是说这个读写过程是阻塞的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epoll_ctl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是在这里先注册要监听的事件类型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epoll_wait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获取已经准备好的描述符事件 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只返回那些状态有变化的描述符 而不是所有的所以可以减少遍历。通知是内核完成的。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2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17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如果这个线程在等待当前函数返回时，仍在执行其他消息处理，那这种情况就叫做同步非阻塞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如果这个线程在等待当前函数返回时，没有执行其他消息处理，而是处于挂起等待状态，那这种情况就叫做同步阻塞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非阻塞是没有这个循环的 和在做其他事情没有关系的 所以阻塞读也可以用非阻塞读来实现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举例子来说 叫外卖的事情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15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blocking 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的特点就是在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执行的两个阶段都被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默认是阻塞的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当用户进程调用了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recvfrom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这个系统调用，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就开始了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的第一个阶段：准备数据（对于网络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来说，很多时候数据在一开始还没有到达。比如，还没有收到一个完整的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包。这个时候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就要等待足够的数据到来）。这个过程需要等待，也就是说数据被拷贝到操作系统内核的缓冲区中是需要一个过程的。而在用户进程这边，整个进程会被阻塞（当然，是进程自己选择的阻塞）。当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一直等到数据准备好了，它就会将数据从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中拷贝到用户内存，然后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返回结果，用户进程才解除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的状态，重新运行起来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9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当用户进程发出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操作时，如果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中的数据还没有准备好，那么它并不会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用户进程，而是立刻返回一个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。从用户进程角度讲 ，它发起一个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操作后，并不需要等待，而是马上就得到了一个结果。用户进程判断结果是一个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时，它就知道数据还没有准备好，于是它可以再次发送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操作。一旦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中的数据准备好了，并且又再次收到了用户进程的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call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，那么它马上就将数据拷贝到了用户内存，然后返回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nonblocking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的特点是用户进程需要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不断的主动询问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数据好了没有。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56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用户进程发起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操作之后，立刻就可以开始去做其它的事。而另一方面，从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的角度，当它受到一个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之后，首先它会立刻返回，所以不会对用户进程产生任何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会等待数据准备完成，然后将数据拷贝到用户内存，当这一切都完成之后，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会给用户进程发送一个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，告诉它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操作完成了。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471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C10k</a:t>
            </a:r>
            <a:r>
              <a:rPr kumimoji="1" lang="zh-CN" altLang="en-US" dirty="0" smtClean="0"/>
              <a:t>是指服务器同时支持成千上万个客户端并发的问题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每个进程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线程同时处理多个连接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kumimoji="1"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多路复用</a:t>
            </a: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一个进程可以监视多个描述符，一旦某个描述符就绪（一般是读就绪或者写就绪），能够通知程序进行相应的读写操作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老师上节课讲到的，很多描述符可能是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2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函数监视的文件描述符分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类，分别是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writefds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exceptfds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。调用后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函数会阻塞，直到有描述副就绪（有数据 可读、可写、或者有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），或者超时（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指定等待时间，如果立即返回设为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即可），函数返回。当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函数返回后，可以 通过遍历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，来找到就绪的描述符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Select</a:t>
            </a:r>
            <a:r>
              <a:rPr kumimoji="1" lang="zh-CN" altLang="en-US" dirty="0" smtClean="0"/>
              <a:t>机制是返回就绪描述符的数目，所以我们需要去便利所有的</a:t>
            </a:r>
            <a:r>
              <a:rPr kumimoji="1" lang="en-US" altLang="zh-CN" dirty="0" err="1" smtClean="0"/>
              <a:t>fdset</a:t>
            </a:r>
            <a:r>
              <a:rPr kumimoji="1" lang="zh-CN" altLang="en-US" dirty="0" smtClean="0"/>
              <a:t>，去找到就绪的描述符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F0C6C-BC76-4F40-950B-285FEC6CFFC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8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4720" y="4693235"/>
            <a:ext cx="326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STXingkai" charset="-122"/>
                <a:ea typeface="STXingkai" charset="-122"/>
                <a:cs typeface="STXingkai" charset="-122"/>
              </a:rPr>
              <a:t>王宁</a:t>
            </a:r>
            <a:r>
              <a:rPr kumimoji="1" lang="zh-CN" altLang="en-US" sz="2800" dirty="0"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kumimoji="1" lang="zh-CN" altLang="en-US" sz="2800" dirty="0" smtClean="0">
                <a:latin typeface="STXingkai" charset="-122"/>
                <a:ea typeface="STXingkai" charset="-122"/>
                <a:cs typeface="STXingkai" charset="-122"/>
              </a:rPr>
              <a:t>蔡泽坤</a:t>
            </a:r>
            <a:r>
              <a:rPr kumimoji="1" lang="zh-CN" altLang="en-US" sz="2800" dirty="0"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kumimoji="1" lang="zh-CN" altLang="en-US" sz="2800" dirty="0" smtClean="0">
                <a:latin typeface="STXingkai" charset="-122"/>
                <a:ea typeface="STXingkai" charset="-122"/>
                <a:cs typeface="STXingkai" charset="-122"/>
              </a:rPr>
              <a:t>黎俊虹</a:t>
            </a:r>
            <a:endParaRPr kumimoji="1" lang="zh-CN" altLang="en-US" sz="28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5758" y="1565113"/>
            <a:ext cx="4880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STXingkai" charset="-122"/>
                <a:ea typeface="STXingkai" charset="-122"/>
                <a:cs typeface="STXingkai" charset="-122"/>
              </a:rPr>
              <a:t>胖帅霸小组</a:t>
            </a:r>
            <a:endParaRPr kumimoji="1" lang="zh-CN" altLang="en-US" sz="72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97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7007" y="28288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dirty="0" smtClean="0">
                <a:latin typeface="STXingkai" charset="-122"/>
                <a:ea typeface="STXingkai" charset="-122"/>
                <a:cs typeface="STXingkai" charset="-122"/>
              </a:rPr>
              <a:t>等与不等</a:t>
            </a:r>
            <a:endParaRPr kumimoji="1" lang="zh-CN" altLang="en-US" sz="72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55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9791" y="2136338"/>
            <a:ext cx="96343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Bradley Hand" charset="0"/>
                <a:ea typeface="Bradley Hand" charset="0"/>
                <a:cs typeface="Bradley Hand" charset="0"/>
              </a:rPr>
              <a:t>while</a:t>
            </a:r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(</a:t>
            </a:r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kumimoji="1" lang="en-US" altLang="zh-CN" sz="5400" dirty="0" smtClean="0">
                <a:latin typeface="Bradley Hand" charset="0"/>
                <a:ea typeface="Bradley Hand" charset="0"/>
                <a:cs typeface="Bradley Hand" charset="0"/>
              </a:rPr>
              <a:t>n</a:t>
            </a:r>
            <a:r>
              <a:rPr kumimoji="1" lang="zh-CN" altLang="en-US" sz="5400" dirty="0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&lt; </a:t>
            </a:r>
            <a:r>
              <a:rPr kumimoji="1"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应该读取的数据量 </a:t>
            </a:r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){</a:t>
            </a:r>
          </a:p>
          <a:p>
            <a:r>
              <a:rPr kumimoji="1" lang="en-US" altLang="zh-CN" sz="5400" dirty="0">
                <a:latin typeface="STXingkai" charset="-122"/>
                <a:ea typeface="STXingkai" charset="-122"/>
                <a:cs typeface="STXingkai" charset="-122"/>
              </a:rPr>
              <a:t>	</a:t>
            </a:r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	//</a:t>
            </a:r>
            <a:r>
              <a:rPr kumimoji="1" lang="mr-IN" altLang="zh-CN" sz="5400" dirty="0" smtClean="0">
                <a:latin typeface="STXingkai" charset="-122"/>
                <a:ea typeface="STXingkai" charset="-122"/>
                <a:cs typeface="STXingkai" charset="-122"/>
              </a:rPr>
              <a:t>…</a:t>
            </a:r>
            <a:endParaRPr kumimoji="1" lang="en-US" altLang="zh-CN" sz="5400" dirty="0">
              <a:latin typeface="STXingkai" charset="-122"/>
              <a:ea typeface="STXingkai" charset="-122"/>
              <a:cs typeface="STXingkai" charset="-122"/>
            </a:endParaRPr>
          </a:p>
          <a:p>
            <a:r>
              <a:rPr kumimoji="1" lang="en-US" altLang="zh-CN" sz="5400" dirty="0" smtClean="0">
                <a:latin typeface="STXingkai" charset="-122"/>
                <a:ea typeface="STXingkai" charset="-122"/>
                <a:cs typeface="STXingkai" charset="-122"/>
              </a:rPr>
              <a:t>}</a:t>
            </a:r>
            <a:endParaRPr kumimoji="1" lang="zh-CN" altLang="en-US" sz="54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84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9921" y="339047"/>
            <a:ext cx="227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mr-IN" sz="4000" dirty="0">
                <a:latin typeface="STXingkai" charset="-122"/>
                <a:ea typeface="STXingkai" charset="-122"/>
                <a:cs typeface="STXingkai" charset="-122"/>
              </a:rPr>
              <a:t>阻塞 </a:t>
            </a:r>
            <a:r>
              <a:rPr lang="mr-IN" altLang="zh-CN" sz="4000" dirty="0" smtClean="0">
                <a:latin typeface="Bradley Hand" charset="0"/>
                <a:ea typeface="Bradley Hand" charset="0"/>
                <a:cs typeface="Bradley Hand" charset="0"/>
              </a:rPr>
              <a:t>I/</a:t>
            </a:r>
            <a:r>
              <a:rPr lang="mr-IN" altLang="zh-CN" sz="4000" dirty="0" err="1" smtClean="0">
                <a:latin typeface="Bradley Hand" charset="0"/>
                <a:ea typeface="Bradley Hand" charset="0"/>
                <a:cs typeface="Bradley Hand" charset="0"/>
              </a:rPr>
              <a:t>O</a:t>
            </a:r>
            <a:endParaRPr lang="mr-IN" altLang="zh-CN" sz="40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15" y="1401481"/>
            <a:ext cx="8312653" cy="50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25647" y="312591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mr-IN" sz="3600" dirty="0">
                <a:latin typeface="STXingkai" charset="-122"/>
                <a:ea typeface="STXingkai" charset="-122"/>
                <a:cs typeface="STXingkai" charset="-122"/>
              </a:rPr>
              <a:t>非阻塞 </a:t>
            </a:r>
            <a:r>
              <a:rPr lang="mr-IN" altLang="zh-CN" sz="3600" dirty="0" smtClean="0">
                <a:latin typeface="Bradley Hand" charset="0"/>
                <a:ea typeface="Bradley Hand" charset="0"/>
                <a:cs typeface="Bradley Hand" charset="0"/>
              </a:rPr>
              <a:t>I/</a:t>
            </a:r>
            <a:r>
              <a:rPr lang="mr-IN" altLang="zh-CN" sz="3600" dirty="0" err="1" smtClean="0">
                <a:latin typeface="Bradley Hand" charset="0"/>
                <a:ea typeface="Bradley Hand" charset="0"/>
                <a:cs typeface="Bradley Hand" charset="0"/>
              </a:rPr>
              <a:t>O</a:t>
            </a:r>
            <a:endParaRPr lang="mr-IN" altLang="zh-CN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49" y="1304818"/>
            <a:ext cx="8838499" cy="49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61902" y="335195"/>
            <a:ext cx="206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STXingkai" charset="-122"/>
                <a:ea typeface="STXingkai" charset="-122"/>
                <a:cs typeface="STXingkai" charset="-122"/>
              </a:rPr>
              <a:t>异步 </a:t>
            </a:r>
            <a:r>
              <a:rPr lang="en-US" altLang="zh-CN" sz="4000" dirty="0">
                <a:latin typeface="Bradley Hand" charset="0"/>
                <a:ea typeface="Bradley Hand" charset="0"/>
                <a:cs typeface="Bradley Hand" charset="0"/>
              </a:rPr>
              <a:t>I/O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24" y="1263721"/>
            <a:ext cx="8631751" cy="49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51453" y="431516"/>
            <a:ext cx="288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I/O</a:t>
            </a:r>
            <a:r>
              <a:rPr lang="en-US" altLang="zh-CN" sz="3600" dirty="0">
                <a:latin typeface="STXingkai" charset="-122"/>
                <a:ea typeface="STXingkai" charset="-122"/>
                <a:cs typeface="STXingkai" charset="-122"/>
              </a:rPr>
              <a:t> </a:t>
            </a:r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多路复</a:t>
            </a:r>
            <a:r>
              <a:rPr lang="zh-CN" altLang="en-US" sz="3600" dirty="0" smtClean="0">
                <a:latin typeface="STXingkai" charset="-122"/>
                <a:ea typeface="STXingkai" charset="-122"/>
                <a:cs typeface="STXingkai" charset="-122"/>
              </a:rPr>
              <a:t>用</a:t>
            </a:r>
            <a:endParaRPr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4296" y="3105834"/>
            <a:ext cx="3783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select</a:t>
            </a:r>
            <a:r>
              <a:rPr lang="zh-CN" altLang="en-US" sz="3600" dirty="0">
                <a:latin typeface="Bradley Hand" charset="0"/>
                <a:ea typeface="Bradley Hand" charset="0"/>
                <a:cs typeface="Bradley Hand" charset="0"/>
              </a:rPr>
              <a:t>，</a:t>
            </a:r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poll</a:t>
            </a:r>
            <a:r>
              <a:rPr lang="zh-CN" altLang="en-US" sz="3600" dirty="0">
                <a:latin typeface="Bradley Hand" charset="0"/>
                <a:ea typeface="Bradley Hand" charset="0"/>
                <a:cs typeface="Bradley Hand" charset="0"/>
              </a:rPr>
              <a:t>，</a:t>
            </a:r>
            <a:r>
              <a:rPr lang="en-US" altLang="zh-CN" sz="3600" dirty="0" err="1">
                <a:latin typeface="Bradley Hand" charset="0"/>
                <a:ea typeface="Bradley Hand" charset="0"/>
                <a:cs typeface="Bradley Hand" charset="0"/>
              </a:rPr>
              <a:t>epoll</a:t>
            </a:r>
            <a:endParaRPr kumimoji="1" lang="zh-CN" altLang="en-US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3843" y="4503118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event driven IO</a:t>
            </a:r>
            <a:endParaRPr kumimoji="1" lang="zh-CN" altLang="en-US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21638" y="182880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C10K</a:t>
            </a:r>
            <a:endParaRPr kumimoji="1" lang="zh-CN" altLang="en-US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6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01364" y="758490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Bradley Hand" charset="0"/>
                <a:ea typeface="Bradley Hand" charset="0"/>
                <a:cs typeface="Bradley Hand" charset="0"/>
              </a:rPr>
              <a:t>select</a:t>
            </a:r>
            <a:endParaRPr kumimoji="1" lang="zh-CN" altLang="en-US" sz="54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1671" y="2951946"/>
            <a:ext cx="10358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lt"/>
                <a:ea typeface="Bradley Hand" charset="0"/>
                <a:cs typeface="Bradley Hand" charset="0"/>
              </a:rPr>
              <a:t>int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</a:t>
            </a:r>
            <a:r>
              <a:rPr lang="en-US" altLang="zh-CN" sz="2800" b="1" dirty="0">
                <a:latin typeface="+mj-lt"/>
                <a:ea typeface="Bradley Hand" charset="0"/>
                <a:cs typeface="Bradley Hand" charset="0"/>
              </a:rPr>
              <a:t>select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(</a:t>
            </a:r>
            <a:r>
              <a:rPr lang="en-US" altLang="zh-CN" sz="2800" b="1" dirty="0" err="1">
                <a:latin typeface="+mj-lt"/>
                <a:ea typeface="Bradley Hand" charset="0"/>
                <a:cs typeface="Bradley Hand" charset="0"/>
              </a:rPr>
              <a:t>int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n, 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fd_set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*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readfds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, 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fd_set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*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writefds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, 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fd_set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*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exceptfds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, </a:t>
            </a:r>
            <a:r>
              <a:rPr lang="en-US" altLang="zh-CN" sz="2800" b="1" dirty="0" err="1">
                <a:latin typeface="+mj-lt"/>
                <a:ea typeface="Bradley Hand" charset="0"/>
                <a:cs typeface="Bradley Hand" charset="0"/>
              </a:rPr>
              <a:t>struct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</a:t>
            </a:r>
            <a:r>
              <a:rPr lang="en-US" altLang="zh-CN" sz="2800" dirty="0" err="1">
                <a:latin typeface="+mj-lt"/>
                <a:ea typeface="Bradley Hand" charset="0"/>
                <a:cs typeface="Bradley Hand" charset="0"/>
              </a:rPr>
              <a:t>timeval</a:t>
            </a:r>
            <a:r>
              <a:rPr lang="en-US" altLang="zh-CN" sz="2800" dirty="0">
                <a:latin typeface="+mj-lt"/>
                <a:ea typeface="Bradley Hand" charset="0"/>
                <a:cs typeface="Bradley Hand" charset="0"/>
              </a:rPr>
              <a:t> *timeout);</a:t>
            </a:r>
            <a:endParaRPr kumimoji="1" lang="zh-CN" altLang="en-US" sz="2800" dirty="0">
              <a:latin typeface="+mj-lt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5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68264" y="476464"/>
            <a:ext cx="1255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Bradley Hand" charset="0"/>
                <a:ea typeface="Bradley Hand" charset="0"/>
                <a:cs typeface="Bradley Hand" charset="0"/>
              </a:rPr>
              <a:t>poll</a:t>
            </a:r>
            <a:endParaRPr kumimoji="1" lang="zh-CN" altLang="en-US" sz="54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4406" y="3198167"/>
            <a:ext cx="836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b="1" dirty="0"/>
              <a:t>poll</a:t>
            </a:r>
            <a:r>
              <a:rPr lang="en-US" altLang="zh-CN" sz="2400" dirty="0"/>
              <a:t> (</a:t>
            </a:r>
            <a:r>
              <a:rPr lang="en-US" altLang="zh-CN" sz="2400" b="1" dirty="0" err="1"/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pollfd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fds</a:t>
            </a:r>
            <a:r>
              <a:rPr lang="en-US" altLang="zh-CN" sz="2400" dirty="0"/>
              <a:t>, </a:t>
            </a:r>
            <a:r>
              <a:rPr lang="en-US" altLang="zh-CN" sz="2400" b="1" dirty="0"/>
              <a:t>unsigned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nfds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int</a:t>
            </a:r>
            <a:r>
              <a:rPr lang="en-US" altLang="zh-CN" sz="2400" dirty="0"/>
              <a:t> timeout);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339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37619" y="456430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err="1" smtClean="0">
                <a:latin typeface="Bradley Hand" charset="0"/>
                <a:ea typeface="Bradley Hand" charset="0"/>
                <a:cs typeface="Bradley Hand" charset="0"/>
              </a:rPr>
              <a:t>epoll</a:t>
            </a:r>
            <a:endParaRPr kumimoji="1" lang="en-US" altLang="zh-CN" sz="5400" dirty="0" smtClean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2521" y="2690336"/>
            <a:ext cx="8775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epoll_create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size</a:t>
            </a:r>
            <a:r>
              <a:rPr lang="en-US" altLang="zh-CN" b="1" dirty="0" smtClean="0"/>
              <a:t>);</a:t>
            </a:r>
          </a:p>
          <a:p>
            <a:endParaRPr lang="en-US" altLang="zh-CN" b="1" dirty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epoll_ctl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epfd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 op,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fd</a:t>
            </a:r>
            <a:r>
              <a:rPr lang="en-US" altLang="zh-CN" b="1" dirty="0"/>
              <a:t>,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epoll_event</a:t>
            </a:r>
            <a:r>
              <a:rPr lang="en-US" altLang="zh-CN" b="1" dirty="0"/>
              <a:t> *event); 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epoll_wait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epfd</a:t>
            </a:r>
            <a:r>
              <a:rPr lang="en-US" altLang="zh-CN" b="1" dirty="0"/>
              <a:t>, </a:t>
            </a:r>
            <a:r>
              <a:rPr lang="en-US" altLang="zh-CN" b="1" dirty="0" err="1"/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epoll_event</a:t>
            </a:r>
            <a:r>
              <a:rPr lang="en-US" altLang="zh-CN" b="1" dirty="0"/>
              <a:t> * events,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maxevents</a:t>
            </a:r>
            <a:r>
              <a:rPr lang="en-US" altLang="zh-CN" b="1" dirty="0"/>
              <a:t>, </a:t>
            </a:r>
            <a:r>
              <a:rPr lang="en-US" altLang="zh-CN" b="1" dirty="0" err="1"/>
              <a:t>int</a:t>
            </a:r>
            <a:r>
              <a:rPr lang="en-US" altLang="zh-CN" b="1" dirty="0"/>
              <a:t> timeout);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4753" y="2828835"/>
            <a:ext cx="3722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Bradley Hand" charset="0"/>
                <a:ea typeface="Bradley Hand" charset="0"/>
                <a:cs typeface="Bradley Hand" charset="0"/>
              </a:rPr>
              <a:t>IO </a:t>
            </a:r>
            <a:r>
              <a:rPr lang="en-US" altLang="zh-CN" sz="7200" dirty="0">
                <a:latin typeface="Bradley Hand" charset="0"/>
                <a:ea typeface="Bradley Hand" charset="0"/>
                <a:cs typeface="Bradley Hand" charset="0"/>
              </a:rPr>
              <a:t>Model</a:t>
            </a:r>
            <a:endParaRPr kumimoji="1" lang="zh-CN" altLang="en-US" sz="7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6453" y="2828835"/>
            <a:ext cx="7459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atin typeface="Bradley Hand" charset="0"/>
                <a:ea typeface="Bradley Hand" charset="0"/>
                <a:cs typeface="Bradley Hand" charset="0"/>
              </a:rPr>
              <a:t>Linux</a:t>
            </a:r>
            <a:r>
              <a:rPr lang="zh-CN" altLang="en-US" sz="7200" b="1" dirty="0" smtClean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en-US" altLang="zh-CN" sz="7200" dirty="0" smtClean="0">
                <a:latin typeface="Bradley Hand" charset="0"/>
                <a:ea typeface="Bradley Hand" charset="0"/>
                <a:cs typeface="Bradley Hand" charset="0"/>
              </a:rPr>
              <a:t>Network </a:t>
            </a:r>
            <a:r>
              <a:rPr lang="en-US" altLang="zh-CN" sz="7200" dirty="0">
                <a:latin typeface="Bradley Hand" charset="0"/>
                <a:ea typeface="Bradley Hand" charset="0"/>
                <a:cs typeface="Bradley Hand" charset="0"/>
              </a:rPr>
              <a:t>IO</a:t>
            </a:r>
            <a:endParaRPr kumimoji="1" lang="zh-CN" altLang="en-US" sz="72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63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44663" y="1997839"/>
            <a:ext cx="68723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  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 </a:t>
            </a:r>
            <a:r>
              <a:rPr lang="de-DE" altLang="zh-CN" sz="3600" dirty="0" err="1">
                <a:latin typeface="Bradley Hand" charset="0"/>
                <a:ea typeface="Bradley Hand" charset="0"/>
                <a:cs typeface="Bradley Hand" charset="0"/>
              </a:rPr>
              <a:t>blocking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altLang="zh-CN" sz="3600" dirty="0" smtClean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 阻塞</a:t>
            </a:r>
            <a:r>
              <a:rPr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/>
            </a:r>
            <a:b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</a:b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    </a:t>
            </a:r>
            <a:r>
              <a:rPr lang="de-DE" altLang="zh-CN" sz="3600" dirty="0" err="1">
                <a:latin typeface="Bradley Hand" charset="0"/>
                <a:ea typeface="Bradley Hand" charset="0"/>
                <a:cs typeface="Bradley Hand" charset="0"/>
              </a:rPr>
              <a:t>nonblocking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altLang="zh-CN" sz="3600" dirty="0" smtClean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 非阻塞</a:t>
            </a:r>
            <a:r>
              <a:rPr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I/O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/>
            </a:r>
            <a:b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</a:b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    IO </a:t>
            </a:r>
            <a:r>
              <a:rPr lang="de-DE" altLang="zh-CN" sz="3600" dirty="0" err="1" smtClean="0">
                <a:latin typeface="Bradley Hand" charset="0"/>
                <a:ea typeface="Bradley Hand" charset="0"/>
                <a:cs typeface="Bradley Hand" charset="0"/>
              </a:rPr>
              <a:t>multiplexing</a:t>
            </a:r>
            <a:r>
              <a:rPr lang="de-DE" altLang="zh-CN" sz="3600" dirty="0" smtClean="0">
                <a:latin typeface="Bradley Hand" charset="0"/>
                <a:ea typeface="Bradley Hand" charset="0"/>
                <a:cs typeface="Bradley Hand" charset="0"/>
              </a:rPr>
              <a:t>  I/O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多路复用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/>
            </a:r>
            <a:b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</a:b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    </a:t>
            </a:r>
            <a:r>
              <a:rPr lang="de-DE" altLang="zh-CN" sz="3600" dirty="0" err="1">
                <a:latin typeface="Bradley Hand" charset="0"/>
                <a:ea typeface="Bradley Hand" charset="0"/>
                <a:cs typeface="Bradley Hand" charset="0"/>
              </a:rPr>
              <a:t>signal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altLang="zh-CN" sz="3600" dirty="0" err="1">
                <a:latin typeface="Bradley Hand" charset="0"/>
                <a:ea typeface="Bradley Hand" charset="0"/>
                <a:cs typeface="Bradley Hand" charset="0"/>
              </a:rPr>
              <a:t>driven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altLang="zh-CN" sz="3600" dirty="0" smtClean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 信号驱动</a:t>
            </a:r>
            <a:r>
              <a:rPr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I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／</a:t>
            </a:r>
            <a:r>
              <a:rPr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O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/>
            </a:r>
            <a:b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</a:b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    </a:t>
            </a:r>
            <a:r>
              <a:rPr lang="de-DE" altLang="zh-CN" sz="3600" dirty="0" err="1">
                <a:latin typeface="Bradley Hand" charset="0"/>
                <a:ea typeface="Bradley Hand" charset="0"/>
                <a:cs typeface="Bradley Hand" charset="0"/>
              </a:rPr>
              <a:t>asynchronous</a:t>
            </a:r>
            <a:r>
              <a:rPr lang="de-DE" altLang="zh-CN" sz="3600" dirty="0">
                <a:latin typeface="Bradley Hand" charset="0"/>
                <a:ea typeface="Bradley Hand" charset="0"/>
                <a:cs typeface="Bradley Hand" charset="0"/>
              </a:rPr>
              <a:t> </a:t>
            </a:r>
            <a:r>
              <a:rPr lang="de-DE" altLang="zh-CN" sz="3600" dirty="0" smtClean="0">
                <a:latin typeface="Bradley Hand" charset="0"/>
                <a:ea typeface="Bradley Hand" charset="0"/>
                <a:cs typeface="Bradley Hand" charset="0"/>
              </a:rPr>
              <a:t>IO	</a:t>
            </a:r>
            <a:r>
              <a:rPr lang="zh-CN" altLang="en-US" sz="3600" dirty="0" smtClean="0">
                <a:latin typeface="Bradley Hand" charset="0"/>
                <a:ea typeface="Bradley Hand" charset="0"/>
                <a:cs typeface="Bradley Hand" charset="0"/>
              </a:rPr>
              <a:t>异步</a:t>
            </a:r>
            <a:r>
              <a:rPr lang="en-US" altLang="zh-CN" sz="3600" dirty="0" smtClean="0">
                <a:latin typeface="Bradley Hand" charset="0"/>
                <a:ea typeface="Bradley Hand" charset="0"/>
                <a:cs typeface="Bradley Hand" charset="0"/>
              </a:rPr>
              <a:t>I/O</a:t>
            </a:r>
            <a:endParaRPr kumimoji="1" lang="zh-CN" altLang="en-US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7429" y="782633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zh-CN" altLang="en-US" sz="5400" dirty="0">
                <a:latin typeface="STXingkai" charset="-122"/>
                <a:ea typeface="STXingkai" charset="-122"/>
                <a:cs typeface="STXingkai" charset="-122"/>
              </a:rPr>
              <a:t>发生时涉及的</a:t>
            </a:r>
            <a:r>
              <a:rPr lang="zh-CN" altLang="en-US" sz="5400" dirty="0" smtClean="0">
                <a:latin typeface="STXingkai" charset="-122"/>
                <a:ea typeface="STXingkai" charset="-122"/>
                <a:cs typeface="STXingkai" charset="-122"/>
              </a:rPr>
              <a:t>对象</a:t>
            </a:r>
            <a:endParaRPr kumimoji="1" lang="zh-CN" altLang="en-US" sz="54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5256" y="4071403"/>
            <a:ext cx="660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调用这个</a:t>
            </a:r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IO</a:t>
            </a:r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的</a:t>
            </a:r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process (or thread)</a:t>
            </a:r>
            <a:endParaRPr kumimoji="1" lang="zh-CN" altLang="en-US" sz="3600" dirty="0"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6551" y="2401601"/>
            <a:ext cx="361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系统内核</a:t>
            </a:r>
            <a:r>
              <a:rPr lang="en-US" altLang="zh-CN" sz="3600" dirty="0">
                <a:latin typeface="STXingkai" charset="-122"/>
                <a:ea typeface="STXingkai" charset="-122"/>
                <a:cs typeface="STXingkai" charset="-122"/>
              </a:rPr>
              <a:t>(</a:t>
            </a:r>
            <a:r>
              <a:rPr lang="en-US" altLang="zh-CN" sz="3600" dirty="0">
                <a:latin typeface="Bradley Hand" charset="0"/>
                <a:ea typeface="Bradley Hand" charset="0"/>
                <a:cs typeface="Bradley Hand" charset="0"/>
              </a:rPr>
              <a:t>kernel</a:t>
            </a:r>
            <a:r>
              <a:rPr lang="en-US" altLang="zh-CN" sz="3600" dirty="0">
                <a:latin typeface="STXingkai" charset="-122"/>
                <a:ea typeface="STXingkai" charset="-122"/>
                <a:cs typeface="STXingkai" charset="-122"/>
              </a:rPr>
              <a:t>)</a:t>
            </a:r>
            <a:endParaRPr kumimoji="1"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9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4384" y="660885"/>
            <a:ext cx="4543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Bradley Hand" charset="0"/>
                <a:ea typeface="Bradley Hand" charset="0"/>
                <a:cs typeface="Bradley Hand" charset="0"/>
              </a:rPr>
              <a:t>read</a:t>
            </a:r>
            <a:r>
              <a:rPr kumimoji="1" lang="zh-CN" altLang="en-US" sz="4800" dirty="0" smtClean="0">
                <a:latin typeface="STXingkai" charset="-122"/>
                <a:ea typeface="STXingkai" charset="-122"/>
                <a:cs typeface="STXingkai" charset="-122"/>
              </a:rPr>
              <a:t>过程的步骤</a:t>
            </a:r>
            <a:endParaRPr kumimoji="1" lang="zh-CN" altLang="en-US" sz="48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8671" y="251337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等待数据准备</a:t>
            </a:r>
            <a:endParaRPr kumimoji="1"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3678" y="4088858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STXingkai" charset="-122"/>
                <a:ea typeface="STXingkai" charset="-122"/>
                <a:cs typeface="STXingkai" charset="-122"/>
              </a:rPr>
              <a:t>将数据从内核拷贝到进程中</a:t>
            </a:r>
            <a:endParaRPr kumimoji="1" lang="zh-CN" altLang="en-US" sz="36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9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5343" y="282883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dirty="0" smtClean="0">
                <a:latin typeface="STXingkai" charset="-122"/>
                <a:ea typeface="STXingkai" charset="-122"/>
                <a:cs typeface="STXingkai" charset="-122"/>
              </a:rPr>
              <a:t>同步／异步</a:t>
            </a:r>
            <a:endParaRPr kumimoji="1" lang="zh-CN" altLang="en-US" sz="72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01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2013" y="2828835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latin typeface="STXingkai" charset="-122"/>
                <a:ea typeface="STXingkai" charset="-122"/>
                <a:cs typeface="STXingkai" charset="-122"/>
              </a:rPr>
              <a:t>消息的通知机制</a:t>
            </a:r>
            <a:endParaRPr kumimoji="1" lang="zh-CN" altLang="en-US" sz="72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21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3678" y="2828835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7200" dirty="0" smtClean="0">
                <a:latin typeface="STXingkai" charset="-122"/>
                <a:ea typeface="STXingkai" charset="-122"/>
                <a:cs typeface="STXingkai" charset="-122"/>
              </a:rPr>
              <a:t>阻塞／非阻塞</a:t>
            </a:r>
            <a:endParaRPr kumimoji="1" lang="zh-CN" altLang="en-US" sz="72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778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205</TotalTime>
  <Words>1045</Words>
  <Application>Microsoft Macintosh PowerPoint</Application>
  <PresentationFormat>宽屏</PresentationFormat>
  <Paragraphs>92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Bradley Hand</vt:lpstr>
      <vt:lpstr>Century Gothic</vt:lpstr>
      <vt:lpstr>DengXian</vt:lpstr>
      <vt:lpstr>STXingkai</vt:lpstr>
      <vt:lpstr>Wingdings 3</vt:lpstr>
      <vt:lpstr>宋体</vt:lpstr>
      <vt:lpstr>Arial</vt:lpstr>
      <vt:lpstr>离子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</dc:creator>
  <cp:lastModifiedBy>e</cp:lastModifiedBy>
  <cp:revision>18</cp:revision>
  <dcterms:created xsi:type="dcterms:W3CDTF">2017-03-06T11:35:07Z</dcterms:created>
  <dcterms:modified xsi:type="dcterms:W3CDTF">2017-03-06T15:00:45Z</dcterms:modified>
</cp:coreProperties>
</file>