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  <p:sldId id="410" r:id="rId4"/>
    <p:sldId id="411" r:id="rId5"/>
    <p:sldId id="412" r:id="rId6"/>
    <p:sldId id="414" r:id="rId7"/>
    <p:sldId id="415" r:id="rId8"/>
    <p:sldId id="416" r:id="rId9"/>
    <p:sldId id="417" r:id="rId10"/>
    <p:sldId id="418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43"/>
        <p:guide pos="3805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74.xml"/><Relationship Id="rId8" Type="http://schemas.openxmlformats.org/officeDocument/2006/relationships/tags" Target="../tags/tag73.xml"/><Relationship Id="rId7" Type="http://schemas.openxmlformats.org/officeDocument/2006/relationships/tags" Target="../tags/tag72.xml"/><Relationship Id="rId6" Type="http://schemas.openxmlformats.org/officeDocument/2006/relationships/tags" Target="../tags/tag71.xml"/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4" Type="http://schemas.openxmlformats.org/officeDocument/2006/relationships/slideLayout" Target="../slideLayouts/slideLayout7.xml"/><Relationship Id="rId13" Type="http://schemas.openxmlformats.org/officeDocument/2006/relationships/tags" Target="../tags/tag78.xml"/><Relationship Id="rId12" Type="http://schemas.openxmlformats.org/officeDocument/2006/relationships/tags" Target="../tags/tag77.xml"/><Relationship Id="rId11" Type="http://schemas.openxmlformats.org/officeDocument/2006/relationships/tags" Target="../tags/tag76.xml"/><Relationship Id="rId10" Type="http://schemas.openxmlformats.org/officeDocument/2006/relationships/tags" Target="../tags/tag75.xml"/><Relationship Id="rId1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82.xml"/><Relationship Id="rId4" Type="http://schemas.openxmlformats.org/officeDocument/2006/relationships/image" Target="../media/image1.png"/><Relationship Id="rId3" Type="http://schemas.openxmlformats.org/officeDocument/2006/relationships/tags" Target="../tags/tag81.xml"/><Relationship Id="rId2" Type="http://schemas.openxmlformats.org/officeDocument/2006/relationships/tags" Target="../tags/tag80.xml"/><Relationship Id="rId1" Type="http://schemas.openxmlformats.org/officeDocument/2006/relationships/tags" Target="../tags/tag79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85.xml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tags" Target="../tags/tag84.xml"/><Relationship Id="rId1" Type="http://schemas.openxmlformats.org/officeDocument/2006/relationships/tags" Target="../tags/tag83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8.xml"/><Relationship Id="rId2" Type="http://schemas.openxmlformats.org/officeDocument/2006/relationships/tags" Target="../tags/tag87.xml"/><Relationship Id="rId1" Type="http://schemas.openxmlformats.org/officeDocument/2006/relationships/tags" Target="../tags/tag86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90.xml"/><Relationship Id="rId2" Type="http://schemas.openxmlformats.org/officeDocument/2006/relationships/image" Target="../media/image5.png"/><Relationship Id="rId1" Type="http://schemas.openxmlformats.org/officeDocument/2006/relationships/tags" Target="../tags/tag8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2.xml"/><Relationship Id="rId1" Type="http://schemas.openxmlformats.org/officeDocument/2006/relationships/tags" Target="../tags/tag91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94.xm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tags" Target="../tags/tag9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96.xml"/><Relationship Id="rId1" Type="http://schemas.openxmlformats.org/officeDocument/2006/relationships/tags" Target="../tags/tag9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Protocol Buffer</a:t>
            </a:r>
            <a:br>
              <a:rPr lang="en-US" altLang="zh-CN"/>
            </a:b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( 简称 Protobuf) 是 Google 公司内部的混合语言数据标准，类似于XML能够将结构化数据序列化，可用于数据存储、通信协议等方面。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>
            <p:custDataLst>
              <p:tags r:id="rId1"/>
            </p:custDataLst>
          </p:nvPr>
        </p:nvSpPr>
        <p:spPr>
          <a:xfrm>
            <a:off x="5768975" y="1936113"/>
            <a:ext cx="958850" cy="7683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44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01.</a:t>
            </a:r>
            <a:endParaRPr lang="en-US" altLang="zh-CN" sz="4400" b="1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8" name="文本框 17"/>
          <p:cNvSpPr txBox="1"/>
          <p:nvPr>
            <p:custDataLst>
              <p:tags r:id="rId2"/>
            </p:custDataLst>
          </p:nvPr>
        </p:nvSpPr>
        <p:spPr>
          <a:xfrm>
            <a:off x="6878955" y="1936113"/>
            <a:ext cx="4246245" cy="770400"/>
          </a:xfrm>
          <a:prstGeom prst="rect">
            <a:avLst/>
          </a:prstGeom>
          <a:noFill/>
        </p:spPr>
        <p:txBody>
          <a:bodyPr wrap="square" bIns="46990" rtlCol="0" anchor="ctr" anchorCtr="0">
            <a:normAutofit/>
          </a:bodyPr>
          <a:lstStyle/>
          <a:p>
            <a:pPr fontAlgn="auto">
              <a:lnSpc>
                <a:spcPct val="12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序列化种类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" name="文本框 25"/>
          <p:cNvSpPr txBox="1"/>
          <p:nvPr>
            <p:custDataLst>
              <p:tags r:id="rId3"/>
            </p:custDataLst>
          </p:nvPr>
        </p:nvSpPr>
        <p:spPr>
          <a:xfrm>
            <a:off x="5768975" y="2948305"/>
            <a:ext cx="958850" cy="7683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44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02.</a:t>
            </a:r>
            <a:endParaRPr lang="en-US" altLang="zh-CN" sz="4400" b="1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9" name="文本框 28"/>
          <p:cNvSpPr txBox="1"/>
          <p:nvPr>
            <p:custDataLst>
              <p:tags r:id="rId4"/>
            </p:custDataLst>
          </p:nvPr>
        </p:nvSpPr>
        <p:spPr>
          <a:xfrm>
            <a:off x="5768975" y="3960494"/>
            <a:ext cx="958850" cy="7683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440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03.</a:t>
            </a:r>
            <a:endParaRPr lang="en-US" altLang="zh-CN" sz="4400" b="1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2" name="文本框 31"/>
          <p:cNvSpPr txBox="1"/>
          <p:nvPr>
            <p:custDataLst>
              <p:tags r:id="rId5"/>
            </p:custDataLst>
          </p:nvPr>
        </p:nvSpPr>
        <p:spPr>
          <a:xfrm>
            <a:off x="5768975" y="4972685"/>
            <a:ext cx="958850" cy="7683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440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04.</a:t>
            </a:r>
            <a:endParaRPr lang="en-US" altLang="zh-CN" sz="4400" b="1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38" name="直接连接符 37"/>
          <p:cNvCxnSpPr/>
          <p:nvPr>
            <p:custDataLst>
              <p:tags r:id="rId6"/>
            </p:custDataLst>
          </p:nvPr>
        </p:nvCxnSpPr>
        <p:spPr>
          <a:xfrm>
            <a:off x="5876925" y="1515110"/>
            <a:ext cx="52482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>
            <p:custDataLst>
              <p:tags r:id="rId7"/>
            </p:custDataLst>
          </p:nvPr>
        </p:nvSpPr>
        <p:spPr>
          <a:xfrm>
            <a:off x="887096" y="1393190"/>
            <a:ext cx="1851660" cy="768350"/>
          </a:xfrm>
          <a:prstGeom prst="rect">
            <a:avLst/>
          </a:prstGeom>
          <a:noFill/>
        </p:spPr>
        <p:txBody>
          <a:bodyPr wrap="square" rtlCol="0">
            <a:normAutofit fontScale="97500"/>
          </a:bodyPr>
          <a:lstStyle/>
          <a:p>
            <a:pPr algn="r"/>
            <a:r>
              <a:rPr lang="zh-CN" altLang="en-US" sz="44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目录</a:t>
            </a:r>
            <a:endParaRPr lang="zh-CN" altLang="en-US" sz="4400" b="1" spc="3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>
            <p:custDataLst>
              <p:tags r:id="rId8"/>
            </p:custDataLst>
          </p:nvPr>
        </p:nvSpPr>
        <p:spPr>
          <a:xfrm>
            <a:off x="887095" y="2161540"/>
            <a:ext cx="1851660" cy="3683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r"/>
            <a:r>
              <a:rPr lang="en-US" altLang="zh-CN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CONTENTS</a:t>
            </a:r>
            <a:endParaRPr lang="en-US" altLang="zh-CN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6" name="矩形 15"/>
          <p:cNvSpPr/>
          <p:nvPr>
            <p:custDataLst>
              <p:tags r:id="rId9"/>
            </p:custDataLst>
          </p:nvPr>
        </p:nvSpPr>
        <p:spPr>
          <a:xfrm>
            <a:off x="2897505" y="1515110"/>
            <a:ext cx="76200" cy="9226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文本框 18"/>
          <p:cNvSpPr txBox="1"/>
          <p:nvPr>
            <p:custDataLst>
              <p:tags r:id="rId10"/>
            </p:custDataLst>
          </p:nvPr>
        </p:nvSpPr>
        <p:spPr>
          <a:xfrm>
            <a:off x="6878955" y="2948305"/>
            <a:ext cx="4246245" cy="770400"/>
          </a:xfrm>
          <a:prstGeom prst="rect">
            <a:avLst/>
          </a:prstGeom>
          <a:noFill/>
        </p:spPr>
        <p:txBody>
          <a:bodyPr wrap="square" bIns="46990" rtlCol="0" anchor="ctr" anchorCtr="0">
            <a:normAutofit/>
          </a:bodyPr>
          <a:lstStyle/>
          <a:p>
            <a:pPr fontAlgn="auto">
              <a:lnSpc>
                <a:spcPct val="120000"/>
              </a:lnSpc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java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自带序列化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文本框 19"/>
          <p:cNvSpPr txBox="1"/>
          <p:nvPr>
            <p:custDataLst>
              <p:tags r:id="rId11"/>
            </p:custDataLst>
          </p:nvPr>
        </p:nvSpPr>
        <p:spPr>
          <a:xfrm>
            <a:off x="6878955" y="3960494"/>
            <a:ext cx="4246245" cy="770400"/>
          </a:xfrm>
          <a:prstGeom prst="rect">
            <a:avLst/>
          </a:prstGeom>
          <a:noFill/>
        </p:spPr>
        <p:txBody>
          <a:bodyPr wrap="square" bIns="46990" rtlCol="0" anchor="ctr" anchorCtr="0">
            <a:normAutofit/>
          </a:bodyPr>
          <a:lstStyle/>
          <a:p>
            <a:pPr fontAlgn="auto">
              <a:lnSpc>
                <a:spcPct val="12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Protobuf适用场景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" name="文本框 20"/>
          <p:cNvSpPr txBox="1"/>
          <p:nvPr>
            <p:custDataLst>
              <p:tags r:id="rId12"/>
            </p:custDataLst>
          </p:nvPr>
        </p:nvSpPr>
        <p:spPr>
          <a:xfrm>
            <a:off x="6878955" y="4972685"/>
            <a:ext cx="4246245" cy="770400"/>
          </a:xfrm>
          <a:prstGeom prst="rect">
            <a:avLst/>
          </a:prstGeom>
          <a:noFill/>
        </p:spPr>
        <p:txBody>
          <a:bodyPr wrap="square" bIns="46990" rtlCol="0" anchor="ctr" anchorCtr="0">
            <a:normAutofit/>
          </a:bodyPr>
          <a:lstStyle/>
          <a:p>
            <a:pPr fontAlgn="auto">
              <a:lnSpc>
                <a:spcPct val="12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Protobuf使用案例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>
                <a:solidFill>
                  <a:schemeClr val="tx1">
                    <a:lumMod val="65000"/>
                    <a:lumOff val="35000"/>
                  </a:schemeClr>
                </a:solidFill>
                <a:cs typeface="微软雅黑" panose="020B0503020204020204" pitchFamily="34" charset="-122"/>
                <a:sym typeface="Arial" panose="020B0604020202020204" pitchFamily="34" charset="0"/>
              </a:rPr>
              <a:t>序列化种类</a:t>
            </a:r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1161415" y="1490345"/>
            <a:ext cx="10415905" cy="4759325"/>
          </a:xfrm>
        </p:spPr>
        <p:txBody>
          <a:bodyPr/>
          <a:lstStyle/>
          <a:p>
            <a:r>
              <a:rPr lang="en-US" altLang="zh-CN" dirty="0"/>
              <a:t>JSON</a:t>
            </a:r>
            <a:endParaRPr lang="en-US" altLang="zh-CN" dirty="0"/>
          </a:p>
          <a:p>
            <a:r>
              <a:rPr lang="en-US" altLang="zh-CN" dirty="0"/>
              <a:t>XML</a:t>
            </a:r>
            <a:endParaRPr lang="en-US" altLang="zh-CN" dirty="0"/>
          </a:p>
          <a:p>
            <a:r>
              <a:rPr>
                <a:sym typeface="+mn-ea"/>
              </a:rPr>
              <a:t>Protobuf</a:t>
            </a:r>
            <a:endParaRPr>
              <a:sym typeface="+mn-ea"/>
            </a:endParaRPr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786380" y="3020695"/>
            <a:ext cx="6619875" cy="322897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cs typeface="微软雅黑" panose="020B0503020204020204" pitchFamily="34" charset="-122"/>
                <a:sym typeface="Arial" panose="020B0604020202020204" pitchFamily="34" charset="0"/>
              </a:rPr>
              <a:t>java</a:t>
            </a:r>
            <a:r>
              <a:rPr>
                <a:solidFill>
                  <a:schemeClr val="tx1">
                    <a:lumMod val="65000"/>
                    <a:lumOff val="35000"/>
                  </a:schemeClr>
                </a:solidFill>
                <a:cs typeface="微软雅黑" panose="020B0503020204020204" pitchFamily="34" charset="-122"/>
                <a:sym typeface="Arial" panose="020B0604020202020204" pitchFamily="34" charset="0"/>
              </a:rPr>
              <a:t>自带序列化</a:t>
            </a:r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ObjectInputstream（反序列化）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ObjectOutputstream（序列化）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打印结果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115" y="3584575"/>
            <a:ext cx="5743575" cy="12287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115" y="1901825"/>
            <a:ext cx="4638675" cy="9429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115" y="5301615"/>
            <a:ext cx="8791575" cy="131445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>
                <a:solidFill>
                  <a:schemeClr val="tx1">
                    <a:lumMod val="65000"/>
                    <a:lumOff val="35000"/>
                  </a:schemeClr>
                </a:solidFill>
                <a:cs typeface="微软雅黑" panose="020B0503020204020204" pitchFamily="34" charset="-122"/>
                <a:sym typeface="Arial" panose="020B0604020202020204" pitchFamily="34" charset="0"/>
              </a:rPr>
              <a:t>Protobuf适用场景</a:t>
            </a:r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>
                <a:sym typeface="+mn-ea"/>
              </a:rPr>
              <a:t>优点：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相比较XML和JSON格式，protobuf更小、更快、更便捷</a:t>
            </a:r>
            <a:endParaRPr>
              <a:sym typeface="+mn-ea"/>
            </a:endParaRPr>
          </a:p>
          <a:p>
            <a:pPr marL="0" indent="0">
              <a:buNone/>
            </a:pPr>
            <a:r>
              <a:rPr sz="1400">
                <a:sym typeface="+mn-ea"/>
              </a:rPr>
              <a:t>体积小:缺少类信息，属性动态伸缩，使用简单，加密性好，维护成本低</a:t>
            </a:r>
            <a:endParaRPr sz="1400">
              <a:sym typeface="+mn-ea"/>
            </a:endParaRPr>
          </a:p>
          <a:p>
            <a:r>
              <a:rPr>
                <a:sym typeface="+mn-ea"/>
              </a:rPr>
              <a:t>protobuf序列化后的大小是json的10分之一，xml格式的20分之一，是二进制序列化的10分之一</a:t>
            </a:r>
            <a:endParaRPr lang="zh-CN" altLang="en-US" dirty="0"/>
          </a:p>
          <a:p>
            <a:r>
              <a:rPr lang="zh-CN" altLang="en-US" dirty="0"/>
              <a:t>Protobuf是跨语言的</a:t>
            </a:r>
            <a:r>
              <a:rPr>
                <a:sym typeface="+mn-ea"/>
              </a:rPr>
              <a:t>Java、python、C++，编译器(protoc)</a:t>
            </a:r>
            <a:endParaRPr>
              <a:sym typeface="+mn-ea"/>
            </a:endParaRPr>
          </a:p>
          <a:p>
            <a:endParaRPr lang="zh-CN" altLang="en-US" dirty="0">
              <a:sym typeface="+mn-ea"/>
            </a:endParaRPr>
          </a:p>
          <a:p>
            <a:r>
              <a:rPr>
                <a:sym typeface="+mn-ea"/>
              </a:rPr>
              <a:t>缺点：</a:t>
            </a:r>
            <a:endParaRPr>
              <a:sym typeface="+mn-ea"/>
            </a:endParaRPr>
          </a:p>
          <a:p>
            <a:r>
              <a:rPr lang="zh-CN" altLang="en-US" dirty="0"/>
              <a:t>二进制格式导致可读性差</a:t>
            </a:r>
            <a:endParaRPr lang="zh-CN" altLang="en-US" dirty="0">
              <a:sym typeface="+mn-ea"/>
            </a:endParaRPr>
          </a:p>
          <a:p>
            <a:r>
              <a:rPr lang="zh-CN" altLang="en-US" dirty="0"/>
              <a:t>缺乏自描述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>
                <a:solidFill>
                  <a:schemeClr val="tx1">
                    <a:lumMod val="65000"/>
                    <a:lumOff val="35000"/>
                  </a:schemeClr>
                </a:solidFill>
                <a:cs typeface="微软雅黑" panose="020B0503020204020204" pitchFamily="34" charset="-122"/>
                <a:sym typeface="Arial" panose="020B0604020202020204" pitchFamily="34" charset="0"/>
              </a:rPr>
              <a:t>Protobuf使用案例</a:t>
            </a:r>
            <a:endParaRPr lang="zh-CN" altLang="en-US"/>
          </a:p>
        </p:txBody>
      </p:sp>
      <p:sp>
        <p:nvSpPr>
          <p:cNvPr id="5" name="内容占位符 4"/>
          <p:cNvSpPr/>
          <p:nvPr>
            <p:ph idx="1"/>
          </p:nvPr>
        </p:nvSpPr>
        <p:spPr/>
        <p:txBody>
          <a:bodyPr/>
          <a:p>
            <a:pPr marL="0" indent="0" algn="l">
              <a:lnSpc>
                <a:spcPct val="90000"/>
              </a:lnSpc>
              <a:buNone/>
            </a:pPr>
            <a:r>
              <a:rPr lang="en-US" altLang="zh-CN" sz="1200"/>
              <a:t>proto</a:t>
            </a:r>
            <a:r>
              <a:rPr sz="1200"/>
              <a:t>文件书写规则：</a:t>
            </a:r>
            <a:endParaRPr lang="zh-CN" altLang="en-US" sz="1200"/>
          </a:p>
          <a:p>
            <a:pPr marL="457200" lvl="1" indent="0" algn="l">
              <a:lnSpc>
                <a:spcPct val="90000"/>
              </a:lnSpc>
              <a:buNone/>
            </a:pPr>
            <a:r>
              <a:rPr lang="zh-CN" altLang="en-US" sz="1400"/>
              <a:t>message xxx {</a:t>
            </a:r>
            <a:endParaRPr lang="zh-CN" altLang="en-US" sz="1400"/>
          </a:p>
          <a:p>
            <a:pPr marL="457200" lvl="1" indent="0" algn="l">
              <a:lnSpc>
                <a:spcPct val="90000"/>
              </a:lnSpc>
              <a:buNone/>
            </a:pPr>
            <a:r>
              <a:rPr lang="en-US" altLang="zh-CN" sz="1400"/>
              <a:t>	</a:t>
            </a:r>
            <a:r>
              <a:rPr lang="zh-CN" altLang="en-US" sz="1400"/>
              <a:t>// 字段规则：required -&gt; 字段只能也必须出现 1 次 </a:t>
            </a:r>
            <a:endParaRPr lang="zh-CN" altLang="en-US" sz="1400"/>
          </a:p>
          <a:p>
            <a:pPr marL="457200" lvl="1" indent="0" algn="l">
              <a:lnSpc>
                <a:spcPct val="90000"/>
              </a:lnSpc>
              <a:buNone/>
            </a:pPr>
            <a:r>
              <a:rPr lang="en-US" altLang="zh-CN" sz="1400"/>
              <a:t>	</a:t>
            </a:r>
            <a:r>
              <a:rPr lang="zh-CN" altLang="en-US" sz="1400"/>
              <a:t>// 字段规则：optional -&gt; 字段可出现 0 次或多次 </a:t>
            </a:r>
            <a:endParaRPr lang="zh-CN" altLang="en-US" sz="1400"/>
          </a:p>
          <a:p>
            <a:pPr marL="457200" lvl="1" indent="0" algn="l">
              <a:lnSpc>
                <a:spcPct val="90000"/>
              </a:lnSpc>
              <a:buNone/>
            </a:pPr>
            <a:r>
              <a:rPr lang="en-US" altLang="zh-CN" sz="1400"/>
              <a:t>	</a:t>
            </a:r>
            <a:r>
              <a:rPr lang="zh-CN" altLang="en-US" sz="1400"/>
              <a:t>// 字段规则：repeated -&gt; 字段可出现任意多次（包括 0） </a:t>
            </a:r>
            <a:endParaRPr lang="zh-CN" altLang="en-US" sz="1400"/>
          </a:p>
          <a:p>
            <a:pPr marL="457200" lvl="1" indent="0" algn="l">
              <a:lnSpc>
                <a:spcPct val="90000"/>
              </a:lnSpc>
              <a:buNone/>
            </a:pPr>
            <a:r>
              <a:rPr lang="en-US" altLang="zh-CN" sz="1400"/>
              <a:t>	</a:t>
            </a:r>
            <a:r>
              <a:rPr lang="zh-CN" altLang="en-US" sz="1400"/>
              <a:t>// 类型：int32、int64、sint32、sint64、string、32-bit .... </a:t>
            </a:r>
            <a:endParaRPr lang="zh-CN" altLang="en-US" sz="1400"/>
          </a:p>
          <a:p>
            <a:pPr marL="457200" lvl="1" indent="0" algn="l">
              <a:lnSpc>
                <a:spcPct val="90000"/>
              </a:lnSpc>
              <a:buNone/>
            </a:pPr>
            <a:r>
              <a:rPr lang="en-US" altLang="zh-CN" sz="1400"/>
              <a:t>	</a:t>
            </a:r>
            <a:r>
              <a:rPr lang="zh-CN" altLang="en-US" sz="1400"/>
              <a:t>// 字段编号：0 ~ 536870911（除去 19000 到 19999 之间的数字） </a:t>
            </a:r>
            <a:endParaRPr lang="zh-CN" altLang="en-US" sz="1400"/>
          </a:p>
          <a:p>
            <a:pPr marL="457200" lvl="1" indent="0" algn="l">
              <a:lnSpc>
                <a:spcPct val="90000"/>
              </a:lnSpc>
              <a:buNone/>
            </a:pPr>
            <a:r>
              <a:rPr lang="en-US" altLang="zh-CN" sz="1400"/>
              <a:t>	</a:t>
            </a:r>
            <a:r>
              <a:rPr lang="zh-CN" altLang="en-US" sz="1400"/>
              <a:t>字段规则 类型 名称 = 字段编号; </a:t>
            </a:r>
            <a:endParaRPr lang="zh-CN" altLang="en-US" sz="1400"/>
          </a:p>
          <a:p>
            <a:pPr marL="457200" lvl="1" indent="0" algn="l">
              <a:lnSpc>
                <a:spcPct val="90000"/>
              </a:lnSpc>
              <a:buNone/>
            </a:pPr>
            <a:r>
              <a:rPr lang="zh-CN" altLang="en-US" sz="1400"/>
              <a:t> }</a:t>
            </a:r>
            <a:endParaRPr lang="zh-CN" altLang="en-US" sz="1400"/>
          </a:p>
          <a:p>
            <a:pPr marL="0" indent="0" algn="l">
              <a:buNone/>
            </a:pPr>
            <a:endParaRPr lang="zh-CN" altLang="en-US" sz="14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640" y="4081145"/>
            <a:ext cx="5626735" cy="198247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08330" y="455295"/>
            <a:ext cx="10968990" cy="5794375"/>
          </a:xfrm>
        </p:spPr>
        <p:txBody>
          <a:bodyPr>
            <a:normAutofit fontScale="90000" lnSpcReduction="20000"/>
          </a:bodyPr>
          <a:lstStyle/>
          <a:p>
            <a:r>
              <a:rPr lang="zh-CN" altLang="en-US" dirty="0"/>
              <a:t>编译：</a:t>
            </a:r>
            <a:endParaRPr lang="zh-CN" altLang="en-US" dirty="0"/>
          </a:p>
          <a:p>
            <a:r>
              <a:rPr dirty="0"/>
              <a:t>编译有两种方式：命令编译</a:t>
            </a:r>
            <a:endParaRPr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dirty="0"/>
              <a:t>下载</a:t>
            </a:r>
            <a:r>
              <a:rPr lang="en-US" altLang="zh-CN" dirty="0"/>
              <a:t>proto</a:t>
            </a:r>
            <a:r>
              <a:rPr dirty="0"/>
              <a:t>版本</a:t>
            </a:r>
            <a:r>
              <a:rPr dirty="0"/>
              <a:t>：https://github.com/protocolbuffers/protobuf/releases</a:t>
            </a:r>
            <a:endParaRPr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dirty="0"/>
              <a:t>压缩包：</a:t>
            </a:r>
            <a:r>
              <a:rPr dirty="0"/>
              <a:t>protoc-3.13.0-win64.zip</a:t>
            </a: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执行命令：</a:t>
            </a:r>
            <a:endParaRPr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dirty="0"/>
              <a:t>protoc.exe User.proto --java_out=./</a:t>
            </a: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 </a:t>
            </a:r>
            <a:r>
              <a:rPr lang="en-US" altLang="zh-CN" dirty="0"/>
              <a:t>	</a:t>
            </a:r>
            <a:r>
              <a:rPr dirty="0"/>
              <a:t>protoc.exe -I=proto的输入目录 --java_out=java类输出目录 proto的输入目录包括包括proto文件</a:t>
            </a: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生成文件摘要：</a:t>
            </a:r>
            <a:endParaRPr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dirty="0"/>
              <a:t>file:/E:/project/beyondsoft/demo/src/main/java/com/test/demo/protocalBuffer/user/UserProtoBuf.java</a:t>
            </a: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endParaRPr dirty="0"/>
          </a:p>
        </p:txBody>
      </p:sp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08330" y="532130"/>
            <a:ext cx="10968990" cy="5717540"/>
          </a:xfrm>
        </p:spPr>
        <p:txBody>
          <a:bodyPr/>
          <a:lstStyle/>
          <a:p>
            <a:r>
              <a:rPr lang="zh-CN" altLang="en-US" dirty="0"/>
              <a:t>序列化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反序列化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结果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595" y="3401695"/>
            <a:ext cx="5048250" cy="14954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595" y="5376545"/>
            <a:ext cx="9839325" cy="13525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595" y="1043305"/>
            <a:ext cx="5343525" cy="18573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0120" y="532130"/>
            <a:ext cx="6151880" cy="236918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80" y="914400"/>
            <a:ext cx="9799320" cy="3097530"/>
          </a:xfrm>
        </p:spPr>
        <p:txBody>
          <a:bodyPr/>
          <a:p>
            <a:pPr algn="ctr"/>
            <a:r>
              <a:rPr lang="zh-CN" altLang="zh-CN"/>
              <a:t>完</a:t>
            </a:r>
            <a:endParaRPr lang="zh-CN" altLang="zh-CN"/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205176_4*l_h_i*1_1_1"/>
  <p:tag name="KSO_WM_TEMPLATE_CATEGORY" val="custom"/>
  <p:tag name="KSO_WM_TEMPLATE_INDEX" val="20205176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0"/>
</p:tagLst>
</file>

<file path=ppt/tags/tag67.xml><?xml version="1.0" encoding="utf-8"?>
<p:tagLst xmlns:p="http://schemas.openxmlformats.org/presentationml/2006/main">
  <p:tag name="KSO_WM_UNIT_ISCONTENTSTITLE" val="0"/>
  <p:tag name="KSO_WM_UNIT_PRESET_TEXT" val="单击输入章节标题......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5176_4*l_h_f*1_1_1"/>
  <p:tag name="KSO_WM_TEMPLATE_CATEGORY" val="custom"/>
  <p:tag name="KSO_WM_TEMPLATE_INDEX" val="20205176"/>
  <p:tag name="KSO_WM_UNIT_LAYERLEVEL" val="1_1_1"/>
  <p:tag name="KSO_WM_TAG_VERSION" val="1.0"/>
  <p:tag name="KSO_WM_BEAUTIFY_FLAG" val="#wm#"/>
  <p:tag name="KSO_WM_UNIT_SHOW_EDIT_AREA_INDICATION" val="1"/>
  <p:tag name="KSO_WM_UNIT_TEXT_FILL_FORE_SCHEMECOLOR_INDEX" val="13"/>
  <p:tag name="KSO_WM_UNIT_TEXT_FILL_TYPE" val="1"/>
  <p:tag name="KSO_WM_UNIT_USESOURCEFORMAT_APPLY" val="0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205176_4*l_h_i*1_2_1"/>
  <p:tag name="KSO_WM_TEMPLATE_CATEGORY" val="custom"/>
  <p:tag name="KSO_WM_TEMPLATE_INDEX" val="20205176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0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custom20205176_4*l_h_i*1_3_1"/>
  <p:tag name="KSO_WM_TEMPLATE_CATEGORY" val="custom"/>
  <p:tag name="KSO_WM_TEMPLATE_INDEX" val="20205176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0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custom20205176_4*l_h_i*1_4_1"/>
  <p:tag name="KSO_WM_TEMPLATE_CATEGORY" val="custom"/>
  <p:tag name="KSO_WM_TEMPLATE_INDEX" val="20205176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0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2"/>
  <p:tag name="KSO_WM_UNIT_ID" val="custom20205176_4*i*2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LINE_FORE_SCHEMECOLOR_INDEX" val="14"/>
  <p:tag name="KSO_WM_UNIT_LINE_FILL_TYPE" val="2"/>
  <p:tag name="KSO_WM_UNIT_USESOURCEFORMAT_APPLY" val="0"/>
</p:tagLst>
</file>

<file path=ppt/tags/tag72.xml><?xml version="1.0" encoding="utf-8"?>
<p:tagLst xmlns:p="http://schemas.openxmlformats.org/presentationml/2006/main">
  <p:tag name="KSO_WM_UNIT_ISCONTENTSTITLE" val="1"/>
  <p:tag name="KSO_WM_UNIT_PRESET_TEXT" val="目录"/>
  <p:tag name="KSO_WM_UNIT_NOCLEAR" val="1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5176_4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0"/>
</p:tagLst>
</file>

<file path=ppt/tags/tag73.xml><?xml version="1.0" encoding="utf-8"?>
<p:tagLst xmlns:p="http://schemas.openxmlformats.org/presentationml/2006/main">
  <p:tag name="KSO_WM_UNIT_ISCONTENTSTITLE" val="0"/>
  <p:tag name="KSO_WM_UNIT_PRESET_TEXT" val="CONTENTS"/>
  <p:tag name="KSO_WM_UNIT_NOCLEAR" val="1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5176_4*b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0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05176_4*i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75.xml><?xml version="1.0" encoding="utf-8"?>
<p:tagLst xmlns:p="http://schemas.openxmlformats.org/presentationml/2006/main">
  <p:tag name="KSO_WM_UNIT_ISCONTENTSTITLE" val="0"/>
  <p:tag name="KSO_WM_UNIT_PRESET_TEXT" val="单击输入章节标题......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205176_4*l_h_f*1_2_1"/>
  <p:tag name="KSO_WM_TEMPLATE_CATEGORY" val="custom"/>
  <p:tag name="KSO_WM_TEMPLATE_INDEX" val="20205176"/>
  <p:tag name="KSO_WM_UNIT_LAYERLEVEL" val="1_1_1"/>
  <p:tag name="KSO_WM_TAG_VERSION" val="1.0"/>
  <p:tag name="KSO_WM_BEAUTIFY_FLAG" val="#wm#"/>
  <p:tag name="KSO_WM_UNIT_SHOW_EDIT_AREA_INDICATION" val="1"/>
  <p:tag name="KSO_WM_UNIT_TEXT_FILL_FORE_SCHEMECOLOR_INDEX" val="13"/>
  <p:tag name="KSO_WM_UNIT_TEXT_FILL_TYPE" val="1"/>
  <p:tag name="KSO_WM_UNIT_USESOURCEFORMAT_APPLY" val="0"/>
</p:tagLst>
</file>

<file path=ppt/tags/tag76.xml><?xml version="1.0" encoding="utf-8"?>
<p:tagLst xmlns:p="http://schemas.openxmlformats.org/presentationml/2006/main">
  <p:tag name="KSO_WM_UNIT_ISCONTENTSTITLE" val="0"/>
  <p:tag name="KSO_WM_UNIT_PRESET_TEXT" val="单击输入章节标题......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custom20205176_4*l_h_f*1_3_1"/>
  <p:tag name="KSO_WM_TEMPLATE_CATEGORY" val="custom"/>
  <p:tag name="KSO_WM_TEMPLATE_INDEX" val="20205176"/>
  <p:tag name="KSO_WM_UNIT_LAYERLEVEL" val="1_1_1"/>
  <p:tag name="KSO_WM_TAG_VERSION" val="1.0"/>
  <p:tag name="KSO_WM_BEAUTIFY_FLAG" val="#wm#"/>
  <p:tag name="KSO_WM_UNIT_SHOW_EDIT_AREA_INDICATION" val="1"/>
  <p:tag name="KSO_WM_UNIT_TEXT_FILL_FORE_SCHEMECOLOR_INDEX" val="13"/>
  <p:tag name="KSO_WM_UNIT_TEXT_FILL_TYPE" val="1"/>
  <p:tag name="KSO_WM_UNIT_USESOURCEFORMAT_APPLY" val="0"/>
</p:tagLst>
</file>

<file path=ppt/tags/tag77.xml><?xml version="1.0" encoding="utf-8"?>
<p:tagLst xmlns:p="http://schemas.openxmlformats.org/presentationml/2006/main">
  <p:tag name="KSO_WM_UNIT_ISCONTENTSTITLE" val="0"/>
  <p:tag name="KSO_WM_UNIT_PRESET_TEXT" val="单击输入章节标题......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custom20205176_4*l_h_f*1_4_1"/>
  <p:tag name="KSO_WM_TEMPLATE_CATEGORY" val="custom"/>
  <p:tag name="KSO_WM_TEMPLATE_INDEX" val="20205176"/>
  <p:tag name="KSO_WM_UNIT_LAYERLEVEL" val="1_1_1"/>
  <p:tag name="KSO_WM_TAG_VERSION" val="1.0"/>
  <p:tag name="KSO_WM_BEAUTIFY_FLAG" val="#wm#"/>
  <p:tag name="KSO_WM_UNIT_SHOW_EDIT_AREA_INDICATION" val="1"/>
  <p:tag name="KSO_WM_UNIT_TEXT_FILL_FORE_SCHEMECOLOR_INDEX" val="13"/>
  <p:tag name="KSO_WM_UNIT_TEXT_FILL_TYPE" val="1"/>
  <p:tag name="KSO_WM_UNIT_USESOURCEFORMAT_APPLY" val="0"/>
</p:tagLst>
</file>

<file path=ppt/tags/tag78.xml><?xml version="1.0" encoding="utf-8"?>
<p:tagLst xmlns:p="http://schemas.openxmlformats.org/presentationml/2006/main">
  <p:tag name="KSO_WM_SLIDE_ID" val="custom20205176_4"/>
  <p:tag name="KSO_WM_TEMPLATE_SUBCATEGORY" val="19"/>
  <p:tag name="KSO_WM_TEMPLATE_MASTER_TYPE" val="0"/>
  <p:tag name="KSO_WM_TEMPLATE_COLOR_TYPE" val="1"/>
  <p:tag name="KSO_WM_SLIDE_TYPE" val="contents"/>
  <p:tag name="KSO_WM_SLIDE_SUBTYPE" val="diag"/>
  <p:tag name="KSO_WM_SLIDE_ITEM_CNT" val="4"/>
  <p:tag name="KSO_WM_SLIDE_INDEX" val="4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5176"/>
  <p:tag name="KSO_WM_SLIDE_LAYOUT" val="a_b_l"/>
  <p:tag name="KSO_WM_SLIDE_LAYOUT_CNT" val="1_1_1"/>
  <p:tag name="KSO_WM_UNIT_SHOW_EDIT_AREA_INDICATION" val="1"/>
</p:tagLst>
</file>

<file path=ppt/tags/tag79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PLACING_PICTURE_USER_VIEWPORT" val="{&quot;height&quot;:5085,&quot;width&quot;:10425}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83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</p:tagLst>
</file>

<file path=ppt/tags/tag84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86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</p:tagLst>
</file>

<file path=ppt/tags/tag87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89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91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93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95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1012</Words>
  <Application>WPS 演示</Application>
  <PresentationFormat>宽屏</PresentationFormat>
  <Paragraphs>102</Paragraphs>
  <Slides>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华文中宋</vt:lpstr>
      <vt:lpstr>仿宋</vt:lpstr>
      <vt:lpstr>Office 主题​​</vt:lpstr>
      <vt:lpstr>空白演示</vt:lpstr>
      <vt:lpstr>PowerPoint 演示文稿</vt:lpstr>
      <vt:lpstr>单击此处添加标题</vt:lpstr>
      <vt:lpstr>单击此处添加标题</vt:lpstr>
      <vt:lpstr>单击此处添加标题</vt:lpstr>
      <vt:lpstr>单击此处添加标题</vt:lpstr>
      <vt:lpstr>单击此处添加标题</vt:lpstr>
      <vt:lpstr>单击此处添加标题</vt:lpstr>
      <vt:lpstr>空白演示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坏人</cp:lastModifiedBy>
  <cp:revision>196</cp:revision>
  <dcterms:created xsi:type="dcterms:W3CDTF">2019-06-19T02:08:00Z</dcterms:created>
  <dcterms:modified xsi:type="dcterms:W3CDTF">2020-09-18T09:45:15Z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</Properties>
</file>