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342" r:id="rId2"/>
    <p:sldId id="419" r:id="rId3"/>
    <p:sldId id="478" r:id="rId4"/>
    <p:sldId id="483" r:id="rId5"/>
    <p:sldId id="484" r:id="rId6"/>
    <p:sldId id="485" r:id="rId7"/>
    <p:sldId id="482" r:id="rId8"/>
    <p:sldId id="486" r:id="rId9"/>
    <p:sldId id="487" r:id="rId10"/>
    <p:sldId id="477" r:id="rId11"/>
    <p:sldId id="306" r:id="rId12"/>
    <p:sldId id="488" r:id="rId13"/>
    <p:sldId id="489" r:id="rId14"/>
    <p:sldId id="490" r:id="rId15"/>
    <p:sldId id="491" r:id="rId16"/>
    <p:sldId id="492" r:id="rId17"/>
    <p:sldId id="493" r:id="rId18"/>
    <p:sldId id="494" r:id="rId19"/>
    <p:sldId id="495" r:id="rId20"/>
    <p:sldId id="496" r:id="rId21"/>
    <p:sldId id="497" r:id="rId22"/>
    <p:sldId id="498" r:id="rId23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9142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6" algn="l" defTabSz="9142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2" algn="l" defTabSz="9142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48" algn="l" defTabSz="9142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64" algn="l" defTabSz="9142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81" algn="l" defTabSz="9142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96" algn="l" defTabSz="9142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13" algn="l" defTabSz="9142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29" algn="l" defTabSz="9142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 userDrawn="1">
          <p15:clr>
            <a:srgbClr val="A4A3A4"/>
          </p15:clr>
        </p15:guide>
        <p15:guide id="2" pos="31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D8"/>
    <a:srgbClr val="FFFFFF"/>
    <a:srgbClr val="F6AF2C"/>
    <a:srgbClr val="A1CC8D"/>
    <a:srgbClr val="BCEBFE"/>
    <a:srgbClr val="5E5B5A"/>
    <a:srgbClr val="BB0594"/>
    <a:srgbClr val="000000"/>
    <a:srgbClr val="A51B81"/>
    <a:srgbClr val="A52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2" autoAdjust="0"/>
    <p:restoredTop sz="78755" autoAdjust="0"/>
  </p:normalViewPr>
  <p:slideViewPr>
    <p:cSldViewPr>
      <p:cViewPr>
        <p:scale>
          <a:sx n="86" d="100"/>
          <a:sy n="86" d="100"/>
        </p:scale>
        <p:origin x="-174" y="60"/>
      </p:cViewPr>
      <p:guideLst>
        <p:guide orient="horz" pos="2119"/>
        <p:guide pos="319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11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AE03-6EE8-41FD-8A37-86C6BC5E264F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1FD59-C920-460C-B1C9-0346C5942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24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6" algn="l" defTabSz="9142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2" algn="l" defTabSz="9142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48" algn="l" defTabSz="9142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64" algn="l" defTabSz="9142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81" algn="l" defTabSz="9142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96" algn="l" defTabSz="9142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13" algn="l" defTabSz="9142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29" algn="l" defTabSz="9142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075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760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075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105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669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163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873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20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7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主要特征及网络概述，例如，对寻址进行了扩展，地址自动配置和相邻节点搜索等一些相对于</a:t>
            </a:r>
            <a:r>
              <a:rPr lang="en-US" altLang="zh-CN" dirty="0"/>
              <a:t>IPv4</a:t>
            </a:r>
            <a:r>
              <a:rPr lang="zh-CN" altLang="en-US" dirty="0"/>
              <a:t>的优势等，还有就是</a:t>
            </a:r>
            <a:r>
              <a:rPr lang="en-US" altLang="zh-CN" dirty="0"/>
              <a:t>IPv6</a:t>
            </a:r>
            <a:r>
              <a:rPr lang="zh-CN" altLang="en-US" dirty="0"/>
              <a:t>地址的组成格式（全局地址和本地链路地址）和分类（单播，组播，多播）及其应用。此外，</a:t>
            </a:r>
            <a:r>
              <a:rPr lang="en-US" altLang="zh-CN" dirty="0"/>
              <a:t>IPv6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邻居发现协议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 Discovery Protocol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协议体系中一个重要的基础协议。它定义了使用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ICMPv6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报文实现地址解析，跟踪邻居状态，重复地址检测，路由器发现以及重定向等功能。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然后是</a:t>
            </a:r>
            <a:r>
              <a:rPr lang="en-US" altLang="zh-CN" dirty="0" err="1"/>
              <a:t>LwIP</a:t>
            </a:r>
            <a:r>
              <a:rPr lang="zh-CN" altLang="en-US" dirty="0"/>
              <a:t>的简单介绍及其主要特性介绍与应用，以及它对</a:t>
            </a:r>
            <a:r>
              <a:rPr lang="en-US" altLang="zh-CN" dirty="0"/>
              <a:t>IPv6</a:t>
            </a:r>
            <a:r>
              <a:rPr lang="zh-CN" altLang="en-US" dirty="0"/>
              <a:t>的支持，通过改进</a:t>
            </a:r>
            <a:r>
              <a:rPr lang="en-US" altLang="zh-CN" dirty="0" err="1"/>
              <a:t>LwIP</a:t>
            </a:r>
            <a:r>
              <a:rPr lang="zh-CN" altLang="en-US" dirty="0"/>
              <a:t>的核心函数（移植</a:t>
            </a:r>
            <a:r>
              <a:rPr lang="en-US" altLang="zh-CN" dirty="0"/>
              <a:t>DHCPv6</a:t>
            </a:r>
            <a:r>
              <a:rPr lang="zh-CN" altLang="en-US" dirty="0"/>
              <a:t>等）使得运行</a:t>
            </a:r>
            <a:r>
              <a:rPr lang="en-US" altLang="zh-CN" dirty="0" err="1"/>
              <a:t>LwIP</a:t>
            </a:r>
            <a:r>
              <a:rPr lang="zh-CN" altLang="en-US" dirty="0"/>
              <a:t>的嵌入式节点都能自动获取到有效的</a:t>
            </a:r>
            <a:r>
              <a:rPr lang="en-US" altLang="zh-CN" dirty="0"/>
              <a:t>IPv6</a:t>
            </a:r>
            <a:r>
              <a:rPr lang="zh-CN" altLang="en-US" dirty="0"/>
              <a:t>全局地址。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42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协议的提出以及简单介绍，然后是详细介绍，包括他的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server/client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架构以及详细的接口介绍及其应用。资源模型，</a:t>
            </a:r>
            <a:r>
              <a:rPr lang="zh-CN" altLang="en-US" dirty="0"/>
              <a:t>将设备及其属性抽象为对象</a:t>
            </a:r>
            <a:r>
              <a:rPr lang="en-US" altLang="zh-CN" dirty="0"/>
              <a:t>-</a:t>
            </a:r>
            <a:r>
              <a:rPr lang="zh-CN" altLang="en-US" dirty="0"/>
              <a:t>资源模型，就是把嵌入式设备抽象成一个对象，把需要查看的设备信息抽象成一个对象的一个资源。并且使用</a:t>
            </a:r>
            <a:r>
              <a:rPr lang="en-US" altLang="zh-CN" dirty="0" err="1"/>
              <a:t>uri</a:t>
            </a:r>
            <a:r>
              <a:rPr lang="zh-CN" altLang="en-US" dirty="0"/>
              <a:t>进行标识，以保证对设备的操作能够通过对</a:t>
            </a:r>
            <a:r>
              <a:rPr lang="en-US" altLang="zh-CN" dirty="0"/>
              <a:t>URI</a:t>
            </a:r>
            <a:r>
              <a:rPr lang="zh-CN" altLang="en-US" dirty="0"/>
              <a:t>执行的不同方法来实现。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这一部分主要的工作时深入理解协议，并将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LwM2M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协议移植到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mbed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脱离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mbed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-cloud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，自行开发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服务以及相关的操作。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M2M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LwM2MServer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，访问控制，设备，网络连接监测，固件更新，位置和定位服务，统计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LwM2M 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设备管理和服务实现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接口来访问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LwM2M Client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的对象实例和资源。该接口包括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种操作：“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Attributes”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对核心函数的改进主要是增加自定义对象及其属性，还有就是实现固件升级的接口函数。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83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平台总体介绍，包括这个平台的组成，有哪些功能，然后介绍各个关键组件的作用等，平台硬件设计可能会介绍一下开发板和扩展板。</a:t>
            </a:r>
            <a:endParaRPr lang="en-US" altLang="zh-CN" dirty="0"/>
          </a:p>
          <a:p>
            <a:r>
              <a:rPr lang="zh-CN" altLang="en-US" dirty="0"/>
              <a:t>这部分主要的工作是实现</a:t>
            </a:r>
            <a:r>
              <a:rPr lang="en-US" altLang="zh-CN" dirty="0"/>
              <a:t>IPv6</a:t>
            </a:r>
            <a:r>
              <a:rPr lang="zh-CN" altLang="en-US" dirty="0"/>
              <a:t>的环境和能使用</a:t>
            </a:r>
            <a:r>
              <a:rPr lang="en-US" altLang="zh-CN" dirty="0"/>
              <a:t>IPv6</a:t>
            </a:r>
            <a:r>
              <a:rPr lang="zh-CN" altLang="en-US" dirty="0"/>
              <a:t>进行数据从底层到上层传输，使数据可以从端节点采集数据通过</a:t>
            </a:r>
            <a:r>
              <a:rPr lang="en-US" altLang="zh-CN" dirty="0" err="1"/>
              <a:t>LwIP</a:t>
            </a:r>
            <a:r>
              <a:rPr lang="zh-CN" altLang="en-US" dirty="0"/>
              <a:t>协议栈进行传输，并且可以通过</a:t>
            </a:r>
            <a:r>
              <a:rPr lang="en-US" altLang="zh-CN" dirty="0" err="1"/>
              <a:t>CoAP</a:t>
            </a:r>
            <a:r>
              <a:rPr lang="zh-CN" altLang="en-US" dirty="0"/>
              <a:t>、</a:t>
            </a:r>
            <a:r>
              <a:rPr lang="en-US" altLang="zh-CN" dirty="0"/>
              <a:t>LwM2M</a:t>
            </a:r>
            <a:r>
              <a:rPr lang="zh-CN" altLang="en-US" dirty="0"/>
              <a:t>等协议向上层传输。然后基于这个平台做上层的应用，包括设备管理和固件升级等应用。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829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设备管理系统的设计关键实现部分，包括</a:t>
            </a:r>
            <a:r>
              <a:rPr lang="en-US" altLang="zh-CN" dirty="0"/>
              <a:t>server</a:t>
            </a:r>
            <a:r>
              <a:rPr lang="zh-CN" altLang="en-US" dirty="0"/>
              <a:t>端和</a:t>
            </a:r>
            <a:r>
              <a:rPr lang="en-US" altLang="zh-CN" dirty="0"/>
              <a:t>client</a:t>
            </a:r>
            <a:r>
              <a:rPr lang="zh-CN" altLang="en-US" dirty="0"/>
              <a:t>端的主要实现内容。</a:t>
            </a:r>
            <a:r>
              <a:rPr lang="en-US" altLang="zh-CN" dirty="0"/>
              <a:t>Server</a:t>
            </a:r>
            <a:r>
              <a:rPr lang="zh-CN" altLang="en-US" dirty="0"/>
              <a:t>端主要实现</a:t>
            </a:r>
            <a:r>
              <a:rPr lang="en-US" altLang="zh-CN" dirty="0"/>
              <a:t>LwM2M</a:t>
            </a:r>
            <a:r>
              <a:rPr lang="zh-CN" altLang="en-US" dirty="0"/>
              <a:t>操作方法的一些</a:t>
            </a:r>
            <a:r>
              <a:rPr lang="en-US" altLang="zh-CN" dirty="0"/>
              <a:t>handle</a:t>
            </a:r>
            <a:r>
              <a:rPr lang="zh-CN" altLang="en-US" dirty="0"/>
              <a:t>以及开发符合自身灵活需求的一些操作，</a:t>
            </a:r>
            <a:r>
              <a:rPr lang="en-US" altLang="zh-CN" dirty="0"/>
              <a:t>client</a:t>
            </a:r>
            <a:r>
              <a:rPr lang="zh-CN" altLang="en-US" dirty="0"/>
              <a:t>端主要实现对来自</a:t>
            </a:r>
            <a:r>
              <a:rPr lang="en-US" altLang="zh-CN" dirty="0"/>
              <a:t>server</a:t>
            </a:r>
            <a:r>
              <a:rPr lang="zh-CN" altLang="en-US" dirty="0"/>
              <a:t>端操作的响应与执行等的一些</a:t>
            </a:r>
            <a:r>
              <a:rPr lang="en-US" altLang="zh-CN" dirty="0"/>
              <a:t>handle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这部分的主要工作是利用</a:t>
            </a:r>
            <a:r>
              <a:rPr lang="en-US" altLang="zh-CN" dirty="0"/>
              <a:t>LwM2M Server</a:t>
            </a:r>
            <a:r>
              <a:rPr lang="zh-CN" altLang="en-US" dirty="0"/>
              <a:t>来对设备进行信息管理，设备管理的服务通常包括配置客户端，跟踪设备功能，位置，设备标识和状态，上报异常情况，远程执行维护操作，如固件升级等而无需手动干预。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712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固件升级系统的设计关键部分，这个是固件升级的一个状态图</a:t>
            </a:r>
            <a:r>
              <a:rPr lang="en-US" altLang="zh-CN" dirty="0"/>
              <a:t>,</a:t>
            </a:r>
            <a:r>
              <a:rPr lang="zh-CN" altLang="en-US" dirty="0"/>
              <a:t>开始时处于无状态或空闲状态，当</a:t>
            </a:r>
            <a:r>
              <a:rPr lang="en-US" altLang="zh-CN" dirty="0"/>
              <a:t>server</a:t>
            </a:r>
            <a:r>
              <a:rPr lang="zh-CN" altLang="en-US" dirty="0"/>
              <a:t>端开始执行固件升级操作时，</a:t>
            </a:r>
            <a:r>
              <a:rPr lang="en-US" altLang="zh-CN" dirty="0"/>
              <a:t>server</a:t>
            </a:r>
            <a:r>
              <a:rPr lang="zh-CN" altLang="en-US" dirty="0"/>
              <a:t>端会把固件包的</a:t>
            </a:r>
            <a:r>
              <a:rPr lang="en-US" altLang="zh-CN" dirty="0"/>
              <a:t>URI</a:t>
            </a:r>
            <a:r>
              <a:rPr lang="zh-CN" altLang="en-US" dirty="0"/>
              <a:t>写入</a:t>
            </a:r>
            <a:r>
              <a:rPr lang="en-US" altLang="zh-CN" dirty="0"/>
              <a:t>client</a:t>
            </a:r>
            <a:r>
              <a:rPr lang="zh-CN" altLang="en-US" dirty="0"/>
              <a:t>端，然后</a:t>
            </a:r>
            <a:r>
              <a:rPr lang="en-US" altLang="zh-CN" dirty="0"/>
              <a:t>client</a:t>
            </a:r>
            <a:r>
              <a:rPr lang="zh-CN" altLang="en-US" dirty="0"/>
              <a:t>根据</a:t>
            </a:r>
            <a:r>
              <a:rPr lang="en-US" altLang="zh-CN" dirty="0" err="1"/>
              <a:t>uri</a:t>
            </a:r>
            <a:r>
              <a:rPr lang="zh-CN" altLang="en-US" dirty="0"/>
              <a:t>进行固件包的下载，下载完成之后，经过校验无误之后，开始执行固件的替换，这里涉及到固件的拷贝和替换</a:t>
            </a:r>
            <a:r>
              <a:rPr lang="en-US" altLang="zh-CN" dirty="0" err="1"/>
              <a:t>BootLoader</a:t>
            </a:r>
            <a:r>
              <a:rPr lang="zh-CN" altLang="en-US" dirty="0"/>
              <a:t>等一些操作。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116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固件升级流程图，</a:t>
            </a:r>
            <a:endParaRPr lang="en-US" altLang="zh-CN" dirty="0"/>
          </a:p>
          <a:p>
            <a:r>
              <a:rPr lang="zh-CN" altLang="en-US" dirty="0"/>
              <a:t>这部分内容和基本已完成，包括</a:t>
            </a:r>
            <a:r>
              <a:rPr lang="en-US" altLang="zh-CN" dirty="0"/>
              <a:t>client</a:t>
            </a:r>
            <a:r>
              <a:rPr lang="zh-CN" altLang="en-US" dirty="0"/>
              <a:t>和</a:t>
            </a:r>
            <a:r>
              <a:rPr lang="en-US" altLang="zh-CN" dirty="0"/>
              <a:t>server</a:t>
            </a:r>
            <a:r>
              <a:rPr lang="zh-CN" altLang="en-US" dirty="0"/>
              <a:t>端的交互，固件包的拷贝，固件包的替换以及固件的安装等，现在固件传输这一部分还存在一些问题，因为设想是第一个节点的</a:t>
            </a:r>
            <a:r>
              <a:rPr lang="en-US" altLang="zh-CN" dirty="0"/>
              <a:t>firmware server</a:t>
            </a:r>
            <a:r>
              <a:rPr lang="zh-CN" altLang="en-US" dirty="0"/>
              <a:t>是在本地局域网，而剩余的节点的固件来源可以是本地，也可以是局域网网内其它节点，这两中的协同工作还存在些问题，现在的主要工作也是在解决这个问题，这部分做完了，固件升级系统这部分就可以初步使用，然后就是进行一些优化的工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710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展望：</a:t>
            </a:r>
            <a:r>
              <a:rPr lang="en-US" altLang="zh-CN" dirty="0"/>
              <a:t>DTLS+</a:t>
            </a:r>
            <a:r>
              <a:rPr lang="zh-CN" altLang="en-US" dirty="0"/>
              <a:t>和差分升级等内容，固件的</a:t>
            </a:r>
            <a:r>
              <a:rPr lang="en-US" altLang="zh-CN" dirty="0"/>
              <a:t>p2p</a:t>
            </a:r>
            <a:r>
              <a:rPr lang="zh-CN" altLang="en-US"/>
              <a:t>传输等。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69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r>
              <a:rPr lang="en-US" altLang="zh-CN" dirty="0"/>
              <a:t>2017/7/6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r>
              <a:rPr lang="en-US" altLang="zh-CN" dirty="0"/>
              <a:t>&lt;#&gt;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48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 lIns="68567" tIns="34284" rIns="68567" bIns="34284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lIns="68567" tIns="34284" rIns="68567" bIns="34284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67" tIns="34284" rIns="68567" bIns="34284"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</p:spPr>
        <p:txBody>
          <a:bodyPr lIns="68567" tIns="34284" rIns="68567" bIns="34284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</p:spPr>
        <p:txBody>
          <a:bodyPr lIns="68567" tIns="34284" rIns="68567" bIns="34284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62599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1171393" y="519997"/>
            <a:ext cx="797260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5" y="169702"/>
            <a:ext cx="1013263" cy="700590"/>
          </a:xfrm>
          <a:prstGeom prst="rect">
            <a:avLst/>
          </a:prstGeom>
        </p:spPr>
      </p:pic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r>
              <a:rPr lang="en-US" altLang="zh-CN" dirty="0"/>
              <a:t>2017/7/6</a:t>
            </a:r>
            <a:endParaRPr lang="zh-CN" altLang="en-US" dirty="0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 dirty="0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r>
              <a:rPr lang="en-US" altLang="zh-CN" dirty="0"/>
              <a:t>&lt;#&gt;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63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lIns="91423" tIns="45711" rIns="91423" bIns="4571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r>
              <a:rPr lang="en-US" altLang="zh-CN" dirty="0"/>
              <a:t>2017/7/6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r>
              <a:rPr lang="en-US" altLang="zh-CN" dirty="0"/>
              <a:t>&lt;#&gt;</a:t>
            </a:r>
            <a:endParaRPr lang="zh-CN" altLang="en-US" dirty="0"/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214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270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lIns="91423" tIns="45711" rIns="91423" bIns="45711"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 lIns="91423" tIns="45711" rIns="91423" bIns="4571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 lIns="91423" tIns="45711" rIns="91423" bIns="45711"/>
          <a:lstStyle>
            <a:lvl1pPr marL="0" indent="0">
              <a:buNone/>
              <a:defRPr sz="1400"/>
            </a:lvl1pPr>
            <a:lvl2pPr marL="457116" indent="0">
              <a:buNone/>
              <a:defRPr sz="1200"/>
            </a:lvl2pPr>
            <a:lvl3pPr marL="914232" indent="0">
              <a:buNone/>
              <a:defRPr sz="1000"/>
            </a:lvl3pPr>
            <a:lvl4pPr marL="1371348" indent="0">
              <a:buNone/>
              <a:defRPr sz="900"/>
            </a:lvl4pPr>
            <a:lvl5pPr marL="1828464" indent="0">
              <a:buNone/>
              <a:defRPr sz="900"/>
            </a:lvl5pPr>
            <a:lvl6pPr marL="2285581" indent="0">
              <a:buNone/>
              <a:defRPr sz="900"/>
            </a:lvl6pPr>
            <a:lvl7pPr marL="2742696" indent="0">
              <a:buNone/>
              <a:defRPr sz="900"/>
            </a:lvl7pPr>
            <a:lvl8pPr marL="3199813" indent="0">
              <a:buNone/>
              <a:defRPr sz="900"/>
            </a:lvl8pPr>
            <a:lvl9pPr marL="365692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3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lIns="91423" tIns="45711" rIns="91423" bIns="45711"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91423" tIns="45711" rIns="91423" bIns="45711"/>
          <a:lstStyle>
            <a:lvl1pPr marL="0" indent="0">
              <a:buNone/>
              <a:defRPr sz="3200"/>
            </a:lvl1pPr>
            <a:lvl2pPr marL="457116" indent="0">
              <a:buNone/>
              <a:defRPr sz="2800"/>
            </a:lvl2pPr>
            <a:lvl3pPr marL="914232" indent="0">
              <a:buNone/>
              <a:defRPr sz="2400"/>
            </a:lvl3pPr>
            <a:lvl4pPr marL="1371348" indent="0">
              <a:buNone/>
              <a:defRPr sz="2000"/>
            </a:lvl4pPr>
            <a:lvl5pPr marL="1828464" indent="0">
              <a:buNone/>
              <a:defRPr sz="2000"/>
            </a:lvl5pPr>
            <a:lvl6pPr marL="2285581" indent="0">
              <a:buNone/>
              <a:defRPr sz="2000"/>
            </a:lvl6pPr>
            <a:lvl7pPr marL="2742696" indent="0">
              <a:buNone/>
              <a:defRPr sz="2000"/>
            </a:lvl7pPr>
            <a:lvl8pPr marL="3199813" indent="0">
              <a:buNone/>
              <a:defRPr sz="2000"/>
            </a:lvl8pPr>
            <a:lvl9pPr marL="365692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 lIns="91423" tIns="45711" rIns="91423" bIns="45711"/>
          <a:lstStyle>
            <a:lvl1pPr marL="0" indent="0">
              <a:buNone/>
              <a:defRPr sz="1400"/>
            </a:lvl1pPr>
            <a:lvl2pPr marL="457116" indent="0">
              <a:buNone/>
              <a:defRPr sz="1200"/>
            </a:lvl2pPr>
            <a:lvl3pPr marL="914232" indent="0">
              <a:buNone/>
              <a:defRPr sz="1000"/>
            </a:lvl3pPr>
            <a:lvl4pPr marL="1371348" indent="0">
              <a:buNone/>
              <a:defRPr sz="900"/>
            </a:lvl4pPr>
            <a:lvl5pPr marL="1828464" indent="0">
              <a:buNone/>
              <a:defRPr sz="900"/>
            </a:lvl5pPr>
            <a:lvl6pPr marL="2285581" indent="0">
              <a:buNone/>
              <a:defRPr sz="900"/>
            </a:lvl6pPr>
            <a:lvl7pPr marL="2742696" indent="0">
              <a:buNone/>
              <a:defRPr sz="900"/>
            </a:lvl7pPr>
            <a:lvl8pPr marL="3199813" indent="0">
              <a:buNone/>
              <a:defRPr sz="900"/>
            </a:lvl8pPr>
            <a:lvl9pPr marL="365692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7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lIns="91423" tIns="45711" rIns="91423" bIns="4571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200152"/>
            <a:ext cx="8229600" cy="3394472"/>
          </a:xfrm>
          <a:prstGeom prst="rect">
            <a:avLst/>
          </a:prstGeom>
        </p:spPr>
        <p:txBody>
          <a:bodyPr vert="eaVert" lIns="91423" tIns="45711" rIns="91423" bIns="4571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01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154781"/>
            <a:ext cx="2057400" cy="3290888"/>
          </a:xfrm>
          <a:prstGeom prst="rect">
            <a:avLst/>
          </a:prstGeom>
        </p:spPr>
        <p:txBody>
          <a:bodyPr vert="eaVert" lIns="91423" tIns="45711" rIns="91423" bIns="4571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 lIns="91423" tIns="45711" rIns="91423" bIns="4571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2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:\桌面文件\ppt底图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280" y="2383"/>
            <a:ext cx="9228378" cy="514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-14521" y="0"/>
            <a:ext cx="9228619" cy="5143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30000">
                <a:schemeClr val="bg1">
                  <a:alpha val="0"/>
                </a:schemeClr>
              </a:gs>
              <a:gs pos="98000">
                <a:schemeClr val="tx1">
                  <a:alpha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0" tIns="34269" rIns="68540" bIns="34269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4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360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r>
              <a:rPr lang="en-US" altLang="zh-CN" dirty="0"/>
              <a:t>2017/7/6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r>
              <a:rPr lang="en-US" altLang="zh-CN" dirty="0"/>
              <a:t>&lt;#&gt;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67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/>
  <p:txStyles>
    <p:titleStyle>
      <a:lvl1pPr algn="ctr" defTabSz="9142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7" indent="-342837" algn="l" defTabSz="91423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4" indent="-285697" algn="l" defTabSz="91423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90" indent="-228558" algn="l" defTabSz="91423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07" indent="-228558" algn="l" defTabSz="91423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22" indent="-228558" algn="l" defTabSz="91423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5" indent="-228558" algn="l" defTabSz="9142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1" indent="-228558" algn="l" defTabSz="9142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7" indent="-228558" algn="l" defTabSz="9142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6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2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8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4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1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6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29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4262101" y="4232921"/>
            <a:ext cx="2408187" cy="400057"/>
          </a:xfrm>
          <a:prstGeom prst="rect">
            <a:avLst/>
          </a:prstGeom>
          <a:noFill/>
        </p:spPr>
        <p:txBody>
          <a:bodyPr wrap="square" lIns="91389" tIns="45694" rIns="91389" bIns="45694" rtlCol="0">
            <a:spAutoFit/>
          </a:bodyPr>
          <a:lstStyle/>
          <a:p>
            <a:pPr algn="ctr"/>
            <a:r>
              <a:rPr lang="zh-CN" altLang="en-US" sz="2000" b="1" dirty="0">
                <a:cs typeface="+mn-ea"/>
                <a:sym typeface="+mn-lt"/>
              </a:rPr>
              <a:t>汇报人：王静如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3669489" y="972145"/>
            <a:ext cx="1788392" cy="1788392"/>
            <a:chOff x="3677803" y="843558"/>
            <a:chExt cx="1788392" cy="1788392"/>
          </a:xfrm>
        </p:grpSpPr>
        <p:sp>
          <p:nvSpPr>
            <p:cNvPr id="28" name="Oval 15"/>
            <p:cNvSpPr/>
            <p:nvPr/>
          </p:nvSpPr>
          <p:spPr>
            <a:xfrm>
              <a:off x="3677803" y="843558"/>
              <a:ext cx="1788392" cy="1788392"/>
            </a:xfrm>
            <a:prstGeom prst="ellipse">
              <a:avLst/>
            </a:prstGeom>
            <a:solidFill>
              <a:srgbClr val="0070C0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1" name="Rectangle 21"/>
            <p:cNvSpPr/>
            <p:nvPr/>
          </p:nvSpPr>
          <p:spPr>
            <a:xfrm>
              <a:off x="3799046" y="1327469"/>
              <a:ext cx="155683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cs typeface="+mn-ea"/>
                  <a:sym typeface="+mn-lt"/>
                </a:rPr>
                <a:t>2019</a:t>
              </a:r>
              <a:endParaRPr lang="ru-RU" sz="4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Text Placeholder 12"/>
          <p:cNvSpPr txBox="1">
            <a:spLocks/>
          </p:cNvSpPr>
          <p:nvPr/>
        </p:nvSpPr>
        <p:spPr>
          <a:xfrm>
            <a:off x="1154250" y="3222754"/>
            <a:ext cx="6829799" cy="38774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buNone/>
              <a:defRPr sz="30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基于</a:t>
            </a:r>
            <a:r>
              <a:rPr lang="en-US" altLang="zh-CN" sz="24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EdgeX</a:t>
            </a:r>
            <a:r>
              <a:rPr lang="en-US" altLang="zh-CN" sz="24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 Foundry</a:t>
            </a:r>
            <a:r>
              <a:rPr lang="zh-CN" altLang="en-US" sz="24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的智能家居网络设计与实现</a:t>
            </a:r>
            <a:endParaRPr lang="en-GB" sz="24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594798" y="3939901"/>
            <a:ext cx="5929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5486"/>
            <a:ext cx="1219752" cy="84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0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2"/>
          <p:cNvSpPr txBox="1"/>
          <p:nvPr/>
        </p:nvSpPr>
        <p:spPr>
          <a:xfrm>
            <a:off x="1147705" y="109732"/>
            <a:ext cx="1552087" cy="39237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accent1"/>
                </a:solidFill>
                <a:cs typeface="+mn-ea"/>
                <a:sym typeface="+mn-lt"/>
              </a:rPr>
              <a:t>时间安排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90853" y="1635646"/>
            <a:ext cx="8362295" cy="2702598"/>
            <a:chOff x="390853" y="1635646"/>
            <a:chExt cx="8362295" cy="2702598"/>
          </a:xfrm>
        </p:grpSpPr>
        <p:grpSp>
          <p:nvGrpSpPr>
            <p:cNvPr id="5" name="309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390853" y="1635646"/>
              <a:ext cx="8362295" cy="2702598"/>
              <a:chOff x="984064" y="1988839"/>
              <a:chExt cx="8067941" cy="2607466"/>
            </a:xfrm>
          </p:grpSpPr>
          <p:sp>
            <p:nvSpPr>
              <p:cNvPr id="6" name="iṣ1îḑé"/>
              <p:cNvSpPr/>
              <p:nvPr/>
            </p:nvSpPr>
            <p:spPr>
              <a:xfrm>
                <a:off x="984064" y="4181580"/>
                <a:ext cx="8067941" cy="4147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7" name="íSlîḍè">
                <a:extLst>
                  <a:ext uri="{FF2B5EF4-FFF2-40B4-BE49-F238E27FC236}">
                    <a16:creationId xmlns:a16="http://schemas.microsoft.com/office/drawing/2014/main" id="{D94C4F93-27C4-482B-9377-0FFF3E2E0E85}"/>
                  </a:ext>
                </a:extLst>
              </p:cNvPr>
              <p:cNvGrpSpPr/>
              <p:nvPr/>
            </p:nvGrpSpPr>
            <p:grpSpPr>
              <a:xfrm>
                <a:off x="984065" y="1988839"/>
                <a:ext cx="1634256" cy="2528452"/>
                <a:chOff x="1721978" y="1988839"/>
                <a:chExt cx="1634256" cy="2528452"/>
              </a:xfrm>
            </p:grpSpPr>
            <p:sp>
              <p:nvSpPr>
                <p:cNvPr id="37" name="iṧ1îḑè"/>
                <p:cNvSpPr/>
                <p:nvPr/>
              </p:nvSpPr>
              <p:spPr>
                <a:xfrm rot="10800000">
                  <a:off x="1721979" y="1988839"/>
                  <a:ext cx="1634255" cy="2024918"/>
                </a:xfrm>
                <a:custGeom>
                  <a:avLst/>
                  <a:gdLst>
                    <a:gd name="connsiteX0" fmla="*/ 1400710 w 1400710"/>
                    <a:gd name="connsiteY0" fmla="*/ 1735546 h 1735546"/>
                    <a:gd name="connsiteX1" fmla="*/ 0 w 1400710"/>
                    <a:gd name="connsiteY1" fmla="*/ 1735546 h 1735546"/>
                    <a:gd name="connsiteX2" fmla="*/ 0 w 1400710"/>
                    <a:gd name="connsiteY2" fmla="*/ 219894 h 1735546"/>
                    <a:gd name="connsiteX3" fmla="*/ 505360 w 1400710"/>
                    <a:gd name="connsiteY3" fmla="*/ 219894 h 1735546"/>
                    <a:gd name="connsiteX4" fmla="*/ 700355 w 1400710"/>
                    <a:gd name="connsiteY4" fmla="*/ 0 h 1735546"/>
                    <a:gd name="connsiteX5" fmla="*/ 895350 w 1400710"/>
                    <a:gd name="connsiteY5" fmla="*/ 219894 h 1735546"/>
                    <a:gd name="connsiteX6" fmla="*/ 1400710 w 1400710"/>
                    <a:gd name="connsiteY6" fmla="*/ 219894 h 1735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0710" h="1735546">
                      <a:moveTo>
                        <a:pt x="1400710" y="1735546"/>
                      </a:moveTo>
                      <a:lnTo>
                        <a:pt x="0" y="1735546"/>
                      </a:lnTo>
                      <a:lnTo>
                        <a:pt x="0" y="219894"/>
                      </a:lnTo>
                      <a:lnTo>
                        <a:pt x="505360" y="219894"/>
                      </a:lnTo>
                      <a:lnTo>
                        <a:pt x="700355" y="0"/>
                      </a:lnTo>
                      <a:lnTo>
                        <a:pt x="895350" y="219894"/>
                      </a:lnTo>
                      <a:lnTo>
                        <a:pt x="1400710" y="219894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iŝľíďê"/>
                <p:cNvSpPr/>
                <p:nvPr/>
              </p:nvSpPr>
              <p:spPr>
                <a:xfrm>
                  <a:off x="1721979" y="1988839"/>
                  <a:ext cx="1634255" cy="13335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0000" tIns="46800" rIns="90000" bIns="4680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100" dirty="0"/>
                    <a:t>初步完成所有的设计与代码实现</a:t>
                  </a:r>
                  <a:endParaRPr lang="en-US" altLang="zh-CN" sz="1100" dirty="0"/>
                </a:p>
              </p:txBody>
            </p:sp>
            <p:sp>
              <p:nvSpPr>
                <p:cNvPr id="40" name="ïśļîḓe"/>
                <p:cNvSpPr/>
                <p:nvPr/>
              </p:nvSpPr>
              <p:spPr>
                <a:xfrm>
                  <a:off x="2374245" y="4260565"/>
                  <a:ext cx="256727" cy="2567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anchor="ctr"/>
                <a:lstStyle/>
                <a:p>
                  <a:pPr algn="ctr"/>
                  <a:endParaRPr dirty="0"/>
                </a:p>
              </p:txBody>
            </p:sp>
            <p:sp>
              <p:nvSpPr>
                <p:cNvPr id="41" name="îsḻíḍê"/>
                <p:cNvSpPr/>
                <p:nvPr/>
              </p:nvSpPr>
              <p:spPr>
                <a:xfrm>
                  <a:off x="1783179" y="4227337"/>
                  <a:ext cx="524504" cy="276997"/>
                </a:xfrm>
                <a:prstGeom prst="rect">
                  <a:avLst/>
                </a:prstGeom>
              </p:spPr>
              <p:txBody>
                <a:bodyPr wrap="none" lIns="90000" tIns="46800" rIns="90000" bIns="46800">
                  <a:normAutofit/>
                </a:bodyPr>
                <a:lstStyle/>
                <a:p>
                  <a:pPr lvl="0" algn="ctr">
                    <a:spcBef>
                      <a:spcPct val="0"/>
                    </a:spcBef>
                    <a:defRPr/>
                  </a:pPr>
                  <a:r>
                    <a:rPr lang="en-US" sz="1200" b="1" dirty="0">
                      <a:solidFill>
                        <a:schemeClr val="bg1"/>
                      </a:solidFill>
                    </a:rPr>
                    <a:t>1</a:t>
                  </a:r>
                  <a:r>
                    <a:rPr lang="zh-CN" altLang="en-US" sz="1200" b="1" dirty="0">
                      <a:solidFill>
                        <a:schemeClr val="bg1"/>
                      </a:solidFill>
                    </a:rPr>
                    <a:t>月中旬</a:t>
                  </a:r>
                  <a:endParaRPr lang="ar-SA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îŝľídè"/>
                <p:cNvSpPr txBox="1"/>
                <p:nvPr/>
              </p:nvSpPr>
              <p:spPr bwMode="auto">
                <a:xfrm>
                  <a:off x="1721979" y="3356879"/>
                  <a:ext cx="1561257" cy="309958"/>
                </a:xfrm>
                <a:prstGeom prst="rect">
                  <a:avLst/>
                </a:prstGeom>
                <a:noFill/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ïŝ1îḑè"/>
                <p:cNvSpPr txBox="1"/>
                <p:nvPr/>
              </p:nvSpPr>
              <p:spPr bwMode="auto">
                <a:xfrm>
                  <a:off x="1721978" y="3322414"/>
                  <a:ext cx="1634256" cy="430622"/>
                </a:xfrm>
                <a:prstGeom prst="rect">
                  <a:avLst/>
                </a:prstGeom>
                <a:noFill/>
                <a:extLst/>
              </p:spPr>
              <p:txBody>
                <a:bodyPr wrap="none" lIns="90000" tIns="46800" rIns="90000" bIns="46800" anchor="ctr" anchorCtr="1">
                  <a:normAutofit/>
                </a:bodyPr>
                <a:lstStyle/>
                <a:p>
                  <a:pPr latinLnBrk="0"/>
                  <a:endParaRPr lang="zh-CN" altLang="en-US" sz="1400" b="1" dirty="0">
                    <a:effectLst/>
                  </a:endParaRPr>
                </a:p>
              </p:txBody>
            </p:sp>
          </p:grpSp>
          <p:grpSp>
            <p:nvGrpSpPr>
              <p:cNvPr id="8" name="ïṧ1iḑê">
                <a:extLst>
                  <a:ext uri="{FF2B5EF4-FFF2-40B4-BE49-F238E27FC236}">
                    <a16:creationId xmlns:a16="http://schemas.microsoft.com/office/drawing/2014/main" id="{13A456AD-34A8-4308-9F28-F656BB49E872}"/>
                  </a:ext>
                </a:extLst>
              </p:cNvPr>
              <p:cNvGrpSpPr/>
              <p:nvPr/>
            </p:nvGrpSpPr>
            <p:grpSpPr>
              <a:xfrm>
                <a:off x="3126731" y="1988840"/>
                <a:ext cx="1634257" cy="2528451"/>
                <a:chOff x="3482809" y="1988840"/>
                <a:chExt cx="1634257" cy="2528451"/>
              </a:xfrm>
            </p:grpSpPr>
            <p:sp>
              <p:nvSpPr>
                <p:cNvPr id="31" name="îSḷiḑè"/>
                <p:cNvSpPr/>
                <p:nvPr/>
              </p:nvSpPr>
              <p:spPr>
                <a:xfrm rot="10800000">
                  <a:off x="3482811" y="1988840"/>
                  <a:ext cx="1634255" cy="2024918"/>
                </a:xfrm>
                <a:custGeom>
                  <a:avLst/>
                  <a:gdLst>
                    <a:gd name="connsiteX0" fmla="*/ 1400710 w 1400710"/>
                    <a:gd name="connsiteY0" fmla="*/ 1735546 h 1735546"/>
                    <a:gd name="connsiteX1" fmla="*/ 0 w 1400710"/>
                    <a:gd name="connsiteY1" fmla="*/ 1735546 h 1735546"/>
                    <a:gd name="connsiteX2" fmla="*/ 0 w 1400710"/>
                    <a:gd name="connsiteY2" fmla="*/ 219894 h 1735546"/>
                    <a:gd name="connsiteX3" fmla="*/ 505360 w 1400710"/>
                    <a:gd name="connsiteY3" fmla="*/ 219894 h 1735546"/>
                    <a:gd name="connsiteX4" fmla="*/ 700355 w 1400710"/>
                    <a:gd name="connsiteY4" fmla="*/ 0 h 1735546"/>
                    <a:gd name="connsiteX5" fmla="*/ 895350 w 1400710"/>
                    <a:gd name="connsiteY5" fmla="*/ 219894 h 1735546"/>
                    <a:gd name="connsiteX6" fmla="*/ 1400710 w 1400710"/>
                    <a:gd name="connsiteY6" fmla="*/ 219894 h 1735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0710" h="1735546">
                      <a:moveTo>
                        <a:pt x="1400710" y="1735546"/>
                      </a:moveTo>
                      <a:lnTo>
                        <a:pt x="0" y="1735546"/>
                      </a:lnTo>
                      <a:lnTo>
                        <a:pt x="0" y="219894"/>
                      </a:lnTo>
                      <a:lnTo>
                        <a:pt x="505360" y="219894"/>
                      </a:lnTo>
                      <a:lnTo>
                        <a:pt x="700355" y="0"/>
                      </a:lnTo>
                      <a:lnTo>
                        <a:pt x="895350" y="219894"/>
                      </a:lnTo>
                      <a:lnTo>
                        <a:pt x="1400710" y="219894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ïṡḻïďè"/>
                <p:cNvSpPr/>
                <p:nvPr/>
              </p:nvSpPr>
              <p:spPr>
                <a:xfrm>
                  <a:off x="3482811" y="1988840"/>
                  <a:ext cx="1634255" cy="133357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0000" tIns="46800" rIns="90000" bIns="4680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100" dirty="0"/>
                    <a:t>完成系统的联调及发现问题并改进、</a:t>
                  </a:r>
                  <a:endParaRPr lang="en-US" altLang="zh-CN" sz="1100" dirty="0"/>
                </a:p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100" dirty="0"/>
                    <a:t>论文摘要部分撰写</a:t>
                  </a:r>
                  <a:endParaRPr lang="en-US" altLang="zh-CN" sz="1100" dirty="0"/>
                </a:p>
              </p:txBody>
            </p:sp>
            <p:sp>
              <p:nvSpPr>
                <p:cNvPr id="33" name="ïṧľiďê"/>
                <p:cNvSpPr/>
                <p:nvPr/>
              </p:nvSpPr>
              <p:spPr>
                <a:xfrm>
                  <a:off x="4171584" y="4260565"/>
                  <a:ext cx="256727" cy="2567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ïṧļiḋê"/>
                <p:cNvSpPr/>
                <p:nvPr/>
              </p:nvSpPr>
              <p:spPr>
                <a:xfrm>
                  <a:off x="3580518" y="4227337"/>
                  <a:ext cx="524504" cy="276997"/>
                </a:xfrm>
                <a:prstGeom prst="rect">
                  <a:avLst/>
                </a:prstGeom>
              </p:spPr>
              <p:txBody>
                <a:bodyPr wrap="none" lIns="90000" tIns="46800" rIns="90000" bIns="46800">
                  <a:normAutofit/>
                </a:bodyPr>
                <a:lstStyle/>
                <a:p>
                  <a:pPr lvl="0" algn="ctr">
                    <a:spcBef>
                      <a:spcPct val="0"/>
                    </a:spcBef>
                    <a:defRPr/>
                  </a:pPr>
                  <a:r>
                    <a:rPr lang="en-US" altLang="zh-CN" sz="1200" b="1" dirty="0">
                      <a:solidFill>
                        <a:schemeClr val="bg1"/>
                      </a:solidFill>
                    </a:rPr>
                    <a:t>1</a:t>
                  </a:r>
                  <a:r>
                    <a:rPr lang="zh-CN" altLang="en-US" sz="1200" b="1" dirty="0">
                      <a:solidFill>
                        <a:schemeClr val="bg1"/>
                      </a:solidFill>
                    </a:rPr>
                    <a:t>月底</a:t>
                  </a:r>
                  <a:endParaRPr lang="ar-SA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" name="i$ļîḑè"/>
                <p:cNvSpPr txBox="1"/>
                <p:nvPr/>
              </p:nvSpPr>
              <p:spPr bwMode="auto">
                <a:xfrm>
                  <a:off x="3482809" y="3322414"/>
                  <a:ext cx="1634256" cy="430622"/>
                </a:xfrm>
                <a:prstGeom prst="rect">
                  <a:avLst/>
                </a:prstGeom>
                <a:noFill/>
                <a:extLst/>
              </p:spPr>
              <p:txBody>
                <a:bodyPr wrap="none" lIns="90000" tIns="46800" rIns="90000" bIns="46800" anchor="ctr" anchorCtr="1">
                  <a:normAutofit/>
                </a:bodyPr>
                <a:lstStyle/>
                <a:p>
                  <a:pPr latinLnBrk="0"/>
                  <a:endParaRPr lang="zh-CN" altLang="en-US" sz="1400" b="1" dirty="0">
                    <a:effectLst/>
                  </a:endParaRPr>
                </a:p>
              </p:txBody>
            </p:sp>
          </p:grpSp>
          <p:grpSp>
            <p:nvGrpSpPr>
              <p:cNvPr id="9" name="íşḷíde">
                <a:extLst>
                  <a:ext uri="{FF2B5EF4-FFF2-40B4-BE49-F238E27FC236}">
                    <a16:creationId xmlns:a16="http://schemas.microsoft.com/office/drawing/2014/main" id="{49DD15FE-84E9-4278-96EB-1D1C526E2687}"/>
                  </a:ext>
                </a:extLst>
              </p:cNvPr>
              <p:cNvGrpSpPr/>
              <p:nvPr/>
            </p:nvGrpSpPr>
            <p:grpSpPr>
              <a:xfrm>
                <a:off x="5269399" y="1993453"/>
                <a:ext cx="1639939" cy="2528451"/>
                <a:chOff x="5274456" y="1988840"/>
                <a:chExt cx="1639939" cy="2528451"/>
              </a:xfrm>
            </p:grpSpPr>
            <p:sp>
              <p:nvSpPr>
                <p:cNvPr id="25" name="íṣ1iḍé">
                  <a:extLst>
                    <a:ext uri="{FF2B5EF4-FFF2-40B4-BE49-F238E27FC236}">
                      <a16:creationId xmlns:a16="http://schemas.microsoft.com/office/drawing/2014/main" id="{0E7FB776-35CF-4C96-B14E-55175616CE4E}"/>
                    </a:ext>
                  </a:extLst>
                </p:cNvPr>
                <p:cNvSpPr/>
                <p:nvPr/>
              </p:nvSpPr>
              <p:spPr>
                <a:xfrm rot="10800000">
                  <a:off x="5280140" y="1988840"/>
                  <a:ext cx="1634255" cy="2024918"/>
                </a:xfrm>
                <a:custGeom>
                  <a:avLst/>
                  <a:gdLst>
                    <a:gd name="connsiteX0" fmla="*/ 1400710 w 1400710"/>
                    <a:gd name="connsiteY0" fmla="*/ 1735546 h 1735546"/>
                    <a:gd name="connsiteX1" fmla="*/ 0 w 1400710"/>
                    <a:gd name="connsiteY1" fmla="*/ 1735546 h 1735546"/>
                    <a:gd name="connsiteX2" fmla="*/ 0 w 1400710"/>
                    <a:gd name="connsiteY2" fmla="*/ 219894 h 1735546"/>
                    <a:gd name="connsiteX3" fmla="*/ 505360 w 1400710"/>
                    <a:gd name="connsiteY3" fmla="*/ 219894 h 1735546"/>
                    <a:gd name="connsiteX4" fmla="*/ 700355 w 1400710"/>
                    <a:gd name="connsiteY4" fmla="*/ 0 h 1735546"/>
                    <a:gd name="connsiteX5" fmla="*/ 895350 w 1400710"/>
                    <a:gd name="connsiteY5" fmla="*/ 219894 h 1735546"/>
                    <a:gd name="connsiteX6" fmla="*/ 1400710 w 1400710"/>
                    <a:gd name="connsiteY6" fmla="*/ 219894 h 1735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0710" h="1735546">
                      <a:moveTo>
                        <a:pt x="1400710" y="1735546"/>
                      </a:moveTo>
                      <a:lnTo>
                        <a:pt x="0" y="1735546"/>
                      </a:lnTo>
                      <a:lnTo>
                        <a:pt x="0" y="219894"/>
                      </a:lnTo>
                      <a:lnTo>
                        <a:pt x="505360" y="219894"/>
                      </a:lnTo>
                      <a:lnTo>
                        <a:pt x="700355" y="0"/>
                      </a:lnTo>
                      <a:lnTo>
                        <a:pt x="895350" y="219894"/>
                      </a:lnTo>
                      <a:lnTo>
                        <a:pt x="1400710" y="219894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26" name="íşlïde">
                  <a:extLst>
                    <a:ext uri="{FF2B5EF4-FFF2-40B4-BE49-F238E27FC236}">
                      <a16:creationId xmlns:a16="http://schemas.microsoft.com/office/drawing/2014/main" id="{5744ECD5-1FF8-47B3-9919-060B819F269C}"/>
                    </a:ext>
                  </a:extLst>
                </p:cNvPr>
                <p:cNvSpPr/>
                <p:nvPr/>
              </p:nvSpPr>
              <p:spPr>
                <a:xfrm>
                  <a:off x="5280140" y="1988840"/>
                  <a:ext cx="1634255" cy="13335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0000" tIns="46800" rIns="90000" bIns="46800" anchor="ctr" anchorCtr="1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100" dirty="0"/>
                    <a:t>完成所有论文所需要的实验部分、</a:t>
                  </a:r>
                  <a:endParaRPr lang="en-US" altLang="zh-CN" sz="1100" dirty="0"/>
                </a:p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100" dirty="0"/>
                    <a:t>论文部分章节的撰写</a:t>
                  </a:r>
                  <a:endParaRPr lang="en-US" altLang="zh-CN" sz="1100" dirty="0"/>
                </a:p>
              </p:txBody>
            </p:sp>
            <p:sp>
              <p:nvSpPr>
                <p:cNvPr id="27" name="íŝḷiḑê">
                  <a:extLst>
                    <a:ext uri="{FF2B5EF4-FFF2-40B4-BE49-F238E27FC236}">
                      <a16:creationId xmlns:a16="http://schemas.microsoft.com/office/drawing/2014/main" id="{3B044BF6-2C06-41DD-BE82-74E039282685}"/>
                    </a:ext>
                  </a:extLst>
                </p:cNvPr>
                <p:cNvSpPr/>
                <p:nvPr/>
              </p:nvSpPr>
              <p:spPr>
                <a:xfrm>
                  <a:off x="5968912" y="4260565"/>
                  <a:ext cx="256727" cy="2567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28" name="ïṩḷïḍé">
                  <a:extLst>
                    <a:ext uri="{FF2B5EF4-FFF2-40B4-BE49-F238E27FC236}">
                      <a16:creationId xmlns:a16="http://schemas.microsoft.com/office/drawing/2014/main" id="{D2D7EBAC-C50E-47E4-949D-D76B0DA4DB19}"/>
                    </a:ext>
                  </a:extLst>
                </p:cNvPr>
                <p:cNvSpPr/>
                <p:nvPr/>
              </p:nvSpPr>
              <p:spPr>
                <a:xfrm>
                  <a:off x="5370457" y="4227337"/>
                  <a:ext cx="524504" cy="276997"/>
                </a:xfrm>
                <a:prstGeom prst="rect">
                  <a:avLst/>
                </a:prstGeom>
              </p:spPr>
              <p:txBody>
                <a:bodyPr wrap="none" lIns="90000" tIns="46800" rIns="90000" bIns="4680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 algn="ctr">
                    <a:spcBef>
                      <a:spcPct val="0"/>
                    </a:spcBef>
                    <a:defRPr/>
                  </a:pPr>
                  <a:r>
                    <a:rPr lang="en-US" altLang="zh-CN" sz="1200" b="1" dirty="0">
                      <a:solidFill>
                        <a:schemeClr val="bg1"/>
                      </a:solidFill>
                    </a:rPr>
                    <a:t>3</a:t>
                  </a:r>
                  <a:r>
                    <a:rPr lang="zh-CN" altLang="en-US" sz="1200" b="1" dirty="0">
                      <a:solidFill>
                        <a:schemeClr val="bg1"/>
                      </a:solidFill>
                    </a:rPr>
                    <a:t>月份前</a:t>
                  </a:r>
                  <a:endParaRPr lang="ar-SA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ï$1iďè">
                  <a:extLst>
                    <a:ext uri="{FF2B5EF4-FFF2-40B4-BE49-F238E27FC236}">
                      <a16:creationId xmlns:a16="http://schemas.microsoft.com/office/drawing/2014/main" id="{1E325559-1C04-4C6C-A253-420F71DF7D52}"/>
                    </a:ext>
                  </a:extLst>
                </p:cNvPr>
                <p:cNvSpPr txBox="1"/>
                <p:nvPr/>
              </p:nvSpPr>
              <p:spPr bwMode="auto">
                <a:xfrm>
                  <a:off x="5274456" y="3322414"/>
                  <a:ext cx="1634256" cy="430622"/>
                </a:xfrm>
                <a:prstGeom prst="rect">
                  <a:avLst/>
                </a:prstGeom>
                <a:noFill/>
                <a:extLst/>
              </p:spPr>
              <p:txBody>
                <a:bodyPr wrap="none" lIns="90000" tIns="46800" rIns="90000" bIns="46800" anchor="ctr" anchorCtr="1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atinLnBrk="0"/>
                  <a:endParaRPr lang="zh-CN" altLang="en-US" sz="1400" b="1" dirty="0">
                    <a:effectLst/>
                  </a:endParaRPr>
                </a:p>
              </p:txBody>
            </p:sp>
          </p:grpSp>
          <p:grpSp>
            <p:nvGrpSpPr>
              <p:cNvPr id="10" name="ïṣ1îḋe">
                <a:extLst>
                  <a:ext uri="{FF2B5EF4-FFF2-40B4-BE49-F238E27FC236}">
                    <a16:creationId xmlns:a16="http://schemas.microsoft.com/office/drawing/2014/main" id="{29A3F8CB-6293-44B8-8D71-D907E4B37904}"/>
                  </a:ext>
                </a:extLst>
              </p:cNvPr>
              <p:cNvGrpSpPr/>
              <p:nvPr/>
            </p:nvGrpSpPr>
            <p:grpSpPr>
              <a:xfrm>
                <a:off x="7417749" y="1989044"/>
                <a:ext cx="1634256" cy="2528451"/>
                <a:chOff x="7077308" y="1988840"/>
                <a:chExt cx="1634256" cy="2528451"/>
              </a:xfrm>
            </p:grpSpPr>
            <p:sp>
              <p:nvSpPr>
                <p:cNvPr id="18" name="ïṧlïḓè">
                  <a:extLst>
                    <a:ext uri="{FF2B5EF4-FFF2-40B4-BE49-F238E27FC236}">
                      <a16:creationId xmlns:a16="http://schemas.microsoft.com/office/drawing/2014/main" id="{A1626B34-4399-4371-8507-400CB3D93CD7}"/>
                    </a:ext>
                  </a:extLst>
                </p:cNvPr>
                <p:cNvSpPr/>
                <p:nvPr/>
              </p:nvSpPr>
              <p:spPr>
                <a:xfrm rot="10800000">
                  <a:off x="7077309" y="1988840"/>
                  <a:ext cx="1634255" cy="2024918"/>
                </a:xfrm>
                <a:custGeom>
                  <a:avLst/>
                  <a:gdLst>
                    <a:gd name="connsiteX0" fmla="*/ 1400710 w 1400710"/>
                    <a:gd name="connsiteY0" fmla="*/ 1735546 h 1735546"/>
                    <a:gd name="connsiteX1" fmla="*/ 0 w 1400710"/>
                    <a:gd name="connsiteY1" fmla="*/ 1735546 h 1735546"/>
                    <a:gd name="connsiteX2" fmla="*/ 0 w 1400710"/>
                    <a:gd name="connsiteY2" fmla="*/ 219894 h 1735546"/>
                    <a:gd name="connsiteX3" fmla="*/ 505360 w 1400710"/>
                    <a:gd name="connsiteY3" fmla="*/ 219894 h 1735546"/>
                    <a:gd name="connsiteX4" fmla="*/ 700355 w 1400710"/>
                    <a:gd name="connsiteY4" fmla="*/ 0 h 1735546"/>
                    <a:gd name="connsiteX5" fmla="*/ 895350 w 1400710"/>
                    <a:gd name="connsiteY5" fmla="*/ 219894 h 1735546"/>
                    <a:gd name="connsiteX6" fmla="*/ 1400710 w 1400710"/>
                    <a:gd name="connsiteY6" fmla="*/ 219894 h 1735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0710" h="1735546">
                      <a:moveTo>
                        <a:pt x="1400710" y="1735546"/>
                      </a:moveTo>
                      <a:lnTo>
                        <a:pt x="0" y="1735546"/>
                      </a:lnTo>
                      <a:lnTo>
                        <a:pt x="0" y="219894"/>
                      </a:lnTo>
                      <a:lnTo>
                        <a:pt x="505360" y="219894"/>
                      </a:lnTo>
                      <a:lnTo>
                        <a:pt x="700355" y="0"/>
                      </a:lnTo>
                      <a:lnTo>
                        <a:pt x="895350" y="219894"/>
                      </a:lnTo>
                      <a:lnTo>
                        <a:pt x="1400710" y="219894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9" name="îşḷíḍe">
                  <a:extLst>
                    <a:ext uri="{FF2B5EF4-FFF2-40B4-BE49-F238E27FC236}">
                      <a16:creationId xmlns:a16="http://schemas.microsoft.com/office/drawing/2014/main" id="{6AC6EE67-3A80-4B82-9A86-1B31FE741314}"/>
                    </a:ext>
                  </a:extLst>
                </p:cNvPr>
                <p:cNvSpPr/>
                <p:nvPr/>
              </p:nvSpPr>
              <p:spPr>
                <a:xfrm>
                  <a:off x="7077309" y="1988840"/>
                  <a:ext cx="1634255" cy="13335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0000" tIns="46800" rIns="90000" bIns="46800" anchor="ctr" anchorCtr="1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100" dirty="0"/>
                    <a:t>完成论文剩余部分</a:t>
                  </a:r>
                  <a:endParaRPr lang="en-US" altLang="zh-CN" sz="1100" dirty="0"/>
                </a:p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100" dirty="0"/>
                    <a:t>并修改</a:t>
                  </a:r>
                  <a:endParaRPr lang="en-US" altLang="zh-CN" sz="1100" dirty="0"/>
                </a:p>
              </p:txBody>
            </p:sp>
            <p:sp>
              <p:nvSpPr>
                <p:cNvPr id="20" name="íšļïḓe">
                  <a:extLst>
                    <a:ext uri="{FF2B5EF4-FFF2-40B4-BE49-F238E27FC236}">
                      <a16:creationId xmlns:a16="http://schemas.microsoft.com/office/drawing/2014/main" id="{99FE4787-A72F-4AE2-8E70-2C5B37802B1C}"/>
                    </a:ext>
                  </a:extLst>
                </p:cNvPr>
                <p:cNvSpPr/>
                <p:nvPr/>
              </p:nvSpPr>
              <p:spPr>
                <a:xfrm>
                  <a:off x="7766244" y="4260565"/>
                  <a:ext cx="256727" cy="2567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24" name="ïśḷíḍê">
                  <a:extLst>
                    <a:ext uri="{FF2B5EF4-FFF2-40B4-BE49-F238E27FC236}">
                      <a16:creationId xmlns:a16="http://schemas.microsoft.com/office/drawing/2014/main" id="{892C5E43-46BC-44F4-A3C0-9374DC7ECFFE}"/>
                    </a:ext>
                  </a:extLst>
                </p:cNvPr>
                <p:cNvSpPr txBox="1"/>
                <p:nvPr/>
              </p:nvSpPr>
              <p:spPr bwMode="auto">
                <a:xfrm>
                  <a:off x="7077308" y="3322414"/>
                  <a:ext cx="1634256" cy="430622"/>
                </a:xfrm>
                <a:prstGeom prst="rect">
                  <a:avLst/>
                </a:prstGeom>
                <a:noFill/>
                <a:extLst/>
              </p:spPr>
              <p:txBody>
                <a:bodyPr wrap="none" lIns="90000" tIns="46800" rIns="90000" bIns="46800" anchor="ctr" anchorCtr="1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atinLnBrk="0"/>
                  <a:endParaRPr lang="zh-CN" altLang="en-US" sz="1400" b="1" dirty="0">
                    <a:effectLst/>
                  </a:endParaRPr>
                </a:p>
              </p:txBody>
            </p:sp>
          </p:grpSp>
        </p:grpSp>
        <p:sp>
          <p:nvSpPr>
            <p:cNvPr id="45" name="ïṩḷïḍé">
              <a:extLst>
                <a:ext uri="{FF2B5EF4-FFF2-40B4-BE49-F238E27FC236}">
                  <a16:creationId xmlns:a16="http://schemas.microsoft.com/office/drawing/2014/main" id="{D2D7EBAC-C50E-47E4-949D-D76B0DA4DB19}"/>
                </a:ext>
              </a:extLst>
            </p:cNvPr>
            <p:cNvSpPr/>
            <p:nvPr/>
          </p:nvSpPr>
          <p:spPr>
            <a:xfrm>
              <a:off x="7124704" y="3955814"/>
              <a:ext cx="543640" cy="287103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>
                <a:spcBef>
                  <a:spcPct val="0"/>
                </a:spcBef>
                <a:defRPr/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3</a:t>
              </a:r>
              <a:r>
                <a:rPr lang="zh-CN" altLang="en-US" sz="1200" b="1" dirty="0">
                  <a:solidFill>
                    <a:schemeClr val="bg1"/>
                  </a:solidFill>
                </a:rPr>
                <a:t>月份始</a:t>
              </a:r>
              <a:endParaRPr lang="ar-SA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983225"/>
      </p:ext>
    </p:extLst>
  </p:cSld>
  <p:clrMapOvr>
    <a:masterClrMapping/>
  </p:clrMapOvr>
  <p:transition spd="slow" advClick="0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099270" y="1635647"/>
            <a:ext cx="257112" cy="504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099270" y="1635647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 rot="5400000">
            <a:off x="5023182" y="2597221"/>
            <a:ext cx="2170282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 flipV="1">
            <a:off x="4099270" y="3301684"/>
            <a:ext cx="257112" cy="342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4099270" y="3558796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78408" y="2830553"/>
            <a:ext cx="15959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algn="r"/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谢谢观看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25828" y="2264725"/>
            <a:ext cx="334328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algn="r"/>
            <a:r>
              <a:rPr lang="en-US" altLang="zh-CN" sz="44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THANK YOU</a:t>
            </a:r>
            <a:endParaRPr lang="zh-CN" altLang="en-US" sz="4400" b="1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CCE8CF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3668617"/>
      </p:ext>
    </p:extLst>
  </p:cSld>
  <p:clrMapOvr>
    <a:masterClrMapping/>
  </p:clrMapOvr>
  <p:transition spd="slow" advClick="0" advTm="0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907704" y="483518"/>
            <a:ext cx="6120680" cy="3444254"/>
            <a:chOff x="1907704" y="483518"/>
            <a:chExt cx="6120680" cy="3444254"/>
          </a:xfrm>
        </p:grpSpPr>
        <p:grpSp>
          <p:nvGrpSpPr>
            <p:cNvPr id="93" name="组合 92"/>
            <p:cNvGrpSpPr/>
            <p:nvPr/>
          </p:nvGrpSpPr>
          <p:grpSpPr>
            <a:xfrm>
              <a:off x="1907704" y="483518"/>
              <a:ext cx="6120680" cy="3305755"/>
              <a:chOff x="1907704" y="483518"/>
              <a:chExt cx="6120680" cy="330575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907704" y="1578131"/>
                <a:ext cx="6120680" cy="1800200"/>
              </a:xfrm>
              <a:prstGeom prst="rect">
                <a:avLst/>
              </a:prstGeom>
              <a:solidFill>
                <a:srgbClr val="BCEBFE"/>
              </a:solidFill>
              <a:ln w="9525">
                <a:solidFill>
                  <a:srgbClr val="5E5B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123728" y="1722147"/>
                <a:ext cx="1791816" cy="495672"/>
              </a:xfrm>
              <a:prstGeom prst="rect">
                <a:avLst/>
              </a:prstGeom>
              <a:solidFill>
                <a:srgbClr val="F6AF2C"/>
              </a:solidFill>
              <a:ln w="9525">
                <a:solidFill>
                  <a:srgbClr val="5E5B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191524" y="1759267"/>
                <a:ext cx="16562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Command &amp; Control</a:t>
                </a:r>
              </a:p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客户端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093167" y="1722147"/>
                <a:ext cx="1791816" cy="495672"/>
              </a:xfrm>
              <a:prstGeom prst="rect">
                <a:avLst/>
              </a:prstGeom>
              <a:solidFill>
                <a:srgbClr val="F6AF2C"/>
              </a:solidFill>
              <a:ln w="9525">
                <a:solidFill>
                  <a:srgbClr val="5E5B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4338765" y="1851599"/>
                <a:ext cx="13179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Core Data</a:t>
                </a:r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客户端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062606" y="1722147"/>
                <a:ext cx="1791816" cy="495672"/>
              </a:xfrm>
              <a:prstGeom prst="rect">
                <a:avLst/>
              </a:prstGeom>
              <a:solidFill>
                <a:srgbClr val="F6AF2C"/>
              </a:solidFill>
              <a:ln w="9525">
                <a:solidFill>
                  <a:srgbClr val="5E5B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162582" y="1851599"/>
                <a:ext cx="13372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Meta Data</a:t>
                </a:r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客户端</a:t>
                </a: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123728" y="483518"/>
                <a:ext cx="1791816" cy="495672"/>
              </a:xfrm>
              <a:prstGeom prst="rect">
                <a:avLst/>
              </a:prstGeom>
              <a:solidFill>
                <a:srgbClr val="F6AF2C"/>
              </a:solidFill>
              <a:ln w="9525">
                <a:solidFill>
                  <a:srgbClr val="5E5B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208716" y="588406"/>
                <a:ext cx="17027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Command &amp; Control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4093167" y="483518"/>
                <a:ext cx="1791816" cy="495672"/>
              </a:xfrm>
              <a:prstGeom prst="rect">
                <a:avLst/>
              </a:prstGeom>
              <a:solidFill>
                <a:srgbClr val="F6AF2C"/>
              </a:solidFill>
              <a:ln w="9525">
                <a:solidFill>
                  <a:srgbClr val="5E5B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520645" y="598798"/>
                <a:ext cx="8947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Core Data</a:t>
                </a:r>
                <a:endPara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062606" y="483518"/>
                <a:ext cx="1791816" cy="495672"/>
              </a:xfrm>
              <a:prstGeom prst="rect">
                <a:avLst/>
              </a:prstGeom>
              <a:solidFill>
                <a:srgbClr val="F6AF2C"/>
              </a:solidFill>
              <a:ln w="9525">
                <a:solidFill>
                  <a:srgbClr val="5E5B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374178" y="600481"/>
                <a:ext cx="9140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Meta Data</a:t>
                </a:r>
                <a:endPara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  <p:cxnSp>
            <p:nvCxnSpPr>
              <p:cNvPr id="22" name="直接箭头连接符 21"/>
              <p:cNvCxnSpPr/>
              <p:nvPr/>
            </p:nvCxnSpPr>
            <p:spPr>
              <a:xfrm>
                <a:off x="3347864" y="979190"/>
                <a:ext cx="0" cy="72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/>
              <p:cNvSpPr txBox="1"/>
              <p:nvPr/>
            </p:nvSpPr>
            <p:spPr>
              <a:xfrm>
                <a:off x="3255172" y="1122312"/>
                <a:ext cx="748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命令请求</a:t>
                </a:r>
                <a:endParaRPr lang="en-US" altLang="zh-CN" sz="12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 flipV="1">
                <a:off x="2708883" y="979189"/>
                <a:ext cx="0" cy="72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2031262" y="1123206"/>
                <a:ext cx="748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命令响应</a:t>
                </a:r>
                <a:endParaRPr lang="en-US" altLang="zh-CN" sz="12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V="1">
                <a:off x="4997760" y="979190"/>
                <a:ext cx="0" cy="72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4907832" y="1163073"/>
                <a:ext cx="1847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zh-CN" sz="12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4908502" y="1123478"/>
                <a:ext cx="11721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设备数据或事件</a:t>
                </a:r>
                <a:endParaRPr lang="en-US" altLang="zh-CN" sz="12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  <p:cxnSp>
            <p:nvCxnSpPr>
              <p:cNvPr id="31" name="直接箭头连接符 30"/>
              <p:cNvCxnSpPr/>
              <p:nvPr/>
            </p:nvCxnSpPr>
            <p:spPr>
              <a:xfrm flipV="1">
                <a:off x="6588224" y="979189"/>
                <a:ext cx="0" cy="72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>
                <a:off x="7288211" y="979189"/>
                <a:ext cx="0" cy="72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6488225" y="1166887"/>
                <a:ext cx="748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注册设备</a:t>
                </a:r>
                <a:endParaRPr lang="en-US" altLang="zh-CN" sz="12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237148" y="1169514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回调</a:t>
                </a:r>
                <a:endParaRPr lang="en-US" altLang="zh-CN" sz="12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5317439" y="698834"/>
                <a:ext cx="482824" cy="365478"/>
                <a:chOff x="5173423" y="710524"/>
                <a:chExt cx="482824" cy="365478"/>
              </a:xfrm>
            </p:grpSpPr>
            <p:sp>
              <p:nvSpPr>
                <p:cNvPr id="35" name="database_58963"/>
                <p:cNvSpPr>
                  <a:spLocks noChangeAspect="1"/>
                </p:cNvSpPr>
                <p:nvPr/>
              </p:nvSpPr>
              <p:spPr bwMode="auto">
                <a:xfrm>
                  <a:off x="5213485" y="710524"/>
                  <a:ext cx="371324" cy="365478"/>
                </a:xfrm>
                <a:custGeom>
                  <a:avLst/>
                  <a:gdLst>
                    <a:gd name="connsiteX0" fmla="*/ 6455 w 606724"/>
                    <a:gd name="connsiteY0" fmla="*/ 446147 h 597173"/>
                    <a:gd name="connsiteX1" fmla="*/ 18903 w 606724"/>
                    <a:gd name="connsiteY1" fmla="*/ 446608 h 597173"/>
                    <a:gd name="connsiteX2" fmla="*/ 303362 w 606724"/>
                    <a:gd name="connsiteY2" fmla="*/ 504624 h 597173"/>
                    <a:gd name="connsiteX3" fmla="*/ 588283 w 606724"/>
                    <a:gd name="connsiteY3" fmla="*/ 446608 h 597173"/>
                    <a:gd name="connsiteX4" fmla="*/ 600731 w 606724"/>
                    <a:gd name="connsiteY4" fmla="*/ 446147 h 597173"/>
                    <a:gd name="connsiteX5" fmla="*/ 606724 w 606724"/>
                    <a:gd name="connsiteY5" fmla="*/ 456737 h 597173"/>
                    <a:gd name="connsiteX6" fmla="*/ 606724 w 606724"/>
                    <a:gd name="connsiteY6" fmla="*/ 519818 h 597173"/>
                    <a:gd name="connsiteX7" fmla="*/ 602114 w 606724"/>
                    <a:gd name="connsiteY7" fmla="*/ 529488 h 597173"/>
                    <a:gd name="connsiteX8" fmla="*/ 303362 w 606724"/>
                    <a:gd name="connsiteY8" fmla="*/ 597173 h 597173"/>
                    <a:gd name="connsiteX9" fmla="*/ 4611 w 606724"/>
                    <a:gd name="connsiteY9" fmla="*/ 529488 h 597173"/>
                    <a:gd name="connsiteX10" fmla="*/ 0 w 606724"/>
                    <a:gd name="connsiteY10" fmla="*/ 519818 h 597173"/>
                    <a:gd name="connsiteX11" fmla="*/ 0 w 606724"/>
                    <a:gd name="connsiteY11" fmla="*/ 456737 h 597173"/>
                    <a:gd name="connsiteX12" fmla="*/ 6455 w 606724"/>
                    <a:gd name="connsiteY12" fmla="*/ 446147 h 597173"/>
                    <a:gd name="connsiteX13" fmla="*/ 6455 w 606724"/>
                    <a:gd name="connsiteY13" fmla="*/ 283120 h 597173"/>
                    <a:gd name="connsiteX14" fmla="*/ 18903 w 606724"/>
                    <a:gd name="connsiteY14" fmla="*/ 283120 h 597173"/>
                    <a:gd name="connsiteX15" fmla="*/ 303362 w 606724"/>
                    <a:gd name="connsiteY15" fmla="*/ 341603 h 597173"/>
                    <a:gd name="connsiteX16" fmla="*/ 588283 w 606724"/>
                    <a:gd name="connsiteY16" fmla="*/ 283120 h 597173"/>
                    <a:gd name="connsiteX17" fmla="*/ 600731 w 606724"/>
                    <a:gd name="connsiteY17" fmla="*/ 283120 h 597173"/>
                    <a:gd name="connsiteX18" fmla="*/ 606724 w 606724"/>
                    <a:gd name="connsiteY18" fmla="*/ 293712 h 597173"/>
                    <a:gd name="connsiteX19" fmla="*/ 606724 w 606724"/>
                    <a:gd name="connsiteY19" fmla="*/ 356800 h 597173"/>
                    <a:gd name="connsiteX20" fmla="*/ 602114 w 606724"/>
                    <a:gd name="connsiteY20" fmla="*/ 366470 h 597173"/>
                    <a:gd name="connsiteX21" fmla="*/ 303362 w 606724"/>
                    <a:gd name="connsiteY21" fmla="*/ 433702 h 597173"/>
                    <a:gd name="connsiteX22" fmla="*/ 4611 w 606724"/>
                    <a:gd name="connsiteY22" fmla="*/ 366470 h 597173"/>
                    <a:gd name="connsiteX23" fmla="*/ 0 w 606724"/>
                    <a:gd name="connsiteY23" fmla="*/ 356800 h 597173"/>
                    <a:gd name="connsiteX24" fmla="*/ 0 w 606724"/>
                    <a:gd name="connsiteY24" fmla="*/ 293712 h 597173"/>
                    <a:gd name="connsiteX25" fmla="*/ 6455 w 606724"/>
                    <a:gd name="connsiteY25" fmla="*/ 283120 h 597173"/>
                    <a:gd name="connsiteX26" fmla="*/ 303362 w 606724"/>
                    <a:gd name="connsiteY26" fmla="*/ 0 h 597173"/>
                    <a:gd name="connsiteX27" fmla="*/ 606724 w 606724"/>
                    <a:gd name="connsiteY27" fmla="*/ 107287 h 597173"/>
                    <a:gd name="connsiteX28" fmla="*/ 606724 w 606724"/>
                    <a:gd name="connsiteY28" fmla="*/ 108668 h 597173"/>
                    <a:gd name="connsiteX29" fmla="*/ 606724 w 606724"/>
                    <a:gd name="connsiteY29" fmla="*/ 199378 h 597173"/>
                    <a:gd name="connsiteX30" fmla="*/ 303362 w 606724"/>
                    <a:gd name="connsiteY30" fmla="*/ 270749 h 597173"/>
                    <a:gd name="connsiteX31" fmla="*/ 0 w 606724"/>
                    <a:gd name="connsiteY31" fmla="*/ 199378 h 597173"/>
                    <a:gd name="connsiteX32" fmla="*/ 0 w 606724"/>
                    <a:gd name="connsiteY32" fmla="*/ 108668 h 597173"/>
                    <a:gd name="connsiteX33" fmla="*/ 0 w 606724"/>
                    <a:gd name="connsiteY33" fmla="*/ 107287 h 597173"/>
                    <a:gd name="connsiteX34" fmla="*/ 303362 w 606724"/>
                    <a:gd name="connsiteY34" fmla="*/ 0 h 597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6724" h="597173">
                      <a:moveTo>
                        <a:pt x="6455" y="446147"/>
                      </a:moveTo>
                      <a:cubicBezTo>
                        <a:pt x="10143" y="443845"/>
                        <a:pt x="14753" y="444305"/>
                        <a:pt x="18903" y="446608"/>
                      </a:cubicBezTo>
                      <a:cubicBezTo>
                        <a:pt x="77915" y="482522"/>
                        <a:pt x="186720" y="504624"/>
                        <a:pt x="303362" y="504624"/>
                      </a:cubicBezTo>
                      <a:cubicBezTo>
                        <a:pt x="420004" y="504624"/>
                        <a:pt x="529270" y="482522"/>
                        <a:pt x="588283" y="446608"/>
                      </a:cubicBezTo>
                      <a:cubicBezTo>
                        <a:pt x="591971" y="444305"/>
                        <a:pt x="596581" y="443845"/>
                        <a:pt x="600731" y="446147"/>
                      </a:cubicBezTo>
                      <a:cubicBezTo>
                        <a:pt x="604419" y="448449"/>
                        <a:pt x="606724" y="452593"/>
                        <a:pt x="606724" y="456737"/>
                      </a:cubicBezTo>
                      <a:lnTo>
                        <a:pt x="606724" y="519818"/>
                      </a:lnTo>
                      <a:cubicBezTo>
                        <a:pt x="606724" y="523502"/>
                        <a:pt x="604880" y="527185"/>
                        <a:pt x="602114" y="529488"/>
                      </a:cubicBezTo>
                      <a:cubicBezTo>
                        <a:pt x="548173" y="570467"/>
                        <a:pt x="431069" y="597173"/>
                        <a:pt x="303362" y="597173"/>
                      </a:cubicBezTo>
                      <a:cubicBezTo>
                        <a:pt x="176116" y="597173"/>
                        <a:pt x="58552" y="570467"/>
                        <a:pt x="4611" y="529488"/>
                      </a:cubicBezTo>
                      <a:cubicBezTo>
                        <a:pt x="1844" y="527185"/>
                        <a:pt x="0" y="523502"/>
                        <a:pt x="0" y="519818"/>
                      </a:cubicBezTo>
                      <a:lnTo>
                        <a:pt x="0" y="456737"/>
                      </a:lnTo>
                      <a:cubicBezTo>
                        <a:pt x="0" y="452593"/>
                        <a:pt x="2305" y="448449"/>
                        <a:pt x="6455" y="446147"/>
                      </a:cubicBezTo>
                      <a:close/>
                      <a:moveTo>
                        <a:pt x="6455" y="283120"/>
                      </a:moveTo>
                      <a:cubicBezTo>
                        <a:pt x="10143" y="280818"/>
                        <a:pt x="14753" y="280818"/>
                        <a:pt x="18903" y="283120"/>
                      </a:cubicBezTo>
                      <a:cubicBezTo>
                        <a:pt x="77915" y="319039"/>
                        <a:pt x="186720" y="341603"/>
                        <a:pt x="303362" y="341603"/>
                      </a:cubicBezTo>
                      <a:cubicBezTo>
                        <a:pt x="420004" y="341603"/>
                        <a:pt x="529270" y="319039"/>
                        <a:pt x="588283" y="283120"/>
                      </a:cubicBezTo>
                      <a:cubicBezTo>
                        <a:pt x="591971" y="280818"/>
                        <a:pt x="596581" y="280818"/>
                        <a:pt x="600731" y="283120"/>
                      </a:cubicBezTo>
                      <a:cubicBezTo>
                        <a:pt x="604419" y="285423"/>
                        <a:pt x="606724" y="289567"/>
                        <a:pt x="606724" y="293712"/>
                      </a:cubicBezTo>
                      <a:lnTo>
                        <a:pt x="606724" y="356800"/>
                      </a:lnTo>
                      <a:cubicBezTo>
                        <a:pt x="606724" y="360483"/>
                        <a:pt x="604880" y="364167"/>
                        <a:pt x="602114" y="366470"/>
                      </a:cubicBezTo>
                      <a:cubicBezTo>
                        <a:pt x="548173" y="407454"/>
                        <a:pt x="431069" y="433702"/>
                        <a:pt x="303362" y="433702"/>
                      </a:cubicBezTo>
                      <a:cubicBezTo>
                        <a:pt x="176116" y="433702"/>
                        <a:pt x="58552" y="407454"/>
                        <a:pt x="4611" y="366470"/>
                      </a:cubicBezTo>
                      <a:cubicBezTo>
                        <a:pt x="1844" y="364167"/>
                        <a:pt x="0" y="360483"/>
                        <a:pt x="0" y="356800"/>
                      </a:cubicBezTo>
                      <a:lnTo>
                        <a:pt x="0" y="293712"/>
                      </a:lnTo>
                      <a:cubicBezTo>
                        <a:pt x="0" y="289567"/>
                        <a:pt x="2305" y="285423"/>
                        <a:pt x="6455" y="283120"/>
                      </a:cubicBezTo>
                      <a:close/>
                      <a:moveTo>
                        <a:pt x="303362" y="0"/>
                      </a:moveTo>
                      <a:cubicBezTo>
                        <a:pt x="470718" y="0"/>
                        <a:pt x="606724" y="47888"/>
                        <a:pt x="606724" y="107287"/>
                      </a:cubicBezTo>
                      <a:cubicBezTo>
                        <a:pt x="606724" y="107747"/>
                        <a:pt x="606724" y="108208"/>
                        <a:pt x="606724" y="108668"/>
                      </a:cubicBezTo>
                      <a:lnTo>
                        <a:pt x="606724" y="199378"/>
                      </a:lnTo>
                      <a:cubicBezTo>
                        <a:pt x="556932" y="241280"/>
                        <a:pt x="439829" y="270749"/>
                        <a:pt x="303362" y="270749"/>
                      </a:cubicBezTo>
                      <a:cubicBezTo>
                        <a:pt x="166895" y="270749"/>
                        <a:pt x="49792" y="241280"/>
                        <a:pt x="0" y="199378"/>
                      </a:cubicBezTo>
                      <a:lnTo>
                        <a:pt x="0" y="108668"/>
                      </a:lnTo>
                      <a:cubicBezTo>
                        <a:pt x="0" y="108208"/>
                        <a:pt x="0" y="107747"/>
                        <a:pt x="0" y="107287"/>
                      </a:cubicBezTo>
                      <a:cubicBezTo>
                        <a:pt x="0" y="47888"/>
                        <a:pt x="136006" y="0"/>
                        <a:pt x="303362" y="0"/>
                      </a:cubicBezTo>
                      <a:close/>
                    </a:path>
                  </a:pathLst>
                </a:custGeom>
                <a:solidFill>
                  <a:srgbClr val="F6AF2C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5173423" y="718818"/>
                  <a:ext cx="482824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700" b="1" dirty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Mongo</a:t>
                  </a:r>
                  <a:endParaRPr lang="zh-CN" altLang="en-US" sz="700" b="1" dirty="0">
                    <a:latin typeface="方正等线" panose="03000509000000000000" pitchFamily="65" charset="-122"/>
                    <a:ea typeface="方正等线" panose="03000509000000000000" pitchFamily="65" charset="-122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7329217" y="703080"/>
                <a:ext cx="482824" cy="365478"/>
                <a:chOff x="5173423" y="710524"/>
                <a:chExt cx="482824" cy="365478"/>
              </a:xfrm>
            </p:grpSpPr>
            <p:sp>
              <p:nvSpPr>
                <p:cNvPr id="41" name="database_58963"/>
                <p:cNvSpPr>
                  <a:spLocks noChangeAspect="1"/>
                </p:cNvSpPr>
                <p:nvPr/>
              </p:nvSpPr>
              <p:spPr bwMode="auto">
                <a:xfrm>
                  <a:off x="5213485" y="710524"/>
                  <a:ext cx="371324" cy="365478"/>
                </a:xfrm>
                <a:custGeom>
                  <a:avLst/>
                  <a:gdLst>
                    <a:gd name="connsiteX0" fmla="*/ 6455 w 606724"/>
                    <a:gd name="connsiteY0" fmla="*/ 446147 h 597173"/>
                    <a:gd name="connsiteX1" fmla="*/ 18903 w 606724"/>
                    <a:gd name="connsiteY1" fmla="*/ 446608 h 597173"/>
                    <a:gd name="connsiteX2" fmla="*/ 303362 w 606724"/>
                    <a:gd name="connsiteY2" fmla="*/ 504624 h 597173"/>
                    <a:gd name="connsiteX3" fmla="*/ 588283 w 606724"/>
                    <a:gd name="connsiteY3" fmla="*/ 446608 h 597173"/>
                    <a:gd name="connsiteX4" fmla="*/ 600731 w 606724"/>
                    <a:gd name="connsiteY4" fmla="*/ 446147 h 597173"/>
                    <a:gd name="connsiteX5" fmla="*/ 606724 w 606724"/>
                    <a:gd name="connsiteY5" fmla="*/ 456737 h 597173"/>
                    <a:gd name="connsiteX6" fmla="*/ 606724 w 606724"/>
                    <a:gd name="connsiteY6" fmla="*/ 519818 h 597173"/>
                    <a:gd name="connsiteX7" fmla="*/ 602114 w 606724"/>
                    <a:gd name="connsiteY7" fmla="*/ 529488 h 597173"/>
                    <a:gd name="connsiteX8" fmla="*/ 303362 w 606724"/>
                    <a:gd name="connsiteY8" fmla="*/ 597173 h 597173"/>
                    <a:gd name="connsiteX9" fmla="*/ 4611 w 606724"/>
                    <a:gd name="connsiteY9" fmla="*/ 529488 h 597173"/>
                    <a:gd name="connsiteX10" fmla="*/ 0 w 606724"/>
                    <a:gd name="connsiteY10" fmla="*/ 519818 h 597173"/>
                    <a:gd name="connsiteX11" fmla="*/ 0 w 606724"/>
                    <a:gd name="connsiteY11" fmla="*/ 456737 h 597173"/>
                    <a:gd name="connsiteX12" fmla="*/ 6455 w 606724"/>
                    <a:gd name="connsiteY12" fmla="*/ 446147 h 597173"/>
                    <a:gd name="connsiteX13" fmla="*/ 6455 w 606724"/>
                    <a:gd name="connsiteY13" fmla="*/ 283120 h 597173"/>
                    <a:gd name="connsiteX14" fmla="*/ 18903 w 606724"/>
                    <a:gd name="connsiteY14" fmla="*/ 283120 h 597173"/>
                    <a:gd name="connsiteX15" fmla="*/ 303362 w 606724"/>
                    <a:gd name="connsiteY15" fmla="*/ 341603 h 597173"/>
                    <a:gd name="connsiteX16" fmla="*/ 588283 w 606724"/>
                    <a:gd name="connsiteY16" fmla="*/ 283120 h 597173"/>
                    <a:gd name="connsiteX17" fmla="*/ 600731 w 606724"/>
                    <a:gd name="connsiteY17" fmla="*/ 283120 h 597173"/>
                    <a:gd name="connsiteX18" fmla="*/ 606724 w 606724"/>
                    <a:gd name="connsiteY18" fmla="*/ 293712 h 597173"/>
                    <a:gd name="connsiteX19" fmla="*/ 606724 w 606724"/>
                    <a:gd name="connsiteY19" fmla="*/ 356800 h 597173"/>
                    <a:gd name="connsiteX20" fmla="*/ 602114 w 606724"/>
                    <a:gd name="connsiteY20" fmla="*/ 366470 h 597173"/>
                    <a:gd name="connsiteX21" fmla="*/ 303362 w 606724"/>
                    <a:gd name="connsiteY21" fmla="*/ 433702 h 597173"/>
                    <a:gd name="connsiteX22" fmla="*/ 4611 w 606724"/>
                    <a:gd name="connsiteY22" fmla="*/ 366470 h 597173"/>
                    <a:gd name="connsiteX23" fmla="*/ 0 w 606724"/>
                    <a:gd name="connsiteY23" fmla="*/ 356800 h 597173"/>
                    <a:gd name="connsiteX24" fmla="*/ 0 w 606724"/>
                    <a:gd name="connsiteY24" fmla="*/ 293712 h 597173"/>
                    <a:gd name="connsiteX25" fmla="*/ 6455 w 606724"/>
                    <a:gd name="connsiteY25" fmla="*/ 283120 h 597173"/>
                    <a:gd name="connsiteX26" fmla="*/ 303362 w 606724"/>
                    <a:gd name="connsiteY26" fmla="*/ 0 h 597173"/>
                    <a:gd name="connsiteX27" fmla="*/ 606724 w 606724"/>
                    <a:gd name="connsiteY27" fmla="*/ 107287 h 597173"/>
                    <a:gd name="connsiteX28" fmla="*/ 606724 w 606724"/>
                    <a:gd name="connsiteY28" fmla="*/ 108668 h 597173"/>
                    <a:gd name="connsiteX29" fmla="*/ 606724 w 606724"/>
                    <a:gd name="connsiteY29" fmla="*/ 199378 h 597173"/>
                    <a:gd name="connsiteX30" fmla="*/ 303362 w 606724"/>
                    <a:gd name="connsiteY30" fmla="*/ 270749 h 597173"/>
                    <a:gd name="connsiteX31" fmla="*/ 0 w 606724"/>
                    <a:gd name="connsiteY31" fmla="*/ 199378 h 597173"/>
                    <a:gd name="connsiteX32" fmla="*/ 0 w 606724"/>
                    <a:gd name="connsiteY32" fmla="*/ 108668 h 597173"/>
                    <a:gd name="connsiteX33" fmla="*/ 0 w 606724"/>
                    <a:gd name="connsiteY33" fmla="*/ 107287 h 597173"/>
                    <a:gd name="connsiteX34" fmla="*/ 303362 w 606724"/>
                    <a:gd name="connsiteY34" fmla="*/ 0 h 597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6724" h="597173">
                      <a:moveTo>
                        <a:pt x="6455" y="446147"/>
                      </a:moveTo>
                      <a:cubicBezTo>
                        <a:pt x="10143" y="443845"/>
                        <a:pt x="14753" y="444305"/>
                        <a:pt x="18903" y="446608"/>
                      </a:cubicBezTo>
                      <a:cubicBezTo>
                        <a:pt x="77915" y="482522"/>
                        <a:pt x="186720" y="504624"/>
                        <a:pt x="303362" y="504624"/>
                      </a:cubicBezTo>
                      <a:cubicBezTo>
                        <a:pt x="420004" y="504624"/>
                        <a:pt x="529270" y="482522"/>
                        <a:pt x="588283" y="446608"/>
                      </a:cubicBezTo>
                      <a:cubicBezTo>
                        <a:pt x="591971" y="444305"/>
                        <a:pt x="596581" y="443845"/>
                        <a:pt x="600731" y="446147"/>
                      </a:cubicBezTo>
                      <a:cubicBezTo>
                        <a:pt x="604419" y="448449"/>
                        <a:pt x="606724" y="452593"/>
                        <a:pt x="606724" y="456737"/>
                      </a:cubicBezTo>
                      <a:lnTo>
                        <a:pt x="606724" y="519818"/>
                      </a:lnTo>
                      <a:cubicBezTo>
                        <a:pt x="606724" y="523502"/>
                        <a:pt x="604880" y="527185"/>
                        <a:pt x="602114" y="529488"/>
                      </a:cubicBezTo>
                      <a:cubicBezTo>
                        <a:pt x="548173" y="570467"/>
                        <a:pt x="431069" y="597173"/>
                        <a:pt x="303362" y="597173"/>
                      </a:cubicBezTo>
                      <a:cubicBezTo>
                        <a:pt x="176116" y="597173"/>
                        <a:pt x="58552" y="570467"/>
                        <a:pt x="4611" y="529488"/>
                      </a:cubicBezTo>
                      <a:cubicBezTo>
                        <a:pt x="1844" y="527185"/>
                        <a:pt x="0" y="523502"/>
                        <a:pt x="0" y="519818"/>
                      </a:cubicBezTo>
                      <a:lnTo>
                        <a:pt x="0" y="456737"/>
                      </a:lnTo>
                      <a:cubicBezTo>
                        <a:pt x="0" y="452593"/>
                        <a:pt x="2305" y="448449"/>
                        <a:pt x="6455" y="446147"/>
                      </a:cubicBezTo>
                      <a:close/>
                      <a:moveTo>
                        <a:pt x="6455" y="283120"/>
                      </a:moveTo>
                      <a:cubicBezTo>
                        <a:pt x="10143" y="280818"/>
                        <a:pt x="14753" y="280818"/>
                        <a:pt x="18903" y="283120"/>
                      </a:cubicBezTo>
                      <a:cubicBezTo>
                        <a:pt x="77915" y="319039"/>
                        <a:pt x="186720" y="341603"/>
                        <a:pt x="303362" y="341603"/>
                      </a:cubicBezTo>
                      <a:cubicBezTo>
                        <a:pt x="420004" y="341603"/>
                        <a:pt x="529270" y="319039"/>
                        <a:pt x="588283" y="283120"/>
                      </a:cubicBezTo>
                      <a:cubicBezTo>
                        <a:pt x="591971" y="280818"/>
                        <a:pt x="596581" y="280818"/>
                        <a:pt x="600731" y="283120"/>
                      </a:cubicBezTo>
                      <a:cubicBezTo>
                        <a:pt x="604419" y="285423"/>
                        <a:pt x="606724" y="289567"/>
                        <a:pt x="606724" y="293712"/>
                      </a:cubicBezTo>
                      <a:lnTo>
                        <a:pt x="606724" y="356800"/>
                      </a:lnTo>
                      <a:cubicBezTo>
                        <a:pt x="606724" y="360483"/>
                        <a:pt x="604880" y="364167"/>
                        <a:pt x="602114" y="366470"/>
                      </a:cubicBezTo>
                      <a:cubicBezTo>
                        <a:pt x="548173" y="407454"/>
                        <a:pt x="431069" y="433702"/>
                        <a:pt x="303362" y="433702"/>
                      </a:cubicBezTo>
                      <a:cubicBezTo>
                        <a:pt x="176116" y="433702"/>
                        <a:pt x="58552" y="407454"/>
                        <a:pt x="4611" y="366470"/>
                      </a:cubicBezTo>
                      <a:cubicBezTo>
                        <a:pt x="1844" y="364167"/>
                        <a:pt x="0" y="360483"/>
                        <a:pt x="0" y="356800"/>
                      </a:cubicBezTo>
                      <a:lnTo>
                        <a:pt x="0" y="293712"/>
                      </a:lnTo>
                      <a:cubicBezTo>
                        <a:pt x="0" y="289567"/>
                        <a:pt x="2305" y="285423"/>
                        <a:pt x="6455" y="283120"/>
                      </a:cubicBezTo>
                      <a:close/>
                      <a:moveTo>
                        <a:pt x="303362" y="0"/>
                      </a:moveTo>
                      <a:cubicBezTo>
                        <a:pt x="470718" y="0"/>
                        <a:pt x="606724" y="47888"/>
                        <a:pt x="606724" y="107287"/>
                      </a:cubicBezTo>
                      <a:cubicBezTo>
                        <a:pt x="606724" y="107747"/>
                        <a:pt x="606724" y="108208"/>
                        <a:pt x="606724" y="108668"/>
                      </a:cubicBezTo>
                      <a:lnTo>
                        <a:pt x="606724" y="199378"/>
                      </a:lnTo>
                      <a:cubicBezTo>
                        <a:pt x="556932" y="241280"/>
                        <a:pt x="439829" y="270749"/>
                        <a:pt x="303362" y="270749"/>
                      </a:cubicBezTo>
                      <a:cubicBezTo>
                        <a:pt x="166895" y="270749"/>
                        <a:pt x="49792" y="241280"/>
                        <a:pt x="0" y="199378"/>
                      </a:cubicBezTo>
                      <a:lnTo>
                        <a:pt x="0" y="108668"/>
                      </a:lnTo>
                      <a:cubicBezTo>
                        <a:pt x="0" y="108208"/>
                        <a:pt x="0" y="107747"/>
                        <a:pt x="0" y="107287"/>
                      </a:cubicBezTo>
                      <a:cubicBezTo>
                        <a:pt x="0" y="47888"/>
                        <a:pt x="136006" y="0"/>
                        <a:pt x="303362" y="0"/>
                      </a:cubicBezTo>
                      <a:close/>
                    </a:path>
                  </a:pathLst>
                </a:custGeom>
                <a:solidFill>
                  <a:srgbClr val="F6AF2C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5173423" y="718818"/>
                  <a:ext cx="482824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700" b="1" dirty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Mongo</a:t>
                  </a:r>
                  <a:endParaRPr lang="zh-CN" altLang="en-US" sz="700" b="1" dirty="0">
                    <a:latin typeface="方正等线" panose="03000509000000000000" pitchFamily="65" charset="-122"/>
                    <a:ea typeface="方正等线" panose="03000509000000000000" pitchFamily="65" charset="-122"/>
                  </a:endParaRPr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2356239" y="2545534"/>
                <a:ext cx="647041" cy="592885"/>
                <a:chOff x="2212223" y="2459033"/>
                <a:chExt cx="647041" cy="592885"/>
              </a:xfrm>
            </p:grpSpPr>
            <p:sp>
              <p:nvSpPr>
                <p:cNvPr id="51" name="file_346979"/>
                <p:cNvSpPr>
                  <a:spLocks noChangeAspect="1"/>
                </p:cNvSpPr>
                <p:nvPr/>
              </p:nvSpPr>
              <p:spPr bwMode="auto">
                <a:xfrm>
                  <a:off x="2249579" y="2459033"/>
                  <a:ext cx="609685" cy="592885"/>
                </a:xfrm>
                <a:custGeom>
                  <a:avLst/>
                  <a:gdLst>
                    <a:gd name="T0" fmla="*/ 4769 w 6564"/>
                    <a:gd name="T1" fmla="*/ 0 h 6394"/>
                    <a:gd name="T2" fmla="*/ 1677 w 6564"/>
                    <a:gd name="T3" fmla="*/ 0 h 6394"/>
                    <a:gd name="T4" fmla="*/ 1677 w 6564"/>
                    <a:gd name="T5" fmla="*/ 1677 h 6394"/>
                    <a:gd name="T6" fmla="*/ 0 w 6564"/>
                    <a:gd name="T7" fmla="*/ 1677 h 6394"/>
                    <a:gd name="T8" fmla="*/ 0 w 6564"/>
                    <a:gd name="T9" fmla="*/ 6394 h 6394"/>
                    <a:gd name="T10" fmla="*/ 4887 w 6564"/>
                    <a:gd name="T11" fmla="*/ 6394 h 6394"/>
                    <a:gd name="T12" fmla="*/ 4887 w 6564"/>
                    <a:gd name="T13" fmla="*/ 4717 h 6394"/>
                    <a:gd name="T14" fmla="*/ 6564 w 6564"/>
                    <a:gd name="T15" fmla="*/ 4717 h 6394"/>
                    <a:gd name="T16" fmla="*/ 6564 w 6564"/>
                    <a:gd name="T17" fmla="*/ 1795 h 6394"/>
                    <a:gd name="T18" fmla="*/ 4769 w 6564"/>
                    <a:gd name="T19" fmla="*/ 0 h 6394"/>
                    <a:gd name="T20" fmla="*/ 4846 w 6564"/>
                    <a:gd name="T21" fmla="*/ 448 h 6394"/>
                    <a:gd name="T22" fmla="*/ 6116 w 6564"/>
                    <a:gd name="T23" fmla="*/ 1718 h 6394"/>
                    <a:gd name="T24" fmla="*/ 4846 w 6564"/>
                    <a:gd name="T25" fmla="*/ 1718 h 6394"/>
                    <a:gd name="T26" fmla="*/ 4846 w 6564"/>
                    <a:gd name="T27" fmla="*/ 448 h 6394"/>
                    <a:gd name="T28" fmla="*/ 4625 w 6564"/>
                    <a:gd name="T29" fmla="*/ 6132 h 6394"/>
                    <a:gd name="T30" fmla="*/ 263 w 6564"/>
                    <a:gd name="T31" fmla="*/ 6132 h 6394"/>
                    <a:gd name="T32" fmla="*/ 263 w 6564"/>
                    <a:gd name="T33" fmla="*/ 1939 h 6394"/>
                    <a:gd name="T34" fmla="*/ 2906 w 6564"/>
                    <a:gd name="T35" fmla="*/ 1939 h 6394"/>
                    <a:gd name="T36" fmla="*/ 2906 w 6564"/>
                    <a:gd name="T37" fmla="*/ 3658 h 6394"/>
                    <a:gd name="T38" fmla="*/ 4625 w 6564"/>
                    <a:gd name="T39" fmla="*/ 3658 h 6394"/>
                    <a:gd name="T40" fmla="*/ 4625 w 6564"/>
                    <a:gd name="T41" fmla="*/ 6132 h 6394"/>
                    <a:gd name="T42" fmla="*/ 3169 w 6564"/>
                    <a:gd name="T43" fmla="*/ 3395 h 6394"/>
                    <a:gd name="T44" fmla="*/ 3169 w 6564"/>
                    <a:gd name="T45" fmla="*/ 2125 h 6394"/>
                    <a:gd name="T46" fmla="*/ 4439 w 6564"/>
                    <a:gd name="T47" fmla="*/ 3395 h 6394"/>
                    <a:gd name="T48" fmla="*/ 3169 w 6564"/>
                    <a:gd name="T49" fmla="*/ 3395 h 6394"/>
                    <a:gd name="T50" fmla="*/ 6302 w 6564"/>
                    <a:gd name="T51" fmla="*/ 4455 h 6394"/>
                    <a:gd name="T52" fmla="*/ 4887 w 6564"/>
                    <a:gd name="T53" fmla="*/ 4455 h 6394"/>
                    <a:gd name="T54" fmla="*/ 4887 w 6564"/>
                    <a:gd name="T55" fmla="*/ 3472 h 6394"/>
                    <a:gd name="T56" fmla="*/ 3092 w 6564"/>
                    <a:gd name="T57" fmla="*/ 1677 h 6394"/>
                    <a:gd name="T58" fmla="*/ 1939 w 6564"/>
                    <a:gd name="T59" fmla="*/ 1677 h 6394"/>
                    <a:gd name="T60" fmla="*/ 1939 w 6564"/>
                    <a:gd name="T61" fmla="*/ 262 h 6394"/>
                    <a:gd name="T62" fmla="*/ 4583 w 6564"/>
                    <a:gd name="T63" fmla="*/ 262 h 6394"/>
                    <a:gd name="T64" fmla="*/ 4583 w 6564"/>
                    <a:gd name="T65" fmla="*/ 1981 h 6394"/>
                    <a:gd name="T66" fmla="*/ 6302 w 6564"/>
                    <a:gd name="T67" fmla="*/ 1981 h 6394"/>
                    <a:gd name="T68" fmla="*/ 6302 w 6564"/>
                    <a:gd name="T69" fmla="*/ 4455 h 6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564" h="6394">
                      <a:moveTo>
                        <a:pt x="4769" y="0"/>
                      </a:moveTo>
                      <a:lnTo>
                        <a:pt x="1677" y="0"/>
                      </a:lnTo>
                      <a:lnTo>
                        <a:pt x="1677" y="1677"/>
                      </a:lnTo>
                      <a:lnTo>
                        <a:pt x="0" y="1677"/>
                      </a:lnTo>
                      <a:lnTo>
                        <a:pt x="0" y="6394"/>
                      </a:lnTo>
                      <a:lnTo>
                        <a:pt x="4887" y="6394"/>
                      </a:lnTo>
                      <a:lnTo>
                        <a:pt x="4887" y="4717"/>
                      </a:lnTo>
                      <a:lnTo>
                        <a:pt x="6564" y="4717"/>
                      </a:lnTo>
                      <a:lnTo>
                        <a:pt x="6564" y="1795"/>
                      </a:lnTo>
                      <a:lnTo>
                        <a:pt x="4769" y="0"/>
                      </a:lnTo>
                      <a:close/>
                      <a:moveTo>
                        <a:pt x="4846" y="448"/>
                      </a:moveTo>
                      <a:lnTo>
                        <a:pt x="6116" y="1718"/>
                      </a:lnTo>
                      <a:lnTo>
                        <a:pt x="4846" y="1718"/>
                      </a:lnTo>
                      <a:lnTo>
                        <a:pt x="4846" y="448"/>
                      </a:lnTo>
                      <a:close/>
                      <a:moveTo>
                        <a:pt x="4625" y="6132"/>
                      </a:moveTo>
                      <a:lnTo>
                        <a:pt x="263" y="6132"/>
                      </a:lnTo>
                      <a:lnTo>
                        <a:pt x="263" y="1939"/>
                      </a:lnTo>
                      <a:lnTo>
                        <a:pt x="2906" y="1939"/>
                      </a:lnTo>
                      <a:lnTo>
                        <a:pt x="2906" y="3658"/>
                      </a:lnTo>
                      <a:lnTo>
                        <a:pt x="4625" y="3658"/>
                      </a:lnTo>
                      <a:lnTo>
                        <a:pt x="4625" y="6132"/>
                      </a:lnTo>
                      <a:close/>
                      <a:moveTo>
                        <a:pt x="3169" y="3395"/>
                      </a:moveTo>
                      <a:lnTo>
                        <a:pt x="3169" y="2125"/>
                      </a:lnTo>
                      <a:lnTo>
                        <a:pt x="4439" y="3395"/>
                      </a:lnTo>
                      <a:lnTo>
                        <a:pt x="3169" y="3395"/>
                      </a:lnTo>
                      <a:close/>
                      <a:moveTo>
                        <a:pt x="6302" y="4455"/>
                      </a:moveTo>
                      <a:lnTo>
                        <a:pt x="4887" y="4455"/>
                      </a:lnTo>
                      <a:lnTo>
                        <a:pt x="4887" y="3472"/>
                      </a:lnTo>
                      <a:lnTo>
                        <a:pt x="3092" y="1677"/>
                      </a:lnTo>
                      <a:lnTo>
                        <a:pt x="1939" y="1677"/>
                      </a:lnTo>
                      <a:lnTo>
                        <a:pt x="1939" y="262"/>
                      </a:lnTo>
                      <a:lnTo>
                        <a:pt x="4583" y="262"/>
                      </a:lnTo>
                      <a:lnTo>
                        <a:pt x="4583" y="1981"/>
                      </a:lnTo>
                      <a:lnTo>
                        <a:pt x="6302" y="1981"/>
                      </a:lnTo>
                      <a:lnTo>
                        <a:pt x="6302" y="445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212223" y="2790308"/>
                  <a:ext cx="5693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accent1"/>
                      </a:solidFill>
                    </a:rPr>
                    <a:t>YAML</a:t>
                  </a:r>
                  <a:endParaRPr lang="zh-CN" altLang="en-US" sz="11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607775" y="2651860"/>
                  <a:ext cx="23603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accent1"/>
                      </a:solidFill>
                    </a:rPr>
                    <a:t>L</a:t>
                  </a:r>
                  <a:endParaRPr lang="zh-CN" altLang="en-US" sz="1100" dirty="0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54" name="文本框 53"/>
              <p:cNvSpPr txBox="1"/>
              <p:nvPr/>
            </p:nvSpPr>
            <p:spPr>
              <a:xfrm>
                <a:off x="2180294" y="3125133"/>
                <a:ext cx="10310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设备配置文件</a:t>
                </a: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724016" y="2664870"/>
                <a:ext cx="1791816" cy="495672"/>
              </a:xfrm>
              <a:prstGeom prst="rect">
                <a:avLst/>
              </a:prstGeom>
              <a:solidFill>
                <a:schemeClr val="accent3"/>
              </a:solidFill>
              <a:ln w="9525">
                <a:solidFill>
                  <a:srgbClr val="5E5B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3936992" y="2782186"/>
                <a:ext cx="748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设备驱动</a:t>
                </a:r>
              </a:p>
            </p:txBody>
          </p:sp>
          <p:grpSp>
            <p:nvGrpSpPr>
              <p:cNvPr id="63" name="组合 62"/>
              <p:cNvGrpSpPr/>
              <p:nvPr/>
            </p:nvGrpSpPr>
            <p:grpSpPr>
              <a:xfrm>
                <a:off x="4777461" y="2813193"/>
                <a:ext cx="440598" cy="334914"/>
                <a:chOff x="4644654" y="2639533"/>
                <a:chExt cx="440598" cy="334914"/>
              </a:xfrm>
            </p:grpSpPr>
            <p:sp>
              <p:nvSpPr>
                <p:cNvPr id="60" name="file_346979"/>
                <p:cNvSpPr>
                  <a:spLocks noChangeAspect="1"/>
                </p:cNvSpPr>
                <p:nvPr/>
              </p:nvSpPr>
              <p:spPr bwMode="auto">
                <a:xfrm>
                  <a:off x="4684477" y="2639533"/>
                  <a:ext cx="340662" cy="331275"/>
                </a:xfrm>
                <a:custGeom>
                  <a:avLst/>
                  <a:gdLst>
                    <a:gd name="T0" fmla="*/ 4769 w 6564"/>
                    <a:gd name="T1" fmla="*/ 0 h 6394"/>
                    <a:gd name="T2" fmla="*/ 1677 w 6564"/>
                    <a:gd name="T3" fmla="*/ 0 h 6394"/>
                    <a:gd name="T4" fmla="*/ 1677 w 6564"/>
                    <a:gd name="T5" fmla="*/ 1677 h 6394"/>
                    <a:gd name="T6" fmla="*/ 0 w 6564"/>
                    <a:gd name="T7" fmla="*/ 1677 h 6394"/>
                    <a:gd name="T8" fmla="*/ 0 w 6564"/>
                    <a:gd name="T9" fmla="*/ 6394 h 6394"/>
                    <a:gd name="T10" fmla="*/ 4887 w 6564"/>
                    <a:gd name="T11" fmla="*/ 6394 h 6394"/>
                    <a:gd name="T12" fmla="*/ 4887 w 6564"/>
                    <a:gd name="T13" fmla="*/ 4717 h 6394"/>
                    <a:gd name="T14" fmla="*/ 6564 w 6564"/>
                    <a:gd name="T15" fmla="*/ 4717 h 6394"/>
                    <a:gd name="T16" fmla="*/ 6564 w 6564"/>
                    <a:gd name="T17" fmla="*/ 1795 h 6394"/>
                    <a:gd name="T18" fmla="*/ 4769 w 6564"/>
                    <a:gd name="T19" fmla="*/ 0 h 6394"/>
                    <a:gd name="T20" fmla="*/ 4846 w 6564"/>
                    <a:gd name="T21" fmla="*/ 448 h 6394"/>
                    <a:gd name="T22" fmla="*/ 6116 w 6564"/>
                    <a:gd name="T23" fmla="*/ 1718 h 6394"/>
                    <a:gd name="T24" fmla="*/ 4846 w 6564"/>
                    <a:gd name="T25" fmla="*/ 1718 h 6394"/>
                    <a:gd name="T26" fmla="*/ 4846 w 6564"/>
                    <a:gd name="T27" fmla="*/ 448 h 6394"/>
                    <a:gd name="T28" fmla="*/ 4625 w 6564"/>
                    <a:gd name="T29" fmla="*/ 6132 h 6394"/>
                    <a:gd name="T30" fmla="*/ 263 w 6564"/>
                    <a:gd name="T31" fmla="*/ 6132 h 6394"/>
                    <a:gd name="T32" fmla="*/ 263 w 6564"/>
                    <a:gd name="T33" fmla="*/ 1939 h 6394"/>
                    <a:gd name="T34" fmla="*/ 2906 w 6564"/>
                    <a:gd name="T35" fmla="*/ 1939 h 6394"/>
                    <a:gd name="T36" fmla="*/ 2906 w 6564"/>
                    <a:gd name="T37" fmla="*/ 3658 h 6394"/>
                    <a:gd name="T38" fmla="*/ 4625 w 6564"/>
                    <a:gd name="T39" fmla="*/ 3658 h 6394"/>
                    <a:gd name="T40" fmla="*/ 4625 w 6564"/>
                    <a:gd name="T41" fmla="*/ 6132 h 6394"/>
                    <a:gd name="T42" fmla="*/ 3169 w 6564"/>
                    <a:gd name="T43" fmla="*/ 3395 h 6394"/>
                    <a:gd name="T44" fmla="*/ 3169 w 6564"/>
                    <a:gd name="T45" fmla="*/ 2125 h 6394"/>
                    <a:gd name="T46" fmla="*/ 4439 w 6564"/>
                    <a:gd name="T47" fmla="*/ 3395 h 6394"/>
                    <a:gd name="T48" fmla="*/ 3169 w 6564"/>
                    <a:gd name="T49" fmla="*/ 3395 h 6394"/>
                    <a:gd name="T50" fmla="*/ 6302 w 6564"/>
                    <a:gd name="T51" fmla="*/ 4455 h 6394"/>
                    <a:gd name="T52" fmla="*/ 4887 w 6564"/>
                    <a:gd name="T53" fmla="*/ 4455 h 6394"/>
                    <a:gd name="T54" fmla="*/ 4887 w 6564"/>
                    <a:gd name="T55" fmla="*/ 3472 h 6394"/>
                    <a:gd name="T56" fmla="*/ 3092 w 6564"/>
                    <a:gd name="T57" fmla="*/ 1677 h 6394"/>
                    <a:gd name="T58" fmla="*/ 1939 w 6564"/>
                    <a:gd name="T59" fmla="*/ 1677 h 6394"/>
                    <a:gd name="T60" fmla="*/ 1939 w 6564"/>
                    <a:gd name="T61" fmla="*/ 262 h 6394"/>
                    <a:gd name="T62" fmla="*/ 4583 w 6564"/>
                    <a:gd name="T63" fmla="*/ 262 h 6394"/>
                    <a:gd name="T64" fmla="*/ 4583 w 6564"/>
                    <a:gd name="T65" fmla="*/ 1981 h 6394"/>
                    <a:gd name="T66" fmla="*/ 6302 w 6564"/>
                    <a:gd name="T67" fmla="*/ 1981 h 6394"/>
                    <a:gd name="T68" fmla="*/ 6302 w 6564"/>
                    <a:gd name="T69" fmla="*/ 4455 h 6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564" h="6394">
                      <a:moveTo>
                        <a:pt x="4769" y="0"/>
                      </a:moveTo>
                      <a:lnTo>
                        <a:pt x="1677" y="0"/>
                      </a:lnTo>
                      <a:lnTo>
                        <a:pt x="1677" y="1677"/>
                      </a:lnTo>
                      <a:lnTo>
                        <a:pt x="0" y="1677"/>
                      </a:lnTo>
                      <a:lnTo>
                        <a:pt x="0" y="6394"/>
                      </a:lnTo>
                      <a:lnTo>
                        <a:pt x="4887" y="6394"/>
                      </a:lnTo>
                      <a:lnTo>
                        <a:pt x="4887" y="4717"/>
                      </a:lnTo>
                      <a:lnTo>
                        <a:pt x="6564" y="4717"/>
                      </a:lnTo>
                      <a:lnTo>
                        <a:pt x="6564" y="1795"/>
                      </a:lnTo>
                      <a:lnTo>
                        <a:pt x="4769" y="0"/>
                      </a:lnTo>
                      <a:close/>
                      <a:moveTo>
                        <a:pt x="4846" y="448"/>
                      </a:moveTo>
                      <a:lnTo>
                        <a:pt x="6116" y="1718"/>
                      </a:lnTo>
                      <a:lnTo>
                        <a:pt x="4846" y="1718"/>
                      </a:lnTo>
                      <a:lnTo>
                        <a:pt x="4846" y="448"/>
                      </a:lnTo>
                      <a:close/>
                      <a:moveTo>
                        <a:pt x="4625" y="6132"/>
                      </a:moveTo>
                      <a:lnTo>
                        <a:pt x="263" y="6132"/>
                      </a:lnTo>
                      <a:lnTo>
                        <a:pt x="263" y="1939"/>
                      </a:lnTo>
                      <a:lnTo>
                        <a:pt x="2906" y="1939"/>
                      </a:lnTo>
                      <a:lnTo>
                        <a:pt x="2906" y="3658"/>
                      </a:lnTo>
                      <a:lnTo>
                        <a:pt x="4625" y="3658"/>
                      </a:lnTo>
                      <a:lnTo>
                        <a:pt x="4625" y="6132"/>
                      </a:lnTo>
                      <a:close/>
                      <a:moveTo>
                        <a:pt x="3169" y="3395"/>
                      </a:moveTo>
                      <a:lnTo>
                        <a:pt x="3169" y="2125"/>
                      </a:lnTo>
                      <a:lnTo>
                        <a:pt x="4439" y="3395"/>
                      </a:lnTo>
                      <a:lnTo>
                        <a:pt x="3169" y="3395"/>
                      </a:lnTo>
                      <a:close/>
                      <a:moveTo>
                        <a:pt x="6302" y="4455"/>
                      </a:moveTo>
                      <a:lnTo>
                        <a:pt x="4887" y="4455"/>
                      </a:lnTo>
                      <a:lnTo>
                        <a:pt x="4887" y="3472"/>
                      </a:lnTo>
                      <a:lnTo>
                        <a:pt x="3092" y="1677"/>
                      </a:lnTo>
                      <a:lnTo>
                        <a:pt x="1939" y="1677"/>
                      </a:lnTo>
                      <a:lnTo>
                        <a:pt x="1939" y="262"/>
                      </a:lnTo>
                      <a:lnTo>
                        <a:pt x="4583" y="262"/>
                      </a:lnTo>
                      <a:lnTo>
                        <a:pt x="4583" y="1981"/>
                      </a:lnTo>
                      <a:lnTo>
                        <a:pt x="6302" y="1981"/>
                      </a:lnTo>
                      <a:lnTo>
                        <a:pt x="6302" y="445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4644654" y="2805170"/>
                  <a:ext cx="359394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500" dirty="0">
                      <a:solidFill>
                        <a:schemeClr val="accent1"/>
                      </a:solidFill>
                    </a:rPr>
                    <a:t>YAML</a:t>
                  </a:r>
                  <a:endParaRPr lang="zh-CN" altLang="en-US" sz="5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4849219" y="2718483"/>
                  <a:ext cx="23603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600" dirty="0">
                      <a:solidFill>
                        <a:schemeClr val="accent1"/>
                      </a:solidFill>
                    </a:rPr>
                    <a:t>L</a:t>
                  </a:r>
                  <a:endParaRPr lang="zh-CN" altLang="en-US" sz="600" dirty="0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64" name="文本框 63"/>
              <p:cNvSpPr txBox="1"/>
              <p:nvPr/>
            </p:nvSpPr>
            <p:spPr>
              <a:xfrm>
                <a:off x="4642420" y="3103994"/>
                <a:ext cx="83869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b="1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设备驱动配置文件</a:t>
                </a:r>
              </a:p>
            </p:txBody>
          </p:sp>
          <p:cxnSp>
            <p:nvCxnSpPr>
              <p:cNvPr id="75" name="肘形连接符 74"/>
              <p:cNvCxnSpPr>
                <a:endCxn id="86" idx="3"/>
              </p:cNvCxnSpPr>
              <p:nvPr/>
            </p:nvCxnSpPr>
            <p:spPr>
              <a:xfrm rot="16200000" flipH="1">
                <a:off x="3889334" y="2249502"/>
                <a:ext cx="2416672" cy="662869"/>
              </a:xfrm>
              <a:prstGeom prst="bentConnector4">
                <a:avLst>
                  <a:gd name="adj1" fmla="val 68"/>
                  <a:gd name="adj2" fmla="val 516360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肘形连接符 81"/>
              <p:cNvCxnSpPr>
                <a:endCxn id="86" idx="1"/>
              </p:cNvCxnSpPr>
              <p:nvPr/>
            </p:nvCxnSpPr>
            <p:spPr>
              <a:xfrm rot="5400000">
                <a:off x="3490791" y="2528580"/>
                <a:ext cx="2450084" cy="71302"/>
              </a:xfrm>
              <a:prstGeom prst="bentConnector4">
                <a:avLst>
                  <a:gd name="adj1" fmla="val 1205"/>
                  <a:gd name="adj2" fmla="val 4236627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本框 85"/>
            <p:cNvSpPr txBox="1"/>
            <p:nvPr/>
          </p:nvSpPr>
          <p:spPr>
            <a:xfrm>
              <a:off x="4680182" y="3650773"/>
              <a:ext cx="7489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设备服务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8889040"/>
      </p:ext>
    </p:extLst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11760" y="1716840"/>
            <a:ext cx="4392488" cy="107093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259632" y="791943"/>
            <a:ext cx="0" cy="1161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259632" y="1164179"/>
            <a:ext cx="1261884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方正等线" panose="03000509000000000000" pitchFamily="65" charset="-122"/>
                <a:ea typeface="方正等线" panose="03000509000000000000" pitchFamily="65" charset="-122"/>
              </a:rPr>
              <a:t>向设备发送请求</a:t>
            </a:r>
            <a:endParaRPr lang="en-US" altLang="zh-CN" sz="1100" dirty="0">
              <a:latin typeface="Consolas" panose="020B0609020204030204" pitchFamily="49" charset="0"/>
              <a:ea typeface="方正等线" panose="03000509000000000000" pitchFamily="65" charset="-122"/>
            </a:endParaRPr>
          </a:p>
          <a:p>
            <a:r>
              <a:rPr lang="en-US" altLang="zh-CN" sz="1100" dirty="0">
                <a:latin typeface="Consolas" panose="020B0609020204030204" pitchFamily="49" charset="0"/>
                <a:ea typeface="方正等线" panose="03000509000000000000" pitchFamily="65" charset="-122"/>
              </a:rPr>
              <a:t>[REST GET/PUT]</a:t>
            </a:r>
          </a:p>
          <a:p>
            <a:endParaRPr lang="en-US" altLang="zh-CN" sz="1050" dirty="0">
              <a:latin typeface="Consolas" panose="020B0609020204030204" pitchFamily="49" charset="0"/>
              <a:ea typeface="方正等线" panose="03000509000000000000" pitchFamily="65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860032" y="2034090"/>
            <a:ext cx="1449080" cy="377610"/>
            <a:chOff x="4427984" y="1886024"/>
            <a:chExt cx="1449080" cy="377610"/>
          </a:xfrm>
        </p:grpSpPr>
        <p:sp>
          <p:nvSpPr>
            <p:cNvPr id="18" name="矩形 17"/>
            <p:cNvSpPr/>
            <p:nvPr/>
          </p:nvSpPr>
          <p:spPr>
            <a:xfrm>
              <a:off x="4427984" y="1886024"/>
              <a:ext cx="1449080" cy="37761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580348" y="1936329"/>
              <a:ext cx="1173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latin typeface="方正等线" panose="03000509000000000000" pitchFamily="65" charset="-122"/>
                  <a:ea typeface="方正等线" panose="03000509000000000000" pitchFamily="65" charset="-122"/>
                </a:rPr>
                <a:t>CoAP</a:t>
              </a:r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服务器端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418941" y="1973502"/>
            <a:ext cx="1791816" cy="4956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86737" y="2010622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方正等线" panose="03000509000000000000" pitchFamily="65" charset="-122"/>
                <a:ea typeface="方正等线" panose="03000509000000000000" pitchFamily="65" charset="-122"/>
              </a:rPr>
              <a:t>Command &amp; Control</a:t>
            </a:r>
          </a:p>
          <a:p>
            <a:pPr algn="ctr"/>
            <a:r>
              <a:rPr lang="zh-CN" altLang="en-US" sz="1200" dirty="0">
                <a:latin typeface="方正等线" panose="03000509000000000000" pitchFamily="65" charset="-122"/>
                <a:ea typeface="方正等线" panose="03000509000000000000" pitchFamily="65" charset="-122"/>
              </a:rPr>
              <a:t>客户端</a:t>
            </a:r>
          </a:p>
        </p:txBody>
      </p:sp>
      <p:cxnSp>
        <p:nvCxnSpPr>
          <p:cNvPr id="26" name="直接箭头连接符 25"/>
          <p:cNvCxnSpPr>
            <a:stCxn id="22" idx="3"/>
          </p:cNvCxnSpPr>
          <p:nvPr/>
        </p:nvCxnSpPr>
        <p:spPr>
          <a:xfrm>
            <a:off x="2210757" y="2221338"/>
            <a:ext cx="1440000" cy="1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283968" y="2438170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75" y="3550166"/>
            <a:ext cx="3600000" cy="288743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4214823" y="2968883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latin typeface="Consolas" panose="020B0609020204030204" pitchFamily="49" charset="0"/>
                <a:ea typeface="方正等线" panose="03000509000000000000" pitchFamily="65" charset="-122"/>
              </a:rPr>
              <a:t>CoAP</a:t>
            </a:r>
            <a:r>
              <a:rPr lang="en-US" altLang="zh-CN" sz="1100" dirty="0">
                <a:latin typeface="Consolas" panose="020B0609020204030204" pitchFamily="49" charset="0"/>
                <a:ea typeface="方正等线" panose="03000509000000000000" pitchFamily="65" charset="-122"/>
              </a:rPr>
              <a:t> </a:t>
            </a:r>
          </a:p>
          <a:p>
            <a:r>
              <a:rPr lang="en-US" altLang="zh-CN" sz="1100" dirty="0">
                <a:latin typeface="Consolas" panose="020B0609020204030204" pitchFamily="49" charset="0"/>
                <a:ea typeface="方正等线" panose="03000509000000000000" pitchFamily="65" charset="-122"/>
              </a:rPr>
              <a:t>GET/PUT</a:t>
            </a:r>
            <a:endParaRPr lang="zh-CN" altLang="en-US" sz="1100" dirty="0">
              <a:latin typeface="Consolas" panose="020B0609020204030204" pitchFamily="49" charset="0"/>
              <a:ea typeface="方正等线" panose="03000509000000000000" pitchFamily="65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3851920" y="2438170"/>
            <a:ext cx="0" cy="1061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772166" y="2972832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latin typeface="Consolas" panose="020B0609020204030204" pitchFamily="49" charset="0"/>
                <a:ea typeface="方正等线" panose="03000509000000000000" pitchFamily="65" charset="-122"/>
              </a:rPr>
              <a:t>CoAP</a:t>
            </a:r>
            <a:endParaRPr lang="en-US" altLang="zh-CN" sz="1100" dirty="0">
              <a:latin typeface="Consolas" panose="020B0609020204030204" pitchFamily="49" charset="0"/>
              <a:ea typeface="方正等线" panose="03000509000000000000" pitchFamily="65" charset="-122"/>
            </a:endParaRPr>
          </a:p>
          <a:p>
            <a:r>
              <a:rPr lang="zh-CN" altLang="en-US" sz="1100" dirty="0">
                <a:latin typeface="方正等线" panose="03000509000000000000" pitchFamily="65" charset="-122"/>
                <a:ea typeface="方正等线" panose="03000509000000000000" pitchFamily="65" charset="-122"/>
              </a:rPr>
              <a:t>响应</a:t>
            </a:r>
          </a:p>
        </p:txBody>
      </p:sp>
      <p:sp>
        <p:nvSpPr>
          <p:cNvPr id="47" name="矩形 46"/>
          <p:cNvSpPr/>
          <p:nvPr/>
        </p:nvSpPr>
        <p:spPr>
          <a:xfrm>
            <a:off x="3640883" y="2028564"/>
            <a:ext cx="1003125" cy="37761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3635896" y="2095280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方正等线" panose="03000509000000000000" pitchFamily="65" charset="-122"/>
                <a:ea typeface="方正等线" panose="03000509000000000000" pitchFamily="65" charset="-122"/>
              </a:rPr>
              <a:t>CoAP</a:t>
            </a:r>
            <a:r>
              <a:rPr lang="en-US" altLang="zh-CN" sz="1200" dirty="0">
                <a:latin typeface="方正等线" panose="03000509000000000000" pitchFamily="65" charset="-122"/>
                <a:ea typeface="方正等线" panose="03000509000000000000" pitchFamily="65" charset="-122"/>
              </a:rPr>
              <a:t> </a:t>
            </a:r>
            <a:r>
              <a:rPr lang="zh-CN" altLang="en-US" sz="1200" dirty="0">
                <a:latin typeface="方正等线" panose="03000509000000000000" pitchFamily="65" charset="-122"/>
                <a:ea typeface="方正等线" panose="03000509000000000000" pitchFamily="65" charset="-122"/>
              </a:rPr>
              <a:t>客户端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2394718" y="1984792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方正等线" panose="03000509000000000000" pitchFamily="65" charset="-122"/>
                <a:ea typeface="方正等线" panose="03000509000000000000" pitchFamily="65" charset="-122"/>
              </a:rPr>
              <a:t>转换成</a:t>
            </a:r>
            <a:r>
              <a:rPr lang="en-US" altLang="zh-CN" sz="1100" dirty="0" err="1">
                <a:latin typeface="方正等线" panose="03000509000000000000" pitchFamily="65" charset="-122"/>
                <a:ea typeface="方正等线" panose="03000509000000000000" pitchFamily="65" charset="-122"/>
              </a:rPr>
              <a:t>CoAP</a:t>
            </a:r>
            <a:r>
              <a:rPr lang="zh-CN" altLang="en-US" sz="1100" dirty="0">
                <a:latin typeface="方正等线" panose="03000509000000000000" pitchFamily="65" charset="-122"/>
                <a:ea typeface="方正等线" panose="03000509000000000000" pitchFamily="65" charset="-122"/>
              </a:rPr>
              <a:t>命令</a:t>
            </a: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5301000" y="2410312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5813656" y="2419598"/>
            <a:ext cx="0" cy="1061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760051" y="2968884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方正等线" panose="03000509000000000000" pitchFamily="65" charset="-122"/>
                <a:ea typeface="方正等线" panose="03000509000000000000" pitchFamily="65" charset="-122"/>
              </a:rPr>
              <a:t>设备发送数据</a:t>
            </a:r>
            <a:endParaRPr lang="en-US" altLang="zh-CN" sz="1100" dirty="0">
              <a:latin typeface="Consolas" panose="020B0609020204030204" pitchFamily="49" charset="0"/>
              <a:ea typeface="方正等线" panose="03000509000000000000" pitchFamily="65" charset="-122"/>
            </a:endParaRPr>
          </a:p>
          <a:p>
            <a:endParaRPr lang="en-US" altLang="zh-CN" sz="1050" dirty="0">
              <a:latin typeface="Consolas" panose="020B0609020204030204" pitchFamily="49" charset="0"/>
              <a:ea typeface="方正等线" panose="03000509000000000000" pitchFamily="65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420507" y="1975059"/>
            <a:ext cx="1791816" cy="4956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639518" y="2109759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方正等线" panose="03000509000000000000" pitchFamily="65" charset="-122"/>
                <a:ea typeface="方正等线" panose="03000509000000000000" pitchFamily="65" charset="-122"/>
              </a:rPr>
              <a:t>Core Data</a:t>
            </a:r>
            <a:r>
              <a:rPr lang="zh-CN" altLang="en-US" sz="1200" dirty="0">
                <a:latin typeface="方正等线" panose="03000509000000000000" pitchFamily="65" charset="-122"/>
                <a:ea typeface="方正等线" panose="03000509000000000000" pitchFamily="65" charset="-122"/>
              </a:rPr>
              <a:t>客户端</a:t>
            </a: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6588384" y="2215812"/>
            <a:ext cx="1440000" cy="1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89450"/>
      </p:ext>
    </p:extLst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763688" y="4731990"/>
            <a:ext cx="6120680" cy="1800200"/>
          </a:xfrm>
          <a:prstGeom prst="rect">
            <a:avLst/>
          </a:prstGeom>
          <a:solidFill>
            <a:srgbClr val="BCEBFE"/>
          </a:solidFill>
          <a:ln w="9525">
            <a:solidFill>
              <a:srgbClr val="5E5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867780" y="267494"/>
            <a:ext cx="5453883" cy="2799928"/>
            <a:chOff x="867780" y="267494"/>
            <a:chExt cx="5453883" cy="2799928"/>
          </a:xfrm>
        </p:grpSpPr>
        <p:grpSp>
          <p:nvGrpSpPr>
            <p:cNvPr id="17" name="组合 16"/>
            <p:cNvGrpSpPr/>
            <p:nvPr/>
          </p:nvGrpSpPr>
          <p:grpSpPr>
            <a:xfrm>
              <a:off x="867780" y="2571749"/>
              <a:ext cx="1791816" cy="495672"/>
              <a:chOff x="1259632" y="799822"/>
              <a:chExt cx="1791816" cy="49567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259632" y="799822"/>
                <a:ext cx="1791816" cy="495672"/>
              </a:xfrm>
              <a:prstGeom prst="rect">
                <a:avLst/>
              </a:prstGeom>
              <a:solidFill>
                <a:srgbClr val="F6AF2C"/>
              </a:solidFill>
              <a:ln w="9525">
                <a:solidFill>
                  <a:srgbClr val="5E5B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602749" y="909158"/>
                <a:ext cx="10310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核心数据服务</a:t>
                </a: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2662652" y="267494"/>
              <a:ext cx="1791816" cy="783704"/>
            </a:xfrm>
            <a:prstGeom prst="rect">
              <a:avLst/>
            </a:prstGeom>
            <a:solidFill>
              <a:srgbClr val="A1CC8D"/>
            </a:solidFill>
            <a:ln w="9525">
              <a:solidFill>
                <a:srgbClr val="5E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磁盘 19"/>
            <p:cNvSpPr/>
            <p:nvPr/>
          </p:nvSpPr>
          <p:spPr>
            <a:xfrm>
              <a:off x="3791197" y="599914"/>
              <a:ext cx="654346" cy="457741"/>
            </a:xfrm>
            <a:prstGeom prst="flowChartMagneticDisk">
              <a:avLst/>
            </a:prstGeom>
            <a:solidFill>
              <a:srgbClr val="BCEBFE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809050" y="719102"/>
              <a:ext cx="6543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" b="1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Key/</a:t>
              </a:r>
              <a:r>
                <a:rPr lang="en-US" altLang="zh-CN" sz="800" b="1" dirty="0" err="1">
                  <a:latin typeface="方正等线" panose="03000509000000000000" pitchFamily="65" charset="-122"/>
                  <a:ea typeface="方正等线" panose="03000509000000000000" pitchFamily="65" charset="-122"/>
                </a:rPr>
                <a:t>Vaule</a:t>
              </a:r>
              <a:endParaRPr lang="en-US" altLang="zh-CN" sz="800" b="1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  <a:p>
              <a:pPr algn="ctr"/>
              <a:r>
                <a:rPr lang="zh-CN" altLang="en-US" sz="800" b="1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存储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454468" y="2571750"/>
              <a:ext cx="1791816" cy="495672"/>
              <a:chOff x="1259632" y="799822"/>
              <a:chExt cx="1791816" cy="495672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259632" y="799822"/>
                <a:ext cx="1791816" cy="495672"/>
              </a:xfrm>
              <a:prstGeom prst="rect">
                <a:avLst/>
              </a:prstGeom>
              <a:solidFill>
                <a:srgbClr val="F6AF2C"/>
              </a:solidFill>
              <a:ln w="9525">
                <a:solidFill>
                  <a:srgbClr val="5E5B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743814" y="909158"/>
                <a:ext cx="748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命令服务</a:t>
                </a:r>
              </a:p>
            </p:txBody>
          </p:sp>
        </p:grpSp>
        <p:cxnSp>
          <p:nvCxnSpPr>
            <p:cNvPr id="26" name="直接箭头连接符 25"/>
            <p:cNvCxnSpPr/>
            <p:nvPr/>
          </p:nvCxnSpPr>
          <p:spPr>
            <a:xfrm flipV="1">
              <a:off x="1874305" y="1067438"/>
              <a:ext cx="864096" cy="150431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曲线连接符 29"/>
            <p:cNvCxnSpPr>
              <a:stCxn id="18" idx="1"/>
            </p:cNvCxnSpPr>
            <p:nvPr/>
          </p:nvCxnSpPr>
          <p:spPr>
            <a:xfrm rot="10800000" flipV="1">
              <a:off x="1349078" y="659346"/>
              <a:ext cx="1313575" cy="191240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80311" y="1322303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 algn="ctr">
                <a:buFont typeface="+mj-ea"/>
                <a:buAutoNum type="circleNumDbPlain" startAt="2"/>
              </a:pPr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健康检测</a:t>
              </a:r>
              <a:endParaRPr lang="en-US" altLang="zh-CN" sz="1200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 rot="18056056">
              <a:off x="1395256" y="1699050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 algn="ctr">
                <a:buFont typeface="+mj-ea"/>
                <a:buAutoNum type="circleNumDbPlain"/>
              </a:pPr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注册</a:t>
              </a:r>
              <a:r>
                <a:rPr lang="en-US" altLang="zh-CN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 / </a:t>
              </a:r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加载配置</a:t>
              </a:r>
            </a:p>
          </p:txBody>
        </p:sp>
        <p:cxnSp>
          <p:nvCxnSpPr>
            <p:cNvPr id="33" name="直接箭头连接符 32"/>
            <p:cNvCxnSpPr/>
            <p:nvPr/>
          </p:nvCxnSpPr>
          <p:spPr>
            <a:xfrm flipV="1">
              <a:off x="2401016" y="1064113"/>
              <a:ext cx="864096" cy="150431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2972502" y="429086"/>
              <a:ext cx="1172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配置和注册服务</a:t>
              </a: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V="1">
              <a:off x="4317051" y="1070672"/>
              <a:ext cx="864096" cy="150431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 rot="3599478">
              <a:off x="4451012" y="1682712"/>
              <a:ext cx="1181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注册</a:t>
              </a:r>
              <a:r>
                <a:rPr lang="en-US" altLang="zh-CN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 / </a:t>
              </a:r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加载配置</a:t>
              </a:r>
            </a:p>
          </p:txBody>
        </p:sp>
        <p:cxnSp>
          <p:nvCxnSpPr>
            <p:cNvPr id="46" name="曲线连接符 45"/>
            <p:cNvCxnSpPr>
              <a:stCxn id="18" idx="3"/>
            </p:cNvCxnSpPr>
            <p:nvPr/>
          </p:nvCxnSpPr>
          <p:spPr>
            <a:xfrm>
              <a:off x="4454468" y="659346"/>
              <a:ext cx="1374168" cy="191563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5572740" y="1198195"/>
              <a:ext cx="7489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健康检测</a:t>
              </a:r>
              <a:endParaRPr lang="en-US" altLang="zh-CN" sz="1200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 rot="18056056">
              <a:off x="1863910" y="1706945"/>
              <a:ext cx="15440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 algn="ctr">
                <a:buFont typeface="+mj-ea"/>
                <a:buAutoNum type="circleNumDbPlain" startAt="3"/>
              </a:pPr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请求检索命令服务</a:t>
              </a:r>
            </a:p>
          </p:txBody>
        </p:sp>
        <p:cxnSp>
          <p:nvCxnSpPr>
            <p:cNvPr id="50" name="直接箭头连接符 49"/>
            <p:cNvCxnSpPr>
              <a:stCxn id="8" idx="3"/>
              <a:endCxn id="23" idx="1"/>
            </p:cNvCxnSpPr>
            <p:nvPr/>
          </p:nvCxnSpPr>
          <p:spPr>
            <a:xfrm>
              <a:off x="2659596" y="2819585"/>
              <a:ext cx="1794872" cy="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2947894" y="2542585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 algn="ctr">
                <a:buFont typeface="+mj-ea"/>
                <a:buAutoNum type="circleNumDbPlain" startAt="4"/>
              </a:pPr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发送请求</a:t>
              </a:r>
              <a:endParaRPr lang="en-US" altLang="zh-CN" sz="1200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8804254"/>
      </p:ext>
    </p:extLst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971172" y="1670578"/>
            <a:ext cx="5627719" cy="1728192"/>
            <a:chOff x="971172" y="1670578"/>
            <a:chExt cx="5627719" cy="1728192"/>
          </a:xfrm>
        </p:grpSpPr>
        <p:sp>
          <p:nvSpPr>
            <p:cNvPr id="7" name="文本框 6"/>
            <p:cNvSpPr txBox="1"/>
            <p:nvPr/>
          </p:nvSpPr>
          <p:spPr>
            <a:xfrm>
              <a:off x="4102160" y="2260694"/>
              <a:ext cx="939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主控</a:t>
              </a:r>
              <a:endParaRPr lang="en-US" altLang="zh-CN" sz="1200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  <a:p>
              <a:pPr algn="ctr"/>
              <a:r>
                <a:rPr lang="en-US" altLang="zh-CN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FRDM-K64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3959932" y="1707655"/>
              <a:ext cx="1224136" cy="16561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425412" y="1800000"/>
              <a:ext cx="1057062" cy="370388"/>
              <a:chOff x="2146786" y="1368994"/>
              <a:chExt cx="1057062" cy="370388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2241853" y="1430655"/>
                <a:ext cx="8899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体温传感器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146786" y="1368994"/>
                <a:ext cx="1057062" cy="37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425412" y="2340000"/>
              <a:ext cx="1057062" cy="370388"/>
              <a:chOff x="2146786" y="1368994"/>
              <a:chExt cx="1057062" cy="370388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241854" y="1430655"/>
                <a:ext cx="8899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运动传感器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146786" y="1368994"/>
                <a:ext cx="1057062" cy="37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425412" y="2880000"/>
              <a:ext cx="1057062" cy="370388"/>
              <a:chOff x="2146786" y="1368994"/>
              <a:chExt cx="1057062" cy="370388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241854" y="1430655"/>
                <a:ext cx="8899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心率传感器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146786" y="1368994"/>
                <a:ext cx="1057062" cy="37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084668" y="2350552"/>
              <a:ext cx="1057062" cy="370388"/>
              <a:chOff x="2146786" y="1368994"/>
              <a:chExt cx="1057062" cy="370388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2312389" y="1430655"/>
                <a:ext cx="748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电源模块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146786" y="1368994"/>
                <a:ext cx="1057062" cy="37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2339752" y="1707654"/>
              <a:ext cx="1224136" cy="16561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1" idx="3"/>
              <a:endCxn id="5" idx="1"/>
            </p:cNvCxnSpPr>
            <p:nvPr/>
          </p:nvCxnSpPr>
          <p:spPr>
            <a:xfrm>
              <a:off x="2141730" y="2535746"/>
              <a:ext cx="1980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476171" y="2550712"/>
              <a:ext cx="4860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11" idx="3"/>
            </p:cNvCxnSpPr>
            <p:nvPr/>
          </p:nvCxnSpPr>
          <p:spPr>
            <a:xfrm>
              <a:off x="3482474" y="1985194"/>
              <a:ext cx="1534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482474" y="3084154"/>
              <a:ext cx="1534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3635896" y="1985194"/>
              <a:ext cx="0" cy="109896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合 31"/>
            <p:cNvGrpSpPr/>
            <p:nvPr/>
          </p:nvGrpSpPr>
          <p:grpSpPr>
            <a:xfrm>
              <a:off x="5541829" y="2365518"/>
              <a:ext cx="1057062" cy="370388"/>
              <a:chOff x="2146786" y="1368994"/>
              <a:chExt cx="1057062" cy="370388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2453454" y="1430655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台灯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46786" y="1368994"/>
                <a:ext cx="1057062" cy="37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>
              <a:off x="5181829" y="2536327"/>
              <a:ext cx="3600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971172" y="1670578"/>
              <a:ext cx="2808312" cy="172819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86675" y="1759970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可穿戴节点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299302"/>
      </p:ext>
    </p:extLst>
  </p:cSld>
  <p:clrMapOvr>
    <a:masterClrMapping/>
  </p:clrMapOvr>
  <p:transition spd="slow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148936" y="3325859"/>
            <a:ext cx="5627719" cy="1728192"/>
            <a:chOff x="971172" y="1670578"/>
            <a:chExt cx="5627719" cy="1728192"/>
          </a:xfrm>
        </p:grpSpPr>
        <p:sp>
          <p:nvSpPr>
            <p:cNvPr id="7" name="文本框 6"/>
            <p:cNvSpPr txBox="1"/>
            <p:nvPr/>
          </p:nvSpPr>
          <p:spPr>
            <a:xfrm>
              <a:off x="4102160" y="2260694"/>
              <a:ext cx="939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主控</a:t>
              </a:r>
              <a:endParaRPr lang="en-US" altLang="zh-CN" sz="1200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  <a:p>
              <a:pPr algn="ctr"/>
              <a:r>
                <a:rPr lang="en-US" altLang="zh-CN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FRDM-K64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3959932" y="1707655"/>
              <a:ext cx="1224136" cy="16561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425412" y="1800000"/>
              <a:ext cx="1057062" cy="370388"/>
              <a:chOff x="2146786" y="1368994"/>
              <a:chExt cx="1057062" cy="370388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2241853" y="1430655"/>
                <a:ext cx="8899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体温传感器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146786" y="1368994"/>
                <a:ext cx="1057062" cy="37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425412" y="2340000"/>
              <a:ext cx="1057062" cy="370388"/>
              <a:chOff x="2146786" y="1368994"/>
              <a:chExt cx="1057062" cy="370388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241854" y="1430655"/>
                <a:ext cx="8899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运动传感器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146786" y="1368994"/>
                <a:ext cx="1057062" cy="37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425412" y="2880000"/>
              <a:ext cx="1057062" cy="370388"/>
              <a:chOff x="2146786" y="1368994"/>
              <a:chExt cx="1057062" cy="370388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241854" y="1430655"/>
                <a:ext cx="8899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心率传感器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146786" y="1368994"/>
                <a:ext cx="1057062" cy="37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084668" y="2350552"/>
              <a:ext cx="1057062" cy="370388"/>
              <a:chOff x="2146786" y="1368994"/>
              <a:chExt cx="1057062" cy="370388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2312389" y="1430655"/>
                <a:ext cx="748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电源模块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146786" y="1368994"/>
                <a:ext cx="1057062" cy="37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2339752" y="1707654"/>
              <a:ext cx="1224136" cy="16561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1" idx="3"/>
              <a:endCxn id="5" idx="1"/>
            </p:cNvCxnSpPr>
            <p:nvPr/>
          </p:nvCxnSpPr>
          <p:spPr>
            <a:xfrm>
              <a:off x="2141730" y="2535746"/>
              <a:ext cx="1980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476171" y="2550712"/>
              <a:ext cx="4860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11" idx="3"/>
            </p:cNvCxnSpPr>
            <p:nvPr/>
          </p:nvCxnSpPr>
          <p:spPr>
            <a:xfrm>
              <a:off x="3482474" y="1985194"/>
              <a:ext cx="1534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482474" y="3084154"/>
              <a:ext cx="1534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3635896" y="1985194"/>
              <a:ext cx="0" cy="109896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合 31"/>
            <p:cNvGrpSpPr/>
            <p:nvPr/>
          </p:nvGrpSpPr>
          <p:grpSpPr>
            <a:xfrm>
              <a:off x="5541829" y="2365518"/>
              <a:ext cx="1057062" cy="370388"/>
              <a:chOff x="2146786" y="1368994"/>
              <a:chExt cx="1057062" cy="370388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2453454" y="1430655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台灯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46786" y="1368994"/>
                <a:ext cx="1057062" cy="37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>
              <a:off x="5181829" y="2536327"/>
              <a:ext cx="3600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971172" y="1670578"/>
              <a:ext cx="2808312" cy="172819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86675" y="1759970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可穿戴节点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71172" y="607540"/>
            <a:ext cx="3180773" cy="2549332"/>
            <a:chOff x="971172" y="607540"/>
            <a:chExt cx="3180773" cy="2549332"/>
          </a:xfrm>
        </p:grpSpPr>
        <p:sp>
          <p:nvSpPr>
            <p:cNvPr id="3" name="圆角矩形 2"/>
            <p:cNvSpPr/>
            <p:nvPr/>
          </p:nvSpPr>
          <p:spPr>
            <a:xfrm>
              <a:off x="971172" y="627535"/>
              <a:ext cx="720508" cy="504055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98029" y="741062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网关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971172" y="1635646"/>
              <a:ext cx="720508" cy="504056"/>
              <a:chOff x="971172" y="1635646"/>
              <a:chExt cx="720508" cy="504056"/>
            </a:xfrm>
          </p:grpSpPr>
          <p:sp>
            <p:nvSpPr>
              <p:cNvPr id="8" name="菱形 7"/>
              <p:cNvSpPr/>
              <p:nvPr/>
            </p:nvSpPr>
            <p:spPr>
              <a:xfrm>
                <a:off x="971172" y="1635646"/>
                <a:ext cx="720508" cy="504056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098754" y="1745192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属于</a:t>
                </a: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208636" y="1131590"/>
              <a:ext cx="245580" cy="504056"/>
              <a:chOff x="1208636" y="1131590"/>
              <a:chExt cx="245580" cy="504056"/>
            </a:xfrm>
          </p:grpSpPr>
          <p:cxnSp>
            <p:nvCxnSpPr>
              <p:cNvPr id="14" name="直接连接符 13"/>
              <p:cNvCxnSpPr>
                <a:stCxn id="3" idx="2"/>
                <a:endCxn id="8" idx="0"/>
              </p:cNvCxnSpPr>
              <p:nvPr/>
            </p:nvCxnSpPr>
            <p:spPr>
              <a:xfrm>
                <a:off x="1331426" y="1131590"/>
                <a:ext cx="0" cy="50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/>
              <p:cNvSpPr txBox="1"/>
              <p:nvPr/>
            </p:nvSpPr>
            <p:spPr>
              <a:xfrm>
                <a:off x="1208636" y="1275606"/>
                <a:ext cx="245580" cy="276999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1</a:t>
                </a:r>
                <a:endPara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971172" y="2652816"/>
              <a:ext cx="720508" cy="50405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194209" y="2144231"/>
              <a:ext cx="274435" cy="504056"/>
              <a:chOff x="1194209" y="1131590"/>
              <a:chExt cx="274435" cy="504056"/>
            </a:xfrm>
          </p:grpSpPr>
          <p:cxnSp>
            <p:nvCxnSpPr>
              <p:cNvPr id="43" name="直接连接符 42"/>
              <p:cNvCxnSpPr/>
              <p:nvPr/>
            </p:nvCxnSpPr>
            <p:spPr>
              <a:xfrm>
                <a:off x="1331426" y="1131590"/>
                <a:ext cx="0" cy="50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/>
              <p:cNvSpPr txBox="1"/>
              <p:nvPr/>
            </p:nvSpPr>
            <p:spPr>
              <a:xfrm>
                <a:off x="1194209" y="1275606"/>
                <a:ext cx="274435" cy="276999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n</a:t>
                </a:r>
                <a:endPara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1098029" y="27461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节点</a:t>
              </a: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2195736" y="2648287"/>
              <a:ext cx="720508" cy="504056"/>
              <a:chOff x="971172" y="1635646"/>
              <a:chExt cx="720508" cy="504056"/>
            </a:xfrm>
          </p:grpSpPr>
          <p:sp>
            <p:nvSpPr>
              <p:cNvPr id="49" name="菱形 48"/>
              <p:cNvSpPr/>
              <p:nvPr/>
            </p:nvSpPr>
            <p:spPr>
              <a:xfrm>
                <a:off x="971172" y="1635646"/>
                <a:ext cx="720508" cy="504056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098754" y="1745192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属于</a:t>
                </a:r>
              </a:p>
            </p:txBody>
          </p:sp>
        </p:grpSp>
        <p:cxnSp>
          <p:nvCxnSpPr>
            <p:cNvPr id="19" name="直接连接符 18"/>
            <p:cNvCxnSpPr>
              <a:stCxn id="15" idx="3"/>
              <a:endCxn id="49" idx="1"/>
            </p:cNvCxnSpPr>
            <p:nvPr/>
          </p:nvCxnSpPr>
          <p:spPr>
            <a:xfrm flipV="1">
              <a:off x="1691680" y="2900315"/>
              <a:ext cx="504056" cy="4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834983" y="2746173"/>
              <a:ext cx="245580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1</a:t>
              </a:r>
              <a:endParaRPr lang="zh-CN" altLang="en-US" sz="1200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431437" y="2648287"/>
              <a:ext cx="720508" cy="50405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558293" y="2741645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资源</a:t>
              </a:r>
            </a:p>
          </p:txBody>
        </p:sp>
        <p:cxnSp>
          <p:nvCxnSpPr>
            <p:cNvPr id="54" name="直接连接符 53"/>
            <p:cNvCxnSpPr/>
            <p:nvPr/>
          </p:nvCxnSpPr>
          <p:spPr>
            <a:xfrm flipV="1">
              <a:off x="2904342" y="2900315"/>
              <a:ext cx="504056" cy="4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3033218" y="2746173"/>
              <a:ext cx="274434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n</a:t>
              </a:r>
              <a:endParaRPr lang="zh-CN" altLang="en-US" sz="1200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534523" y="729853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数据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407667" y="1624437"/>
              <a:ext cx="720508" cy="504056"/>
              <a:chOff x="971172" y="1635646"/>
              <a:chExt cx="720508" cy="504056"/>
            </a:xfrm>
          </p:grpSpPr>
          <p:sp>
            <p:nvSpPr>
              <p:cNvPr id="69" name="菱形 68"/>
              <p:cNvSpPr/>
              <p:nvPr/>
            </p:nvSpPr>
            <p:spPr>
              <a:xfrm>
                <a:off x="971172" y="1635646"/>
                <a:ext cx="720508" cy="504056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098754" y="1745192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属于</a:t>
                </a: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3630704" y="2133022"/>
              <a:ext cx="274435" cy="504056"/>
              <a:chOff x="1194209" y="1131590"/>
              <a:chExt cx="274435" cy="504056"/>
            </a:xfrm>
          </p:grpSpPr>
          <p:cxnSp>
            <p:nvCxnSpPr>
              <p:cNvPr id="75" name="直接连接符 74"/>
              <p:cNvCxnSpPr/>
              <p:nvPr/>
            </p:nvCxnSpPr>
            <p:spPr>
              <a:xfrm>
                <a:off x="1331426" y="1131590"/>
                <a:ext cx="0" cy="50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文本框 75"/>
              <p:cNvSpPr txBox="1"/>
              <p:nvPr/>
            </p:nvSpPr>
            <p:spPr>
              <a:xfrm>
                <a:off x="1194209" y="1275606"/>
                <a:ext cx="274435" cy="276999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n</a:t>
                </a:r>
                <a:endPara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3645130" y="1123335"/>
              <a:ext cx="245580" cy="504056"/>
              <a:chOff x="1208636" y="1131590"/>
              <a:chExt cx="245580" cy="504056"/>
            </a:xfrm>
          </p:grpSpPr>
          <p:cxnSp>
            <p:nvCxnSpPr>
              <p:cNvPr id="78" name="直接连接符 77"/>
              <p:cNvCxnSpPr/>
              <p:nvPr/>
            </p:nvCxnSpPr>
            <p:spPr>
              <a:xfrm>
                <a:off x="1331426" y="1131590"/>
                <a:ext cx="0" cy="50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1208636" y="1275606"/>
                <a:ext cx="245580" cy="276999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1</a:t>
                </a:r>
                <a:endPara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419968" y="607540"/>
              <a:ext cx="708207" cy="50301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0465460"/>
      </p:ext>
    </p:extLst>
  </p:cSld>
  <p:clrMapOvr>
    <a:masterClrMapping/>
  </p:clrMapOvr>
  <p:transition spd="slow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783CCB3-E6E8-432A-B85C-E1707931C801}"/>
              </a:ext>
            </a:extLst>
          </p:cNvPr>
          <p:cNvGrpSpPr/>
          <p:nvPr/>
        </p:nvGrpSpPr>
        <p:grpSpPr>
          <a:xfrm>
            <a:off x="3203848" y="1079345"/>
            <a:ext cx="2909122" cy="2049683"/>
            <a:chOff x="3203848" y="1079345"/>
            <a:chExt cx="2909122" cy="204968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9621FAD-F6BC-4811-8819-955BE19FD73C}"/>
                </a:ext>
              </a:extLst>
            </p:cNvPr>
            <p:cNvGrpSpPr/>
            <p:nvPr/>
          </p:nvGrpSpPr>
          <p:grpSpPr>
            <a:xfrm>
              <a:off x="3203848" y="1079345"/>
              <a:ext cx="2909122" cy="2049683"/>
              <a:chOff x="3209238" y="1098131"/>
              <a:chExt cx="2909122" cy="2049683"/>
            </a:xfrm>
          </p:grpSpPr>
          <p:grpSp>
            <p:nvGrpSpPr>
              <p:cNvPr id="6" name="组合 11">
                <a:extLst>
                  <a:ext uri="{FF2B5EF4-FFF2-40B4-BE49-F238E27FC236}">
                    <a16:creationId xmlns:a16="http://schemas.microsoft.com/office/drawing/2014/main" id="{F04BE3FB-CC11-4B0E-8620-9152711352AE}"/>
                  </a:ext>
                </a:extLst>
              </p:cNvPr>
              <p:cNvGrpSpPr/>
              <p:nvPr/>
            </p:nvGrpSpPr>
            <p:grpSpPr>
              <a:xfrm>
                <a:off x="3209238" y="1098131"/>
                <a:ext cx="2909122" cy="2049683"/>
                <a:chOff x="2272706" y="1421095"/>
                <a:chExt cx="2909122" cy="2049683"/>
              </a:xfrm>
            </p:grpSpPr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FB6463E-B721-41B0-AE7C-280376719C90}"/>
                    </a:ext>
                  </a:extLst>
                </p:cNvPr>
                <p:cNvSpPr txBox="1"/>
                <p:nvPr/>
              </p:nvSpPr>
              <p:spPr>
                <a:xfrm>
                  <a:off x="4074980" y="2294361"/>
                  <a:ext cx="9396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200" dirty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主控</a:t>
                  </a:r>
                  <a:endParaRPr lang="en-US" altLang="zh-CN" sz="1200" dirty="0">
                    <a:latin typeface="方正等线" panose="03000509000000000000" pitchFamily="65" charset="-122"/>
                    <a:ea typeface="方正等线" panose="03000509000000000000" pitchFamily="65" charset="-122"/>
                  </a:endParaRPr>
                </a:p>
                <a:p>
                  <a:pPr algn="ctr"/>
                  <a:r>
                    <a:rPr lang="en-US" altLang="zh-CN" sz="1200" dirty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FRDM-K64</a:t>
                  </a:r>
                </a:p>
              </p:txBody>
            </p:sp>
            <p:sp>
              <p:nvSpPr>
                <p:cNvPr id="8" name="矩形 1">
                  <a:extLst>
                    <a:ext uri="{FF2B5EF4-FFF2-40B4-BE49-F238E27FC236}">
                      <a16:creationId xmlns:a16="http://schemas.microsoft.com/office/drawing/2014/main" id="{E19903DC-A7F0-441C-9DC2-51143437F4F7}"/>
                    </a:ext>
                  </a:extLst>
                </p:cNvPr>
                <p:cNvSpPr/>
                <p:nvPr/>
              </p:nvSpPr>
              <p:spPr>
                <a:xfrm>
                  <a:off x="3957692" y="2138660"/>
                  <a:ext cx="1224136" cy="70961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9" name="组合 3">
                  <a:extLst>
                    <a:ext uri="{FF2B5EF4-FFF2-40B4-BE49-F238E27FC236}">
                      <a16:creationId xmlns:a16="http://schemas.microsoft.com/office/drawing/2014/main" id="{D785E340-318B-4F4D-BE9B-C75D1A9D384B}"/>
                    </a:ext>
                  </a:extLst>
                </p:cNvPr>
                <p:cNvGrpSpPr/>
                <p:nvPr/>
              </p:nvGrpSpPr>
              <p:grpSpPr>
                <a:xfrm>
                  <a:off x="2425412" y="1800000"/>
                  <a:ext cx="1057062" cy="370388"/>
                  <a:chOff x="2146786" y="1368994"/>
                  <a:chExt cx="1057062" cy="370388"/>
                </a:xfrm>
              </p:grpSpPr>
              <p:sp>
                <p:nvSpPr>
                  <p:cNvPr id="31" name="文本框 9">
                    <a:extLst>
                      <a:ext uri="{FF2B5EF4-FFF2-40B4-BE49-F238E27FC236}">
                        <a16:creationId xmlns:a16="http://schemas.microsoft.com/office/drawing/2014/main" id="{8D7EAD72-9A62-4FBD-B038-CBF6353C924E}"/>
                      </a:ext>
                    </a:extLst>
                  </p:cNvPr>
                  <p:cNvSpPr txBox="1"/>
                  <p:nvPr/>
                </p:nvSpPr>
                <p:spPr>
                  <a:xfrm>
                    <a:off x="2241853" y="1430655"/>
                    <a:ext cx="88998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zh-CN" altLang="en-US" sz="1200" dirty="0">
                        <a:latin typeface="方正等线" panose="03000509000000000000" pitchFamily="65" charset="-122"/>
                        <a:ea typeface="方正等线" panose="03000509000000000000" pitchFamily="65" charset="-122"/>
                      </a:rPr>
                      <a:t>体温传感器</a:t>
                    </a:r>
                  </a:p>
                </p:txBody>
              </p:sp>
              <p:sp>
                <p:nvSpPr>
                  <p:cNvPr id="32" name="矩形 10">
                    <a:extLst>
                      <a:ext uri="{FF2B5EF4-FFF2-40B4-BE49-F238E27FC236}">
                        <a16:creationId xmlns:a16="http://schemas.microsoft.com/office/drawing/2014/main" id="{6F662558-ABFC-48C8-BCE2-2C5B790B991E}"/>
                      </a:ext>
                    </a:extLst>
                  </p:cNvPr>
                  <p:cNvSpPr/>
                  <p:nvPr/>
                </p:nvSpPr>
                <p:spPr>
                  <a:xfrm>
                    <a:off x="2146786" y="1368994"/>
                    <a:ext cx="1057062" cy="3703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" name="组合 22">
                  <a:extLst>
                    <a:ext uri="{FF2B5EF4-FFF2-40B4-BE49-F238E27FC236}">
                      <a16:creationId xmlns:a16="http://schemas.microsoft.com/office/drawing/2014/main" id="{AF3430EB-7BCB-4487-9531-4ADF6DAFFE49}"/>
                    </a:ext>
                  </a:extLst>
                </p:cNvPr>
                <p:cNvGrpSpPr/>
                <p:nvPr/>
              </p:nvGrpSpPr>
              <p:grpSpPr>
                <a:xfrm>
                  <a:off x="2425412" y="2340000"/>
                  <a:ext cx="1057062" cy="370388"/>
                  <a:chOff x="2146786" y="1368994"/>
                  <a:chExt cx="1057062" cy="370388"/>
                </a:xfrm>
              </p:grpSpPr>
              <p:sp>
                <p:nvSpPr>
                  <p:cNvPr id="29" name="文本框 23">
                    <a:extLst>
                      <a:ext uri="{FF2B5EF4-FFF2-40B4-BE49-F238E27FC236}">
                        <a16:creationId xmlns:a16="http://schemas.microsoft.com/office/drawing/2014/main" id="{F6E078CA-AE38-4E21-842B-255056E4E226}"/>
                      </a:ext>
                    </a:extLst>
                  </p:cNvPr>
                  <p:cNvSpPr txBox="1"/>
                  <p:nvPr/>
                </p:nvSpPr>
                <p:spPr>
                  <a:xfrm>
                    <a:off x="2241854" y="1430655"/>
                    <a:ext cx="88998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zh-CN" altLang="en-US" sz="1200" dirty="0">
                        <a:latin typeface="方正等线" panose="03000509000000000000" pitchFamily="65" charset="-122"/>
                        <a:ea typeface="方正等线" panose="03000509000000000000" pitchFamily="65" charset="-122"/>
                      </a:rPr>
                      <a:t>运动传感器</a:t>
                    </a:r>
                  </a:p>
                </p:txBody>
              </p:sp>
              <p:sp>
                <p:nvSpPr>
                  <p:cNvPr id="30" name="矩形 24">
                    <a:extLst>
                      <a:ext uri="{FF2B5EF4-FFF2-40B4-BE49-F238E27FC236}">
                        <a16:creationId xmlns:a16="http://schemas.microsoft.com/office/drawing/2014/main" id="{D7066A30-1F51-4714-AF2E-F2E3DDC49FBF}"/>
                      </a:ext>
                    </a:extLst>
                  </p:cNvPr>
                  <p:cNvSpPr/>
                  <p:nvPr/>
                </p:nvSpPr>
                <p:spPr>
                  <a:xfrm>
                    <a:off x="2146786" y="1368994"/>
                    <a:ext cx="1057062" cy="3703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" name="组合 25">
                  <a:extLst>
                    <a:ext uri="{FF2B5EF4-FFF2-40B4-BE49-F238E27FC236}">
                      <a16:creationId xmlns:a16="http://schemas.microsoft.com/office/drawing/2014/main" id="{792D4B08-58A7-43B5-AD08-9CC33B899FE9}"/>
                    </a:ext>
                  </a:extLst>
                </p:cNvPr>
                <p:cNvGrpSpPr/>
                <p:nvPr/>
              </p:nvGrpSpPr>
              <p:grpSpPr>
                <a:xfrm>
                  <a:off x="2425412" y="2880000"/>
                  <a:ext cx="1057062" cy="370388"/>
                  <a:chOff x="2146786" y="1368994"/>
                  <a:chExt cx="1057062" cy="370388"/>
                </a:xfrm>
              </p:grpSpPr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14F8E747-39DF-4DBF-8CD9-C8E7181B2459}"/>
                      </a:ext>
                    </a:extLst>
                  </p:cNvPr>
                  <p:cNvSpPr txBox="1"/>
                  <p:nvPr/>
                </p:nvSpPr>
                <p:spPr>
                  <a:xfrm>
                    <a:off x="2241854" y="1430655"/>
                    <a:ext cx="88998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zh-CN" altLang="en-US" sz="1200" dirty="0">
                        <a:latin typeface="方正等线" panose="03000509000000000000" pitchFamily="65" charset="-122"/>
                        <a:ea typeface="方正等线" panose="03000509000000000000" pitchFamily="65" charset="-122"/>
                      </a:rPr>
                      <a:t>心率传感器</a:t>
                    </a:r>
                  </a:p>
                </p:txBody>
              </p:sp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DA3D4841-2B48-4E36-93C4-208DCF104F47}"/>
                      </a:ext>
                    </a:extLst>
                  </p:cNvPr>
                  <p:cNvSpPr/>
                  <p:nvPr/>
                </p:nvSpPr>
                <p:spPr>
                  <a:xfrm>
                    <a:off x="2146786" y="1368994"/>
                    <a:ext cx="1057062" cy="3703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3" name="矩形 4">
                  <a:extLst>
                    <a:ext uri="{FF2B5EF4-FFF2-40B4-BE49-F238E27FC236}">
                      <a16:creationId xmlns:a16="http://schemas.microsoft.com/office/drawing/2014/main" id="{CB1D3CCC-C6D4-4A31-B817-2FC1E168536D}"/>
                    </a:ext>
                  </a:extLst>
                </p:cNvPr>
                <p:cNvSpPr/>
                <p:nvPr/>
              </p:nvSpPr>
              <p:spPr>
                <a:xfrm>
                  <a:off x="2339752" y="1707654"/>
                  <a:ext cx="1224136" cy="16561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" name="直接连接符 40">
                  <a:extLst>
                    <a:ext uri="{FF2B5EF4-FFF2-40B4-BE49-F238E27FC236}">
                      <a16:creationId xmlns:a16="http://schemas.microsoft.com/office/drawing/2014/main" id="{E6C58C8C-D03D-4D1E-A95F-41B3B986BBE2}"/>
                    </a:ext>
                  </a:extLst>
                </p:cNvPr>
                <p:cNvCxnSpPr/>
                <p:nvPr/>
              </p:nvCxnSpPr>
              <p:spPr>
                <a:xfrm>
                  <a:off x="3476171" y="2550712"/>
                  <a:ext cx="486000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46">
                  <a:extLst>
                    <a:ext uri="{FF2B5EF4-FFF2-40B4-BE49-F238E27FC236}">
                      <a16:creationId xmlns:a16="http://schemas.microsoft.com/office/drawing/2014/main" id="{2E3B446A-83D4-423A-BC4D-453E383BDAE8}"/>
                    </a:ext>
                  </a:extLst>
                </p:cNvPr>
                <p:cNvCxnSpPr>
                  <a:stCxn id="32" idx="3"/>
                </p:cNvCxnSpPr>
                <p:nvPr/>
              </p:nvCxnSpPr>
              <p:spPr>
                <a:xfrm>
                  <a:off x="3482474" y="1985194"/>
                  <a:ext cx="15342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47">
                  <a:extLst>
                    <a:ext uri="{FF2B5EF4-FFF2-40B4-BE49-F238E27FC236}">
                      <a16:creationId xmlns:a16="http://schemas.microsoft.com/office/drawing/2014/main" id="{8DBB1F33-FC08-483E-851D-5C37DAC93A3E}"/>
                    </a:ext>
                  </a:extLst>
                </p:cNvPr>
                <p:cNvCxnSpPr/>
                <p:nvPr/>
              </p:nvCxnSpPr>
              <p:spPr>
                <a:xfrm>
                  <a:off x="3482474" y="3084154"/>
                  <a:ext cx="15342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5">
                  <a:extLst>
                    <a:ext uri="{FF2B5EF4-FFF2-40B4-BE49-F238E27FC236}">
                      <a16:creationId xmlns:a16="http://schemas.microsoft.com/office/drawing/2014/main" id="{8F4C8915-CB69-43B6-A912-73EB0F08B358}"/>
                    </a:ext>
                  </a:extLst>
                </p:cNvPr>
                <p:cNvCxnSpPr/>
                <p:nvPr/>
              </p:nvCxnSpPr>
              <p:spPr>
                <a:xfrm>
                  <a:off x="3635896" y="1985194"/>
                  <a:ext cx="0" cy="109896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" name="组合 31">
                  <a:extLst>
                    <a:ext uri="{FF2B5EF4-FFF2-40B4-BE49-F238E27FC236}">
                      <a16:creationId xmlns:a16="http://schemas.microsoft.com/office/drawing/2014/main" id="{39208766-8BE7-4C3C-AEF4-B099A31C9B88}"/>
                    </a:ext>
                  </a:extLst>
                </p:cNvPr>
                <p:cNvGrpSpPr/>
                <p:nvPr/>
              </p:nvGrpSpPr>
              <p:grpSpPr>
                <a:xfrm>
                  <a:off x="3957692" y="1430322"/>
                  <a:ext cx="1224135" cy="370388"/>
                  <a:chOff x="562649" y="433798"/>
                  <a:chExt cx="1224135" cy="370388"/>
                </a:xfrm>
              </p:grpSpPr>
              <p:sp>
                <p:nvSpPr>
                  <p:cNvPr id="23" name="文本框 32">
                    <a:extLst>
                      <a:ext uri="{FF2B5EF4-FFF2-40B4-BE49-F238E27FC236}">
                        <a16:creationId xmlns:a16="http://schemas.microsoft.com/office/drawing/2014/main" id="{F424968C-0B44-4442-B982-EECA09D8FA03}"/>
                      </a:ext>
                    </a:extLst>
                  </p:cNvPr>
                  <p:cNvSpPr txBox="1"/>
                  <p:nvPr/>
                </p:nvSpPr>
                <p:spPr>
                  <a:xfrm>
                    <a:off x="774605" y="480493"/>
                    <a:ext cx="80021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zh-CN" altLang="en-US" sz="1200" dirty="0">
                        <a:latin typeface="方正等线" panose="03000509000000000000" pitchFamily="65" charset="-122"/>
                        <a:ea typeface="方正等线" panose="03000509000000000000" pitchFamily="65" charset="-122"/>
                      </a:rPr>
                      <a:t>台灯节点</a:t>
                    </a:r>
                  </a:p>
                </p:txBody>
              </p:sp>
              <p:sp>
                <p:nvSpPr>
                  <p:cNvPr id="24" name="矩形 33">
                    <a:extLst>
                      <a:ext uri="{FF2B5EF4-FFF2-40B4-BE49-F238E27FC236}">
                        <a16:creationId xmlns:a16="http://schemas.microsoft.com/office/drawing/2014/main" id="{FE4D897C-952B-4376-B528-25A9B21FC80C}"/>
                      </a:ext>
                    </a:extLst>
                  </p:cNvPr>
                  <p:cNvSpPr/>
                  <p:nvPr/>
                </p:nvSpPr>
                <p:spPr>
                  <a:xfrm>
                    <a:off x="562649" y="433798"/>
                    <a:ext cx="1224135" cy="3703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21" name="矩形 8">
                  <a:extLst>
                    <a:ext uri="{FF2B5EF4-FFF2-40B4-BE49-F238E27FC236}">
                      <a16:creationId xmlns:a16="http://schemas.microsoft.com/office/drawing/2014/main" id="{21A12A6E-BC5F-47DD-A62B-62A76B2886B2}"/>
                    </a:ext>
                  </a:extLst>
                </p:cNvPr>
                <p:cNvSpPr/>
                <p:nvPr/>
              </p:nvSpPr>
              <p:spPr>
                <a:xfrm>
                  <a:off x="2272706" y="1421095"/>
                  <a:ext cx="1506778" cy="204968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6">
                <a:extLst>
                  <a:ext uri="{FF2B5EF4-FFF2-40B4-BE49-F238E27FC236}">
                    <a16:creationId xmlns:a16="http://schemas.microsoft.com/office/drawing/2014/main" id="{EDA105D4-C05B-486F-97FF-5E5F85A6B97A}"/>
                  </a:ext>
                </a:extLst>
              </p:cNvPr>
              <p:cNvSpPr txBox="1"/>
              <p:nvPr/>
            </p:nvSpPr>
            <p:spPr>
              <a:xfrm>
                <a:off x="3443358" y="1098132"/>
                <a:ext cx="8899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可穿戴节点</a:t>
                </a:r>
              </a:p>
            </p:txBody>
          </p:sp>
          <p:sp>
            <p:nvSpPr>
              <p:cNvPr id="36" name="矩形 33">
                <a:extLst>
                  <a:ext uri="{FF2B5EF4-FFF2-40B4-BE49-F238E27FC236}">
                    <a16:creationId xmlns:a16="http://schemas.microsoft.com/office/drawing/2014/main" id="{31FAEACA-98AA-47E1-BCC9-CF4B72AF579A}"/>
                  </a:ext>
                </a:extLst>
              </p:cNvPr>
              <p:cNvSpPr/>
              <p:nvPr/>
            </p:nvSpPr>
            <p:spPr>
              <a:xfrm>
                <a:off x="4894224" y="2763877"/>
                <a:ext cx="1224136" cy="37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文本框 32">
                <a:extLst>
                  <a:ext uri="{FF2B5EF4-FFF2-40B4-BE49-F238E27FC236}">
                    <a16:creationId xmlns:a16="http://schemas.microsoft.com/office/drawing/2014/main" id="{F5510C61-3EE7-4F16-8C72-EC7A932C693E}"/>
                  </a:ext>
                </a:extLst>
              </p:cNvPr>
              <p:cNvSpPr txBox="1"/>
              <p:nvPr/>
            </p:nvSpPr>
            <p:spPr>
              <a:xfrm>
                <a:off x="5260071" y="2810572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电源</a:t>
                </a: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3E479FC-0A39-4669-9C7B-DF2D5AF3F6F4}"/>
                </a:ext>
              </a:extLst>
            </p:cNvPr>
            <p:cNvCxnSpPr>
              <a:cxnSpLocks/>
              <a:stCxn id="24" idx="2"/>
              <a:endCxn id="8" idx="0"/>
            </p:cNvCxnSpPr>
            <p:nvPr/>
          </p:nvCxnSpPr>
          <p:spPr>
            <a:xfrm>
              <a:off x="5500902" y="1458960"/>
              <a:ext cx="0" cy="337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461C634-3186-4A18-932C-83C592D1A5AA}"/>
                </a:ext>
              </a:extLst>
            </p:cNvPr>
            <p:cNvCxnSpPr>
              <a:cxnSpLocks/>
            </p:cNvCxnSpPr>
            <p:nvPr/>
          </p:nvCxnSpPr>
          <p:spPr>
            <a:xfrm>
              <a:off x="5500900" y="2506522"/>
              <a:ext cx="0" cy="233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2810939"/>
      </p:ext>
    </p:extLst>
  </p:cSld>
  <p:clrMapOvr>
    <a:masterClrMapping/>
  </p:clrMapOvr>
  <p:transition spd="slow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CAD91F-8C6C-4372-978F-10123ED7B7B4}"/>
              </a:ext>
            </a:extLst>
          </p:cNvPr>
          <p:cNvGrpSpPr/>
          <p:nvPr/>
        </p:nvGrpSpPr>
        <p:grpSpPr>
          <a:xfrm>
            <a:off x="2050186" y="849947"/>
            <a:ext cx="5041811" cy="3443605"/>
            <a:chOff x="2050186" y="849947"/>
            <a:chExt cx="5041811" cy="3443605"/>
          </a:xfrm>
        </p:grpSpPr>
        <p:pic>
          <p:nvPicPr>
            <p:cNvPr id="34" name="图片 37">
              <a:extLst>
                <a:ext uri="{FF2B5EF4-FFF2-40B4-BE49-F238E27FC236}">
                  <a16:creationId xmlns:a16="http://schemas.microsoft.com/office/drawing/2014/main" id="{55DC5182-B1DD-40C8-A0C8-9AAA102227D7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56" r="9029"/>
            <a:stretch/>
          </p:blipFill>
          <p:spPr bwMode="auto">
            <a:xfrm>
              <a:off x="2052002" y="849947"/>
              <a:ext cx="5039995" cy="34436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771868B-CB3F-4D60-BEE1-A7E89FE6CF13}"/>
                </a:ext>
              </a:extLst>
            </p:cNvPr>
            <p:cNvSpPr/>
            <p:nvPr/>
          </p:nvSpPr>
          <p:spPr>
            <a:xfrm>
              <a:off x="4499992" y="1347614"/>
              <a:ext cx="2016224" cy="79208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87CC594-A1E8-4438-9C3A-F9E62F01BDFE}"/>
                </a:ext>
              </a:extLst>
            </p:cNvPr>
            <p:cNvSpPr txBox="1"/>
            <p:nvPr/>
          </p:nvSpPr>
          <p:spPr>
            <a:xfrm>
              <a:off x="6177662" y="1281707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A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907B435-3654-471A-845C-4653FB9A9857}"/>
                </a:ext>
              </a:extLst>
            </p:cNvPr>
            <p:cNvSpPr/>
            <p:nvPr/>
          </p:nvSpPr>
          <p:spPr>
            <a:xfrm>
              <a:off x="2314491" y="1642408"/>
              <a:ext cx="1105381" cy="35327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5F48DE-91F8-4A75-86D2-F7CCCA2752BE}"/>
                </a:ext>
              </a:extLst>
            </p:cNvPr>
            <p:cNvSpPr txBox="1"/>
            <p:nvPr/>
          </p:nvSpPr>
          <p:spPr>
            <a:xfrm>
              <a:off x="3081318" y="159499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B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EC565AA-50B5-42D4-8CFD-C3EE1892D75A}"/>
                </a:ext>
              </a:extLst>
            </p:cNvPr>
            <p:cNvSpPr/>
            <p:nvPr/>
          </p:nvSpPr>
          <p:spPr>
            <a:xfrm>
              <a:off x="2050186" y="2321172"/>
              <a:ext cx="5039995" cy="1762745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7FA3ABE-8A84-4E6C-B433-503A3D9F4E29}"/>
                </a:ext>
              </a:extLst>
            </p:cNvPr>
            <p:cNvSpPr txBox="1"/>
            <p:nvPr/>
          </p:nvSpPr>
          <p:spPr>
            <a:xfrm>
              <a:off x="6751627" y="2321172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C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9330966"/>
      </p:ext>
    </p:extLst>
  </p:cSld>
  <p:clrMapOvr>
    <a:masterClrMapping/>
  </p:clrMapOvr>
  <p:transition spd="slow"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7671CFA7-D904-4A2B-B3F4-C44995EDDFB5}"/>
              </a:ext>
            </a:extLst>
          </p:cNvPr>
          <p:cNvGrpSpPr/>
          <p:nvPr/>
        </p:nvGrpSpPr>
        <p:grpSpPr>
          <a:xfrm>
            <a:off x="1591223" y="886824"/>
            <a:ext cx="4420937" cy="2941206"/>
            <a:chOff x="1591223" y="886824"/>
            <a:chExt cx="4420937" cy="29412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9D3254-E9F3-4F0D-A6B5-7861C3226F60}"/>
                </a:ext>
              </a:extLst>
            </p:cNvPr>
            <p:cNvSpPr/>
            <p:nvPr/>
          </p:nvSpPr>
          <p:spPr>
            <a:xfrm>
              <a:off x="1938336" y="1203598"/>
              <a:ext cx="4073824" cy="230425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9A5FAC-D2FB-4704-8C3E-04F4C0E6498B}"/>
                </a:ext>
              </a:extLst>
            </p:cNvPr>
            <p:cNvSpPr/>
            <p:nvPr/>
          </p:nvSpPr>
          <p:spPr>
            <a:xfrm>
              <a:off x="1678792" y="1203598"/>
              <a:ext cx="253754" cy="230425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26">
              <a:extLst>
                <a:ext uri="{FF2B5EF4-FFF2-40B4-BE49-F238E27FC236}">
                  <a16:creationId xmlns:a16="http://schemas.microsoft.com/office/drawing/2014/main" id="{936E476C-4A9C-407D-8895-1CCDFF0F2D03}"/>
                </a:ext>
              </a:extLst>
            </p:cNvPr>
            <p:cNvSpPr txBox="1"/>
            <p:nvPr/>
          </p:nvSpPr>
          <p:spPr>
            <a:xfrm>
              <a:off x="1591223" y="2067694"/>
              <a:ext cx="4411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  <a:latin typeface="方正等线" panose="03000509000000000000" pitchFamily="65" charset="-122"/>
                  <a:ea typeface="方正等线" panose="03000509000000000000" pitchFamily="65" charset="-122"/>
                </a:rPr>
                <a:t>屏</a:t>
              </a:r>
              <a:endParaRPr lang="en-US" altLang="zh-CN" sz="1000" dirty="0">
                <a:solidFill>
                  <a:schemeClr val="bg1"/>
                </a:solidFill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  <a:p>
              <a:pPr algn="ctr"/>
              <a:r>
                <a:rPr lang="zh-CN" altLang="en-US" sz="1000" dirty="0">
                  <a:solidFill>
                    <a:schemeClr val="bg1"/>
                  </a:solidFill>
                  <a:latin typeface="方正等线" panose="03000509000000000000" pitchFamily="65" charset="-122"/>
                  <a:ea typeface="方正等线" panose="03000509000000000000" pitchFamily="65" charset="-122"/>
                </a:rPr>
                <a:t>障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E806A2-6E19-4331-ACA8-D95C98C189D8}"/>
                </a:ext>
              </a:extLst>
            </p:cNvPr>
            <p:cNvSpPr/>
            <p:nvPr/>
          </p:nvSpPr>
          <p:spPr>
            <a:xfrm>
              <a:off x="2053492" y="1347614"/>
              <a:ext cx="790316" cy="2796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26">
              <a:extLst>
                <a:ext uri="{FF2B5EF4-FFF2-40B4-BE49-F238E27FC236}">
                  <a16:creationId xmlns:a16="http://schemas.microsoft.com/office/drawing/2014/main" id="{7E0EF14F-F61D-438E-8CD3-59BD7DF3F4E0}"/>
                </a:ext>
              </a:extLst>
            </p:cNvPr>
            <p:cNvSpPr txBox="1"/>
            <p:nvPr/>
          </p:nvSpPr>
          <p:spPr>
            <a:xfrm>
              <a:off x="2067036" y="1355712"/>
              <a:ext cx="763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令牌存储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C66C55F-9B56-4F03-839C-212B724E5BA4}"/>
                </a:ext>
              </a:extLst>
            </p:cNvPr>
            <p:cNvSpPr/>
            <p:nvPr/>
          </p:nvSpPr>
          <p:spPr>
            <a:xfrm>
              <a:off x="2053492" y="1660975"/>
              <a:ext cx="790316" cy="2796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26">
              <a:extLst>
                <a:ext uri="{FF2B5EF4-FFF2-40B4-BE49-F238E27FC236}">
                  <a16:creationId xmlns:a16="http://schemas.microsoft.com/office/drawing/2014/main" id="{D96D0EF2-F0CC-4B9A-8802-D7A93172F9BD}"/>
                </a:ext>
              </a:extLst>
            </p:cNvPr>
            <p:cNvSpPr txBox="1"/>
            <p:nvPr/>
          </p:nvSpPr>
          <p:spPr>
            <a:xfrm>
              <a:off x="2006078" y="1669073"/>
              <a:ext cx="8843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回滚管理器</a:t>
              </a:r>
            </a:p>
          </p:txBody>
        </p:sp>
        <p:sp>
          <p:nvSpPr>
            <p:cNvPr id="18" name="文本框 26">
              <a:extLst>
                <a:ext uri="{FF2B5EF4-FFF2-40B4-BE49-F238E27FC236}">
                  <a16:creationId xmlns:a16="http://schemas.microsoft.com/office/drawing/2014/main" id="{7781AB9B-BB67-47A0-B720-7AEDE0246B5F}"/>
                </a:ext>
              </a:extLst>
            </p:cNvPr>
            <p:cNvSpPr txBox="1"/>
            <p:nvPr/>
          </p:nvSpPr>
          <p:spPr>
            <a:xfrm>
              <a:off x="2991842" y="1504151"/>
              <a:ext cx="763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核心模块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45F894-AA0E-4562-AF71-22312680309D}"/>
                </a:ext>
              </a:extLst>
            </p:cNvPr>
            <p:cNvSpPr/>
            <p:nvPr/>
          </p:nvSpPr>
          <p:spPr>
            <a:xfrm>
              <a:off x="2982223" y="1355711"/>
              <a:ext cx="790316" cy="58491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F96C1A1-0B02-4BD5-B231-BA450F484D6E}"/>
                </a:ext>
              </a:extLst>
            </p:cNvPr>
            <p:cNvSpPr/>
            <p:nvPr/>
          </p:nvSpPr>
          <p:spPr>
            <a:xfrm>
              <a:off x="3911758" y="1347614"/>
              <a:ext cx="790316" cy="2796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6">
              <a:extLst>
                <a:ext uri="{FF2B5EF4-FFF2-40B4-BE49-F238E27FC236}">
                  <a16:creationId xmlns:a16="http://schemas.microsoft.com/office/drawing/2014/main" id="{054BA5C1-514E-44F5-848A-34C015D76D0C}"/>
                </a:ext>
              </a:extLst>
            </p:cNvPr>
            <p:cNvSpPr txBox="1"/>
            <p:nvPr/>
          </p:nvSpPr>
          <p:spPr>
            <a:xfrm>
              <a:off x="3925302" y="1355712"/>
              <a:ext cx="763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策略存储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80CB37-859F-46EE-98AD-9B39A56138FD}"/>
                </a:ext>
              </a:extLst>
            </p:cNvPr>
            <p:cNvSpPr/>
            <p:nvPr/>
          </p:nvSpPr>
          <p:spPr>
            <a:xfrm>
              <a:off x="3911758" y="1660975"/>
              <a:ext cx="790316" cy="2796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6">
              <a:extLst>
                <a:ext uri="{FF2B5EF4-FFF2-40B4-BE49-F238E27FC236}">
                  <a16:creationId xmlns:a16="http://schemas.microsoft.com/office/drawing/2014/main" id="{BBABA96A-D79B-4BFB-8C54-F768F43A4146}"/>
                </a:ext>
              </a:extLst>
            </p:cNvPr>
            <p:cNvSpPr txBox="1"/>
            <p:nvPr/>
          </p:nvSpPr>
          <p:spPr>
            <a:xfrm>
              <a:off x="3908966" y="1669073"/>
              <a:ext cx="8264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租期管理器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697648-FB95-4BD2-A019-7BBE55044CFB}"/>
                </a:ext>
              </a:extLst>
            </p:cNvPr>
            <p:cNvGrpSpPr/>
            <p:nvPr/>
          </p:nvGrpSpPr>
          <p:grpSpPr>
            <a:xfrm>
              <a:off x="4840489" y="1355711"/>
              <a:ext cx="790316" cy="584911"/>
              <a:chOff x="4840489" y="1355711"/>
              <a:chExt cx="790316" cy="584911"/>
            </a:xfrm>
          </p:grpSpPr>
          <p:sp>
            <p:nvSpPr>
              <p:cNvPr id="24" name="文本框 26">
                <a:extLst>
                  <a:ext uri="{FF2B5EF4-FFF2-40B4-BE49-F238E27FC236}">
                    <a16:creationId xmlns:a16="http://schemas.microsoft.com/office/drawing/2014/main" id="{8140AFB2-CE56-4E79-865E-358025E3852F}"/>
                  </a:ext>
                </a:extLst>
              </p:cNvPr>
              <p:cNvSpPr txBox="1"/>
              <p:nvPr/>
            </p:nvSpPr>
            <p:spPr>
              <a:xfrm>
                <a:off x="4850108" y="1504151"/>
                <a:ext cx="7632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审计代理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D73B54-E07B-41F7-B35F-088110A6BAF4}"/>
                  </a:ext>
                </a:extLst>
              </p:cNvPr>
              <p:cNvSpPr/>
              <p:nvPr/>
            </p:nvSpPr>
            <p:spPr>
              <a:xfrm>
                <a:off x="4840489" y="1355711"/>
                <a:ext cx="790316" cy="5849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587BD9C-7B14-41D9-9E40-6C2862B6A3F2}"/>
                </a:ext>
              </a:extLst>
            </p:cNvPr>
            <p:cNvSpPr/>
            <p:nvPr/>
          </p:nvSpPr>
          <p:spPr>
            <a:xfrm>
              <a:off x="2056508" y="2201016"/>
              <a:ext cx="2632022" cy="33942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0137D9E-320C-4442-868E-D1AC286267D7}"/>
                </a:ext>
              </a:extLst>
            </p:cNvPr>
            <p:cNvSpPr txBox="1"/>
            <p:nvPr/>
          </p:nvSpPr>
          <p:spPr>
            <a:xfrm>
              <a:off x="2990905" y="2253973"/>
              <a:ext cx="763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路由管理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665FFD4-7B41-455B-93D2-B20CD70326B2}"/>
                </a:ext>
              </a:extLst>
            </p:cNvPr>
            <p:cNvGrpSpPr/>
            <p:nvPr/>
          </p:nvGrpSpPr>
          <p:grpSpPr>
            <a:xfrm>
              <a:off x="4840489" y="2084629"/>
              <a:ext cx="790316" cy="584911"/>
              <a:chOff x="4840489" y="1355711"/>
              <a:chExt cx="790316" cy="584911"/>
            </a:xfrm>
          </p:grpSpPr>
          <p:sp>
            <p:nvSpPr>
              <p:cNvPr id="32" name="文本框 26">
                <a:extLst>
                  <a:ext uri="{FF2B5EF4-FFF2-40B4-BE49-F238E27FC236}">
                    <a16:creationId xmlns:a16="http://schemas.microsoft.com/office/drawing/2014/main" id="{B062B752-3AAE-4DEA-8B69-9602E6AE18B8}"/>
                  </a:ext>
                </a:extLst>
              </p:cNvPr>
              <p:cNvSpPr txBox="1"/>
              <p:nvPr/>
            </p:nvSpPr>
            <p:spPr>
              <a:xfrm>
                <a:off x="4850108" y="1504151"/>
                <a:ext cx="7632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审计设备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43B98EB-01A0-400D-8715-613C613AADCE}"/>
                  </a:ext>
                </a:extLst>
              </p:cNvPr>
              <p:cNvSpPr/>
              <p:nvPr/>
            </p:nvSpPr>
            <p:spPr>
              <a:xfrm>
                <a:off x="4840489" y="1355711"/>
                <a:ext cx="790316" cy="5849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0D4008A-A0FF-4D75-9FEE-FAB16EAB00FB}"/>
                </a:ext>
              </a:extLst>
            </p:cNvPr>
            <p:cNvGrpSpPr/>
            <p:nvPr/>
          </p:nvGrpSpPr>
          <p:grpSpPr>
            <a:xfrm>
              <a:off x="4836564" y="2778199"/>
              <a:ext cx="790316" cy="584911"/>
              <a:chOff x="4840489" y="1355711"/>
              <a:chExt cx="790316" cy="584911"/>
            </a:xfrm>
          </p:grpSpPr>
          <p:sp>
            <p:nvSpPr>
              <p:cNvPr id="36" name="文本框 26">
                <a:extLst>
                  <a:ext uri="{FF2B5EF4-FFF2-40B4-BE49-F238E27FC236}">
                    <a16:creationId xmlns:a16="http://schemas.microsoft.com/office/drawing/2014/main" id="{706B3788-867F-4E0C-80B0-C3D222EC7006}"/>
                  </a:ext>
                </a:extLst>
              </p:cNvPr>
              <p:cNvSpPr txBox="1"/>
              <p:nvPr/>
            </p:nvSpPr>
            <p:spPr>
              <a:xfrm>
                <a:off x="4850108" y="1504151"/>
                <a:ext cx="7632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审计设备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450E3B6-736B-4B5F-BC6F-7AA1DDFB9A02}"/>
                  </a:ext>
                </a:extLst>
              </p:cNvPr>
              <p:cNvSpPr/>
              <p:nvPr/>
            </p:nvSpPr>
            <p:spPr>
              <a:xfrm>
                <a:off x="4840489" y="1355711"/>
                <a:ext cx="790316" cy="5849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0E9070E-6ED6-4A3A-A855-3CC02BF6EAE1}"/>
                </a:ext>
              </a:extLst>
            </p:cNvPr>
            <p:cNvCxnSpPr>
              <a:cxnSpLocks/>
            </p:cNvCxnSpPr>
            <p:nvPr/>
          </p:nvCxnSpPr>
          <p:spPr>
            <a:xfrm>
              <a:off x="3372519" y="1949016"/>
              <a:ext cx="0" cy="25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03F82D-2966-4F29-A4C9-CB73F381DBF7}"/>
                </a:ext>
              </a:extLst>
            </p:cNvPr>
            <p:cNvGrpSpPr/>
            <p:nvPr/>
          </p:nvGrpSpPr>
          <p:grpSpPr>
            <a:xfrm>
              <a:off x="2053090" y="2778201"/>
              <a:ext cx="790316" cy="584911"/>
              <a:chOff x="4840489" y="1355711"/>
              <a:chExt cx="790316" cy="584911"/>
            </a:xfrm>
          </p:grpSpPr>
          <p:sp>
            <p:nvSpPr>
              <p:cNvPr id="45" name="文本框 26">
                <a:extLst>
                  <a:ext uri="{FF2B5EF4-FFF2-40B4-BE49-F238E27FC236}">
                    <a16:creationId xmlns:a16="http://schemas.microsoft.com/office/drawing/2014/main" id="{D28568E4-699F-40EB-A292-D58ECB78A0E2}"/>
                  </a:ext>
                </a:extLst>
              </p:cNvPr>
              <p:cNvSpPr txBox="1"/>
              <p:nvPr/>
            </p:nvSpPr>
            <p:spPr>
              <a:xfrm>
                <a:off x="4850108" y="1504151"/>
                <a:ext cx="7632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系统后端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AA5F981-5DEC-4FCE-B29A-ADFF18B9E569}"/>
                  </a:ext>
                </a:extLst>
              </p:cNvPr>
              <p:cNvSpPr/>
              <p:nvPr/>
            </p:nvSpPr>
            <p:spPr>
              <a:xfrm>
                <a:off x="4840489" y="1355711"/>
                <a:ext cx="790316" cy="5849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7A393F4-A123-44FE-B458-5CB670AE6D57}"/>
                </a:ext>
              </a:extLst>
            </p:cNvPr>
            <p:cNvGrpSpPr/>
            <p:nvPr/>
          </p:nvGrpSpPr>
          <p:grpSpPr>
            <a:xfrm>
              <a:off x="3002386" y="2778200"/>
              <a:ext cx="790316" cy="584911"/>
              <a:chOff x="4840489" y="1355711"/>
              <a:chExt cx="790316" cy="584911"/>
            </a:xfrm>
          </p:grpSpPr>
          <p:sp>
            <p:nvSpPr>
              <p:cNvPr id="48" name="文本框 26">
                <a:extLst>
                  <a:ext uri="{FF2B5EF4-FFF2-40B4-BE49-F238E27FC236}">
                    <a16:creationId xmlns:a16="http://schemas.microsoft.com/office/drawing/2014/main" id="{01B5DD22-4A37-49D5-94D1-4135B1EAFDC8}"/>
                  </a:ext>
                </a:extLst>
              </p:cNvPr>
              <p:cNvSpPr txBox="1"/>
              <p:nvPr/>
            </p:nvSpPr>
            <p:spPr>
              <a:xfrm>
                <a:off x="4850108" y="1504151"/>
                <a:ext cx="7632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加密引擎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5D6DDEE-B615-4801-994A-55C10F3ADFFD}"/>
                  </a:ext>
                </a:extLst>
              </p:cNvPr>
              <p:cNvSpPr/>
              <p:nvPr/>
            </p:nvSpPr>
            <p:spPr>
              <a:xfrm>
                <a:off x="4840489" y="1355711"/>
                <a:ext cx="790316" cy="5849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FFD0C7B-02C5-4223-9D7D-A4D5B3E68104}"/>
                </a:ext>
              </a:extLst>
            </p:cNvPr>
            <p:cNvGrpSpPr/>
            <p:nvPr/>
          </p:nvGrpSpPr>
          <p:grpSpPr>
            <a:xfrm>
              <a:off x="3911758" y="2778200"/>
              <a:ext cx="790316" cy="584911"/>
              <a:chOff x="4840489" y="1355711"/>
              <a:chExt cx="790316" cy="584911"/>
            </a:xfrm>
          </p:grpSpPr>
          <p:sp>
            <p:nvSpPr>
              <p:cNvPr id="51" name="文本框 26">
                <a:extLst>
                  <a:ext uri="{FF2B5EF4-FFF2-40B4-BE49-F238E27FC236}">
                    <a16:creationId xmlns:a16="http://schemas.microsoft.com/office/drawing/2014/main" id="{3C72E42A-57F9-441E-9F19-CE3D1DC3A3C0}"/>
                  </a:ext>
                </a:extLst>
              </p:cNvPr>
              <p:cNvSpPr txBox="1"/>
              <p:nvPr/>
            </p:nvSpPr>
            <p:spPr>
              <a:xfrm>
                <a:off x="4850108" y="1504151"/>
                <a:ext cx="7632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权限管理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828AC7F-3FC1-49DA-8F24-963860470871}"/>
                  </a:ext>
                </a:extLst>
              </p:cNvPr>
              <p:cNvSpPr/>
              <p:nvPr/>
            </p:nvSpPr>
            <p:spPr>
              <a:xfrm>
                <a:off x="4840489" y="1355711"/>
                <a:ext cx="790316" cy="5849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892CCB8-8B60-436B-AE84-2385DF6F6197}"/>
                </a:ext>
              </a:extLst>
            </p:cNvPr>
            <p:cNvCxnSpPr>
              <a:cxnSpLocks/>
            </p:cNvCxnSpPr>
            <p:nvPr/>
          </p:nvCxnSpPr>
          <p:spPr>
            <a:xfrm>
              <a:off x="3371643" y="2540436"/>
              <a:ext cx="0" cy="25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81120FB2-D39F-49D7-9AE4-80DB9CC4C1F1}"/>
                </a:ext>
              </a:extLst>
            </p:cNvPr>
            <p:cNvCxnSpPr>
              <a:endCxn id="52" idx="0"/>
            </p:cNvCxnSpPr>
            <p:nvPr/>
          </p:nvCxnSpPr>
          <p:spPr>
            <a:xfrm>
              <a:off x="3371643" y="2666436"/>
              <a:ext cx="935273" cy="11176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46CDCEEF-7BA9-4D9E-BDF6-BC24BAF5EEE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87872" y="2666435"/>
              <a:ext cx="882755" cy="11176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DEFD2D0B-AEB6-49F6-8C67-F67935338E8A}"/>
                </a:ext>
              </a:extLst>
            </p:cNvPr>
            <p:cNvCxnSpPr>
              <a:stCxn id="25" idx="3"/>
              <a:endCxn id="33" idx="3"/>
            </p:cNvCxnSpPr>
            <p:nvPr/>
          </p:nvCxnSpPr>
          <p:spPr>
            <a:xfrm>
              <a:off x="5630805" y="1648167"/>
              <a:ext cx="12700" cy="728918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07FE666E-D940-4E67-8659-232B5107307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89697" y="2603238"/>
              <a:ext cx="699929" cy="24126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AEA9F3E-933A-42D2-8A9D-89931A210F42}"/>
                </a:ext>
              </a:extLst>
            </p:cNvPr>
            <p:cNvSpPr/>
            <p:nvPr/>
          </p:nvSpPr>
          <p:spPr>
            <a:xfrm>
              <a:off x="1678792" y="886824"/>
              <a:ext cx="4333368" cy="28646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26">
              <a:extLst>
                <a:ext uri="{FF2B5EF4-FFF2-40B4-BE49-F238E27FC236}">
                  <a16:creationId xmlns:a16="http://schemas.microsoft.com/office/drawing/2014/main" id="{6E72C9DA-AD0D-4561-9553-D4E43AE471F2}"/>
                </a:ext>
              </a:extLst>
            </p:cNvPr>
            <p:cNvSpPr txBox="1"/>
            <p:nvPr/>
          </p:nvSpPr>
          <p:spPr>
            <a:xfrm>
              <a:off x="3212246" y="906275"/>
              <a:ext cx="11609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HTTP/S API</a:t>
              </a:r>
              <a:endParaRPr lang="zh-CN" altLang="en-US" sz="1000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AA1A60E-31EE-4B5D-97BE-4BAC82A2D4B7}"/>
                </a:ext>
              </a:extLst>
            </p:cNvPr>
            <p:cNvSpPr/>
            <p:nvPr/>
          </p:nvSpPr>
          <p:spPr>
            <a:xfrm>
              <a:off x="1678792" y="3541567"/>
              <a:ext cx="4333368" cy="28646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26">
              <a:extLst>
                <a:ext uri="{FF2B5EF4-FFF2-40B4-BE49-F238E27FC236}">
                  <a16:creationId xmlns:a16="http://schemas.microsoft.com/office/drawing/2014/main" id="{BC1E58EB-8930-4F89-8243-2B3A9F89C4A2}"/>
                </a:ext>
              </a:extLst>
            </p:cNvPr>
            <p:cNvSpPr txBox="1"/>
            <p:nvPr/>
          </p:nvSpPr>
          <p:spPr>
            <a:xfrm>
              <a:off x="3258823" y="3569975"/>
              <a:ext cx="11609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存储后端</a:t>
              </a:r>
            </a:p>
          </p:txBody>
        </p:sp>
      </p:grpSp>
      <p:pic>
        <p:nvPicPr>
          <p:cNvPr id="71" name="图片 6">
            <a:extLst>
              <a:ext uri="{FF2B5EF4-FFF2-40B4-BE49-F238E27FC236}">
                <a16:creationId xmlns:a16="http://schemas.microsoft.com/office/drawing/2014/main" id="{83354E58-A6C3-43F6-B5A1-E2FBBB8E86F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133" y="4560899"/>
            <a:ext cx="5688330" cy="324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52148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2"/>
          <p:cNvSpPr txBox="1"/>
          <p:nvPr/>
        </p:nvSpPr>
        <p:spPr>
          <a:xfrm>
            <a:off x="1147705" y="109732"/>
            <a:ext cx="1264055" cy="39237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accent1"/>
                </a:solidFill>
                <a:cs typeface="+mn-ea"/>
                <a:sym typeface="+mn-lt"/>
              </a:rPr>
              <a:t>论文提纲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51520" y="1114532"/>
            <a:ext cx="2880320" cy="339323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/>
              <a:t>摘要</a:t>
            </a:r>
            <a:br>
              <a:rPr lang="zh-CN" altLang="en-US" sz="1100" dirty="0"/>
            </a:br>
            <a:r>
              <a:rPr lang="en-US" altLang="zh-CN" sz="1100" dirty="0"/>
              <a:t>1 </a:t>
            </a:r>
            <a:r>
              <a:rPr lang="zh-CN" altLang="en-US" sz="1100" dirty="0"/>
              <a:t>绪论</a:t>
            </a:r>
            <a:br>
              <a:rPr lang="zh-CN" altLang="en-US" sz="1100" dirty="0"/>
            </a:br>
            <a:r>
              <a:rPr lang="en-US" altLang="zh-CN" sz="1100" dirty="0"/>
              <a:t>    - 1.1 </a:t>
            </a:r>
            <a:r>
              <a:rPr lang="zh-CN" altLang="en-US" sz="1100" dirty="0"/>
              <a:t>研究背景及意义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- 1.2 </a:t>
            </a:r>
            <a:r>
              <a:rPr lang="zh-CN" altLang="en-US" sz="1100" dirty="0"/>
              <a:t>国内外研究现状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- 1.3 </a:t>
            </a:r>
            <a:r>
              <a:rPr lang="zh-CN" altLang="en-US" sz="1100" dirty="0"/>
              <a:t>本文主要工作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- 1.4 </a:t>
            </a:r>
            <a:r>
              <a:rPr lang="zh-CN" altLang="en-US" sz="1100" dirty="0"/>
              <a:t>本文组织结构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zh-CN" altLang="en-US" sz="1100" dirty="0"/>
              <a:t/>
            </a:r>
            <a:br>
              <a:rPr lang="zh-CN" altLang="en-US" sz="1100" dirty="0"/>
            </a:br>
            <a:r>
              <a:rPr lang="en-US" altLang="zh-CN" sz="1100" dirty="0"/>
              <a:t>2 </a:t>
            </a:r>
            <a:r>
              <a:rPr lang="zh-CN" altLang="en-US" sz="1100" dirty="0"/>
              <a:t>系统关键技术分析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- 2.1 </a:t>
            </a:r>
            <a:r>
              <a:rPr lang="en-US" altLang="zh-CN" sz="1100" dirty="0" err="1"/>
              <a:t>EdgeX</a:t>
            </a:r>
            <a:r>
              <a:rPr lang="en-US" altLang="zh-CN" sz="1100" dirty="0"/>
              <a:t> Foundry</a:t>
            </a:r>
            <a:r>
              <a:rPr lang="zh-CN" altLang="en-US" sz="1100" dirty="0"/>
              <a:t>边缘计算框架分析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    - 2.2 </a:t>
            </a:r>
            <a:r>
              <a:rPr lang="zh-CN" altLang="en-US" sz="1100" dirty="0"/>
              <a:t>阿里云</a:t>
            </a:r>
            <a:r>
              <a:rPr lang="en-US" altLang="zh-CN" sz="1100" dirty="0" err="1"/>
              <a:t>IoT</a:t>
            </a:r>
            <a:r>
              <a:rPr lang="zh-CN" altLang="en-US" sz="1100" dirty="0"/>
              <a:t>平台分析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- 2.3 </a:t>
            </a:r>
            <a:r>
              <a:rPr lang="zh-CN" altLang="en-US" sz="1100" dirty="0">
                <a:solidFill>
                  <a:sysClr val="windowText" lastClr="000000"/>
                </a:solidFill>
                <a:ea typeface="微软雅黑" pitchFamily="34" charset="-122"/>
              </a:rPr>
              <a:t>服务发现技术简介</a:t>
            </a:r>
            <a:r>
              <a:rPr lang="zh-CN" altLang="en-US" sz="1100" dirty="0"/>
              <a:t/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- 2.4 </a:t>
            </a:r>
            <a:r>
              <a:rPr lang="en-US" altLang="zh-CN" sz="1100" dirty="0">
                <a:solidFill>
                  <a:sysClr val="windowText" lastClr="000000"/>
                </a:solidFill>
                <a:ea typeface="微软雅黑" pitchFamily="34" charset="-122"/>
              </a:rPr>
              <a:t>COAP</a:t>
            </a:r>
            <a:r>
              <a:rPr lang="zh-CN" altLang="en-US" sz="1100" dirty="0">
                <a:solidFill>
                  <a:sysClr val="windowText" lastClr="000000"/>
                </a:solidFill>
                <a:ea typeface="微软雅黑" pitchFamily="34" charset="-122"/>
              </a:rPr>
              <a:t>协议与</a:t>
            </a:r>
            <a:r>
              <a:rPr lang="en-US" altLang="zh-CN" sz="1100" dirty="0"/>
              <a:t>LwM2M</a:t>
            </a:r>
            <a:r>
              <a:rPr lang="zh-CN" altLang="en-US" sz="1100" dirty="0"/>
              <a:t>协议</a:t>
            </a:r>
            <a:r>
              <a:rPr lang="zh-CN" altLang="en-US" sz="1100" dirty="0">
                <a:solidFill>
                  <a:sysClr val="windowText" lastClr="000000"/>
                </a:solidFill>
                <a:ea typeface="微软雅黑" pitchFamily="34" charset="-122"/>
              </a:rPr>
              <a:t>简介</a:t>
            </a:r>
            <a:r>
              <a:rPr lang="zh-CN" altLang="en-US" sz="1100" dirty="0"/>
              <a:t/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- 2.6 </a:t>
            </a:r>
            <a:r>
              <a:rPr lang="zh-CN" altLang="en-US" sz="1100" dirty="0"/>
              <a:t>本章小结</a:t>
            </a:r>
            <a:endParaRPr lang="en-US" altLang="zh-CN" sz="11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47864" y="1115637"/>
            <a:ext cx="3024336" cy="339323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/>
              <a:t>3 </a:t>
            </a:r>
            <a:r>
              <a:rPr lang="zh-CN" altLang="en-US" sz="1100" dirty="0"/>
              <a:t>系统分析与总体设计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    - 3.1 </a:t>
            </a:r>
            <a:r>
              <a:rPr lang="zh-CN" altLang="en-US" sz="1100" dirty="0"/>
              <a:t>系统需求分析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    - 3.2 </a:t>
            </a:r>
            <a:r>
              <a:rPr lang="zh-CN" altLang="en-US" sz="1100" dirty="0"/>
              <a:t>系统总体设计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    - 3.3 </a:t>
            </a:r>
            <a:r>
              <a:rPr lang="zh-CN" altLang="en-US" sz="1100" dirty="0"/>
              <a:t>本章小结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4. </a:t>
            </a:r>
            <a:r>
              <a:rPr lang="zh-CN" altLang="en-US" sz="1100" dirty="0"/>
              <a:t>系统详细设计与实现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- 4.1 </a:t>
            </a:r>
            <a:r>
              <a:rPr lang="zh-CN" altLang="en-US" sz="1100" dirty="0"/>
              <a:t>设备微服层设计与实现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zh-CN" altLang="en-US" sz="1100" dirty="0"/>
              <a:t>    </a:t>
            </a:r>
            <a:r>
              <a:rPr lang="en-US" altLang="zh-CN" sz="1100" dirty="0"/>
              <a:t>- 4.2 </a:t>
            </a:r>
            <a:r>
              <a:rPr lang="zh-CN" altLang="en-US" sz="1100" dirty="0"/>
              <a:t>开放服务层设计与实现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- 4.3 </a:t>
            </a:r>
            <a:r>
              <a:rPr lang="zh-CN" altLang="en-US" sz="1100" dirty="0"/>
              <a:t>设备信息管理设计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    - 4.4 COAP </a:t>
            </a:r>
            <a:r>
              <a:rPr lang="zh-CN" altLang="en-US" sz="1100" dirty="0"/>
              <a:t>，</a:t>
            </a:r>
            <a:r>
              <a:rPr lang="en-US" altLang="zh-CN" sz="1100" dirty="0"/>
              <a:t>LwM2M </a:t>
            </a:r>
            <a:r>
              <a:rPr lang="zh-CN" altLang="en-US" sz="1100" dirty="0"/>
              <a:t>以及</a:t>
            </a:r>
            <a:r>
              <a:rPr lang="en-US" altLang="zh-CN" sz="1100" dirty="0"/>
              <a:t>MQTT</a:t>
            </a:r>
            <a:r>
              <a:rPr lang="zh-CN" altLang="en-US" sz="1100" dirty="0"/>
              <a:t>节点设计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- 4.5 </a:t>
            </a:r>
            <a:r>
              <a:rPr lang="zh-CN" altLang="en-US" sz="1100" dirty="0"/>
              <a:t>本章小结</a:t>
            </a:r>
            <a:br>
              <a:rPr lang="zh-CN" altLang="en-US" sz="1100" dirty="0"/>
            </a:br>
            <a:r>
              <a:rPr lang="zh-CN" altLang="en-US" sz="1100" dirty="0"/>
              <a:t>  </a:t>
            </a:r>
            <a:br>
              <a:rPr lang="zh-CN" altLang="en-US" sz="1100" dirty="0"/>
            </a:br>
            <a:endParaRPr lang="en-US" altLang="zh-CN" sz="1100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6216" y="1114532"/>
            <a:ext cx="2360220" cy="339323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/>
              <a:t>5 </a:t>
            </a:r>
            <a:r>
              <a:rPr lang="zh-CN" altLang="en-US" sz="1100" dirty="0"/>
              <a:t>系统测试与分析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    - 5.1 </a:t>
            </a:r>
            <a:r>
              <a:rPr lang="zh-CN" altLang="en-US" sz="1100" dirty="0"/>
              <a:t>系统实验平台搭建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- 5.2 </a:t>
            </a:r>
            <a:r>
              <a:rPr lang="zh-CN" altLang="en-US" sz="1100" dirty="0"/>
              <a:t>系统测试与性能分析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- 5.3 </a:t>
            </a:r>
            <a:r>
              <a:rPr lang="zh-CN" altLang="en-US" sz="1100" dirty="0"/>
              <a:t>本章小结</a:t>
            </a:r>
            <a:br>
              <a:rPr lang="zh-CN" altLang="en-US" sz="1100" dirty="0"/>
            </a:br>
            <a:r>
              <a:rPr lang="zh-CN" altLang="en-US" sz="1100" dirty="0"/>
              <a:t/>
            </a:r>
            <a:br>
              <a:rPr lang="zh-CN" altLang="en-US" sz="1100" dirty="0"/>
            </a:br>
            <a:r>
              <a:rPr lang="en-US" altLang="zh-CN" sz="1100" dirty="0"/>
              <a:t>6 </a:t>
            </a:r>
            <a:r>
              <a:rPr lang="zh-CN" altLang="en-US" sz="1100" dirty="0"/>
              <a:t>总结与展望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- 6.1 </a:t>
            </a:r>
            <a:r>
              <a:rPr lang="zh-CN" altLang="en-US" sz="1100" dirty="0"/>
              <a:t>总结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- 6.2 </a:t>
            </a:r>
            <a:r>
              <a:rPr lang="zh-CN" altLang="en-US" sz="1100" dirty="0"/>
              <a:t>展望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endParaRPr lang="en-US" altLang="zh-CN" sz="11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cs typeface="+mn-ea"/>
                <a:sym typeface="+mn-lt"/>
              </a:rPr>
              <a:t>致谢</a:t>
            </a:r>
            <a:endParaRPr lang="en-US" altLang="zh-CN" sz="11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cs typeface="+mn-ea"/>
                <a:sym typeface="+mn-lt"/>
              </a:rPr>
              <a:t>参考文献</a:t>
            </a:r>
            <a:endParaRPr lang="en-US" altLang="zh-CN" sz="11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6865321"/>
      </p:ext>
    </p:extLst>
  </p:cSld>
  <p:clrMapOvr>
    <a:masterClrMapping/>
  </p:clrMapOvr>
  <p:transition spd="slow" advClick="0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7">
            <a:extLst>
              <a:ext uri="{FF2B5EF4-FFF2-40B4-BE49-F238E27FC236}">
                <a16:creationId xmlns:a16="http://schemas.microsoft.com/office/drawing/2014/main" id="{83EBDBF4-3B7A-4087-95C3-7954908633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52775"/>
            <a:ext cx="3162300" cy="1990725"/>
          </a:xfrm>
          <a:prstGeom prst="rect">
            <a:avLst/>
          </a:prstGeom>
        </p:spPr>
      </p:pic>
      <p:pic>
        <p:nvPicPr>
          <p:cNvPr id="75" name="图片 8">
            <a:extLst>
              <a:ext uri="{FF2B5EF4-FFF2-40B4-BE49-F238E27FC236}">
                <a16:creationId xmlns:a16="http://schemas.microsoft.com/office/drawing/2014/main" id="{9769A310-D78D-4195-91C3-07F9FF6EBC2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999160"/>
            <a:ext cx="4438650" cy="1990725"/>
          </a:xfrm>
          <a:prstGeom prst="rect">
            <a:avLst/>
          </a:prstGeom>
        </p:spPr>
      </p:pic>
      <p:pic>
        <p:nvPicPr>
          <p:cNvPr id="76" name="图片 11">
            <a:extLst>
              <a:ext uri="{FF2B5EF4-FFF2-40B4-BE49-F238E27FC236}">
                <a16:creationId xmlns:a16="http://schemas.microsoft.com/office/drawing/2014/main" id="{A7FFF7E5-E6C2-4FD4-B41E-4802D12F0E1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66" y="1133135"/>
            <a:ext cx="2857500" cy="164782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971600" y="555526"/>
            <a:ext cx="3238767" cy="1800000"/>
            <a:chOff x="1547664" y="1318637"/>
            <a:chExt cx="3238767" cy="1800000"/>
          </a:xfrm>
        </p:grpSpPr>
        <p:grpSp>
          <p:nvGrpSpPr>
            <p:cNvPr id="21" name="组合 20"/>
            <p:cNvGrpSpPr/>
            <p:nvPr/>
          </p:nvGrpSpPr>
          <p:grpSpPr>
            <a:xfrm>
              <a:off x="1547664" y="1318637"/>
              <a:ext cx="3238767" cy="1800000"/>
              <a:chOff x="683568" y="544102"/>
              <a:chExt cx="3238767" cy="1800000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683568" y="544102"/>
                <a:ext cx="2088432" cy="1800000"/>
                <a:chOff x="683568" y="544102"/>
                <a:chExt cx="2088432" cy="1800000"/>
              </a:xfrm>
            </p:grpSpPr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6802F2CF-D8EE-4D88-B1CB-172BD347313D}"/>
                    </a:ext>
                  </a:extLst>
                </p:cNvPr>
                <p:cNvCxnSpPr/>
                <p:nvPr/>
              </p:nvCxnSpPr>
              <p:spPr>
                <a:xfrm>
                  <a:off x="683568" y="604688"/>
                  <a:ext cx="2088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文本框 26">
                  <a:extLst>
                    <a:ext uri="{FF2B5EF4-FFF2-40B4-BE49-F238E27FC236}">
                      <a16:creationId xmlns:a16="http://schemas.microsoft.com/office/drawing/2014/main" id="{D66966BF-4BD0-4118-A5AB-7C2395A385FB}"/>
                    </a:ext>
                  </a:extLst>
                </p:cNvPr>
                <p:cNvSpPr txBox="1"/>
                <p:nvPr/>
              </p:nvSpPr>
              <p:spPr>
                <a:xfrm>
                  <a:off x="1223628" y="669147"/>
                  <a:ext cx="108012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b="1" dirty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Application</a:t>
                  </a:r>
                  <a:endParaRPr lang="zh-CN" altLang="en-US" sz="1000" b="1" dirty="0">
                    <a:latin typeface="方正等线" panose="03000509000000000000" pitchFamily="65" charset="-122"/>
                    <a:ea typeface="方正等线" panose="03000509000000000000" pitchFamily="65" charset="-122"/>
                  </a:endParaRPr>
                </a:p>
              </p:txBody>
            </p:sp>
            <p:sp>
              <p:nvSpPr>
                <p:cNvPr id="62" name="文本框 26">
                  <a:extLst>
                    <a:ext uri="{FF2B5EF4-FFF2-40B4-BE49-F238E27FC236}">
                      <a16:creationId xmlns:a16="http://schemas.microsoft.com/office/drawing/2014/main" id="{FBC29445-8A8E-45B5-BCD2-DA36E60A81BE}"/>
                    </a:ext>
                  </a:extLst>
                </p:cNvPr>
                <p:cNvSpPr txBox="1"/>
                <p:nvPr/>
              </p:nvSpPr>
              <p:spPr>
                <a:xfrm>
                  <a:off x="1071227" y="1137258"/>
                  <a:ext cx="139930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b="1" dirty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Request/Responses</a:t>
                  </a:r>
                  <a:endParaRPr lang="zh-CN" altLang="en-US" sz="1000" b="1" dirty="0">
                    <a:latin typeface="方正等线" panose="03000509000000000000" pitchFamily="65" charset="-122"/>
                    <a:ea typeface="方正等线" panose="03000509000000000000" pitchFamily="65" charset="-122"/>
                  </a:endParaRPr>
                </a:p>
              </p:txBody>
            </p:sp>
            <p:sp>
              <p:nvSpPr>
                <p:cNvPr id="64" name="文本框 26">
                  <a:extLst>
                    <a:ext uri="{FF2B5EF4-FFF2-40B4-BE49-F238E27FC236}">
                      <a16:creationId xmlns:a16="http://schemas.microsoft.com/office/drawing/2014/main" id="{E60347C1-14E5-4424-AE5B-63591532B471}"/>
                    </a:ext>
                  </a:extLst>
                </p:cNvPr>
                <p:cNvSpPr txBox="1"/>
                <p:nvPr/>
              </p:nvSpPr>
              <p:spPr>
                <a:xfrm>
                  <a:off x="1006646" y="1496393"/>
                  <a:ext cx="139930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b="1" dirty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Message</a:t>
                  </a:r>
                  <a:endParaRPr lang="zh-CN" altLang="en-US" sz="1000" b="1" dirty="0">
                    <a:latin typeface="方正等线" panose="03000509000000000000" pitchFamily="65" charset="-122"/>
                    <a:ea typeface="方正等线" panose="03000509000000000000" pitchFamily="65" charset="-122"/>
                  </a:endParaRPr>
                </a:p>
              </p:txBody>
            </p:sp>
            <p:sp>
              <p:nvSpPr>
                <p:cNvPr id="74" name="文本框 26">
                  <a:extLst>
                    <a:ext uri="{FF2B5EF4-FFF2-40B4-BE49-F238E27FC236}">
                      <a16:creationId xmlns:a16="http://schemas.microsoft.com/office/drawing/2014/main" id="{D51EA210-5754-4F00-A39A-A22853E81445}"/>
                    </a:ext>
                  </a:extLst>
                </p:cNvPr>
                <p:cNvSpPr txBox="1"/>
                <p:nvPr/>
              </p:nvSpPr>
              <p:spPr>
                <a:xfrm>
                  <a:off x="1031511" y="1949548"/>
                  <a:ext cx="13921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b="1" dirty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UDP</a:t>
                  </a:r>
                  <a:endParaRPr lang="zh-CN" altLang="en-US" sz="1000" b="1" dirty="0">
                    <a:latin typeface="方正等线" panose="03000509000000000000" pitchFamily="65" charset="-122"/>
                    <a:ea typeface="方正等线" panose="03000509000000000000" pitchFamily="65" charset="-122"/>
                  </a:endParaRPr>
                </a:p>
              </p:txBody>
            </p:sp>
            <p:cxnSp>
              <p:nvCxnSpPr>
                <p:cNvPr id="26" name="直接连接符 25"/>
                <p:cNvCxnSpPr/>
                <p:nvPr/>
              </p:nvCxnSpPr>
              <p:spPr>
                <a:xfrm>
                  <a:off x="2714409" y="544102"/>
                  <a:ext cx="0" cy="180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">
                  <a:extLst>
                    <a:ext uri="{FF2B5EF4-FFF2-40B4-BE49-F238E27FC236}">
                      <a16:creationId xmlns:a16="http://schemas.microsoft.com/office/drawing/2014/main" id="{6802F2CF-D8EE-4D88-B1CB-172BD347313D}"/>
                    </a:ext>
                  </a:extLst>
                </p:cNvPr>
                <p:cNvCxnSpPr/>
                <p:nvPr/>
              </p:nvCxnSpPr>
              <p:spPr>
                <a:xfrm>
                  <a:off x="683568" y="964800"/>
                  <a:ext cx="2088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">
                  <a:extLst>
                    <a:ext uri="{FF2B5EF4-FFF2-40B4-BE49-F238E27FC236}">
                      <a16:creationId xmlns:a16="http://schemas.microsoft.com/office/drawing/2014/main" id="{6802F2CF-D8EE-4D88-B1CB-172BD347313D}"/>
                    </a:ext>
                  </a:extLst>
                </p:cNvPr>
                <p:cNvCxnSpPr/>
                <p:nvPr/>
              </p:nvCxnSpPr>
              <p:spPr>
                <a:xfrm>
                  <a:off x="684000" y="1072800"/>
                  <a:ext cx="2088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">
                  <a:extLst>
                    <a:ext uri="{FF2B5EF4-FFF2-40B4-BE49-F238E27FC236}">
                      <a16:creationId xmlns:a16="http://schemas.microsoft.com/office/drawing/2014/main" id="{6802F2CF-D8EE-4D88-B1CB-172BD347313D}"/>
                    </a:ext>
                  </a:extLst>
                </p:cNvPr>
                <p:cNvCxnSpPr/>
                <p:nvPr/>
              </p:nvCxnSpPr>
              <p:spPr>
                <a:xfrm>
                  <a:off x="792000" y="1432800"/>
                  <a:ext cx="1872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2">
                  <a:extLst>
                    <a:ext uri="{FF2B5EF4-FFF2-40B4-BE49-F238E27FC236}">
                      <a16:creationId xmlns:a16="http://schemas.microsoft.com/office/drawing/2014/main" id="{6802F2CF-D8EE-4D88-B1CB-172BD347313D}"/>
                    </a:ext>
                  </a:extLst>
                </p:cNvPr>
                <p:cNvCxnSpPr/>
                <p:nvPr/>
              </p:nvCxnSpPr>
              <p:spPr>
                <a:xfrm>
                  <a:off x="684000" y="1792800"/>
                  <a:ext cx="2088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2">
                  <a:extLst>
                    <a:ext uri="{FF2B5EF4-FFF2-40B4-BE49-F238E27FC236}">
                      <a16:creationId xmlns:a16="http://schemas.microsoft.com/office/drawing/2014/main" id="{6802F2CF-D8EE-4D88-B1CB-172BD347313D}"/>
                    </a:ext>
                  </a:extLst>
                </p:cNvPr>
                <p:cNvCxnSpPr/>
                <p:nvPr/>
              </p:nvCxnSpPr>
              <p:spPr>
                <a:xfrm>
                  <a:off x="684000" y="1900800"/>
                  <a:ext cx="2016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2">
                  <a:extLst>
                    <a:ext uri="{FF2B5EF4-FFF2-40B4-BE49-F238E27FC236}">
                      <a16:creationId xmlns:a16="http://schemas.microsoft.com/office/drawing/2014/main" id="{6802F2CF-D8EE-4D88-B1CB-172BD347313D}"/>
                    </a:ext>
                  </a:extLst>
                </p:cNvPr>
                <p:cNvCxnSpPr/>
                <p:nvPr/>
              </p:nvCxnSpPr>
              <p:spPr>
                <a:xfrm>
                  <a:off x="684000" y="2260800"/>
                  <a:ext cx="2088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>
                  <a:off x="738000" y="544102"/>
                  <a:ext cx="0" cy="180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文本框 26">
                <a:extLst>
                  <a:ext uri="{FF2B5EF4-FFF2-40B4-BE49-F238E27FC236}">
                    <a16:creationId xmlns:a16="http://schemas.microsoft.com/office/drawing/2014/main" id="{D51EA210-5754-4F00-A39A-A22853E81445}"/>
                  </a:ext>
                </a:extLst>
              </p:cNvPr>
              <p:cNvSpPr txBox="1"/>
              <p:nvPr/>
            </p:nvSpPr>
            <p:spPr>
              <a:xfrm>
                <a:off x="2530222" y="1302189"/>
                <a:ext cx="13921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err="1" smtClean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CoAP</a:t>
                </a:r>
                <a:endParaRPr lang="zh-CN" altLang="en-US" sz="1000" b="1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</p:grpSp>
        <p:sp>
          <p:nvSpPr>
            <p:cNvPr id="22" name="右中括号 21"/>
            <p:cNvSpPr/>
            <p:nvPr/>
          </p:nvSpPr>
          <p:spPr>
            <a:xfrm>
              <a:off x="3665388" y="1793335"/>
              <a:ext cx="188878" cy="8280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4389033"/>
      </p:ext>
    </p:extLst>
  </p:cSld>
  <p:clrMapOvr>
    <a:masterClrMapping/>
  </p:clrMapOvr>
  <p:transition spd="slow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8">
            <a:extLst>
              <a:ext uri="{FF2B5EF4-FFF2-40B4-BE49-F238E27FC236}">
                <a16:creationId xmlns:a16="http://schemas.microsoft.com/office/drawing/2014/main" id="{9769A310-D78D-4195-91C3-07F9FF6EBC2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58"/>
          <a:stretch/>
        </p:blipFill>
        <p:spPr>
          <a:xfrm>
            <a:off x="7380311" y="5524078"/>
            <a:ext cx="2322949" cy="428130"/>
          </a:xfrm>
          <a:prstGeom prst="rect">
            <a:avLst/>
          </a:prstGeom>
        </p:spPr>
      </p:pic>
      <p:pic>
        <p:nvPicPr>
          <p:cNvPr id="76" name="图片 11">
            <a:extLst>
              <a:ext uri="{FF2B5EF4-FFF2-40B4-BE49-F238E27FC236}">
                <a16:creationId xmlns:a16="http://schemas.microsoft.com/office/drawing/2014/main" id="{A7FFF7E5-E6C2-4FD4-B41E-4802D12F0E1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731990"/>
            <a:ext cx="2857500" cy="164782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950968" y="1419622"/>
            <a:ext cx="5860741" cy="129600"/>
            <a:chOff x="251520" y="640800"/>
            <a:chExt cx="4320480" cy="1296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51520" y="699542"/>
              <a:ext cx="4320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/>
            <p:cNvGrpSpPr/>
            <p:nvPr/>
          </p:nvGrpSpPr>
          <p:grpSpPr>
            <a:xfrm>
              <a:off x="252000" y="640800"/>
              <a:ext cx="1584000" cy="129600"/>
              <a:chOff x="252000" y="640800"/>
              <a:chExt cx="1584000" cy="129600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252000" y="640800"/>
                <a:ext cx="720000" cy="129600"/>
                <a:chOff x="252000" y="640800"/>
                <a:chExt cx="720000" cy="129600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9" name="直接连接符 8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39" name="直接连接符 38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3" name="组合 42"/>
              <p:cNvGrpSpPr/>
              <p:nvPr/>
            </p:nvGrpSpPr>
            <p:grpSpPr>
              <a:xfrm>
                <a:off x="1116000" y="640800"/>
                <a:ext cx="720000" cy="129600"/>
                <a:chOff x="252000" y="640800"/>
                <a:chExt cx="720000" cy="129600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49" name="直接连接符 48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连接符 49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连接符 50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组合 44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46" name="直接连接符 45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2" name="组合 51"/>
            <p:cNvGrpSpPr/>
            <p:nvPr/>
          </p:nvGrpSpPr>
          <p:grpSpPr>
            <a:xfrm>
              <a:off x="1980000" y="640800"/>
              <a:ext cx="1584000" cy="129600"/>
              <a:chOff x="252000" y="640800"/>
              <a:chExt cx="1584000" cy="129600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252000" y="640800"/>
                <a:ext cx="720000" cy="129600"/>
                <a:chOff x="252000" y="640800"/>
                <a:chExt cx="720000" cy="129600"/>
              </a:xfrm>
            </p:grpSpPr>
            <p:grpSp>
              <p:nvGrpSpPr>
                <p:cNvPr id="67" name="组合 66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72" name="直接连接符 71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组合 67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69" name="直接连接符 68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接连接符 69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连接符 70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" name="组合 54"/>
              <p:cNvGrpSpPr/>
              <p:nvPr/>
            </p:nvGrpSpPr>
            <p:grpSpPr>
              <a:xfrm>
                <a:off x="1116000" y="640800"/>
                <a:ext cx="720000" cy="129600"/>
                <a:chOff x="252000" y="640800"/>
                <a:chExt cx="720000" cy="129600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63" name="直接连接符 62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连接符 65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组合 57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59" name="直接连接符 58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接连接符 59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连接符 60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8" name="组合 77"/>
            <p:cNvGrpSpPr/>
            <p:nvPr/>
          </p:nvGrpSpPr>
          <p:grpSpPr>
            <a:xfrm>
              <a:off x="3708000" y="640800"/>
              <a:ext cx="864000" cy="129600"/>
              <a:chOff x="252000" y="640800"/>
              <a:chExt cx="864000" cy="129600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252000" y="640800"/>
                <a:ext cx="720000" cy="129600"/>
                <a:chOff x="252000" y="640800"/>
                <a:chExt cx="720000" cy="129600"/>
              </a:xfrm>
            </p:grpSpPr>
            <p:grpSp>
              <p:nvGrpSpPr>
                <p:cNvPr id="89" name="组合 88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94" name="直接连接符 93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组合 89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91" name="直接连接符 90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直接连接符 91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接连接符 92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6" name="直接连接符 85"/>
              <p:cNvCxnSpPr/>
              <p:nvPr/>
            </p:nvCxnSpPr>
            <p:spPr>
              <a:xfrm>
                <a:off x="1116000" y="640800"/>
                <a:ext cx="0" cy="129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组合 96"/>
          <p:cNvGrpSpPr/>
          <p:nvPr/>
        </p:nvGrpSpPr>
        <p:grpSpPr>
          <a:xfrm>
            <a:off x="1950968" y="1838404"/>
            <a:ext cx="5860741" cy="129600"/>
            <a:chOff x="251520" y="640800"/>
            <a:chExt cx="4320480" cy="129600"/>
          </a:xfrm>
        </p:grpSpPr>
        <p:cxnSp>
          <p:nvCxnSpPr>
            <p:cNvPr id="98" name="直接连接符 97"/>
            <p:cNvCxnSpPr/>
            <p:nvPr/>
          </p:nvCxnSpPr>
          <p:spPr>
            <a:xfrm>
              <a:off x="251520" y="699542"/>
              <a:ext cx="4320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组合 98"/>
            <p:cNvGrpSpPr/>
            <p:nvPr/>
          </p:nvGrpSpPr>
          <p:grpSpPr>
            <a:xfrm>
              <a:off x="252000" y="640800"/>
              <a:ext cx="1584000" cy="129600"/>
              <a:chOff x="252000" y="640800"/>
              <a:chExt cx="1584000" cy="129600"/>
            </a:xfrm>
          </p:grpSpPr>
          <p:grpSp>
            <p:nvGrpSpPr>
              <p:cNvPr id="130" name="组合 129"/>
              <p:cNvGrpSpPr/>
              <p:nvPr/>
            </p:nvGrpSpPr>
            <p:grpSpPr>
              <a:xfrm>
                <a:off x="252000" y="640800"/>
                <a:ext cx="720000" cy="129600"/>
                <a:chOff x="252000" y="640800"/>
                <a:chExt cx="720000" cy="129600"/>
              </a:xfrm>
            </p:grpSpPr>
            <p:grpSp>
              <p:nvGrpSpPr>
                <p:cNvPr id="140" name="组合 139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45" name="直接连接符 144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直接连接符 145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直接连接符 146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1" name="组合 140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1" name="组合 130"/>
              <p:cNvGrpSpPr/>
              <p:nvPr/>
            </p:nvGrpSpPr>
            <p:grpSpPr>
              <a:xfrm>
                <a:off x="1116000" y="640800"/>
                <a:ext cx="720000" cy="129600"/>
                <a:chOff x="252000" y="640800"/>
                <a:chExt cx="720000" cy="129600"/>
              </a:xfrm>
            </p:grpSpPr>
            <p:grpSp>
              <p:nvGrpSpPr>
                <p:cNvPr id="132" name="组合 131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37" name="直接连接符 136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直接连接符 137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直接连接符 138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组合 132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34" name="直接连接符 133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直接连接符 134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直接连接符 135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00" name="组合 99"/>
            <p:cNvGrpSpPr/>
            <p:nvPr/>
          </p:nvGrpSpPr>
          <p:grpSpPr>
            <a:xfrm>
              <a:off x="1980000" y="640800"/>
              <a:ext cx="1584000" cy="129600"/>
              <a:chOff x="252000" y="640800"/>
              <a:chExt cx="1584000" cy="129600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252000" y="640800"/>
                <a:ext cx="720000" cy="129600"/>
                <a:chOff x="252000" y="640800"/>
                <a:chExt cx="720000" cy="129600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27" name="直接连接符 126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直接连接符 127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直接连接符 128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3" name="组合 122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接连接符 125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3" name="组合 112"/>
              <p:cNvGrpSpPr/>
              <p:nvPr/>
            </p:nvGrpSpPr>
            <p:grpSpPr>
              <a:xfrm>
                <a:off x="1116000" y="640800"/>
                <a:ext cx="720000" cy="129600"/>
                <a:chOff x="252000" y="640800"/>
                <a:chExt cx="720000" cy="129600"/>
              </a:xfrm>
            </p:grpSpPr>
            <p:grpSp>
              <p:nvGrpSpPr>
                <p:cNvPr id="114" name="组合 113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19" name="直接连接符 118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19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接连接符 120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5" name="组合 114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16" name="直接连接符 115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16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01" name="组合 100"/>
            <p:cNvGrpSpPr/>
            <p:nvPr/>
          </p:nvGrpSpPr>
          <p:grpSpPr>
            <a:xfrm>
              <a:off x="3708000" y="640800"/>
              <a:ext cx="864000" cy="129600"/>
              <a:chOff x="252000" y="640800"/>
              <a:chExt cx="864000" cy="129600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252000" y="640800"/>
                <a:ext cx="720000" cy="129600"/>
                <a:chOff x="252000" y="640800"/>
                <a:chExt cx="720000" cy="129600"/>
              </a:xfrm>
            </p:grpSpPr>
            <p:grpSp>
              <p:nvGrpSpPr>
                <p:cNvPr id="104" name="组合 103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09" name="直接连接符 108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5" name="组合 104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3" name="直接连接符 102"/>
              <p:cNvCxnSpPr/>
              <p:nvPr/>
            </p:nvCxnSpPr>
            <p:spPr>
              <a:xfrm>
                <a:off x="1116000" y="640800"/>
                <a:ext cx="0" cy="129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组合 147"/>
          <p:cNvGrpSpPr/>
          <p:nvPr/>
        </p:nvGrpSpPr>
        <p:grpSpPr>
          <a:xfrm>
            <a:off x="1950968" y="2254822"/>
            <a:ext cx="5860741" cy="129600"/>
            <a:chOff x="251520" y="640800"/>
            <a:chExt cx="4320480" cy="129600"/>
          </a:xfrm>
        </p:grpSpPr>
        <p:cxnSp>
          <p:nvCxnSpPr>
            <p:cNvPr id="149" name="直接连接符 148"/>
            <p:cNvCxnSpPr/>
            <p:nvPr/>
          </p:nvCxnSpPr>
          <p:spPr>
            <a:xfrm>
              <a:off x="251520" y="699542"/>
              <a:ext cx="4320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组合 149"/>
            <p:cNvGrpSpPr/>
            <p:nvPr/>
          </p:nvGrpSpPr>
          <p:grpSpPr>
            <a:xfrm>
              <a:off x="252000" y="640800"/>
              <a:ext cx="1584000" cy="129600"/>
              <a:chOff x="252000" y="640800"/>
              <a:chExt cx="1584000" cy="129600"/>
            </a:xfrm>
          </p:grpSpPr>
          <p:grpSp>
            <p:nvGrpSpPr>
              <p:cNvPr id="181" name="组合 180"/>
              <p:cNvGrpSpPr/>
              <p:nvPr/>
            </p:nvGrpSpPr>
            <p:grpSpPr>
              <a:xfrm>
                <a:off x="252000" y="640800"/>
                <a:ext cx="720000" cy="129600"/>
                <a:chOff x="252000" y="640800"/>
                <a:chExt cx="720000" cy="129600"/>
              </a:xfrm>
            </p:grpSpPr>
            <p:grpSp>
              <p:nvGrpSpPr>
                <p:cNvPr id="191" name="组合 190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96" name="直接连接符 195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直接连接符 196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直接连接符 197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2" name="组合 191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93" name="直接连接符 192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直接连接符 193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接连接符 194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2" name="组合 181"/>
              <p:cNvGrpSpPr/>
              <p:nvPr/>
            </p:nvGrpSpPr>
            <p:grpSpPr>
              <a:xfrm>
                <a:off x="1116000" y="640800"/>
                <a:ext cx="720000" cy="129600"/>
                <a:chOff x="252000" y="640800"/>
                <a:chExt cx="720000" cy="129600"/>
              </a:xfrm>
            </p:grpSpPr>
            <p:grpSp>
              <p:nvGrpSpPr>
                <p:cNvPr id="183" name="组合 182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88" name="直接连接符 187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直接连接符 188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直接连接符 189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4" name="组合 183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85" name="直接连接符 184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直接连接符 185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直接连接符 186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51" name="组合 150"/>
            <p:cNvGrpSpPr/>
            <p:nvPr/>
          </p:nvGrpSpPr>
          <p:grpSpPr>
            <a:xfrm>
              <a:off x="1980000" y="640800"/>
              <a:ext cx="1584000" cy="129600"/>
              <a:chOff x="252000" y="640800"/>
              <a:chExt cx="1584000" cy="129600"/>
            </a:xfrm>
          </p:grpSpPr>
          <p:grpSp>
            <p:nvGrpSpPr>
              <p:cNvPr id="163" name="组合 162"/>
              <p:cNvGrpSpPr/>
              <p:nvPr/>
            </p:nvGrpSpPr>
            <p:grpSpPr>
              <a:xfrm>
                <a:off x="252000" y="640800"/>
                <a:ext cx="720000" cy="129600"/>
                <a:chOff x="252000" y="640800"/>
                <a:chExt cx="720000" cy="129600"/>
              </a:xfrm>
            </p:grpSpPr>
            <p:grpSp>
              <p:nvGrpSpPr>
                <p:cNvPr id="173" name="组合 172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78" name="直接连接符 177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接连接符 178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" name="组合 173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75" name="直接连接符 174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直接连接符 175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直接连接符 176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4" name="组合 163"/>
              <p:cNvGrpSpPr/>
              <p:nvPr/>
            </p:nvGrpSpPr>
            <p:grpSpPr>
              <a:xfrm>
                <a:off x="1116000" y="640800"/>
                <a:ext cx="720000" cy="129600"/>
                <a:chOff x="252000" y="640800"/>
                <a:chExt cx="720000" cy="129600"/>
              </a:xfrm>
            </p:grpSpPr>
            <p:grpSp>
              <p:nvGrpSpPr>
                <p:cNvPr id="165" name="组合 164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70" name="直接连接符 169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接连接符 170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接连接符 171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" name="组合 165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67" name="直接连接符 166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直接连接符 167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直接连接符 168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52" name="组合 151"/>
            <p:cNvGrpSpPr/>
            <p:nvPr/>
          </p:nvGrpSpPr>
          <p:grpSpPr>
            <a:xfrm>
              <a:off x="3708000" y="640800"/>
              <a:ext cx="864000" cy="129600"/>
              <a:chOff x="252000" y="640800"/>
              <a:chExt cx="864000" cy="129600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252000" y="640800"/>
                <a:ext cx="720000" cy="129600"/>
                <a:chOff x="252000" y="640800"/>
                <a:chExt cx="720000" cy="129600"/>
              </a:xfrm>
            </p:grpSpPr>
            <p:grpSp>
              <p:nvGrpSpPr>
                <p:cNvPr id="155" name="组合 154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60" name="直接连接符 159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直接连接符 160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接连接符 161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6" name="组合 155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57" name="直接连接符 156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直接连接符 157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直接连接符 158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4" name="直接连接符 153"/>
              <p:cNvCxnSpPr/>
              <p:nvPr/>
            </p:nvCxnSpPr>
            <p:spPr>
              <a:xfrm>
                <a:off x="1116000" y="640800"/>
                <a:ext cx="0" cy="129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0" name="直接连接符 199"/>
          <p:cNvCxnSpPr/>
          <p:nvPr/>
        </p:nvCxnSpPr>
        <p:spPr>
          <a:xfrm>
            <a:off x="1687525" y="3306223"/>
            <a:ext cx="4680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组合 200"/>
          <p:cNvGrpSpPr/>
          <p:nvPr/>
        </p:nvGrpSpPr>
        <p:grpSpPr>
          <a:xfrm>
            <a:off x="1688005" y="3198764"/>
            <a:ext cx="1583824" cy="237082"/>
            <a:chOff x="252000" y="640800"/>
            <a:chExt cx="1584000" cy="129600"/>
          </a:xfrm>
        </p:grpSpPr>
        <p:grpSp>
          <p:nvGrpSpPr>
            <p:cNvPr id="232" name="组合 231"/>
            <p:cNvGrpSpPr/>
            <p:nvPr/>
          </p:nvGrpSpPr>
          <p:grpSpPr>
            <a:xfrm>
              <a:off x="252000" y="640800"/>
              <a:ext cx="720000" cy="129600"/>
              <a:chOff x="252000" y="640800"/>
              <a:chExt cx="720000" cy="129600"/>
            </a:xfrm>
          </p:grpSpPr>
          <p:grpSp>
            <p:nvGrpSpPr>
              <p:cNvPr id="242" name="组合 241"/>
              <p:cNvGrpSpPr/>
              <p:nvPr/>
            </p:nvGrpSpPr>
            <p:grpSpPr>
              <a:xfrm>
                <a:off x="252000" y="640800"/>
                <a:ext cx="288000" cy="129600"/>
                <a:chOff x="252000" y="640800"/>
                <a:chExt cx="288000" cy="129600"/>
              </a:xfrm>
            </p:grpSpPr>
            <p:cxnSp>
              <p:nvCxnSpPr>
                <p:cNvPr id="247" name="直接连接符 246"/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直接连接符 247"/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直接连接符 248"/>
                <p:cNvCxnSpPr/>
                <p:nvPr/>
              </p:nvCxnSpPr>
              <p:spPr>
                <a:xfrm>
                  <a:off x="540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组合 242"/>
              <p:cNvGrpSpPr/>
              <p:nvPr/>
            </p:nvGrpSpPr>
            <p:grpSpPr>
              <a:xfrm>
                <a:off x="684000" y="640800"/>
                <a:ext cx="288000" cy="129600"/>
                <a:chOff x="252000" y="640800"/>
                <a:chExt cx="288000" cy="129600"/>
              </a:xfrm>
            </p:grpSpPr>
            <p:cxnSp>
              <p:nvCxnSpPr>
                <p:cNvPr id="244" name="直接连接符 243"/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直接连接符 244"/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直接连接符 245"/>
                <p:cNvCxnSpPr/>
                <p:nvPr/>
              </p:nvCxnSpPr>
              <p:spPr>
                <a:xfrm>
                  <a:off x="540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3" name="组合 232"/>
            <p:cNvGrpSpPr/>
            <p:nvPr/>
          </p:nvGrpSpPr>
          <p:grpSpPr>
            <a:xfrm>
              <a:off x="1116000" y="640800"/>
              <a:ext cx="720000" cy="129600"/>
              <a:chOff x="252000" y="640800"/>
              <a:chExt cx="720000" cy="129600"/>
            </a:xfrm>
          </p:grpSpPr>
          <p:grpSp>
            <p:nvGrpSpPr>
              <p:cNvPr id="234" name="组合 233"/>
              <p:cNvGrpSpPr/>
              <p:nvPr/>
            </p:nvGrpSpPr>
            <p:grpSpPr>
              <a:xfrm>
                <a:off x="252000" y="640800"/>
                <a:ext cx="288000" cy="129600"/>
                <a:chOff x="252000" y="640800"/>
                <a:chExt cx="288000" cy="129600"/>
              </a:xfrm>
            </p:grpSpPr>
            <p:cxnSp>
              <p:nvCxnSpPr>
                <p:cNvPr id="239" name="直接连接符 238"/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直接连接符 239"/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直接连接符 240"/>
                <p:cNvCxnSpPr/>
                <p:nvPr/>
              </p:nvCxnSpPr>
              <p:spPr>
                <a:xfrm>
                  <a:off x="540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组合 234"/>
              <p:cNvGrpSpPr/>
              <p:nvPr/>
            </p:nvGrpSpPr>
            <p:grpSpPr>
              <a:xfrm>
                <a:off x="684000" y="640800"/>
                <a:ext cx="288000" cy="129600"/>
                <a:chOff x="252000" y="640800"/>
                <a:chExt cx="288000" cy="129600"/>
              </a:xfrm>
            </p:grpSpPr>
            <p:cxnSp>
              <p:nvCxnSpPr>
                <p:cNvPr id="236" name="直接连接符 235"/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接连接符 236"/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接连接符 237"/>
                <p:cNvCxnSpPr/>
                <p:nvPr/>
              </p:nvCxnSpPr>
              <p:spPr>
                <a:xfrm>
                  <a:off x="540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14" name="组合 213"/>
          <p:cNvGrpSpPr/>
          <p:nvPr/>
        </p:nvGrpSpPr>
        <p:grpSpPr>
          <a:xfrm>
            <a:off x="3415813" y="3198764"/>
            <a:ext cx="719920" cy="237082"/>
            <a:chOff x="252000" y="640800"/>
            <a:chExt cx="720000" cy="129600"/>
          </a:xfrm>
        </p:grpSpPr>
        <p:grpSp>
          <p:nvGrpSpPr>
            <p:cNvPr id="224" name="组合 223"/>
            <p:cNvGrpSpPr/>
            <p:nvPr/>
          </p:nvGrpSpPr>
          <p:grpSpPr>
            <a:xfrm>
              <a:off x="252000" y="640800"/>
              <a:ext cx="288000" cy="129600"/>
              <a:chOff x="252000" y="640800"/>
              <a:chExt cx="288000" cy="129600"/>
            </a:xfrm>
          </p:grpSpPr>
          <p:cxnSp>
            <p:nvCxnSpPr>
              <p:cNvPr id="229" name="直接连接符 228"/>
              <p:cNvCxnSpPr/>
              <p:nvPr/>
            </p:nvCxnSpPr>
            <p:spPr>
              <a:xfrm>
                <a:off x="252000" y="640800"/>
                <a:ext cx="0" cy="129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/>
              <p:nvPr/>
            </p:nvCxnSpPr>
            <p:spPr>
              <a:xfrm>
                <a:off x="396000" y="640800"/>
                <a:ext cx="0" cy="129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/>
              <p:cNvCxnSpPr/>
              <p:nvPr/>
            </p:nvCxnSpPr>
            <p:spPr>
              <a:xfrm>
                <a:off x="540000" y="640800"/>
                <a:ext cx="0" cy="129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组合 224"/>
            <p:cNvGrpSpPr/>
            <p:nvPr/>
          </p:nvGrpSpPr>
          <p:grpSpPr>
            <a:xfrm>
              <a:off x="684000" y="640800"/>
              <a:ext cx="288000" cy="129600"/>
              <a:chOff x="252000" y="640800"/>
              <a:chExt cx="288000" cy="129600"/>
            </a:xfrm>
          </p:grpSpPr>
          <p:cxnSp>
            <p:nvCxnSpPr>
              <p:cNvPr id="226" name="直接连接符 225"/>
              <p:cNvCxnSpPr/>
              <p:nvPr/>
            </p:nvCxnSpPr>
            <p:spPr>
              <a:xfrm>
                <a:off x="252000" y="640800"/>
                <a:ext cx="0" cy="129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接连接符 226"/>
              <p:cNvCxnSpPr/>
              <p:nvPr/>
            </p:nvCxnSpPr>
            <p:spPr>
              <a:xfrm>
                <a:off x="396000" y="640800"/>
                <a:ext cx="0" cy="129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接连接符 227"/>
              <p:cNvCxnSpPr/>
              <p:nvPr/>
            </p:nvCxnSpPr>
            <p:spPr>
              <a:xfrm>
                <a:off x="540000" y="640800"/>
                <a:ext cx="0" cy="129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组合 214"/>
          <p:cNvGrpSpPr/>
          <p:nvPr/>
        </p:nvGrpSpPr>
        <p:grpSpPr>
          <a:xfrm>
            <a:off x="4279717" y="3198764"/>
            <a:ext cx="719920" cy="237082"/>
            <a:chOff x="252000" y="640800"/>
            <a:chExt cx="720000" cy="129600"/>
          </a:xfrm>
        </p:grpSpPr>
        <p:grpSp>
          <p:nvGrpSpPr>
            <p:cNvPr id="216" name="组合 215"/>
            <p:cNvGrpSpPr/>
            <p:nvPr/>
          </p:nvGrpSpPr>
          <p:grpSpPr>
            <a:xfrm>
              <a:off x="252000" y="640800"/>
              <a:ext cx="288000" cy="129600"/>
              <a:chOff x="252000" y="640800"/>
              <a:chExt cx="288000" cy="129600"/>
            </a:xfrm>
          </p:grpSpPr>
          <p:cxnSp>
            <p:nvCxnSpPr>
              <p:cNvPr id="221" name="直接连接符 220"/>
              <p:cNvCxnSpPr/>
              <p:nvPr/>
            </p:nvCxnSpPr>
            <p:spPr>
              <a:xfrm>
                <a:off x="252000" y="640800"/>
                <a:ext cx="0" cy="129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 221"/>
              <p:cNvCxnSpPr/>
              <p:nvPr/>
            </p:nvCxnSpPr>
            <p:spPr>
              <a:xfrm>
                <a:off x="396000" y="640800"/>
                <a:ext cx="0" cy="129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接连接符 222"/>
              <p:cNvCxnSpPr/>
              <p:nvPr/>
            </p:nvCxnSpPr>
            <p:spPr>
              <a:xfrm>
                <a:off x="540000" y="640800"/>
                <a:ext cx="0" cy="129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组合 216"/>
            <p:cNvGrpSpPr/>
            <p:nvPr/>
          </p:nvGrpSpPr>
          <p:grpSpPr>
            <a:xfrm>
              <a:off x="684000" y="640800"/>
              <a:ext cx="288000" cy="129600"/>
              <a:chOff x="252000" y="640800"/>
              <a:chExt cx="288000" cy="129600"/>
            </a:xfrm>
          </p:grpSpPr>
          <p:cxnSp>
            <p:nvCxnSpPr>
              <p:cNvPr id="218" name="直接连接符 217"/>
              <p:cNvCxnSpPr/>
              <p:nvPr/>
            </p:nvCxnSpPr>
            <p:spPr>
              <a:xfrm>
                <a:off x="252000" y="640800"/>
                <a:ext cx="0" cy="129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/>
              <p:nvPr/>
            </p:nvCxnSpPr>
            <p:spPr>
              <a:xfrm>
                <a:off x="396000" y="640800"/>
                <a:ext cx="0" cy="129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219"/>
              <p:cNvCxnSpPr/>
              <p:nvPr/>
            </p:nvCxnSpPr>
            <p:spPr>
              <a:xfrm>
                <a:off x="540000" y="640800"/>
                <a:ext cx="0" cy="129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组合 202"/>
          <p:cNvGrpSpPr/>
          <p:nvPr/>
        </p:nvGrpSpPr>
        <p:grpSpPr>
          <a:xfrm>
            <a:off x="5143621" y="3198764"/>
            <a:ext cx="863904" cy="237082"/>
            <a:chOff x="252000" y="640800"/>
            <a:chExt cx="864000" cy="129600"/>
          </a:xfrm>
        </p:grpSpPr>
        <p:grpSp>
          <p:nvGrpSpPr>
            <p:cNvPr id="204" name="组合 203"/>
            <p:cNvGrpSpPr/>
            <p:nvPr/>
          </p:nvGrpSpPr>
          <p:grpSpPr>
            <a:xfrm>
              <a:off x="252000" y="640800"/>
              <a:ext cx="720000" cy="129600"/>
              <a:chOff x="252000" y="640800"/>
              <a:chExt cx="720000" cy="129600"/>
            </a:xfrm>
          </p:grpSpPr>
          <p:grpSp>
            <p:nvGrpSpPr>
              <p:cNvPr id="206" name="组合 205"/>
              <p:cNvGrpSpPr/>
              <p:nvPr/>
            </p:nvGrpSpPr>
            <p:grpSpPr>
              <a:xfrm>
                <a:off x="252000" y="640800"/>
                <a:ext cx="288000" cy="129600"/>
                <a:chOff x="252000" y="640800"/>
                <a:chExt cx="288000" cy="129600"/>
              </a:xfrm>
            </p:grpSpPr>
            <p:cxnSp>
              <p:nvCxnSpPr>
                <p:cNvPr id="211" name="直接连接符 210"/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连接符 211"/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直接连接符 212"/>
                <p:cNvCxnSpPr/>
                <p:nvPr/>
              </p:nvCxnSpPr>
              <p:spPr>
                <a:xfrm>
                  <a:off x="540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组合 206"/>
              <p:cNvGrpSpPr/>
              <p:nvPr/>
            </p:nvGrpSpPr>
            <p:grpSpPr>
              <a:xfrm>
                <a:off x="684000" y="640800"/>
                <a:ext cx="288000" cy="129600"/>
                <a:chOff x="252000" y="640800"/>
                <a:chExt cx="288000" cy="129600"/>
              </a:xfrm>
            </p:grpSpPr>
            <p:cxnSp>
              <p:nvCxnSpPr>
                <p:cNvPr id="208" name="直接连接符 207"/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 208"/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>
                <a:xfrm>
                  <a:off x="540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5" name="直接连接符 204"/>
            <p:cNvCxnSpPr/>
            <p:nvPr/>
          </p:nvCxnSpPr>
          <p:spPr>
            <a:xfrm>
              <a:off x="1116000" y="640800"/>
              <a:ext cx="0" cy="12960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文本框 26">
            <a:extLst>
              <a:ext uri="{FF2B5EF4-FFF2-40B4-BE49-F238E27FC236}">
                <a16:creationId xmlns:a16="http://schemas.microsoft.com/office/drawing/2014/main" id="{D51EA210-5754-4F00-A39A-A22853E81445}"/>
              </a:ext>
            </a:extLst>
          </p:cNvPr>
          <p:cNvSpPr txBox="1"/>
          <p:nvPr/>
        </p:nvSpPr>
        <p:spPr>
          <a:xfrm>
            <a:off x="1950969" y="1566249"/>
            <a:ext cx="5285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err="1" smtClean="0">
                <a:latin typeface="方正等线" panose="03000509000000000000" pitchFamily="65" charset="-122"/>
                <a:ea typeface="方正等线" panose="03000509000000000000" pitchFamily="65" charset="-122"/>
              </a:rPr>
              <a:t>Ver</a:t>
            </a:r>
            <a:r>
              <a:rPr lang="en-US" altLang="zh-CN" sz="1000" b="1" dirty="0" smtClean="0">
                <a:latin typeface="方正等线" panose="03000509000000000000" pitchFamily="65" charset="-122"/>
                <a:ea typeface="方正等线" panose="03000509000000000000" pitchFamily="65" charset="-122"/>
              </a:rPr>
              <a:t>     T  </a:t>
            </a:r>
            <a:endParaRPr lang="zh-CN" altLang="en-US" sz="1000" b="1" dirty="0">
              <a:latin typeface="方正等线" panose="03000509000000000000" pitchFamily="65" charset="-122"/>
              <a:ea typeface="方正等线" panose="03000509000000000000" pitchFamily="65" charset="-122"/>
            </a:endParaRPr>
          </a:p>
        </p:txBody>
      </p:sp>
      <p:sp>
        <p:nvSpPr>
          <p:cNvPr id="253" name="文本框 26">
            <a:extLst>
              <a:ext uri="{FF2B5EF4-FFF2-40B4-BE49-F238E27FC236}">
                <a16:creationId xmlns:a16="http://schemas.microsoft.com/office/drawing/2014/main" id="{D51EA210-5754-4F00-A39A-A22853E81445}"/>
              </a:ext>
            </a:extLst>
          </p:cNvPr>
          <p:cNvSpPr txBox="1"/>
          <p:nvPr/>
        </p:nvSpPr>
        <p:spPr>
          <a:xfrm>
            <a:off x="1867672" y="1188201"/>
            <a:ext cx="6088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方正等线" panose="03000509000000000000" pitchFamily="65" charset="-122"/>
                <a:ea typeface="方正等线" panose="03000509000000000000" pitchFamily="65" charset="-122"/>
              </a:rPr>
              <a:t> 0    1   2   3   4   5   6   7   8   9   0   1   2   3   4   5   6   7   8   9   0   1   2   3   4   5   6   7   8   9   0  1</a:t>
            </a:r>
            <a:endParaRPr lang="zh-CN" altLang="en-US" sz="1000" b="1" dirty="0">
              <a:latin typeface="方正等线" panose="03000509000000000000" pitchFamily="65" charset="-122"/>
              <a:ea typeface="方正等线" panose="03000509000000000000" pitchFamily="65" charset="-122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6141876" y="3198764"/>
            <a:ext cx="863904" cy="237082"/>
            <a:chOff x="252000" y="640800"/>
            <a:chExt cx="864000" cy="129600"/>
          </a:xfrm>
        </p:grpSpPr>
        <p:grpSp>
          <p:nvGrpSpPr>
            <p:cNvPr id="255" name="组合 254"/>
            <p:cNvGrpSpPr/>
            <p:nvPr/>
          </p:nvGrpSpPr>
          <p:grpSpPr>
            <a:xfrm>
              <a:off x="252000" y="640800"/>
              <a:ext cx="720000" cy="129600"/>
              <a:chOff x="252000" y="640800"/>
              <a:chExt cx="720000" cy="129600"/>
            </a:xfrm>
          </p:grpSpPr>
          <p:grpSp>
            <p:nvGrpSpPr>
              <p:cNvPr id="257" name="组合 256"/>
              <p:cNvGrpSpPr/>
              <p:nvPr/>
            </p:nvGrpSpPr>
            <p:grpSpPr>
              <a:xfrm>
                <a:off x="252000" y="640800"/>
                <a:ext cx="288000" cy="129600"/>
                <a:chOff x="252000" y="640800"/>
                <a:chExt cx="288000" cy="129600"/>
              </a:xfrm>
            </p:grpSpPr>
            <p:cxnSp>
              <p:nvCxnSpPr>
                <p:cNvPr id="262" name="直接连接符 261"/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直接连接符 262"/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直接连接符 263"/>
                <p:cNvCxnSpPr/>
                <p:nvPr/>
              </p:nvCxnSpPr>
              <p:spPr>
                <a:xfrm>
                  <a:off x="540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8" name="组合 257"/>
              <p:cNvGrpSpPr/>
              <p:nvPr/>
            </p:nvGrpSpPr>
            <p:grpSpPr>
              <a:xfrm>
                <a:off x="684000" y="640800"/>
                <a:ext cx="288000" cy="129600"/>
                <a:chOff x="252000" y="640800"/>
                <a:chExt cx="288000" cy="129600"/>
              </a:xfrm>
            </p:grpSpPr>
            <p:cxnSp>
              <p:nvCxnSpPr>
                <p:cNvPr id="259" name="直接连接符 258"/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直接连接符 259"/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接连接符 260"/>
                <p:cNvCxnSpPr/>
                <p:nvPr/>
              </p:nvCxnSpPr>
              <p:spPr>
                <a:xfrm>
                  <a:off x="540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56" name="直接连接符 255"/>
            <p:cNvCxnSpPr/>
            <p:nvPr/>
          </p:nvCxnSpPr>
          <p:spPr>
            <a:xfrm>
              <a:off x="1116000" y="640800"/>
              <a:ext cx="0" cy="12960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3136184"/>
      </p:ext>
    </p:extLst>
  </p:cSld>
  <p:clrMapOvr>
    <a:masterClrMapping/>
  </p:clrMapOvr>
  <p:transition spd="slow"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8">
            <a:extLst>
              <a:ext uri="{FF2B5EF4-FFF2-40B4-BE49-F238E27FC236}">
                <a16:creationId xmlns:a16="http://schemas.microsoft.com/office/drawing/2014/main" id="{9769A310-D78D-4195-91C3-07F9FF6EBC2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58"/>
          <a:stretch/>
        </p:blipFill>
        <p:spPr>
          <a:xfrm>
            <a:off x="7380311" y="5524078"/>
            <a:ext cx="2322949" cy="428130"/>
          </a:xfrm>
          <a:prstGeom prst="rect">
            <a:avLst/>
          </a:prstGeom>
        </p:spPr>
      </p:pic>
      <p:pic>
        <p:nvPicPr>
          <p:cNvPr id="76" name="图片 11">
            <a:extLst>
              <a:ext uri="{FF2B5EF4-FFF2-40B4-BE49-F238E27FC236}">
                <a16:creationId xmlns:a16="http://schemas.microsoft.com/office/drawing/2014/main" id="{A7FFF7E5-E6C2-4FD4-B41E-4802D12F0E1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731990"/>
            <a:ext cx="2857500" cy="1647825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1689896" y="3555340"/>
            <a:ext cx="5760640" cy="710685"/>
            <a:chOff x="1689896" y="3528000"/>
            <a:chExt cx="5760640" cy="710685"/>
          </a:xfrm>
        </p:grpSpPr>
        <p:sp>
          <p:nvSpPr>
            <p:cNvPr id="420" name="Rectangle 4">
              <a:extLst>
                <a:ext uri="{FF2B5EF4-FFF2-40B4-BE49-F238E27FC236}">
                  <a16:creationId xmlns:a16="http://schemas.microsoft.com/office/drawing/2014/main" id="{A59D3254-E9F3-4F0D-A6B5-7861C3226F60}"/>
                </a:ext>
              </a:extLst>
            </p:cNvPr>
            <p:cNvSpPr/>
            <p:nvPr/>
          </p:nvSpPr>
          <p:spPr>
            <a:xfrm>
              <a:off x="1689896" y="3528000"/>
              <a:ext cx="5760640" cy="71068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768060" y="3848704"/>
              <a:ext cx="5612252" cy="297373"/>
              <a:chOff x="1768060" y="3642529"/>
              <a:chExt cx="5612252" cy="29737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1768060" y="3660254"/>
                <a:ext cx="706782" cy="279648"/>
                <a:chOff x="1685981" y="3642529"/>
                <a:chExt cx="706782" cy="279648"/>
              </a:xfrm>
            </p:grpSpPr>
            <p:sp>
              <p:nvSpPr>
                <p:cNvPr id="308" name="Rectangle 13">
                  <a:extLst>
                    <a:ext uri="{FF2B5EF4-FFF2-40B4-BE49-F238E27FC236}">
                      <a16:creationId xmlns:a16="http://schemas.microsoft.com/office/drawing/2014/main" id="{0DE806A2-6E19-4331-ACA8-D95C98C189D8}"/>
                    </a:ext>
                  </a:extLst>
                </p:cNvPr>
                <p:cNvSpPr/>
                <p:nvPr/>
              </p:nvSpPr>
              <p:spPr>
                <a:xfrm>
                  <a:off x="1765093" y="3642529"/>
                  <a:ext cx="576064" cy="2796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9" name="文本框 26">
                  <a:extLst>
                    <a:ext uri="{FF2B5EF4-FFF2-40B4-BE49-F238E27FC236}">
                      <a16:creationId xmlns:a16="http://schemas.microsoft.com/office/drawing/2014/main" id="{D96D0EF2-F0CC-4B9A-8802-D7A93172F9BD}"/>
                    </a:ext>
                  </a:extLst>
                </p:cNvPr>
                <p:cNvSpPr txBox="1"/>
                <p:nvPr/>
              </p:nvSpPr>
              <p:spPr>
                <a:xfrm>
                  <a:off x="1685981" y="3669509"/>
                  <a:ext cx="706782" cy="252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 smtClean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MQTT</a:t>
                  </a:r>
                  <a:endParaRPr lang="zh-CN" altLang="en-US" sz="1000" dirty="0">
                    <a:latin typeface="方正等线" panose="03000509000000000000" pitchFamily="65" charset="-122"/>
                    <a:ea typeface="方正等线" panose="03000509000000000000" pitchFamily="65" charset="-122"/>
                  </a:endParaRPr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2540887" y="3660254"/>
                <a:ext cx="706782" cy="279648"/>
                <a:chOff x="2329451" y="3642529"/>
                <a:chExt cx="706782" cy="279648"/>
              </a:xfrm>
            </p:grpSpPr>
            <p:sp>
              <p:nvSpPr>
                <p:cNvPr id="313" name="Rectangle 13">
                  <a:extLst>
                    <a:ext uri="{FF2B5EF4-FFF2-40B4-BE49-F238E27FC236}">
                      <a16:creationId xmlns:a16="http://schemas.microsoft.com/office/drawing/2014/main" id="{0DE806A2-6E19-4331-ACA8-D95C98C189D8}"/>
                    </a:ext>
                  </a:extLst>
                </p:cNvPr>
                <p:cNvSpPr/>
                <p:nvPr/>
              </p:nvSpPr>
              <p:spPr>
                <a:xfrm>
                  <a:off x="2408563" y="3642529"/>
                  <a:ext cx="576064" cy="2796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4" name="文本框 26">
                  <a:extLst>
                    <a:ext uri="{FF2B5EF4-FFF2-40B4-BE49-F238E27FC236}">
                      <a16:creationId xmlns:a16="http://schemas.microsoft.com/office/drawing/2014/main" id="{D96D0EF2-F0CC-4B9A-8802-D7A93172F9BD}"/>
                    </a:ext>
                  </a:extLst>
                </p:cNvPr>
                <p:cNvSpPr txBox="1"/>
                <p:nvPr/>
              </p:nvSpPr>
              <p:spPr>
                <a:xfrm>
                  <a:off x="2329451" y="3669509"/>
                  <a:ext cx="706782" cy="252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 err="1" smtClean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CoAP</a:t>
                  </a:r>
                  <a:endParaRPr lang="zh-CN" altLang="en-US" sz="1000" dirty="0">
                    <a:latin typeface="方正等线" panose="03000509000000000000" pitchFamily="65" charset="-122"/>
                    <a:ea typeface="方正等线" panose="03000509000000000000" pitchFamily="65" charset="-122"/>
                  </a:endParaRPr>
                </a:p>
              </p:txBody>
            </p:sp>
          </p:grpSp>
          <p:grpSp>
            <p:nvGrpSpPr>
              <p:cNvPr id="3" name="组合 2"/>
              <p:cNvGrpSpPr/>
              <p:nvPr/>
            </p:nvGrpSpPr>
            <p:grpSpPr>
              <a:xfrm>
                <a:off x="6673530" y="3660254"/>
                <a:ext cx="706782" cy="279648"/>
                <a:chOff x="6591451" y="3642529"/>
                <a:chExt cx="706782" cy="279648"/>
              </a:xfrm>
            </p:grpSpPr>
            <p:sp>
              <p:nvSpPr>
                <p:cNvPr id="319" name="Rectangle 13">
                  <a:extLst>
                    <a:ext uri="{FF2B5EF4-FFF2-40B4-BE49-F238E27FC236}">
                      <a16:creationId xmlns:a16="http://schemas.microsoft.com/office/drawing/2014/main" id="{0DE806A2-6E19-4331-ACA8-D95C98C189D8}"/>
                    </a:ext>
                  </a:extLst>
                </p:cNvPr>
                <p:cNvSpPr/>
                <p:nvPr/>
              </p:nvSpPr>
              <p:spPr>
                <a:xfrm>
                  <a:off x="6650161" y="3642529"/>
                  <a:ext cx="576064" cy="2796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0" name="文本框 26">
                  <a:extLst>
                    <a:ext uri="{FF2B5EF4-FFF2-40B4-BE49-F238E27FC236}">
                      <a16:creationId xmlns:a16="http://schemas.microsoft.com/office/drawing/2014/main" id="{D96D0EF2-F0CC-4B9A-8802-D7A93172F9BD}"/>
                    </a:ext>
                  </a:extLst>
                </p:cNvPr>
                <p:cNvSpPr txBox="1"/>
                <p:nvPr/>
              </p:nvSpPr>
              <p:spPr>
                <a:xfrm>
                  <a:off x="6591451" y="3675956"/>
                  <a:ext cx="70678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00" dirty="0" smtClean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虚拟设备</a:t>
                  </a:r>
                  <a:endParaRPr lang="zh-CN" altLang="en-US" sz="1000" dirty="0">
                    <a:latin typeface="方正等线" panose="03000509000000000000" pitchFamily="65" charset="-122"/>
                    <a:ea typeface="方正等线" panose="03000509000000000000" pitchFamily="65" charset="-122"/>
                  </a:endParaRPr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4086541" y="3660254"/>
                <a:ext cx="706782" cy="279648"/>
                <a:chOff x="4225258" y="3642529"/>
                <a:chExt cx="706782" cy="279648"/>
              </a:xfrm>
            </p:grpSpPr>
            <p:sp>
              <p:nvSpPr>
                <p:cNvPr id="322" name="Rectangle 13">
                  <a:extLst>
                    <a:ext uri="{FF2B5EF4-FFF2-40B4-BE49-F238E27FC236}">
                      <a16:creationId xmlns:a16="http://schemas.microsoft.com/office/drawing/2014/main" id="{0DE806A2-6E19-4331-ACA8-D95C98C189D8}"/>
                    </a:ext>
                  </a:extLst>
                </p:cNvPr>
                <p:cNvSpPr/>
                <p:nvPr/>
              </p:nvSpPr>
              <p:spPr>
                <a:xfrm>
                  <a:off x="4283968" y="3642529"/>
                  <a:ext cx="576064" cy="2796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3" name="文本框 26">
                  <a:extLst>
                    <a:ext uri="{FF2B5EF4-FFF2-40B4-BE49-F238E27FC236}">
                      <a16:creationId xmlns:a16="http://schemas.microsoft.com/office/drawing/2014/main" id="{D96D0EF2-F0CC-4B9A-8802-D7A93172F9BD}"/>
                    </a:ext>
                  </a:extLst>
                </p:cNvPr>
                <p:cNvSpPr txBox="1"/>
                <p:nvPr/>
              </p:nvSpPr>
              <p:spPr>
                <a:xfrm>
                  <a:off x="4225258" y="3675956"/>
                  <a:ext cx="70678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 smtClean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BL</a:t>
                  </a:r>
                  <a:r>
                    <a:rPr lang="en-US" altLang="zh-CN" sz="1000" dirty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E</a:t>
                  </a:r>
                  <a:endParaRPr lang="en-US" altLang="zh-CN" sz="1000" dirty="0" smtClean="0">
                    <a:latin typeface="方正等线" panose="03000509000000000000" pitchFamily="65" charset="-122"/>
                    <a:ea typeface="方正等线" panose="03000509000000000000" pitchFamily="65" charset="-122"/>
                  </a:endParaRP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3313714" y="3660254"/>
                <a:ext cx="706782" cy="279648"/>
                <a:chOff x="3275856" y="3642529"/>
                <a:chExt cx="706782" cy="279648"/>
              </a:xfrm>
            </p:grpSpPr>
            <p:sp>
              <p:nvSpPr>
                <p:cNvPr id="325" name="Rectangle 13">
                  <a:extLst>
                    <a:ext uri="{FF2B5EF4-FFF2-40B4-BE49-F238E27FC236}">
                      <a16:creationId xmlns:a16="http://schemas.microsoft.com/office/drawing/2014/main" id="{0DE806A2-6E19-4331-ACA8-D95C98C189D8}"/>
                    </a:ext>
                  </a:extLst>
                </p:cNvPr>
                <p:cNvSpPr/>
                <p:nvPr/>
              </p:nvSpPr>
              <p:spPr>
                <a:xfrm>
                  <a:off x="3337793" y="3642529"/>
                  <a:ext cx="576064" cy="2796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6" name="文本框 26">
                  <a:extLst>
                    <a:ext uri="{FF2B5EF4-FFF2-40B4-BE49-F238E27FC236}">
                      <a16:creationId xmlns:a16="http://schemas.microsoft.com/office/drawing/2014/main" id="{D96D0EF2-F0CC-4B9A-8802-D7A93172F9BD}"/>
                    </a:ext>
                  </a:extLst>
                </p:cNvPr>
                <p:cNvSpPr txBox="1"/>
                <p:nvPr/>
              </p:nvSpPr>
              <p:spPr>
                <a:xfrm>
                  <a:off x="3275856" y="3669509"/>
                  <a:ext cx="706782" cy="252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 smtClean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SOAP</a:t>
                  </a:r>
                  <a:endParaRPr lang="zh-CN" altLang="en-US" sz="1000" dirty="0">
                    <a:latin typeface="方正等线" panose="03000509000000000000" pitchFamily="65" charset="-122"/>
                    <a:ea typeface="方正等线" panose="03000509000000000000" pitchFamily="65" charset="-122"/>
                  </a:endParaRPr>
                </a:p>
              </p:txBody>
            </p:sp>
          </p:grpSp>
          <p:grpSp>
            <p:nvGrpSpPr>
              <p:cNvPr id="5" name="组合 4"/>
              <p:cNvGrpSpPr/>
              <p:nvPr/>
            </p:nvGrpSpPr>
            <p:grpSpPr>
              <a:xfrm>
                <a:off x="5845078" y="3642529"/>
                <a:ext cx="762408" cy="297373"/>
                <a:chOff x="5796136" y="3642529"/>
                <a:chExt cx="762408" cy="297373"/>
              </a:xfrm>
            </p:grpSpPr>
            <p:sp>
              <p:nvSpPr>
                <p:cNvPr id="328" name="Rectangle 13">
                  <a:extLst>
                    <a:ext uri="{FF2B5EF4-FFF2-40B4-BE49-F238E27FC236}">
                      <a16:creationId xmlns:a16="http://schemas.microsoft.com/office/drawing/2014/main" id="{0DE806A2-6E19-4331-ACA8-D95C98C189D8}"/>
                    </a:ext>
                  </a:extLst>
                </p:cNvPr>
                <p:cNvSpPr/>
                <p:nvPr/>
              </p:nvSpPr>
              <p:spPr>
                <a:xfrm>
                  <a:off x="5827144" y="3642529"/>
                  <a:ext cx="689072" cy="2796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9" name="文本框 26">
                  <a:extLst>
                    <a:ext uri="{FF2B5EF4-FFF2-40B4-BE49-F238E27FC236}">
                      <a16:creationId xmlns:a16="http://schemas.microsoft.com/office/drawing/2014/main" id="{D96D0EF2-F0CC-4B9A-8802-D7A93172F9BD}"/>
                    </a:ext>
                  </a:extLst>
                </p:cNvPr>
                <p:cNvSpPr txBox="1"/>
                <p:nvPr/>
              </p:nvSpPr>
              <p:spPr>
                <a:xfrm>
                  <a:off x="5796136" y="3693681"/>
                  <a:ext cx="7624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 smtClean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MODBUS</a:t>
                  </a:r>
                  <a:endParaRPr lang="zh-CN" altLang="en-US" sz="1000" dirty="0">
                    <a:latin typeface="方正等线" panose="03000509000000000000" pitchFamily="65" charset="-122"/>
                    <a:ea typeface="方正等线" panose="03000509000000000000" pitchFamily="65" charset="-122"/>
                  </a:endParaRPr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4859368" y="3660254"/>
                <a:ext cx="919665" cy="279648"/>
                <a:chOff x="4922988" y="3642529"/>
                <a:chExt cx="919665" cy="279648"/>
              </a:xfrm>
            </p:grpSpPr>
            <p:sp>
              <p:nvSpPr>
                <p:cNvPr id="331" name="Rectangle 13">
                  <a:extLst>
                    <a:ext uri="{FF2B5EF4-FFF2-40B4-BE49-F238E27FC236}">
                      <a16:creationId xmlns:a16="http://schemas.microsoft.com/office/drawing/2014/main" id="{0DE806A2-6E19-4331-ACA8-D95C98C189D8}"/>
                    </a:ext>
                  </a:extLst>
                </p:cNvPr>
                <p:cNvSpPr/>
                <p:nvPr/>
              </p:nvSpPr>
              <p:spPr>
                <a:xfrm>
                  <a:off x="4964442" y="3642529"/>
                  <a:ext cx="798788" cy="2796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2" name="文本框 26">
                  <a:extLst>
                    <a:ext uri="{FF2B5EF4-FFF2-40B4-BE49-F238E27FC236}">
                      <a16:creationId xmlns:a16="http://schemas.microsoft.com/office/drawing/2014/main" id="{D96D0EF2-F0CC-4B9A-8802-D7A93172F9BD}"/>
                    </a:ext>
                  </a:extLst>
                </p:cNvPr>
                <p:cNvSpPr txBox="1"/>
                <p:nvPr/>
              </p:nvSpPr>
              <p:spPr>
                <a:xfrm>
                  <a:off x="4922988" y="3675956"/>
                  <a:ext cx="91966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 smtClean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REST HTTP</a:t>
                  </a:r>
                  <a:endParaRPr lang="zh-CN" altLang="en-US" sz="1000" dirty="0">
                    <a:latin typeface="方正等线" panose="03000509000000000000" pitchFamily="65" charset="-122"/>
                    <a:ea typeface="方正等线" panose="03000509000000000000" pitchFamily="65" charset="-122"/>
                  </a:endParaRPr>
                </a:p>
              </p:txBody>
            </p:sp>
          </p:grpSp>
        </p:grpSp>
        <p:sp>
          <p:nvSpPr>
            <p:cNvPr id="399" name="文本框 398">
              <a:extLst>
                <a:ext uri="{FF2B5EF4-FFF2-40B4-BE49-F238E27FC236}">
                  <a16:creationId xmlns:a16="http://schemas.microsoft.com/office/drawing/2014/main" id="{D0137D9E-320C-4442-868E-D1AC286267D7}"/>
                </a:ext>
              </a:extLst>
            </p:cNvPr>
            <p:cNvSpPr txBox="1"/>
            <p:nvPr/>
          </p:nvSpPr>
          <p:spPr>
            <a:xfrm>
              <a:off x="1753590" y="3561862"/>
              <a:ext cx="763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设备</a:t>
              </a:r>
              <a:r>
                <a:rPr lang="zh-CN" altLang="en-US" sz="1000" b="1" dirty="0" smtClean="0">
                  <a:latin typeface="方正等线" panose="03000509000000000000" pitchFamily="65" charset="-122"/>
                  <a:ea typeface="方正等线" panose="03000509000000000000" pitchFamily="65" charset="-122"/>
                </a:rPr>
                <a:t>服务层</a:t>
              </a:r>
              <a:endParaRPr lang="zh-CN" altLang="en-US" sz="1000" b="1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691680" y="2782015"/>
            <a:ext cx="5760640" cy="720080"/>
            <a:chOff x="1691680" y="2772675"/>
            <a:chExt cx="5760640" cy="720080"/>
          </a:xfrm>
        </p:grpSpPr>
        <p:grpSp>
          <p:nvGrpSpPr>
            <p:cNvPr id="29" name="组合 28"/>
            <p:cNvGrpSpPr/>
            <p:nvPr/>
          </p:nvGrpSpPr>
          <p:grpSpPr>
            <a:xfrm>
              <a:off x="1691680" y="2782070"/>
              <a:ext cx="5760640" cy="710685"/>
              <a:chOff x="1691680" y="2782070"/>
              <a:chExt cx="5760640" cy="710685"/>
            </a:xfrm>
          </p:grpSpPr>
          <p:sp>
            <p:nvSpPr>
              <p:cNvPr id="398" name="Rectangle 4">
                <a:extLst>
                  <a:ext uri="{FF2B5EF4-FFF2-40B4-BE49-F238E27FC236}">
                    <a16:creationId xmlns:a16="http://schemas.microsoft.com/office/drawing/2014/main" id="{A59D3254-E9F3-4F0D-A6B5-7861C3226F60}"/>
                  </a:ext>
                </a:extLst>
              </p:cNvPr>
              <p:cNvSpPr/>
              <p:nvPr/>
            </p:nvSpPr>
            <p:spPr>
              <a:xfrm>
                <a:off x="1691680" y="2782070"/>
                <a:ext cx="5760640" cy="71068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1872000" y="3033904"/>
                <a:ext cx="5544168" cy="321550"/>
                <a:chOff x="1872000" y="3117608"/>
                <a:chExt cx="5544168" cy="321550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4499992" y="3117608"/>
                  <a:ext cx="1065331" cy="279648"/>
                  <a:chOff x="1840011" y="2940137"/>
                  <a:chExt cx="1065331" cy="279648"/>
                </a:xfrm>
              </p:grpSpPr>
              <p:sp>
                <p:nvSpPr>
                  <p:cNvPr id="333" name="Rectangle 13">
                    <a:extLst>
                      <a:ext uri="{FF2B5EF4-FFF2-40B4-BE49-F238E27FC236}">
                        <a16:creationId xmlns:a16="http://schemas.microsoft.com/office/drawing/2014/main" id="{0DE806A2-6E19-4331-ACA8-D95C98C189D8}"/>
                      </a:ext>
                    </a:extLst>
                  </p:cNvPr>
                  <p:cNvSpPr/>
                  <p:nvPr/>
                </p:nvSpPr>
                <p:spPr>
                  <a:xfrm>
                    <a:off x="1840011" y="2940137"/>
                    <a:ext cx="1065331" cy="2796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334" name="文本框 26">
                    <a:extLst>
                      <a:ext uri="{FF2B5EF4-FFF2-40B4-BE49-F238E27FC236}">
                        <a16:creationId xmlns:a16="http://schemas.microsoft.com/office/drawing/2014/main" id="{7781AB9B-BB67-47A0-B720-7AEDE0246B5F}"/>
                      </a:ext>
                    </a:extLst>
                  </p:cNvPr>
                  <p:cNvSpPr txBox="1"/>
                  <p:nvPr/>
                </p:nvSpPr>
                <p:spPr>
                  <a:xfrm>
                    <a:off x="1862359" y="2956851"/>
                    <a:ext cx="1020635" cy="246221"/>
                  </a:xfrm>
                  <a:prstGeom prst="rect">
                    <a:avLst/>
                  </a:prstGeom>
                  <a:noFill/>
                  <a:ln>
                    <a:solidFill>
                      <a:srgbClr val="FFFFFF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000" dirty="0">
                        <a:solidFill>
                          <a:srgbClr val="FFFFFF"/>
                        </a:solidFill>
                        <a:latin typeface="方正等线" panose="03000509000000000000" pitchFamily="65" charset="-122"/>
                        <a:ea typeface="方正等线" panose="03000509000000000000" pitchFamily="65" charset="-122"/>
                      </a:rPr>
                      <a:t>元</a:t>
                    </a:r>
                    <a:r>
                      <a:rPr lang="zh-CN" altLang="en-US" sz="1000" dirty="0" smtClean="0">
                        <a:solidFill>
                          <a:srgbClr val="FFFFFF"/>
                        </a:solidFill>
                        <a:latin typeface="方正等线" panose="03000509000000000000" pitchFamily="65" charset="-122"/>
                        <a:ea typeface="方正等线" panose="03000509000000000000" pitchFamily="65" charset="-122"/>
                      </a:rPr>
                      <a:t>数据服务</a:t>
                    </a:r>
                    <a:endParaRPr lang="zh-CN" altLang="en-US" sz="1000" dirty="0">
                      <a:solidFill>
                        <a:srgbClr val="FFFFFF"/>
                      </a:solidFill>
                      <a:latin typeface="方正等线" panose="03000509000000000000" pitchFamily="65" charset="-122"/>
                      <a:ea typeface="方正等线" panose="03000509000000000000" pitchFamily="65" charset="-122"/>
                    </a:endParaRPr>
                  </a:p>
                </p:txBody>
              </p:sp>
            </p:grpSp>
            <p:grpSp>
              <p:nvGrpSpPr>
                <p:cNvPr id="335" name="组合 334"/>
                <p:cNvGrpSpPr/>
                <p:nvPr/>
              </p:nvGrpSpPr>
              <p:grpSpPr>
                <a:xfrm>
                  <a:off x="3203848" y="3117608"/>
                  <a:ext cx="1065331" cy="279648"/>
                  <a:chOff x="1840011" y="2940137"/>
                  <a:chExt cx="1065331" cy="279648"/>
                </a:xfrm>
              </p:grpSpPr>
              <p:sp>
                <p:nvSpPr>
                  <p:cNvPr id="336" name="Rectangle 13">
                    <a:extLst>
                      <a:ext uri="{FF2B5EF4-FFF2-40B4-BE49-F238E27FC236}">
                        <a16:creationId xmlns:a16="http://schemas.microsoft.com/office/drawing/2014/main" id="{0DE806A2-6E19-4331-ACA8-D95C98C189D8}"/>
                      </a:ext>
                    </a:extLst>
                  </p:cNvPr>
                  <p:cNvSpPr/>
                  <p:nvPr/>
                </p:nvSpPr>
                <p:spPr>
                  <a:xfrm>
                    <a:off x="1840011" y="2940137"/>
                    <a:ext cx="1065331" cy="279648"/>
                  </a:xfrm>
                  <a:prstGeom prst="rect">
                    <a:avLst/>
                  </a:prstGeom>
                  <a:noFill/>
                  <a:ln w="9525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337" name="文本框 26">
                    <a:extLst>
                      <a:ext uri="{FF2B5EF4-FFF2-40B4-BE49-F238E27FC236}">
                        <a16:creationId xmlns:a16="http://schemas.microsoft.com/office/drawing/2014/main" id="{7781AB9B-BB67-47A0-B720-7AEDE0246B5F}"/>
                      </a:ext>
                    </a:extLst>
                  </p:cNvPr>
                  <p:cNvSpPr txBox="1"/>
                  <p:nvPr/>
                </p:nvSpPr>
                <p:spPr>
                  <a:xfrm>
                    <a:off x="1862359" y="2951842"/>
                    <a:ext cx="102063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000" dirty="0" smtClean="0">
                        <a:solidFill>
                          <a:srgbClr val="FFFFFF"/>
                        </a:solidFill>
                        <a:latin typeface="方正等线" panose="03000509000000000000" pitchFamily="65" charset="-122"/>
                        <a:ea typeface="方正等线" panose="03000509000000000000" pitchFamily="65" charset="-122"/>
                      </a:rPr>
                      <a:t>命令控制</a:t>
                    </a:r>
                    <a:r>
                      <a:rPr lang="zh-CN" altLang="en-US" sz="1000" dirty="0" smtClean="0">
                        <a:solidFill>
                          <a:srgbClr val="FFFFFF"/>
                        </a:solidFill>
                        <a:latin typeface="方正等线" panose="03000509000000000000" pitchFamily="65" charset="-122"/>
                        <a:ea typeface="方正等线" panose="03000509000000000000" pitchFamily="65" charset="-122"/>
                      </a:rPr>
                      <a:t>服务</a:t>
                    </a:r>
                    <a:endParaRPr lang="zh-CN" altLang="en-US" sz="1000" dirty="0">
                      <a:solidFill>
                        <a:srgbClr val="FFFFFF"/>
                      </a:solidFill>
                      <a:latin typeface="方正等线" panose="03000509000000000000" pitchFamily="65" charset="-122"/>
                      <a:ea typeface="方正等线" panose="03000509000000000000" pitchFamily="65" charset="-122"/>
                    </a:endParaRPr>
                  </a:p>
                </p:txBody>
              </p:sp>
            </p:grpSp>
            <p:grpSp>
              <p:nvGrpSpPr>
                <p:cNvPr id="338" name="组合 337"/>
                <p:cNvGrpSpPr/>
                <p:nvPr/>
              </p:nvGrpSpPr>
              <p:grpSpPr>
                <a:xfrm>
                  <a:off x="1872000" y="3146338"/>
                  <a:ext cx="1065331" cy="292820"/>
                  <a:chOff x="1840011" y="2968867"/>
                  <a:chExt cx="1065331" cy="292820"/>
                </a:xfrm>
              </p:grpSpPr>
              <p:sp>
                <p:nvSpPr>
                  <p:cNvPr id="339" name="Rectangle 13">
                    <a:extLst>
                      <a:ext uri="{FF2B5EF4-FFF2-40B4-BE49-F238E27FC236}">
                        <a16:creationId xmlns:a16="http://schemas.microsoft.com/office/drawing/2014/main" id="{0DE806A2-6E19-4331-ACA8-D95C98C189D8}"/>
                      </a:ext>
                    </a:extLst>
                  </p:cNvPr>
                  <p:cNvSpPr/>
                  <p:nvPr/>
                </p:nvSpPr>
                <p:spPr>
                  <a:xfrm>
                    <a:off x="1840011" y="2982039"/>
                    <a:ext cx="1065331" cy="279648"/>
                  </a:xfrm>
                  <a:prstGeom prst="rect">
                    <a:avLst/>
                  </a:prstGeom>
                  <a:noFill/>
                  <a:ln w="9525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340" name="文本框 26">
                    <a:extLst>
                      <a:ext uri="{FF2B5EF4-FFF2-40B4-BE49-F238E27FC236}">
                        <a16:creationId xmlns:a16="http://schemas.microsoft.com/office/drawing/2014/main" id="{7781AB9B-BB67-47A0-B720-7AEDE0246B5F}"/>
                      </a:ext>
                    </a:extLst>
                  </p:cNvPr>
                  <p:cNvSpPr txBox="1"/>
                  <p:nvPr/>
                </p:nvSpPr>
                <p:spPr>
                  <a:xfrm>
                    <a:off x="1840011" y="2968867"/>
                    <a:ext cx="102063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000" dirty="0" smtClean="0">
                        <a:solidFill>
                          <a:srgbClr val="FFFFFF"/>
                        </a:solidFill>
                        <a:latin typeface="方正等线" panose="03000509000000000000" pitchFamily="65" charset="-122"/>
                        <a:ea typeface="方正等线" panose="03000509000000000000" pitchFamily="65" charset="-122"/>
                      </a:rPr>
                      <a:t>核心</a:t>
                    </a:r>
                    <a:r>
                      <a:rPr lang="zh-CN" altLang="en-US" sz="1000" dirty="0" smtClean="0">
                        <a:solidFill>
                          <a:srgbClr val="FFFFFF"/>
                        </a:solidFill>
                        <a:latin typeface="方正等线" panose="03000509000000000000" pitchFamily="65" charset="-122"/>
                        <a:ea typeface="方正等线" panose="03000509000000000000" pitchFamily="65" charset="-122"/>
                      </a:rPr>
                      <a:t>数据服务</a:t>
                    </a:r>
                    <a:endParaRPr lang="zh-CN" altLang="en-US" sz="1000" dirty="0">
                      <a:solidFill>
                        <a:srgbClr val="FFFFFF"/>
                      </a:solidFill>
                      <a:latin typeface="方正等线" panose="03000509000000000000" pitchFamily="65" charset="-122"/>
                      <a:ea typeface="方正等线" panose="03000509000000000000" pitchFamily="65" charset="-122"/>
                    </a:endParaRPr>
                  </a:p>
                </p:txBody>
              </p:sp>
            </p:grpSp>
            <p:grpSp>
              <p:nvGrpSpPr>
                <p:cNvPr id="17" name="组合 16"/>
                <p:cNvGrpSpPr/>
                <p:nvPr/>
              </p:nvGrpSpPr>
              <p:grpSpPr>
                <a:xfrm>
                  <a:off x="5904000" y="3117608"/>
                  <a:ext cx="1512168" cy="279648"/>
                  <a:chOff x="6064224" y="3117608"/>
                  <a:chExt cx="1512168" cy="279648"/>
                </a:xfrm>
              </p:grpSpPr>
              <p:sp>
                <p:nvSpPr>
                  <p:cNvPr id="342" name="Rectangle 13">
                    <a:extLst>
                      <a:ext uri="{FF2B5EF4-FFF2-40B4-BE49-F238E27FC236}">
                        <a16:creationId xmlns:a16="http://schemas.microsoft.com/office/drawing/2014/main" id="{0DE806A2-6E19-4331-ACA8-D95C98C189D8}"/>
                      </a:ext>
                    </a:extLst>
                  </p:cNvPr>
                  <p:cNvSpPr/>
                  <p:nvPr/>
                </p:nvSpPr>
                <p:spPr>
                  <a:xfrm>
                    <a:off x="6175933" y="3117608"/>
                    <a:ext cx="1288750" cy="279648"/>
                  </a:xfrm>
                  <a:prstGeom prst="rect">
                    <a:avLst/>
                  </a:prstGeom>
                  <a:noFill/>
                  <a:ln w="9525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343" name="文本框 26">
                    <a:extLst>
                      <a:ext uri="{FF2B5EF4-FFF2-40B4-BE49-F238E27FC236}">
                        <a16:creationId xmlns:a16="http://schemas.microsoft.com/office/drawing/2014/main" id="{7781AB9B-BB67-47A0-B720-7AEDE0246B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64224" y="3129313"/>
                    <a:ext cx="151216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000" dirty="0" smtClean="0">
                        <a:solidFill>
                          <a:srgbClr val="FFFFFF"/>
                        </a:solidFill>
                        <a:latin typeface="方正等线" panose="03000509000000000000" pitchFamily="65" charset="-122"/>
                        <a:ea typeface="方正等线" panose="03000509000000000000" pitchFamily="65" charset="-122"/>
                      </a:rPr>
                      <a:t>注册和控制</a:t>
                    </a:r>
                    <a:r>
                      <a:rPr lang="zh-CN" altLang="en-US" sz="1000" dirty="0" smtClean="0">
                        <a:solidFill>
                          <a:srgbClr val="FFFFFF"/>
                        </a:solidFill>
                        <a:latin typeface="方正等线" panose="03000509000000000000" pitchFamily="65" charset="-122"/>
                        <a:ea typeface="方正等线" panose="03000509000000000000" pitchFamily="65" charset="-122"/>
                      </a:rPr>
                      <a:t>数据服务</a:t>
                    </a:r>
                    <a:endParaRPr lang="zh-CN" altLang="en-US" sz="1000" dirty="0">
                      <a:solidFill>
                        <a:srgbClr val="FFFFFF"/>
                      </a:solidFill>
                      <a:latin typeface="方正等线" panose="03000509000000000000" pitchFamily="65" charset="-122"/>
                      <a:ea typeface="方正等线" panose="03000509000000000000" pitchFamily="65" charset="-122"/>
                    </a:endParaRPr>
                  </a:p>
                </p:txBody>
              </p:sp>
            </p:grpSp>
            <p:sp>
              <p:nvSpPr>
                <p:cNvPr id="346" name="database_58963"/>
                <p:cNvSpPr>
                  <a:spLocks noChangeAspect="1"/>
                </p:cNvSpPr>
                <p:nvPr/>
              </p:nvSpPr>
              <p:spPr bwMode="auto">
                <a:xfrm>
                  <a:off x="5442130" y="3190782"/>
                  <a:ext cx="246385" cy="242506"/>
                </a:xfrm>
                <a:custGeom>
                  <a:avLst/>
                  <a:gdLst>
                    <a:gd name="connsiteX0" fmla="*/ 6455 w 606724"/>
                    <a:gd name="connsiteY0" fmla="*/ 446147 h 597173"/>
                    <a:gd name="connsiteX1" fmla="*/ 18903 w 606724"/>
                    <a:gd name="connsiteY1" fmla="*/ 446608 h 597173"/>
                    <a:gd name="connsiteX2" fmla="*/ 303362 w 606724"/>
                    <a:gd name="connsiteY2" fmla="*/ 504624 h 597173"/>
                    <a:gd name="connsiteX3" fmla="*/ 588283 w 606724"/>
                    <a:gd name="connsiteY3" fmla="*/ 446608 h 597173"/>
                    <a:gd name="connsiteX4" fmla="*/ 600731 w 606724"/>
                    <a:gd name="connsiteY4" fmla="*/ 446147 h 597173"/>
                    <a:gd name="connsiteX5" fmla="*/ 606724 w 606724"/>
                    <a:gd name="connsiteY5" fmla="*/ 456737 h 597173"/>
                    <a:gd name="connsiteX6" fmla="*/ 606724 w 606724"/>
                    <a:gd name="connsiteY6" fmla="*/ 519818 h 597173"/>
                    <a:gd name="connsiteX7" fmla="*/ 602114 w 606724"/>
                    <a:gd name="connsiteY7" fmla="*/ 529488 h 597173"/>
                    <a:gd name="connsiteX8" fmla="*/ 303362 w 606724"/>
                    <a:gd name="connsiteY8" fmla="*/ 597173 h 597173"/>
                    <a:gd name="connsiteX9" fmla="*/ 4611 w 606724"/>
                    <a:gd name="connsiteY9" fmla="*/ 529488 h 597173"/>
                    <a:gd name="connsiteX10" fmla="*/ 0 w 606724"/>
                    <a:gd name="connsiteY10" fmla="*/ 519818 h 597173"/>
                    <a:gd name="connsiteX11" fmla="*/ 0 w 606724"/>
                    <a:gd name="connsiteY11" fmla="*/ 456737 h 597173"/>
                    <a:gd name="connsiteX12" fmla="*/ 6455 w 606724"/>
                    <a:gd name="connsiteY12" fmla="*/ 446147 h 597173"/>
                    <a:gd name="connsiteX13" fmla="*/ 6455 w 606724"/>
                    <a:gd name="connsiteY13" fmla="*/ 283120 h 597173"/>
                    <a:gd name="connsiteX14" fmla="*/ 18903 w 606724"/>
                    <a:gd name="connsiteY14" fmla="*/ 283120 h 597173"/>
                    <a:gd name="connsiteX15" fmla="*/ 303362 w 606724"/>
                    <a:gd name="connsiteY15" fmla="*/ 341603 h 597173"/>
                    <a:gd name="connsiteX16" fmla="*/ 588283 w 606724"/>
                    <a:gd name="connsiteY16" fmla="*/ 283120 h 597173"/>
                    <a:gd name="connsiteX17" fmla="*/ 600731 w 606724"/>
                    <a:gd name="connsiteY17" fmla="*/ 283120 h 597173"/>
                    <a:gd name="connsiteX18" fmla="*/ 606724 w 606724"/>
                    <a:gd name="connsiteY18" fmla="*/ 293712 h 597173"/>
                    <a:gd name="connsiteX19" fmla="*/ 606724 w 606724"/>
                    <a:gd name="connsiteY19" fmla="*/ 356800 h 597173"/>
                    <a:gd name="connsiteX20" fmla="*/ 602114 w 606724"/>
                    <a:gd name="connsiteY20" fmla="*/ 366470 h 597173"/>
                    <a:gd name="connsiteX21" fmla="*/ 303362 w 606724"/>
                    <a:gd name="connsiteY21" fmla="*/ 433702 h 597173"/>
                    <a:gd name="connsiteX22" fmla="*/ 4611 w 606724"/>
                    <a:gd name="connsiteY22" fmla="*/ 366470 h 597173"/>
                    <a:gd name="connsiteX23" fmla="*/ 0 w 606724"/>
                    <a:gd name="connsiteY23" fmla="*/ 356800 h 597173"/>
                    <a:gd name="connsiteX24" fmla="*/ 0 w 606724"/>
                    <a:gd name="connsiteY24" fmla="*/ 293712 h 597173"/>
                    <a:gd name="connsiteX25" fmla="*/ 6455 w 606724"/>
                    <a:gd name="connsiteY25" fmla="*/ 283120 h 597173"/>
                    <a:gd name="connsiteX26" fmla="*/ 303362 w 606724"/>
                    <a:gd name="connsiteY26" fmla="*/ 0 h 597173"/>
                    <a:gd name="connsiteX27" fmla="*/ 606724 w 606724"/>
                    <a:gd name="connsiteY27" fmla="*/ 107287 h 597173"/>
                    <a:gd name="connsiteX28" fmla="*/ 606724 w 606724"/>
                    <a:gd name="connsiteY28" fmla="*/ 108668 h 597173"/>
                    <a:gd name="connsiteX29" fmla="*/ 606724 w 606724"/>
                    <a:gd name="connsiteY29" fmla="*/ 199378 h 597173"/>
                    <a:gd name="connsiteX30" fmla="*/ 303362 w 606724"/>
                    <a:gd name="connsiteY30" fmla="*/ 270749 h 597173"/>
                    <a:gd name="connsiteX31" fmla="*/ 0 w 606724"/>
                    <a:gd name="connsiteY31" fmla="*/ 199378 h 597173"/>
                    <a:gd name="connsiteX32" fmla="*/ 0 w 606724"/>
                    <a:gd name="connsiteY32" fmla="*/ 108668 h 597173"/>
                    <a:gd name="connsiteX33" fmla="*/ 0 w 606724"/>
                    <a:gd name="connsiteY33" fmla="*/ 107287 h 597173"/>
                    <a:gd name="connsiteX34" fmla="*/ 303362 w 606724"/>
                    <a:gd name="connsiteY34" fmla="*/ 0 h 597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6724" h="597173">
                      <a:moveTo>
                        <a:pt x="6455" y="446147"/>
                      </a:moveTo>
                      <a:cubicBezTo>
                        <a:pt x="10143" y="443845"/>
                        <a:pt x="14753" y="444305"/>
                        <a:pt x="18903" y="446608"/>
                      </a:cubicBezTo>
                      <a:cubicBezTo>
                        <a:pt x="77915" y="482522"/>
                        <a:pt x="186720" y="504624"/>
                        <a:pt x="303362" y="504624"/>
                      </a:cubicBezTo>
                      <a:cubicBezTo>
                        <a:pt x="420004" y="504624"/>
                        <a:pt x="529270" y="482522"/>
                        <a:pt x="588283" y="446608"/>
                      </a:cubicBezTo>
                      <a:cubicBezTo>
                        <a:pt x="591971" y="444305"/>
                        <a:pt x="596581" y="443845"/>
                        <a:pt x="600731" y="446147"/>
                      </a:cubicBezTo>
                      <a:cubicBezTo>
                        <a:pt x="604419" y="448449"/>
                        <a:pt x="606724" y="452593"/>
                        <a:pt x="606724" y="456737"/>
                      </a:cubicBezTo>
                      <a:lnTo>
                        <a:pt x="606724" y="519818"/>
                      </a:lnTo>
                      <a:cubicBezTo>
                        <a:pt x="606724" y="523502"/>
                        <a:pt x="604880" y="527185"/>
                        <a:pt x="602114" y="529488"/>
                      </a:cubicBezTo>
                      <a:cubicBezTo>
                        <a:pt x="548173" y="570467"/>
                        <a:pt x="431069" y="597173"/>
                        <a:pt x="303362" y="597173"/>
                      </a:cubicBezTo>
                      <a:cubicBezTo>
                        <a:pt x="176116" y="597173"/>
                        <a:pt x="58552" y="570467"/>
                        <a:pt x="4611" y="529488"/>
                      </a:cubicBezTo>
                      <a:cubicBezTo>
                        <a:pt x="1844" y="527185"/>
                        <a:pt x="0" y="523502"/>
                        <a:pt x="0" y="519818"/>
                      </a:cubicBezTo>
                      <a:lnTo>
                        <a:pt x="0" y="456737"/>
                      </a:lnTo>
                      <a:cubicBezTo>
                        <a:pt x="0" y="452593"/>
                        <a:pt x="2305" y="448449"/>
                        <a:pt x="6455" y="446147"/>
                      </a:cubicBezTo>
                      <a:close/>
                      <a:moveTo>
                        <a:pt x="6455" y="283120"/>
                      </a:moveTo>
                      <a:cubicBezTo>
                        <a:pt x="10143" y="280818"/>
                        <a:pt x="14753" y="280818"/>
                        <a:pt x="18903" y="283120"/>
                      </a:cubicBezTo>
                      <a:cubicBezTo>
                        <a:pt x="77915" y="319039"/>
                        <a:pt x="186720" y="341603"/>
                        <a:pt x="303362" y="341603"/>
                      </a:cubicBezTo>
                      <a:cubicBezTo>
                        <a:pt x="420004" y="341603"/>
                        <a:pt x="529270" y="319039"/>
                        <a:pt x="588283" y="283120"/>
                      </a:cubicBezTo>
                      <a:cubicBezTo>
                        <a:pt x="591971" y="280818"/>
                        <a:pt x="596581" y="280818"/>
                        <a:pt x="600731" y="283120"/>
                      </a:cubicBezTo>
                      <a:cubicBezTo>
                        <a:pt x="604419" y="285423"/>
                        <a:pt x="606724" y="289567"/>
                        <a:pt x="606724" y="293712"/>
                      </a:cubicBezTo>
                      <a:lnTo>
                        <a:pt x="606724" y="356800"/>
                      </a:lnTo>
                      <a:cubicBezTo>
                        <a:pt x="606724" y="360483"/>
                        <a:pt x="604880" y="364167"/>
                        <a:pt x="602114" y="366470"/>
                      </a:cubicBezTo>
                      <a:cubicBezTo>
                        <a:pt x="548173" y="407454"/>
                        <a:pt x="431069" y="433702"/>
                        <a:pt x="303362" y="433702"/>
                      </a:cubicBezTo>
                      <a:cubicBezTo>
                        <a:pt x="176116" y="433702"/>
                        <a:pt x="58552" y="407454"/>
                        <a:pt x="4611" y="366470"/>
                      </a:cubicBezTo>
                      <a:cubicBezTo>
                        <a:pt x="1844" y="364167"/>
                        <a:pt x="0" y="360483"/>
                        <a:pt x="0" y="356800"/>
                      </a:cubicBezTo>
                      <a:lnTo>
                        <a:pt x="0" y="293712"/>
                      </a:lnTo>
                      <a:cubicBezTo>
                        <a:pt x="0" y="289567"/>
                        <a:pt x="2305" y="285423"/>
                        <a:pt x="6455" y="283120"/>
                      </a:cubicBezTo>
                      <a:close/>
                      <a:moveTo>
                        <a:pt x="303362" y="0"/>
                      </a:moveTo>
                      <a:cubicBezTo>
                        <a:pt x="470718" y="0"/>
                        <a:pt x="606724" y="47888"/>
                        <a:pt x="606724" y="107287"/>
                      </a:cubicBezTo>
                      <a:cubicBezTo>
                        <a:pt x="606724" y="107747"/>
                        <a:pt x="606724" y="108208"/>
                        <a:pt x="606724" y="108668"/>
                      </a:cubicBezTo>
                      <a:lnTo>
                        <a:pt x="606724" y="199378"/>
                      </a:lnTo>
                      <a:cubicBezTo>
                        <a:pt x="556932" y="241280"/>
                        <a:pt x="439829" y="270749"/>
                        <a:pt x="303362" y="270749"/>
                      </a:cubicBezTo>
                      <a:cubicBezTo>
                        <a:pt x="166895" y="270749"/>
                        <a:pt x="49792" y="241280"/>
                        <a:pt x="0" y="199378"/>
                      </a:cubicBezTo>
                      <a:lnTo>
                        <a:pt x="0" y="108668"/>
                      </a:lnTo>
                      <a:cubicBezTo>
                        <a:pt x="0" y="108208"/>
                        <a:pt x="0" y="107747"/>
                        <a:pt x="0" y="107287"/>
                      </a:cubicBezTo>
                      <a:cubicBezTo>
                        <a:pt x="0" y="47888"/>
                        <a:pt x="136006" y="0"/>
                        <a:pt x="3033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45" name="database_58963"/>
                <p:cNvSpPr>
                  <a:spLocks noChangeAspect="1"/>
                </p:cNvSpPr>
                <p:nvPr/>
              </p:nvSpPr>
              <p:spPr bwMode="auto">
                <a:xfrm>
                  <a:off x="2817714" y="3193278"/>
                  <a:ext cx="246385" cy="242506"/>
                </a:xfrm>
                <a:custGeom>
                  <a:avLst/>
                  <a:gdLst>
                    <a:gd name="connsiteX0" fmla="*/ 6455 w 606724"/>
                    <a:gd name="connsiteY0" fmla="*/ 446147 h 597173"/>
                    <a:gd name="connsiteX1" fmla="*/ 18903 w 606724"/>
                    <a:gd name="connsiteY1" fmla="*/ 446608 h 597173"/>
                    <a:gd name="connsiteX2" fmla="*/ 303362 w 606724"/>
                    <a:gd name="connsiteY2" fmla="*/ 504624 h 597173"/>
                    <a:gd name="connsiteX3" fmla="*/ 588283 w 606724"/>
                    <a:gd name="connsiteY3" fmla="*/ 446608 h 597173"/>
                    <a:gd name="connsiteX4" fmla="*/ 600731 w 606724"/>
                    <a:gd name="connsiteY4" fmla="*/ 446147 h 597173"/>
                    <a:gd name="connsiteX5" fmla="*/ 606724 w 606724"/>
                    <a:gd name="connsiteY5" fmla="*/ 456737 h 597173"/>
                    <a:gd name="connsiteX6" fmla="*/ 606724 w 606724"/>
                    <a:gd name="connsiteY6" fmla="*/ 519818 h 597173"/>
                    <a:gd name="connsiteX7" fmla="*/ 602114 w 606724"/>
                    <a:gd name="connsiteY7" fmla="*/ 529488 h 597173"/>
                    <a:gd name="connsiteX8" fmla="*/ 303362 w 606724"/>
                    <a:gd name="connsiteY8" fmla="*/ 597173 h 597173"/>
                    <a:gd name="connsiteX9" fmla="*/ 4611 w 606724"/>
                    <a:gd name="connsiteY9" fmla="*/ 529488 h 597173"/>
                    <a:gd name="connsiteX10" fmla="*/ 0 w 606724"/>
                    <a:gd name="connsiteY10" fmla="*/ 519818 h 597173"/>
                    <a:gd name="connsiteX11" fmla="*/ 0 w 606724"/>
                    <a:gd name="connsiteY11" fmla="*/ 456737 h 597173"/>
                    <a:gd name="connsiteX12" fmla="*/ 6455 w 606724"/>
                    <a:gd name="connsiteY12" fmla="*/ 446147 h 597173"/>
                    <a:gd name="connsiteX13" fmla="*/ 6455 w 606724"/>
                    <a:gd name="connsiteY13" fmla="*/ 283120 h 597173"/>
                    <a:gd name="connsiteX14" fmla="*/ 18903 w 606724"/>
                    <a:gd name="connsiteY14" fmla="*/ 283120 h 597173"/>
                    <a:gd name="connsiteX15" fmla="*/ 303362 w 606724"/>
                    <a:gd name="connsiteY15" fmla="*/ 341603 h 597173"/>
                    <a:gd name="connsiteX16" fmla="*/ 588283 w 606724"/>
                    <a:gd name="connsiteY16" fmla="*/ 283120 h 597173"/>
                    <a:gd name="connsiteX17" fmla="*/ 600731 w 606724"/>
                    <a:gd name="connsiteY17" fmla="*/ 283120 h 597173"/>
                    <a:gd name="connsiteX18" fmla="*/ 606724 w 606724"/>
                    <a:gd name="connsiteY18" fmla="*/ 293712 h 597173"/>
                    <a:gd name="connsiteX19" fmla="*/ 606724 w 606724"/>
                    <a:gd name="connsiteY19" fmla="*/ 356800 h 597173"/>
                    <a:gd name="connsiteX20" fmla="*/ 602114 w 606724"/>
                    <a:gd name="connsiteY20" fmla="*/ 366470 h 597173"/>
                    <a:gd name="connsiteX21" fmla="*/ 303362 w 606724"/>
                    <a:gd name="connsiteY21" fmla="*/ 433702 h 597173"/>
                    <a:gd name="connsiteX22" fmla="*/ 4611 w 606724"/>
                    <a:gd name="connsiteY22" fmla="*/ 366470 h 597173"/>
                    <a:gd name="connsiteX23" fmla="*/ 0 w 606724"/>
                    <a:gd name="connsiteY23" fmla="*/ 356800 h 597173"/>
                    <a:gd name="connsiteX24" fmla="*/ 0 w 606724"/>
                    <a:gd name="connsiteY24" fmla="*/ 293712 h 597173"/>
                    <a:gd name="connsiteX25" fmla="*/ 6455 w 606724"/>
                    <a:gd name="connsiteY25" fmla="*/ 283120 h 597173"/>
                    <a:gd name="connsiteX26" fmla="*/ 303362 w 606724"/>
                    <a:gd name="connsiteY26" fmla="*/ 0 h 597173"/>
                    <a:gd name="connsiteX27" fmla="*/ 606724 w 606724"/>
                    <a:gd name="connsiteY27" fmla="*/ 107287 h 597173"/>
                    <a:gd name="connsiteX28" fmla="*/ 606724 w 606724"/>
                    <a:gd name="connsiteY28" fmla="*/ 108668 h 597173"/>
                    <a:gd name="connsiteX29" fmla="*/ 606724 w 606724"/>
                    <a:gd name="connsiteY29" fmla="*/ 199378 h 597173"/>
                    <a:gd name="connsiteX30" fmla="*/ 303362 w 606724"/>
                    <a:gd name="connsiteY30" fmla="*/ 270749 h 597173"/>
                    <a:gd name="connsiteX31" fmla="*/ 0 w 606724"/>
                    <a:gd name="connsiteY31" fmla="*/ 199378 h 597173"/>
                    <a:gd name="connsiteX32" fmla="*/ 0 w 606724"/>
                    <a:gd name="connsiteY32" fmla="*/ 108668 h 597173"/>
                    <a:gd name="connsiteX33" fmla="*/ 0 w 606724"/>
                    <a:gd name="connsiteY33" fmla="*/ 107287 h 597173"/>
                    <a:gd name="connsiteX34" fmla="*/ 303362 w 606724"/>
                    <a:gd name="connsiteY34" fmla="*/ 0 h 597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6724" h="597173">
                      <a:moveTo>
                        <a:pt x="6455" y="446147"/>
                      </a:moveTo>
                      <a:cubicBezTo>
                        <a:pt x="10143" y="443845"/>
                        <a:pt x="14753" y="444305"/>
                        <a:pt x="18903" y="446608"/>
                      </a:cubicBezTo>
                      <a:cubicBezTo>
                        <a:pt x="77915" y="482522"/>
                        <a:pt x="186720" y="504624"/>
                        <a:pt x="303362" y="504624"/>
                      </a:cubicBezTo>
                      <a:cubicBezTo>
                        <a:pt x="420004" y="504624"/>
                        <a:pt x="529270" y="482522"/>
                        <a:pt x="588283" y="446608"/>
                      </a:cubicBezTo>
                      <a:cubicBezTo>
                        <a:pt x="591971" y="444305"/>
                        <a:pt x="596581" y="443845"/>
                        <a:pt x="600731" y="446147"/>
                      </a:cubicBezTo>
                      <a:cubicBezTo>
                        <a:pt x="604419" y="448449"/>
                        <a:pt x="606724" y="452593"/>
                        <a:pt x="606724" y="456737"/>
                      </a:cubicBezTo>
                      <a:lnTo>
                        <a:pt x="606724" y="519818"/>
                      </a:lnTo>
                      <a:cubicBezTo>
                        <a:pt x="606724" y="523502"/>
                        <a:pt x="604880" y="527185"/>
                        <a:pt x="602114" y="529488"/>
                      </a:cubicBezTo>
                      <a:cubicBezTo>
                        <a:pt x="548173" y="570467"/>
                        <a:pt x="431069" y="597173"/>
                        <a:pt x="303362" y="597173"/>
                      </a:cubicBezTo>
                      <a:cubicBezTo>
                        <a:pt x="176116" y="597173"/>
                        <a:pt x="58552" y="570467"/>
                        <a:pt x="4611" y="529488"/>
                      </a:cubicBezTo>
                      <a:cubicBezTo>
                        <a:pt x="1844" y="527185"/>
                        <a:pt x="0" y="523502"/>
                        <a:pt x="0" y="519818"/>
                      </a:cubicBezTo>
                      <a:lnTo>
                        <a:pt x="0" y="456737"/>
                      </a:lnTo>
                      <a:cubicBezTo>
                        <a:pt x="0" y="452593"/>
                        <a:pt x="2305" y="448449"/>
                        <a:pt x="6455" y="446147"/>
                      </a:cubicBezTo>
                      <a:close/>
                      <a:moveTo>
                        <a:pt x="6455" y="283120"/>
                      </a:moveTo>
                      <a:cubicBezTo>
                        <a:pt x="10143" y="280818"/>
                        <a:pt x="14753" y="280818"/>
                        <a:pt x="18903" y="283120"/>
                      </a:cubicBezTo>
                      <a:cubicBezTo>
                        <a:pt x="77915" y="319039"/>
                        <a:pt x="186720" y="341603"/>
                        <a:pt x="303362" y="341603"/>
                      </a:cubicBezTo>
                      <a:cubicBezTo>
                        <a:pt x="420004" y="341603"/>
                        <a:pt x="529270" y="319039"/>
                        <a:pt x="588283" y="283120"/>
                      </a:cubicBezTo>
                      <a:cubicBezTo>
                        <a:pt x="591971" y="280818"/>
                        <a:pt x="596581" y="280818"/>
                        <a:pt x="600731" y="283120"/>
                      </a:cubicBezTo>
                      <a:cubicBezTo>
                        <a:pt x="604419" y="285423"/>
                        <a:pt x="606724" y="289567"/>
                        <a:pt x="606724" y="293712"/>
                      </a:cubicBezTo>
                      <a:lnTo>
                        <a:pt x="606724" y="356800"/>
                      </a:lnTo>
                      <a:cubicBezTo>
                        <a:pt x="606724" y="360483"/>
                        <a:pt x="604880" y="364167"/>
                        <a:pt x="602114" y="366470"/>
                      </a:cubicBezTo>
                      <a:cubicBezTo>
                        <a:pt x="548173" y="407454"/>
                        <a:pt x="431069" y="433702"/>
                        <a:pt x="303362" y="433702"/>
                      </a:cubicBezTo>
                      <a:cubicBezTo>
                        <a:pt x="176116" y="433702"/>
                        <a:pt x="58552" y="407454"/>
                        <a:pt x="4611" y="366470"/>
                      </a:cubicBezTo>
                      <a:cubicBezTo>
                        <a:pt x="1844" y="364167"/>
                        <a:pt x="0" y="360483"/>
                        <a:pt x="0" y="356800"/>
                      </a:cubicBezTo>
                      <a:lnTo>
                        <a:pt x="0" y="293712"/>
                      </a:lnTo>
                      <a:cubicBezTo>
                        <a:pt x="0" y="289567"/>
                        <a:pt x="2305" y="285423"/>
                        <a:pt x="6455" y="283120"/>
                      </a:cubicBezTo>
                      <a:close/>
                      <a:moveTo>
                        <a:pt x="303362" y="0"/>
                      </a:moveTo>
                      <a:cubicBezTo>
                        <a:pt x="470718" y="0"/>
                        <a:pt x="606724" y="47888"/>
                        <a:pt x="606724" y="107287"/>
                      </a:cubicBezTo>
                      <a:cubicBezTo>
                        <a:pt x="606724" y="107747"/>
                        <a:pt x="606724" y="108208"/>
                        <a:pt x="606724" y="108668"/>
                      </a:cubicBezTo>
                      <a:lnTo>
                        <a:pt x="606724" y="199378"/>
                      </a:lnTo>
                      <a:cubicBezTo>
                        <a:pt x="556932" y="241280"/>
                        <a:pt x="439829" y="270749"/>
                        <a:pt x="303362" y="270749"/>
                      </a:cubicBezTo>
                      <a:cubicBezTo>
                        <a:pt x="166895" y="270749"/>
                        <a:pt x="49792" y="241280"/>
                        <a:pt x="0" y="199378"/>
                      </a:cubicBezTo>
                      <a:lnTo>
                        <a:pt x="0" y="108668"/>
                      </a:lnTo>
                      <a:cubicBezTo>
                        <a:pt x="0" y="108208"/>
                        <a:pt x="0" y="107747"/>
                        <a:pt x="0" y="107287"/>
                      </a:cubicBezTo>
                      <a:cubicBezTo>
                        <a:pt x="0" y="47888"/>
                        <a:pt x="136006" y="0"/>
                        <a:pt x="3033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400" name="文本框 399">
              <a:extLst>
                <a:ext uri="{FF2B5EF4-FFF2-40B4-BE49-F238E27FC236}">
                  <a16:creationId xmlns:a16="http://schemas.microsoft.com/office/drawing/2014/main" id="{D0137D9E-320C-4442-868E-D1AC286267D7}"/>
                </a:ext>
              </a:extLst>
            </p:cNvPr>
            <p:cNvSpPr txBox="1"/>
            <p:nvPr/>
          </p:nvSpPr>
          <p:spPr>
            <a:xfrm>
              <a:off x="1753590" y="2772675"/>
              <a:ext cx="763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 smtClean="0">
                  <a:solidFill>
                    <a:srgbClr val="FFFFFF"/>
                  </a:solidFill>
                  <a:latin typeface="方正等线" panose="03000509000000000000" pitchFamily="65" charset="-122"/>
                  <a:ea typeface="方正等线" panose="03000509000000000000" pitchFamily="65" charset="-122"/>
                </a:rPr>
                <a:t>核心服务层</a:t>
              </a:r>
              <a:endParaRPr lang="zh-CN" altLang="en-US" sz="1000" b="1" dirty="0">
                <a:solidFill>
                  <a:srgbClr val="FFFFFF"/>
                </a:solidFill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689896" y="2025340"/>
            <a:ext cx="5760640" cy="710685"/>
            <a:chOff x="1689896" y="2048500"/>
            <a:chExt cx="5760640" cy="710685"/>
          </a:xfrm>
        </p:grpSpPr>
        <p:sp>
          <p:nvSpPr>
            <p:cNvPr id="421" name="Rectangle 4">
              <a:extLst>
                <a:ext uri="{FF2B5EF4-FFF2-40B4-BE49-F238E27FC236}">
                  <a16:creationId xmlns:a16="http://schemas.microsoft.com/office/drawing/2014/main" id="{A59D3254-E9F3-4F0D-A6B5-7861C3226F60}"/>
                </a:ext>
              </a:extLst>
            </p:cNvPr>
            <p:cNvSpPr/>
            <p:nvPr/>
          </p:nvSpPr>
          <p:spPr>
            <a:xfrm>
              <a:off x="1689896" y="2048500"/>
              <a:ext cx="5760640" cy="71068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876031" y="2355726"/>
              <a:ext cx="5427258" cy="279648"/>
              <a:chOff x="1876031" y="2657500"/>
              <a:chExt cx="5427258" cy="279648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2851592" y="2657500"/>
                <a:ext cx="2276997" cy="279648"/>
                <a:chOff x="2851592" y="2657500"/>
                <a:chExt cx="2276997" cy="279648"/>
              </a:xfrm>
            </p:grpSpPr>
            <p:grpSp>
              <p:nvGrpSpPr>
                <p:cNvPr id="363" name="组合 362"/>
                <p:cNvGrpSpPr/>
                <p:nvPr/>
              </p:nvGrpSpPr>
              <p:grpSpPr>
                <a:xfrm>
                  <a:off x="4063258" y="2657500"/>
                  <a:ext cx="1065331" cy="279648"/>
                  <a:chOff x="1840011" y="2940137"/>
                  <a:chExt cx="1065331" cy="279648"/>
                </a:xfrm>
              </p:grpSpPr>
              <p:sp>
                <p:nvSpPr>
                  <p:cNvPr id="375" name="Rectangle 13">
                    <a:extLst>
                      <a:ext uri="{FF2B5EF4-FFF2-40B4-BE49-F238E27FC236}">
                        <a16:creationId xmlns:a16="http://schemas.microsoft.com/office/drawing/2014/main" id="{0DE806A2-6E19-4331-ACA8-D95C98C189D8}"/>
                      </a:ext>
                    </a:extLst>
                  </p:cNvPr>
                  <p:cNvSpPr/>
                  <p:nvPr/>
                </p:nvSpPr>
                <p:spPr>
                  <a:xfrm>
                    <a:off x="1840011" y="2940137"/>
                    <a:ext cx="1065331" cy="2796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6" name="文本框 26">
                    <a:extLst>
                      <a:ext uri="{FF2B5EF4-FFF2-40B4-BE49-F238E27FC236}">
                        <a16:creationId xmlns:a16="http://schemas.microsoft.com/office/drawing/2014/main" id="{7781AB9B-BB67-47A0-B720-7AEDE0246B5F}"/>
                      </a:ext>
                    </a:extLst>
                  </p:cNvPr>
                  <p:cNvSpPr txBox="1"/>
                  <p:nvPr/>
                </p:nvSpPr>
                <p:spPr>
                  <a:xfrm>
                    <a:off x="1862359" y="2956851"/>
                    <a:ext cx="102063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000" dirty="0" smtClean="0">
                        <a:latin typeface="方正等线" panose="03000509000000000000" pitchFamily="65" charset="-122"/>
                        <a:ea typeface="方正等线" panose="03000509000000000000" pitchFamily="65" charset="-122"/>
                      </a:rPr>
                      <a:t>提醒</a:t>
                    </a:r>
                    <a:r>
                      <a:rPr lang="en-US" altLang="zh-CN" sz="1000" dirty="0" smtClean="0">
                        <a:latin typeface="方正等线" panose="03000509000000000000" pitchFamily="65" charset="-122"/>
                        <a:ea typeface="方正等线" panose="03000509000000000000" pitchFamily="65" charset="-122"/>
                      </a:rPr>
                      <a:t>/</a:t>
                    </a:r>
                    <a:r>
                      <a:rPr lang="zh-CN" altLang="en-US" sz="1000" dirty="0" smtClean="0">
                        <a:latin typeface="方正等线" panose="03000509000000000000" pitchFamily="65" charset="-122"/>
                        <a:ea typeface="方正等线" panose="03000509000000000000" pitchFamily="65" charset="-122"/>
                      </a:rPr>
                      <a:t>警报服务</a:t>
                    </a:r>
                    <a:endParaRPr lang="zh-CN" altLang="en-US" sz="1000" dirty="0">
                      <a:latin typeface="方正等线" panose="03000509000000000000" pitchFamily="65" charset="-122"/>
                      <a:ea typeface="方正等线" panose="03000509000000000000" pitchFamily="65" charset="-122"/>
                    </a:endParaRPr>
                  </a:p>
                </p:txBody>
              </p:sp>
            </p:grpSp>
            <p:grpSp>
              <p:nvGrpSpPr>
                <p:cNvPr id="364" name="组合 363"/>
                <p:cNvGrpSpPr/>
                <p:nvPr/>
              </p:nvGrpSpPr>
              <p:grpSpPr>
                <a:xfrm>
                  <a:off x="2851592" y="2657500"/>
                  <a:ext cx="1065331" cy="279648"/>
                  <a:chOff x="1840011" y="2940137"/>
                  <a:chExt cx="1065331" cy="279648"/>
                </a:xfrm>
              </p:grpSpPr>
              <p:sp>
                <p:nvSpPr>
                  <p:cNvPr id="373" name="Rectangle 13">
                    <a:extLst>
                      <a:ext uri="{FF2B5EF4-FFF2-40B4-BE49-F238E27FC236}">
                        <a16:creationId xmlns:a16="http://schemas.microsoft.com/office/drawing/2014/main" id="{0DE806A2-6E19-4331-ACA8-D95C98C189D8}"/>
                      </a:ext>
                    </a:extLst>
                  </p:cNvPr>
                  <p:cNvSpPr/>
                  <p:nvPr/>
                </p:nvSpPr>
                <p:spPr>
                  <a:xfrm>
                    <a:off x="1840011" y="2940137"/>
                    <a:ext cx="1065331" cy="2796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4" name="文本框 26">
                    <a:extLst>
                      <a:ext uri="{FF2B5EF4-FFF2-40B4-BE49-F238E27FC236}">
                        <a16:creationId xmlns:a16="http://schemas.microsoft.com/office/drawing/2014/main" id="{7781AB9B-BB67-47A0-B720-7AEDE0246B5F}"/>
                      </a:ext>
                    </a:extLst>
                  </p:cNvPr>
                  <p:cNvSpPr txBox="1"/>
                  <p:nvPr/>
                </p:nvSpPr>
                <p:spPr>
                  <a:xfrm>
                    <a:off x="1862359" y="2956851"/>
                    <a:ext cx="102063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000" dirty="0" smtClean="0">
                        <a:latin typeface="方正等线" panose="03000509000000000000" pitchFamily="65" charset="-122"/>
                        <a:ea typeface="方正等线" panose="03000509000000000000" pitchFamily="65" charset="-122"/>
                      </a:rPr>
                      <a:t>定时调度服务</a:t>
                    </a:r>
                    <a:endParaRPr lang="zh-CN" altLang="en-US" sz="1000" dirty="0">
                      <a:latin typeface="方正等线" panose="03000509000000000000" pitchFamily="65" charset="-122"/>
                      <a:ea typeface="方正等线" panose="03000509000000000000" pitchFamily="65" charset="-122"/>
                    </a:endParaRPr>
                  </a:p>
                </p:txBody>
              </p:sp>
            </p:grpSp>
          </p:grpSp>
          <p:grpSp>
            <p:nvGrpSpPr>
              <p:cNvPr id="22" name="组合 21"/>
              <p:cNvGrpSpPr/>
              <p:nvPr/>
            </p:nvGrpSpPr>
            <p:grpSpPr>
              <a:xfrm>
                <a:off x="1876031" y="2657500"/>
                <a:ext cx="864000" cy="279648"/>
                <a:chOff x="1846870" y="2385469"/>
                <a:chExt cx="864000" cy="279648"/>
              </a:xfrm>
            </p:grpSpPr>
            <p:sp>
              <p:nvSpPr>
                <p:cNvPr id="371" name="Rectangle 13">
                  <a:extLst>
                    <a:ext uri="{FF2B5EF4-FFF2-40B4-BE49-F238E27FC236}">
                      <a16:creationId xmlns:a16="http://schemas.microsoft.com/office/drawing/2014/main" id="{0DE806A2-6E19-4331-ACA8-D95C98C189D8}"/>
                    </a:ext>
                  </a:extLst>
                </p:cNvPr>
                <p:cNvSpPr/>
                <p:nvPr/>
              </p:nvSpPr>
              <p:spPr>
                <a:xfrm>
                  <a:off x="1846870" y="2385469"/>
                  <a:ext cx="864000" cy="2796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2" name="文本框 26">
                  <a:extLst>
                    <a:ext uri="{FF2B5EF4-FFF2-40B4-BE49-F238E27FC236}">
                      <a16:creationId xmlns:a16="http://schemas.microsoft.com/office/drawing/2014/main" id="{7781AB9B-BB67-47A0-B720-7AEDE0246B5F}"/>
                    </a:ext>
                  </a:extLst>
                </p:cNvPr>
                <p:cNvSpPr txBox="1"/>
                <p:nvPr/>
              </p:nvSpPr>
              <p:spPr>
                <a:xfrm>
                  <a:off x="1846870" y="2402183"/>
                  <a:ext cx="864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00" dirty="0" smtClean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规则引擎</a:t>
                  </a:r>
                  <a:endParaRPr lang="zh-CN" altLang="en-US" sz="1000" dirty="0">
                    <a:latin typeface="方正等线" panose="03000509000000000000" pitchFamily="65" charset="-122"/>
                    <a:ea typeface="方正等线" panose="03000509000000000000" pitchFamily="65" charset="-122"/>
                  </a:endParaRPr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5279939" y="2657500"/>
                <a:ext cx="936000" cy="279648"/>
                <a:chOff x="5905033" y="2385469"/>
                <a:chExt cx="936000" cy="279648"/>
              </a:xfrm>
            </p:grpSpPr>
            <p:sp>
              <p:nvSpPr>
                <p:cNvPr id="369" name="Rectangle 13">
                  <a:extLst>
                    <a:ext uri="{FF2B5EF4-FFF2-40B4-BE49-F238E27FC236}">
                      <a16:creationId xmlns:a16="http://schemas.microsoft.com/office/drawing/2014/main" id="{0DE806A2-6E19-4331-ACA8-D95C98C189D8}"/>
                    </a:ext>
                  </a:extLst>
                </p:cNvPr>
                <p:cNvSpPr/>
                <p:nvPr/>
              </p:nvSpPr>
              <p:spPr>
                <a:xfrm>
                  <a:off x="5905033" y="2385469"/>
                  <a:ext cx="936000" cy="2796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0" name="文本框 26">
                  <a:extLst>
                    <a:ext uri="{FF2B5EF4-FFF2-40B4-BE49-F238E27FC236}">
                      <a16:creationId xmlns:a16="http://schemas.microsoft.com/office/drawing/2014/main" id="{7781AB9B-BB67-47A0-B720-7AEDE0246B5F}"/>
                    </a:ext>
                  </a:extLst>
                </p:cNvPr>
                <p:cNvSpPr txBox="1"/>
                <p:nvPr/>
              </p:nvSpPr>
              <p:spPr>
                <a:xfrm>
                  <a:off x="5905033" y="2402183"/>
                  <a:ext cx="936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00" dirty="0" smtClean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日志服务</a:t>
                  </a:r>
                  <a:endParaRPr lang="zh-CN" altLang="en-US" sz="1000" dirty="0">
                    <a:latin typeface="方正等线" panose="03000509000000000000" pitchFamily="65" charset="-122"/>
                    <a:ea typeface="方正等线" panose="03000509000000000000" pitchFamily="65" charset="-122"/>
                  </a:endParaRPr>
                </a:p>
              </p:txBody>
            </p:sp>
          </p:grpSp>
          <p:grpSp>
            <p:nvGrpSpPr>
              <p:cNvPr id="377" name="组合 376"/>
              <p:cNvGrpSpPr/>
              <p:nvPr/>
            </p:nvGrpSpPr>
            <p:grpSpPr>
              <a:xfrm>
                <a:off x="6367289" y="2657500"/>
                <a:ext cx="936000" cy="279648"/>
                <a:chOff x="5905033" y="2385469"/>
                <a:chExt cx="936000" cy="279648"/>
              </a:xfrm>
            </p:grpSpPr>
            <p:sp>
              <p:nvSpPr>
                <p:cNvPr id="378" name="Rectangle 13">
                  <a:extLst>
                    <a:ext uri="{FF2B5EF4-FFF2-40B4-BE49-F238E27FC236}">
                      <a16:creationId xmlns:a16="http://schemas.microsoft.com/office/drawing/2014/main" id="{0DE806A2-6E19-4331-ACA8-D95C98C189D8}"/>
                    </a:ext>
                  </a:extLst>
                </p:cNvPr>
                <p:cNvSpPr/>
                <p:nvPr/>
              </p:nvSpPr>
              <p:spPr>
                <a:xfrm>
                  <a:off x="5905033" y="2385469"/>
                  <a:ext cx="936000" cy="2796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9" name="文本框 26">
                  <a:extLst>
                    <a:ext uri="{FF2B5EF4-FFF2-40B4-BE49-F238E27FC236}">
                      <a16:creationId xmlns:a16="http://schemas.microsoft.com/office/drawing/2014/main" id="{7781AB9B-BB67-47A0-B720-7AEDE0246B5F}"/>
                    </a:ext>
                  </a:extLst>
                </p:cNvPr>
                <p:cNvSpPr txBox="1"/>
                <p:nvPr/>
              </p:nvSpPr>
              <p:spPr>
                <a:xfrm>
                  <a:off x="5905033" y="2402183"/>
                  <a:ext cx="936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00" dirty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其他</a:t>
                  </a:r>
                  <a:r>
                    <a:rPr lang="zh-CN" altLang="en-US" sz="1000" dirty="0" smtClean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服务</a:t>
                  </a:r>
                  <a:endParaRPr lang="zh-CN" altLang="en-US" sz="1000" dirty="0">
                    <a:latin typeface="方正等线" panose="03000509000000000000" pitchFamily="65" charset="-122"/>
                    <a:ea typeface="方正等线" panose="03000509000000000000" pitchFamily="65" charset="-122"/>
                  </a:endParaRPr>
                </a:p>
              </p:txBody>
            </p:sp>
          </p:grpSp>
        </p:grpSp>
        <p:sp>
          <p:nvSpPr>
            <p:cNvPr id="401" name="文本框 400">
              <a:extLst>
                <a:ext uri="{FF2B5EF4-FFF2-40B4-BE49-F238E27FC236}">
                  <a16:creationId xmlns:a16="http://schemas.microsoft.com/office/drawing/2014/main" id="{D0137D9E-320C-4442-868E-D1AC286267D7}"/>
                </a:ext>
              </a:extLst>
            </p:cNvPr>
            <p:cNvSpPr txBox="1"/>
            <p:nvPr/>
          </p:nvSpPr>
          <p:spPr>
            <a:xfrm>
              <a:off x="1753590" y="2059310"/>
              <a:ext cx="763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 smtClean="0">
                  <a:latin typeface="方正等线" panose="03000509000000000000" pitchFamily="65" charset="-122"/>
                  <a:ea typeface="方正等线" panose="03000509000000000000" pitchFamily="65" charset="-122"/>
                </a:rPr>
                <a:t>支持服务层</a:t>
              </a:r>
              <a:endParaRPr lang="zh-CN" altLang="en-US" sz="1000" b="1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691680" y="1269340"/>
            <a:ext cx="5760640" cy="728685"/>
            <a:chOff x="1691680" y="1260000"/>
            <a:chExt cx="5760640" cy="728685"/>
          </a:xfrm>
        </p:grpSpPr>
        <p:grpSp>
          <p:nvGrpSpPr>
            <p:cNvPr id="25" name="组合 24"/>
            <p:cNvGrpSpPr/>
            <p:nvPr/>
          </p:nvGrpSpPr>
          <p:grpSpPr>
            <a:xfrm>
              <a:off x="4042906" y="1563638"/>
              <a:ext cx="1822348" cy="279648"/>
              <a:chOff x="4034398" y="1717401"/>
              <a:chExt cx="1822348" cy="279648"/>
            </a:xfrm>
          </p:grpSpPr>
          <p:sp>
            <p:nvSpPr>
              <p:cNvPr id="395" name="Rectangle 13">
                <a:extLst>
                  <a:ext uri="{FF2B5EF4-FFF2-40B4-BE49-F238E27FC236}">
                    <a16:creationId xmlns:a16="http://schemas.microsoft.com/office/drawing/2014/main" id="{0DE806A2-6E19-4331-ACA8-D95C98C189D8}"/>
                  </a:ext>
                </a:extLst>
              </p:cNvPr>
              <p:cNvSpPr/>
              <p:nvPr/>
            </p:nvSpPr>
            <p:spPr>
              <a:xfrm>
                <a:off x="4034398" y="1717401"/>
                <a:ext cx="1800000" cy="2796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6" name="文本框 26">
                <a:extLst>
                  <a:ext uri="{FF2B5EF4-FFF2-40B4-BE49-F238E27FC236}">
                    <a16:creationId xmlns:a16="http://schemas.microsoft.com/office/drawing/2014/main" id="{7781AB9B-BB67-47A0-B720-7AEDE0246B5F}"/>
                  </a:ext>
                </a:extLst>
              </p:cNvPr>
              <p:cNvSpPr txBox="1"/>
              <p:nvPr/>
            </p:nvSpPr>
            <p:spPr>
              <a:xfrm>
                <a:off x="4056746" y="1734115"/>
                <a:ext cx="180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 smtClean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客户端分发服务</a:t>
                </a:r>
                <a:endParaRPr lang="zh-CN" altLang="en-US" sz="10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890000" y="1563638"/>
              <a:ext cx="1800000" cy="279648"/>
              <a:chOff x="1847172" y="1676523"/>
              <a:chExt cx="1800000" cy="279648"/>
            </a:xfrm>
          </p:grpSpPr>
          <p:sp>
            <p:nvSpPr>
              <p:cNvPr id="389" name="Rectangle 13">
                <a:extLst>
                  <a:ext uri="{FF2B5EF4-FFF2-40B4-BE49-F238E27FC236}">
                    <a16:creationId xmlns:a16="http://schemas.microsoft.com/office/drawing/2014/main" id="{0DE806A2-6E19-4331-ACA8-D95C98C189D8}"/>
                  </a:ext>
                </a:extLst>
              </p:cNvPr>
              <p:cNvSpPr/>
              <p:nvPr/>
            </p:nvSpPr>
            <p:spPr>
              <a:xfrm>
                <a:off x="1847172" y="1676523"/>
                <a:ext cx="1800000" cy="2796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0" name="文本框 26">
                <a:extLst>
                  <a:ext uri="{FF2B5EF4-FFF2-40B4-BE49-F238E27FC236}">
                    <a16:creationId xmlns:a16="http://schemas.microsoft.com/office/drawing/2014/main" id="{7781AB9B-BB67-47A0-B720-7AEDE0246B5F}"/>
                  </a:ext>
                </a:extLst>
              </p:cNvPr>
              <p:cNvSpPr txBox="1"/>
              <p:nvPr/>
            </p:nvSpPr>
            <p:spPr>
              <a:xfrm>
                <a:off x="1847172" y="1676523"/>
                <a:ext cx="180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 smtClean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客户端注册服务</a:t>
                </a:r>
                <a:endParaRPr lang="zh-CN" altLang="en-US" sz="10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</p:grpSp>
        <p:grpSp>
          <p:nvGrpSpPr>
            <p:cNvPr id="384" name="组合 383"/>
            <p:cNvGrpSpPr/>
            <p:nvPr/>
          </p:nvGrpSpPr>
          <p:grpSpPr>
            <a:xfrm>
              <a:off x="6299709" y="1563638"/>
              <a:ext cx="936000" cy="279648"/>
              <a:chOff x="5905033" y="2385469"/>
              <a:chExt cx="936000" cy="279648"/>
            </a:xfrm>
          </p:grpSpPr>
          <p:sp>
            <p:nvSpPr>
              <p:cNvPr id="385" name="Rectangle 13">
                <a:extLst>
                  <a:ext uri="{FF2B5EF4-FFF2-40B4-BE49-F238E27FC236}">
                    <a16:creationId xmlns:a16="http://schemas.microsoft.com/office/drawing/2014/main" id="{0DE806A2-6E19-4331-ACA8-D95C98C189D8}"/>
                  </a:ext>
                </a:extLst>
              </p:cNvPr>
              <p:cNvSpPr/>
              <p:nvPr/>
            </p:nvSpPr>
            <p:spPr>
              <a:xfrm>
                <a:off x="5905033" y="2385469"/>
                <a:ext cx="936000" cy="2796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6" name="文本框 26">
                <a:extLst>
                  <a:ext uri="{FF2B5EF4-FFF2-40B4-BE49-F238E27FC236}">
                    <a16:creationId xmlns:a16="http://schemas.microsoft.com/office/drawing/2014/main" id="{7781AB9B-BB67-47A0-B720-7AEDE0246B5F}"/>
                  </a:ext>
                </a:extLst>
              </p:cNvPr>
              <p:cNvSpPr txBox="1"/>
              <p:nvPr/>
            </p:nvSpPr>
            <p:spPr>
              <a:xfrm>
                <a:off x="5905033" y="2402183"/>
                <a:ext cx="936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其他</a:t>
                </a:r>
                <a:r>
                  <a:rPr lang="zh-CN" altLang="en-US" sz="1000" dirty="0" smtClean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服务</a:t>
                </a:r>
                <a:endParaRPr lang="zh-CN" altLang="en-US" sz="10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</p:grpSp>
        <p:sp>
          <p:nvSpPr>
            <p:cNvPr id="397" name="database_58963"/>
            <p:cNvSpPr>
              <a:spLocks noChangeAspect="1"/>
            </p:cNvSpPr>
            <p:nvPr/>
          </p:nvSpPr>
          <p:spPr bwMode="auto">
            <a:xfrm>
              <a:off x="3317503" y="1640581"/>
              <a:ext cx="246385" cy="242506"/>
            </a:xfrm>
            <a:custGeom>
              <a:avLst/>
              <a:gdLst>
                <a:gd name="connsiteX0" fmla="*/ 6455 w 606724"/>
                <a:gd name="connsiteY0" fmla="*/ 446147 h 597173"/>
                <a:gd name="connsiteX1" fmla="*/ 18903 w 606724"/>
                <a:gd name="connsiteY1" fmla="*/ 446608 h 597173"/>
                <a:gd name="connsiteX2" fmla="*/ 303362 w 606724"/>
                <a:gd name="connsiteY2" fmla="*/ 504624 h 597173"/>
                <a:gd name="connsiteX3" fmla="*/ 588283 w 606724"/>
                <a:gd name="connsiteY3" fmla="*/ 446608 h 597173"/>
                <a:gd name="connsiteX4" fmla="*/ 600731 w 606724"/>
                <a:gd name="connsiteY4" fmla="*/ 446147 h 597173"/>
                <a:gd name="connsiteX5" fmla="*/ 606724 w 606724"/>
                <a:gd name="connsiteY5" fmla="*/ 456737 h 597173"/>
                <a:gd name="connsiteX6" fmla="*/ 606724 w 606724"/>
                <a:gd name="connsiteY6" fmla="*/ 519818 h 597173"/>
                <a:gd name="connsiteX7" fmla="*/ 602114 w 606724"/>
                <a:gd name="connsiteY7" fmla="*/ 529488 h 597173"/>
                <a:gd name="connsiteX8" fmla="*/ 303362 w 606724"/>
                <a:gd name="connsiteY8" fmla="*/ 597173 h 597173"/>
                <a:gd name="connsiteX9" fmla="*/ 4611 w 606724"/>
                <a:gd name="connsiteY9" fmla="*/ 529488 h 597173"/>
                <a:gd name="connsiteX10" fmla="*/ 0 w 606724"/>
                <a:gd name="connsiteY10" fmla="*/ 519818 h 597173"/>
                <a:gd name="connsiteX11" fmla="*/ 0 w 606724"/>
                <a:gd name="connsiteY11" fmla="*/ 456737 h 597173"/>
                <a:gd name="connsiteX12" fmla="*/ 6455 w 606724"/>
                <a:gd name="connsiteY12" fmla="*/ 446147 h 597173"/>
                <a:gd name="connsiteX13" fmla="*/ 6455 w 606724"/>
                <a:gd name="connsiteY13" fmla="*/ 283120 h 597173"/>
                <a:gd name="connsiteX14" fmla="*/ 18903 w 606724"/>
                <a:gd name="connsiteY14" fmla="*/ 283120 h 597173"/>
                <a:gd name="connsiteX15" fmla="*/ 303362 w 606724"/>
                <a:gd name="connsiteY15" fmla="*/ 341603 h 597173"/>
                <a:gd name="connsiteX16" fmla="*/ 588283 w 606724"/>
                <a:gd name="connsiteY16" fmla="*/ 283120 h 597173"/>
                <a:gd name="connsiteX17" fmla="*/ 600731 w 606724"/>
                <a:gd name="connsiteY17" fmla="*/ 283120 h 597173"/>
                <a:gd name="connsiteX18" fmla="*/ 606724 w 606724"/>
                <a:gd name="connsiteY18" fmla="*/ 293712 h 597173"/>
                <a:gd name="connsiteX19" fmla="*/ 606724 w 606724"/>
                <a:gd name="connsiteY19" fmla="*/ 356800 h 597173"/>
                <a:gd name="connsiteX20" fmla="*/ 602114 w 606724"/>
                <a:gd name="connsiteY20" fmla="*/ 366470 h 597173"/>
                <a:gd name="connsiteX21" fmla="*/ 303362 w 606724"/>
                <a:gd name="connsiteY21" fmla="*/ 433702 h 597173"/>
                <a:gd name="connsiteX22" fmla="*/ 4611 w 606724"/>
                <a:gd name="connsiteY22" fmla="*/ 366470 h 597173"/>
                <a:gd name="connsiteX23" fmla="*/ 0 w 606724"/>
                <a:gd name="connsiteY23" fmla="*/ 356800 h 597173"/>
                <a:gd name="connsiteX24" fmla="*/ 0 w 606724"/>
                <a:gd name="connsiteY24" fmla="*/ 293712 h 597173"/>
                <a:gd name="connsiteX25" fmla="*/ 6455 w 606724"/>
                <a:gd name="connsiteY25" fmla="*/ 283120 h 597173"/>
                <a:gd name="connsiteX26" fmla="*/ 303362 w 606724"/>
                <a:gd name="connsiteY26" fmla="*/ 0 h 597173"/>
                <a:gd name="connsiteX27" fmla="*/ 606724 w 606724"/>
                <a:gd name="connsiteY27" fmla="*/ 107287 h 597173"/>
                <a:gd name="connsiteX28" fmla="*/ 606724 w 606724"/>
                <a:gd name="connsiteY28" fmla="*/ 108668 h 597173"/>
                <a:gd name="connsiteX29" fmla="*/ 606724 w 606724"/>
                <a:gd name="connsiteY29" fmla="*/ 199378 h 597173"/>
                <a:gd name="connsiteX30" fmla="*/ 303362 w 606724"/>
                <a:gd name="connsiteY30" fmla="*/ 270749 h 597173"/>
                <a:gd name="connsiteX31" fmla="*/ 0 w 606724"/>
                <a:gd name="connsiteY31" fmla="*/ 199378 h 597173"/>
                <a:gd name="connsiteX32" fmla="*/ 0 w 606724"/>
                <a:gd name="connsiteY32" fmla="*/ 108668 h 597173"/>
                <a:gd name="connsiteX33" fmla="*/ 0 w 606724"/>
                <a:gd name="connsiteY33" fmla="*/ 107287 h 597173"/>
                <a:gd name="connsiteX34" fmla="*/ 303362 w 606724"/>
                <a:gd name="connsiteY34" fmla="*/ 0 h 59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6724" h="597173">
                  <a:moveTo>
                    <a:pt x="6455" y="446147"/>
                  </a:moveTo>
                  <a:cubicBezTo>
                    <a:pt x="10143" y="443845"/>
                    <a:pt x="14753" y="444305"/>
                    <a:pt x="18903" y="446608"/>
                  </a:cubicBezTo>
                  <a:cubicBezTo>
                    <a:pt x="77915" y="482522"/>
                    <a:pt x="186720" y="504624"/>
                    <a:pt x="303362" y="504624"/>
                  </a:cubicBezTo>
                  <a:cubicBezTo>
                    <a:pt x="420004" y="504624"/>
                    <a:pt x="529270" y="482522"/>
                    <a:pt x="588283" y="446608"/>
                  </a:cubicBezTo>
                  <a:cubicBezTo>
                    <a:pt x="591971" y="444305"/>
                    <a:pt x="596581" y="443845"/>
                    <a:pt x="600731" y="446147"/>
                  </a:cubicBezTo>
                  <a:cubicBezTo>
                    <a:pt x="604419" y="448449"/>
                    <a:pt x="606724" y="452593"/>
                    <a:pt x="606724" y="456737"/>
                  </a:cubicBezTo>
                  <a:lnTo>
                    <a:pt x="606724" y="519818"/>
                  </a:lnTo>
                  <a:cubicBezTo>
                    <a:pt x="606724" y="523502"/>
                    <a:pt x="604880" y="527185"/>
                    <a:pt x="602114" y="529488"/>
                  </a:cubicBezTo>
                  <a:cubicBezTo>
                    <a:pt x="548173" y="570467"/>
                    <a:pt x="431069" y="597173"/>
                    <a:pt x="303362" y="597173"/>
                  </a:cubicBezTo>
                  <a:cubicBezTo>
                    <a:pt x="176116" y="597173"/>
                    <a:pt x="58552" y="570467"/>
                    <a:pt x="4611" y="529488"/>
                  </a:cubicBezTo>
                  <a:cubicBezTo>
                    <a:pt x="1844" y="527185"/>
                    <a:pt x="0" y="523502"/>
                    <a:pt x="0" y="519818"/>
                  </a:cubicBezTo>
                  <a:lnTo>
                    <a:pt x="0" y="456737"/>
                  </a:lnTo>
                  <a:cubicBezTo>
                    <a:pt x="0" y="452593"/>
                    <a:pt x="2305" y="448449"/>
                    <a:pt x="6455" y="446147"/>
                  </a:cubicBezTo>
                  <a:close/>
                  <a:moveTo>
                    <a:pt x="6455" y="283120"/>
                  </a:moveTo>
                  <a:cubicBezTo>
                    <a:pt x="10143" y="280818"/>
                    <a:pt x="14753" y="280818"/>
                    <a:pt x="18903" y="283120"/>
                  </a:cubicBezTo>
                  <a:cubicBezTo>
                    <a:pt x="77915" y="319039"/>
                    <a:pt x="186720" y="341603"/>
                    <a:pt x="303362" y="341603"/>
                  </a:cubicBezTo>
                  <a:cubicBezTo>
                    <a:pt x="420004" y="341603"/>
                    <a:pt x="529270" y="319039"/>
                    <a:pt x="588283" y="283120"/>
                  </a:cubicBezTo>
                  <a:cubicBezTo>
                    <a:pt x="591971" y="280818"/>
                    <a:pt x="596581" y="280818"/>
                    <a:pt x="600731" y="283120"/>
                  </a:cubicBezTo>
                  <a:cubicBezTo>
                    <a:pt x="604419" y="285423"/>
                    <a:pt x="606724" y="289567"/>
                    <a:pt x="606724" y="293712"/>
                  </a:cubicBezTo>
                  <a:lnTo>
                    <a:pt x="606724" y="356800"/>
                  </a:lnTo>
                  <a:cubicBezTo>
                    <a:pt x="606724" y="360483"/>
                    <a:pt x="604880" y="364167"/>
                    <a:pt x="602114" y="366470"/>
                  </a:cubicBezTo>
                  <a:cubicBezTo>
                    <a:pt x="548173" y="407454"/>
                    <a:pt x="431069" y="433702"/>
                    <a:pt x="303362" y="433702"/>
                  </a:cubicBezTo>
                  <a:cubicBezTo>
                    <a:pt x="176116" y="433702"/>
                    <a:pt x="58552" y="407454"/>
                    <a:pt x="4611" y="366470"/>
                  </a:cubicBezTo>
                  <a:cubicBezTo>
                    <a:pt x="1844" y="364167"/>
                    <a:pt x="0" y="360483"/>
                    <a:pt x="0" y="356800"/>
                  </a:cubicBezTo>
                  <a:lnTo>
                    <a:pt x="0" y="293712"/>
                  </a:lnTo>
                  <a:cubicBezTo>
                    <a:pt x="0" y="289567"/>
                    <a:pt x="2305" y="285423"/>
                    <a:pt x="6455" y="283120"/>
                  </a:cubicBezTo>
                  <a:close/>
                  <a:moveTo>
                    <a:pt x="303362" y="0"/>
                  </a:moveTo>
                  <a:cubicBezTo>
                    <a:pt x="470718" y="0"/>
                    <a:pt x="606724" y="47888"/>
                    <a:pt x="606724" y="107287"/>
                  </a:cubicBezTo>
                  <a:cubicBezTo>
                    <a:pt x="606724" y="107747"/>
                    <a:pt x="606724" y="108208"/>
                    <a:pt x="606724" y="108668"/>
                  </a:cubicBezTo>
                  <a:lnTo>
                    <a:pt x="606724" y="199378"/>
                  </a:lnTo>
                  <a:cubicBezTo>
                    <a:pt x="556932" y="241280"/>
                    <a:pt x="439829" y="270749"/>
                    <a:pt x="303362" y="270749"/>
                  </a:cubicBezTo>
                  <a:cubicBezTo>
                    <a:pt x="166895" y="270749"/>
                    <a:pt x="49792" y="241280"/>
                    <a:pt x="0" y="199378"/>
                  </a:cubicBezTo>
                  <a:lnTo>
                    <a:pt x="0" y="108668"/>
                  </a:lnTo>
                  <a:cubicBezTo>
                    <a:pt x="0" y="108208"/>
                    <a:pt x="0" y="107747"/>
                    <a:pt x="0" y="107287"/>
                  </a:cubicBezTo>
                  <a:cubicBezTo>
                    <a:pt x="0" y="47888"/>
                    <a:pt x="136006" y="0"/>
                    <a:pt x="30336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" name="Rectangle 4">
              <a:extLst>
                <a:ext uri="{FF2B5EF4-FFF2-40B4-BE49-F238E27FC236}">
                  <a16:creationId xmlns:a16="http://schemas.microsoft.com/office/drawing/2014/main" id="{A59D3254-E9F3-4F0D-A6B5-7861C3226F60}"/>
                </a:ext>
              </a:extLst>
            </p:cNvPr>
            <p:cNvSpPr/>
            <p:nvPr/>
          </p:nvSpPr>
          <p:spPr>
            <a:xfrm>
              <a:off x="1691680" y="1278000"/>
              <a:ext cx="5760640" cy="71068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文本框 401">
              <a:extLst>
                <a:ext uri="{FF2B5EF4-FFF2-40B4-BE49-F238E27FC236}">
                  <a16:creationId xmlns:a16="http://schemas.microsoft.com/office/drawing/2014/main" id="{D0137D9E-320C-4442-868E-D1AC286267D7}"/>
                </a:ext>
              </a:extLst>
            </p:cNvPr>
            <p:cNvSpPr txBox="1"/>
            <p:nvPr/>
          </p:nvSpPr>
          <p:spPr>
            <a:xfrm>
              <a:off x="1753590" y="1260000"/>
              <a:ext cx="763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 smtClean="0">
                  <a:latin typeface="方正等线" panose="03000509000000000000" pitchFamily="65" charset="-122"/>
                  <a:ea typeface="方正等线" panose="03000509000000000000" pitchFamily="65" charset="-122"/>
                </a:rPr>
                <a:t>应用服务层</a:t>
              </a:r>
              <a:endParaRPr lang="zh-CN" altLang="en-US" sz="1000" b="1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77082" y="1279325"/>
            <a:ext cx="858459" cy="2986700"/>
            <a:chOff x="777082" y="1279325"/>
            <a:chExt cx="858459" cy="2986700"/>
          </a:xfrm>
        </p:grpSpPr>
        <p:sp>
          <p:nvSpPr>
            <p:cNvPr id="307" name="Rectangle 4">
              <a:extLst>
                <a:ext uri="{FF2B5EF4-FFF2-40B4-BE49-F238E27FC236}">
                  <a16:creationId xmlns:a16="http://schemas.microsoft.com/office/drawing/2014/main" id="{A59D3254-E9F3-4F0D-A6B5-7861C3226F60}"/>
                </a:ext>
              </a:extLst>
            </p:cNvPr>
            <p:cNvSpPr/>
            <p:nvPr/>
          </p:nvSpPr>
          <p:spPr>
            <a:xfrm>
              <a:off x="777082" y="1279325"/>
              <a:ext cx="858459" cy="2986700"/>
            </a:xfrm>
            <a:prstGeom prst="rect">
              <a:avLst/>
            </a:prstGeom>
            <a:solidFill>
              <a:srgbClr val="D8D8D8">
                <a:alpha val="5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文本框 422">
              <a:extLst>
                <a:ext uri="{FF2B5EF4-FFF2-40B4-BE49-F238E27FC236}">
                  <a16:creationId xmlns:a16="http://schemas.microsoft.com/office/drawing/2014/main" id="{D0137D9E-320C-4442-868E-D1AC286267D7}"/>
                </a:ext>
              </a:extLst>
            </p:cNvPr>
            <p:cNvSpPr txBox="1"/>
            <p:nvPr/>
          </p:nvSpPr>
          <p:spPr>
            <a:xfrm>
              <a:off x="1127822" y="2134202"/>
              <a:ext cx="2332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 smtClean="0">
                  <a:latin typeface="方正等线" panose="03000509000000000000" pitchFamily="65" charset="-122"/>
                  <a:ea typeface="方正等线" panose="03000509000000000000" pitchFamily="65" charset="-122"/>
                </a:rPr>
                <a:t>系统安全服务</a:t>
              </a:r>
              <a:endParaRPr lang="zh-CN" altLang="en-US" sz="1000" b="1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</p:txBody>
        </p:sp>
        <p:sp>
          <p:nvSpPr>
            <p:cNvPr id="424" name="文本框 26">
              <a:extLst>
                <a:ext uri="{FF2B5EF4-FFF2-40B4-BE49-F238E27FC236}">
                  <a16:creationId xmlns:a16="http://schemas.microsoft.com/office/drawing/2014/main" id="{7781AB9B-BB67-47A0-B720-7AEDE0246B5F}"/>
                </a:ext>
              </a:extLst>
            </p:cNvPr>
            <p:cNvSpPr txBox="1"/>
            <p:nvPr/>
          </p:nvSpPr>
          <p:spPr>
            <a:xfrm>
              <a:off x="846000" y="3917856"/>
              <a:ext cx="745680" cy="2462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反向代理</a:t>
              </a:r>
              <a:endParaRPr lang="zh-CN" altLang="en-US" sz="1000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</p:txBody>
        </p:sp>
        <p:sp>
          <p:nvSpPr>
            <p:cNvPr id="425" name="文本框 26">
              <a:extLst>
                <a:ext uri="{FF2B5EF4-FFF2-40B4-BE49-F238E27FC236}">
                  <a16:creationId xmlns:a16="http://schemas.microsoft.com/office/drawing/2014/main" id="{7781AB9B-BB67-47A0-B720-7AEDE0246B5F}"/>
                </a:ext>
              </a:extLst>
            </p:cNvPr>
            <p:cNvSpPr txBox="1"/>
            <p:nvPr/>
          </p:nvSpPr>
          <p:spPr>
            <a:xfrm>
              <a:off x="846000" y="3580864"/>
              <a:ext cx="745680" cy="2462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latin typeface="方正等线" panose="03000509000000000000" pitchFamily="65" charset="-122"/>
                  <a:ea typeface="方正等线" panose="03000509000000000000" pitchFamily="65" charset="-122"/>
                </a:rPr>
                <a:t>加密存储</a:t>
              </a:r>
              <a:endParaRPr lang="zh-CN" altLang="en-US" sz="1000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</p:txBody>
        </p:sp>
      </p:grpSp>
      <p:grpSp>
        <p:nvGrpSpPr>
          <p:cNvPr id="427" name="组合 426"/>
          <p:cNvGrpSpPr/>
          <p:nvPr/>
        </p:nvGrpSpPr>
        <p:grpSpPr>
          <a:xfrm>
            <a:off x="7521174" y="1279325"/>
            <a:ext cx="858459" cy="2986700"/>
            <a:chOff x="777082" y="1279325"/>
            <a:chExt cx="858459" cy="2986700"/>
          </a:xfrm>
        </p:grpSpPr>
        <p:sp>
          <p:nvSpPr>
            <p:cNvPr id="428" name="Rectangle 4">
              <a:extLst>
                <a:ext uri="{FF2B5EF4-FFF2-40B4-BE49-F238E27FC236}">
                  <a16:creationId xmlns:a16="http://schemas.microsoft.com/office/drawing/2014/main" id="{A59D3254-E9F3-4F0D-A6B5-7861C3226F60}"/>
                </a:ext>
              </a:extLst>
            </p:cNvPr>
            <p:cNvSpPr/>
            <p:nvPr/>
          </p:nvSpPr>
          <p:spPr>
            <a:xfrm>
              <a:off x="777082" y="1279325"/>
              <a:ext cx="858459" cy="2986700"/>
            </a:xfrm>
            <a:prstGeom prst="rect">
              <a:avLst/>
            </a:prstGeom>
            <a:solidFill>
              <a:srgbClr val="D8D8D8">
                <a:alpha val="5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文本框 428">
              <a:extLst>
                <a:ext uri="{FF2B5EF4-FFF2-40B4-BE49-F238E27FC236}">
                  <a16:creationId xmlns:a16="http://schemas.microsoft.com/office/drawing/2014/main" id="{D0137D9E-320C-4442-868E-D1AC286267D7}"/>
                </a:ext>
              </a:extLst>
            </p:cNvPr>
            <p:cNvSpPr txBox="1"/>
            <p:nvPr/>
          </p:nvSpPr>
          <p:spPr>
            <a:xfrm>
              <a:off x="1127822" y="2134202"/>
              <a:ext cx="2332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 smtClean="0">
                  <a:latin typeface="方正等线" panose="03000509000000000000" pitchFamily="65" charset="-122"/>
                  <a:ea typeface="方正等线" panose="03000509000000000000" pitchFamily="65" charset="-122"/>
                </a:rPr>
                <a:t>系统</a:t>
              </a:r>
              <a:r>
                <a:rPr lang="zh-CN" altLang="en-US" sz="1000" b="1" dirty="0" smtClean="0">
                  <a:latin typeface="方正等线" panose="03000509000000000000" pitchFamily="65" charset="-122"/>
                  <a:ea typeface="方正等线" panose="03000509000000000000" pitchFamily="65" charset="-122"/>
                </a:rPr>
                <a:t>管理服务</a:t>
              </a:r>
              <a:endParaRPr lang="zh-CN" altLang="en-US" sz="1000" b="1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</p:txBody>
        </p:sp>
        <p:sp>
          <p:nvSpPr>
            <p:cNvPr id="431" name="文本框 26">
              <a:extLst>
                <a:ext uri="{FF2B5EF4-FFF2-40B4-BE49-F238E27FC236}">
                  <a16:creationId xmlns:a16="http://schemas.microsoft.com/office/drawing/2014/main" id="{7781AB9B-BB67-47A0-B720-7AEDE0246B5F}"/>
                </a:ext>
              </a:extLst>
            </p:cNvPr>
            <p:cNvSpPr txBox="1"/>
            <p:nvPr/>
          </p:nvSpPr>
          <p:spPr>
            <a:xfrm>
              <a:off x="815908" y="3580864"/>
              <a:ext cx="745680" cy="4001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>
                  <a:latin typeface="方正等线" panose="03000509000000000000" pitchFamily="65" charset="-122"/>
                  <a:ea typeface="方正等线" panose="03000509000000000000" pitchFamily="65" charset="-122"/>
                </a:rPr>
                <a:t>MGMT</a:t>
              </a:r>
            </a:p>
            <a:p>
              <a:pPr algn="ctr"/>
              <a:r>
                <a:rPr lang="zh-CN" altLang="en-US" sz="1000" dirty="0" smtClean="0">
                  <a:latin typeface="方正等线" panose="03000509000000000000" pitchFamily="65" charset="-122"/>
                  <a:ea typeface="方正等线" panose="03000509000000000000" pitchFamily="65" charset="-122"/>
                </a:rPr>
                <a:t>服务代理</a:t>
              </a:r>
              <a:endParaRPr lang="zh-CN" altLang="en-US" sz="1000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507655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2"/>
          <p:cNvSpPr txBox="1"/>
          <p:nvPr/>
        </p:nvSpPr>
        <p:spPr>
          <a:xfrm>
            <a:off x="1147705" y="109732"/>
            <a:ext cx="1408071" cy="39237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accent1"/>
                </a:solidFill>
                <a:cs typeface="+mn-ea"/>
                <a:sym typeface="+mn-lt"/>
              </a:rPr>
              <a:t>主要内容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298632" y="1402504"/>
            <a:ext cx="3069708" cy="235449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2 IPv6</a:t>
            </a:r>
            <a:r>
              <a:rPr lang="zh-CN" altLang="en-US" sz="1400" dirty="0"/>
              <a:t>与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原理分析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- 2.1 IPv6</a:t>
            </a:r>
            <a:r>
              <a:rPr lang="zh-CN" altLang="en-US" sz="1400" dirty="0"/>
              <a:t>主要特征及网络概述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- 2.2 IPv6</a:t>
            </a:r>
            <a:r>
              <a:rPr lang="zh-CN" altLang="en-US" sz="1400" dirty="0"/>
              <a:t>编址体系与分组格式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- 2.3 IPv6</a:t>
            </a:r>
            <a:r>
              <a:rPr lang="zh-CN" altLang="en-US" sz="1400" dirty="0"/>
              <a:t>邻居发现协议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- 2.4 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简介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- 2.5 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分析与</a:t>
            </a:r>
            <a:r>
              <a:rPr lang="en-US" altLang="zh-CN" sz="1400" dirty="0"/>
              <a:t>IPv6</a:t>
            </a:r>
            <a:r>
              <a:rPr lang="zh-CN" altLang="en-US" sz="1400" dirty="0"/>
              <a:t>实现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- 2.6 </a:t>
            </a:r>
            <a:r>
              <a:rPr lang="zh-CN" altLang="en-US" sz="1400" dirty="0"/>
              <a:t>本章小结</a:t>
            </a:r>
            <a:endParaRPr lang="en-US" altLang="zh-CN" sz="1400" dirty="0">
              <a:cs typeface="+mn-ea"/>
              <a:sym typeface="+mn-lt"/>
            </a:endParaRPr>
          </a:p>
        </p:txBody>
      </p:sp>
      <p:grpSp>
        <p:nvGrpSpPr>
          <p:cNvPr id="163" name="组合 162"/>
          <p:cNvGrpSpPr/>
          <p:nvPr/>
        </p:nvGrpSpPr>
        <p:grpSpPr>
          <a:xfrm>
            <a:off x="4417015" y="1347614"/>
            <a:ext cx="3456384" cy="2016224"/>
            <a:chOff x="1763688" y="1275606"/>
            <a:chExt cx="3531804" cy="1728192"/>
          </a:xfrm>
        </p:grpSpPr>
        <p:cxnSp>
          <p:nvCxnSpPr>
            <p:cNvPr id="164" name="直接连接符 163"/>
            <p:cNvCxnSpPr/>
            <p:nvPr/>
          </p:nvCxnSpPr>
          <p:spPr>
            <a:xfrm>
              <a:off x="1763688" y="1275606"/>
              <a:ext cx="0" cy="172819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flipH="1">
              <a:off x="1763688" y="3003798"/>
              <a:ext cx="35283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5292080" y="1923678"/>
              <a:ext cx="0" cy="10801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肘形连接符 166"/>
            <p:cNvCxnSpPr/>
            <p:nvPr/>
          </p:nvCxnSpPr>
          <p:spPr>
            <a:xfrm>
              <a:off x="1763688" y="1275606"/>
              <a:ext cx="3528392" cy="648072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矩形 167"/>
            <p:cNvSpPr/>
            <p:nvPr/>
          </p:nvSpPr>
          <p:spPr>
            <a:xfrm>
              <a:off x="3995936" y="1275606"/>
              <a:ext cx="1296144" cy="57606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solidFill>
                    <a:schemeClr val="tx1"/>
                  </a:solidFill>
                </a:rPr>
                <a:t>           应用程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r"/>
              <a:r>
                <a:rPr lang="en-US" altLang="zh-CN" sz="1200" dirty="0">
                  <a:solidFill>
                    <a:schemeClr val="tx1"/>
                  </a:solidFill>
                </a:rPr>
                <a:t>          </a:t>
              </a:r>
              <a:r>
                <a:rPr lang="zh-CN" altLang="en-US" sz="1200" dirty="0">
                  <a:solidFill>
                    <a:schemeClr val="tx1"/>
                  </a:solidFill>
                </a:rPr>
                <a:t>序进程</a:t>
              </a:r>
            </a:p>
          </p:txBody>
        </p:sp>
        <p:sp>
          <p:nvSpPr>
            <p:cNvPr id="169" name="矩形 168"/>
            <p:cNvSpPr/>
            <p:nvPr/>
          </p:nvSpPr>
          <p:spPr>
            <a:xfrm>
              <a:off x="3995936" y="1563638"/>
              <a:ext cx="504056" cy="2880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API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0" name="左右箭头 169"/>
            <p:cNvSpPr/>
            <p:nvPr/>
          </p:nvSpPr>
          <p:spPr>
            <a:xfrm>
              <a:off x="3531296" y="1491630"/>
              <a:ext cx="432048" cy="144016"/>
            </a:xfrm>
            <a:prstGeom prst="leftRightArrow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1" name="直接连接符 170"/>
            <p:cNvCxnSpPr/>
            <p:nvPr/>
          </p:nvCxnSpPr>
          <p:spPr>
            <a:xfrm>
              <a:off x="1763688" y="1995686"/>
              <a:ext cx="352839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767100" y="2331723"/>
              <a:ext cx="352839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767100" y="2667760"/>
              <a:ext cx="352839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/>
            <p:nvPr/>
          </p:nvCxnSpPr>
          <p:spPr>
            <a:xfrm>
              <a:off x="2443817" y="1863671"/>
              <a:ext cx="0" cy="936104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/>
            <p:nvPr/>
          </p:nvCxnSpPr>
          <p:spPr>
            <a:xfrm flipV="1">
              <a:off x="2587834" y="1851670"/>
              <a:ext cx="0" cy="936103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ïSľîde">
              <a:extLst>
                <a:ext uri="{FF2B5EF4-FFF2-40B4-BE49-F238E27FC236}">
                  <a16:creationId xmlns:a16="http://schemas.microsoft.com/office/drawing/2014/main" id="{AAA6F589-A049-433C-BB07-FC502E3AEA34}"/>
                </a:ext>
              </a:extLst>
            </p:cNvPr>
            <p:cNvSpPr txBox="1"/>
            <p:nvPr/>
          </p:nvSpPr>
          <p:spPr bwMode="auto">
            <a:xfrm>
              <a:off x="1983893" y="1289982"/>
              <a:ext cx="1037576" cy="537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+mn-ea"/>
                </a:rPr>
                <a:t>tcpip_thread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+mn-ea"/>
                </a:rPr>
                <a:t>API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77" name="ïSľîde">
              <a:extLst>
                <a:ext uri="{FF2B5EF4-FFF2-40B4-BE49-F238E27FC236}">
                  <a16:creationId xmlns:a16="http://schemas.microsoft.com/office/drawing/2014/main" id="{AAA6F589-A049-433C-BB07-FC502E3AEA34}"/>
                </a:ext>
              </a:extLst>
            </p:cNvPr>
            <p:cNvSpPr txBox="1"/>
            <p:nvPr/>
          </p:nvSpPr>
          <p:spPr bwMode="auto">
            <a:xfrm>
              <a:off x="2983921" y="1988496"/>
              <a:ext cx="1211503" cy="331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dirty="0">
                  <a:latin typeface="+mn-ea"/>
                </a:rPr>
                <a:t>传输层（</a:t>
              </a:r>
              <a:r>
                <a:rPr lang="en-US" altLang="zh-CN" sz="1200" dirty="0">
                  <a:latin typeface="+mn-ea"/>
                </a:rPr>
                <a:t>TCP</a:t>
              </a:r>
              <a:r>
                <a:rPr lang="zh-CN" altLang="en-US" sz="1200" dirty="0">
                  <a:latin typeface="+mn-ea"/>
                </a:rPr>
                <a:t>、</a:t>
              </a:r>
              <a:r>
                <a:rPr lang="en-US" altLang="zh-CN" sz="1200" dirty="0">
                  <a:latin typeface="+mn-ea"/>
                </a:rPr>
                <a:t>UDP</a:t>
              </a:r>
              <a:r>
                <a:rPr lang="zh-CN" altLang="en-US" sz="1200" dirty="0">
                  <a:latin typeface="+mn-ea"/>
                </a:rPr>
                <a:t>）</a:t>
              </a:r>
              <a:endParaRPr lang="en-US" altLang="zh-CN" sz="1200" dirty="0">
                <a:latin typeface="+mn-ea"/>
              </a:endParaRPr>
            </a:p>
          </p:txBody>
        </p:sp>
        <p:sp>
          <p:nvSpPr>
            <p:cNvPr id="178" name="ïSľîde">
              <a:extLst>
                <a:ext uri="{FF2B5EF4-FFF2-40B4-BE49-F238E27FC236}">
                  <a16:creationId xmlns:a16="http://schemas.microsoft.com/office/drawing/2014/main" id="{AAA6F589-A049-433C-BB07-FC502E3AEA34}"/>
                </a:ext>
              </a:extLst>
            </p:cNvPr>
            <p:cNvSpPr txBox="1"/>
            <p:nvPr/>
          </p:nvSpPr>
          <p:spPr bwMode="auto">
            <a:xfrm>
              <a:off x="2954519" y="2335776"/>
              <a:ext cx="1214913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dirty="0">
                  <a:latin typeface="+mn-ea"/>
                </a:rPr>
                <a:t>网络层（</a:t>
              </a:r>
              <a:r>
                <a:rPr lang="en-US" altLang="zh-CN" sz="1200" dirty="0">
                  <a:latin typeface="+mn-ea"/>
                </a:rPr>
                <a:t>IP</a:t>
              </a:r>
              <a:r>
                <a:rPr lang="zh-CN" altLang="en-US" sz="1200" dirty="0">
                  <a:latin typeface="+mn-ea"/>
                </a:rPr>
                <a:t>、</a:t>
              </a:r>
              <a:r>
                <a:rPr lang="en-US" altLang="zh-CN" sz="1200" dirty="0">
                  <a:latin typeface="+mn-ea"/>
                </a:rPr>
                <a:t>ICMP</a:t>
              </a:r>
              <a:r>
                <a:rPr lang="zh-CN" altLang="en-US" sz="1200" dirty="0">
                  <a:latin typeface="+mn-ea"/>
                </a:rPr>
                <a:t>）</a:t>
              </a:r>
              <a:endParaRPr lang="en-US" altLang="zh-CN" sz="1200" dirty="0">
                <a:latin typeface="+mn-ea"/>
              </a:endParaRPr>
            </a:p>
          </p:txBody>
        </p:sp>
        <p:sp>
          <p:nvSpPr>
            <p:cNvPr id="179" name="ïSľîde">
              <a:extLst>
                <a:ext uri="{FF2B5EF4-FFF2-40B4-BE49-F238E27FC236}">
                  <a16:creationId xmlns:a16="http://schemas.microsoft.com/office/drawing/2014/main" id="{AAA6F589-A049-433C-BB07-FC502E3AEA34}"/>
                </a:ext>
              </a:extLst>
            </p:cNvPr>
            <p:cNvSpPr txBox="1"/>
            <p:nvPr/>
          </p:nvSpPr>
          <p:spPr bwMode="auto">
            <a:xfrm>
              <a:off x="3001781" y="2697709"/>
              <a:ext cx="1447968" cy="262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dirty="0">
                  <a:latin typeface="+mn-ea"/>
                </a:rPr>
                <a:t>网络接口驱动程序（</a:t>
              </a:r>
              <a:r>
                <a:rPr lang="en-US" altLang="zh-CN" sz="1200" dirty="0">
                  <a:latin typeface="+mn-ea"/>
                </a:rPr>
                <a:t>MAC</a:t>
              </a:r>
              <a:r>
                <a:rPr lang="zh-CN" altLang="en-US" sz="1200" dirty="0">
                  <a:latin typeface="+mn-ea"/>
                </a:rPr>
                <a:t>）</a:t>
              </a:r>
              <a:endParaRPr lang="en-US" altLang="zh-CN" sz="1200" dirty="0">
                <a:latin typeface="+mn-ea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3779912" y="4020636"/>
            <a:ext cx="4898921" cy="504056"/>
            <a:chOff x="5447868" y="4193963"/>
            <a:chExt cx="2796540" cy="504056"/>
          </a:xfrm>
        </p:grpSpPr>
        <p:grpSp>
          <p:nvGrpSpPr>
            <p:cNvPr id="181" name="组合 180"/>
            <p:cNvGrpSpPr/>
            <p:nvPr/>
          </p:nvGrpSpPr>
          <p:grpSpPr>
            <a:xfrm>
              <a:off x="6372200" y="4193963"/>
              <a:ext cx="1872208" cy="504056"/>
              <a:chOff x="5712356" y="3435846"/>
              <a:chExt cx="1872208" cy="504056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5712356" y="3435846"/>
                <a:ext cx="947876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子网</a:t>
                </a:r>
                <a:r>
                  <a:rPr lang="en-US" altLang="zh-CN" sz="1200" dirty="0"/>
                  <a:t>ID</a:t>
                </a:r>
              </a:p>
              <a:p>
                <a:pPr algn="ctr"/>
                <a:r>
                  <a:rPr lang="en-US" altLang="zh-CN" sz="1200" dirty="0"/>
                  <a:t>M</a:t>
                </a:r>
                <a:r>
                  <a:rPr lang="zh-CN" altLang="en-US" sz="1200" dirty="0"/>
                  <a:t>位</a:t>
                </a: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6665003" y="3435846"/>
                <a:ext cx="919561" cy="50405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接口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ID</a:t>
                </a:r>
              </a:p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128-N-M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位</a:t>
                </a:r>
              </a:p>
            </p:txBody>
          </p:sp>
        </p:grpSp>
        <p:sp>
          <p:nvSpPr>
            <p:cNvPr id="182" name="矩形 181"/>
            <p:cNvSpPr/>
            <p:nvPr/>
          </p:nvSpPr>
          <p:spPr>
            <a:xfrm>
              <a:off x="5447868" y="4193963"/>
              <a:ext cx="919561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全球路由前缀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N</a:t>
              </a:r>
              <a:r>
                <a:rPr lang="zh-CN" altLang="en-US" sz="1200" dirty="0">
                  <a:solidFill>
                    <a:schemeClr val="tx1"/>
                  </a:solidFill>
                </a:rPr>
                <a:t>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3922677"/>
      </p:ext>
    </p:extLst>
  </p:cSld>
  <p:clrMapOvr>
    <a:masterClrMapping/>
  </p:clrMapOvr>
  <p:transition spd="slow" advClick="0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2"/>
          <p:cNvSpPr txBox="1"/>
          <p:nvPr/>
        </p:nvSpPr>
        <p:spPr>
          <a:xfrm>
            <a:off x="1147705" y="109732"/>
            <a:ext cx="1408071" cy="39237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accent1"/>
                </a:solidFill>
                <a:cs typeface="+mn-ea"/>
                <a:sym typeface="+mn-lt"/>
              </a:rPr>
              <a:t>主要内容</a:t>
            </a:r>
          </a:p>
        </p:txBody>
      </p:sp>
      <p:grpSp>
        <p:nvGrpSpPr>
          <p:cNvPr id="109" name="组合 108"/>
          <p:cNvGrpSpPr/>
          <p:nvPr/>
        </p:nvGrpSpPr>
        <p:grpSpPr>
          <a:xfrm>
            <a:off x="7596336" y="2366032"/>
            <a:ext cx="1368152" cy="1333800"/>
            <a:chOff x="6804248" y="2139702"/>
            <a:chExt cx="1578901" cy="1405808"/>
          </a:xfrm>
        </p:grpSpPr>
        <p:sp>
          <p:nvSpPr>
            <p:cNvPr id="110" name="矩形 109"/>
            <p:cNvSpPr/>
            <p:nvPr/>
          </p:nvSpPr>
          <p:spPr>
            <a:xfrm>
              <a:off x="6804248" y="2274954"/>
              <a:ext cx="1392716" cy="3240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LwM2M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8010778" y="2139702"/>
              <a:ext cx="372371" cy="390254"/>
              <a:chOff x="3583663" y="4135094"/>
              <a:chExt cx="372371" cy="390254"/>
            </a:xfrm>
          </p:grpSpPr>
          <p:sp>
            <p:nvSpPr>
              <p:cNvPr id="116" name="矩形 115"/>
              <p:cNvSpPr/>
              <p:nvPr/>
            </p:nvSpPr>
            <p:spPr>
              <a:xfrm>
                <a:off x="3676386" y="4245700"/>
                <a:ext cx="279648" cy="27964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3631107" y="4196122"/>
                <a:ext cx="279648" cy="27964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3583663" y="4135094"/>
                <a:ext cx="279648" cy="27964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sp>
          <p:nvSpPr>
            <p:cNvPr id="112" name="矩形 111"/>
            <p:cNvSpPr/>
            <p:nvPr/>
          </p:nvSpPr>
          <p:spPr>
            <a:xfrm>
              <a:off x="6804248" y="2594971"/>
              <a:ext cx="1392716" cy="3240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</a:rPr>
                <a:t>CoAP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6804248" y="2914988"/>
              <a:ext cx="720080" cy="3240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DTLS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7524328" y="2914988"/>
              <a:ext cx="672636" cy="3145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SMS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6804248" y="3229512"/>
              <a:ext cx="720080" cy="31599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UDP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3635896" y="942449"/>
            <a:ext cx="3960440" cy="4196531"/>
            <a:chOff x="2123728" y="915566"/>
            <a:chExt cx="3960440" cy="4196531"/>
          </a:xfrm>
        </p:grpSpPr>
        <p:sp>
          <p:nvSpPr>
            <p:cNvPr id="120" name="矩形 119"/>
            <p:cNvSpPr/>
            <p:nvPr/>
          </p:nvSpPr>
          <p:spPr>
            <a:xfrm>
              <a:off x="2123728" y="915566"/>
              <a:ext cx="1224136" cy="6480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Device Management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Application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3491880" y="915566"/>
              <a:ext cx="1224136" cy="6480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M2M Web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Application 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860032" y="915566"/>
              <a:ext cx="1224136" cy="6480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M2M Web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Application 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3095836" y="1950918"/>
              <a:ext cx="2016224" cy="6480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/>
                <a:t>Mbed</a:t>
              </a:r>
              <a:r>
                <a:rPr lang="en-US" altLang="zh-CN" sz="1000" dirty="0"/>
                <a:t> device service</a:t>
              </a:r>
              <a:endParaRPr lang="zh-CN" altLang="en-US" sz="1000" dirty="0"/>
            </a:p>
          </p:txBody>
        </p:sp>
        <p:cxnSp>
          <p:nvCxnSpPr>
            <p:cNvPr id="124" name="直接箭头连接符 123"/>
            <p:cNvCxnSpPr>
              <a:stCxn id="123" idx="2"/>
              <a:endCxn id="132" idx="0"/>
            </p:cNvCxnSpPr>
            <p:nvPr/>
          </p:nvCxnSpPr>
          <p:spPr>
            <a:xfrm>
              <a:off x="4103948" y="2598990"/>
              <a:ext cx="0" cy="107772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5" name="组合 124"/>
            <p:cNvGrpSpPr/>
            <p:nvPr/>
          </p:nvGrpSpPr>
          <p:grpSpPr>
            <a:xfrm>
              <a:off x="3095836" y="3676714"/>
              <a:ext cx="2016224" cy="1435383"/>
              <a:chOff x="3095836" y="3507854"/>
              <a:chExt cx="2016224" cy="1435383"/>
            </a:xfrm>
          </p:grpSpPr>
          <p:sp>
            <p:nvSpPr>
              <p:cNvPr id="132" name="矩形 131"/>
              <p:cNvSpPr/>
              <p:nvPr/>
            </p:nvSpPr>
            <p:spPr>
              <a:xfrm>
                <a:off x="3095836" y="3507854"/>
                <a:ext cx="2016224" cy="116585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3491880" y="3651869"/>
                <a:ext cx="1301864" cy="26666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Mbed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 Client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4501177" y="4010807"/>
                <a:ext cx="279648" cy="27964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/>
              </a:p>
            </p:txBody>
          </p:sp>
          <p:grpSp>
            <p:nvGrpSpPr>
              <p:cNvPr id="135" name="组合 134"/>
              <p:cNvGrpSpPr/>
              <p:nvPr/>
            </p:nvGrpSpPr>
            <p:grpSpPr>
              <a:xfrm>
                <a:off x="4004026" y="4010807"/>
                <a:ext cx="327092" cy="371920"/>
                <a:chOff x="4148336" y="4016102"/>
                <a:chExt cx="327092" cy="371920"/>
              </a:xfrm>
            </p:grpSpPr>
            <p:sp>
              <p:nvSpPr>
                <p:cNvPr id="142" name="矩形 141"/>
                <p:cNvSpPr/>
                <p:nvPr/>
              </p:nvSpPr>
              <p:spPr>
                <a:xfrm>
                  <a:off x="4195780" y="4108374"/>
                  <a:ext cx="279648" cy="27964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/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>
                  <a:off x="4148336" y="4016102"/>
                  <a:ext cx="279648" cy="27964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/>
                </a:p>
              </p:txBody>
            </p:sp>
          </p:grpSp>
          <p:grpSp>
            <p:nvGrpSpPr>
              <p:cNvPr id="136" name="组合 135"/>
              <p:cNvGrpSpPr/>
              <p:nvPr/>
            </p:nvGrpSpPr>
            <p:grpSpPr>
              <a:xfrm>
                <a:off x="3491880" y="4011910"/>
                <a:ext cx="372371" cy="390254"/>
                <a:chOff x="3583663" y="4135094"/>
                <a:chExt cx="372371" cy="390254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676386" y="4245700"/>
                  <a:ext cx="279648" cy="27964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/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>
                  <a:off x="3631107" y="4196122"/>
                  <a:ext cx="279648" cy="27964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/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3583663" y="4135094"/>
                  <a:ext cx="279648" cy="27964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/>
                </a:p>
              </p:txBody>
            </p:sp>
          </p:grpSp>
          <p:sp>
            <p:nvSpPr>
              <p:cNvPr id="137" name="文本框 136"/>
              <p:cNvSpPr txBox="1"/>
              <p:nvPr/>
            </p:nvSpPr>
            <p:spPr>
              <a:xfrm>
                <a:off x="3816827" y="4444858"/>
                <a:ext cx="6519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Objects</a:t>
                </a:r>
                <a:endParaRPr lang="zh-CN" altLang="en-US" sz="1000" dirty="0"/>
              </a:p>
            </p:txBody>
          </p:sp>
          <p:sp>
            <p:nvSpPr>
              <p:cNvPr id="138" name="文本框 137"/>
              <p:cNvSpPr txBox="1"/>
              <p:nvPr/>
            </p:nvSpPr>
            <p:spPr>
              <a:xfrm>
                <a:off x="3736323" y="4697016"/>
                <a:ext cx="9796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M2M device</a:t>
                </a:r>
                <a:endParaRPr lang="zh-CN" altLang="en-US" sz="1000" dirty="0"/>
              </a:p>
            </p:txBody>
          </p:sp>
        </p:grpSp>
        <p:cxnSp>
          <p:nvCxnSpPr>
            <p:cNvPr id="126" name="直接箭头连接符 125"/>
            <p:cNvCxnSpPr>
              <a:stCxn id="120" idx="2"/>
            </p:cNvCxnSpPr>
            <p:nvPr/>
          </p:nvCxnSpPr>
          <p:spPr>
            <a:xfrm>
              <a:off x="2735796" y="1563638"/>
              <a:ext cx="756084" cy="38728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121" idx="2"/>
              <a:endCxn id="123" idx="0"/>
            </p:cNvCxnSpPr>
            <p:nvPr/>
          </p:nvCxnSpPr>
          <p:spPr>
            <a:xfrm>
              <a:off x="4103948" y="1563638"/>
              <a:ext cx="0" cy="38728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122" idx="2"/>
            </p:cNvCxnSpPr>
            <p:nvPr/>
          </p:nvCxnSpPr>
          <p:spPr>
            <a:xfrm flipH="1">
              <a:off x="4716016" y="1563638"/>
              <a:ext cx="756084" cy="38300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6"/>
            <p:cNvSpPr txBox="1"/>
            <p:nvPr/>
          </p:nvSpPr>
          <p:spPr>
            <a:xfrm>
              <a:off x="2231917" y="2648568"/>
              <a:ext cx="1959377" cy="1015663"/>
            </a:xfrm>
            <a:custGeom>
              <a:avLst/>
              <a:gdLst>
                <a:gd name="connsiteX0" fmla="*/ 34438 w 601810"/>
                <a:gd name="connsiteY0" fmla="*/ 503857 h 533008"/>
                <a:gd name="connsiteX1" fmla="*/ 567372 w 601810"/>
                <a:gd name="connsiteY1" fmla="*/ 503857 h 533008"/>
                <a:gd name="connsiteX2" fmla="*/ 601810 w 601810"/>
                <a:gd name="connsiteY2" fmla="*/ 518433 h 533008"/>
                <a:gd name="connsiteX3" fmla="*/ 567372 w 601810"/>
                <a:gd name="connsiteY3" fmla="*/ 533008 h 533008"/>
                <a:gd name="connsiteX4" fmla="*/ 34438 w 601810"/>
                <a:gd name="connsiteY4" fmla="*/ 533008 h 533008"/>
                <a:gd name="connsiteX5" fmla="*/ 0 w 601810"/>
                <a:gd name="connsiteY5" fmla="*/ 518433 h 533008"/>
                <a:gd name="connsiteX6" fmla="*/ 34438 w 601810"/>
                <a:gd name="connsiteY6" fmla="*/ 503857 h 533008"/>
                <a:gd name="connsiteX7" fmla="*/ 275497 w 601810"/>
                <a:gd name="connsiteY7" fmla="*/ 409176 h 533008"/>
                <a:gd name="connsiteX8" fmla="*/ 224712 w 601810"/>
                <a:gd name="connsiteY8" fmla="*/ 432385 h 533008"/>
                <a:gd name="connsiteX9" fmla="*/ 243649 w 601810"/>
                <a:gd name="connsiteY9" fmla="*/ 456454 h 533008"/>
                <a:gd name="connsiteX10" fmla="*/ 358130 w 601810"/>
                <a:gd name="connsiteY10" fmla="*/ 456454 h 533008"/>
                <a:gd name="connsiteX11" fmla="*/ 378788 w 601810"/>
                <a:gd name="connsiteY11" fmla="*/ 432385 h 533008"/>
                <a:gd name="connsiteX12" fmla="*/ 329725 w 601810"/>
                <a:gd name="connsiteY12" fmla="*/ 409176 h 533008"/>
                <a:gd name="connsiteX13" fmla="*/ 145522 w 601810"/>
                <a:gd name="connsiteY13" fmla="*/ 324934 h 533008"/>
                <a:gd name="connsiteX14" fmla="*/ 99902 w 601810"/>
                <a:gd name="connsiteY14" fmla="*/ 353301 h 533008"/>
                <a:gd name="connsiteX15" fmla="*/ 122282 w 601810"/>
                <a:gd name="connsiteY15" fmla="*/ 380808 h 533008"/>
                <a:gd name="connsiteX16" fmla="*/ 474332 w 601810"/>
                <a:gd name="connsiteY16" fmla="*/ 380808 h 533008"/>
                <a:gd name="connsiteX17" fmla="*/ 495851 w 601810"/>
                <a:gd name="connsiteY17" fmla="*/ 353301 h 533008"/>
                <a:gd name="connsiteX18" fmla="*/ 448509 w 601810"/>
                <a:gd name="connsiteY18" fmla="*/ 324934 h 533008"/>
                <a:gd name="connsiteX19" fmla="*/ 154130 w 601810"/>
                <a:gd name="connsiteY19" fmla="*/ 42121 h 533008"/>
                <a:gd name="connsiteX20" fmla="*/ 119699 w 601810"/>
                <a:gd name="connsiteY20" fmla="*/ 76506 h 533008"/>
                <a:gd name="connsiteX21" fmla="*/ 119699 w 601810"/>
                <a:gd name="connsiteY21" fmla="*/ 248428 h 533008"/>
                <a:gd name="connsiteX22" fmla="*/ 154130 w 601810"/>
                <a:gd name="connsiteY22" fmla="*/ 282813 h 533008"/>
                <a:gd name="connsiteX23" fmla="*/ 448509 w 601810"/>
                <a:gd name="connsiteY23" fmla="*/ 282813 h 533008"/>
                <a:gd name="connsiteX24" fmla="*/ 482940 w 601810"/>
                <a:gd name="connsiteY24" fmla="*/ 248428 h 533008"/>
                <a:gd name="connsiteX25" fmla="*/ 482940 w 601810"/>
                <a:gd name="connsiteY25" fmla="*/ 76506 h 533008"/>
                <a:gd name="connsiteX26" fmla="*/ 448509 w 601810"/>
                <a:gd name="connsiteY26" fmla="*/ 42121 h 533008"/>
                <a:gd name="connsiteX27" fmla="*/ 110231 w 601810"/>
                <a:gd name="connsiteY27" fmla="*/ 0 h 533008"/>
                <a:gd name="connsiteX28" fmla="*/ 487244 w 601810"/>
                <a:gd name="connsiteY28" fmla="*/ 0 h 533008"/>
                <a:gd name="connsiteX29" fmla="*/ 521674 w 601810"/>
                <a:gd name="connsiteY29" fmla="*/ 34385 h 533008"/>
                <a:gd name="connsiteX30" fmla="*/ 521674 w 601810"/>
                <a:gd name="connsiteY30" fmla="*/ 255305 h 533008"/>
                <a:gd name="connsiteX31" fmla="*/ 534585 w 601810"/>
                <a:gd name="connsiteY31" fmla="*/ 321495 h 533008"/>
                <a:gd name="connsiteX32" fmla="*/ 588813 w 601810"/>
                <a:gd name="connsiteY32" fmla="*/ 452156 h 533008"/>
                <a:gd name="connsiteX33" fmla="*/ 567294 w 601810"/>
                <a:gd name="connsiteY33" fmla="*/ 483962 h 533008"/>
                <a:gd name="connsiteX34" fmla="*/ 34484 w 601810"/>
                <a:gd name="connsiteY34" fmla="*/ 483962 h 533008"/>
                <a:gd name="connsiteX35" fmla="*/ 12965 w 601810"/>
                <a:gd name="connsiteY35" fmla="*/ 452156 h 533008"/>
                <a:gd name="connsiteX36" fmla="*/ 62028 w 601810"/>
                <a:gd name="connsiteY36" fmla="*/ 336109 h 533008"/>
                <a:gd name="connsiteX37" fmla="*/ 75801 w 601810"/>
                <a:gd name="connsiteY37" fmla="*/ 269918 h 533008"/>
                <a:gd name="connsiteX38" fmla="*/ 75801 w 601810"/>
                <a:gd name="connsiteY38" fmla="*/ 34385 h 533008"/>
                <a:gd name="connsiteX39" fmla="*/ 110231 w 601810"/>
                <a:gd name="connsiteY39" fmla="*/ 0 h 53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1810" h="533008">
                  <a:moveTo>
                    <a:pt x="34438" y="503857"/>
                  </a:moveTo>
                  <a:lnTo>
                    <a:pt x="567372" y="503857"/>
                  </a:lnTo>
                  <a:cubicBezTo>
                    <a:pt x="587174" y="503857"/>
                    <a:pt x="601810" y="509859"/>
                    <a:pt x="601810" y="518433"/>
                  </a:cubicBezTo>
                  <a:cubicBezTo>
                    <a:pt x="601810" y="526149"/>
                    <a:pt x="587174" y="533008"/>
                    <a:pt x="567372" y="533008"/>
                  </a:cubicBezTo>
                  <a:lnTo>
                    <a:pt x="34438" y="533008"/>
                  </a:lnTo>
                  <a:cubicBezTo>
                    <a:pt x="15497" y="533008"/>
                    <a:pt x="0" y="526149"/>
                    <a:pt x="0" y="518433"/>
                  </a:cubicBezTo>
                  <a:cubicBezTo>
                    <a:pt x="0" y="509859"/>
                    <a:pt x="15497" y="503857"/>
                    <a:pt x="34438" y="503857"/>
                  </a:cubicBezTo>
                  <a:close/>
                  <a:moveTo>
                    <a:pt x="275497" y="409176"/>
                  </a:moveTo>
                  <a:cubicBezTo>
                    <a:pt x="256560" y="409176"/>
                    <a:pt x="234180" y="419491"/>
                    <a:pt x="224712" y="432385"/>
                  </a:cubicBezTo>
                  <a:cubicBezTo>
                    <a:pt x="216104" y="446139"/>
                    <a:pt x="224712" y="456454"/>
                    <a:pt x="243649" y="456454"/>
                  </a:cubicBezTo>
                  <a:lnTo>
                    <a:pt x="358130" y="456454"/>
                  </a:lnTo>
                  <a:cubicBezTo>
                    <a:pt x="377066" y="456454"/>
                    <a:pt x="386535" y="446139"/>
                    <a:pt x="378788" y="432385"/>
                  </a:cubicBezTo>
                  <a:cubicBezTo>
                    <a:pt x="371041" y="419491"/>
                    <a:pt x="348661" y="409176"/>
                    <a:pt x="329725" y="409176"/>
                  </a:cubicBezTo>
                  <a:close/>
                  <a:moveTo>
                    <a:pt x="145522" y="324934"/>
                  </a:moveTo>
                  <a:cubicBezTo>
                    <a:pt x="126585" y="324934"/>
                    <a:pt x="105927" y="336968"/>
                    <a:pt x="99902" y="353301"/>
                  </a:cubicBezTo>
                  <a:cubicBezTo>
                    <a:pt x="93016" y="368774"/>
                    <a:pt x="103345" y="380808"/>
                    <a:pt x="122282" y="380808"/>
                  </a:cubicBezTo>
                  <a:lnTo>
                    <a:pt x="474332" y="380808"/>
                  </a:lnTo>
                  <a:cubicBezTo>
                    <a:pt x="493269" y="380808"/>
                    <a:pt x="502737" y="368774"/>
                    <a:pt x="495851" y="353301"/>
                  </a:cubicBezTo>
                  <a:cubicBezTo>
                    <a:pt x="488965" y="336968"/>
                    <a:pt x="467446" y="324934"/>
                    <a:pt x="448509" y="324934"/>
                  </a:cubicBezTo>
                  <a:close/>
                  <a:moveTo>
                    <a:pt x="154130" y="42121"/>
                  </a:moveTo>
                  <a:cubicBezTo>
                    <a:pt x="135193" y="42121"/>
                    <a:pt x="119699" y="57594"/>
                    <a:pt x="119699" y="76506"/>
                  </a:cubicBezTo>
                  <a:lnTo>
                    <a:pt x="119699" y="248428"/>
                  </a:lnTo>
                  <a:cubicBezTo>
                    <a:pt x="119699" y="267340"/>
                    <a:pt x="135193" y="282813"/>
                    <a:pt x="154130" y="282813"/>
                  </a:cubicBezTo>
                  <a:lnTo>
                    <a:pt x="448509" y="282813"/>
                  </a:lnTo>
                  <a:cubicBezTo>
                    <a:pt x="467446" y="282813"/>
                    <a:pt x="482940" y="267340"/>
                    <a:pt x="482940" y="248428"/>
                  </a:cubicBezTo>
                  <a:lnTo>
                    <a:pt x="482940" y="76506"/>
                  </a:lnTo>
                  <a:cubicBezTo>
                    <a:pt x="482940" y="57594"/>
                    <a:pt x="467446" y="42121"/>
                    <a:pt x="448509" y="42121"/>
                  </a:cubicBezTo>
                  <a:close/>
                  <a:moveTo>
                    <a:pt x="110231" y="0"/>
                  </a:moveTo>
                  <a:lnTo>
                    <a:pt x="487244" y="0"/>
                  </a:lnTo>
                  <a:cubicBezTo>
                    <a:pt x="506180" y="0"/>
                    <a:pt x="521674" y="15473"/>
                    <a:pt x="521674" y="34385"/>
                  </a:cubicBezTo>
                  <a:lnTo>
                    <a:pt x="521674" y="255305"/>
                  </a:lnTo>
                  <a:cubicBezTo>
                    <a:pt x="521674" y="275076"/>
                    <a:pt x="527699" y="304303"/>
                    <a:pt x="534585" y="321495"/>
                  </a:cubicBezTo>
                  <a:lnTo>
                    <a:pt x="588813" y="452156"/>
                  </a:lnTo>
                  <a:cubicBezTo>
                    <a:pt x="596560" y="470208"/>
                    <a:pt x="587092" y="483962"/>
                    <a:pt x="567294" y="483962"/>
                  </a:cubicBezTo>
                  <a:lnTo>
                    <a:pt x="34484" y="483962"/>
                  </a:lnTo>
                  <a:cubicBezTo>
                    <a:pt x="15547" y="483962"/>
                    <a:pt x="6079" y="470208"/>
                    <a:pt x="12965" y="452156"/>
                  </a:cubicBezTo>
                  <a:lnTo>
                    <a:pt x="62028" y="336109"/>
                  </a:lnTo>
                  <a:cubicBezTo>
                    <a:pt x="69775" y="318057"/>
                    <a:pt x="75801" y="288830"/>
                    <a:pt x="75801" y="269918"/>
                  </a:cubicBezTo>
                  <a:lnTo>
                    <a:pt x="75801" y="34385"/>
                  </a:lnTo>
                  <a:cubicBezTo>
                    <a:pt x="75801" y="15473"/>
                    <a:pt x="91294" y="0"/>
                    <a:pt x="110231" y="0"/>
                  </a:cubicBez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16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32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48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64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81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96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813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929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Interfaces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- </a:t>
              </a:r>
              <a:r>
                <a:rPr lang="en-US" altLang="zh-CN" sz="1000" dirty="0" err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Bootstraping</a:t>
              </a:r>
              <a:endParaRPr lang="en-US" altLang="zh-CN" sz="1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- Registration</a:t>
              </a:r>
            </a:p>
            <a:p>
              <a:r>
                <a:rPr lang="en-US" altLang="zh-CN" sz="1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- Object/Resource Access</a:t>
              </a:r>
            </a:p>
            <a:p>
              <a:r>
                <a:rPr lang="en-US" altLang="zh-CN" sz="1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- Reporting</a:t>
              </a:r>
            </a:p>
            <a:p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文本框 6"/>
            <p:cNvSpPr txBox="1"/>
            <p:nvPr/>
          </p:nvSpPr>
          <p:spPr>
            <a:xfrm>
              <a:off x="4376341" y="2657286"/>
              <a:ext cx="1646129" cy="1015663"/>
            </a:xfrm>
            <a:custGeom>
              <a:avLst/>
              <a:gdLst>
                <a:gd name="connsiteX0" fmla="*/ 34438 w 601810"/>
                <a:gd name="connsiteY0" fmla="*/ 503857 h 533008"/>
                <a:gd name="connsiteX1" fmla="*/ 567372 w 601810"/>
                <a:gd name="connsiteY1" fmla="*/ 503857 h 533008"/>
                <a:gd name="connsiteX2" fmla="*/ 601810 w 601810"/>
                <a:gd name="connsiteY2" fmla="*/ 518433 h 533008"/>
                <a:gd name="connsiteX3" fmla="*/ 567372 w 601810"/>
                <a:gd name="connsiteY3" fmla="*/ 533008 h 533008"/>
                <a:gd name="connsiteX4" fmla="*/ 34438 w 601810"/>
                <a:gd name="connsiteY4" fmla="*/ 533008 h 533008"/>
                <a:gd name="connsiteX5" fmla="*/ 0 w 601810"/>
                <a:gd name="connsiteY5" fmla="*/ 518433 h 533008"/>
                <a:gd name="connsiteX6" fmla="*/ 34438 w 601810"/>
                <a:gd name="connsiteY6" fmla="*/ 503857 h 533008"/>
                <a:gd name="connsiteX7" fmla="*/ 275497 w 601810"/>
                <a:gd name="connsiteY7" fmla="*/ 409176 h 533008"/>
                <a:gd name="connsiteX8" fmla="*/ 224712 w 601810"/>
                <a:gd name="connsiteY8" fmla="*/ 432385 h 533008"/>
                <a:gd name="connsiteX9" fmla="*/ 243649 w 601810"/>
                <a:gd name="connsiteY9" fmla="*/ 456454 h 533008"/>
                <a:gd name="connsiteX10" fmla="*/ 358130 w 601810"/>
                <a:gd name="connsiteY10" fmla="*/ 456454 h 533008"/>
                <a:gd name="connsiteX11" fmla="*/ 378788 w 601810"/>
                <a:gd name="connsiteY11" fmla="*/ 432385 h 533008"/>
                <a:gd name="connsiteX12" fmla="*/ 329725 w 601810"/>
                <a:gd name="connsiteY12" fmla="*/ 409176 h 533008"/>
                <a:gd name="connsiteX13" fmla="*/ 145522 w 601810"/>
                <a:gd name="connsiteY13" fmla="*/ 324934 h 533008"/>
                <a:gd name="connsiteX14" fmla="*/ 99902 w 601810"/>
                <a:gd name="connsiteY14" fmla="*/ 353301 h 533008"/>
                <a:gd name="connsiteX15" fmla="*/ 122282 w 601810"/>
                <a:gd name="connsiteY15" fmla="*/ 380808 h 533008"/>
                <a:gd name="connsiteX16" fmla="*/ 474332 w 601810"/>
                <a:gd name="connsiteY16" fmla="*/ 380808 h 533008"/>
                <a:gd name="connsiteX17" fmla="*/ 495851 w 601810"/>
                <a:gd name="connsiteY17" fmla="*/ 353301 h 533008"/>
                <a:gd name="connsiteX18" fmla="*/ 448509 w 601810"/>
                <a:gd name="connsiteY18" fmla="*/ 324934 h 533008"/>
                <a:gd name="connsiteX19" fmla="*/ 154130 w 601810"/>
                <a:gd name="connsiteY19" fmla="*/ 42121 h 533008"/>
                <a:gd name="connsiteX20" fmla="*/ 119699 w 601810"/>
                <a:gd name="connsiteY20" fmla="*/ 76506 h 533008"/>
                <a:gd name="connsiteX21" fmla="*/ 119699 w 601810"/>
                <a:gd name="connsiteY21" fmla="*/ 248428 h 533008"/>
                <a:gd name="connsiteX22" fmla="*/ 154130 w 601810"/>
                <a:gd name="connsiteY22" fmla="*/ 282813 h 533008"/>
                <a:gd name="connsiteX23" fmla="*/ 448509 w 601810"/>
                <a:gd name="connsiteY23" fmla="*/ 282813 h 533008"/>
                <a:gd name="connsiteX24" fmla="*/ 482940 w 601810"/>
                <a:gd name="connsiteY24" fmla="*/ 248428 h 533008"/>
                <a:gd name="connsiteX25" fmla="*/ 482940 w 601810"/>
                <a:gd name="connsiteY25" fmla="*/ 76506 h 533008"/>
                <a:gd name="connsiteX26" fmla="*/ 448509 w 601810"/>
                <a:gd name="connsiteY26" fmla="*/ 42121 h 533008"/>
                <a:gd name="connsiteX27" fmla="*/ 110231 w 601810"/>
                <a:gd name="connsiteY27" fmla="*/ 0 h 533008"/>
                <a:gd name="connsiteX28" fmla="*/ 487244 w 601810"/>
                <a:gd name="connsiteY28" fmla="*/ 0 h 533008"/>
                <a:gd name="connsiteX29" fmla="*/ 521674 w 601810"/>
                <a:gd name="connsiteY29" fmla="*/ 34385 h 533008"/>
                <a:gd name="connsiteX30" fmla="*/ 521674 w 601810"/>
                <a:gd name="connsiteY30" fmla="*/ 255305 h 533008"/>
                <a:gd name="connsiteX31" fmla="*/ 534585 w 601810"/>
                <a:gd name="connsiteY31" fmla="*/ 321495 h 533008"/>
                <a:gd name="connsiteX32" fmla="*/ 588813 w 601810"/>
                <a:gd name="connsiteY32" fmla="*/ 452156 h 533008"/>
                <a:gd name="connsiteX33" fmla="*/ 567294 w 601810"/>
                <a:gd name="connsiteY33" fmla="*/ 483962 h 533008"/>
                <a:gd name="connsiteX34" fmla="*/ 34484 w 601810"/>
                <a:gd name="connsiteY34" fmla="*/ 483962 h 533008"/>
                <a:gd name="connsiteX35" fmla="*/ 12965 w 601810"/>
                <a:gd name="connsiteY35" fmla="*/ 452156 h 533008"/>
                <a:gd name="connsiteX36" fmla="*/ 62028 w 601810"/>
                <a:gd name="connsiteY36" fmla="*/ 336109 h 533008"/>
                <a:gd name="connsiteX37" fmla="*/ 75801 w 601810"/>
                <a:gd name="connsiteY37" fmla="*/ 269918 h 533008"/>
                <a:gd name="connsiteX38" fmla="*/ 75801 w 601810"/>
                <a:gd name="connsiteY38" fmla="*/ 34385 h 533008"/>
                <a:gd name="connsiteX39" fmla="*/ 110231 w 601810"/>
                <a:gd name="connsiteY39" fmla="*/ 0 h 53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1810" h="533008">
                  <a:moveTo>
                    <a:pt x="34438" y="503857"/>
                  </a:moveTo>
                  <a:lnTo>
                    <a:pt x="567372" y="503857"/>
                  </a:lnTo>
                  <a:cubicBezTo>
                    <a:pt x="587174" y="503857"/>
                    <a:pt x="601810" y="509859"/>
                    <a:pt x="601810" y="518433"/>
                  </a:cubicBezTo>
                  <a:cubicBezTo>
                    <a:pt x="601810" y="526149"/>
                    <a:pt x="587174" y="533008"/>
                    <a:pt x="567372" y="533008"/>
                  </a:cubicBezTo>
                  <a:lnTo>
                    <a:pt x="34438" y="533008"/>
                  </a:lnTo>
                  <a:cubicBezTo>
                    <a:pt x="15497" y="533008"/>
                    <a:pt x="0" y="526149"/>
                    <a:pt x="0" y="518433"/>
                  </a:cubicBezTo>
                  <a:cubicBezTo>
                    <a:pt x="0" y="509859"/>
                    <a:pt x="15497" y="503857"/>
                    <a:pt x="34438" y="503857"/>
                  </a:cubicBezTo>
                  <a:close/>
                  <a:moveTo>
                    <a:pt x="275497" y="409176"/>
                  </a:moveTo>
                  <a:cubicBezTo>
                    <a:pt x="256560" y="409176"/>
                    <a:pt x="234180" y="419491"/>
                    <a:pt x="224712" y="432385"/>
                  </a:cubicBezTo>
                  <a:cubicBezTo>
                    <a:pt x="216104" y="446139"/>
                    <a:pt x="224712" y="456454"/>
                    <a:pt x="243649" y="456454"/>
                  </a:cubicBezTo>
                  <a:lnTo>
                    <a:pt x="358130" y="456454"/>
                  </a:lnTo>
                  <a:cubicBezTo>
                    <a:pt x="377066" y="456454"/>
                    <a:pt x="386535" y="446139"/>
                    <a:pt x="378788" y="432385"/>
                  </a:cubicBezTo>
                  <a:cubicBezTo>
                    <a:pt x="371041" y="419491"/>
                    <a:pt x="348661" y="409176"/>
                    <a:pt x="329725" y="409176"/>
                  </a:cubicBezTo>
                  <a:close/>
                  <a:moveTo>
                    <a:pt x="145522" y="324934"/>
                  </a:moveTo>
                  <a:cubicBezTo>
                    <a:pt x="126585" y="324934"/>
                    <a:pt x="105927" y="336968"/>
                    <a:pt x="99902" y="353301"/>
                  </a:cubicBezTo>
                  <a:cubicBezTo>
                    <a:pt x="93016" y="368774"/>
                    <a:pt x="103345" y="380808"/>
                    <a:pt x="122282" y="380808"/>
                  </a:cubicBezTo>
                  <a:lnTo>
                    <a:pt x="474332" y="380808"/>
                  </a:lnTo>
                  <a:cubicBezTo>
                    <a:pt x="493269" y="380808"/>
                    <a:pt x="502737" y="368774"/>
                    <a:pt x="495851" y="353301"/>
                  </a:cubicBezTo>
                  <a:cubicBezTo>
                    <a:pt x="488965" y="336968"/>
                    <a:pt x="467446" y="324934"/>
                    <a:pt x="448509" y="324934"/>
                  </a:cubicBezTo>
                  <a:close/>
                  <a:moveTo>
                    <a:pt x="154130" y="42121"/>
                  </a:moveTo>
                  <a:cubicBezTo>
                    <a:pt x="135193" y="42121"/>
                    <a:pt x="119699" y="57594"/>
                    <a:pt x="119699" y="76506"/>
                  </a:cubicBezTo>
                  <a:lnTo>
                    <a:pt x="119699" y="248428"/>
                  </a:lnTo>
                  <a:cubicBezTo>
                    <a:pt x="119699" y="267340"/>
                    <a:pt x="135193" y="282813"/>
                    <a:pt x="154130" y="282813"/>
                  </a:cubicBezTo>
                  <a:lnTo>
                    <a:pt x="448509" y="282813"/>
                  </a:lnTo>
                  <a:cubicBezTo>
                    <a:pt x="467446" y="282813"/>
                    <a:pt x="482940" y="267340"/>
                    <a:pt x="482940" y="248428"/>
                  </a:cubicBezTo>
                  <a:lnTo>
                    <a:pt x="482940" y="76506"/>
                  </a:lnTo>
                  <a:cubicBezTo>
                    <a:pt x="482940" y="57594"/>
                    <a:pt x="467446" y="42121"/>
                    <a:pt x="448509" y="42121"/>
                  </a:cubicBezTo>
                  <a:close/>
                  <a:moveTo>
                    <a:pt x="110231" y="0"/>
                  </a:moveTo>
                  <a:lnTo>
                    <a:pt x="487244" y="0"/>
                  </a:lnTo>
                  <a:cubicBezTo>
                    <a:pt x="506180" y="0"/>
                    <a:pt x="521674" y="15473"/>
                    <a:pt x="521674" y="34385"/>
                  </a:cubicBezTo>
                  <a:lnTo>
                    <a:pt x="521674" y="255305"/>
                  </a:lnTo>
                  <a:cubicBezTo>
                    <a:pt x="521674" y="275076"/>
                    <a:pt x="527699" y="304303"/>
                    <a:pt x="534585" y="321495"/>
                  </a:cubicBezTo>
                  <a:lnTo>
                    <a:pt x="588813" y="452156"/>
                  </a:lnTo>
                  <a:cubicBezTo>
                    <a:pt x="596560" y="470208"/>
                    <a:pt x="587092" y="483962"/>
                    <a:pt x="567294" y="483962"/>
                  </a:cubicBezTo>
                  <a:lnTo>
                    <a:pt x="34484" y="483962"/>
                  </a:lnTo>
                  <a:cubicBezTo>
                    <a:pt x="15547" y="483962"/>
                    <a:pt x="6079" y="470208"/>
                    <a:pt x="12965" y="452156"/>
                  </a:cubicBezTo>
                  <a:lnTo>
                    <a:pt x="62028" y="336109"/>
                  </a:lnTo>
                  <a:cubicBezTo>
                    <a:pt x="69775" y="318057"/>
                    <a:pt x="75801" y="288830"/>
                    <a:pt x="75801" y="269918"/>
                  </a:cubicBezTo>
                  <a:lnTo>
                    <a:pt x="75801" y="34385"/>
                  </a:lnTo>
                  <a:cubicBezTo>
                    <a:pt x="75801" y="15473"/>
                    <a:pt x="91294" y="0"/>
                    <a:pt x="110231" y="0"/>
                  </a:cubicBez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16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32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48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64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81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96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813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929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- </a:t>
              </a:r>
              <a:r>
                <a:rPr lang="en-US" altLang="zh-CN" sz="1000" dirty="0" err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Effient</a:t>
              </a:r>
              <a:r>
                <a:rPr lang="en-US" altLang="zh-CN" sz="1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Payload</a:t>
              </a:r>
            </a:p>
            <a:p>
              <a:r>
                <a:rPr lang="en-US" altLang="zh-CN" sz="1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- </a:t>
              </a:r>
              <a:r>
                <a:rPr lang="en-US" altLang="zh-CN" sz="1000" dirty="0" err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CoAP</a:t>
              </a:r>
              <a:r>
                <a:rPr lang="en-US" altLang="zh-CN" sz="1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Protocol</a:t>
              </a:r>
            </a:p>
            <a:p>
              <a:r>
                <a:rPr lang="en-US" altLang="zh-CN" sz="1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- DTLS Security</a:t>
              </a:r>
            </a:p>
            <a:p>
              <a:r>
                <a:rPr lang="en-US" altLang="zh-CN" sz="1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- UDP</a:t>
              </a:r>
            </a:p>
            <a:p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 rot="5400000">
              <a:off x="3991585" y="3016358"/>
              <a:ext cx="5124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IPv6</a:t>
              </a:r>
            </a:p>
          </p:txBody>
        </p:sp>
      </p:grpSp>
      <p:sp>
        <p:nvSpPr>
          <p:cNvPr id="144" name="文本框 143"/>
          <p:cNvSpPr txBox="1"/>
          <p:nvPr/>
        </p:nvSpPr>
        <p:spPr>
          <a:xfrm>
            <a:off x="250509" y="1852059"/>
            <a:ext cx="3134277" cy="235449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3 LwM2M</a:t>
            </a:r>
            <a:r>
              <a:rPr lang="zh-CN" altLang="en-US" sz="1400" dirty="0"/>
              <a:t>协议分析与改进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- 3.1 LwM2M</a:t>
            </a:r>
            <a:r>
              <a:rPr lang="zh-CN" altLang="en-US" sz="1400" dirty="0"/>
              <a:t>协议简介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- 3.2 LwM2M</a:t>
            </a:r>
            <a:r>
              <a:rPr lang="zh-CN" altLang="en-US" sz="1400" dirty="0"/>
              <a:t>架构与接口分析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- 3.3 LwM2M</a:t>
            </a:r>
            <a:r>
              <a:rPr lang="zh-CN" altLang="en-US" sz="1400" dirty="0"/>
              <a:t>的资源模型分析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- 3.4 LwM2M</a:t>
            </a:r>
            <a:r>
              <a:rPr lang="zh-CN" altLang="en-US" sz="1400" dirty="0"/>
              <a:t>设备管理功能分析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- 3.5 LwM2M</a:t>
            </a:r>
            <a:r>
              <a:rPr lang="zh-CN" altLang="en-US" sz="1400" dirty="0"/>
              <a:t>移植与改进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- 3.6 </a:t>
            </a:r>
            <a:r>
              <a:rPr lang="zh-CN" altLang="en-US" sz="1400" dirty="0"/>
              <a:t>本章小结</a:t>
            </a:r>
            <a:endParaRPr lang="en-US" altLang="zh-CN" sz="1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4063843"/>
      </p:ext>
    </p:extLst>
  </p:cSld>
  <p:clrMapOvr>
    <a:masterClrMapping/>
  </p:clrMapOvr>
  <p:transition spd="slow" advClick="0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2"/>
          <p:cNvSpPr txBox="1"/>
          <p:nvPr/>
        </p:nvSpPr>
        <p:spPr>
          <a:xfrm>
            <a:off x="1147705" y="109732"/>
            <a:ext cx="1408071" cy="39237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accent1"/>
                </a:solidFill>
                <a:cs typeface="+mn-ea"/>
                <a:sym typeface="+mn-lt"/>
              </a:rPr>
              <a:t>主要内容</a:t>
            </a:r>
          </a:p>
        </p:txBody>
      </p:sp>
      <p:sp>
        <p:nvSpPr>
          <p:cNvPr id="151" name="文本框 150"/>
          <p:cNvSpPr txBox="1"/>
          <p:nvPr/>
        </p:nvSpPr>
        <p:spPr>
          <a:xfrm>
            <a:off x="34325" y="1223489"/>
            <a:ext cx="2520280" cy="332398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4 </a:t>
            </a:r>
            <a:r>
              <a:rPr lang="zh-CN" altLang="en-US" sz="1400" dirty="0"/>
              <a:t>网络平台软硬件设计与实现</a:t>
            </a:r>
            <a:br>
              <a:rPr lang="zh-CN" altLang="en-US" sz="1400" dirty="0"/>
            </a:br>
            <a:r>
              <a:rPr lang="zh-CN" altLang="en-US" sz="1400" dirty="0">
                <a:solidFill>
                  <a:srgbClr val="FF0000"/>
                </a:solidFill>
              </a:rPr>
              <a:t>    </a:t>
            </a:r>
            <a:r>
              <a:rPr lang="en-US" altLang="zh-CN" sz="1400" dirty="0">
                <a:solidFill>
                  <a:srgbClr val="FF0000"/>
                </a:solidFill>
              </a:rPr>
              <a:t>- 4.1 </a:t>
            </a:r>
            <a:r>
              <a:rPr lang="zh-CN" altLang="en-US" sz="1400" dirty="0">
                <a:solidFill>
                  <a:srgbClr val="FF0000"/>
                </a:solidFill>
              </a:rPr>
              <a:t>网络平台总体概述与设计</a:t>
            </a:r>
            <a:br>
              <a:rPr lang="zh-CN" altLang="en-US" sz="1400" dirty="0">
                <a:solidFill>
                  <a:srgbClr val="FF0000"/>
                </a:solidFill>
              </a:rPr>
            </a:br>
            <a:r>
              <a:rPr lang="zh-CN" altLang="en-US" sz="1400" dirty="0"/>
              <a:t>    </a:t>
            </a:r>
            <a:r>
              <a:rPr lang="en-US" altLang="zh-CN" sz="1400" dirty="0">
                <a:solidFill>
                  <a:srgbClr val="FF0000"/>
                </a:solidFill>
              </a:rPr>
              <a:t>- 4.2 </a:t>
            </a:r>
            <a:r>
              <a:rPr lang="zh-CN" altLang="en-US" sz="1400" dirty="0">
                <a:solidFill>
                  <a:srgbClr val="FF0000"/>
                </a:solidFill>
              </a:rPr>
              <a:t>网络平台关键组件介绍与分析</a:t>
            </a:r>
            <a:br>
              <a:rPr lang="zh-CN" altLang="en-US" sz="1400" dirty="0">
                <a:solidFill>
                  <a:srgbClr val="FF0000"/>
                </a:solidFill>
              </a:rPr>
            </a:br>
            <a:r>
              <a:rPr lang="zh-CN" altLang="en-US" sz="1400" dirty="0"/>
              <a:t>    </a:t>
            </a:r>
            <a:r>
              <a:rPr lang="en-US" altLang="zh-CN" sz="1400" dirty="0"/>
              <a:t>- 4.3 </a:t>
            </a:r>
            <a:r>
              <a:rPr lang="zh-CN" altLang="en-US" sz="1400" dirty="0"/>
              <a:t>平台硬件设计</a:t>
            </a:r>
            <a:br>
              <a:rPr lang="zh-CN" altLang="en-US" sz="1400" dirty="0"/>
            </a:br>
            <a:r>
              <a:rPr lang="zh-CN" altLang="en-US" sz="1400" dirty="0">
                <a:solidFill>
                  <a:srgbClr val="FF0000"/>
                </a:solidFill>
              </a:rPr>
              <a:t>    </a:t>
            </a:r>
            <a:r>
              <a:rPr lang="en-US" altLang="zh-CN" sz="1400" dirty="0"/>
              <a:t>- 4.4 </a:t>
            </a:r>
            <a:r>
              <a:rPr lang="zh-CN" altLang="en-US" sz="1400" dirty="0"/>
              <a:t>系统设备管理系统设计</a:t>
            </a:r>
            <a:r>
              <a:rPr lang="zh-CN" altLang="en-US" sz="1400" dirty="0">
                <a:solidFill>
                  <a:srgbClr val="FF0000"/>
                </a:solidFill>
              </a:rPr>
              <a:t/>
            </a:r>
            <a:br>
              <a:rPr lang="zh-CN" altLang="en-US" sz="1400" dirty="0">
                <a:solidFill>
                  <a:srgbClr val="FF0000"/>
                </a:solidFill>
              </a:rPr>
            </a:br>
            <a:r>
              <a:rPr lang="zh-CN" altLang="en-US" sz="1400" dirty="0"/>
              <a:t>    </a:t>
            </a:r>
            <a:r>
              <a:rPr lang="en-US" altLang="zh-CN" sz="1400" dirty="0"/>
              <a:t>- 4.5 </a:t>
            </a:r>
            <a:r>
              <a:rPr lang="zh-CN" altLang="en-US" sz="1400" dirty="0"/>
              <a:t>固件升级系统设计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- 4.6 </a:t>
            </a:r>
            <a:r>
              <a:rPr lang="zh-CN" altLang="en-US" sz="1400" dirty="0"/>
              <a:t>本章小结</a:t>
            </a:r>
            <a:endParaRPr lang="en-US" altLang="zh-CN" sz="1400" dirty="0">
              <a:cs typeface="+mn-ea"/>
              <a:sym typeface="+mn-lt"/>
            </a:endParaRPr>
          </a:p>
        </p:txBody>
      </p:sp>
      <p:grpSp>
        <p:nvGrpSpPr>
          <p:cNvPr id="65" name="组合 64"/>
          <p:cNvGrpSpPr>
            <a:grpSpLocks noChangeAspect="1"/>
          </p:cNvGrpSpPr>
          <p:nvPr/>
        </p:nvGrpSpPr>
        <p:grpSpPr>
          <a:xfrm>
            <a:off x="2627784" y="1491630"/>
            <a:ext cx="6444208" cy="2598055"/>
            <a:chOff x="721686" y="1491630"/>
            <a:chExt cx="8064096" cy="3251131"/>
          </a:xfrm>
          <a:effectLst/>
          <a:scene3d>
            <a:camera prst="orthographicFront"/>
            <a:lightRig rig="threePt" dir="t"/>
          </a:scene3d>
        </p:grpSpPr>
        <p:sp>
          <p:nvSpPr>
            <p:cNvPr id="67" name="Rectangle 68">
              <a:extLst>
                <a:ext uri="{FF2B5EF4-FFF2-40B4-BE49-F238E27FC236}">
                  <a16:creationId xmlns:a16="http://schemas.microsoft.com/office/drawing/2014/main" id="{D00DC3BE-6326-44C9-8056-8E52E288B3EC}"/>
                </a:ext>
              </a:extLst>
            </p:cNvPr>
            <p:cNvSpPr/>
            <p:nvPr/>
          </p:nvSpPr>
          <p:spPr>
            <a:xfrm>
              <a:off x="1585782" y="1491630"/>
              <a:ext cx="7200000" cy="448085"/>
            </a:xfrm>
            <a:prstGeom prst="rect">
              <a:avLst/>
            </a:prstGeom>
            <a:solidFill>
              <a:srgbClr val="FFD347"/>
            </a:solidFill>
            <a:ln w="25400">
              <a:solidFill>
                <a:srgbClr val="00B0F0"/>
              </a:solidFill>
            </a:ln>
            <a:effectLst/>
            <a:sp3d>
              <a:bevelT w="114300" prst="artDeco"/>
              <a:bevelB w="6350" h="635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rgbClr val="FF0000"/>
                  </a:solidFill>
                </a:rPr>
                <a:t>Application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00DC3BE-6326-44C9-8056-8E52E288B3EC}"/>
                </a:ext>
              </a:extLst>
            </p:cNvPr>
            <p:cNvSpPr/>
            <p:nvPr/>
          </p:nvSpPr>
          <p:spPr>
            <a:xfrm>
              <a:off x="721686" y="1491630"/>
              <a:ext cx="864096" cy="2557103"/>
            </a:xfrm>
            <a:prstGeom prst="rect">
              <a:avLst/>
            </a:prstGeom>
            <a:solidFill>
              <a:srgbClr val="F29054"/>
            </a:solidFill>
            <a:ln w="25400">
              <a:solidFill>
                <a:srgbClr val="00B0F0"/>
              </a:solidFill>
            </a:ln>
            <a:effectLst/>
            <a:sp3d>
              <a:bevelT w="114300" prst="artDeco"/>
              <a:bevelB w="6350" h="635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Security</a:t>
              </a:r>
            </a:p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&amp;</a:t>
              </a:r>
            </a:p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Safety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8">
              <a:extLst>
                <a:ext uri="{FF2B5EF4-FFF2-40B4-BE49-F238E27FC236}">
                  <a16:creationId xmlns:a16="http://schemas.microsoft.com/office/drawing/2014/main" id="{D00DC3BE-6326-44C9-8056-8E52E288B3EC}"/>
                </a:ext>
              </a:extLst>
            </p:cNvPr>
            <p:cNvSpPr/>
            <p:nvPr/>
          </p:nvSpPr>
          <p:spPr>
            <a:xfrm>
              <a:off x="1585782" y="3703847"/>
              <a:ext cx="5722518" cy="344886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rgbClr val="00B0F0"/>
              </a:solidFill>
            </a:ln>
            <a:effectLst/>
            <a:sp3d>
              <a:bevelT w="114300" prst="artDeco"/>
              <a:bevelB w="6350" h="635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Drivers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68">
              <a:extLst>
                <a:ext uri="{FF2B5EF4-FFF2-40B4-BE49-F238E27FC236}">
                  <a16:creationId xmlns:a16="http://schemas.microsoft.com/office/drawing/2014/main" id="{D00DC3BE-6326-44C9-8056-8E52E288B3EC}"/>
                </a:ext>
              </a:extLst>
            </p:cNvPr>
            <p:cNvSpPr/>
            <p:nvPr/>
          </p:nvSpPr>
          <p:spPr>
            <a:xfrm>
              <a:off x="7308302" y="3703847"/>
              <a:ext cx="1477480" cy="344886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rgbClr val="00B0F0"/>
              </a:solidFill>
            </a:ln>
            <a:effectLst/>
            <a:sp3d>
              <a:bevelT w="114300" prst="artDeco"/>
              <a:bevelB w="6350" h="635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CMSIS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68">
              <a:extLst>
                <a:ext uri="{FF2B5EF4-FFF2-40B4-BE49-F238E27FC236}">
                  <a16:creationId xmlns:a16="http://schemas.microsoft.com/office/drawing/2014/main" id="{D00DC3BE-6326-44C9-8056-8E52E288B3EC}"/>
                </a:ext>
              </a:extLst>
            </p:cNvPr>
            <p:cNvSpPr/>
            <p:nvPr/>
          </p:nvSpPr>
          <p:spPr>
            <a:xfrm>
              <a:off x="721686" y="4048733"/>
              <a:ext cx="8064096" cy="6940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00B0F0"/>
              </a:solidFill>
            </a:ln>
            <a:effectLst/>
            <a:sp3d>
              <a:bevelT w="114300" prst="artDeco"/>
              <a:bevelB w="6350" h="635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Hardware Platform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68">
              <a:extLst>
                <a:ext uri="{FF2B5EF4-FFF2-40B4-BE49-F238E27FC236}">
                  <a16:creationId xmlns:a16="http://schemas.microsoft.com/office/drawing/2014/main" id="{D00DC3BE-6326-44C9-8056-8E52E288B3EC}"/>
                </a:ext>
              </a:extLst>
            </p:cNvPr>
            <p:cNvSpPr/>
            <p:nvPr/>
          </p:nvSpPr>
          <p:spPr>
            <a:xfrm>
              <a:off x="7308304" y="1939714"/>
              <a:ext cx="1477478" cy="17588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00B0F0"/>
              </a:solidFill>
            </a:ln>
            <a:effectLst/>
            <a:sp3d>
              <a:bevelT w="114300" prst="artDeco"/>
              <a:bevelB w="6350" h="635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RTX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68">
              <a:extLst>
                <a:ext uri="{FF2B5EF4-FFF2-40B4-BE49-F238E27FC236}">
                  <a16:creationId xmlns:a16="http://schemas.microsoft.com/office/drawing/2014/main" id="{D00DC3BE-6326-44C9-8056-8E52E288B3EC}"/>
                </a:ext>
              </a:extLst>
            </p:cNvPr>
            <p:cNvSpPr/>
            <p:nvPr/>
          </p:nvSpPr>
          <p:spPr>
            <a:xfrm>
              <a:off x="4827447" y="3235858"/>
              <a:ext cx="2480855" cy="462724"/>
            </a:xfrm>
            <a:prstGeom prst="rect">
              <a:avLst/>
            </a:prstGeom>
            <a:solidFill>
              <a:schemeClr val="bg2">
                <a:lumMod val="90000"/>
                <a:alpha val="40000"/>
              </a:schemeClr>
            </a:solidFill>
            <a:ln w="25400">
              <a:solidFill>
                <a:srgbClr val="00B0F0"/>
              </a:solidFill>
            </a:ln>
            <a:effectLst/>
            <a:sp3d>
              <a:bevelT w="114300" prst="artDeco"/>
              <a:bevelB w="6350" h="635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solidFill>
                    <a:schemeClr val="tx1">
                      <a:alpha val="40000"/>
                    </a:schemeClr>
                  </a:solidFill>
                </a:rPr>
                <a:t>Data Fusion</a:t>
              </a:r>
              <a:endParaRPr lang="en-US" sz="1000" b="1" dirty="0">
                <a:solidFill>
                  <a:schemeClr val="tx1">
                    <a:alpha val="40000"/>
                  </a:schemeClr>
                </a:solidFill>
              </a:endParaRPr>
            </a:p>
          </p:txBody>
        </p:sp>
        <p:sp>
          <p:nvSpPr>
            <p:cNvPr id="82" name="Rectangle 68">
              <a:extLst>
                <a:ext uri="{FF2B5EF4-FFF2-40B4-BE49-F238E27FC236}">
                  <a16:creationId xmlns:a16="http://schemas.microsoft.com/office/drawing/2014/main" id="{D00DC3BE-6326-44C9-8056-8E52E288B3EC}"/>
                </a:ext>
              </a:extLst>
            </p:cNvPr>
            <p:cNvSpPr/>
            <p:nvPr/>
          </p:nvSpPr>
          <p:spPr>
            <a:xfrm>
              <a:off x="4827449" y="1939714"/>
              <a:ext cx="2480854" cy="1296144"/>
            </a:xfrm>
            <a:prstGeom prst="rect">
              <a:avLst/>
            </a:prstGeom>
            <a:solidFill>
              <a:schemeClr val="bg2">
                <a:lumMod val="90000"/>
                <a:alpha val="40000"/>
              </a:schemeClr>
            </a:solidFill>
            <a:ln w="25400">
              <a:solidFill>
                <a:srgbClr val="00B0F0"/>
              </a:solidFill>
            </a:ln>
            <a:effectLst/>
            <a:sp3d>
              <a:bevelT w="114300" prst="artDeco"/>
              <a:bevelB w="6350" h="635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solidFill>
                    <a:schemeClr val="tx1">
                      <a:alpha val="40000"/>
                    </a:schemeClr>
                  </a:solidFill>
                </a:rPr>
                <a:t>Embedded AI</a:t>
              </a:r>
            </a:p>
            <a:p>
              <a:pPr algn="ctr"/>
              <a:r>
                <a:rPr lang="en-US" altLang="zh-CN" sz="1000" b="1">
                  <a:solidFill>
                    <a:schemeClr val="tx1">
                      <a:alpha val="40000"/>
                    </a:schemeClr>
                  </a:solidFill>
                </a:rPr>
                <a:t>Libraries</a:t>
              </a:r>
            </a:p>
          </p:txBody>
        </p:sp>
        <p:sp>
          <p:nvSpPr>
            <p:cNvPr id="83" name="Rectangle 68">
              <a:extLst>
                <a:ext uri="{FF2B5EF4-FFF2-40B4-BE49-F238E27FC236}">
                  <a16:creationId xmlns:a16="http://schemas.microsoft.com/office/drawing/2014/main" id="{D00DC3BE-6326-44C9-8056-8E52E288B3EC}"/>
                </a:ext>
              </a:extLst>
            </p:cNvPr>
            <p:cNvSpPr/>
            <p:nvPr/>
          </p:nvSpPr>
          <p:spPr>
            <a:xfrm>
              <a:off x="1579568" y="2862471"/>
              <a:ext cx="1905125" cy="8361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B0F0"/>
              </a:solidFill>
            </a:ln>
            <a:effectLst/>
            <a:sp3d>
              <a:bevelT w="114300" prst="artDeco"/>
              <a:bevelB w="6350" h="635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>
                  <a:solidFill>
                    <a:srgbClr val="FF0000"/>
                  </a:solidFill>
                </a:rPr>
                <a:t>LwIP</a:t>
              </a:r>
              <a:endParaRPr lang="en-US" altLang="zh-CN" sz="1000" b="1" dirty="0">
                <a:solidFill>
                  <a:srgbClr val="FF0000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</a:t>
              </a:r>
              <a:r>
                <a:rPr lang="en-US" altLang="zh-CN" sz="1000" b="1" dirty="0" err="1">
                  <a:solidFill>
                    <a:srgbClr val="FF0000"/>
                  </a:solidFill>
                </a:rPr>
                <a:t>Wifi</a:t>
              </a:r>
              <a:r>
                <a:rPr lang="en-US" altLang="zh-CN" sz="1000" b="1" dirty="0">
                  <a:solidFill>
                    <a:srgbClr val="FF0000"/>
                  </a:solidFill>
                </a:rPr>
                <a:t>/Ethernet</a:t>
              </a:r>
              <a:r>
                <a:rPr lang="zh-CN" altLang="en-US" sz="1000" b="1" dirty="0">
                  <a:solidFill>
                    <a:srgbClr val="FF0000"/>
                  </a:solidFill>
                </a:rPr>
                <a:t>）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Rectangle 68">
              <a:extLst>
                <a:ext uri="{FF2B5EF4-FFF2-40B4-BE49-F238E27FC236}">
                  <a16:creationId xmlns:a16="http://schemas.microsoft.com/office/drawing/2014/main" id="{D00DC3BE-6326-44C9-8056-8E52E288B3EC}"/>
                </a:ext>
              </a:extLst>
            </p:cNvPr>
            <p:cNvSpPr/>
            <p:nvPr/>
          </p:nvSpPr>
          <p:spPr>
            <a:xfrm>
              <a:off x="3484695" y="2862471"/>
              <a:ext cx="1342754" cy="8387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B0F0"/>
              </a:solidFill>
            </a:ln>
            <a:effectLst/>
            <a:sp3d>
              <a:bevelT w="114300" prst="artDeco"/>
              <a:bevelB w="6350" h="635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OpenThread/</a:t>
              </a:r>
            </a:p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BLE mesh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68">
              <a:extLst>
                <a:ext uri="{FF2B5EF4-FFF2-40B4-BE49-F238E27FC236}">
                  <a16:creationId xmlns:a16="http://schemas.microsoft.com/office/drawing/2014/main" id="{D00DC3BE-6326-44C9-8056-8E52E288B3EC}"/>
                </a:ext>
              </a:extLst>
            </p:cNvPr>
            <p:cNvSpPr/>
            <p:nvPr/>
          </p:nvSpPr>
          <p:spPr>
            <a:xfrm>
              <a:off x="1579570" y="2512319"/>
              <a:ext cx="1473407" cy="351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B0F0"/>
              </a:solidFill>
            </a:ln>
            <a:effectLst/>
            <a:sp3d>
              <a:bevelT w="114300" prst="artDeco"/>
              <a:bevelB w="6350" h="635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TCP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68">
              <a:extLst>
                <a:ext uri="{FF2B5EF4-FFF2-40B4-BE49-F238E27FC236}">
                  <a16:creationId xmlns:a16="http://schemas.microsoft.com/office/drawing/2014/main" id="{D00DC3BE-6326-44C9-8056-8E52E288B3EC}"/>
                </a:ext>
              </a:extLst>
            </p:cNvPr>
            <p:cNvSpPr/>
            <p:nvPr/>
          </p:nvSpPr>
          <p:spPr>
            <a:xfrm>
              <a:off x="3052977" y="2513635"/>
              <a:ext cx="1774472" cy="3528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B0F0"/>
              </a:solidFill>
            </a:ln>
            <a:effectLst/>
            <a:sp3d>
              <a:bevelT w="114300" prst="artDeco"/>
              <a:bevelB w="6350" h="635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rgbClr val="FF0000"/>
                  </a:solidFill>
                </a:rPr>
                <a:t>UDP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Rectangle 68">
              <a:extLst>
                <a:ext uri="{FF2B5EF4-FFF2-40B4-BE49-F238E27FC236}">
                  <a16:creationId xmlns:a16="http://schemas.microsoft.com/office/drawing/2014/main" id="{D00DC3BE-6326-44C9-8056-8E52E288B3EC}"/>
                </a:ext>
              </a:extLst>
            </p:cNvPr>
            <p:cNvSpPr/>
            <p:nvPr/>
          </p:nvSpPr>
          <p:spPr>
            <a:xfrm>
              <a:off x="1584227" y="1941030"/>
              <a:ext cx="1468750" cy="5726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B0F0"/>
              </a:solidFill>
            </a:ln>
            <a:effectLst/>
            <a:sp3d>
              <a:bevelT w="114300" prst="artDeco"/>
              <a:bevelB w="6350" h="635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tx1"/>
                  </a:solidFill>
                </a:rPr>
                <a:t>HTTP/MQTT/</a:t>
              </a:r>
            </a:p>
            <a:p>
              <a:pPr algn="ctr"/>
              <a:r>
                <a:rPr lang="en-US" altLang="zh-CN" sz="1000" b="1" dirty="0">
                  <a:solidFill>
                    <a:srgbClr val="FF0000"/>
                  </a:solidFill>
                </a:rPr>
                <a:t>LwM2M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90" name="Rectangle 68">
              <a:extLst>
                <a:ext uri="{FF2B5EF4-FFF2-40B4-BE49-F238E27FC236}">
                  <a16:creationId xmlns:a16="http://schemas.microsoft.com/office/drawing/2014/main" id="{D00DC3BE-6326-44C9-8056-8E52E288B3EC}"/>
                </a:ext>
              </a:extLst>
            </p:cNvPr>
            <p:cNvSpPr/>
            <p:nvPr/>
          </p:nvSpPr>
          <p:spPr>
            <a:xfrm>
              <a:off x="3052977" y="1937060"/>
              <a:ext cx="1774471" cy="5765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B0F0"/>
              </a:solidFill>
            </a:ln>
            <a:effectLst/>
            <a:sp3d>
              <a:bevelT w="114300" prst="artDeco"/>
              <a:bevelB w="6350" h="635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CoAP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68">
              <a:extLst>
                <a:ext uri="{FF2B5EF4-FFF2-40B4-BE49-F238E27FC236}">
                  <a16:creationId xmlns:a16="http://schemas.microsoft.com/office/drawing/2014/main" id="{D00DC3BE-6326-44C9-8056-8E52E288B3EC}"/>
                </a:ext>
              </a:extLst>
            </p:cNvPr>
            <p:cNvSpPr/>
            <p:nvPr/>
          </p:nvSpPr>
          <p:spPr>
            <a:xfrm>
              <a:off x="1153734" y="4169655"/>
              <a:ext cx="1345674" cy="447927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40000"/>
              </a:schemeClr>
            </a:solidFill>
            <a:ln w="25400">
              <a:noFill/>
            </a:ln>
            <a:effectLst/>
            <a:sp3d>
              <a:bevelT w="114300" prst="artDeco"/>
              <a:bevelB w="6350" h="635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solidFill>
                    <a:schemeClr val="tx1">
                      <a:alpha val="40000"/>
                    </a:schemeClr>
                  </a:solidFill>
                </a:rPr>
                <a:t>IP Cores</a:t>
              </a:r>
              <a:endParaRPr lang="en-US" sz="1000" b="1" dirty="0">
                <a:solidFill>
                  <a:schemeClr val="tx1">
                    <a:alpha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919164"/>
      </p:ext>
    </p:extLst>
  </p:cSld>
  <p:clrMapOvr>
    <a:masterClrMapping/>
  </p:clrMapOvr>
  <p:transition spd="slow" advClick="0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2"/>
          <p:cNvSpPr txBox="1"/>
          <p:nvPr/>
        </p:nvSpPr>
        <p:spPr>
          <a:xfrm>
            <a:off x="1147705" y="109732"/>
            <a:ext cx="1408071" cy="39237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accent1"/>
                </a:solidFill>
                <a:cs typeface="+mn-ea"/>
                <a:sym typeface="+mn-lt"/>
              </a:rPr>
              <a:t>主要内容</a:t>
            </a:r>
          </a:p>
        </p:txBody>
      </p:sp>
      <p:sp>
        <p:nvSpPr>
          <p:cNvPr id="151" name="文本框 150"/>
          <p:cNvSpPr txBox="1"/>
          <p:nvPr/>
        </p:nvSpPr>
        <p:spPr>
          <a:xfrm>
            <a:off x="179512" y="1413008"/>
            <a:ext cx="2520280" cy="332398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4 </a:t>
            </a:r>
            <a:r>
              <a:rPr lang="zh-CN" altLang="en-US" sz="1400" dirty="0"/>
              <a:t>网络平台软硬件设计与实现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- 4.1 </a:t>
            </a:r>
            <a:r>
              <a:rPr lang="zh-CN" altLang="en-US" sz="1400" dirty="0"/>
              <a:t>网络平台总体概述与设计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- 4.2 </a:t>
            </a:r>
            <a:r>
              <a:rPr lang="zh-CN" altLang="en-US" sz="1400" dirty="0"/>
              <a:t>网络平台关键组件介绍与分析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- 4.3 </a:t>
            </a:r>
            <a:r>
              <a:rPr lang="zh-CN" altLang="en-US" sz="1400" dirty="0"/>
              <a:t>平台硬件设计</a:t>
            </a:r>
            <a:br>
              <a:rPr lang="zh-CN" altLang="en-US" sz="1400" dirty="0"/>
            </a:br>
            <a:r>
              <a:rPr lang="zh-CN" altLang="en-US" sz="1400" dirty="0">
                <a:solidFill>
                  <a:srgbClr val="FF0000"/>
                </a:solidFill>
              </a:rPr>
              <a:t>    </a:t>
            </a:r>
            <a:r>
              <a:rPr lang="en-US" altLang="zh-CN" sz="1400" dirty="0">
                <a:solidFill>
                  <a:srgbClr val="FF0000"/>
                </a:solidFill>
              </a:rPr>
              <a:t>- 4.4 </a:t>
            </a:r>
            <a:r>
              <a:rPr lang="zh-CN" altLang="en-US" sz="1400" dirty="0">
                <a:solidFill>
                  <a:srgbClr val="FF0000"/>
                </a:solidFill>
              </a:rPr>
              <a:t>系统设备管理系统设计</a:t>
            </a:r>
            <a:br>
              <a:rPr lang="zh-CN" altLang="en-US" sz="1400" dirty="0">
                <a:solidFill>
                  <a:srgbClr val="FF0000"/>
                </a:solidFill>
              </a:rPr>
            </a:br>
            <a:r>
              <a:rPr lang="zh-CN" altLang="en-US" sz="1400" dirty="0"/>
              <a:t>    </a:t>
            </a:r>
            <a:r>
              <a:rPr lang="en-US" altLang="zh-CN" sz="1400" dirty="0"/>
              <a:t>- 4.5 </a:t>
            </a:r>
            <a:r>
              <a:rPr lang="zh-CN" altLang="en-US" sz="1400" dirty="0"/>
              <a:t>固件升级系统设计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- 4.6 </a:t>
            </a:r>
            <a:r>
              <a:rPr lang="zh-CN" altLang="en-US" sz="1400" dirty="0"/>
              <a:t>本章小结</a:t>
            </a:r>
            <a:endParaRPr lang="en-US" altLang="zh-CN" sz="1400" dirty="0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859" y="1146532"/>
            <a:ext cx="61245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4109"/>
      </p:ext>
    </p:extLst>
  </p:cSld>
  <p:clrMapOvr>
    <a:masterClrMapping/>
  </p:clrMapOvr>
  <p:transition spd="slow" advClick="0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2"/>
          <p:cNvSpPr txBox="1"/>
          <p:nvPr/>
        </p:nvSpPr>
        <p:spPr>
          <a:xfrm>
            <a:off x="1147705" y="109732"/>
            <a:ext cx="1408071" cy="39237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accent1"/>
                </a:solidFill>
                <a:cs typeface="+mn-ea"/>
                <a:sym typeface="+mn-lt"/>
              </a:rPr>
              <a:t>主要内容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3202017" y="1059582"/>
            <a:ext cx="5920134" cy="3510496"/>
            <a:chOff x="3092093" y="1223200"/>
            <a:chExt cx="5920134" cy="3510496"/>
          </a:xfrm>
        </p:grpSpPr>
        <p:grpSp>
          <p:nvGrpSpPr>
            <p:cNvPr id="4" name="组合 3"/>
            <p:cNvGrpSpPr/>
            <p:nvPr/>
          </p:nvGrpSpPr>
          <p:grpSpPr>
            <a:xfrm>
              <a:off x="3851920" y="1635646"/>
              <a:ext cx="1368152" cy="720080"/>
              <a:chOff x="3635896" y="1635646"/>
              <a:chExt cx="1368152" cy="72008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3635896" y="1635646"/>
                <a:ext cx="1368152" cy="720080"/>
                <a:chOff x="2883972" y="1314871"/>
                <a:chExt cx="3312543" cy="1112864"/>
              </a:xfrm>
            </p:grpSpPr>
            <p:sp>
              <p:nvSpPr>
                <p:cNvPr id="41" name="圆角矩形 40"/>
                <p:cNvSpPr/>
                <p:nvPr/>
              </p:nvSpPr>
              <p:spPr>
                <a:xfrm>
                  <a:off x="2883972" y="1314871"/>
                  <a:ext cx="3312543" cy="111286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42" name="直接连接符 41"/>
                <p:cNvCxnSpPr/>
                <p:nvPr/>
              </p:nvCxnSpPr>
              <p:spPr>
                <a:xfrm>
                  <a:off x="2883972" y="1861520"/>
                  <a:ext cx="3312543" cy="248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文本框 43"/>
              <p:cNvSpPr txBox="1"/>
              <p:nvPr/>
            </p:nvSpPr>
            <p:spPr>
              <a:xfrm>
                <a:off x="4031940" y="1720393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cs typeface="+mn-ea"/>
                    <a:sym typeface="+mn-lt"/>
                  </a:rPr>
                  <a:t>IDLE</a:t>
                </a:r>
                <a:endParaRPr lang="zh-CN" altLang="en-US" sz="1200" dirty="0">
                  <a:cs typeface="+mn-ea"/>
                  <a:sym typeface="+mn-lt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3968933" y="2082139"/>
                <a:ext cx="702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cs typeface="+mn-ea"/>
                    <a:sym typeface="+mn-lt"/>
                  </a:rPr>
                  <a:t>State = 0</a:t>
                </a: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7164288" y="2547777"/>
              <a:ext cx="1423973" cy="720080"/>
              <a:chOff x="3635896" y="1635646"/>
              <a:chExt cx="1423973" cy="720080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3635896" y="1635646"/>
                <a:ext cx="1368152" cy="720080"/>
                <a:chOff x="2883972" y="1314871"/>
                <a:chExt cx="3312543" cy="1112864"/>
              </a:xfrm>
            </p:grpSpPr>
            <p:sp>
              <p:nvSpPr>
                <p:cNvPr id="51" name="圆角矩形 50"/>
                <p:cNvSpPr/>
                <p:nvPr/>
              </p:nvSpPr>
              <p:spPr>
                <a:xfrm>
                  <a:off x="2883972" y="1314871"/>
                  <a:ext cx="3312543" cy="111286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52" name="直接连接符 51"/>
                <p:cNvCxnSpPr/>
                <p:nvPr/>
              </p:nvCxnSpPr>
              <p:spPr>
                <a:xfrm>
                  <a:off x="2883972" y="1861520"/>
                  <a:ext cx="3312543" cy="248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文本框 48"/>
              <p:cNvSpPr txBox="1"/>
              <p:nvPr/>
            </p:nvSpPr>
            <p:spPr>
              <a:xfrm>
                <a:off x="3655713" y="1712357"/>
                <a:ext cx="14041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cs typeface="+mn-ea"/>
                    <a:sym typeface="+mn-lt"/>
                  </a:rPr>
                  <a:t>DOWNLOADING</a:t>
                </a:r>
                <a:endParaRPr lang="zh-CN" altLang="en-US" sz="1200" dirty="0">
                  <a:cs typeface="+mn-ea"/>
                  <a:sym typeface="+mn-lt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3968933" y="2082139"/>
                <a:ext cx="702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cs typeface="+mn-ea"/>
                    <a:sym typeface="+mn-lt"/>
                  </a:rPr>
                  <a:t>State = 1</a:t>
                </a: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7164288" y="4011910"/>
              <a:ext cx="1368152" cy="720080"/>
              <a:chOff x="3635896" y="1635646"/>
              <a:chExt cx="1368152" cy="720080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3635896" y="1635646"/>
                <a:ext cx="1368152" cy="720080"/>
                <a:chOff x="2883972" y="1314871"/>
                <a:chExt cx="3312543" cy="1112864"/>
              </a:xfrm>
            </p:grpSpPr>
            <p:sp>
              <p:nvSpPr>
                <p:cNvPr id="57" name="圆角矩形 56"/>
                <p:cNvSpPr/>
                <p:nvPr/>
              </p:nvSpPr>
              <p:spPr>
                <a:xfrm>
                  <a:off x="2883972" y="1314871"/>
                  <a:ext cx="3312543" cy="111286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58" name="直接连接符 57"/>
                <p:cNvCxnSpPr/>
                <p:nvPr/>
              </p:nvCxnSpPr>
              <p:spPr>
                <a:xfrm>
                  <a:off x="2883972" y="1861520"/>
                  <a:ext cx="3312543" cy="248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文本框 54"/>
              <p:cNvSpPr txBox="1"/>
              <p:nvPr/>
            </p:nvSpPr>
            <p:spPr>
              <a:xfrm>
                <a:off x="3745723" y="1712357"/>
                <a:ext cx="12241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cs typeface="+mn-ea"/>
                    <a:sym typeface="+mn-lt"/>
                  </a:rPr>
                  <a:t>DOWNLOAED</a:t>
                </a:r>
                <a:endParaRPr lang="zh-CN" altLang="en-US" sz="1200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3968933" y="2082139"/>
                <a:ext cx="702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cs typeface="+mn-ea"/>
                    <a:sym typeface="+mn-lt"/>
                  </a:rPr>
                  <a:t>State = 2</a:t>
                </a: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3851920" y="4013616"/>
              <a:ext cx="1368152" cy="720080"/>
              <a:chOff x="3635896" y="1635646"/>
              <a:chExt cx="1368152" cy="720080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3635896" y="1635646"/>
                <a:ext cx="1368152" cy="720080"/>
                <a:chOff x="2883972" y="1314871"/>
                <a:chExt cx="3312543" cy="1112864"/>
              </a:xfrm>
            </p:grpSpPr>
            <p:sp>
              <p:nvSpPr>
                <p:cNvPr id="63" name="圆角矩形 62"/>
                <p:cNvSpPr/>
                <p:nvPr/>
              </p:nvSpPr>
              <p:spPr>
                <a:xfrm>
                  <a:off x="2883972" y="1314871"/>
                  <a:ext cx="3312543" cy="111286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64" name="直接连接符 63"/>
                <p:cNvCxnSpPr/>
                <p:nvPr/>
              </p:nvCxnSpPr>
              <p:spPr>
                <a:xfrm>
                  <a:off x="2883972" y="1861520"/>
                  <a:ext cx="3312543" cy="248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本框 60"/>
              <p:cNvSpPr txBox="1"/>
              <p:nvPr/>
            </p:nvSpPr>
            <p:spPr>
              <a:xfrm>
                <a:off x="3834825" y="1712268"/>
                <a:ext cx="97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cs typeface="+mn-ea"/>
                    <a:sym typeface="+mn-lt"/>
                  </a:rPr>
                  <a:t>UPDATING</a:t>
                </a:r>
                <a:endParaRPr lang="zh-CN" altLang="en-US" sz="1200" dirty="0">
                  <a:cs typeface="+mn-ea"/>
                  <a:sym typeface="+mn-lt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3968933" y="2082139"/>
                <a:ext cx="702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cs typeface="+mn-ea"/>
                    <a:sym typeface="+mn-lt"/>
                  </a:rPr>
                  <a:t>State = 3</a:t>
                </a: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6" name="肘形连接符 5"/>
            <p:cNvCxnSpPr>
              <a:endCxn id="41" idx="0"/>
            </p:cNvCxnSpPr>
            <p:nvPr/>
          </p:nvCxnSpPr>
          <p:spPr>
            <a:xfrm rot="10800000">
              <a:off x="4535997" y="1635647"/>
              <a:ext cx="3663407" cy="912131"/>
            </a:xfrm>
            <a:prstGeom prst="bentConnector4">
              <a:avLst>
                <a:gd name="adj1" fmla="val 129"/>
                <a:gd name="adj2" fmla="val 12506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/>
            <p:cNvSpPr txBox="1"/>
            <p:nvPr/>
          </p:nvSpPr>
          <p:spPr>
            <a:xfrm>
              <a:off x="5868144" y="1223200"/>
              <a:ext cx="11861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cs typeface="+mn-ea"/>
                  <a:sym typeface="+mn-lt"/>
                </a:rPr>
                <a:t>URI Resolution Failed</a:t>
              </a:r>
              <a:endParaRPr lang="zh-CN" altLang="en-US" sz="800" dirty="0">
                <a:cs typeface="+mn-ea"/>
                <a:sym typeface="+mn-lt"/>
              </a:endParaRPr>
            </a:p>
          </p:txBody>
        </p:sp>
        <p:cxnSp>
          <p:nvCxnSpPr>
            <p:cNvPr id="13" name="肘形连接符 12"/>
            <p:cNvCxnSpPr/>
            <p:nvPr/>
          </p:nvCxnSpPr>
          <p:spPr>
            <a:xfrm>
              <a:off x="5220072" y="1779662"/>
              <a:ext cx="2808312" cy="768115"/>
            </a:xfrm>
            <a:prstGeom prst="bentConnector3">
              <a:avLst>
                <a:gd name="adj1" fmla="val 9986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6334710" y="1599932"/>
              <a:ext cx="11861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cs typeface="+mn-ea"/>
                  <a:sym typeface="+mn-lt"/>
                </a:rPr>
                <a:t>Write to Package</a:t>
              </a:r>
              <a:endParaRPr lang="zh-CN" altLang="en-US" sz="800" dirty="0">
                <a:cs typeface="+mn-ea"/>
                <a:sym typeface="+mn-lt"/>
              </a:endParaRPr>
            </a:p>
          </p:txBody>
        </p:sp>
        <p:cxnSp>
          <p:nvCxnSpPr>
            <p:cNvPr id="17" name="肘形连接符 16"/>
            <p:cNvCxnSpPr>
              <a:stCxn id="41" idx="3"/>
              <a:endCxn id="51" idx="0"/>
            </p:cNvCxnSpPr>
            <p:nvPr/>
          </p:nvCxnSpPr>
          <p:spPr>
            <a:xfrm>
              <a:off x="5220072" y="1995686"/>
              <a:ext cx="2628292" cy="5520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/>
            <p:cNvSpPr txBox="1"/>
            <p:nvPr/>
          </p:nvSpPr>
          <p:spPr>
            <a:xfrm>
              <a:off x="5858211" y="1815956"/>
              <a:ext cx="11861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cs typeface="+mn-ea"/>
                  <a:sym typeface="+mn-lt"/>
                </a:rPr>
                <a:t>Write to Package URI</a:t>
              </a:r>
              <a:endParaRPr lang="zh-CN" altLang="en-US" sz="800" dirty="0">
                <a:cs typeface="+mn-ea"/>
                <a:sym typeface="+mn-lt"/>
              </a:endParaRPr>
            </a:p>
          </p:txBody>
        </p:sp>
        <p:cxnSp>
          <p:nvCxnSpPr>
            <p:cNvPr id="19" name="肘形连接符 18"/>
            <p:cNvCxnSpPr>
              <a:stCxn id="49" idx="1"/>
            </p:cNvCxnSpPr>
            <p:nvPr/>
          </p:nvCxnSpPr>
          <p:spPr>
            <a:xfrm rot="10800000">
              <a:off x="5220073" y="2163720"/>
              <a:ext cx="1964033" cy="599269"/>
            </a:xfrm>
            <a:prstGeom prst="bentConnector3">
              <a:avLst>
                <a:gd name="adj1" fmla="val 5278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6179947" y="2584071"/>
              <a:ext cx="9521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cs typeface="+mn-ea"/>
                  <a:sym typeface="+mn-lt"/>
                </a:rPr>
                <a:t>Download Failed</a:t>
              </a:r>
              <a:endParaRPr lang="zh-CN" altLang="en-US" sz="800" dirty="0">
                <a:cs typeface="+mn-ea"/>
                <a:sym typeface="+mn-lt"/>
              </a:endParaRPr>
            </a:p>
          </p:txBody>
        </p:sp>
        <p:cxnSp>
          <p:nvCxnSpPr>
            <p:cNvPr id="22" name="肘形连接符 21"/>
            <p:cNvCxnSpPr/>
            <p:nvPr/>
          </p:nvCxnSpPr>
          <p:spPr>
            <a:xfrm rot="10800000">
              <a:off x="5148064" y="2355726"/>
              <a:ext cx="2016224" cy="761654"/>
            </a:xfrm>
            <a:prstGeom prst="bentConnector3">
              <a:avLst>
                <a:gd name="adj1" fmla="val 10000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>
              <a:off x="5672072" y="2931022"/>
              <a:ext cx="9521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cs typeface="+mn-ea"/>
                  <a:sym typeface="+mn-lt"/>
                </a:rPr>
                <a:t>Check Failed</a:t>
              </a:r>
              <a:endParaRPr lang="zh-CN" altLang="en-US" sz="800" dirty="0">
                <a:cs typeface="+mn-ea"/>
                <a:sym typeface="+mn-lt"/>
              </a:endParaRPr>
            </a:p>
          </p:txBody>
        </p:sp>
        <p:cxnSp>
          <p:nvCxnSpPr>
            <p:cNvPr id="25" name="直接箭头连接符 24"/>
            <p:cNvCxnSpPr>
              <a:stCxn id="51" idx="2"/>
              <a:endCxn id="57" idx="0"/>
            </p:cNvCxnSpPr>
            <p:nvPr/>
          </p:nvCxnSpPr>
          <p:spPr>
            <a:xfrm>
              <a:off x="7848364" y="3267857"/>
              <a:ext cx="0" cy="74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7824095" y="3553891"/>
              <a:ext cx="11881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cs typeface="+mn-ea"/>
                  <a:sym typeface="+mn-lt"/>
                </a:rPr>
                <a:t>Download Finished</a:t>
              </a:r>
              <a:endParaRPr lang="zh-CN" altLang="en-US" sz="800" dirty="0">
                <a:cs typeface="+mn-ea"/>
                <a:sym typeface="+mn-lt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906852" y="2362056"/>
              <a:ext cx="2639980" cy="1649854"/>
              <a:chOff x="4906852" y="2362056"/>
              <a:chExt cx="2639980" cy="1649854"/>
            </a:xfrm>
          </p:grpSpPr>
          <p:cxnSp>
            <p:nvCxnSpPr>
              <p:cNvPr id="31" name="肘形连接符 30"/>
              <p:cNvCxnSpPr/>
              <p:nvPr/>
            </p:nvCxnSpPr>
            <p:spPr>
              <a:xfrm rot="10800000">
                <a:off x="4906852" y="2362056"/>
                <a:ext cx="2639980" cy="1367524"/>
              </a:xfrm>
              <a:prstGeom prst="bentConnector3">
                <a:avLst>
                  <a:gd name="adj1" fmla="val 9996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7541647" y="3729580"/>
                <a:ext cx="0" cy="2823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文本框 104"/>
            <p:cNvSpPr txBox="1"/>
            <p:nvPr/>
          </p:nvSpPr>
          <p:spPr>
            <a:xfrm>
              <a:off x="5148064" y="3543568"/>
              <a:ext cx="23356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cs typeface="+mn-ea"/>
                  <a:sym typeface="+mn-lt"/>
                </a:rPr>
                <a:t>Package URI is empty or Package URI is NULL</a:t>
              </a:r>
              <a:endParaRPr lang="zh-CN" altLang="en-US" sz="800" dirty="0">
                <a:cs typeface="+mn-ea"/>
                <a:sym typeface="+mn-lt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flipH="1">
              <a:off x="5220072" y="4227120"/>
              <a:ext cx="1944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>
              <a:off x="5220072" y="4581513"/>
              <a:ext cx="1944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/>
            <p:cNvSpPr txBox="1"/>
            <p:nvPr/>
          </p:nvSpPr>
          <p:spPr>
            <a:xfrm>
              <a:off x="5572171" y="4048046"/>
              <a:ext cx="13911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cs typeface="+mn-ea"/>
                  <a:sym typeface="+mn-lt"/>
                </a:rPr>
                <a:t>Execute Update triggered</a:t>
              </a:r>
              <a:endParaRPr lang="zh-CN" altLang="en-US" sz="800" dirty="0">
                <a:cs typeface="+mn-ea"/>
                <a:sym typeface="+mn-lt"/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5606660" y="4382737"/>
              <a:ext cx="13911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cs typeface="+mn-ea"/>
                  <a:sym typeface="+mn-lt"/>
                </a:rPr>
                <a:t>Firmware Update Failed</a:t>
              </a:r>
              <a:endParaRPr lang="zh-CN" altLang="en-US" sz="800" dirty="0">
                <a:cs typeface="+mn-ea"/>
                <a:sym typeface="+mn-lt"/>
              </a:endParaRPr>
            </a:p>
          </p:txBody>
        </p:sp>
        <p:cxnSp>
          <p:nvCxnSpPr>
            <p:cNvPr id="68" name="直接箭头连接符 67"/>
            <p:cNvCxnSpPr>
              <a:stCxn id="63" idx="0"/>
              <a:endCxn id="41" idx="2"/>
            </p:cNvCxnSpPr>
            <p:nvPr/>
          </p:nvCxnSpPr>
          <p:spPr>
            <a:xfrm flipV="1">
              <a:off x="4535996" y="2355726"/>
              <a:ext cx="0" cy="1657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 flipV="1">
              <a:off x="4247964" y="2355725"/>
              <a:ext cx="0" cy="1656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肘形连接符 75"/>
            <p:cNvCxnSpPr>
              <a:stCxn id="63" idx="1"/>
              <a:endCxn id="41" idx="1"/>
            </p:cNvCxnSpPr>
            <p:nvPr/>
          </p:nvCxnSpPr>
          <p:spPr>
            <a:xfrm rot="10800000">
              <a:off x="3851920" y="1995686"/>
              <a:ext cx="12700" cy="2377970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3347864" y="1815376"/>
              <a:ext cx="5167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146"/>
            <p:cNvSpPr txBox="1"/>
            <p:nvPr/>
          </p:nvSpPr>
          <p:spPr>
            <a:xfrm>
              <a:off x="4463989" y="3014540"/>
              <a:ext cx="524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cs typeface="+mn-ea"/>
                  <a:sym typeface="+mn-lt"/>
                </a:rPr>
                <a:t>Check Failed</a:t>
              </a:r>
              <a:endParaRPr lang="zh-CN" altLang="en-US" sz="800" dirty="0">
                <a:cs typeface="+mn-ea"/>
                <a:sym typeface="+mn-lt"/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3750262" y="3025283"/>
              <a:ext cx="7371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cs typeface="+mn-ea"/>
                  <a:sym typeface="+mn-lt"/>
                </a:rPr>
                <a:t>Update Success</a:t>
              </a:r>
              <a:endParaRPr lang="zh-CN" altLang="en-US" sz="800" dirty="0">
                <a:cs typeface="+mn-ea"/>
                <a:sym typeface="+mn-lt"/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3092093" y="3009658"/>
              <a:ext cx="651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cs typeface="+mn-ea"/>
                  <a:sym typeface="+mn-lt"/>
                </a:rPr>
                <a:t>Firmware Update Failed</a:t>
              </a:r>
              <a:endParaRPr lang="zh-CN" altLang="en-US" sz="800" dirty="0">
                <a:cs typeface="+mn-ea"/>
                <a:sym typeface="+mn-lt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3377382" y="1635646"/>
              <a:ext cx="4221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cs typeface="+mn-ea"/>
                  <a:sym typeface="+mn-lt"/>
                </a:rPr>
                <a:t>Start</a:t>
              </a:r>
              <a:endParaRPr lang="zh-CN" altLang="en-US" sz="800" dirty="0">
                <a:cs typeface="+mn-ea"/>
                <a:sym typeface="+mn-lt"/>
              </a:endParaRPr>
            </a:p>
          </p:txBody>
        </p:sp>
      </p:grpSp>
      <p:sp>
        <p:nvSpPr>
          <p:cNvPr id="151" name="文本框 150"/>
          <p:cNvSpPr txBox="1"/>
          <p:nvPr/>
        </p:nvSpPr>
        <p:spPr>
          <a:xfrm>
            <a:off x="169479" y="1275026"/>
            <a:ext cx="2520280" cy="332398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4 </a:t>
            </a:r>
            <a:r>
              <a:rPr lang="zh-CN" altLang="en-US" sz="1400" dirty="0"/>
              <a:t>网络平台软硬件设计与实现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- 4.1 </a:t>
            </a:r>
            <a:r>
              <a:rPr lang="zh-CN" altLang="en-US" sz="1400" dirty="0"/>
              <a:t>网络平台总体概述与设计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- 4.2 </a:t>
            </a:r>
            <a:r>
              <a:rPr lang="zh-CN" altLang="en-US" sz="1400" dirty="0"/>
              <a:t>网络平台关键组件介绍与分析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- 4.3 </a:t>
            </a:r>
            <a:r>
              <a:rPr lang="zh-CN" altLang="en-US" sz="1400" dirty="0"/>
              <a:t>平台硬件设计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- 4.4 </a:t>
            </a:r>
            <a:r>
              <a:rPr lang="zh-CN" altLang="en-US" sz="1400" dirty="0"/>
              <a:t>系统设备管理系统设计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>
                <a:solidFill>
                  <a:srgbClr val="FF0000"/>
                </a:solidFill>
              </a:rPr>
              <a:t>- 4.5 </a:t>
            </a:r>
            <a:r>
              <a:rPr lang="zh-CN" altLang="en-US" sz="1400" dirty="0">
                <a:solidFill>
                  <a:srgbClr val="FF0000"/>
                </a:solidFill>
              </a:rPr>
              <a:t>固件升级系统设计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- 4.6 </a:t>
            </a:r>
            <a:r>
              <a:rPr lang="zh-CN" altLang="en-US" sz="1400" dirty="0"/>
              <a:t>本章小结</a:t>
            </a:r>
            <a:endParaRPr lang="en-US" altLang="zh-CN" sz="1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0872378"/>
      </p:ext>
    </p:extLst>
  </p:cSld>
  <p:clrMapOvr>
    <a:masterClrMapping/>
  </p:clrMapOvr>
  <p:transition spd="slow" advClick="0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2"/>
          <p:cNvSpPr txBox="1"/>
          <p:nvPr/>
        </p:nvSpPr>
        <p:spPr>
          <a:xfrm>
            <a:off x="1147705" y="109732"/>
            <a:ext cx="1408071" cy="39237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accent1"/>
                </a:solidFill>
                <a:cs typeface="+mn-ea"/>
                <a:sym typeface="+mn-lt"/>
              </a:rPr>
              <a:t>主要内容</a:t>
            </a:r>
          </a:p>
        </p:txBody>
      </p:sp>
      <p:sp>
        <p:nvSpPr>
          <p:cNvPr id="151" name="文本框 150"/>
          <p:cNvSpPr txBox="1"/>
          <p:nvPr/>
        </p:nvSpPr>
        <p:spPr>
          <a:xfrm>
            <a:off x="418004" y="1368267"/>
            <a:ext cx="2520280" cy="332398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4 </a:t>
            </a:r>
            <a:r>
              <a:rPr lang="zh-CN" altLang="en-US" sz="1400" dirty="0"/>
              <a:t>网络平台软硬件设计与实现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- 4.1 </a:t>
            </a:r>
            <a:r>
              <a:rPr lang="zh-CN" altLang="en-US" sz="1400" dirty="0"/>
              <a:t>网络平台总体概述与设计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- 4.2 </a:t>
            </a:r>
            <a:r>
              <a:rPr lang="zh-CN" altLang="en-US" sz="1400" dirty="0"/>
              <a:t>网络平台关键组件介绍与分析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- 4.3 </a:t>
            </a:r>
            <a:r>
              <a:rPr lang="zh-CN" altLang="en-US" sz="1400" dirty="0"/>
              <a:t>平台硬件设计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- 4.4 </a:t>
            </a:r>
            <a:r>
              <a:rPr lang="zh-CN" altLang="en-US" sz="1400" dirty="0"/>
              <a:t>系统设备管理系统设计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>
                <a:solidFill>
                  <a:srgbClr val="FF0000"/>
                </a:solidFill>
              </a:rPr>
              <a:t>- 4.5 </a:t>
            </a:r>
            <a:r>
              <a:rPr lang="zh-CN" altLang="en-US" sz="1400" dirty="0">
                <a:solidFill>
                  <a:srgbClr val="FF0000"/>
                </a:solidFill>
              </a:rPr>
              <a:t>固件升级系统设计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- 4.6 </a:t>
            </a:r>
            <a:r>
              <a:rPr lang="zh-CN" altLang="en-US" sz="1400" dirty="0"/>
              <a:t>本章小结</a:t>
            </a:r>
            <a:endParaRPr lang="en-US" altLang="zh-CN" sz="1400" dirty="0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35896" y="1131590"/>
            <a:ext cx="5237557" cy="3528392"/>
            <a:chOff x="3635896" y="1131590"/>
            <a:chExt cx="5237557" cy="3528392"/>
          </a:xfrm>
        </p:grpSpPr>
        <p:sp>
          <p:nvSpPr>
            <p:cNvPr id="2" name="圆角矩形 1"/>
            <p:cNvSpPr/>
            <p:nvPr/>
          </p:nvSpPr>
          <p:spPr>
            <a:xfrm>
              <a:off x="3635896" y="1131590"/>
              <a:ext cx="936104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LwM2M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Client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364088" y="1131590"/>
              <a:ext cx="936104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LwM2M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7164288" y="1131590"/>
              <a:ext cx="936104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Firmware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Server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接连接符 6"/>
            <p:cNvCxnSpPr>
              <a:stCxn id="2" idx="2"/>
            </p:cNvCxnSpPr>
            <p:nvPr/>
          </p:nvCxnSpPr>
          <p:spPr>
            <a:xfrm flipH="1">
              <a:off x="4103947" y="1635646"/>
              <a:ext cx="1" cy="3024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65" idx="2"/>
            </p:cNvCxnSpPr>
            <p:nvPr/>
          </p:nvCxnSpPr>
          <p:spPr>
            <a:xfrm>
              <a:off x="5832140" y="1635646"/>
              <a:ext cx="0" cy="3024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67" idx="2"/>
            </p:cNvCxnSpPr>
            <p:nvPr/>
          </p:nvCxnSpPr>
          <p:spPr>
            <a:xfrm>
              <a:off x="7632340" y="1635646"/>
              <a:ext cx="35375" cy="3024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>
              <a:off x="4103948" y="1978549"/>
              <a:ext cx="17281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4682928" y="1763105"/>
              <a:ext cx="7101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cs typeface="+mn-ea"/>
                  <a:sym typeface="+mn-lt"/>
                </a:rPr>
                <a:t>PUT URI</a:t>
              </a:r>
              <a:endParaRPr lang="zh-CN" altLang="en-US" sz="1000" dirty="0">
                <a:cs typeface="+mn-ea"/>
                <a:sym typeface="+mn-lt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4103948" y="2211710"/>
              <a:ext cx="1728192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4757957" y="2021858"/>
              <a:ext cx="6351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cs typeface="+mn-ea"/>
                  <a:sym typeface="+mn-lt"/>
                </a:rPr>
                <a:t>ACK</a:t>
              </a:r>
              <a:endParaRPr lang="zh-CN" altLang="en-US" sz="1000" dirty="0">
                <a:cs typeface="+mn-ea"/>
                <a:sym typeface="+mn-lt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4103948" y="2643758"/>
              <a:ext cx="354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4103948" y="2913420"/>
              <a:ext cx="3546394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4103947" y="3308967"/>
              <a:ext cx="17281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4103947" y="3507854"/>
              <a:ext cx="1728193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4103947" y="3848292"/>
              <a:ext cx="17281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4103947" y="4443958"/>
              <a:ext cx="1728193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肘形连接符 77"/>
            <p:cNvCxnSpPr/>
            <p:nvPr/>
          </p:nvCxnSpPr>
          <p:spPr>
            <a:xfrm rot="10800000" flipV="1">
              <a:off x="4103952" y="4083918"/>
              <a:ext cx="163473" cy="144016"/>
            </a:xfrm>
            <a:prstGeom prst="bentConnector3">
              <a:avLst>
                <a:gd name="adj1" fmla="val -790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H="1">
              <a:off x="4103947" y="4083918"/>
              <a:ext cx="1634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/>
            <p:cNvSpPr txBox="1"/>
            <p:nvPr/>
          </p:nvSpPr>
          <p:spPr>
            <a:xfrm>
              <a:off x="5237049" y="2451638"/>
              <a:ext cx="1495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cs typeface="+mn-ea"/>
                  <a:sym typeface="+mn-lt"/>
                </a:rPr>
                <a:t>GET Firmware by URI</a:t>
              </a:r>
              <a:endParaRPr lang="zh-CN" altLang="en-US" sz="1000" dirty="0">
                <a:cs typeface="+mn-ea"/>
                <a:sym typeface="+mn-lt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5116231" y="2712768"/>
              <a:ext cx="173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cs typeface="+mn-ea"/>
                  <a:sym typeface="+mn-lt"/>
                </a:rPr>
                <a:t>Carrying Firmware block</a:t>
              </a:r>
              <a:endParaRPr lang="zh-CN" altLang="en-US" sz="1000" dirty="0">
                <a:cs typeface="+mn-ea"/>
                <a:sym typeface="+mn-lt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4185686" y="3096980"/>
              <a:ext cx="16150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cs typeface="+mn-ea"/>
                  <a:sym typeface="+mn-lt"/>
                </a:rPr>
                <a:t>Notify download success</a:t>
              </a:r>
              <a:endParaRPr lang="zh-CN" altLang="en-US" sz="1000" dirty="0">
                <a:cs typeface="+mn-ea"/>
                <a:sym typeface="+mn-lt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4764974" y="3324575"/>
              <a:ext cx="6351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cs typeface="+mn-ea"/>
                  <a:sym typeface="+mn-lt"/>
                </a:rPr>
                <a:t>ACK</a:t>
              </a:r>
              <a:endParaRPr lang="zh-CN" altLang="en-US" sz="1000" dirty="0">
                <a:cs typeface="+mn-ea"/>
                <a:sym typeface="+mn-lt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4439014" y="3638811"/>
              <a:ext cx="1228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cs typeface="+mn-ea"/>
                  <a:sym typeface="+mn-lt"/>
                </a:rPr>
                <a:t>Execute Update</a:t>
              </a:r>
              <a:endParaRPr lang="zh-CN" altLang="en-US" sz="1000" dirty="0">
                <a:cs typeface="+mn-ea"/>
                <a:sym typeface="+mn-lt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387332" y="4043185"/>
              <a:ext cx="1228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cs typeface="+mn-ea"/>
                  <a:sym typeface="+mn-lt"/>
                </a:rPr>
                <a:t>Updating</a:t>
              </a:r>
              <a:endParaRPr lang="zh-CN" altLang="en-US" sz="1000" dirty="0">
                <a:cs typeface="+mn-ea"/>
                <a:sym typeface="+mn-lt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4444420" y="4238077"/>
              <a:ext cx="121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cs typeface="+mn-ea"/>
                  <a:sym typeface="+mn-lt"/>
                </a:rPr>
                <a:t>Update success</a:t>
              </a:r>
              <a:endParaRPr lang="zh-CN" altLang="en-US" sz="1000" dirty="0">
                <a:cs typeface="+mn-ea"/>
                <a:sym typeface="+mn-lt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3995936" y="2355726"/>
              <a:ext cx="3744416" cy="687420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圆角矩形标注 101"/>
            <p:cNvSpPr/>
            <p:nvPr/>
          </p:nvSpPr>
          <p:spPr>
            <a:xfrm>
              <a:off x="7956376" y="2268079"/>
              <a:ext cx="917077" cy="519695"/>
            </a:xfrm>
            <a:prstGeom prst="wedgeRoundRectCallout">
              <a:avLst>
                <a:gd name="adj1" fmla="val -60629"/>
                <a:gd name="adj2" fmla="val 93251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CoAP</a:t>
              </a:r>
              <a:r>
                <a:rPr lang="en-US" altLang="zh-CN" sz="10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block-wise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transfer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3898038"/>
      </p:ext>
    </p:extLst>
  </p:cSld>
  <p:clrMapOvr>
    <a:masterClrMapping/>
  </p:clrMapOvr>
  <p:transition spd="slow" advClick="0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2"/>
          <p:cNvSpPr txBox="1"/>
          <p:nvPr/>
        </p:nvSpPr>
        <p:spPr>
          <a:xfrm>
            <a:off x="1147705" y="109732"/>
            <a:ext cx="1264055" cy="39237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accent1"/>
                </a:solidFill>
                <a:cs typeface="+mn-ea"/>
                <a:sym typeface="+mn-lt"/>
              </a:rPr>
              <a:t>论文提纲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51520" y="1114532"/>
            <a:ext cx="2360220" cy="364715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/>
              <a:t>摘要</a:t>
            </a:r>
            <a:br>
              <a:rPr lang="zh-CN" altLang="en-US" sz="1100" dirty="0"/>
            </a:br>
            <a:r>
              <a:rPr lang="en-US" altLang="zh-CN" sz="1100" dirty="0"/>
              <a:t>1 </a:t>
            </a:r>
            <a:r>
              <a:rPr lang="zh-CN" altLang="en-US" sz="1100" dirty="0"/>
              <a:t>绪论</a:t>
            </a:r>
            <a:br>
              <a:rPr lang="zh-CN" altLang="en-US" sz="1100" dirty="0"/>
            </a:br>
            <a:r>
              <a:rPr lang="en-US" altLang="zh-CN" sz="1100" dirty="0"/>
              <a:t>    - 1.1 </a:t>
            </a:r>
            <a:r>
              <a:rPr lang="zh-CN" altLang="en-US" sz="1100" dirty="0"/>
              <a:t>研究背景及意义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- 1.2 </a:t>
            </a:r>
            <a:r>
              <a:rPr lang="zh-CN" altLang="en-US" sz="1100" dirty="0"/>
              <a:t>国内外研究现状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- 1.3 </a:t>
            </a:r>
            <a:r>
              <a:rPr lang="zh-CN" altLang="en-US" sz="1100" dirty="0"/>
              <a:t>本文主要工作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- 1.4 </a:t>
            </a:r>
            <a:r>
              <a:rPr lang="zh-CN" altLang="en-US" sz="1100" dirty="0"/>
              <a:t>本文组织结构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zh-CN" altLang="en-US" sz="1100" dirty="0"/>
              <a:t/>
            </a:r>
            <a:br>
              <a:rPr lang="zh-CN" altLang="en-US" sz="1100" dirty="0"/>
            </a:br>
            <a:r>
              <a:rPr lang="en-US" altLang="zh-CN" sz="1100" dirty="0"/>
              <a:t>2 IPv6</a:t>
            </a:r>
            <a:r>
              <a:rPr lang="zh-CN" altLang="en-US" sz="1100" dirty="0"/>
              <a:t>与</a:t>
            </a:r>
            <a:r>
              <a:rPr lang="en-US" altLang="zh-CN" sz="1100" dirty="0" err="1"/>
              <a:t>LwIP</a:t>
            </a:r>
            <a:r>
              <a:rPr lang="zh-CN" altLang="en-US" sz="1100" dirty="0"/>
              <a:t>原理分析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- 2.1 IPv6</a:t>
            </a:r>
            <a:r>
              <a:rPr lang="zh-CN" altLang="en-US" sz="1100" dirty="0"/>
              <a:t>主要特征及网络概述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- 2.2 IPv6</a:t>
            </a:r>
            <a:r>
              <a:rPr lang="zh-CN" altLang="en-US" sz="1100" dirty="0"/>
              <a:t>编址体系与分组格式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- 2.3 IPv6</a:t>
            </a:r>
            <a:r>
              <a:rPr lang="zh-CN" altLang="en-US" sz="1100" dirty="0"/>
              <a:t>邻居发现协议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- 2.4 </a:t>
            </a:r>
            <a:r>
              <a:rPr lang="en-US" altLang="zh-CN" sz="1100" dirty="0" err="1"/>
              <a:t>LwIP</a:t>
            </a:r>
            <a:r>
              <a:rPr lang="zh-CN" altLang="en-US" sz="1100" dirty="0"/>
              <a:t>简介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- 2.5 </a:t>
            </a:r>
            <a:r>
              <a:rPr lang="en-US" altLang="zh-CN" sz="1100" dirty="0" err="1"/>
              <a:t>LwIP</a:t>
            </a:r>
            <a:r>
              <a:rPr lang="zh-CN" altLang="en-US" sz="1100" dirty="0"/>
              <a:t>分析与</a:t>
            </a:r>
            <a:r>
              <a:rPr lang="en-US" altLang="zh-CN" sz="1100" dirty="0"/>
              <a:t>IPv6</a:t>
            </a:r>
            <a:r>
              <a:rPr lang="zh-CN" altLang="en-US" sz="1100" dirty="0"/>
              <a:t>实现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- 2.6 </a:t>
            </a:r>
            <a:r>
              <a:rPr lang="zh-CN" altLang="en-US" sz="1100" dirty="0"/>
              <a:t>本章小结</a:t>
            </a:r>
            <a:endParaRPr lang="en-US" altLang="zh-CN" sz="11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03838" y="987574"/>
            <a:ext cx="2520280" cy="390106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/>
              <a:t>3 LwM2M</a:t>
            </a:r>
            <a:r>
              <a:rPr lang="zh-CN" altLang="en-US" sz="1100" dirty="0"/>
              <a:t>协议分析与改进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- 3.1 LwM2M</a:t>
            </a:r>
            <a:r>
              <a:rPr lang="zh-CN" altLang="en-US" sz="1100" dirty="0"/>
              <a:t>协议简介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- 3.2 LwM2M</a:t>
            </a:r>
            <a:r>
              <a:rPr lang="zh-CN" altLang="en-US" sz="1100" dirty="0"/>
              <a:t>架构与接口分析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- 3.3 LwM2M</a:t>
            </a:r>
            <a:r>
              <a:rPr lang="zh-CN" altLang="en-US" sz="1100" dirty="0"/>
              <a:t>的资源模型分析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- 3.4 LwM2M</a:t>
            </a:r>
            <a:r>
              <a:rPr lang="zh-CN" altLang="en-US" sz="1100" dirty="0"/>
              <a:t>设备管理功能分析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- 3.5 LwM2M</a:t>
            </a:r>
            <a:r>
              <a:rPr lang="zh-CN" altLang="en-US" sz="1100" dirty="0"/>
              <a:t>移植与改进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- 3.6 </a:t>
            </a:r>
            <a:r>
              <a:rPr lang="zh-CN" altLang="en-US" sz="1100" dirty="0"/>
              <a:t>本章小结</a:t>
            </a:r>
            <a:br>
              <a:rPr lang="zh-CN" altLang="en-US" sz="1100" dirty="0"/>
            </a:br>
            <a:r>
              <a:rPr lang="zh-CN" altLang="en-US" sz="1100" dirty="0"/>
              <a:t/>
            </a:r>
            <a:br>
              <a:rPr lang="zh-CN" altLang="en-US" sz="1100" dirty="0"/>
            </a:br>
            <a:r>
              <a:rPr lang="en-US" altLang="zh-CN" sz="1100" dirty="0"/>
              <a:t>4 </a:t>
            </a:r>
            <a:r>
              <a:rPr lang="zh-CN" altLang="en-US" sz="1100" dirty="0"/>
              <a:t>网络平台软硬件设计与实现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- 4.1 </a:t>
            </a:r>
            <a:r>
              <a:rPr lang="zh-CN" altLang="en-US" sz="1100" dirty="0"/>
              <a:t>网络平台总体概述与设计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- 4.2 </a:t>
            </a:r>
            <a:r>
              <a:rPr lang="zh-CN" altLang="en-US" sz="1100" dirty="0"/>
              <a:t>网络平台关键组件介绍与分析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- 4.3 </a:t>
            </a:r>
            <a:r>
              <a:rPr lang="zh-CN" altLang="en-US" sz="1100" dirty="0"/>
              <a:t>平台硬件设计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- 4.4 </a:t>
            </a:r>
            <a:r>
              <a:rPr lang="zh-CN" altLang="en-US" sz="1100" dirty="0"/>
              <a:t>系统设备管理系统设计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- 4.5 </a:t>
            </a:r>
            <a:r>
              <a:rPr lang="zh-CN" altLang="en-US" sz="1100" dirty="0"/>
              <a:t>固件升级系统设计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- 4.6 </a:t>
            </a:r>
            <a:r>
              <a:rPr lang="zh-CN" altLang="en-US" sz="1100" dirty="0"/>
              <a:t>本章小结</a:t>
            </a:r>
            <a:endParaRPr lang="en-US" altLang="zh-CN" sz="1100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6216" y="1114532"/>
            <a:ext cx="2360220" cy="364715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/>
              <a:t>5 </a:t>
            </a:r>
            <a:r>
              <a:rPr lang="zh-CN" altLang="en-US" sz="1100" dirty="0"/>
              <a:t>系统测试与分析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- 5.1 </a:t>
            </a:r>
            <a:r>
              <a:rPr lang="zh-CN" altLang="en-US" sz="1100" dirty="0"/>
              <a:t>测试环境介绍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- 5.2 IPv6</a:t>
            </a:r>
            <a:r>
              <a:rPr lang="zh-CN" altLang="en-US" sz="1100" dirty="0"/>
              <a:t>组网测试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- 5.3 </a:t>
            </a:r>
            <a:r>
              <a:rPr lang="zh-CN" altLang="en-US" sz="1100" dirty="0"/>
              <a:t>设备管理系统测试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- 5.4 </a:t>
            </a:r>
            <a:r>
              <a:rPr lang="zh-CN" altLang="en-US" sz="1100" dirty="0"/>
              <a:t>固件升级系统测试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- 5.5 </a:t>
            </a:r>
            <a:r>
              <a:rPr lang="zh-CN" altLang="en-US" sz="1100" dirty="0"/>
              <a:t>本章小结</a:t>
            </a:r>
            <a:br>
              <a:rPr lang="zh-CN" altLang="en-US" sz="1100" dirty="0"/>
            </a:br>
            <a:r>
              <a:rPr lang="zh-CN" altLang="en-US" sz="1100" dirty="0"/>
              <a:t/>
            </a:r>
            <a:br>
              <a:rPr lang="zh-CN" altLang="en-US" sz="1100" dirty="0"/>
            </a:br>
            <a:r>
              <a:rPr lang="en-US" altLang="zh-CN" sz="1100" dirty="0"/>
              <a:t>6 </a:t>
            </a:r>
            <a:r>
              <a:rPr lang="zh-CN" altLang="en-US" sz="1100" dirty="0"/>
              <a:t>总结与展望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- 6.1 </a:t>
            </a:r>
            <a:r>
              <a:rPr lang="zh-CN" altLang="en-US" sz="1100" dirty="0"/>
              <a:t>总结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- 6.2 </a:t>
            </a:r>
            <a:r>
              <a:rPr lang="zh-CN" altLang="en-US" sz="1100" dirty="0"/>
              <a:t>展望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endParaRPr lang="en-US" altLang="zh-CN" sz="11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cs typeface="+mn-ea"/>
                <a:sym typeface="+mn-lt"/>
              </a:rPr>
              <a:t>致谢</a:t>
            </a:r>
            <a:endParaRPr lang="en-US" altLang="zh-CN" sz="11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cs typeface="+mn-ea"/>
                <a:sym typeface="+mn-lt"/>
              </a:rPr>
              <a:t>参考文献</a:t>
            </a:r>
            <a:endParaRPr lang="en-US" altLang="zh-CN" sz="11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516901"/>
      </p:ext>
    </p:extLst>
  </p:cSld>
  <p:clrMapOvr>
    <a:masterClrMapping/>
  </p:clrMapOvr>
  <p:transition spd="slow" advClick="0" advTm="0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4"/>
  <p:tag name="ISPRING_PRESENTATION_TITLE" val="falsh"/>
  <p:tag name="ISPRING_RESOURCE_PATHS_HASH_PRESENTER" val="541b1cf5149c63b686f6b8fa0f3526fcf8352a"/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096"/>
</p:tagLst>
</file>

<file path=ppt/theme/theme1.xml><?xml version="1.0" encoding="utf-8"?>
<a:theme xmlns:a="http://schemas.openxmlformats.org/drawingml/2006/main" name="第一PPT，www.1ppt.com​">
  <a:themeElements>
    <a:clrScheme name="自定义 107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0070C0"/>
      </a:accent1>
      <a:accent2>
        <a:srgbClr val="FFC000"/>
      </a:accent2>
      <a:accent3>
        <a:srgbClr val="BFBFBF"/>
      </a:accent3>
      <a:accent4>
        <a:srgbClr val="BFBFBF"/>
      </a:accent4>
      <a:accent5>
        <a:srgbClr val="BFBFBF"/>
      </a:accent5>
      <a:accent6>
        <a:srgbClr val="BFBFBF"/>
      </a:accent6>
      <a:hlink>
        <a:srgbClr val="0000FF"/>
      </a:hlink>
      <a:folHlink>
        <a:srgbClr val="800080"/>
      </a:folHlink>
    </a:clrScheme>
    <a:fontScheme name="p5cvetgb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8867</TotalTime>
  <Words>1584</Words>
  <Application>Microsoft Office PowerPoint</Application>
  <PresentationFormat>全屏显示(16:9)</PresentationFormat>
  <Paragraphs>335</Paragraphs>
  <Slides>22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方正等线</vt:lpstr>
      <vt:lpstr>宋体</vt:lpstr>
      <vt:lpstr>微软雅黑</vt:lpstr>
      <vt:lpstr>微软雅黑</vt:lpstr>
      <vt:lpstr>Arial</vt:lpstr>
      <vt:lpstr>Calibri</vt:lpstr>
      <vt:lpstr>Consolas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wang nuan</cp:lastModifiedBy>
  <cp:revision>1070</cp:revision>
  <dcterms:created xsi:type="dcterms:W3CDTF">2014-08-23T07:50:08Z</dcterms:created>
  <dcterms:modified xsi:type="dcterms:W3CDTF">2019-03-11T14:09:12Z</dcterms:modified>
</cp:coreProperties>
</file>