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26"/>
  </p:notesMasterIdLst>
  <p:sldIdLst>
    <p:sldId id="256" r:id="rId2"/>
    <p:sldId id="257" r:id="rId3"/>
    <p:sldId id="269" r:id="rId4"/>
    <p:sldId id="278" r:id="rId5"/>
    <p:sldId id="283" r:id="rId6"/>
    <p:sldId id="281" r:id="rId7"/>
    <p:sldId id="282" r:id="rId8"/>
    <p:sldId id="279" r:id="rId9"/>
    <p:sldId id="258" r:id="rId10"/>
    <p:sldId id="259" r:id="rId11"/>
    <p:sldId id="260" r:id="rId12"/>
    <p:sldId id="262" r:id="rId13"/>
    <p:sldId id="263" r:id="rId14"/>
    <p:sldId id="272" r:id="rId15"/>
    <p:sldId id="264" r:id="rId16"/>
    <p:sldId id="275" r:id="rId17"/>
    <p:sldId id="276" r:id="rId18"/>
    <p:sldId id="277" r:id="rId19"/>
    <p:sldId id="266" r:id="rId20"/>
    <p:sldId id="267" r:id="rId21"/>
    <p:sldId id="271" r:id="rId22"/>
    <p:sldId id="274" r:id="rId23"/>
    <p:sldId id="268" r:id="rId24"/>
    <p:sldId id="270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0804" autoAdjust="0"/>
  </p:normalViewPr>
  <p:slideViewPr>
    <p:cSldViewPr snapToGrid="0">
      <p:cViewPr varScale="1">
        <p:scale>
          <a:sx n="60" d="100"/>
          <a:sy n="60" d="100"/>
        </p:scale>
        <p:origin x="158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EC6CD-823B-42AC-A57F-7C56538863B1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3475A-24A4-4FF1-B286-61E1C4B603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56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475A-24A4-4FF1-B286-61E1C4B60385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994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475A-24A4-4FF1-B286-61E1C4B60385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048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475A-24A4-4FF1-B286-61E1C4B60385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480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475A-24A4-4FF1-B286-61E1C4B60385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40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475A-24A4-4FF1-B286-61E1C4B60385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086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475A-24A4-4FF1-B286-61E1C4B60385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680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475A-24A4-4FF1-B286-61E1C4B60385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4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475A-24A4-4FF1-B286-61E1C4B60385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45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475A-24A4-4FF1-B286-61E1C4B60385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378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475A-24A4-4FF1-B286-61E1C4B60385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18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475A-24A4-4FF1-B286-61E1C4B60385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410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475A-24A4-4FF1-B286-61E1C4B60385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32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64ED-88CF-4435-98D0-83292C18EA17}" type="datetime1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55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44A1-9769-46FE-BD35-F9FF3349B999}" type="datetime1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99645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44A1-9769-46FE-BD35-F9FF3349B999}" type="datetime1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662595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44A1-9769-46FE-BD35-F9FF3349B999}" type="datetime1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26484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44A1-9769-46FE-BD35-F9FF3349B999}" type="datetime1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877533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44A1-9769-46FE-BD35-F9FF3349B999}" type="datetime1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29890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E89-D32D-4CB2-A10C-9A6208DF4270}" type="datetime1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009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515E-3380-40DE-A91C-3E301F80BCBD}" type="datetime1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96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EB86-29B5-41CA-8581-19D6922F8157}" type="datetime1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68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BB1-0E56-4DFF-836A-C3500CE61B14}" type="datetime1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9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F745-4348-4436-B60D-619C69997EB5}" type="datetime1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6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5463-AEB7-414D-8379-D10F03B1ECDC}" type="datetime1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28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ACC2-FE23-4ED3-84C7-9F87119AD19C}" type="datetime1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34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1F13-B763-4771-8C68-55145FC068DE}" type="datetime1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31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F7B8-1435-45F1-BAD2-758437F4D793}" type="datetime1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48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2BD7-CEE2-4B67-A73B-72AE4AE31482}" type="datetime1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22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44A1-9769-46FE-BD35-F9FF3349B999}" type="datetime1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F9343D-BBD6-4B4D-974A-AA36F50D40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13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1" dirty="0" smtClean="0"/>
              <a:t>Computer Architecture Tutorial 2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TW" sz="3200" dirty="0" smtClean="0"/>
              <a:t>LOGOS LAB</a:t>
            </a:r>
          </a:p>
          <a:p>
            <a:endParaRPr lang="en-US" altLang="zh-TW" sz="3200" dirty="0"/>
          </a:p>
          <a:p>
            <a:r>
              <a:rPr lang="en-US" altLang="zh-TW" sz="3200" dirty="0" smtClean="0"/>
              <a:t>2016/03/29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1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063435" cy="950259"/>
          </a:xfrm>
        </p:spPr>
        <p:txBody>
          <a:bodyPr>
            <a:normAutofit fontScale="90000"/>
          </a:bodyPr>
          <a:lstStyle/>
          <a:p>
            <a:r>
              <a:rPr kumimoji="1" lang="en-US" altLang="zh-TW" sz="5400" b="1" dirty="0" smtClean="0"/>
              <a:t>Single</a:t>
            </a:r>
            <a:r>
              <a:rPr kumimoji="1" lang="zh-TW" altLang="en-US" sz="5400" b="1" dirty="0" smtClean="0"/>
              <a:t> </a:t>
            </a:r>
            <a:r>
              <a:rPr kumimoji="1" lang="en-US" altLang="zh-TW" sz="5400" b="1" dirty="0" smtClean="0"/>
              <a:t>Cycle</a:t>
            </a:r>
            <a:r>
              <a:rPr kumimoji="1" lang="zh-TW" altLang="en-US" sz="5400" b="1" dirty="0" smtClean="0"/>
              <a:t> </a:t>
            </a:r>
            <a:r>
              <a:rPr kumimoji="1" lang="en-US" altLang="zh-TW" sz="5400" b="1" dirty="0" smtClean="0"/>
              <a:t>Data Path</a:t>
            </a:r>
            <a:endParaRPr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45760"/>
            <a:ext cx="6347714" cy="3880773"/>
          </a:xfrm>
        </p:spPr>
        <p:txBody>
          <a:bodyPr>
            <a:norm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</a:rPr>
              <a:t>Low</a:t>
            </a:r>
            <a:r>
              <a:rPr kumimoji="1" lang="en-US" altLang="zh-TW" sz="3200" dirty="0" smtClean="0"/>
              <a:t> design complexity</a:t>
            </a:r>
          </a:p>
          <a:p>
            <a:r>
              <a:rPr kumimoji="1" lang="en-US" altLang="zh-TW" sz="3200" dirty="0" smtClean="0">
                <a:solidFill>
                  <a:srgbClr val="0070C0"/>
                </a:solidFill>
              </a:rPr>
              <a:t>Poor</a:t>
            </a:r>
            <a:r>
              <a:rPr kumimoji="1" lang="en-US" altLang="zh-TW" sz="3200" dirty="0" smtClean="0">
                <a:solidFill>
                  <a:srgbClr val="FF6600"/>
                </a:solidFill>
              </a:rPr>
              <a:t> </a:t>
            </a:r>
            <a:r>
              <a:rPr kumimoji="1" lang="en-US" altLang="zh-TW" sz="3200" dirty="0" smtClean="0"/>
              <a:t>throughput</a:t>
            </a:r>
            <a:endParaRPr lang="zh-TW" altLang="en-US" sz="3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66" y="2828799"/>
            <a:ext cx="6202068" cy="40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2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184417"/>
            <a:ext cx="6347713" cy="1037551"/>
          </a:xfrm>
        </p:spPr>
        <p:txBody>
          <a:bodyPr>
            <a:normAutofit/>
          </a:bodyPr>
          <a:lstStyle/>
          <a:p>
            <a:r>
              <a:rPr kumimoji="1" lang="en-US" altLang="zh-TW" sz="5400" b="1" dirty="0"/>
              <a:t>Pipeline</a:t>
            </a:r>
            <a:endParaRPr lang="zh-TW" altLang="en-US" sz="5400" b="1" dirty="0"/>
          </a:p>
        </p:txBody>
      </p:sp>
      <p:pic>
        <p:nvPicPr>
          <p:cNvPr id="4" name="內容版面配置區 4" descr="Screen Shot 2015-04-06 at 7.50.37 PM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94" r="-13094"/>
          <a:stretch>
            <a:fillRect/>
          </a:stretch>
        </p:blipFill>
        <p:spPr>
          <a:xfrm>
            <a:off x="609601" y="944002"/>
            <a:ext cx="7886700" cy="4221671"/>
          </a:xfrm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7370" y="5210429"/>
            <a:ext cx="1018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2060"/>
                </a:solidFill>
              </a:rPr>
              <a:t>IF/ID</a:t>
            </a:r>
            <a:endParaRPr lang="zh-TW" alt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62401" y="5210428"/>
            <a:ext cx="120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2060"/>
                </a:solidFill>
              </a:rPr>
              <a:t>ID/EX</a:t>
            </a:r>
            <a:endParaRPr lang="zh-TW" alt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81601" y="5210427"/>
            <a:ext cx="132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2060"/>
                </a:solidFill>
              </a:rPr>
              <a:t>EX/DM</a:t>
            </a:r>
            <a:endParaRPr lang="zh-TW" altLang="en-US" sz="2800" b="1" dirty="0">
              <a:solidFill>
                <a:srgbClr val="00206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517926" y="5210427"/>
            <a:ext cx="1442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2060"/>
                </a:solidFill>
              </a:rPr>
              <a:t>DM/WB</a:t>
            </a:r>
            <a:endParaRPr lang="zh-TW" altLang="en-US" sz="2800" b="1" dirty="0">
              <a:solidFill>
                <a:srgbClr val="00206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5778401"/>
            <a:ext cx="69447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altLang="zh-TW" sz="3200" dirty="0">
                <a:solidFill>
                  <a:srgbClr val="FF0000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Higher</a:t>
            </a:r>
            <a:r>
              <a:rPr lang="en-US" altLang="zh-TW" sz="32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 design complexity</a:t>
            </a:r>
            <a:r>
              <a:rPr lang="zh-TW" altLang="en-US" sz="32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en-US" altLang="zh-TW" sz="3200" dirty="0"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85750" indent="-285750"/>
            <a:r>
              <a:rPr lang="en-US" altLang="zh-TW" sz="3200" dirty="0">
                <a:solidFill>
                  <a:srgbClr val="0070C0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High</a:t>
            </a:r>
            <a:r>
              <a:rPr lang="en-US" altLang="zh-TW" sz="32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 throughput</a:t>
            </a:r>
          </a:p>
        </p:txBody>
      </p:sp>
    </p:spTree>
    <p:extLst>
      <p:ext uri="{BB962C8B-B14F-4D97-AF65-F5344CB8AC3E}">
        <p14:creationId xmlns:p14="http://schemas.microsoft.com/office/powerpoint/2010/main" val="20772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/>
              <a:t>Pipeline 5</a:t>
            </a:r>
            <a:r>
              <a:rPr kumimoji="1" lang="zh-TW" altLang="en-US" sz="5400" b="1" dirty="0"/>
              <a:t> </a:t>
            </a:r>
            <a:r>
              <a:rPr kumimoji="1" lang="en-US" altLang="zh-TW" sz="5400" b="1" dirty="0"/>
              <a:t>Stages</a:t>
            </a:r>
            <a:endParaRPr lang="zh-TW" altLang="en-US" sz="5400" b="1" dirty="0"/>
          </a:p>
        </p:txBody>
      </p:sp>
      <p:sp>
        <p:nvSpPr>
          <p:cNvPr id="18" name="文字版面配置區 17"/>
          <p:cNvSpPr>
            <a:spLocks noGrp="1"/>
          </p:cNvSpPr>
          <p:nvPr>
            <p:ph type="body" idx="1"/>
          </p:nvPr>
        </p:nvSpPr>
        <p:spPr>
          <a:xfrm>
            <a:off x="618259" y="1953634"/>
            <a:ext cx="3615644" cy="576262"/>
          </a:xfrm>
        </p:spPr>
        <p:txBody>
          <a:bodyPr anchor="t">
            <a:normAutofit fontScale="47500" lnSpcReduction="20000"/>
          </a:bodyPr>
          <a:lstStyle/>
          <a:p>
            <a:r>
              <a:rPr lang="en-US" altLang="zh-TW" sz="3800" b="0" dirty="0" smtClean="0">
                <a:solidFill>
                  <a:srgbClr val="FF0000"/>
                </a:solidFill>
              </a:rPr>
              <a:t>Independent </a:t>
            </a:r>
            <a:r>
              <a:rPr lang="en-US" altLang="zh-TW" sz="3800" b="0" dirty="0" smtClean="0"/>
              <a:t>of instruction type</a:t>
            </a:r>
          </a:p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09598" y="2737246"/>
            <a:ext cx="3539779" cy="330411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4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IF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instruction fetch 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PC+4</a:t>
            </a:r>
          </a:p>
          <a:p>
            <a:pPr>
              <a:spcBef>
                <a:spcPts val="0"/>
              </a:spcBef>
            </a:pPr>
            <a:r>
              <a:rPr lang="en-US" altLang="zh-TW" sz="24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ID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Read Register File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Sign extension 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Control unit decode</a:t>
            </a:r>
          </a:p>
          <a:p>
            <a:pPr lvl="1">
              <a:spcBef>
                <a:spcPts val="0"/>
              </a:spcBef>
            </a:pPr>
            <a:r>
              <a:rPr lang="en-US" altLang="zh-TW" sz="2000" b="1" dirty="0">
                <a:solidFill>
                  <a:srgbClr val="FF0000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Hazard detect</a:t>
            </a:r>
            <a:r>
              <a:rPr lang="en-US" altLang="zh-TW" sz="20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, Branch/Jump </a:t>
            </a:r>
            <a:r>
              <a:rPr lang="en-US" altLang="zh-TW" sz="2000" dirty="0" smtClean="0">
                <a:ea typeface="Arial Unicode MS" panose="020B0604020202020204" pitchFamily="34" charset="-120"/>
                <a:cs typeface="Arial Unicode MS" panose="020B0604020202020204" pitchFamily="34" charset="-120"/>
              </a:rPr>
              <a:t>detect, Branch </a:t>
            </a:r>
            <a:endParaRPr lang="en-US" altLang="zh-TW" sz="2000" dirty="0"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9" name="文字版面配置區 18"/>
          <p:cNvSpPr>
            <a:spLocks noGrp="1"/>
          </p:cNvSpPr>
          <p:nvPr>
            <p:ph type="body" sz="quarter" idx="3"/>
          </p:nvPr>
        </p:nvSpPr>
        <p:spPr>
          <a:xfrm>
            <a:off x="4484771" y="1953634"/>
            <a:ext cx="3583463" cy="576262"/>
          </a:xfrm>
        </p:spPr>
        <p:txBody>
          <a:bodyPr anchor="t">
            <a:normAutofit fontScale="47500" lnSpcReduction="20000"/>
          </a:bodyPr>
          <a:lstStyle/>
          <a:p>
            <a:r>
              <a:rPr lang="en-US" altLang="zh-TW" sz="4100" b="0" dirty="0" smtClean="0">
                <a:solidFill>
                  <a:srgbClr val="FF0000"/>
                </a:solidFill>
              </a:rPr>
              <a:t>Dependent</a:t>
            </a:r>
            <a:r>
              <a:rPr lang="en-US" altLang="zh-TW" sz="4100" b="0" dirty="0" smtClean="0"/>
              <a:t> of instruction type</a:t>
            </a:r>
          </a:p>
          <a:p>
            <a:endParaRPr lang="zh-TW" altLang="en-US" dirty="0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4"/>
          </p:nvPr>
        </p:nvSpPr>
        <p:spPr>
          <a:xfrm>
            <a:off x="4629150" y="2505074"/>
            <a:ext cx="3887391" cy="4216401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ea typeface="Arial Unicode MS" panose="020B0604020202020204" pitchFamily="34" charset="-120"/>
                <a:cs typeface="Arial Unicode MS" panose="020B0604020202020204" pitchFamily="34" charset="-120"/>
              </a:rPr>
              <a:t>EX</a:t>
            </a:r>
          </a:p>
          <a:p>
            <a:pPr lvl="1"/>
            <a:r>
              <a:rPr lang="en-US" altLang="zh-TW" sz="2000" dirty="0" smtClean="0">
                <a:ea typeface="Arial Unicode MS" panose="020B0604020202020204" pitchFamily="34" charset="-120"/>
                <a:cs typeface="Arial Unicode MS" panose="020B0604020202020204" pitchFamily="34" charset="-120"/>
              </a:rPr>
              <a:t>ALU </a:t>
            </a:r>
          </a:p>
          <a:p>
            <a:r>
              <a:rPr lang="en-US" altLang="zh-TW" sz="2400" dirty="0" smtClean="0">
                <a:ea typeface="Arial Unicode MS" panose="020B0604020202020204" pitchFamily="34" charset="-120"/>
                <a:cs typeface="Arial Unicode MS" panose="020B0604020202020204" pitchFamily="34" charset="-120"/>
              </a:rPr>
              <a:t>DM</a:t>
            </a:r>
          </a:p>
          <a:p>
            <a:pPr lvl="1"/>
            <a:r>
              <a:rPr lang="en-US" altLang="zh-TW" sz="2000" dirty="0" smtClean="0">
                <a:ea typeface="Arial Unicode MS" panose="020B0604020202020204" pitchFamily="34" charset="-120"/>
                <a:cs typeface="Arial Unicode MS" panose="020B0604020202020204" pitchFamily="34" charset="-120"/>
              </a:rPr>
              <a:t>Access data memory</a:t>
            </a:r>
          </a:p>
          <a:p>
            <a:r>
              <a:rPr lang="en-US" altLang="zh-TW" sz="2400" dirty="0" smtClean="0">
                <a:ea typeface="Arial Unicode MS" panose="020B0604020202020204" pitchFamily="34" charset="-120"/>
                <a:cs typeface="Arial Unicode MS" panose="020B0604020202020204" pitchFamily="34" charset="-120"/>
              </a:rPr>
              <a:t>WB</a:t>
            </a:r>
          </a:p>
          <a:p>
            <a:pPr lvl="1"/>
            <a:r>
              <a:rPr lang="en-US" altLang="zh-TW" sz="2000" dirty="0" smtClean="0">
                <a:ea typeface="Arial Unicode MS" panose="020B0604020202020204" pitchFamily="34" charset="-120"/>
                <a:cs typeface="Arial Unicode MS" panose="020B0604020202020204" pitchFamily="34" charset="-120"/>
              </a:rPr>
              <a:t>Write value to Register File</a:t>
            </a:r>
            <a:endParaRPr lang="zh-TW" altLang="en-US" sz="2000" dirty="0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12</a:t>
            </a:fld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4476939" y="1690689"/>
            <a:ext cx="7833" cy="51673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2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orldartsme.com/images/very-important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587" y="3579289"/>
            <a:ext cx="5991413" cy="327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5045" y="609600"/>
            <a:ext cx="8098972" cy="1320800"/>
          </a:xfrm>
        </p:spPr>
        <p:txBody>
          <a:bodyPr>
            <a:normAutofit fontScale="90000"/>
          </a:bodyPr>
          <a:lstStyle/>
          <a:p>
            <a:r>
              <a:rPr kumimoji="1" lang="en-US" altLang="zh-TW" sz="5400" b="1" dirty="0" smtClean="0"/>
              <a:t>Resolving</a:t>
            </a:r>
            <a:r>
              <a:rPr kumimoji="1" lang="zh-TW" altLang="en-US" sz="5400" b="1" dirty="0" smtClean="0"/>
              <a:t> </a:t>
            </a:r>
            <a:r>
              <a:rPr kumimoji="1" lang="en-US" altLang="zh-TW" sz="5400" b="1" dirty="0"/>
              <a:t>Pipeline </a:t>
            </a:r>
            <a:r>
              <a:rPr kumimoji="1" lang="en-US" altLang="zh-TW" sz="5400" b="1" dirty="0" smtClean="0"/>
              <a:t>Hazards</a:t>
            </a:r>
            <a:endParaRPr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sz="3200" dirty="0"/>
              <a:t>Data hazard</a:t>
            </a:r>
          </a:p>
          <a:p>
            <a:pPr lvl="1"/>
            <a:r>
              <a:rPr kumimoji="1" lang="en-US" altLang="zh-TW" sz="2800" dirty="0"/>
              <a:t>Stall </a:t>
            </a:r>
            <a:endParaRPr kumimoji="1" lang="en-US" altLang="zh-TW" sz="2800" dirty="0" smtClean="0"/>
          </a:p>
          <a:p>
            <a:pPr lvl="1"/>
            <a:r>
              <a:rPr kumimoji="1" lang="en-US" altLang="zh-TW" sz="2800" dirty="0" smtClean="0"/>
              <a:t>Forwarding </a:t>
            </a:r>
            <a:r>
              <a:rPr kumimoji="1" lang="en-US" altLang="zh-TW" sz="2800" dirty="0"/>
              <a:t>( appendix C-2 )</a:t>
            </a:r>
            <a:endParaRPr lang="zh-TW" altLang="en-US" sz="2800" dirty="0"/>
          </a:p>
          <a:p>
            <a:pPr lvl="2"/>
            <a:r>
              <a:rPr lang="en-US" altLang="zh-TW" sz="2800" b="1" dirty="0">
                <a:solidFill>
                  <a:srgbClr val="FF0000"/>
                </a:solidFill>
              </a:rPr>
              <a:t>EX/DM to ID </a:t>
            </a:r>
            <a:endParaRPr lang="zh-TW" altLang="en-US" sz="2800" b="1" dirty="0">
              <a:solidFill>
                <a:srgbClr val="FF0000"/>
              </a:solidFill>
            </a:endParaRPr>
          </a:p>
          <a:p>
            <a:pPr lvl="2"/>
            <a:r>
              <a:rPr lang="en-US" altLang="zh-TW" sz="2800" b="1" dirty="0">
                <a:solidFill>
                  <a:srgbClr val="FF0000"/>
                </a:solidFill>
              </a:rPr>
              <a:t>EX/DM to EX 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</a:p>
          <a:p>
            <a:endParaRPr kumimoji="1" lang="en-US" altLang="zh-TW" sz="3200" dirty="0" smtClean="0"/>
          </a:p>
          <a:p>
            <a:r>
              <a:rPr kumimoji="1" lang="en-US" altLang="zh-TW" sz="3200" dirty="0" smtClean="0"/>
              <a:t>Control </a:t>
            </a:r>
            <a:r>
              <a:rPr kumimoji="1" lang="en-US" altLang="zh-TW" sz="3200" dirty="0"/>
              <a:t>hazard</a:t>
            </a:r>
          </a:p>
          <a:p>
            <a:pPr lvl="1"/>
            <a:r>
              <a:rPr kumimoji="1" lang="en-US" altLang="zh-TW" sz="2800" dirty="0" smtClean="0"/>
              <a:t>Flush</a:t>
            </a:r>
            <a:r>
              <a:rPr kumimoji="1" lang="en-US" altLang="zh-TW" sz="3200" dirty="0" smtClean="0"/>
              <a:t> </a:t>
            </a:r>
            <a:endParaRPr lang="zh-TW" altLang="en-US" sz="3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97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479" y="327600"/>
            <a:ext cx="6347713" cy="1320800"/>
          </a:xfrm>
        </p:spPr>
        <p:txBody>
          <a:bodyPr>
            <a:normAutofit/>
          </a:bodyPr>
          <a:lstStyle/>
          <a:p>
            <a:r>
              <a:rPr lang="en-US" altLang="zh-TW" sz="5400" b="1" dirty="0"/>
              <a:t>Forwarding Paths</a:t>
            </a:r>
            <a:endParaRPr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>
          <a:xfrm>
            <a:off x="6413939" y="6395599"/>
            <a:ext cx="512638" cy="365125"/>
          </a:xfrm>
        </p:spPr>
        <p:txBody>
          <a:bodyPr/>
          <a:lstStyle/>
          <a:p>
            <a:fld id="{32F9343D-BBD6-4B4D-974A-AA36F50D40B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2" name="內容版面配置區 4" descr="Screen Shot 2015-04-06 at 7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94" r="-13094"/>
          <a:stretch>
            <a:fillRect/>
          </a:stretch>
        </p:blipFill>
        <p:spPr>
          <a:xfrm>
            <a:off x="676155" y="1879999"/>
            <a:ext cx="7886700" cy="4221671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443523" y="5932688"/>
            <a:ext cx="1007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2060"/>
                </a:solidFill>
              </a:rPr>
              <a:t>IF/ID</a:t>
            </a:r>
            <a:endParaRPr lang="zh-TW" altLang="en-US" sz="2800" b="1" dirty="0">
              <a:solidFill>
                <a:srgbClr val="00206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967522" y="5932687"/>
            <a:ext cx="1166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2060"/>
                </a:solidFill>
              </a:rPr>
              <a:t>ID/EX</a:t>
            </a:r>
            <a:endParaRPr lang="zh-TW" altLang="en-US" sz="2800" b="1" dirty="0">
              <a:solidFill>
                <a:srgbClr val="00206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204651" y="5932686"/>
            <a:ext cx="1267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2060"/>
                </a:solidFill>
              </a:rPr>
              <a:t>EX/DM</a:t>
            </a:r>
            <a:endParaRPr lang="zh-TW" altLang="en-US" sz="2800" b="1" dirty="0">
              <a:solidFill>
                <a:srgbClr val="00206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487189" y="5932686"/>
            <a:ext cx="1496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2060"/>
                </a:solidFill>
              </a:rPr>
              <a:t>DM/WB</a:t>
            </a:r>
            <a:endParaRPr lang="zh-TW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3007360" y="3708400"/>
            <a:ext cx="2885440" cy="355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619505" y="3708400"/>
            <a:ext cx="1320800" cy="421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4625788" y="3968376"/>
            <a:ext cx="2441388" cy="5856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869172" y="1131122"/>
            <a:ext cx="3203695" cy="1059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EX/DM  to ID</a:t>
            </a:r>
          </a:p>
          <a:p>
            <a:pPr algn="ctr"/>
            <a:r>
              <a:rPr lang="en-US" altLang="zh-TW" sz="3200" b="1" dirty="0">
                <a:solidFill>
                  <a:schemeClr val="bg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EX/DM  to EX</a:t>
            </a:r>
          </a:p>
        </p:txBody>
      </p:sp>
      <p:sp>
        <p:nvSpPr>
          <p:cNvPr id="4" name="矩形 3"/>
          <p:cNvSpPr/>
          <p:nvPr/>
        </p:nvSpPr>
        <p:spPr>
          <a:xfrm>
            <a:off x="6018529" y="3602335"/>
            <a:ext cx="484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TW" altLang="en-US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63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/>
              <a:t>Input</a:t>
            </a:r>
            <a:r>
              <a:rPr kumimoji="1" lang="zh-TW" altLang="en-US" sz="5400" b="1" dirty="0"/>
              <a:t> </a:t>
            </a:r>
            <a:r>
              <a:rPr kumimoji="1" lang="en-US" altLang="zh-TW" sz="5400" b="1" dirty="0"/>
              <a:t>&amp; Output</a:t>
            </a:r>
            <a:endParaRPr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815" y="1595719"/>
            <a:ext cx="8261777" cy="5262281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TW" sz="4100" dirty="0"/>
              <a:t>Input:  same as project </a:t>
            </a:r>
            <a:r>
              <a:rPr kumimoji="1" lang="en-US" altLang="zh-TW" sz="4100" dirty="0" smtClean="0"/>
              <a:t>1</a:t>
            </a:r>
          </a:p>
          <a:p>
            <a:r>
              <a:rPr kumimoji="1" lang="en-US" altLang="zh-TW" sz="4100" dirty="0" smtClean="0"/>
              <a:t>Output</a:t>
            </a:r>
            <a:r>
              <a:rPr kumimoji="1" lang="en-US" altLang="zh-TW" sz="4100" dirty="0"/>
              <a:t>:</a:t>
            </a:r>
          </a:p>
          <a:p>
            <a:pPr lvl="1"/>
            <a:r>
              <a:rPr kumimoji="1" lang="en-US" altLang="zh-TW" sz="3600" dirty="0" smtClean="0"/>
              <a:t>snapshot.rpt</a:t>
            </a:r>
          </a:p>
          <a:p>
            <a:pPr lvl="2"/>
            <a:r>
              <a:rPr kumimoji="1" lang="en-US" altLang="zh-TW" sz="3100" dirty="0" smtClean="0"/>
              <a:t>Contents of registers</a:t>
            </a:r>
          </a:p>
          <a:p>
            <a:pPr lvl="3"/>
            <a:r>
              <a:rPr kumimoji="1" lang="en-US" altLang="zh-TW" sz="3100" dirty="0" smtClean="0"/>
              <a:t>whether instruction is completely </a:t>
            </a:r>
            <a:r>
              <a:rPr kumimoji="1" lang="en-US" altLang="zh-TW" sz="3100" b="1" dirty="0" smtClean="0">
                <a:solidFill>
                  <a:srgbClr val="FF0000"/>
                </a:solidFill>
              </a:rPr>
              <a:t>executed</a:t>
            </a:r>
          </a:p>
          <a:p>
            <a:pPr lvl="2"/>
            <a:r>
              <a:rPr kumimoji="1" lang="en-US" altLang="zh-TW" sz="3600" dirty="0" smtClean="0"/>
              <a:t>Instruction representation </a:t>
            </a:r>
            <a:r>
              <a:rPr kumimoji="1" lang="en-US" altLang="zh-TW" sz="3600" b="1" dirty="0" smtClean="0">
                <a:solidFill>
                  <a:srgbClr val="FF0000"/>
                </a:solidFill>
              </a:rPr>
              <a:t>executing</a:t>
            </a:r>
            <a:r>
              <a:rPr kumimoji="1" lang="en-US" altLang="zh-TW" sz="3600" dirty="0" smtClean="0"/>
              <a:t> in pipeline stage </a:t>
            </a:r>
          </a:p>
          <a:p>
            <a:pPr lvl="3"/>
            <a:r>
              <a:rPr lang="en-US" altLang="zh-TW" sz="3100" dirty="0" smtClean="0">
                <a:ea typeface="Arial Unicode MS" panose="020B0604020202020204" pitchFamily="34" charset="-120"/>
              </a:rPr>
              <a:t>whether to be stalled in next cycle</a:t>
            </a:r>
          </a:p>
          <a:p>
            <a:pPr lvl="3"/>
            <a:r>
              <a:rPr lang="en-US" altLang="zh-TW" sz="3100" dirty="0" smtClean="0">
                <a:ea typeface="Arial Unicode MS" panose="020B0604020202020204" pitchFamily="34" charset="-120"/>
              </a:rPr>
              <a:t>whether forwarding in this cycle</a:t>
            </a:r>
            <a:endParaRPr kumimoji="1" lang="en-US" altLang="zh-TW" sz="3100" dirty="0" smtClean="0"/>
          </a:p>
          <a:p>
            <a:pPr lvl="1"/>
            <a:r>
              <a:rPr kumimoji="1" lang="en-US" altLang="zh-TW" sz="3600" dirty="0" err="1" smtClean="0"/>
              <a:t>error_dump.rpt</a:t>
            </a:r>
            <a:endParaRPr kumimoji="1" lang="en-US" altLang="zh-TW" sz="3600" dirty="0" smtClean="0"/>
          </a:p>
          <a:p>
            <a:pPr lvl="2"/>
            <a:r>
              <a:rPr kumimoji="1" lang="en-US" altLang="zh-TW" sz="3600" dirty="0" smtClean="0"/>
              <a:t>Appendix </a:t>
            </a:r>
            <a:r>
              <a:rPr kumimoji="1" lang="en-US" altLang="zh-TW" sz="3600" dirty="0"/>
              <a:t>D ( </a:t>
            </a:r>
            <a:r>
              <a:rPr kumimoji="1" lang="en-US" altLang="zh-TW" sz="3600" dirty="0" smtClean="0"/>
              <a:t>be </a:t>
            </a:r>
            <a:r>
              <a:rPr kumimoji="1" lang="en-US" altLang="zh-TW" sz="3600" dirty="0"/>
              <a:t>careful about error order )</a:t>
            </a:r>
            <a:endParaRPr kumimoji="1" lang="zh-TW" altLang="en-US" sz="36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6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5400" b="1" dirty="0" smtClean="0">
                <a:solidFill>
                  <a:prstClr val="black"/>
                </a:solidFill>
              </a:rPr>
              <a:t>Snapshot: Stall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0153" y="1887125"/>
            <a:ext cx="2845096" cy="2011953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2720621" y="1762394"/>
            <a:ext cx="462224" cy="4823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56272" y="2650961"/>
            <a:ext cx="462224" cy="4823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6073" y="2099135"/>
            <a:ext cx="192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Data hazard </a:t>
            </a:r>
            <a:endParaRPr lang="zh-TW" altLang="en-US" sz="2400" b="1" dirty="0"/>
          </a:p>
        </p:txBody>
      </p:sp>
      <p:cxnSp>
        <p:nvCxnSpPr>
          <p:cNvPr id="10" name="直線接點 9"/>
          <p:cNvCxnSpPr>
            <a:endCxn id="7" idx="3"/>
          </p:cNvCxnSpPr>
          <p:nvPr/>
        </p:nvCxnSpPr>
        <p:spPr>
          <a:xfrm flipV="1">
            <a:off x="1605255" y="2174081"/>
            <a:ext cx="1183057" cy="3025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endCxn id="8" idx="2"/>
          </p:cNvCxnSpPr>
          <p:nvPr/>
        </p:nvCxnSpPr>
        <p:spPr>
          <a:xfrm>
            <a:off x="1597852" y="2492122"/>
            <a:ext cx="1258420" cy="40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48" y="3978682"/>
            <a:ext cx="9124950" cy="240982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979695" y="4395689"/>
            <a:ext cx="4973934" cy="3416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979695" y="4811717"/>
            <a:ext cx="4973934" cy="3416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979695" y="5215398"/>
            <a:ext cx="4973934" cy="3416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979695" y="5629127"/>
            <a:ext cx="4973934" cy="3416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79695" y="6046863"/>
            <a:ext cx="4973934" cy="3416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497618" y="5574971"/>
            <a:ext cx="1929283" cy="4137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3172738" y="6022114"/>
            <a:ext cx="693335" cy="4220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2711" y="2190564"/>
            <a:ext cx="3659364" cy="123583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01581" y="1921287"/>
            <a:ext cx="1017148" cy="28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58" y="363119"/>
            <a:ext cx="6886755" cy="1078368"/>
          </a:xfrm>
        </p:spPr>
        <p:txBody>
          <a:bodyPr>
            <a:normAutofit fontScale="90000"/>
          </a:bodyPr>
          <a:lstStyle/>
          <a:p>
            <a:r>
              <a:rPr kumimoji="1" lang="en-US" altLang="zh-TW" sz="5400" b="1" dirty="0" smtClean="0">
                <a:solidFill>
                  <a:prstClr val="black"/>
                </a:solidFill>
              </a:rPr>
              <a:t>Snapshot: Forwarding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0153" y="1887125"/>
            <a:ext cx="2845096" cy="2011953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2630976" y="2210619"/>
            <a:ext cx="462224" cy="4823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268639" y="2650961"/>
            <a:ext cx="462224" cy="4823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0" y="2245821"/>
            <a:ext cx="177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Data hazard </a:t>
            </a:r>
            <a:endParaRPr lang="zh-TW" altLang="en-US" sz="2400" b="1" dirty="0"/>
          </a:p>
        </p:txBody>
      </p:sp>
      <p:cxnSp>
        <p:nvCxnSpPr>
          <p:cNvPr id="13" name="直線接點 12"/>
          <p:cNvCxnSpPr>
            <a:endCxn id="10" idx="3"/>
          </p:cNvCxnSpPr>
          <p:nvPr/>
        </p:nvCxnSpPr>
        <p:spPr>
          <a:xfrm>
            <a:off x="1613647" y="2510118"/>
            <a:ext cx="1085020" cy="1121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endCxn id="11" idx="2"/>
          </p:cNvCxnSpPr>
          <p:nvPr/>
        </p:nvCxnSpPr>
        <p:spPr>
          <a:xfrm>
            <a:off x="1685365" y="2528047"/>
            <a:ext cx="1583274" cy="3640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1940" y="2176570"/>
            <a:ext cx="3554481" cy="155274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1943" y="1900518"/>
            <a:ext cx="1155956" cy="28454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8" y="3978682"/>
            <a:ext cx="9124950" cy="2409825"/>
          </a:xfrm>
          <a:prstGeom prst="rect">
            <a:avLst/>
          </a:prstGeom>
        </p:spPr>
      </p:pic>
      <p:sp>
        <p:nvSpPr>
          <p:cNvPr id="21" name="橢圓 20"/>
          <p:cNvSpPr/>
          <p:nvPr/>
        </p:nvSpPr>
        <p:spPr>
          <a:xfrm>
            <a:off x="6581549" y="5971896"/>
            <a:ext cx="1527349" cy="4388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3354993" y="5590509"/>
            <a:ext cx="1430973" cy="2864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EX/</a:t>
            </a:r>
            <a:r>
              <a:rPr lang="en-US" altLang="zh-TW" dirty="0">
                <a:solidFill>
                  <a:srgbClr val="FF0000"/>
                </a:solidFill>
              </a:rPr>
              <a:t>D</a:t>
            </a:r>
            <a:r>
              <a:rPr lang="en-US" altLang="zh-TW" dirty="0" smtClean="0">
                <a:solidFill>
                  <a:srgbClr val="FF0000"/>
                </a:solidFill>
              </a:rPr>
              <a:t>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2672742" y="5846650"/>
            <a:ext cx="925465" cy="341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6625" y="609600"/>
            <a:ext cx="8472931" cy="1050151"/>
          </a:xfrm>
        </p:spPr>
        <p:txBody>
          <a:bodyPr>
            <a:normAutofit fontScale="90000"/>
          </a:bodyPr>
          <a:lstStyle/>
          <a:p>
            <a:r>
              <a:rPr kumimoji="1" lang="en-US" altLang="zh-TW" sz="5400" b="1" dirty="0" smtClean="0">
                <a:solidFill>
                  <a:prstClr val="black"/>
                </a:solidFill>
              </a:rPr>
              <a:t>Snapshot: Register contents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" y="2867059"/>
            <a:ext cx="9124950" cy="240982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502" y="1875290"/>
            <a:ext cx="2161054" cy="229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橢圓 6"/>
          <p:cNvSpPr/>
          <p:nvPr/>
        </p:nvSpPr>
        <p:spPr>
          <a:xfrm>
            <a:off x="6291111" y="2600554"/>
            <a:ext cx="2727386" cy="4115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285270" y="1806576"/>
            <a:ext cx="1703699" cy="4115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/>
              <a:t>Test</a:t>
            </a:r>
            <a:r>
              <a:rPr kumimoji="1" lang="zh-TW" altLang="en-US" sz="5400" b="1" dirty="0"/>
              <a:t> </a:t>
            </a:r>
            <a:r>
              <a:rPr kumimoji="1" lang="en-US" altLang="zh-TW" sz="5400" b="1" dirty="0"/>
              <a:t>Case</a:t>
            </a:r>
            <a:r>
              <a:rPr kumimoji="1" lang="zh-TW" altLang="en-US" sz="5400" b="1" dirty="0"/>
              <a:t> </a:t>
            </a:r>
            <a:r>
              <a:rPr kumimoji="1" lang="en-US" altLang="zh-TW" sz="5400" b="1" dirty="0"/>
              <a:t>Design</a:t>
            </a:r>
            <a:endParaRPr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TW" sz="3500" dirty="0"/>
              <a:t>Your test</a:t>
            </a:r>
            <a:r>
              <a:rPr kumimoji="1" lang="zh-TW" altLang="en-US" sz="3500" dirty="0"/>
              <a:t> </a:t>
            </a:r>
            <a:r>
              <a:rPr kumimoji="1" lang="en-US" altLang="zh-TW" sz="3500" dirty="0"/>
              <a:t>case need to include:</a:t>
            </a:r>
          </a:p>
          <a:p>
            <a:pPr lvl="1"/>
            <a:r>
              <a:rPr lang="en-US" altLang="zh-TW" sz="3000" dirty="0"/>
              <a:t>One control hazard </a:t>
            </a:r>
          </a:p>
          <a:p>
            <a:pPr lvl="1"/>
            <a:r>
              <a:rPr lang="en-US" altLang="zh-TW" sz="3000" dirty="0"/>
              <a:t>One data hazard resolved by inserting NOPs </a:t>
            </a:r>
          </a:p>
          <a:p>
            <a:pPr lvl="1"/>
            <a:r>
              <a:rPr lang="en-US" altLang="zh-TW" sz="3000" dirty="0"/>
              <a:t>One data hazard cleared by forwarding </a:t>
            </a:r>
            <a:endParaRPr lang="en-US" altLang="zh-TW" sz="3000" dirty="0" smtClean="0"/>
          </a:p>
          <a:p>
            <a:pPr lvl="1"/>
            <a:endParaRPr lang="en-US" altLang="zh-TW" sz="3200" dirty="0"/>
          </a:p>
          <a:p>
            <a:r>
              <a:rPr lang="en-US" altLang="zh-TW" sz="3500" dirty="0"/>
              <a:t>Number of </a:t>
            </a:r>
            <a:r>
              <a:rPr lang="en-US" altLang="zh-TW" sz="3500" dirty="0">
                <a:solidFill>
                  <a:srgbClr val="FF0000"/>
                </a:solidFill>
              </a:rPr>
              <a:t>NOPs</a:t>
            </a:r>
            <a:r>
              <a:rPr lang="en-US" altLang="zh-TW" sz="3500" dirty="0"/>
              <a:t> and </a:t>
            </a:r>
            <a:r>
              <a:rPr lang="en-US" altLang="zh-TW" sz="3500" dirty="0">
                <a:solidFill>
                  <a:srgbClr val="FF0000"/>
                </a:solidFill>
              </a:rPr>
              <a:t>forwarding path</a:t>
            </a:r>
            <a:r>
              <a:rPr lang="en-US" altLang="zh-TW" sz="3500" dirty="0"/>
              <a:t> is unlimited</a:t>
            </a:r>
            <a:r>
              <a:rPr lang="en-US" altLang="zh-TW" sz="3500" dirty="0" smtClean="0"/>
              <a:t>.</a:t>
            </a:r>
          </a:p>
          <a:p>
            <a:endParaRPr lang="en-US" altLang="zh-TW" sz="3500" dirty="0"/>
          </a:p>
          <a:p>
            <a:r>
              <a:rPr lang="en-US" altLang="zh-TW" sz="3500" dirty="0"/>
              <a:t>&lt; 500,000 </a:t>
            </a:r>
            <a:r>
              <a:rPr lang="en-US" altLang="zh-TW" sz="3500" dirty="0" smtClean="0"/>
              <a:t>cycles</a:t>
            </a:r>
          </a:p>
          <a:p>
            <a:endParaRPr lang="en-US" altLang="zh-TW" sz="3500" dirty="0"/>
          </a:p>
          <a:p>
            <a:r>
              <a:rPr lang="en-US" altLang="zh-TW" sz="3500" dirty="0"/>
              <a:t>(Valid</a:t>
            </a:r>
            <a:r>
              <a:rPr lang="zh-TW" altLang="en-US" sz="3500" dirty="0"/>
              <a:t> </a:t>
            </a:r>
            <a:r>
              <a:rPr lang="en-US" altLang="zh-TW" sz="3500" dirty="0"/>
              <a:t>rule</a:t>
            </a:r>
            <a:r>
              <a:rPr lang="zh-TW" altLang="en-US" sz="3500" dirty="0"/>
              <a:t> </a:t>
            </a:r>
            <a:r>
              <a:rPr lang="en-US" altLang="zh-TW" sz="3500" dirty="0"/>
              <a:t>is</a:t>
            </a:r>
            <a:r>
              <a:rPr lang="zh-TW" altLang="en-US" sz="3500" dirty="0"/>
              <a:t> </a:t>
            </a:r>
            <a:r>
              <a:rPr lang="en-US" altLang="zh-TW" sz="3500" dirty="0"/>
              <a:t>same</a:t>
            </a:r>
            <a:r>
              <a:rPr lang="zh-TW" altLang="en-US" sz="3500" dirty="0"/>
              <a:t> </a:t>
            </a:r>
            <a:r>
              <a:rPr lang="en-US" altLang="zh-TW" sz="3500" dirty="0"/>
              <a:t>as</a:t>
            </a:r>
            <a:r>
              <a:rPr lang="zh-TW" altLang="en-US" sz="3500" dirty="0"/>
              <a:t> </a:t>
            </a:r>
            <a:r>
              <a:rPr lang="en-US" altLang="zh-TW" sz="3500" dirty="0"/>
              <a:t>Project</a:t>
            </a:r>
            <a:r>
              <a:rPr lang="zh-TW" altLang="en-US" sz="3500" dirty="0"/>
              <a:t> </a:t>
            </a:r>
            <a:r>
              <a:rPr lang="en-US" altLang="zh-TW" sz="3500" dirty="0"/>
              <a:t>1)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6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/>
              <a:t>Outline</a:t>
            </a:r>
            <a:endParaRPr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sz="3200" dirty="0" smtClean="0"/>
              <a:t>Project</a:t>
            </a:r>
            <a:r>
              <a:rPr kumimoji="1" lang="zh-TW" altLang="en-US" sz="3200" dirty="0" smtClean="0"/>
              <a:t> </a:t>
            </a:r>
            <a:r>
              <a:rPr kumimoji="1" lang="en-US" altLang="zh-TW" sz="3200" dirty="0" smtClean="0"/>
              <a:t>1</a:t>
            </a:r>
            <a:r>
              <a:rPr kumimoji="1" lang="zh-TW" altLang="en-US" sz="3200" dirty="0" smtClean="0"/>
              <a:t> </a:t>
            </a:r>
            <a:r>
              <a:rPr kumimoji="1" lang="en-US" altLang="zh-TW" sz="3200" dirty="0" smtClean="0"/>
              <a:t>– Issues</a:t>
            </a:r>
          </a:p>
          <a:p>
            <a:pPr lvl="1"/>
            <a:r>
              <a:rPr kumimoji="1" lang="en-US" altLang="zh-TW" sz="2800" dirty="0"/>
              <a:t>Submission Problem </a:t>
            </a:r>
            <a:endParaRPr kumimoji="1" lang="en-US" altLang="zh-TW" sz="2800" dirty="0" smtClean="0"/>
          </a:p>
          <a:p>
            <a:pPr lvl="1"/>
            <a:r>
              <a:rPr kumimoji="1" lang="en-US" altLang="zh-TW" sz="2800" dirty="0" smtClean="0"/>
              <a:t>Demo time </a:t>
            </a:r>
          </a:p>
          <a:p>
            <a:pPr lvl="1"/>
            <a:endParaRPr kumimoji="1" lang="en-US" altLang="zh-TW" sz="3200" dirty="0" smtClean="0"/>
          </a:p>
          <a:p>
            <a:r>
              <a:rPr kumimoji="1" lang="en-US" altLang="zh-TW" sz="3200" dirty="0" smtClean="0"/>
              <a:t>Project 2</a:t>
            </a:r>
            <a:r>
              <a:rPr kumimoji="1" lang="zh-TW" altLang="en-US" sz="3200" dirty="0" smtClean="0"/>
              <a:t> </a:t>
            </a:r>
            <a:r>
              <a:rPr kumimoji="1" lang="en-US" altLang="zh-TW" sz="3200" dirty="0" smtClean="0"/>
              <a:t>– Pipeline</a:t>
            </a:r>
          </a:p>
          <a:p>
            <a:pPr lvl="1"/>
            <a:r>
              <a:rPr kumimoji="1" lang="en-US" altLang="zh-TW" sz="2800" dirty="0" smtClean="0"/>
              <a:t>Concept</a:t>
            </a:r>
          </a:p>
          <a:p>
            <a:pPr lvl="1"/>
            <a:r>
              <a:rPr kumimoji="1" lang="en-US" altLang="zh-TW" sz="2800" dirty="0"/>
              <a:t>Input &amp; Output</a:t>
            </a:r>
            <a:endParaRPr kumimoji="1" lang="en-US" altLang="zh-TW" sz="2800" dirty="0" smtClean="0"/>
          </a:p>
          <a:p>
            <a:pPr lvl="1"/>
            <a:r>
              <a:rPr kumimoji="1" lang="en-US" altLang="zh-TW" sz="2800" dirty="0" smtClean="0"/>
              <a:t>Submission</a:t>
            </a:r>
          </a:p>
          <a:p>
            <a:pPr lvl="1"/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6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 smtClean="0"/>
              <a:t>Implementation</a:t>
            </a:r>
            <a:endParaRPr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/>
              <a:t>Initialization: The pipeline is initialized with NOPs in all </a:t>
            </a:r>
            <a:r>
              <a:rPr lang="en-US" altLang="zh-TW" sz="3200" dirty="0" smtClean="0"/>
              <a:t>stages</a:t>
            </a:r>
          </a:p>
          <a:p>
            <a:endParaRPr lang="en-US" altLang="zh-TW" sz="3200" dirty="0"/>
          </a:p>
          <a:p>
            <a:r>
              <a:rPr lang="en-US" altLang="zh-TW" sz="3200" dirty="0"/>
              <a:t>Terminates: after five “halt”,</a:t>
            </a:r>
            <a:r>
              <a:rPr lang="zh-TW" altLang="en-US" sz="3200" dirty="0"/>
              <a:t> </a:t>
            </a:r>
            <a:r>
              <a:rPr lang="en-US" altLang="zh-TW" sz="3200" dirty="0"/>
              <a:t>otherwise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invalid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0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1214" y="2282204"/>
            <a:ext cx="6191250" cy="37528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693865" y="3696964"/>
            <a:ext cx="979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2060"/>
                </a:solidFill>
              </a:rPr>
              <a:t>IF/ID</a:t>
            </a:r>
            <a:endParaRPr lang="zh-TW" alt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09543" y="3696965"/>
            <a:ext cx="954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2060"/>
                </a:solidFill>
              </a:rPr>
              <a:t>ID/EX</a:t>
            </a:r>
            <a:endParaRPr lang="zh-TW" altLang="en-US" sz="2400" b="1" dirty="0">
              <a:solidFill>
                <a:srgbClr val="00206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07739" y="3696966"/>
            <a:ext cx="1106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2060"/>
                </a:solidFill>
              </a:rPr>
              <a:t>EX/DM</a:t>
            </a:r>
            <a:endParaRPr lang="zh-TW" altLang="en-US" sz="2400" b="1" dirty="0">
              <a:solidFill>
                <a:srgbClr val="00206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614730" y="3696966"/>
            <a:ext cx="1250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2060"/>
                </a:solidFill>
              </a:rPr>
              <a:t>DM/WB</a:t>
            </a:r>
            <a:endParaRPr lang="zh-TW" altLang="en-US" sz="2400" b="1" dirty="0">
              <a:solidFill>
                <a:srgbClr val="00206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443" y="226919"/>
            <a:ext cx="6347713" cy="1081671"/>
          </a:xfrm>
        </p:spPr>
        <p:txBody>
          <a:bodyPr>
            <a:normAutofit/>
          </a:bodyPr>
          <a:lstStyle/>
          <a:p>
            <a:r>
              <a:rPr kumimoji="1" lang="en-US" altLang="zh-TW" sz="5400" b="1" dirty="0"/>
              <a:t>Implementation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9677" y="1286158"/>
            <a:ext cx="7745505" cy="388077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ea typeface="Arial Unicode MS" panose="020B0604020202020204" pitchFamily="34" charset="-120"/>
              </a:rPr>
              <a:t>Simulation Order (highly </a:t>
            </a:r>
            <a:r>
              <a:rPr lang="en-US" altLang="zh-TW" sz="3200" dirty="0" smtClean="0">
                <a:ea typeface="Arial Unicode MS" panose="020B0604020202020204" pitchFamily="34" charset="-120"/>
              </a:rPr>
              <a:t>recommended</a:t>
            </a:r>
            <a:r>
              <a:rPr lang="en-US" altLang="zh-TW" sz="3200" dirty="0">
                <a:ea typeface="Arial Unicode MS" panose="020B0604020202020204" pitchFamily="34" charset="-120"/>
              </a:rPr>
              <a:t>)</a:t>
            </a:r>
          </a:p>
          <a:p>
            <a:pPr marL="617220" lvl="1"/>
            <a:r>
              <a:rPr lang="en-US" altLang="zh-TW" sz="3200" dirty="0">
                <a:ea typeface="Arial Unicode MS" panose="020B0604020202020204" pitchFamily="34" charset="-120"/>
              </a:rPr>
              <a:t>WB </a:t>
            </a:r>
            <a:r>
              <a:rPr lang="en-US" altLang="zh-TW" sz="3200" dirty="0">
                <a:ea typeface="Arial Unicode MS" panose="020B0604020202020204" pitchFamily="34" charset="-120"/>
                <a:sym typeface="Wingdings" panose="05000000000000000000" pitchFamily="2" charset="2"/>
              </a:rPr>
              <a:t> DM  EX  ID  </a:t>
            </a:r>
            <a:r>
              <a:rPr lang="en-US" altLang="zh-TW" sz="3200" dirty="0" smtClean="0">
                <a:ea typeface="Arial Unicode MS" panose="020B0604020202020204" pitchFamily="34" charset="-120"/>
                <a:sym typeface="Wingdings" panose="05000000000000000000" pitchFamily="2" charset="2"/>
              </a:rPr>
              <a:t>IF</a:t>
            </a:r>
            <a:endParaRPr lang="en-US" altLang="zh-TW" sz="3200" dirty="0">
              <a:ea typeface="Arial Unicode MS" panose="020B0604020202020204" pitchFamily="34" charset="-120"/>
              <a:sym typeface="Wingdings" panose="05000000000000000000" pitchFamily="2" charset="2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6440023" y="6118918"/>
            <a:ext cx="2057400" cy="365125"/>
          </a:xfrm>
        </p:spPr>
        <p:txBody>
          <a:bodyPr/>
          <a:lstStyle/>
          <a:p>
            <a:fld id="{32F9343D-BBD6-4B4D-974A-AA36F50D40BE}" type="slidenum">
              <a:rPr lang="zh-TW" altLang="en-US" sz="700" smtClean="0"/>
              <a:pPr/>
              <a:t>21</a:t>
            </a:fld>
            <a:endParaRPr lang="zh-TW" altLang="en-US" sz="7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09543" y="6118918"/>
            <a:ext cx="2406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</a:rPr>
              <a:t>dd $3,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$1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</a:rPr>
              <a:t>, $4</a:t>
            </a:r>
            <a:endParaRPr lang="zh-TW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57743" y="6081379"/>
            <a:ext cx="2049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altLang="zh-TW" sz="20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$1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</a:rPr>
              <a:t>, 0($2)</a:t>
            </a:r>
            <a:endParaRPr lang="zh-TW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33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057835"/>
          </a:xfrm>
        </p:spPr>
        <p:txBody>
          <a:bodyPr>
            <a:normAutofit/>
          </a:bodyPr>
          <a:lstStyle/>
          <a:p>
            <a:r>
              <a:rPr kumimoji="1" lang="en-US" altLang="zh-TW" sz="5400" b="1" dirty="0" smtClean="0"/>
              <a:t>Modules </a:t>
            </a:r>
            <a:endParaRPr lang="zh-TW" altLang="en-US" sz="5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609599" y="2007303"/>
            <a:ext cx="3090672" cy="576262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smtClean="0"/>
              <a:t>C files</a:t>
            </a:r>
            <a:endParaRPr lang="zh-TW" altLang="en-US" sz="3200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629842" y="2505074"/>
            <a:ext cx="3868340" cy="4092949"/>
          </a:xfrm>
        </p:spPr>
        <p:txBody>
          <a:bodyPr/>
          <a:lstStyle/>
          <a:p>
            <a:r>
              <a:rPr lang="en-US" altLang="zh-TW" dirty="0" err="1" smtClean="0"/>
              <a:t>main.c</a:t>
            </a:r>
            <a:endParaRPr lang="en-US" altLang="zh-TW" dirty="0" smtClean="0"/>
          </a:p>
          <a:p>
            <a:r>
              <a:rPr lang="en-US" altLang="zh-TW" dirty="0" err="1" smtClean="0"/>
              <a:t>simulate.c</a:t>
            </a:r>
            <a:endParaRPr lang="en-US" altLang="zh-TW" dirty="0" smtClean="0"/>
          </a:p>
          <a:p>
            <a:r>
              <a:rPr lang="en-US" altLang="zh-TW" dirty="0" err="1" smtClean="0"/>
              <a:t>instruction.c</a:t>
            </a:r>
            <a:endParaRPr lang="en-US" altLang="zh-TW" dirty="0" smtClean="0"/>
          </a:p>
          <a:p>
            <a:r>
              <a:rPr lang="en-US" altLang="zh-TW" dirty="0" err="1" smtClean="0"/>
              <a:t>regfile.c</a:t>
            </a:r>
            <a:endParaRPr lang="en-US" altLang="zh-TW" dirty="0" smtClean="0"/>
          </a:p>
          <a:p>
            <a:r>
              <a:rPr lang="en-US" altLang="zh-TW" dirty="0" err="1" smtClean="0"/>
              <a:t>memory.c</a:t>
            </a:r>
            <a:endParaRPr lang="en-US" altLang="zh-TW" dirty="0" smtClean="0"/>
          </a:p>
          <a:p>
            <a:r>
              <a:rPr lang="en-US" altLang="zh-TW" dirty="0" err="1" smtClean="0"/>
              <a:t>pipereg.c</a:t>
            </a:r>
            <a:endParaRPr lang="en-US" altLang="zh-TW" dirty="0" smtClean="0"/>
          </a:p>
          <a:p>
            <a:r>
              <a:rPr lang="en-US" altLang="zh-TW" dirty="0" err="1" smtClean="0"/>
              <a:t>piperpt.c</a:t>
            </a:r>
            <a:endParaRPr lang="en-US" altLang="zh-TW" dirty="0" smtClean="0"/>
          </a:p>
          <a:p>
            <a:r>
              <a:rPr lang="en-US" altLang="zh-TW" dirty="0" err="1" smtClean="0"/>
              <a:t>hazard.c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>
          <a:xfrm>
            <a:off x="4273894" y="1915174"/>
            <a:ext cx="3090672" cy="576262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smtClean="0"/>
              <a:t>Header files</a:t>
            </a:r>
            <a:endParaRPr lang="zh-TW" altLang="en-US" sz="3200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>
          <a:xfrm>
            <a:off x="4629150" y="2505074"/>
            <a:ext cx="3887391" cy="4092949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arithmetic.h</a:t>
            </a:r>
            <a:endParaRPr lang="en-US" altLang="zh-TW" dirty="0" smtClean="0"/>
          </a:p>
          <a:p>
            <a:r>
              <a:rPr lang="en-US" altLang="zh-TW" dirty="0" err="1" smtClean="0"/>
              <a:t>simulate.h</a:t>
            </a:r>
            <a:endParaRPr lang="en-US" altLang="zh-TW" dirty="0" smtClean="0"/>
          </a:p>
          <a:p>
            <a:r>
              <a:rPr lang="en-US" altLang="zh-TW" dirty="0" err="1" smtClean="0"/>
              <a:t>instruction.h</a:t>
            </a:r>
            <a:endParaRPr lang="en-US" altLang="zh-TW" dirty="0" smtClean="0"/>
          </a:p>
          <a:p>
            <a:r>
              <a:rPr lang="en-US" altLang="zh-TW" dirty="0" err="1" smtClean="0"/>
              <a:t>regfile.h</a:t>
            </a:r>
            <a:endParaRPr lang="en-US" altLang="zh-TW" dirty="0" smtClean="0"/>
          </a:p>
          <a:p>
            <a:r>
              <a:rPr lang="en-US" altLang="zh-TW" dirty="0" err="1" smtClean="0"/>
              <a:t>memory.h</a:t>
            </a:r>
            <a:endParaRPr lang="en-US" altLang="zh-TW" dirty="0" smtClean="0"/>
          </a:p>
          <a:p>
            <a:r>
              <a:rPr lang="en-US" altLang="zh-TW" dirty="0" err="1" smtClean="0"/>
              <a:t>pipereg.h</a:t>
            </a:r>
            <a:endParaRPr lang="en-US" altLang="zh-TW" dirty="0" smtClean="0"/>
          </a:p>
          <a:p>
            <a:r>
              <a:rPr lang="en-US" altLang="zh-TW" dirty="0" err="1" smtClean="0"/>
              <a:t>piperpt.h</a:t>
            </a:r>
            <a:endParaRPr lang="en-US" altLang="zh-TW" dirty="0" smtClean="0"/>
          </a:p>
          <a:p>
            <a:r>
              <a:rPr lang="en-US" altLang="zh-TW" dirty="0" err="1" smtClean="0"/>
              <a:t>hazard.h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67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 smtClean="0"/>
              <a:t>Submission</a:t>
            </a:r>
            <a:endParaRPr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TW" sz="3200" dirty="0" smtClean="0"/>
              <a:t>Grading policy is same as </a:t>
            </a:r>
            <a:r>
              <a:rPr kumimoji="1" lang="en-US" altLang="zh-TW" sz="3200" dirty="0"/>
              <a:t>project 1</a:t>
            </a:r>
            <a:endParaRPr kumimoji="1" lang="en-US" altLang="zh-TW" sz="3200" dirty="0" smtClean="0"/>
          </a:p>
          <a:p>
            <a:endParaRPr kumimoji="1" lang="en-US" altLang="zh-TW" sz="3200" dirty="0"/>
          </a:p>
          <a:p>
            <a:r>
              <a:rPr kumimoji="1" lang="en-US" altLang="zh-TW" sz="3200" dirty="0" smtClean="0"/>
              <a:t>1</a:t>
            </a:r>
            <a:r>
              <a:rPr kumimoji="1" lang="en-US" altLang="zh-TW" sz="3200" baseline="30000" dirty="0" smtClean="0"/>
              <a:t>st</a:t>
            </a:r>
            <a:r>
              <a:rPr kumimoji="1" lang="zh-TW" altLang="en-US" sz="3200" dirty="0" smtClean="0"/>
              <a:t> </a:t>
            </a:r>
            <a:r>
              <a:rPr kumimoji="1" lang="en-US" altLang="zh-TW" sz="3200" dirty="0"/>
              <a:t>Submission:</a:t>
            </a:r>
            <a:r>
              <a:rPr kumimoji="1" lang="zh-TW" altLang="en-US" sz="3200" dirty="0"/>
              <a:t> </a:t>
            </a:r>
            <a:r>
              <a:rPr kumimoji="1" lang="en-US" altLang="zh-TW" sz="3200" dirty="0" smtClean="0"/>
              <a:t>2016/</a:t>
            </a:r>
            <a:r>
              <a:rPr kumimoji="1" lang="zh-TW" altLang="en-US" sz="3200" dirty="0" smtClean="0"/>
              <a:t> </a:t>
            </a:r>
            <a:r>
              <a:rPr kumimoji="1" lang="en-US" altLang="zh-TW" sz="3200" dirty="0" smtClean="0"/>
              <a:t>4/</a:t>
            </a:r>
            <a:r>
              <a:rPr kumimoji="1" lang="zh-TW" altLang="en-US" sz="3200" dirty="0" smtClean="0"/>
              <a:t> </a:t>
            </a:r>
            <a:r>
              <a:rPr kumimoji="1" lang="en-US" altLang="zh-TW" sz="3200" dirty="0" smtClean="0"/>
              <a:t>30</a:t>
            </a:r>
          </a:p>
          <a:p>
            <a:pPr lvl="1"/>
            <a:endParaRPr kumimoji="1" lang="en-US" altLang="zh-TW" sz="3200" dirty="0"/>
          </a:p>
          <a:p>
            <a:r>
              <a:rPr kumimoji="1" lang="en-US" altLang="zh-TW" sz="3200" dirty="0"/>
              <a:t>2</a:t>
            </a:r>
            <a:r>
              <a:rPr kumimoji="1" lang="en-US" altLang="zh-TW" sz="3200" baseline="30000" dirty="0"/>
              <a:t>nd</a:t>
            </a:r>
            <a:r>
              <a:rPr kumimoji="1" lang="zh-TW" altLang="en-US" sz="3200" dirty="0"/>
              <a:t> </a:t>
            </a:r>
            <a:r>
              <a:rPr kumimoji="1" lang="en-US" altLang="zh-TW" sz="3200" dirty="0"/>
              <a:t>Submission</a:t>
            </a:r>
            <a:r>
              <a:rPr kumimoji="1" lang="en-US" altLang="zh-TW" sz="3200" dirty="0" smtClean="0"/>
              <a:t>: 2016/ 5/ 07</a:t>
            </a:r>
            <a:endParaRPr kumimoji="1" lang="en-US" altLang="zh-TW" dirty="0"/>
          </a:p>
          <a:p>
            <a:endParaRPr kumimoji="1" lang="en-US" altLang="zh-TW" sz="3200" dirty="0"/>
          </a:p>
          <a:p>
            <a:r>
              <a:rPr kumimoji="1" lang="en-US" altLang="zh-TW" sz="3200" dirty="0" smtClean="0"/>
              <a:t>New self test and submission process will be announced next Thursday.</a:t>
            </a:r>
            <a:endParaRPr kumimoji="1" lang="en-US" altLang="zh-TW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2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6941" y="1978724"/>
            <a:ext cx="4113028" cy="2490588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0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ctr"/>
            <a:r>
              <a:rPr kumimoji="1" lang="en-US" altLang="zh-TW" b="1" dirty="0" smtClean="0"/>
              <a:t>Project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/>
              <a:t>1</a:t>
            </a:r>
            <a:r>
              <a:rPr kumimoji="1" lang="zh-TW" altLang="en-US" b="1" dirty="0"/>
              <a:t> </a:t>
            </a:r>
            <a:r>
              <a:rPr kumimoji="1" lang="en-US" altLang="zh-TW" b="1" dirty="0"/>
              <a:t>– Issues </a:t>
            </a:r>
            <a:endParaRPr lang="zh-TW" altLang="en-US" b="1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0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sz="5400" b="1" dirty="0" smtClean="0"/>
              <a:t>Submission Valid Format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103062541_01.tar.gz</a:t>
            </a:r>
          </a:p>
          <a:p>
            <a:pPr lvl="1"/>
            <a:r>
              <a:rPr lang="en-US" altLang="zh-TW" dirty="0" smtClean="0"/>
              <a:t>103062541_01</a:t>
            </a:r>
          </a:p>
          <a:p>
            <a:pPr lvl="2"/>
            <a:r>
              <a:rPr lang="en-US" altLang="zh-TW" dirty="0"/>
              <a:t>s</a:t>
            </a:r>
            <a:r>
              <a:rPr lang="en-US" altLang="zh-TW" dirty="0" smtClean="0"/>
              <a:t>imulator</a:t>
            </a:r>
          </a:p>
          <a:p>
            <a:pPr lvl="2"/>
            <a:r>
              <a:rPr lang="en-US" altLang="zh-TW" dirty="0" err="1" smtClean="0"/>
              <a:t>Testcase</a:t>
            </a:r>
            <a:endParaRPr lang="en-US" altLang="zh-TW" dirty="0" smtClean="0"/>
          </a:p>
          <a:p>
            <a:pPr marL="914400" lvl="2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sz="3200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344551" y="2818040"/>
            <a:ext cx="2750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Tar on this directory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rot="5400000">
            <a:off x="3612383" y="2692436"/>
            <a:ext cx="442127" cy="693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1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Re-Testing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Some performance issues</a:t>
            </a:r>
          </a:p>
          <a:p>
            <a:pPr lvl="1"/>
            <a:r>
              <a:rPr lang="en-US" altLang="zh-TW" sz="2600" dirty="0" smtClean="0"/>
              <a:t>Change server to test(same </a:t>
            </a:r>
            <a:r>
              <a:rPr lang="en-US" altLang="zh-TW" sz="2600" dirty="0" err="1" smtClean="0"/>
              <a:t>env</a:t>
            </a:r>
            <a:r>
              <a:rPr lang="en-US" altLang="zh-TW" sz="2600" dirty="0" smtClean="0"/>
              <a:t>.)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Modified Tutorial: +”s” is fixed</a:t>
            </a:r>
          </a:p>
          <a:p>
            <a:pPr lvl="1"/>
            <a:r>
              <a:rPr lang="en-US" altLang="zh-TW" sz="2600" dirty="0" smtClean="0"/>
              <a:t>Increase valid test cases</a:t>
            </a:r>
          </a:p>
          <a:p>
            <a:pPr lvl="1"/>
            <a:r>
              <a:rPr lang="en-US" altLang="zh-TW" sz="2600" dirty="0" smtClean="0"/>
              <a:t>Several scores are changed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4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/>
              <a:t>Makeup Principle</a:t>
            </a:r>
            <a:endParaRPr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4523239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altLang="zh-TW" sz="4100" dirty="0" smtClean="0">
                <a:solidFill>
                  <a:srgbClr val="FF0000"/>
                </a:solidFill>
              </a:rPr>
              <a:t>Misunderstand </a:t>
            </a:r>
            <a:r>
              <a:rPr lang="en-US" altLang="zh-TW" sz="4100" dirty="0" err="1" smtClean="0">
                <a:solidFill>
                  <a:srgbClr val="FF0000"/>
                </a:solidFill>
              </a:rPr>
              <a:t>test_script’s</a:t>
            </a:r>
            <a:r>
              <a:rPr lang="en-US" altLang="zh-TW" sz="4100" dirty="0" smtClean="0">
                <a:solidFill>
                  <a:srgbClr val="FF0000"/>
                </a:solidFill>
              </a:rPr>
              <a:t> using method. </a:t>
            </a:r>
            <a:endParaRPr lang="en-US" altLang="zh-TW" sz="41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sz="4100" dirty="0" smtClean="0">
                <a:solidFill>
                  <a:prstClr val="black"/>
                </a:solidFill>
              </a:rPr>
              <a:t>Qualified: </a:t>
            </a:r>
          </a:p>
          <a:p>
            <a:pPr lvl="1"/>
            <a:r>
              <a:rPr lang="en-US" altLang="zh-TW" sz="4100" dirty="0">
                <a:solidFill>
                  <a:srgbClr val="FF0000"/>
                </a:solidFill>
              </a:rPr>
              <a:t>Passing test_script.py </a:t>
            </a:r>
            <a:r>
              <a:rPr lang="en-US" altLang="zh-TW" sz="4100" dirty="0" smtClean="0">
                <a:solidFill>
                  <a:prstClr val="black"/>
                </a:solidFill>
              </a:rPr>
              <a:t>but </a:t>
            </a:r>
          </a:p>
          <a:p>
            <a:pPr lvl="2"/>
            <a:r>
              <a:rPr lang="en-US" altLang="zh-TW" sz="4100" dirty="0" smtClean="0">
                <a:solidFill>
                  <a:srgbClr val="FF0000"/>
                </a:solidFill>
              </a:rPr>
              <a:t>Fail to </a:t>
            </a:r>
            <a:r>
              <a:rPr lang="en-US" altLang="zh-TW" sz="4100" dirty="0">
                <a:solidFill>
                  <a:srgbClr val="FF0000"/>
                </a:solidFill>
              </a:rPr>
              <a:t>pass TA’ s </a:t>
            </a:r>
            <a:r>
              <a:rPr lang="en-US" altLang="zh-TW" sz="4100" dirty="0" smtClean="0">
                <a:solidFill>
                  <a:srgbClr val="FF0000"/>
                </a:solidFill>
              </a:rPr>
              <a:t>script </a:t>
            </a:r>
            <a:endParaRPr lang="en-US" altLang="zh-TW" sz="4100" dirty="0">
              <a:solidFill>
                <a:srgbClr val="FF0000"/>
              </a:solidFill>
            </a:endParaRPr>
          </a:p>
          <a:p>
            <a:pPr lvl="2"/>
            <a:r>
              <a:rPr lang="en-US" altLang="zh-TW" sz="4100" dirty="0" smtClean="0">
                <a:solidFill>
                  <a:prstClr val="black"/>
                </a:solidFill>
              </a:rPr>
              <a:t>Diff result is the same, but didn’t get any score (all zero)</a:t>
            </a:r>
          </a:p>
          <a:p>
            <a:r>
              <a:rPr lang="en-US" altLang="zh-TW" sz="4100" dirty="0">
                <a:solidFill>
                  <a:prstClr val="black"/>
                </a:solidFill>
              </a:rPr>
              <a:t>Time:</a:t>
            </a:r>
          </a:p>
          <a:p>
            <a:pPr lvl="1"/>
            <a:r>
              <a:rPr lang="en-US" altLang="zh-TW" sz="4100" dirty="0">
                <a:solidFill>
                  <a:prstClr val="black"/>
                </a:solidFill>
              </a:rPr>
              <a:t>Tue 1:30~3:30 p.m.</a:t>
            </a:r>
          </a:p>
          <a:p>
            <a:pPr lvl="1"/>
            <a:r>
              <a:rPr lang="en-US" altLang="zh-TW" sz="4100" dirty="0">
                <a:solidFill>
                  <a:prstClr val="black"/>
                </a:solidFill>
              </a:rPr>
              <a:t>Wed 3:30~5:30 p.m</a:t>
            </a:r>
            <a:r>
              <a:rPr lang="en-US" altLang="zh-TW" sz="41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zh-TW" sz="4100" dirty="0" smtClean="0">
                <a:solidFill>
                  <a:prstClr val="black"/>
                </a:solidFill>
              </a:rPr>
              <a:t>Method:</a:t>
            </a:r>
          </a:p>
          <a:p>
            <a:pPr lvl="1"/>
            <a:r>
              <a:rPr lang="en-US" altLang="zh-TW" sz="4100" dirty="0" smtClean="0">
                <a:solidFill>
                  <a:prstClr val="black"/>
                </a:solidFill>
              </a:rPr>
              <a:t>Using </a:t>
            </a:r>
            <a:r>
              <a:rPr lang="en-US" altLang="zh-TW" sz="4100" dirty="0" err="1" smtClean="0">
                <a:solidFill>
                  <a:prstClr val="black"/>
                </a:solidFill>
              </a:rPr>
              <a:t>ilms</a:t>
            </a:r>
            <a:r>
              <a:rPr lang="en-US" altLang="zh-TW" sz="4100" dirty="0" smtClean="0">
                <a:solidFill>
                  <a:prstClr val="black"/>
                </a:solidFill>
              </a:rPr>
              <a:t> package to run test_script.py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0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/>
              <a:t>Second Submission </a:t>
            </a:r>
            <a:endParaRPr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Postpone to 4/4</a:t>
            </a:r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Submission format same as the first one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06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/>
              <a:t>Demo time</a:t>
            </a:r>
            <a:endParaRPr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/>
              <a:t>Date: 4/7(Thur.) &amp; 4/8(Fri.)</a:t>
            </a:r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Place: General </a:t>
            </a:r>
            <a:r>
              <a:rPr lang="en-US" altLang="zh-TW" sz="3200" dirty="0"/>
              <a:t>Building </a:t>
            </a:r>
            <a:r>
              <a:rPr lang="en-US" altLang="zh-TW" sz="3200" dirty="0" smtClean="0"/>
              <a:t>II(</a:t>
            </a:r>
            <a:r>
              <a:rPr lang="zh-TW" altLang="en-US" sz="3200" dirty="0" smtClean="0"/>
              <a:t>綜二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737</a:t>
            </a:r>
            <a:r>
              <a:rPr lang="zh-TW" altLang="en-US" sz="3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en-US" altLang="zh-TW" sz="3200" dirty="0" smtClean="0"/>
              <a:t>738</a:t>
            </a:r>
          </a:p>
          <a:p>
            <a:endParaRPr lang="en-US" altLang="zh-TW" sz="3200" dirty="0"/>
          </a:p>
          <a:p>
            <a:r>
              <a:rPr lang="en-US" altLang="zh-TW" sz="3200" dirty="0" smtClean="0"/>
              <a:t>Time: 15 mins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0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kumimoji="1" lang="en-US" altLang="zh-TW" b="1" dirty="0" smtClean="0"/>
              <a:t>Project 2</a:t>
            </a:r>
            <a:r>
              <a:rPr kumimoji="1" lang="zh-TW" altLang="en-US" b="1" dirty="0" smtClean="0"/>
              <a:t> </a:t>
            </a:r>
            <a:r>
              <a:rPr kumimoji="1" lang="zh-TW" altLang="zh-TW" b="1" dirty="0" smtClean="0"/>
              <a:t>-</a:t>
            </a:r>
            <a:r>
              <a:rPr kumimoji="1" lang="en-US" altLang="zh-TW" b="1" dirty="0" smtClean="0"/>
              <a:t> Pipeline</a:t>
            </a:r>
            <a:endParaRPr lang="zh-TW" altLang="en-US" b="1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343D-BBD6-4B4D-974A-AA36F50D40B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73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6462</TotalTime>
  <Words>515</Words>
  <Application>Microsoft Office PowerPoint</Application>
  <PresentationFormat>如螢幕大小 (4:3)</PresentationFormat>
  <Paragraphs>201</Paragraphs>
  <Slides>24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Arial Unicode MS</vt:lpstr>
      <vt:lpstr>微軟正黑體</vt:lpstr>
      <vt:lpstr>新細明體</vt:lpstr>
      <vt:lpstr>Arial</vt:lpstr>
      <vt:lpstr>Calibri</vt:lpstr>
      <vt:lpstr>Trebuchet MS</vt:lpstr>
      <vt:lpstr>Wingdings</vt:lpstr>
      <vt:lpstr>Wingdings 3</vt:lpstr>
      <vt:lpstr>多面向</vt:lpstr>
      <vt:lpstr>Computer Architecture Tutorial 2</vt:lpstr>
      <vt:lpstr>Outline</vt:lpstr>
      <vt:lpstr>Project 1 – Issues </vt:lpstr>
      <vt:lpstr>Submission Valid Format</vt:lpstr>
      <vt:lpstr>Re-Testing</vt:lpstr>
      <vt:lpstr>Makeup Principle</vt:lpstr>
      <vt:lpstr>Second Submission </vt:lpstr>
      <vt:lpstr>Demo time</vt:lpstr>
      <vt:lpstr>Project 2 - Pipeline</vt:lpstr>
      <vt:lpstr>Single Cycle Data Path</vt:lpstr>
      <vt:lpstr>Pipeline</vt:lpstr>
      <vt:lpstr>Pipeline 5 Stages</vt:lpstr>
      <vt:lpstr>Resolving Pipeline Hazards</vt:lpstr>
      <vt:lpstr>Forwarding Paths</vt:lpstr>
      <vt:lpstr>Input &amp; Output</vt:lpstr>
      <vt:lpstr>Snapshot: Stall</vt:lpstr>
      <vt:lpstr>Snapshot: Forwarding</vt:lpstr>
      <vt:lpstr>Snapshot: Register contents</vt:lpstr>
      <vt:lpstr>Test Case Design</vt:lpstr>
      <vt:lpstr>Implementation</vt:lpstr>
      <vt:lpstr>Implementation</vt:lpstr>
      <vt:lpstr>Modules </vt:lpstr>
      <vt:lpstr>Submission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Tutorial 2</dc:title>
  <dc:creator>Kim</dc:creator>
  <cp:lastModifiedBy>Kim</cp:lastModifiedBy>
  <cp:revision>96</cp:revision>
  <dcterms:created xsi:type="dcterms:W3CDTF">2016-03-22T12:54:25Z</dcterms:created>
  <dcterms:modified xsi:type="dcterms:W3CDTF">2016-03-29T03:03:32Z</dcterms:modified>
</cp:coreProperties>
</file>