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71" r:id="rId9"/>
    <p:sldId id="263" r:id="rId10"/>
    <p:sldId id="262" r:id="rId11"/>
    <p:sldId id="264" r:id="rId12"/>
    <p:sldId id="267" r:id="rId13"/>
    <p:sldId id="265" r:id="rId14"/>
    <p:sldId id="266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F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1"/>
  </p:normalViewPr>
  <p:slideViewPr>
    <p:cSldViewPr>
      <p:cViewPr>
        <p:scale>
          <a:sx n="80" d="100"/>
          <a:sy n="80" d="100"/>
        </p:scale>
        <p:origin x="-118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6CFB-F57E-4E9F-A645-595FAC54B0FC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D4A96-B5FA-4220-8131-6411228450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31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9809-DB0C-4532-8032-3FC66D6B624B}" type="datetime1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403F-F3B3-4A32-9559-38D2CF4F3FC5}" type="datetime1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0D2-FE3E-4303-B669-3E7CC5B1DE86}" type="datetime1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2AD-263F-44DB-A0FC-4835626A16DA}" type="datetime1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9EC5-BED8-4C16-94DE-5809EEA24540}" type="datetime1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AD3F-D5C1-4D25-82E6-B17290421E96}" type="datetime1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ABE5-307C-42F1-BCE2-343CFC5473CE}" type="datetime1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D3C8-002D-4112-8520-91583297FE87}" type="datetime1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4C65-A7C7-44A5-AD16-9EACEC1B910F}" type="datetime1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E89B-F9B3-4C00-998F-1AF06CEFCF27}" type="datetime1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5D97-176A-4706-A5D9-C758C69D1790}" type="datetime1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17A03A8-3D10-49C0-8544-6FA392969324}" type="datetime1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800" kern="1200">
          <a:solidFill>
            <a:schemeClr val="tx2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400" kern="1200">
          <a:solidFill>
            <a:schemeClr val="tx2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2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2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3448528/how-is-an-lru-cache-implemented-in-a-cp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3 Tutorial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CMP 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Cache_Memory_Pagetable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55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Same input file format</a:t>
            </a:r>
          </a:p>
          <a:p>
            <a:pPr lvl="1"/>
            <a:r>
              <a:rPr lang="en-US" altLang="zh-TW" dirty="0" err="1" smtClean="0"/>
              <a:t>iimage.bin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diimage.bin</a:t>
            </a:r>
            <a:endParaRPr lang="en-US" altLang="zh-TW" dirty="0"/>
          </a:p>
          <a:p>
            <a:r>
              <a:rPr lang="en-US" altLang="zh-TW" dirty="0" smtClean="0"/>
              <a:t>Invalid </a:t>
            </a:r>
            <a:r>
              <a:rPr lang="en-US" altLang="zh-TW" dirty="0" err="1" smtClean="0"/>
              <a:t>testcase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/>
              <a:t>i-memory &amp; d-memory address overflow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/>
              <a:t>i-memory &amp; d-memory misaligned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/>
              <a:t>Simulation cycles over </a:t>
            </a:r>
            <a:r>
              <a:rPr lang="en-US" altLang="zh-TW" dirty="0" smtClean="0"/>
              <a:t>500,000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37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snapshot.rpt</a:t>
            </a:r>
            <a:endParaRPr lang="en-US" altLang="zh-TW" dirty="0" smtClean="0"/>
          </a:p>
          <a:p>
            <a:pPr lvl="1"/>
            <a:r>
              <a:rPr lang="en-US" altLang="zh-TW" dirty="0"/>
              <a:t>register file content  at each </a:t>
            </a:r>
            <a:r>
              <a:rPr lang="en-US" altLang="zh-TW" dirty="0" smtClean="0"/>
              <a:t>cycle</a:t>
            </a:r>
          </a:p>
          <a:p>
            <a:r>
              <a:rPr lang="en-US" altLang="zh-TW" dirty="0" err="1" smtClean="0"/>
              <a:t>report.rpt</a:t>
            </a:r>
            <a:endParaRPr lang="en-US" altLang="zh-TW" dirty="0" smtClean="0"/>
          </a:p>
          <a:p>
            <a:pPr lvl="1"/>
            <a:r>
              <a:rPr lang="en-US" altLang="zh-TW" dirty="0"/>
              <a:t>total number of TLB</a:t>
            </a:r>
            <a:r>
              <a:rPr lang="en-US" altLang="zh-TW" dirty="0" smtClean="0"/>
              <a:t>/ </a:t>
            </a:r>
            <a:r>
              <a:rPr lang="en-US" altLang="zh-TW" dirty="0" err="1" smtClean="0"/>
              <a:t>PageTable</a:t>
            </a:r>
            <a:r>
              <a:rPr lang="en-US" altLang="zh-TW" dirty="0" smtClean="0"/>
              <a:t>/ Cache </a:t>
            </a:r>
            <a:r>
              <a:rPr lang="en-US" altLang="zh-TW" dirty="0">
                <a:solidFill>
                  <a:srgbClr val="FF0000"/>
                </a:solidFill>
              </a:rPr>
              <a:t>hits/misses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93"/>
          <a:stretch/>
        </p:blipFill>
        <p:spPr>
          <a:xfrm>
            <a:off x="1259632" y="3606069"/>
            <a:ext cx="1778000" cy="27752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03" b="1"/>
          <a:stretch/>
        </p:blipFill>
        <p:spPr>
          <a:xfrm>
            <a:off x="3195216" y="3620491"/>
            <a:ext cx="1778000" cy="274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Execution </a:t>
            </a:r>
            <a:r>
              <a:rPr lang="en-US" altLang="zh-TW" dirty="0" smtClean="0"/>
              <a:t>Parameter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Executable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configurable</a:t>
            </a:r>
          </a:p>
          <a:p>
            <a:r>
              <a:rPr kumimoji="1" lang="en-US" altLang="zh-TW" dirty="0" smtClean="0"/>
              <a:t>All size are in number of </a:t>
            </a:r>
            <a:r>
              <a:rPr kumimoji="1" lang="en-US" altLang="zh-TW" b="1" dirty="0" smtClean="0"/>
              <a:t>bytes</a:t>
            </a:r>
            <a:r>
              <a:rPr kumimoji="1" lang="en-US" altLang="zh-TW" dirty="0" smtClean="0"/>
              <a:t>.</a:t>
            </a:r>
          </a:p>
          <a:p>
            <a:r>
              <a:rPr lang="en-US" altLang="zh-TW" dirty="0"/>
              <a:t>All size related </a:t>
            </a:r>
            <a:r>
              <a:rPr lang="en-US" altLang="zh-TW" dirty="0" smtClean="0"/>
              <a:t>parameters should be of</a:t>
            </a:r>
            <a:br>
              <a:rPr lang="en-US" altLang="zh-TW" dirty="0" smtClean="0"/>
            </a:br>
            <a:r>
              <a:rPr lang="fi-FI" altLang="zh-TW" b="1" dirty="0">
                <a:solidFill>
                  <a:srgbClr val="FF0000"/>
                </a:solidFill>
              </a:rPr>
              <a:t> </a:t>
            </a:r>
            <a:r>
              <a:rPr lang="fi-FI" altLang="zh-TW" b="1" dirty="0" smtClean="0">
                <a:solidFill>
                  <a:srgbClr val="FF0000"/>
                </a:solidFill>
              </a:rPr>
              <a:t>2</a:t>
            </a:r>
            <a:r>
              <a:rPr lang="fi-FI" altLang="zh-TW" b="1" baseline="30000" dirty="0" smtClean="0">
                <a:solidFill>
                  <a:srgbClr val="FF0000"/>
                </a:solidFill>
              </a:rPr>
              <a:t>n</a:t>
            </a:r>
            <a:r>
              <a:rPr lang="fi-FI" altLang="zh-TW" b="1" dirty="0">
                <a:solidFill>
                  <a:srgbClr val="FF0000"/>
                </a:solidFill>
              </a:rPr>
              <a:t>, n &gt; </a:t>
            </a:r>
            <a:r>
              <a:rPr lang="fi-FI" altLang="zh-TW" b="1" dirty="0" smtClean="0">
                <a:solidFill>
                  <a:srgbClr val="FF0000"/>
                </a:solidFill>
              </a:rPr>
              <a:t>1</a:t>
            </a:r>
            <a:r>
              <a:rPr lang="fi-FI" altLang="zh-TW" dirty="0" smtClean="0"/>
              <a:t>.</a:t>
            </a:r>
            <a:endParaRPr lang="en-US" altLang="zh-TW" dirty="0" smtClean="0"/>
          </a:p>
          <a:p>
            <a:r>
              <a:rPr kumimoji="1" lang="en-US" altLang="zh-TW" dirty="0" smtClean="0"/>
              <a:t>When just execute the program (“./CMP”):</a:t>
            </a:r>
          </a:p>
          <a:p>
            <a:pPr lvl="1"/>
            <a:r>
              <a:rPr kumimoji="1" lang="en-US" altLang="zh-TW" dirty="0" smtClean="0"/>
              <a:t>The program should be </a:t>
            </a:r>
            <a:r>
              <a:rPr lang="en-US" altLang="zh-TW" dirty="0"/>
              <a:t>default </a:t>
            </a:r>
            <a:r>
              <a:rPr lang="en-US" altLang="zh-TW" dirty="0" smtClean="0"/>
              <a:t>configuration:</a:t>
            </a:r>
            <a:br>
              <a:rPr lang="en-US" altLang="zh-TW" dirty="0" smtClean="0"/>
            </a:b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endParaRPr lang="en-US" altLang="zh-TW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P1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, P2, …, P10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) = (64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, 32, 8, 16, 16, 4, 4, 16, 4, 1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Right Brace 4"/>
          <p:cNvSpPr/>
          <p:nvPr/>
        </p:nvSpPr>
        <p:spPr>
          <a:xfrm rot="16200000">
            <a:off x="6723325" y="3924141"/>
            <a:ext cx="324036" cy="185403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7228489" y="5077377"/>
            <a:ext cx="303646" cy="86409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8184" y="5589240"/>
            <a:ext cx="55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50000"/>
                  </a:schemeClr>
                </a:solidFill>
              </a:rPr>
              <a:t>Intr</a:t>
            </a:r>
            <a:r>
              <a:rPr lang="en-US" altLang="zh-TW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20272" y="558924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74709" y="5527166"/>
            <a:ext cx="55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50000"/>
                  </a:schemeClr>
                </a:solidFill>
              </a:rPr>
              <a:t>Intr.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97494" y="552716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 rot="5400000">
            <a:off x="6296825" y="5072733"/>
            <a:ext cx="312939" cy="864096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16216" y="436510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cache</a:t>
            </a:r>
            <a:endParaRPr lang="en-US" dirty="0"/>
          </a:p>
        </p:txBody>
      </p:sp>
      <p:sp>
        <p:nvSpPr>
          <p:cNvPr id="22" name="Right Brace 21"/>
          <p:cNvSpPr/>
          <p:nvPr/>
        </p:nvSpPr>
        <p:spPr>
          <a:xfrm rot="16200000">
            <a:off x="4198502" y="4503097"/>
            <a:ext cx="324036" cy="56697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779912" y="4365104"/>
            <a:ext cx="97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memory</a:t>
            </a:r>
            <a:endParaRPr lang="en-US" dirty="0"/>
          </a:p>
        </p:txBody>
      </p:sp>
      <p:sp>
        <p:nvSpPr>
          <p:cNvPr id="24" name="Right Brace 23"/>
          <p:cNvSpPr/>
          <p:nvPr/>
        </p:nvSpPr>
        <p:spPr>
          <a:xfrm rot="16200000">
            <a:off x="5113268" y="4527474"/>
            <a:ext cx="171636" cy="56697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88024" y="436510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page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90361" y="552225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82821" y="5527166"/>
            <a:ext cx="55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50000"/>
                  </a:schemeClr>
                </a:solidFill>
              </a:rPr>
              <a:t>Intr.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45" y="6068823"/>
            <a:ext cx="6779989" cy="42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4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Execution Parameter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Detail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199"/>
            <a:ext cx="9144000" cy="512127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./CMP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[P1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en-US" altLang="zh-TW" dirty="0">
                <a:solidFill>
                  <a:srgbClr val="00B050"/>
                </a:solidFill>
              </a:rPr>
              <a:t> [</a:t>
            </a:r>
            <a:r>
              <a:rPr lang="en-US" altLang="zh-TW" dirty="0" smtClean="0">
                <a:solidFill>
                  <a:srgbClr val="00B050"/>
                </a:solidFill>
              </a:rPr>
              <a:t>P2] 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en-US" altLang="zh-TW" dirty="0" smtClean="0">
                <a:solidFill>
                  <a:srgbClr val="00B050"/>
                </a:solidFill>
              </a:rPr>
              <a:t>P3] 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en-US" altLang="zh-TW" dirty="0" smtClean="0">
                <a:solidFill>
                  <a:srgbClr val="00B050"/>
                </a:solidFill>
              </a:rPr>
              <a:t>P4] 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en-US" altLang="zh-TW" dirty="0" smtClean="0">
                <a:solidFill>
                  <a:srgbClr val="00B050"/>
                </a:solidFill>
              </a:rPr>
              <a:t>P5] 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en-US" altLang="zh-TW" dirty="0" smtClean="0">
                <a:solidFill>
                  <a:srgbClr val="00B050"/>
                </a:solidFill>
              </a:rPr>
              <a:t>P6] 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en-US" altLang="zh-TW" dirty="0" smtClean="0">
                <a:solidFill>
                  <a:srgbClr val="00B050"/>
                </a:solidFill>
              </a:rPr>
              <a:t>P7] 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en-US" altLang="zh-TW" dirty="0" smtClean="0">
                <a:solidFill>
                  <a:srgbClr val="00B050"/>
                </a:solidFill>
              </a:rPr>
              <a:t>P8] 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en-US" altLang="zh-TW" dirty="0" smtClean="0">
                <a:solidFill>
                  <a:srgbClr val="00B050"/>
                </a:solidFill>
              </a:rPr>
              <a:t>P9] 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en-US" altLang="zh-TW" dirty="0" smtClean="0">
                <a:solidFill>
                  <a:srgbClr val="00B050"/>
                </a:solidFill>
              </a:rPr>
              <a:t>P10]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[</a:t>
            </a:r>
            <a:r>
              <a:rPr lang="en-US" altLang="zh-TW" dirty="0">
                <a:solidFill>
                  <a:srgbClr val="00B050"/>
                </a:solidFill>
              </a:rPr>
              <a:t>P1]</a:t>
            </a:r>
            <a:r>
              <a:rPr lang="en-US" altLang="zh-TW" dirty="0"/>
              <a:t>:  The </a:t>
            </a:r>
            <a:r>
              <a:rPr lang="en-US" altLang="zh-TW" dirty="0" smtClean="0"/>
              <a:t>I-memory size 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[</a:t>
            </a:r>
            <a:r>
              <a:rPr lang="en-US" altLang="zh-TW" dirty="0">
                <a:solidFill>
                  <a:srgbClr val="00B050"/>
                </a:solidFill>
              </a:rPr>
              <a:t>P2]</a:t>
            </a:r>
            <a:r>
              <a:rPr lang="en-US" altLang="zh-TW" dirty="0"/>
              <a:t>:  The </a:t>
            </a:r>
            <a:r>
              <a:rPr lang="en-US" altLang="zh-TW" dirty="0" smtClean="0"/>
              <a:t>D-memory size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[P3]</a:t>
            </a:r>
            <a:r>
              <a:rPr lang="en-US" altLang="zh-TW" dirty="0"/>
              <a:t>:  The page size of </a:t>
            </a:r>
            <a:r>
              <a:rPr lang="en-US" altLang="zh-TW" dirty="0" smtClean="0"/>
              <a:t>I-memory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[P4]</a:t>
            </a:r>
            <a:r>
              <a:rPr lang="en-US" altLang="zh-TW" dirty="0"/>
              <a:t>:  The page size of </a:t>
            </a:r>
            <a:r>
              <a:rPr lang="en-US" altLang="zh-TW" dirty="0" smtClean="0"/>
              <a:t>D-memory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[P5]</a:t>
            </a:r>
            <a:r>
              <a:rPr lang="en-US" altLang="zh-TW" dirty="0"/>
              <a:t>:  The total size of </a:t>
            </a:r>
            <a:r>
              <a:rPr lang="en-US" altLang="zh-TW" dirty="0" smtClean="0"/>
              <a:t>I-cache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[P6]</a:t>
            </a:r>
            <a:r>
              <a:rPr lang="en-US" altLang="zh-TW" dirty="0"/>
              <a:t>:  The block size of </a:t>
            </a:r>
            <a:r>
              <a:rPr lang="en-US" altLang="zh-TW" dirty="0" smtClean="0"/>
              <a:t>I-cache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[P7]</a:t>
            </a:r>
            <a:r>
              <a:rPr lang="en-US" altLang="zh-TW" dirty="0"/>
              <a:t>:  The set associativity of </a:t>
            </a:r>
            <a:r>
              <a:rPr lang="en-US" altLang="zh-TW" dirty="0" smtClean="0"/>
              <a:t>I-cache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[P8]</a:t>
            </a:r>
            <a:r>
              <a:rPr lang="en-US" altLang="zh-TW" dirty="0"/>
              <a:t>:  The total size of </a:t>
            </a:r>
            <a:r>
              <a:rPr lang="en-US" altLang="zh-TW" dirty="0" smtClean="0"/>
              <a:t>D-cache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[P9]</a:t>
            </a:r>
            <a:r>
              <a:rPr lang="en-US" altLang="zh-TW" dirty="0"/>
              <a:t>:  The block size of </a:t>
            </a:r>
            <a:r>
              <a:rPr lang="en-US" altLang="zh-TW" dirty="0" smtClean="0"/>
              <a:t>D-cache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[P10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en-US" altLang="zh-TW" dirty="0" smtClean="0"/>
              <a:t>: The </a:t>
            </a:r>
            <a:r>
              <a:rPr lang="en-US" altLang="zh-TW" dirty="0"/>
              <a:t>set associativity of </a:t>
            </a:r>
            <a:r>
              <a:rPr lang="en-US" altLang="zh-TW" dirty="0" smtClean="0"/>
              <a:t>D-cache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0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CMP</a:t>
            </a:r>
          </a:p>
          <a:p>
            <a:pPr lvl="1"/>
            <a:r>
              <a:rPr lang="en-US" altLang="zh-TW" dirty="0" err="1" smtClean="0"/>
              <a:t>testcase</a:t>
            </a:r>
            <a:endParaRPr lang="en-US" altLang="zh-TW" dirty="0" smtClean="0"/>
          </a:p>
          <a:p>
            <a:pPr lvl="2"/>
            <a:r>
              <a:rPr lang="en-US" altLang="zh-TW" dirty="0" err="1"/>
              <a:t>i</a:t>
            </a:r>
            <a:r>
              <a:rPr lang="en-US" altLang="zh-TW" dirty="0" err="1" smtClean="0"/>
              <a:t>image.bin</a:t>
            </a:r>
            <a:endParaRPr lang="en-US" altLang="zh-TW" dirty="0" smtClean="0"/>
          </a:p>
          <a:p>
            <a:pPr lvl="2"/>
            <a:r>
              <a:rPr lang="en-US" altLang="zh-TW" dirty="0" err="1"/>
              <a:t>d</a:t>
            </a:r>
            <a:r>
              <a:rPr lang="en-US" altLang="zh-TW" dirty="0" err="1" smtClean="0"/>
              <a:t>image.bin</a:t>
            </a:r>
            <a:endParaRPr lang="en-US" altLang="zh-TW" dirty="0" smtClean="0"/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imulator</a:t>
            </a:r>
          </a:p>
          <a:p>
            <a:pPr lvl="2"/>
            <a:r>
              <a:rPr lang="en-US" altLang="zh-TW" dirty="0" smtClean="0"/>
              <a:t>CMP</a:t>
            </a:r>
          </a:p>
          <a:p>
            <a:pPr lvl="2"/>
            <a:r>
              <a:rPr lang="en-US" altLang="zh-TW" dirty="0" err="1"/>
              <a:t>m</a:t>
            </a:r>
            <a:r>
              <a:rPr lang="en-US" altLang="zh-TW" dirty="0" err="1" smtClean="0"/>
              <a:t>akefile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XXX.c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Left Arrow 4"/>
          <p:cNvSpPr/>
          <p:nvPr/>
        </p:nvSpPr>
        <p:spPr>
          <a:xfrm>
            <a:off x="2699792" y="1700808"/>
            <a:ext cx="1152128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54116" y="1732166"/>
            <a:ext cx="321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Tar</a:t>
            </a:r>
            <a:r>
              <a:rPr lang="zh-TW" altLang="en-US" dirty="0" smtClean="0"/>
              <a:t> </a:t>
            </a:r>
            <a:r>
              <a:rPr lang="en-US" altLang="zh-TW" dirty="0" smtClean="0"/>
              <a:t>on</a:t>
            </a:r>
            <a:r>
              <a:rPr lang="zh-TW" altLang="en-US" dirty="0" smtClean="0"/>
              <a:t> 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 </a:t>
            </a:r>
            <a:r>
              <a:rPr lang="en-US" altLang="zh-TW" dirty="0" smtClean="0"/>
              <a:t>folder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4549" y="370774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(capital</a:t>
            </a:r>
            <a:r>
              <a:rPr lang="zh-TW" alt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141451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TW" alt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zh-TW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zh-TW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apital</a:t>
            </a:r>
            <a:r>
              <a:rPr lang="zh-TW" alt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64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Evaluation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</a:t>
            </a:r>
            <a:r>
              <a:rPr lang="en-US" altLang="zh-TW" dirty="0" smtClean="0"/>
              <a:t>open, hidden, and</a:t>
            </a:r>
            <a:r>
              <a:rPr lang="zh-TW" altLang="en-US" dirty="0" smtClean="0"/>
              <a:t> </a:t>
            </a:r>
            <a:r>
              <a:rPr lang="en-US" altLang="zh-TW" dirty="0"/>
              <a:t>s</a:t>
            </a:r>
            <a:r>
              <a:rPr lang="en-US" altLang="zh-TW" dirty="0" smtClean="0"/>
              <a:t>tudent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case, TA </a:t>
            </a:r>
            <a:r>
              <a:rPr lang="en-US" altLang="zh-TW" dirty="0"/>
              <a:t>will </a:t>
            </a:r>
            <a:r>
              <a:rPr lang="en-US" altLang="zh-TW" dirty="0" smtClean="0"/>
              <a:t>use 3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r>
              <a:rPr lang="en-US" altLang="zh-TW" dirty="0"/>
              <a:t>to evaluate.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default configuration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two </a:t>
            </a:r>
            <a:r>
              <a:rPr lang="en-US" altLang="zh-TW" dirty="0">
                <a:solidFill>
                  <a:srgbClr val="FF0000"/>
                </a:solidFill>
              </a:rPr>
              <a:t>other </a:t>
            </a:r>
            <a:r>
              <a:rPr lang="en-US" altLang="zh-TW" dirty="0" smtClean="0">
                <a:solidFill>
                  <a:srgbClr val="FF0000"/>
                </a:solidFill>
              </a:rPr>
              <a:t>configurations </a:t>
            </a:r>
          </a:p>
          <a:p>
            <a:r>
              <a:rPr lang="en-US" altLang="zh-TW" dirty="0" smtClean="0"/>
              <a:t>Grading:</a:t>
            </a:r>
          </a:p>
          <a:p>
            <a:pPr lvl="1"/>
            <a:r>
              <a:rPr lang="en-US" altLang="zh-TW" dirty="0" smtClean="0"/>
              <a:t>10</a:t>
            </a:r>
            <a:r>
              <a:rPr lang="en-US" altLang="zh-TW" dirty="0"/>
              <a:t>% discount if you fail one of </a:t>
            </a:r>
            <a:r>
              <a:rPr lang="en-US" altLang="zh-TW" dirty="0" smtClean="0"/>
              <a:t>them</a:t>
            </a:r>
            <a:r>
              <a:rPr lang="zh-TW" altLang="en-US" dirty="0" smtClean="0"/>
              <a:t>（九折）</a:t>
            </a:r>
            <a:endParaRPr lang="en-US" altLang="zh-TW" dirty="0"/>
          </a:p>
          <a:p>
            <a:pPr lvl="1"/>
            <a:r>
              <a:rPr lang="en-US" altLang="zh-TW" dirty="0" smtClean="0"/>
              <a:t>19</a:t>
            </a:r>
            <a:r>
              <a:rPr lang="en-US" altLang="zh-TW" dirty="0"/>
              <a:t>% discount if you fail both of </a:t>
            </a:r>
            <a:r>
              <a:rPr lang="en-US" altLang="zh-TW" dirty="0" smtClean="0"/>
              <a:t>them</a:t>
            </a:r>
            <a:r>
              <a:rPr lang="zh-TW" altLang="en-US" dirty="0" smtClean="0"/>
              <a:t>（九折</a:t>
            </a:r>
            <a:r>
              <a:rPr lang="en-US" altLang="zh-TW" dirty="0" smtClean="0"/>
              <a:t>*</a:t>
            </a:r>
            <a:r>
              <a:rPr lang="zh-TW" altLang="en-US" dirty="0" smtClean="0"/>
              <a:t>九折）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point if you fail all of them</a:t>
            </a:r>
            <a:endParaRPr lang="en-US" altLang="zh-TW" dirty="0"/>
          </a:p>
          <a:p>
            <a:endParaRPr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079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Modularization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CMP</a:t>
            </a:r>
          </a:p>
          <a:p>
            <a:r>
              <a:rPr lang="en-US" altLang="zh-TW" dirty="0"/>
              <a:t>m</a:t>
            </a:r>
            <a:r>
              <a:rPr lang="en-US" altLang="zh-TW" dirty="0" smtClean="0"/>
              <a:t>ain</a:t>
            </a:r>
          </a:p>
          <a:p>
            <a:r>
              <a:rPr lang="en-US" altLang="zh-TW" dirty="0"/>
              <a:t>m</a:t>
            </a:r>
            <a:r>
              <a:rPr lang="en-US" altLang="zh-TW" dirty="0" smtClean="0"/>
              <a:t>em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rocessor</a:t>
            </a:r>
          </a:p>
          <a:p>
            <a:r>
              <a:rPr lang="en-US" altLang="zh-TW" dirty="0" err="1" smtClean="0"/>
              <a:t>reg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33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3059832" y="2492896"/>
            <a:ext cx="5626968" cy="1944216"/>
          </a:xfrm>
        </p:spPr>
        <p:txBody>
          <a:bodyPr>
            <a:normAutofit/>
          </a:bodyPr>
          <a:lstStyle/>
          <a:p>
            <a:r>
              <a:rPr kumimoji="1" lang="zh-TW" altLang="en-US" sz="7200" b="1" dirty="0" smtClean="0">
                <a:solidFill>
                  <a:srgbClr val="7030A0"/>
                </a:solidFill>
                <a:cs typeface="Hannotate TC" charset="-120"/>
              </a:rPr>
              <a:t>加油！！</a:t>
            </a:r>
            <a:endParaRPr kumimoji="1" lang="zh-TW" altLang="en-US" sz="7200" b="1" dirty="0">
              <a:solidFill>
                <a:srgbClr val="7030A0"/>
              </a:solidFill>
              <a:cs typeface="Hannotate TC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80066" y="4377903"/>
            <a:ext cx="3541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2400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Hannotate TC" charset="-120"/>
              </a:rPr>
              <a:t>快到終點啦</a:t>
            </a:r>
            <a:r>
              <a:rPr kumimoji="1" lang="zh-TW" altLang="en-US" sz="24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Hannotate TC" charset="-120"/>
              </a:rPr>
              <a:t>！</a:t>
            </a:r>
            <a:r>
              <a:rPr kumimoji="1" lang="zh-TW" altLang="en-US" sz="2400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  <a:cs typeface="Hannotate TC" charset="-120"/>
              </a:rPr>
              <a:t>！</a:t>
            </a:r>
            <a:r>
              <a:rPr lang="el-GR" altLang="zh-TW" sz="24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(σ</a:t>
            </a:r>
            <a:r>
              <a:rPr lang="zh-TW" altLang="el-GR" sz="24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ﾟ∀ﾟ</a:t>
            </a:r>
            <a:r>
              <a:rPr lang="el-GR" altLang="zh-TW" sz="24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)σ</a:t>
            </a:r>
            <a:endParaRPr lang="zh-TW" altLang="en-US" sz="2400" dirty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  <a:cs typeface="Hannotate TC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76872"/>
            <a:ext cx="3200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0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圓角矩形 60"/>
          <p:cNvSpPr/>
          <p:nvPr/>
        </p:nvSpPr>
        <p:spPr>
          <a:xfrm>
            <a:off x="395536" y="1340768"/>
            <a:ext cx="4973977" cy="3708412"/>
          </a:xfrm>
          <a:prstGeom prst="roundRect">
            <a:avLst>
              <a:gd name="adj" fmla="val 9328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Translation with a TLB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4994" y="1628800"/>
            <a:ext cx="8091806" cy="449736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994" y="1628800"/>
            <a:ext cx="180020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CPU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9872" y="1628800"/>
            <a:ext cx="1800200" cy="1296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Cache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994" y="3501008"/>
            <a:ext cx="1800200" cy="12961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TLB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444208" y="1644757"/>
            <a:ext cx="1800200" cy="1296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Main Memory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8745" y="5301208"/>
            <a:ext cx="1800200" cy="12961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PTE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流程圖: 磁碟 9"/>
          <p:cNvSpPr/>
          <p:nvPr/>
        </p:nvSpPr>
        <p:spPr>
          <a:xfrm>
            <a:off x="6444208" y="3933056"/>
            <a:ext cx="1800200" cy="158417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Disk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2" name="直線單箭頭接點 11"/>
          <p:cNvCxnSpPr>
            <a:stCxn id="4" idx="2"/>
            <a:endCxn id="6" idx="0"/>
          </p:cNvCxnSpPr>
          <p:nvPr/>
        </p:nvCxnSpPr>
        <p:spPr>
          <a:xfrm>
            <a:off x="1495094" y="2924944"/>
            <a:ext cx="0" cy="57606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6" idx="2"/>
            <a:endCxn id="9" idx="0"/>
          </p:cNvCxnSpPr>
          <p:nvPr/>
        </p:nvCxnSpPr>
        <p:spPr>
          <a:xfrm>
            <a:off x="1495094" y="4797152"/>
            <a:ext cx="3751" cy="504056"/>
          </a:xfrm>
          <a:prstGeom prst="straightConnector1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4" idx="3"/>
            <a:endCxn id="5" idx="1"/>
          </p:cNvCxnSpPr>
          <p:nvPr/>
        </p:nvCxnSpPr>
        <p:spPr>
          <a:xfrm>
            <a:off x="2395194" y="2276872"/>
            <a:ext cx="102467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5" idx="3"/>
            <a:endCxn id="8" idx="1"/>
          </p:cNvCxnSpPr>
          <p:nvPr/>
        </p:nvCxnSpPr>
        <p:spPr>
          <a:xfrm>
            <a:off x="5220072" y="2276872"/>
            <a:ext cx="1224136" cy="15957"/>
          </a:xfrm>
          <a:prstGeom prst="straightConnector1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2"/>
            <a:endCxn id="10" idx="1"/>
          </p:cNvCxnSpPr>
          <p:nvPr/>
        </p:nvCxnSpPr>
        <p:spPr>
          <a:xfrm>
            <a:off x="7344308" y="2940901"/>
            <a:ext cx="0" cy="992155"/>
          </a:xfrm>
          <a:prstGeom prst="straightConnector1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9" idx="3"/>
            <a:endCxn id="10" idx="3"/>
          </p:cNvCxnSpPr>
          <p:nvPr/>
        </p:nvCxnSpPr>
        <p:spPr>
          <a:xfrm flipV="1">
            <a:off x="2398945" y="5517232"/>
            <a:ext cx="4945363" cy="432048"/>
          </a:xfrm>
          <a:prstGeom prst="bent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>
            <a:stCxn id="9" idx="3"/>
          </p:cNvCxnSpPr>
          <p:nvPr/>
        </p:nvCxnSpPr>
        <p:spPr>
          <a:xfrm flipV="1">
            <a:off x="2398945" y="4581128"/>
            <a:ext cx="12700" cy="1368152"/>
          </a:xfrm>
          <a:prstGeom prst="bentConnector4">
            <a:avLst>
              <a:gd name="adj1" fmla="val 6171433"/>
              <a:gd name="adj2" fmla="val 99940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6" idx="3"/>
            <a:endCxn id="5" idx="2"/>
          </p:cNvCxnSpPr>
          <p:nvPr/>
        </p:nvCxnSpPr>
        <p:spPr>
          <a:xfrm flipV="1">
            <a:off x="2395194" y="2924944"/>
            <a:ext cx="1924778" cy="1224136"/>
          </a:xfrm>
          <a:prstGeom prst="bent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619672" y="2982143"/>
            <a:ext cx="584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VA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079333" y="3621902"/>
            <a:ext cx="55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PA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55576" y="481834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TLB   Miss</a:t>
            </a:r>
            <a:endParaRPr lang="zh-TW" altLang="en-US" sz="24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987867" y="5974975"/>
            <a:ext cx="16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PT Miss</a:t>
            </a:r>
          </a:p>
          <a:p>
            <a:pPr algn="ctr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Page Fault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336663" y="4837752"/>
            <a:ext cx="1302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PT Hit</a:t>
            </a:r>
          </a:p>
          <a:p>
            <a:pPr algn="ctr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Swap in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444906" y="2288272"/>
            <a:ext cx="925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Cache</a:t>
            </a:r>
          </a:p>
          <a:p>
            <a:pPr algn="ctr"/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Hit</a:t>
            </a:r>
            <a:endParaRPr lang="zh-TW" altLang="en-US" sz="20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369513" y="2306301"/>
            <a:ext cx="925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Cache</a:t>
            </a:r>
          </a:p>
          <a:p>
            <a:pPr algn="ctr"/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Miss</a:t>
            </a:r>
            <a:endParaRPr lang="zh-TW" altLang="en-US" sz="20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270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" grpId="0" animBg="1"/>
      <p:bldP spid="6" grpId="0" animBg="1"/>
      <p:bldP spid="8" grpId="0" animBg="1"/>
      <p:bldP spid="9" grpId="0" animBg="1"/>
      <p:bldP spid="10" grpId="0" animBg="1"/>
      <p:bldP spid="37" grpId="0"/>
      <p:bldP spid="38" grpId="0"/>
      <p:bldP spid="39" grpId="0"/>
      <p:bldP spid="40" grpId="0"/>
      <p:bldP spid="41" grpId="0"/>
      <p:bldP spid="42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82880"/>
            <a:ext cx="8856984" cy="1111664"/>
          </a:xfrm>
        </p:spPr>
        <p:txBody>
          <a:bodyPr>
            <a:noAutofit/>
          </a:bodyPr>
          <a:lstStyle/>
          <a:p>
            <a:r>
              <a:rPr lang="en-US" altLang="zh-TW" sz="4000" dirty="0" smtClean="0"/>
              <a:t>Virtual Memory in Modern System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55577" y="1628800"/>
            <a:ext cx="3528392" cy="3312368"/>
          </a:xfrm>
          <a:prstGeom prst="roundRect">
            <a:avLst>
              <a:gd name="adj" fmla="val 1175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899489" y="1720551"/>
            <a:ext cx="1224136" cy="72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Core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1377" y="2924944"/>
            <a:ext cx="1440160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D-TLB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91577" y="2924944"/>
            <a:ext cx="1440160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I-TLB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1377" y="3933056"/>
            <a:ext cx="1440160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D-Cache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91577" y="3933056"/>
            <a:ext cx="1440160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I-Cache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3" name="直線接點 12"/>
          <p:cNvCxnSpPr/>
          <p:nvPr/>
        </p:nvCxnSpPr>
        <p:spPr>
          <a:xfrm flipV="1">
            <a:off x="340532" y="5157193"/>
            <a:ext cx="8479940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6" idx="4"/>
            <a:endCxn id="7" idx="0"/>
          </p:cNvCxnSpPr>
          <p:nvPr/>
        </p:nvCxnSpPr>
        <p:spPr>
          <a:xfrm rot="5400000">
            <a:off x="1819351" y="2232737"/>
            <a:ext cx="484313" cy="9001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6" idx="4"/>
            <a:endCxn id="8" idx="0"/>
          </p:cNvCxnSpPr>
          <p:nvPr/>
        </p:nvCxnSpPr>
        <p:spPr>
          <a:xfrm rot="16200000" flipH="1">
            <a:off x="2719451" y="2232737"/>
            <a:ext cx="484313" cy="9001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7" idx="2"/>
            <a:endCxn id="9" idx="0"/>
          </p:cNvCxnSpPr>
          <p:nvPr/>
        </p:nvCxnSpPr>
        <p:spPr>
          <a:xfrm>
            <a:off x="1611457" y="350100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8" idx="2"/>
            <a:endCxn id="11" idx="0"/>
          </p:cNvCxnSpPr>
          <p:nvPr/>
        </p:nvCxnSpPr>
        <p:spPr>
          <a:xfrm>
            <a:off x="3411657" y="350100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4283969" y="515719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接點 112"/>
          <p:cNvCxnSpPr>
            <a:stCxn id="9" idx="2"/>
          </p:cNvCxnSpPr>
          <p:nvPr/>
        </p:nvCxnSpPr>
        <p:spPr>
          <a:xfrm rot="16200000" flipH="1">
            <a:off x="1737470" y="4383106"/>
            <a:ext cx="648072" cy="9000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肘形接點 113"/>
          <p:cNvCxnSpPr>
            <a:stCxn id="11" idx="2"/>
          </p:cNvCxnSpPr>
          <p:nvPr/>
        </p:nvCxnSpPr>
        <p:spPr>
          <a:xfrm rot="5400000">
            <a:off x="2637571" y="4383106"/>
            <a:ext cx="648072" cy="9001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2043505" y="5590730"/>
            <a:ext cx="3608615" cy="10786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Memory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102833" y="5661248"/>
            <a:ext cx="904699" cy="683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Page Table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25" name="直線單箭頭接點 124"/>
          <p:cNvCxnSpPr/>
          <p:nvPr/>
        </p:nvCxnSpPr>
        <p:spPr>
          <a:xfrm>
            <a:off x="7452320" y="5157192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流程圖: 磁碟 125"/>
          <p:cNvSpPr/>
          <p:nvPr/>
        </p:nvSpPr>
        <p:spPr>
          <a:xfrm>
            <a:off x="6732240" y="5590730"/>
            <a:ext cx="1440160" cy="1102467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</a:rPr>
              <a:t>Disk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18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CMP Architecture (1/2)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>
                <a:latin typeface="微軟正黑體" pitchFamily="34" charset="-120"/>
                <a:ea typeface="微軟正黑體" pitchFamily="34" charset="-120"/>
              </a:rPr>
              <a:t>4</a:t>
            </a:fld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4061457" y="1953335"/>
            <a:ext cx="1006368" cy="8515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CPU</a:t>
            </a:r>
            <a:endParaRPr lang="zh-TW" altLang="en-US" sz="1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06251" y="2846733"/>
            <a:ext cx="729893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i-tlb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" name="肘形接點 6"/>
          <p:cNvCxnSpPr>
            <a:stCxn id="5" idx="6"/>
            <a:endCxn id="6" idx="0"/>
          </p:cNvCxnSpPr>
          <p:nvPr/>
        </p:nvCxnSpPr>
        <p:spPr>
          <a:xfrm>
            <a:off x="5067825" y="2379106"/>
            <a:ext cx="303373" cy="4676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609296" y="2842794"/>
            <a:ext cx="1265297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-cache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9" name="直線單箭頭接點 8"/>
          <p:cNvCxnSpPr>
            <a:stCxn id="6" idx="3"/>
            <a:endCxn id="8" idx="1"/>
          </p:cNvCxnSpPr>
          <p:nvPr/>
        </p:nvCxnSpPr>
        <p:spPr>
          <a:xfrm flipV="1">
            <a:off x="5736144" y="3027460"/>
            <a:ext cx="873152" cy="3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593964" y="4203375"/>
            <a:ext cx="1383596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-mem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219511" y="3203077"/>
            <a:ext cx="0" cy="839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902209" y="4029470"/>
            <a:ext cx="996656" cy="64633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-page</a:t>
            </a:r>
          </a:p>
          <a:p>
            <a:pPr algn="ctr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table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898865" y="4684954"/>
            <a:ext cx="768364" cy="63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柱 13"/>
          <p:cNvSpPr/>
          <p:nvPr/>
        </p:nvSpPr>
        <p:spPr>
          <a:xfrm>
            <a:off x="6667229" y="5229640"/>
            <a:ext cx="1637889" cy="78901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16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-disk</a:t>
            </a:r>
          </a:p>
          <a:p>
            <a:pPr algn="ctr"/>
            <a:r>
              <a:rPr lang="en-US" altLang="zh-TW" sz="16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b="1" dirty="0" err="1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iimage.bin</a:t>
            </a:r>
            <a:r>
              <a:rPr lang="en-US" altLang="zh-TW" sz="16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600" b="1" dirty="0">
              <a:solidFill>
                <a:srgbClr val="FFC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5" name="直線單箭頭接點 14"/>
          <p:cNvCxnSpPr>
            <a:stCxn id="10" idx="2"/>
            <a:endCxn id="14" idx="1"/>
          </p:cNvCxnSpPr>
          <p:nvPr/>
        </p:nvCxnSpPr>
        <p:spPr>
          <a:xfrm>
            <a:off x="7285762" y="4572707"/>
            <a:ext cx="200412" cy="6569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972439" y="2020427"/>
            <a:ext cx="96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VA(PC)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757388" y="2756799"/>
            <a:ext cx="847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1a.hit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44077" y="3672653"/>
            <a:ext cx="104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b.miss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317226" y="4978953"/>
            <a:ext cx="104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2d.miss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679255" y="4617870"/>
            <a:ext cx="125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(2d.miss)</a:t>
            </a:r>
          </a:p>
          <a:p>
            <a:pPr algn="ctr"/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swap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手繪多邊形 20"/>
          <p:cNvSpPr/>
          <p:nvPr/>
        </p:nvSpPr>
        <p:spPr>
          <a:xfrm>
            <a:off x="4716016" y="1671406"/>
            <a:ext cx="2614728" cy="1162339"/>
          </a:xfrm>
          <a:custGeom>
            <a:avLst/>
            <a:gdLst>
              <a:gd name="connsiteX0" fmla="*/ 2458528 w 2458528"/>
              <a:gd name="connsiteY0" fmla="*/ 1021425 h 1021425"/>
              <a:gd name="connsiteX1" fmla="*/ 1216324 w 2458528"/>
              <a:gd name="connsiteY1" fmla="*/ 46640 h 1021425"/>
              <a:gd name="connsiteX2" fmla="*/ 0 w 2458528"/>
              <a:gd name="connsiteY2" fmla="*/ 245047 h 102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8528" h="1021425">
                <a:moveTo>
                  <a:pt x="2458528" y="1021425"/>
                </a:moveTo>
                <a:cubicBezTo>
                  <a:pt x="2042303" y="598730"/>
                  <a:pt x="1626079" y="176036"/>
                  <a:pt x="1216324" y="46640"/>
                </a:cubicBezTo>
                <a:cubicBezTo>
                  <a:pt x="806569" y="-82756"/>
                  <a:pt x="403284" y="81145"/>
                  <a:pt x="0" y="24504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686513" y="1740913"/>
            <a:ext cx="847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2a.hit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6922482" y="3212126"/>
            <a:ext cx="0" cy="999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134535" y="3364672"/>
            <a:ext cx="885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2b.miss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5479037" y="3179695"/>
            <a:ext cx="0" cy="862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479037" y="3672653"/>
            <a:ext cx="832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2c.hit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339018" y="3334099"/>
            <a:ext cx="847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3a.hit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9" name="肘形接點 28"/>
          <p:cNvCxnSpPr>
            <a:stCxn id="5" idx="2"/>
            <a:endCxn id="30" idx="0"/>
          </p:cNvCxnSpPr>
          <p:nvPr/>
        </p:nvCxnSpPr>
        <p:spPr>
          <a:xfrm rot="10800000" flipV="1">
            <a:off x="3522551" y="2379105"/>
            <a:ext cx="538906" cy="454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116428" y="2833745"/>
            <a:ext cx="812246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tlb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3322056" y="3179695"/>
            <a:ext cx="0" cy="862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986972" y="4042458"/>
            <a:ext cx="1173631" cy="64633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-page</a:t>
            </a:r>
          </a:p>
          <a:p>
            <a:pPr algn="ctr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table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497863" y="3334099"/>
            <a:ext cx="104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4b.miss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flipH="1" flipV="1">
            <a:off x="3667943" y="3203077"/>
            <a:ext cx="1" cy="839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3730463" y="3340882"/>
            <a:ext cx="832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c.hit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94008" y="2842794"/>
            <a:ext cx="1265297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-cache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7" name="直線單箭頭接點 36"/>
          <p:cNvCxnSpPr>
            <a:stCxn id="36" idx="3"/>
            <a:endCxn id="30" idx="1"/>
          </p:cNvCxnSpPr>
          <p:nvPr/>
        </p:nvCxnSpPr>
        <p:spPr>
          <a:xfrm flipV="1">
            <a:off x="2359305" y="3018411"/>
            <a:ext cx="757123" cy="904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394749" y="2729312"/>
            <a:ext cx="847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a.hit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933934" y="4248538"/>
            <a:ext cx="1383596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-mem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1374787" y="3203077"/>
            <a:ext cx="186" cy="1045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89325" y="3725807"/>
            <a:ext cx="104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b.miss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867881" y="3725807"/>
            <a:ext cx="847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a.hit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2394749" y="4684955"/>
            <a:ext cx="601001" cy="5446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523754" y="4978953"/>
            <a:ext cx="104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d.miss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6" name="圓柱 45"/>
          <p:cNvSpPr/>
          <p:nvPr/>
        </p:nvSpPr>
        <p:spPr>
          <a:xfrm>
            <a:off x="652861" y="5180379"/>
            <a:ext cx="1797620" cy="84090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d-disk</a:t>
            </a:r>
          </a:p>
          <a:p>
            <a:pPr algn="ctr"/>
            <a:r>
              <a:rPr lang="en-US" altLang="zh-TW" sz="16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b="1" dirty="0" err="1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dimage.bin</a:t>
            </a:r>
            <a:r>
              <a:rPr lang="en-US" altLang="zh-TW" sz="16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600" b="1" dirty="0">
              <a:solidFill>
                <a:srgbClr val="FFC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47" name="直線單箭頭接點 46"/>
          <p:cNvCxnSpPr>
            <a:stCxn id="39" idx="2"/>
            <a:endCxn id="46" idx="1"/>
          </p:cNvCxnSpPr>
          <p:nvPr/>
        </p:nvCxnSpPr>
        <p:spPr>
          <a:xfrm flipH="1">
            <a:off x="1551671" y="4617870"/>
            <a:ext cx="74061" cy="5625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2830711" y="1801998"/>
            <a:ext cx="131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load/store</a:t>
            </a: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Instruction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9" name="手繪多邊形 48"/>
          <p:cNvSpPr/>
          <p:nvPr/>
        </p:nvSpPr>
        <p:spPr>
          <a:xfrm flipH="1">
            <a:off x="1625732" y="1671406"/>
            <a:ext cx="2792742" cy="1162339"/>
          </a:xfrm>
          <a:custGeom>
            <a:avLst/>
            <a:gdLst>
              <a:gd name="connsiteX0" fmla="*/ 2458528 w 2458528"/>
              <a:gd name="connsiteY0" fmla="*/ 1021425 h 1021425"/>
              <a:gd name="connsiteX1" fmla="*/ 1216324 w 2458528"/>
              <a:gd name="connsiteY1" fmla="*/ 46640 h 1021425"/>
              <a:gd name="connsiteX2" fmla="*/ 0 w 2458528"/>
              <a:gd name="connsiteY2" fmla="*/ 245047 h 102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8528" h="1021425">
                <a:moveTo>
                  <a:pt x="2458528" y="1021425"/>
                </a:moveTo>
                <a:cubicBezTo>
                  <a:pt x="2042303" y="598730"/>
                  <a:pt x="1626079" y="176036"/>
                  <a:pt x="1216324" y="46640"/>
                </a:cubicBezTo>
                <a:cubicBezTo>
                  <a:pt x="806569" y="-82756"/>
                  <a:pt x="403284" y="81145"/>
                  <a:pt x="0" y="24504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547664" y="1740913"/>
            <a:ext cx="847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a.hit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252891" y="4582880"/>
            <a:ext cx="125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(5d.miss)</a:t>
            </a:r>
          </a:p>
          <a:p>
            <a:pPr algn="ctr"/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swap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02" name="直線單箭頭接點 101"/>
          <p:cNvCxnSpPr/>
          <p:nvPr/>
        </p:nvCxnSpPr>
        <p:spPr>
          <a:xfrm flipV="1">
            <a:off x="7400376" y="3216065"/>
            <a:ext cx="0" cy="987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1865971" y="3224418"/>
            <a:ext cx="0" cy="102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53590" y="5112079"/>
            <a:ext cx="2341386" cy="103884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315480" y="5176070"/>
            <a:ext cx="2341386" cy="103884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CMP Architecture 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581638"/>
              </p:ext>
            </p:extLst>
          </p:nvPr>
        </p:nvGraphicFramePr>
        <p:xfrm>
          <a:off x="457200" y="1547557"/>
          <a:ext cx="8229600" cy="360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/>
                <a:gridCol w="1368152"/>
                <a:gridCol w="1008112"/>
                <a:gridCol w="4834880"/>
              </a:tblGrid>
              <a:tr h="5823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TW" sz="1800" b="1" i="0" u="none" strike="noStrike" kern="1200" baseline="0" dirty="0" smtClean="0">
                          <a:solidFill>
                            <a:schemeClr val="lt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TLB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TW" sz="1800" b="1" i="0" u="none" strike="noStrike" kern="1200" baseline="0" dirty="0" smtClean="0">
                          <a:solidFill>
                            <a:schemeClr val="lt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Page table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TW" sz="1800" b="1" i="0" u="none" strike="noStrike" kern="1200" baseline="0" dirty="0" smtClean="0">
                          <a:solidFill>
                            <a:schemeClr val="lt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Cache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Solution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58236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Hit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Hit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Hit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58236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Hit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Hit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Miss</a:t>
                      </a:r>
                      <a:endParaRPr lang="zh-TW" altLang="en-US" b="0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Search memory 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 update cache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58236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Miss</a:t>
                      </a:r>
                      <a:endParaRPr lang="zh-TW" altLang="en-US" b="0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Hit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Hit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Update TLB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58236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Miss</a:t>
                      </a:r>
                      <a:endParaRPr lang="zh-TW" altLang="en-US" b="0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Hit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Miss</a:t>
                      </a:r>
                      <a:endParaRPr lang="zh-TW" altLang="en-US" b="0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Update TLB &amp; search memory 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 update cache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587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Miss</a:t>
                      </a:r>
                      <a:endParaRPr lang="zh-TW" altLang="en-US" b="0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Miss</a:t>
                      </a:r>
                      <a:endParaRPr lang="zh-TW" altLang="en-US" b="0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Miss</a:t>
                      </a:r>
                      <a:endParaRPr lang="zh-TW" altLang="en-US" b="0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Swap 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update </a:t>
                      </a:r>
                      <a:r>
                        <a:rPr lang="en-US" altLang="zh-TW" b="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PageTable</a:t>
                      </a:r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update</a:t>
                      </a:r>
                      <a:r>
                        <a:rPr lang="en-US" altLang="zh-TW" b="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TLB 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update cache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27584" y="5331612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Cache &amp; Memory adopt write-back/allocate policy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TLB &amp; Memory adopt 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LRU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replacement policy</a:t>
            </a:r>
            <a:endParaRPr lang="zh-TW" altLang="en-US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Cache adopt 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bits-pseudo LRU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replacement policy</a:t>
            </a:r>
          </a:p>
        </p:txBody>
      </p:sp>
    </p:spTree>
    <p:extLst>
      <p:ext uri="{BB962C8B-B14F-4D97-AF65-F5344CB8AC3E}">
        <p14:creationId xmlns:p14="http://schemas.microsoft.com/office/powerpoint/2010/main" val="33484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LRU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Several</a:t>
            </a:r>
            <a:r>
              <a:rPr lang="zh-TW" altLang="en-US" dirty="0" smtClean="0"/>
              <a:t> </a:t>
            </a:r>
            <a:r>
              <a:rPr lang="en-US" altLang="zh-TW" dirty="0" smtClean="0"/>
              <a:t>Implementations</a:t>
            </a:r>
          </a:p>
          <a:p>
            <a:pPr lvl="1"/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variable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record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</a:t>
            </a:r>
            <a:r>
              <a:rPr lang="zh-TW" altLang="en-US" dirty="0" smtClean="0"/>
              <a:t> </a:t>
            </a:r>
            <a:r>
              <a:rPr lang="en-US" altLang="zh-TW" dirty="0" smtClean="0"/>
              <a:t>(cycle)</a:t>
            </a:r>
          </a:p>
          <a:p>
            <a:r>
              <a:rPr lang="en-US" altLang="zh-TW" dirty="0" smtClean="0"/>
              <a:t>Cache</a:t>
            </a:r>
            <a:r>
              <a:rPr lang="zh-TW" altLang="en-US" dirty="0" smtClean="0"/>
              <a:t> </a:t>
            </a:r>
            <a:r>
              <a:rPr lang="en-US" altLang="zh-TW" dirty="0" smtClean="0"/>
              <a:t>Miss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=&gt;Replace</a:t>
            </a:r>
            <a:r>
              <a:rPr lang="zh-TW" altLang="en-US" dirty="0" smtClean="0"/>
              <a:t> </a:t>
            </a:r>
            <a:r>
              <a:rPr lang="en-US" altLang="zh-TW" dirty="0" smtClean="0"/>
              <a:t>l</a:t>
            </a:r>
            <a:r>
              <a:rPr lang="en-US" dirty="0" smtClean="0"/>
              <a:t>east </a:t>
            </a:r>
            <a:r>
              <a:rPr lang="en-US" altLang="zh-TW" dirty="0" smtClean="0"/>
              <a:t>r</a:t>
            </a:r>
            <a:r>
              <a:rPr lang="en-US" dirty="0" smtClean="0"/>
              <a:t>ecently </a:t>
            </a:r>
            <a:r>
              <a:rPr lang="en-US" altLang="zh-TW" dirty="0" smtClean="0"/>
              <a:t>u</a:t>
            </a:r>
            <a:r>
              <a:rPr lang="en-US" dirty="0" smtClean="0"/>
              <a:t>sed </a:t>
            </a:r>
            <a:r>
              <a:rPr lang="en-US" altLang="zh-TW" dirty="0" smtClean="0"/>
              <a:t>block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71600" y="3863181"/>
            <a:ext cx="6565900" cy="1079500"/>
            <a:chOff x="971600" y="3863181"/>
            <a:chExt cx="6565900" cy="10795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3863181"/>
              <a:ext cx="6565900" cy="10795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403648" y="4427361"/>
              <a:ext cx="10129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variable</a:t>
              </a:r>
              <a:r>
                <a:rPr lang="zh-TW" altLang="en-US" dirty="0"/>
                <a:t> 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19483" y="4437112"/>
              <a:ext cx="4539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35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14955" y="4449932"/>
              <a:ext cx="4539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33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95931" y="442736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8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0057" y="4427361"/>
              <a:ext cx="44980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11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8298" y="4437112"/>
              <a:ext cx="4507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15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33909" y="4431372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8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16254" y="4437112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5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14550" y="5726206"/>
            <a:ext cx="6686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Only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s</a:t>
            </a:r>
            <a:r>
              <a:rPr lang="en-US" altLang="zh-TW" sz="2400" dirty="0" smtClean="0"/>
              <a:t>imulation,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it’s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</a:t>
            </a:r>
            <a:r>
              <a:rPr lang="en-US" sz="2400" dirty="0" smtClean="0"/>
              <a:t>nfeasible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for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real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hardware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3651" y="6148593"/>
            <a:ext cx="454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3"/>
              </a:rPr>
              <a:t>How is an LRU cache implemented in a CPU?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Bits-pseudo LRU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MRU, to record the usage status of each cache block </a:t>
            </a:r>
            <a:endParaRPr lang="en-US" altLang="zh-TW" dirty="0" smtClean="0"/>
          </a:p>
          <a:p>
            <a:r>
              <a:rPr lang="en-US" altLang="zh-TW" dirty="0" smtClean="0"/>
              <a:t>Cache</a:t>
            </a:r>
            <a:r>
              <a:rPr lang="zh-TW" altLang="en-US" dirty="0" smtClean="0"/>
              <a:t> </a:t>
            </a:r>
            <a:r>
              <a:rPr lang="en-US" altLang="zh-TW" dirty="0" smtClean="0"/>
              <a:t>Miss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=&gt;R</a:t>
            </a:r>
            <a:r>
              <a:rPr lang="en-US" dirty="0" smtClean="0"/>
              <a:t>eplace </a:t>
            </a: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lowest indexed block </a:t>
            </a:r>
            <a:r>
              <a:rPr lang="en-US" dirty="0"/>
              <a:t>of MRU=0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1012344" y="3693568"/>
            <a:ext cx="6578600" cy="2870724"/>
            <a:chOff x="1187624" y="2783206"/>
            <a:chExt cx="6578600" cy="28707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783206"/>
              <a:ext cx="6565900" cy="10795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4574430"/>
              <a:ext cx="6578600" cy="1079500"/>
            </a:xfrm>
            <a:prstGeom prst="rect">
              <a:avLst/>
            </a:prstGeom>
          </p:spPr>
        </p:pic>
        <p:sp>
          <p:nvSpPr>
            <p:cNvPr id="7" name="Down Arrow 6"/>
            <p:cNvSpPr/>
            <p:nvPr/>
          </p:nvSpPr>
          <p:spPr>
            <a:xfrm>
              <a:off x="4355976" y="3862706"/>
              <a:ext cx="216024" cy="6345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16016" y="3872149"/>
              <a:ext cx="16786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Cache</a:t>
              </a:r>
              <a:r>
                <a:rPr lang="zh-TW" alt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Miss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1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Bits-pseudo </a:t>
            </a:r>
            <a:r>
              <a:rPr lang="en-US" altLang="zh-TW" dirty="0" smtClean="0"/>
              <a:t>LRU</a:t>
            </a:r>
            <a:r>
              <a:rPr lang="zh-TW" altLang="en-US" dirty="0" smtClean="0"/>
              <a:t> </a:t>
            </a:r>
            <a:r>
              <a:rPr lang="en-US" altLang="zh-TW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one last block with MRU=0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6578600" cy="113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63" y="3863181"/>
            <a:ext cx="6616700" cy="118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76" y="5375133"/>
            <a:ext cx="6553200" cy="1168400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3176445" y="3246551"/>
            <a:ext cx="216024" cy="634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36485" y="3255994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Cache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Miss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203848" y="4869310"/>
            <a:ext cx="216024" cy="634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60035" y="4897803"/>
            <a:ext cx="5720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Reset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others,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except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the one just replaced </a:t>
            </a:r>
          </a:p>
        </p:txBody>
      </p:sp>
    </p:spTree>
    <p:extLst>
      <p:ext uri="{BB962C8B-B14F-4D97-AF65-F5344CB8AC3E}">
        <p14:creationId xmlns:p14="http://schemas.microsoft.com/office/powerpoint/2010/main" val="20322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Same &amp; Difference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Same single cycle execution as Project 1.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No more error handler</a:t>
            </a:r>
            <a:r>
              <a:rPr lang="en-US" altLang="zh-TW" dirty="0" smtClean="0"/>
              <a:t>. </a:t>
            </a:r>
            <a:r>
              <a:rPr lang="en-US" altLang="zh-TW" smtClean="0"/>
              <a:t>(</a:t>
            </a:r>
            <a:r>
              <a:rPr lang="en-US" altLang="zh-TW" smtClean="0">
                <a:solidFill>
                  <a:srgbClr val="FF0000"/>
                </a:solidFill>
              </a:rPr>
              <a:t>no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error_dump.rpt</a:t>
            </a:r>
            <a:r>
              <a:rPr lang="en-US" altLang="zh-TW" dirty="0" smtClean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68042"/>
              </p:ext>
            </p:extLst>
          </p:nvPr>
        </p:nvGraphicFramePr>
        <p:xfrm>
          <a:off x="755575" y="3645024"/>
          <a:ext cx="63840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011"/>
                <a:gridCol w="2128011"/>
                <a:gridCol w="21280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behavior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handle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Write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reg.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$0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still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maintain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print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Num.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Overflow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Store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wrong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Not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print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Mem.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dirty="0" smtClean="0"/>
                        <a:t>misalignment</a:t>
                      </a:r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</a:rPr>
                        <a:t>Invalid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</a:rPr>
                        <a:t>design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</a:rPr>
                        <a:t>test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</a:rPr>
                        <a:t>case</a:t>
                      </a:r>
                    </a:p>
                    <a:p>
                      <a:pPr algn="ctr"/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</a:rPr>
                        <a:t>(program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</a:rPr>
                        <a:t>will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</a:rPr>
                        <a:t>crash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</a:rPr>
                        <a:t>then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</a:rPr>
                        <a:t>stop)</a:t>
                      </a:r>
                      <a:endParaRPr lang="en-US" sz="1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Mem.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Overflow</a:t>
                      </a:r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4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TM01790490[[fn=美國南方小鎮]]</Template>
  <TotalTime>745</TotalTime>
  <Words>624</Words>
  <Application>Microsoft Office PowerPoint</Application>
  <PresentationFormat>如螢幕大小 (4:3)</PresentationFormat>
  <Paragraphs>218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Decatur</vt:lpstr>
      <vt:lpstr>Project 3 Tutorial</vt:lpstr>
      <vt:lpstr>Translation with a TLB</vt:lpstr>
      <vt:lpstr>Virtual Memory in Modern System</vt:lpstr>
      <vt:lpstr>CMP Architecture (1/2)</vt:lpstr>
      <vt:lpstr>CMP Architecture (2/2)</vt:lpstr>
      <vt:lpstr>LRU </vt:lpstr>
      <vt:lpstr>Bits-pseudo LRU (1/2)</vt:lpstr>
      <vt:lpstr>Bits-pseudo LRU (2/2)</vt:lpstr>
      <vt:lpstr>Same &amp; Difference</vt:lpstr>
      <vt:lpstr>Input</vt:lpstr>
      <vt:lpstr>Output</vt:lpstr>
      <vt:lpstr>Execution Parameter</vt:lpstr>
      <vt:lpstr>Execution Parameter Detail</vt:lpstr>
      <vt:lpstr>Submission</vt:lpstr>
      <vt:lpstr>Evaluation</vt:lpstr>
      <vt:lpstr>Modularization</vt:lpstr>
      <vt:lpstr>加油！！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TakoJoyce</dc:creator>
  <cp:lastModifiedBy>TakoJoyce</cp:lastModifiedBy>
  <cp:revision>91</cp:revision>
  <dcterms:created xsi:type="dcterms:W3CDTF">2016-05-01T02:11:30Z</dcterms:created>
  <dcterms:modified xsi:type="dcterms:W3CDTF">2016-05-03T01:52:40Z</dcterms:modified>
</cp:coreProperties>
</file>