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 Analysis in Finance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Bank Account Service Satisfaction Analysis</a:t>
            </a:r>
          </a:p>
          <a:p>
            <a:endParaRPr dirty="0"/>
          </a:p>
          <a:p>
            <a:r>
              <a:rPr dirty="0"/>
              <a:t>Presented by: Wangolo Bachawa</a:t>
            </a:r>
          </a:p>
          <a:p>
            <a:r>
              <a:rPr dirty="0" smtClean="0"/>
              <a:t>Date</a:t>
            </a:r>
            <a:r>
              <a:rPr dirty="0"/>
              <a:t>: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 smtClean="0"/>
              <a:t>Top </a:t>
            </a:r>
            <a:r>
              <a:rPr dirty="0"/>
              <a:t>5 Companies by Complaint Volume: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Wells Fargo &amp; Co. </a:t>
            </a:r>
            <a:r>
              <a:rPr lang="en-US" dirty="0" smtClean="0"/>
              <a:t>-</a:t>
            </a:r>
            <a:r>
              <a:rPr dirty="0" smtClean="0"/>
              <a:t> </a:t>
            </a:r>
            <a:r>
              <a:rPr dirty="0"/>
              <a:t>High volume, moderate dispute rate.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Bank of America </a:t>
            </a:r>
            <a:r>
              <a:rPr lang="en-US" dirty="0" smtClean="0"/>
              <a:t>-</a:t>
            </a:r>
            <a:r>
              <a:rPr dirty="0" smtClean="0"/>
              <a:t> </a:t>
            </a:r>
            <a:r>
              <a:rPr dirty="0"/>
              <a:t>Good resolution performance.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JPMorgan Chase &amp; Co. </a:t>
            </a:r>
            <a:r>
              <a:rPr lang="en-US" dirty="0" smtClean="0"/>
              <a:t>-</a:t>
            </a:r>
            <a:r>
              <a:rPr dirty="0" smtClean="0"/>
              <a:t> </a:t>
            </a:r>
            <a:r>
              <a:rPr dirty="0"/>
              <a:t>Efficient handling.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Santander Bank US </a:t>
            </a:r>
            <a:r>
              <a:rPr lang="en-US" dirty="0" smtClean="0"/>
              <a:t>-</a:t>
            </a:r>
            <a:r>
              <a:rPr dirty="0" smtClean="0"/>
              <a:t> </a:t>
            </a:r>
            <a:r>
              <a:rPr dirty="0"/>
              <a:t>Improving trend.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TD Bank US Holding </a:t>
            </a:r>
            <a:r>
              <a:rPr lang="en-US" dirty="0" smtClean="0"/>
              <a:t>-</a:t>
            </a:r>
            <a:r>
              <a:rPr dirty="0" smtClean="0"/>
              <a:t> </a:t>
            </a:r>
            <a:r>
              <a:rPr dirty="0"/>
              <a:t>Strong satisfaction rate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33" y="4095608"/>
            <a:ext cx="7893456" cy="27623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rPr dirty="0"/>
              <a:t>Python Libraries: pandas, scikit-learn, matplotlib, seaborn, nltk.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rPr dirty="0"/>
              <a:t>ML Pipeline: Data loading → preprocessing → TF-IDF → training → evaluation.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rPr dirty="0"/>
              <a:t>Visualizations: Confusion matrix, feature importance charts, 12 EDA visuals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lang="en-US" dirty="0"/>
              <a:t>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9" y="4176613"/>
            <a:ext cx="8198271" cy="1949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1. Model Enhancement: Deep learning, ensemble models, real-time analytics.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2. Data Expansion: Add social media data, multilingual support.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3. Business Integration: Dashboards, APIs, automated alerts.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4. Advanced Analytics: Predictive modeling and root cause analysis.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400050" lvl="1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114,000+ complaints analyzed with 85%+ prediction accuracy.</a:t>
            </a:r>
          </a:p>
          <a:p>
            <a:pPr marL="400050" lvl="1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Key satisfaction factors identified for service improvement.</a:t>
            </a:r>
          </a:p>
          <a:p>
            <a:pPr marL="400050" lvl="1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Enhanced customer experience through data-driven insights.</a:t>
            </a:r>
          </a:p>
          <a:p>
            <a:pPr marL="400050" lvl="1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Demonstrates real-world value of NLP in the finance domain.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26" y="30178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of Sentiment Analysis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</a:t>
            </a:r>
            <a:r>
              <a:rPr lang="en-US" dirty="0" smtClean="0"/>
              <a:t>Definition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Sentiment </a:t>
            </a:r>
            <a:r>
              <a:rPr lang="en-US" dirty="0"/>
              <a:t>Analysis (also known as </a:t>
            </a:r>
            <a:r>
              <a:rPr lang="en-US" dirty="0" smtClean="0"/>
              <a:t>Opinion Mining) </a:t>
            </a:r>
            <a:r>
              <a:rPr lang="en-US" dirty="0"/>
              <a:t>is a natural language processing (NLP) technique that: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smtClean="0"/>
              <a:t>Identifies </a:t>
            </a:r>
            <a:r>
              <a:rPr lang="en-US" dirty="0"/>
              <a:t>and </a:t>
            </a:r>
            <a:r>
              <a:rPr lang="en-US" dirty="0" smtClean="0"/>
              <a:t>extracts </a:t>
            </a:r>
            <a:r>
              <a:rPr lang="en-US" dirty="0"/>
              <a:t>subjective information from text data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smtClean="0"/>
              <a:t>Classifies opinions </a:t>
            </a:r>
            <a:r>
              <a:rPr lang="en-US" dirty="0"/>
              <a:t>as positive, negative, or neutral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smtClean="0"/>
              <a:t>Measures </a:t>
            </a:r>
            <a:r>
              <a:rPr lang="en-US" dirty="0"/>
              <a:t>emotional </a:t>
            </a:r>
            <a:r>
              <a:rPr lang="en-US" dirty="0" smtClean="0"/>
              <a:t>tone </a:t>
            </a:r>
            <a:r>
              <a:rPr lang="en-US" dirty="0"/>
              <a:t>and attitude in written content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smtClean="0"/>
              <a:t>Quantifies </a:t>
            </a:r>
            <a:r>
              <a:rPr lang="en-US" dirty="0"/>
              <a:t>public </a:t>
            </a:r>
            <a:r>
              <a:rPr lang="en-US" dirty="0" smtClean="0"/>
              <a:t>opinion </a:t>
            </a:r>
            <a:r>
              <a:rPr lang="en-US" dirty="0"/>
              <a:t>for data-driven decision making</a:t>
            </a:r>
          </a:p>
          <a:p>
            <a:pPr marL="40005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Core Purpose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smtClean="0"/>
              <a:t>Understand </a:t>
            </a:r>
            <a:r>
              <a:rPr lang="en-US" dirty="0"/>
              <a:t>customer </a:t>
            </a:r>
            <a:r>
              <a:rPr lang="en-US" dirty="0" smtClean="0"/>
              <a:t>feelings </a:t>
            </a:r>
            <a:r>
              <a:rPr lang="en-US" dirty="0"/>
              <a:t>about products, services, or brands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smtClean="0"/>
              <a:t>Monitor </a:t>
            </a:r>
            <a:r>
              <a:rPr lang="en-US" dirty="0"/>
              <a:t>public </a:t>
            </a:r>
            <a:r>
              <a:rPr lang="en-US" dirty="0" smtClean="0"/>
              <a:t>opinion </a:t>
            </a:r>
            <a:r>
              <a:rPr lang="en-US" dirty="0"/>
              <a:t>on social media and review platforms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smtClean="0"/>
              <a:t>Analyze feedback to </a:t>
            </a:r>
            <a:r>
              <a:rPr lang="en-US" dirty="0"/>
              <a:t>improve business operations</a:t>
            </a:r>
          </a:p>
          <a:p>
            <a:pPr marL="400050" lvl="1" indent="0">
              <a:buNone/>
            </a:pPr>
            <a:r>
              <a:rPr lang="en-US" dirty="0"/>
              <a:t>- </a:t>
            </a:r>
            <a:r>
              <a:rPr lang="en-US" dirty="0" smtClean="0"/>
              <a:t>Predict trends </a:t>
            </a:r>
            <a:r>
              <a:rPr lang="en-US" dirty="0"/>
              <a:t>based on sentiment patterns</a:t>
            </a:r>
          </a:p>
          <a:p>
            <a:pPr marL="40005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4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TYPES OF SENTIMENT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189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1 </a:t>
            </a:r>
            <a:r>
              <a:rPr lang="en-US" sz="1800" dirty="0"/>
              <a:t>Document-Level </a:t>
            </a:r>
            <a:r>
              <a:rPr lang="en-US" sz="1800" dirty="0" smtClean="0"/>
              <a:t>Sentiment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Purpose: </a:t>
            </a:r>
            <a:r>
              <a:rPr lang="en-US" sz="1800" dirty="0"/>
              <a:t>Analyze entire documents or reviews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Example: This </a:t>
            </a:r>
            <a:r>
              <a:rPr lang="en-US" sz="1800" dirty="0"/>
              <a:t>product is amazing and worth every </a:t>
            </a:r>
            <a:r>
              <a:rPr lang="en-US" sz="1800" dirty="0" smtClean="0"/>
              <a:t>penny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Output: </a:t>
            </a:r>
            <a:r>
              <a:rPr lang="en-US" sz="1800" dirty="0"/>
              <a:t>Overall positive sentiment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.</a:t>
            </a:r>
            <a:r>
              <a:rPr lang="en-US" sz="1800" dirty="0"/>
              <a:t>2 Sentence-Level </a:t>
            </a:r>
            <a:r>
              <a:rPr lang="en-US" sz="1800" dirty="0" smtClean="0"/>
              <a:t>Sentiment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- Purpose: </a:t>
            </a:r>
            <a:r>
              <a:rPr lang="en-US" sz="1800" dirty="0"/>
              <a:t>Analyze individual sentences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Example: The </a:t>
            </a:r>
            <a:r>
              <a:rPr lang="en-US" sz="1800" dirty="0"/>
              <a:t>service was good, but delivery was </a:t>
            </a:r>
            <a:r>
              <a:rPr lang="en-US" sz="1800" dirty="0" smtClean="0"/>
              <a:t>slow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3 </a:t>
            </a:r>
            <a:r>
              <a:rPr lang="en-US" sz="1800" dirty="0"/>
              <a:t>Aspect-Based </a:t>
            </a:r>
            <a:r>
              <a:rPr lang="en-US" sz="1800" dirty="0" smtClean="0"/>
              <a:t>Sentiment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Purpose: </a:t>
            </a:r>
            <a:r>
              <a:rPr lang="en-US" sz="1800" dirty="0"/>
              <a:t>Analyze sentiment for specific aspects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Example: </a:t>
            </a:r>
            <a:r>
              <a:rPr lang="en-US" sz="1800" dirty="0"/>
              <a:t>"Food was excellent, but service was </a:t>
            </a:r>
            <a:r>
              <a:rPr lang="en-US" sz="1800" dirty="0" smtClean="0"/>
              <a:t>poor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4 </a:t>
            </a:r>
            <a:r>
              <a:rPr lang="en-US" sz="1800" dirty="0"/>
              <a:t>Entity-Level </a:t>
            </a:r>
            <a:r>
              <a:rPr lang="en-US" sz="1800" dirty="0" smtClean="0"/>
              <a:t>Sentiment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Purpose: </a:t>
            </a:r>
            <a:r>
              <a:rPr lang="en-US" sz="1800" dirty="0"/>
              <a:t>Analyze sentiment about specific entities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smtClean="0"/>
              <a:t>Example: </a:t>
            </a:r>
            <a:r>
              <a:rPr lang="en-US" sz="1800" dirty="0"/>
              <a:t>"Apple's new iPhone is great, but Samsung's camera is </a:t>
            </a:r>
            <a:r>
              <a:rPr lang="en-US" sz="1800" dirty="0" smtClean="0"/>
              <a:t>better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in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1. Data Quality Issues: Noisy or biased data → use robust preprocessing.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2. Context Understanding: Handle sarcasm or cultural nuances.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3. Domain Specificity: Adapt models for finance-specific language.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4. Imbalanced Data: Use resampling or weighted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Title: Sentiment Analysis of Bank Account Service Complaints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Domain: Finance (Customer Service &amp; Complaint Resolution)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Dataset: 114,000+ complaints from Consumer Financial Protection Bureau.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Objective: Predict satisfaction and identify key problem factors.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RQ1: How do bank service issues affect customer satisfaction?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RQ2: Which companies achieve the highest satisfaction rates?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RQ3: What are the most common complaint issues?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RQ4: How do company response types influence satisfaction?</a:t>
            </a:r>
          </a:p>
          <a:p>
            <a:pPr>
              <a:spcAft>
                <a:spcPts val="800"/>
              </a:spcAft>
              <a:defRPr sz="1800">
                <a:solidFill>
                  <a:srgbClr val="282828"/>
                </a:solidFill>
              </a:defRPr>
            </a:pPr>
            <a:r>
              <a:t>RQ5: Can satisfaction be predicted from complaint features?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1. Data Preprocessing: Cleaned text, merged related fields, handled missing values.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2. Feature Engineering: TF-IDF, N-grams, text length features.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3. Model Selection: Logistic Regression, Naive Bayes, Random Forest.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Best model: Random Forest (85%+ accuracy).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Satisfaction distribution: 25% satisfied, 60% neutral, 15% unsatisfied.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Top issues: Deposits, account management, and ATM card problems.</a:t>
            </a:r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r>
              <a:rPr dirty="0"/>
              <a:t>• Insights: Focus on top issue categories, improve response time and customer communication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spcAft>
                <a:spcPts val="800"/>
              </a:spcAft>
              <a:buNone/>
              <a:defRPr sz="1800">
                <a:solidFill>
                  <a:srgbClr val="282828"/>
                </a:solidFill>
              </a:defRPr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08206"/>
            <a:ext cx="5796116" cy="26497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509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Sentiment Analysis in Finance</vt:lpstr>
      <vt:lpstr>Background of Sentiment Analysis</vt:lpstr>
      <vt:lpstr>What is Sentiment Analysis?</vt:lpstr>
      <vt:lpstr> TYPES OF SENTIMENT ANALYSIS</vt:lpstr>
      <vt:lpstr>Challenges in Sentiment Analysis</vt:lpstr>
      <vt:lpstr>Project Overview</vt:lpstr>
      <vt:lpstr>Research Questions</vt:lpstr>
      <vt:lpstr>Methodology</vt:lpstr>
      <vt:lpstr>Key Findings and Insights</vt:lpstr>
      <vt:lpstr>Company Performance</vt:lpstr>
      <vt:lpstr>Technical Implementation</vt:lpstr>
      <vt:lpstr>Future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in Finance</dc:title>
  <dc:subject/>
  <dc:creator/>
  <cp:keywords/>
  <dc:description>generated using python-pptx</dc:description>
  <cp:lastModifiedBy>HP</cp:lastModifiedBy>
  <cp:revision>14</cp:revision>
  <dcterms:created xsi:type="dcterms:W3CDTF">2013-01-27T09:14:16Z</dcterms:created>
  <dcterms:modified xsi:type="dcterms:W3CDTF">2025-10-16T08:24:55Z</dcterms:modified>
  <cp:category/>
</cp:coreProperties>
</file>