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7F5C6E-11A3-46E2-8348-7E5E523D246F}">
  <a:tblStyle styleId="{F27F5C6E-11A3-46E2-8348-7E5E523D24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1cb74dab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cb74dab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23225e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23225e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2c7ae27af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2c7ae27af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23225efa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23225ef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2c7ae27af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2c7ae27af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c7ae27a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c7ae27a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1fb056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fb056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1fb056f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fb056f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1fb056f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fb056f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c7ae27a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c7ae27a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1fb056f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fb056f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2c7ae27a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2c7ae27a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256bd26c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256bd26c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256bd2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256bd2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256bd26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256bd26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256bd26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256bd26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256bd26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256bd26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256bd26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256bd26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256bd26c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256bd26c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256bd26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256bd26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256bd26c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256bd26c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256bd26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256bd26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268e71e6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68e71e6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2c7ae27a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2c7ae27a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2c7ae27a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2c7ae27a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23225efa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23225efa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2c7ae27a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2c7ae27a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2c7ae27a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2c7ae27a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56bd26c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56bd26c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23225efa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23225efa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268e71e6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68e71e6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268e71e6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268e71e6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2bc01a8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bc01a8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2c7ae27af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c7ae27af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268e71e6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68e71e6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268e71e6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68e71e6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357806" y="1386225"/>
            <a:ext cx="6428400" cy="1541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1800">
                <a:latin typeface="Roboto"/>
                <a:ea typeface="Roboto"/>
                <a:cs typeface="Roboto"/>
                <a:sym typeface="Roboto"/>
              </a:rPr>
              <a:t>BT2102 Group Assignment 3</a:t>
            </a:r>
            <a:endParaRPr sz="1800">
              <a:latin typeface="Roboto"/>
              <a:ea typeface="Roboto"/>
              <a:cs typeface="Roboto"/>
              <a:sym typeface="Roboto"/>
            </a:endParaRPr>
          </a:p>
          <a:p>
            <a:pPr indent="0" lvl="0" marL="0" rtl="0" algn="ctr">
              <a:spcBef>
                <a:spcPts val="0"/>
              </a:spcBef>
              <a:spcAft>
                <a:spcPts val="0"/>
              </a:spcAft>
              <a:buNone/>
            </a:pPr>
            <a:r>
              <a:t/>
            </a:r>
            <a:endParaRPr sz="18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Airline Delay and Utilization Analysis</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
        <p:nvSpPr>
          <p:cNvPr id="61" name="Google Shape;61;p14"/>
          <p:cNvSpPr/>
          <p:nvPr/>
        </p:nvSpPr>
        <p:spPr>
          <a:xfrm>
            <a:off x="5237400" y="2927925"/>
            <a:ext cx="3906600" cy="19797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800">
                <a:solidFill>
                  <a:schemeClr val="accent3"/>
                </a:solidFill>
                <a:latin typeface="Calibri"/>
                <a:ea typeface="Calibri"/>
                <a:cs typeface="Calibri"/>
                <a:sym typeface="Calibri"/>
              </a:rPr>
              <a:t>Group 16</a:t>
            </a:r>
            <a:endParaRPr sz="1800">
              <a:solidFill>
                <a:schemeClr val="accent3"/>
              </a:solidFill>
              <a:latin typeface="Calibri"/>
              <a:ea typeface="Calibri"/>
              <a:cs typeface="Calibri"/>
              <a:sym typeface="Calibri"/>
            </a:endParaRPr>
          </a:p>
          <a:p>
            <a:pPr indent="-279400" lvl="0" marL="3429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Chen Siyi		A0194556R</a:t>
            </a:r>
            <a:endParaRPr sz="1800">
              <a:solidFill>
                <a:schemeClr val="accent3"/>
              </a:solidFill>
              <a:latin typeface="Calibri"/>
              <a:ea typeface="Calibri"/>
              <a:cs typeface="Calibri"/>
              <a:sym typeface="Calibri"/>
            </a:endParaRPr>
          </a:p>
          <a:p>
            <a:pPr indent="-279400" lvl="0" marL="3429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Liu Yan		A0194511J</a:t>
            </a:r>
            <a:endParaRPr sz="1800">
              <a:solidFill>
                <a:schemeClr val="accent3"/>
              </a:solidFill>
              <a:latin typeface="Calibri"/>
              <a:ea typeface="Calibri"/>
              <a:cs typeface="Calibri"/>
              <a:sym typeface="Calibri"/>
            </a:endParaRPr>
          </a:p>
          <a:p>
            <a:pPr indent="-279400" lvl="0" marL="3429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Wang Pei		A0194486M</a:t>
            </a:r>
            <a:endParaRPr sz="1800">
              <a:solidFill>
                <a:schemeClr val="accent3"/>
              </a:solidFill>
              <a:latin typeface="Calibri"/>
              <a:ea typeface="Calibri"/>
              <a:cs typeface="Calibri"/>
              <a:sym typeface="Calibri"/>
            </a:endParaRPr>
          </a:p>
          <a:p>
            <a:pPr indent="-279400" lvl="0" marL="3429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Xu Fangzhou	A0194552Y</a:t>
            </a:r>
            <a:endParaRPr sz="1800">
              <a:solidFill>
                <a:schemeClr val="accent3"/>
              </a:solidFill>
              <a:latin typeface="Calibri"/>
              <a:ea typeface="Calibri"/>
              <a:cs typeface="Calibri"/>
              <a:sym typeface="Calibri"/>
            </a:endParaRPr>
          </a:p>
          <a:p>
            <a:pPr indent="-279400" lvl="0" marL="342900" rtl="0" algn="l">
              <a:spcBef>
                <a:spcPts val="0"/>
              </a:spcBef>
              <a:spcAft>
                <a:spcPts val="0"/>
              </a:spcAft>
              <a:buClr>
                <a:schemeClr val="accent3"/>
              </a:buClr>
              <a:buSzPts val="1800"/>
              <a:buFont typeface="Calibri"/>
              <a:buChar char="-"/>
            </a:pPr>
            <a:r>
              <a:rPr lang="en" sz="1800">
                <a:solidFill>
                  <a:schemeClr val="accent3"/>
                </a:solidFill>
                <a:latin typeface="Calibri"/>
                <a:ea typeface="Calibri"/>
                <a:cs typeface="Calibri"/>
                <a:sym typeface="Calibri"/>
              </a:rPr>
              <a:t>Zuo Xinyue		A0194561Y</a:t>
            </a:r>
            <a:endParaRPr sz="1800">
              <a:solidFill>
                <a:schemeClr val="accent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295063" y="152400"/>
            <a:ext cx="8553884" cy="4838700"/>
          </a:xfrm>
          <a:prstGeom prst="rect">
            <a:avLst/>
          </a:prstGeom>
          <a:noFill/>
          <a:ln>
            <a:noFill/>
          </a:ln>
        </p:spPr>
      </p:pic>
      <p:sp>
        <p:nvSpPr>
          <p:cNvPr id="117" name="Google Shape;117;p23"/>
          <p:cNvSpPr txBox="1"/>
          <p:nvPr>
            <p:ph idx="1" type="body"/>
          </p:nvPr>
        </p:nvSpPr>
        <p:spPr>
          <a:xfrm>
            <a:off x="2348575" y="2262575"/>
            <a:ext cx="6429600" cy="2228100"/>
          </a:xfrm>
          <a:prstGeom prst="rect">
            <a:avLst/>
          </a:prstGeom>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a:solidFill>
                  <a:srgbClr val="000000"/>
                </a:solidFill>
              </a:rPr>
              <a:t>Conclusion: The average delayed time across the week for Alpha Airlines is higher than that for Beta Airlines. </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Thursday is of highest average delayed time for Alpha Airlines, while Monday is the highest for Beta Airlines. </a:t>
            </a:r>
            <a:endParaRPr>
              <a:solidFill>
                <a:srgbClr val="000000"/>
              </a:solidFill>
            </a:endParaRPr>
          </a:p>
          <a:p>
            <a:pPr indent="0" lvl="0" marL="0" rtl="0" algn="l">
              <a:lnSpc>
                <a:spcPct val="100000"/>
              </a:lnSpc>
              <a:spcBef>
                <a:spcPts val="1600"/>
              </a:spcBef>
              <a:spcAft>
                <a:spcPts val="1600"/>
              </a:spcAft>
              <a:buNone/>
            </a:pPr>
            <a:r>
              <a:rPr lang="en">
                <a:solidFill>
                  <a:srgbClr val="000000"/>
                </a:solidFill>
              </a:rPr>
              <a:t>There are both a decreasing-increasing-decreasing- increasing trend in the average delayed time across the week.</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solidFill>
                  <a:schemeClr val="dk2"/>
                </a:solidFill>
              </a:rPr>
              <a:t>Q3</a:t>
            </a:r>
            <a:endParaRPr sz="3000"/>
          </a:p>
        </p:txBody>
      </p:sp>
      <p:sp>
        <p:nvSpPr>
          <p:cNvPr id="123" name="Google Shape;123;p24"/>
          <p:cNvSpPr txBox="1"/>
          <p:nvPr>
            <p:ph idx="1" type="body"/>
          </p:nvPr>
        </p:nvSpPr>
        <p:spPr>
          <a:xfrm>
            <a:off x="311700" y="101772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a:t>
            </a:r>
            <a:r>
              <a:rPr lang="en" sz="2000"/>
              <a:t>ompare the </a:t>
            </a:r>
            <a:r>
              <a:rPr b="1" lang="en" sz="2000"/>
              <a:t>air time fluctuations</a:t>
            </a:r>
            <a:r>
              <a:rPr lang="en" sz="2000"/>
              <a:t> between the two airlines with regard to following airports:</a:t>
            </a:r>
            <a:endParaRPr sz="2000"/>
          </a:p>
          <a:p>
            <a:pPr indent="0" lvl="0" marL="0" rtl="0" algn="l">
              <a:spcBef>
                <a:spcPts val="1600"/>
              </a:spcBef>
              <a:spcAft>
                <a:spcPts val="1600"/>
              </a:spcAft>
              <a:buNone/>
            </a:pPr>
            <a:r>
              <a:rPr lang="en"/>
              <a:t> </a:t>
            </a:r>
            <a:endParaRPr/>
          </a:p>
        </p:txBody>
      </p:sp>
      <p:graphicFrame>
        <p:nvGraphicFramePr>
          <p:cNvPr id="124" name="Google Shape;124;p24"/>
          <p:cNvGraphicFramePr/>
          <p:nvPr/>
        </p:nvGraphicFramePr>
        <p:xfrm>
          <a:off x="767500" y="1965275"/>
          <a:ext cx="3000000" cy="3000000"/>
        </p:xfrm>
        <a:graphic>
          <a:graphicData uri="http://schemas.openxmlformats.org/drawingml/2006/table">
            <a:tbl>
              <a:tblPr>
                <a:noFill/>
                <a:tableStyleId>{F27F5C6E-11A3-46E2-8348-7E5E523D246F}</a:tableStyleId>
              </a:tblPr>
              <a:tblGrid>
                <a:gridCol w="3619500"/>
                <a:gridCol w="3619500"/>
              </a:tblGrid>
              <a:tr h="381000">
                <a:tc>
                  <a:txBody>
                    <a:bodyPr/>
                    <a:lstStyle/>
                    <a:p>
                      <a:pPr indent="0" lvl="0" marL="0" rtl="0" algn="ctr">
                        <a:spcBef>
                          <a:spcPts val="0"/>
                        </a:spcBef>
                        <a:spcAft>
                          <a:spcPts val="0"/>
                        </a:spcAft>
                        <a:buNone/>
                      </a:pPr>
                      <a:r>
                        <a:rPr b="1" lang="en" sz="1800">
                          <a:solidFill>
                            <a:schemeClr val="dk2"/>
                          </a:solidFill>
                        </a:rPr>
                        <a:t>Origin</a:t>
                      </a:r>
                      <a:endParaRPr b="1" sz="1800">
                        <a:solidFill>
                          <a:schemeClr val="dk2"/>
                        </a:solidFill>
                      </a:endParaRPr>
                    </a:p>
                  </a:txBody>
                  <a:tcPr marT="91425" marB="91425" marR="91425" marL="91425"/>
                </a:tc>
                <a:tc>
                  <a:txBody>
                    <a:bodyPr/>
                    <a:lstStyle/>
                    <a:p>
                      <a:pPr indent="0" lvl="0" marL="0" rtl="0" algn="ctr">
                        <a:spcBef>
                          <a:spcPts val="0"/>
                        </a:spcBef>
                        <a:spcAft>
                          <a:spcPts val="0"/>
                        </a:spcAft>
                        <a:buNone/>
                      </a:pPr>
                      <a:r>
                        <a:rPr b="1" lang="en" sz="1800">
                          <a:solidFill>
                            <a:schemeClr val="dk2"/>
                          </a:solidFill>
                        </a:rPr>
                        <a:t>Destination</a:t>
                      </a:r>
                      <a:endParaRPr b="1" sz="18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dk2"/>
                          </a:solidFill>
                        </a:rPr>
                        <a:t>ORD</a:t>
                      </a:r>
                      <a:endParaRPr sz="1800">
                        <a:solidFill>
                          <a:schemeClr val="dk2"/>
                        </a:solidFill>
                      </a:endParaRPr>
                    </a:p>
                  </a:txBody>
                  <a:tcPr marT="91425" marB="91425" marR="91425" marL="91425"/>
                </a:tc>
                <a:tc>
                  <a:txBody>
                    <a:bodyPr/>
                    <a:lstStyle/>
                    <a:p>
                      <a:pPr indent="0" lvl="0" marL="0" rtl="0" algn="ctr">
                        <a:spcBef>
                          <a:spcPts val="0"/>
                        </a:spcBef>
                        <a:spcAft>
                          <a:spcPts val="0"/>
                        </a:spcAft>
                        <a:buNone/>
                      </a:pPr>
                      <a:r>
                        <a:rPr lang="en" sz="1800">
                          <a:solidFill>
                            <a:schemeClr val="dk2"/>
                          </a:solidFill>
                        </a:rPr>
                        <a:t>ATL</a:t>
                      </a:r>
                      <a:endParaRPr sz="18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dk2"/>
                          </a:solidFill>
                        </a:rPr>
                        <a:t>SLC</a:t>
                      </a:r>
                      <a:endParaRPr sz="1800">
                        <a:solidFill>
                          <a:schemeClr val="dk2"/>
                        </a:solidFill>
                      </a:endParaRPr>
                    </a:p>
                  </a:txBody>
                  <a:tcPr marT="91425" marB="91425" marR="91425" marL="91425"/>
                </a:tc>
                <a:tc>
                  <a:txBody>
                    <a:bodyPr/>
                    <a:lstStyle/>
                    <a:p>
                      <a:pPr indent="0" lvl="0" marL="0" rtl="0" algn="ctr">
                        <a:spcBef>
                          <a:spcPts val="0"/>
                        </a:spcBef>
                        <a:spcAft>
                          <a:spcPts val="0"/>
                        </a:spcAft>
                        <a:buNone/>
                      </a:pPr>
                      <a:r>
                        <a:rPr lang="en" sz="1800">
                          <a:solidFill>
                            <a:schemeClr val="dk2"/>
                          </a:solidFill>
                        </a:rPr>
                        <a:t>DFW</a:t>
                      </a:r>
                      <a:endParaRPr sz="18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dk2"/>
                          </a:solidFill>
                        </a:rPr>
                        <a:t>JFK</a:t>
                      </a:r>
                      <a:endParaRPr sz="1800">
                        <a:solidFill>
                          <a:schemeClr val="dk2"/>
                        </a:solidFill>
                      </a:endParaRPr>
                    </a:p>
                  </a:txBody>
                  <a:tcPr marT="91425" marB="91425" marR="91425" marL="91425"/>
                </a:tc>
                <a:tc>
                  <a:txBody>
                    <a:bodyPr/>
                    <a:lstStyle/>
                    <a:p>
                      <a:pPr indent="0" lvl="0" marL="0" rtl="0" algn="ctr">
                        <a:spcBef>
                          <a:spcPts val="0"/>
                        </a:spcBef>
                        <a:spcAft>
                          <a:spcPts val="0"/>
                        </a:spcAft>
                        <a:buNone/>
                      </a:pPr>
                      <a:r>
                        <a:rPr lang="en" sz="1800">
                          <a:solidFill>
                            <a:schemeClr val="dk2"/>
                          </a:solidFill>
                        </a:rPr>
                        <a:t>MCO</a:t>
                      </a:r>
                      <a:endParaRPr sz="18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dk2"/>
                          </a:solidFill>
                        </a:rPr>
                        <a:t>MCO</a:t>
                      </a:r>
                      <a:endParaRPr sz="1800">
                        <a:solidFill>
                          <a:schemeClr val="dk2"/>
                        </a:solidFill>
                      </a:endParaRPr>
                    </a:p>
                  </a:txBody>
                  <a:tcPr marT="91425" marB="91425" marR="91425" marL="91425"/>
                </a:tc>
                <a:tc>
                  <a:txBody>
                    <a:bodyPr/>
                    <a:lstStyle/>
                    <a:p>
                      <a:pPr indent="0" lvl="0" marL="0" rtl="0" algn="ctr">
                        <a:spcBef>
                          <a:spcPts val="0"/>
                        </a:spcBef>
                        <a:spcAft>
                          <a:spcPts val="0"/>
                        </a:spcAft>
                        <a:buNone/>
                      </a:pPr>
                      <a:r>
                        <a:rPr lang="en" sz="1800">
                          <a:solidFill>
                            <a:schemeClr val="dk2"/>
                          </a:solidFill>
                        </a:rPr>
                        <a:t>JFK</a:t>
                      </a:r>
                      <a:endParaRPr sz="18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800">
                          <a:solidFill>
                            <a:schemeClr val="dk2"/>
                          </a:solidFill>
                        </a:rPr>
                        <a:t>JFK</a:t>
                      </a:r>
                      <a:endParaRPr sz="1800">
                        <a:solidFill>
                          <a:schemeClr val="dk2"/>
                        </a:solidFill>
                      </a:endParaRPr>
                    </a:p>
                  </a:txBody>
                  <a:tcPr marT="91425" marB="91425" marR="91425" marL="91425"/>
                </a:tc>
                <a:tc>
                  <a:txBody>
                    <a:bodyPr/>
                    <a:lstStyle/>
                    <a:p>
                      <a:pPr indent="0" lvl="0" marL="0" rtl="0" algn="ctr">
                        <a:spcBef>
                          <a:spcPts val="0"/>
                        </a:spcBef>
                        <a:spcAft>
                          <a:spcPts val="0"/>
                        </a:spcAft>
                        <a:buNone/>
                      </a:pPr>
                      <a:r>
                        <a:rPr lang="en" sz="1800">
                          <a:solidFill>
                            <a:schemeClr val="dk2"/>
                          </a:solidFill>
                        </a:rPr>
                        <a:t>MIA</a:t>
                      </a:r>
                      <a:endParaRPr sz="1800">
                        <a:solidFill>
                          <a:schemeClr val="dk2"/>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0" y="882925"/>
            <a:ext cx="6697647" cy="4260575"/>
          </a:xfrm>
          <a:prstGeom prst="rect">
            <a:avLst/>
          </a:prstGeom>
          <a:noFill/>
          <a:ln>
            <a:noFill/>
          </a:ln>
        </p:spPr>
      </p:pic>
      <p:sp>
        <p:nvSpPr>
          <p:cNvPr id="130" name="Google Shape;130;p25"/>
          <p:cNvSpPr txBox="1"/>
          <p:nvPr/>
        </p:nvSpPr>
        <p:spPr>
          <a:xfrm>
            <a:off x="0" y="203475"/>
            <a:ext cx="60594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Q3.1: Airtime fluctuation between airports</a:t>
            </a:r>
            <a:endParaRPr b="1" sz="2000">
              <a:solidFill>
                <a:schemeClr val="dk2"/>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31" name="Google Shape;131;p25"/>
          <p:cNvSpPr txBox="1"/>
          <p:nvPr/>
        </p:nvSpPr>
        <p:spPr>
          <a:xfrm>
            <a:off x="5855825" y="1757675"/>
            <a:ext cx="3288300" cy="3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As shown in the diagram, flight airtime has high fluctuation between the 5 routes: it displays variant mean and dispersion across routes.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0" y="882925"/>
            <a:ext cx="6697647" cy="4260575"/>
          </a:xfrm>
          <a:prstGeom prst="rect">
            <a:avLst/>
          </a:prstGeom>
          <a:noFill/>
          <a:ln>
            <a:noFill/>
          </a:ln>
        </p:spPr>
      </p:pic>
      <p:sp>
        <p:nvSpPr>
          <p:cNvPr id="137" name="Google Shape;137;p26"/>
          <p:cNvSpPr txBox="1"/>
          <p:nvPr/>
        </p:nvSpPr>
        <p:spPr>
          <a:xfrm>
            <a:off x="5739600" y="1674375"/>
            <a:ext cx="3404400" cy="3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p:txBody>
      </p:sp>
      <p:sp>
        <p:nvSpPr>
          <p:cNvPr id="138" name="Google Shape;138;p26"/>
          <p:cNvSpPr txBox="1"/>
          <p:nvPr/>
        </p:nvSpPr>
        <p:spPr>
          <a:xfrm>
            <a:off x="0" y="203475"/>
            <a:ext cx="60594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oboto"/>
                <a:ea typeface="Roboto"/>
                <a:cs typeface="Roboto"/>
                <a:sym typeface="Roboto"/>
              </a:rPr>
              <a:t>Q3.2: Comparing between airlines</a:t>
            </a:r>
            <a:endParaRPr b="1" sz="2000">
              <a:solidFill>
                <a:schemeClr val="dk2"/>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39" name="Google Shape;139;p26"/>
          <p:cNvSpPr txBox="1"/>
          <p:nvPr/>
        </p:nvSpPr>
        <p:spPr>
          <a:xfrm>
            <a:off x="5739600" y="1581900"/>
            <a:ext cx="3293400" cy="3357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latin typeface="Roboto"/>
                <a:ea typeface="Roboto"/>
                <a:cs typeface="Roboto"/>
                <a:sym typeface="Roboto"/>
              </a:rPr>
              <a:t>Comparing airtime fluctuation of Alpha and Beta airline, we found that they have similar distribution of airtime across 5 routes. </a:t>
            </a:r>
            <a:endParaRPr sz="18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However, compared to Alpha airline, Beta airline has larger dispersion of airtime on MCO -&gt; JFK and ORD -&gt; ATL routes, and furthermore, larger mean airtime on ORD -&gt; ATL.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solidFill>
                  <a:schemeClr val="dk2"/>
                </a:solidFill>
              </a:rPr>
              <a:t>Q4</a:t>
            </a:r>
            <a:endParaRPr sz="3000"/>
          </a:p>
        </p:txBody>
      </p:sp>
      <p:sp>
        <p:nvSpPr>
          <p:cNvPr id="145" name="Google Shape;145;p2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Identify the top 20 </a:t>
            </a:r>
            <a:r>
              <a:rPr b="1" lang="en" sz="2200"/>
              <a:t>most utilized aircrafts</a:t>
            </a:r>
            <a:r>
              <a:rPr lang="en" sz="2200"/>
              <a:t> for Alpha Airlines. An aircraft with highest airtime for the month is considered as most utilized i.e. the aircraft is idling a lesser time on the ground. Make illustrations to compare the results with Beta Airlines. </a:t>
            </a:r>
            <a:endParaRPr sz="2200"/>
          </a:p>
          <a:p>
            <a:pPr indent="0" lvl="0" marL="0" rtl="0" algn="l">
              <a:spcBef>
                <a:spcPts val="1600"/>
              </a:spcBef>
              <a:spcAft>
                <a:spcPts val="1600"/>
              </a:spcAft>
              <a:buNone/>
            </a:pPr>
            <a:r>
              <a:rPr lang="en" sz="2200"/>
              <a:t>For Alpha Airlines, identify which origin and destination airports are the most common airports where these aircrafts operate.</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3">
            <a:alphaModFix/>
          </a:blip>
          <a:stretch>
            <a:fillRect/>
          </a:stretch>
        </p:blipFill>
        <p:spPr>
          <a:xfrm>
            <a:off x="0" y="4200"/>
            <a:ext cx="5946350" cy="5143499"/>
          </a:xfrm>
          <a:prstGeom prst="rect">
            <a:avLst/>
          </a:prstGeom>
          <a:noFill/>
          <a:ln>
            <a:noFill/>
          </a:ln>
        </p:spPr>
      </p:pic>
      <p:sp>
        <p:nvSpPr>
          <p:cNvPr id="151" name="Google Shape;151;p28"/>
          <p:cNvSpPr txBox="1"/>
          <p:nvPr>
            <p:ph type="title"/>
          </p:nvPr>
        </p:nvSpPr>
        <p:spPr>
          <a:xfrm>
            <a:off x="4543150" y="1171125"/>
            <a:ext cx="452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Q4.1: The top 20 most utilized aircrafts for Alpha Airlines and Beta Airlines </a:t>
            </a:r>
            <a:endParaRPr sz="1800"/>
          </a:p>
        </p:txBody>
      </p:sp>
      <p:sp>
        <p:nvSpPr>
          <p:cNvPr id="152" name="Google Shape;152;p28"/>
          <p:cNvSpPr txBox="1"/>
          <p:nvPr>
            <p:ph idx="1" type="body"/>
          </p:nvPr>
        </p:nvSpPr>
        <p:spPr>
          <a:xfrm>
            <a:off x="5004550" y="1864275"/>
            <a:ext cx="4061400" cy="18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top 20 most utilized aircrafts for Alpha Airlines have less airtime than the top 20 most utilized aircrafts for Beta Airlines.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0" y="0"/>
            <a:ext cx="3898675" cy="5143502"/>
          </a:xfrm>
          <a:prstGeom prst="rect">
            <a:avLst/>
          </a:prstGeom>
          <a:noFill/>
          <a:ln>
            <a:noFill/>
          </a:ln>
        </p:spPr>
      </p:pic>
      <p:sp>
        <p:nvSpPr>
          <p:cNvPr id="158" name="Google Shape;158;p29"/>
          <p:cNvSpPr txBox="1"/>
          <p:nvPr>
            <p:ph type="title"/>
          </p:nvPr>
        </p:nvSpPr>
        <p:spPr>
          <a:xfrm>
            <a:off x="3701400" y="1657050"/>
            <a:ext cx="52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Q4.2: For Alpha Airlines, the most common origin airport where these most utilized aircrafts operate</a:t>
            </a:r>
            <a:endParaRPr sz="1800"/>
          </a:p>
        </p:txBody>
      </p:sp>
      <p:sp>
        <p:nvSpPr>
          <p:cNvPr id="159" name="Google Shape;159;p29"/>
          <p:cNvSpPr txBox="1"/>
          <p:nvPr>
            <p:ph idx="1" type="body"/>
          </p:nvPr>
        </p:nvSpPr>
        <p:spPr>
          <a:xfrm>
            <a:off x="3724075" y="2499300"/>
            <a:ext cx="5246400" cy="115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top 20 most utilized aircrafts in Alpha Airlines, LAX is the most common origin airports where these aircrafts operate.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0"/>
          <p:cNvPicPr preferRelativeResize="0"/>
          <p:nvPr/>
        </p:nvPicPr>
        <p:blipFill>
          <a:blip r:embed="rId3">
            <a:alphaModFix/>
          </a:blip>
          <a:stretch>
            <a:fillRect/>
          </a:stretch>
        </p:blipFill>
        <p:spPr>
          <a:xfrm>
            <a:off x="65104" y="0"/>
            <a:ext cx="3673091" cy="5143500"/>
          </a:xfrm>
          <a:prstGeom prst="rect">
            <a:avLst/>
          </a:prstGeom>
          <a:noFill/>
          <a:ln>
            <a:noFill/>
          </a:ln>
        </p:spPr>
      </p:pic>
      <p:sp>
        <p:nvSpPr>
          <p:cNvPr id="165" name="Google Shape;165;p30"/>
          <p:cNvSpPr txBox="1"/>
          <p:nvPr>
            <p:ph type="title"/>
          </p:nvPr>
        </p:nvSpPr>
        <p:spPr>
          <a:xfrm>
            <a:off x="3365575" y="1235400"/>
            <a:ext cx="576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Q4.2: For Alpha Airlines, the most common destination  airport where these most utilized aircrafts operate</a:t>
            </a:r>
            <a:endParaRPr sz="1800"/>
          </a:p>
        </p:txBody>
      </p:sp>
      <p:sp>
        <p:nvSpPr>
          <p:cNvPr id="166" name="Google Shape;166;p30"/>
          <p:cNvSpPr txBox="1"/>
          <p:nvPr>
            <p:ph idx="1" type="body"/>
          </p:nvPr>
        </p:nvSpPr>
        <p:spPr>
          <a:xfrm>
            <a:off x="3504275" y="2038050"/>
            <a:ext cx="5388000" cy="16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top 20 most utilized aircrafts in Alpha Airlines, LAX is also the most common destination airports where these aircrafts operate.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rPr>
              <a:t>Q5</a:t>
            </a:r>
            <a:endParaRPr sz="3000">
              <a:solidFill>
                <a:srgbClr val="434343"/>
              </a:solidFill>
            </a:endParaRPr>
          </a:p>
        </p:txBody>
      </p:sp>
      <p:sp>
        <p:nvSpPr>
          <p:cNvPr id="172" name="Google Shape;172;p31"/>
          <p:cNvSpPr txBox="1"/>
          <p:nvPr>
            <p:ph idx="1" type="body"/>
          </p:nvPr>
        </p:nvSpPr>
        <p:spPr>
          <a:xfrm>
            <a:off x="311700" y="1060400"/>
            <a:ext cx="8520600" cy="2123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 sz="2400">
                <a:solidFill>
                  <a:srgbClr val="434343"/>
                </a:solidFill>
              </a:rPr>
              <a:t>Similarly, identify the top 10 </a:t>
            </a:r>
            <a:r>
              <a:rPr b="1" lang="en" sz="2400">
                <a:solidFill>
                  <a:srgbClr val="434343"/>
                </a:solidFill>
              </a:rPr>
              <a:t>most underutilized aircrafts </a:t>
            </a:r>
            <a:r>
              <a:rPr lang="en" sz="2400">
                <a:solidFill>
                  <a:srgbClr val="434343"/>
                </a:solidFill>
              </a:rPr>
              <a:t>for Alpha Airlines. Make illustrations to compare the results with Beta Airlines.</a:t>
            </a:r>
            <a:endParaRPr sz="2400">
              <a:solidFill>
                <a:srgbClr val="434343"/>
              </a:solidFill>
            </a:endParaRPr>
          </a:p>
          <a:p>
            <a:pPr indent="0" lvl="0" marL="457200" rtl="0" algn="l">
              <a:spcBef>
                <a:spcPts val="28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547550" y="4194175"/>
            <a:ext cx="8202300" cy="81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top 10 most underutilized aircrafts for Alpha Airlines have more airtime than the top 10 most underutilized aircrafts for Beta Airlines.</a:t>
            </a:r>
            <a:endParaRPr/>
          </a:p>
        </p:txBody>
      </p:sp>
      <p:pic>
        <p:nvPicPr>
          <p:cNvPr id="178" name="Google Shape;178;p32"/>
          <p:cNvPicPr preferRelativeResize="0"/>
          <p:nvPr/>
        </p:nvPicPr>
        <p:blipFill>
          <a:blip r:embed="rId3">
            <a:alphaModFix/>
          </a:blip>
          <a:stretch>
            <a:fillRect/>
          </a:stretch>
        </p:blipFill>
        <p:spPr>
          <a:xfrm>
            <a:off x="87600" y="68775"/>
            <a:ext cx="7008577" cy="3434524"/>
          </a:xfrm>
          <a:prstGeom prst="rect">
            <a:avLst/>
          </a:prstGeom>
          <a:noFill/>
          <a:ln>
            <a:noFill/>
          </a:ln>
        </p:spPr>
      </p:pic>
      <p:sp>
        <p:nvSpPr>
          <p:cNvPr id="179" name="Google Shape;179;p32"/>
          <p:cNvSpPr txBox="1"/>
          <p:nvPr>
            <p:ph type="title"/>
          </p:nvPr>
        </p:nvSpPr>
        <p:spPr>
          <a:xfrm>
            <a:off x="306625" y="3562400"/>
            <a:ext cx="813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Q5: The top 10 most underutilized aircrafts for Alpha Airlines and Beta Airlines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628650" y="798698"/>
            <a:ext cx="7886700" cy="640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solidFill>
                  <a:srgbClr val="434343"/>
                </a:solidFill>
              </a:rPr>
              <a:t>Q1</a:t>
            </a:r>
            <a:endParaRPr sz="3000">
              <a:solidFill>
                <a:srgbClr val="434343"/>
              </a:solidFill>
            </a:endParaRPr>
          </a:p>
        </p:txBody>
      </p:sp>
      <p:sp>
        <p:nvSpPr>
          <p:cNvPr id="67" name="Google Shape;67;p15"/>
          <p:cNvSpPr txBox="1"/>
          <p:nvPr>
            <p:ph idx="1" type="body"/>
          </p:nvPr>
        </p:nvSpPr>
        <p:spPr>
          <a:xfrm>
            <a:off x="628650" y="1821899"/>
            <a:ext cx="7886700" cy="1499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400">
                <a:solidFill>
                  <a:srgbClr val="434343"/>
                </a:solidFill>
              </a:rPr>
              <a:t>Show the overall flight profile based on the available data, where the population is classified into the 4 groups (see Table 1). Verify whether the initial estimate in Table 1 is correct.</a:t>
            </a:r>
            <a:endParaRPr sz="2400">
              <a:solidFill>
                <a:srgbClr val="434343"/>
              </a:solidFill>
            </a:endParaRPr>
          </a:p>
          <a:p>
            <a:pPr indent="0" lvl="0" marL="0" rtl="0" algn="l">
              <a:spcBef>
                <a:spcPts val="1600"/>
              </a:spcBef>
              <a:spcAft>
                <a:spcPts val="1600"/>
              </a:spcAft>
              <a:buNone/>
            </a:pPr>
            <a:r>
              <a:rPr lang="en" sz="2400">
                <a:solidFill>
                  <a:srgbClr val="434343"/>
                </a:solidFill>
              </a:rPr>
              <a:t>Verify data distribution with initial estimate</a:t>
            </a:r>
            <a:endParaRPr sz="2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Q6</a:t>
            </a:r>
            <a:endParaRPr sz="3000"/>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suitable illustrations to demonstrate whether the amount of departure delay, amount of taxi out time and departure time of the day has an impact on the arrival delay for Alpha Airlines. Compare the results with Beta Airlines.</a:t>
            </a:r>
            <a:endParaRPr/>
          </a:p>
          <a:p>
            <a:pPr indent="-342900" lvl="0" marL="457200" rtl="0" algn="l">
              <a:spcBef>
                <a:spcPts val="1600"/>
              </a:spcBef>
              <a:spcAft>
                <a:spcPts val="0"/>
              </a:spcAft>
              <a:buSzPts val="1800"/>
              <a:buAutoNum type="arabicPeriod"/>
            </a:pPr>
            <a:r>
              <a:rPr lang="en"/>
              <a:t>Amount of departure delay vs arrival delay</a:t>
            </a:r>
            <a:endParaRPr/>
          </a:p>
          <a:p>
            <a:pPr indent="-342900" lvl="0" marL="457200" rtl="0" algn="l">
              <a:spcBef>
                <a:spcPts val="0"/>
              </a:spcBef>
              <a:spcAft>
                <a:spcPts val="0"/>
              </a:spcAft>
              <a:buSzPts val="1800"/>
              <a:buAutoNum type="arabicPeriod"/>
            </a:pPr>
            <a:r>
              <a:rPr lang="en"/>
              <a:t>Amount of taxi out time vs arrival delay</a:t>
            </a:r>
            <a:endParaRPr/>
          </a:p>
          <a:p>
            <a:pPr indent="-342900" lvl="0" marL="457200" rtl="0" algn="l">
              <a:spcBef>
                <a:spcPts val="0"/>
              </a:spcBef>
              <a:spcAft>
                <a:spcPts val="0"/>
              </a:spcAft>
              <a:buSzPts val="1800"/>
              <a:buAutoNum type="arabicPeriod"/>
            </a:pPr>
            <a:r>
              <a:rPr lang="en"/>
              <a:t>Departure time of the day vs arrival delay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Amount of departure delay -- arrival delay, of Alpha airline</a:t>
            </a:r>
            <a:endParaRPr sz="1800"/>
          </a:p>
        </p:txBody>
      </p:sp>
      <p:sp>
        <p:nvSpPr>
          <p:cNvPr id="191" name="Google Shape;191;p34"/>
          <p:cNvSpPr txBox="1"/>
          <p:nvPr>
            <p:ph idx="1" type="body"/>
          </p:nvPr>
        </p:nvSpPr>
        <p:spPr>
          <a:xfrm>
            <a:off x="6112500" y="814063"/>
            <a:ext cx="2817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amount of departure delay has a positive linear relationship with the time of arrival delay, especially when the departure delay is in [300, 1800] period. But arrival delay seems not fully dependent on the departure delay, as when departure delay is less than 150 minutes arrival delay varies a little bit.</a:t>
            </a:r>
            <a:endParaRPr/>
          </a:p>
        </p:txBody>
      </p:sp>
      <p:pic>
        <p:nvPicPr>
          <p:cNvPr id="192" name="Google Shape;192;p34"/>
          <p:cNvPicPr preferRelativeResize="0"/>
          <p:nvPr/>
        </p:nvPicPr>
        <p:blipFill>
          <a:blip r:embed="rId3">
            <a:alphaModFix/>
          </a:blip>
          <a:stretch>
            <a:fillRect/>
          </a:stretch>
        </p:blipFill>
        <p:spPr>
          <a:xfrm>
            <a:off x="152400" y="1170125"/>
            <a:ext cx="5709874" cy="31530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6276975" y="663275"/>
            <a:ext cx="2896500" cy="42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amount of departure delay has a positive linear relationship with the time of arrival delay, especially when the departure delay is in [300, 1250] period. But arrival delay seems not fully dependent on the departure delay, as when departure delay is less than 150 minutes arrival delay varies a little bit.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8" name="Google Shape;198;p35"/>
          <p:cNvSpPr txBox="1"/>
          <p:nvPr>
            <p:ph type="title"/>
          </p:nvPr>
        </p:nvSpPr>
        <p:spPr>
          <a:xfrm>
            <a:off x="227675" y="333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Amount of departure delay -- arrival delay, of Beta airline</a:t>
            </a:r>
            <a:endParaRPr sz="1800"/>
          </a:p>
        </p:txBody>
      </p:sp>
      <p:pic>
        <p:nvPicPr>
          <p:cNvPr id="199" name="Google Shape;199;p35"/>
          <p:cNvPicPr preferRelativeResize="0"/>
          <p:nvPr/>
        </p:nvPicPr>
        <p:blipFill>
          <a:blip r:embed="rId3">
            <a:alphaModFix/>
          </a:blip>
          <a:stretch>
            <a:fillRect/>
          </a:stretch>
        </p:blipFill>
        <p:spPr>
          <a:xfrm>
            <a:off x="152400" y="1100050"/>
            <a:ext cx="6124577" cy="33820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27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AA and BA together</a:t>
            </a:r>
            <a:endParaRPr/>
          </a:p>
          <a:p>
            <a:pPr indent="0" lvl="0" marL="0" rtl="0" algn="l">
              <a:spcBef>
                <a:spcPts val="0"/>
              </a:spcBef>
              <a:spcAft>
                <a:spcPts val="0"/>
              </a:spcAft>
              <a:buNone/>
            </a:pPr>
            <a:r>
              <a:rPr lang="en" sz="1800"/>
              <a:t>Departure delay  vs  arrival delay</a:t>
            </a:r>
            <a:endParaRPr/>
          </a:p>
          <a:p>
            <a:pPr indent="0" lvl="0" marL="0" rtl="0" algn="l">
              <a:spcBef>
                <a:spcPts val="0"/>
              </a:spcBef>
              <a:spcAft>
                <a:spcPts val="0"/>
              </a:spcAft>
              <a:buNone/>
            </a:pPr>
            <a:r>
              <a:t/>
            </a:r>
            <a:endParaRPr/>
          </a:p>
        </p:txBody>
      </p:sp>
      <p:sp>
        <p:nvSpPr>
          <p:cNvPr id="205" name="Google Shape;205;p36"/>
          <p:cNvSpPr txBox="1"/>
          <p:nvPr>
            <p:ph idx="1" type="body"/>
          </p:nvPr>
        </p:nvSpPr>
        <p:spPr>
          <a:xfrm>
            <a:off x="6685150" y="1017725"/>
            <a:ext cx="25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Beta airline does not have departure delay of [1300, 1900] minutes. This shows that Beta airline does not have long departure delay.</a:t>
            </a:r>
            <a:endParaRPr/>
          </a:p>
          <a:p>
            <a:pPr indent="0" lvl="0" marL="0" rtl="0" algn="l">
              <a:spcBef>
                <a:spcPts val="1600"/>
              </a:spcBef>
              <a:spcAft>
                <a:spcPts val="1600"/>
              </a:spcAft>
              <a:buNone/>
            </a:pPr>
            <a:r>
              <a:rPr lang="en"/>
              <a:t>Similarity: Two plots are both close to positive linear relation</a:t>
            </a:r>
            <a:endParaRPr/>
          </a:p>
        </p:txBody>
      </p:sp>
      <p:pic>
        <p:nvPicPr>
          <p:cNvPr id="206" name="Google Shape;206;p36"/>
          <p:cNvPicPr preferRelativeResize="0"/>
          <p:nvPr/>
        </p:nvPicPr>
        <p:blipFill>
          <a:blip r:embed="rId3">
            <a:alphaModFix/>
          </a:blip>
          <a:stretch>
            <a:fillRect/>
          </a:stretch>
        </p:blipFill>
        <p:spPr>
          <a:xfrm>
            <a:off x="152400" y="1170125"/>
            <a:ext cx="6380350" cy="3515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Amount of taxi out time -- arrival delay, of Alpha airline</a:t>
            </a:r>
            <a:endParaRPr/>
          </a:p>
        </p:txBody>
      </p:sp>
      <p:sp>
        <p:nvSpPr>
          <p:cNvPr id="212" name="Google Shape;212;p37"/>
          <p:cNvSpPr txBox="1"/>
          <p:nvPr>
            <p:ph idx="1" type="body"/>
          </p:nvPr>
        </p:nvSpPr>
        <p:spPr>
          <a:xfrm>
            <a:off x="6716600" y="1152475"/>
            <a:ext cx="242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t>
            </a:r>
            <a:r>
              <a:rPr lang="en"/>
              <a:t>ince the arrival delay varies a lot when taxi out time is small and there is not much variation of arrival delay as taxi out time varies, t</a:t>
            </a:r>
            <a:r>
              <a:rPr lang="en"/>
              <a:t>here is no obvious </a:t>
            </a:r>
            <a:r>
              <a:rPr lang="en"/>
              <a:t>relationship</a:t>
            </a:r>
            <a:r>
              <a:rPr lang="en"/>
              <a:t> between arrival delay and taxi out time. </a:t>
            </a:r>
            <a:endParaRPr/>
          </a:p>
        </p:txBody>
      </p:sp>
      <p:pic>
        <p:nvPicPr>
          <p:cNvPr id="213" name="Google Shape;213;p37"/>
          <p:cNvPicPr preferRelativeResize="0"/>
          <p:nvPr/>
        </p:nvPicPr>
        <p:blipFill>
          <a:blip r:embed="rId3">
            <a:alphaModFix/>
          </a:blip>
          <a:stretch>
            <a:fillRect/>
          </a:stretch>
        </p:blipFill>
        <p:spPr>
          <a:xfrm>
            <a:off x="152400" y="1170125"/>
            <a:ext cx="6411800" cy="3540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Amount of taxi out time -- arrival delay, of Beta airline</a:t>
            </a:r>
            <a:endParaRPr/>
          </a:p>
        </p:txBody>
      </p:sp>
      <p:pic>
        <p:nvPicPr>
          <p:cNvPr id="219" name="Google Shape;219;p38"/>
          <p:cNvPicPr preferRelativeResize="0"/>
          <p:nvPr/>
        </p:nvPicPr>
        <p:blipFill>
          <a:blip r:embed="rId3">
            <a:alphaModFix/>
          </a:blip>
          <a:stretch>
            <a:fillRect/>
          </a:stretch>
        </p:blipFill>
        <p:spPr>
          <a:xfrm>
            <a:off x="152400" y="1170125"/>
            <a:ext cx="6092150" cy="3364185"/>
          </a:xfrm>
          <a:prstGeom prst="rect">
            <a:avLst/>
          </a:prstGeom>
          <a:noFill/>
          <a:ln>
            <a:noFill/>
          </a:ln>
        </p:spPr>
      </p:pic>
      <p:sp>
        <p:nvSpPr>
          <p:cNvPr id="220" name="Google Shape;220;p38"/>
          <p:cNvSpPr txBox="1"/>
          <p:nvPr>
            <p:ph idx="1" type="body"/>
          </p:nvPr>
        </p:nvSpPr>
        <p:spPr>
          <a:xfrm>
            <a:off x="6716600" y="1152475"/>
            <a:ext cx="242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the arrival delay varies a lot when taxi out time is small and there is not much variation of arrival delay as taxi out time varies, there is no obvious relationship between arrival delay and taxi out time.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idx="1" type="body"/>
          </p:nvPr>
        </p:nvSpPr>
        <p:spPr>
          <a:xfrm>
            <a:off x="7203650" y="1170125"/>
            <a:ext cx="168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Alpha airline has higher arrival delay with compared to Beta airline when taxi out time is between 0 to 40. </a:t>
            </a:r>
            <a:endParaRPr/>
          </a:p>
        </p:txBody>
      </p:sp>
      <p:pic>
        <p:nvPicPr>
          <p:cNvPr id="226" name="Google Shape;226;p39"/>
          <p:cNvPicPr preferRelativeResize="0"/>
          <p:nvPr/>
        </p:nvPicPr>
        <p:blipFill>
          <a:blip r:embed="rId3">
            <a:alphaModFix/>
          </a:blip>
          <a:stretch>
            <a:fillRect/>
          </a:stretch>
        </p:blipFill>
        <p:spPr>
          <a:xfrm>
            <a:off x="152400" y="1170125"/>
            <a:ext cx="6842774" cy="3770718"/>
          </a:xfrm>
          <a:prstGeom prst="rect">
            <a:avLst/>
          </a:prstGeom>
          <a:noFill/>
          <a:ln>
            <a:noFill/>
          </a:ln>
        </p:spPr>
      </p:pic>
      <p:sp>
        <p:nvSpPr>
          <p:cNvPr id="227" name="Google Shape;227;p39"/>
          <p:cNvSpPr txBox="1"/>
          <p:nvPr>
            <p:ph type="title"/>
          </p:nvPr>
        </p:nvSpPr>
        <p:spPr>
          <a:xfrm>
            <a:off x="311700" y="22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them together (AA and BA together)</a:t>
            </a:r>
            <a:endParaRPr/>
          </a:p>
          <a:p>
            <a:pPr indent="0" lvl="0" marL="0" rtl="0" algn="l">
              <a:spcBef>
                <a:spcPts val="0"/>
              </a:spcBef>
              <a:spcAft>
                <a:spcPts val="0"/>
              </a:spcAft>
              <a:buNone/>
            </a:pPr>
            <a:r>
              <a:rPr lang="en" sz="1800"/>
              <a:t>Taxi out time</a:t>
            </a:r>
            <a:r>
              <a:rPr lang="en" sz="1800"/>
              <a:t>  vs  arrival delay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Departure time of the day  vs  arrival delay, of Alpha Airline</a:t>
            </a:r>
            <a:endParaRPr sz="1800"/>
          </a:p>
        </p:txBody>
      </p:sp>
      <p:sp>
        <p:nvSpPr>
          <p:cNvPr id="233" name="Google Shape;233;p40"/>
          <p:cNvSpPr txBox="1"/>
          <p:nvPr>
            <p:ph idx="1" type="body"/>
          </p:nvPr>
        </p:nvSpPr>
        <p:spPr>
          <a:xfrm>
            <a:off x="6433500" y="1292250"/>
            <a:ext cx="271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Flights with departure time between 5am to 7am do not have many long arrival delay. The arrival delay of all flights with other departure time do not have much differences. </a:t>
            </a:r>
            <a:endParaRPr/>
          </a:p>
        </p:txBody>
      </p:sp>
      <p:pic>
        <p:nvPicPr>
          <p:cNvPr id="234" name="Google Shape;234;p40"/>
          <p:cNvPicPr preferRelativeResize="0"/>
          <p:nvPr/>
        </p:nvPicPr>
        <p:blipFill>
          <a:blip r:embed="rId3">
            <a:alphaModFix/>
          </a:blip>
          <a:stretch>
            <a:fillRect/>
          </a:stretch>
        </p:blipFill>
        <p:spPr>
          <a:xfrm>
            <a:off x="152400" y="1170125"/>
            <a:ext cx="6128699" cy="33843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Departure time of the day  vs  arrival delay, of Beta airline</a:t>
            </a:r>
            <a:endParaRPr/>
          </a:p>
        </p:txBody>
      </p:sp>
      <p:sp>
        <p:nvSpPr>
          <p:cNvPr id="240" name="Google Shape;240;p41"/>
          <p:cNvSpPr txBox="1"/>
          <p:nvPr>
            <p:ph idx="1" type="body"/>
          </p:nvPr>
        </p:nvSpPr>
        <p:spPr>
          <a:xfrm>
            <a:off x="6755200" y="1208550"/>
            <a:ext cx="2329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Flights with departure time between 5am to 7am do not have many long arrival delay. The arrival delay of all flights with other departure time do not have much differences. </a:t>
            </a:r>
            <a:endParaRPr/>
          </a:p>
          <a:p>
            <a:pPr indent="0" lvl="0" marL="0" rtl="0" algn="l">
              <a:spcBef>
                <a:spcPts val="0"/>
              </a:spcBef>
              <a:spcAft>
                <a:spcPts val="1600"/>
              </a:spcAft>
              <a:buNone/>
            </a:pPr>
            <a:r>
              <a:t/>
            </a:r>
            <a:endParaRPr/>
          </a:p>
        </p:txBody>
      </p:sp>
      <p:pic>
        <p:nvPicPr>
          <p:cNvPr id="241" name="Google Shape;241;p41"/>
          <p:cNvPicPr preferRelativeResize="0"/>
          <p:nvPr/>
        </p:nvPicPr>
        <p:blipFill>
          <a:blip r:embed="rId3">
            <a:alphaModFix/>
          </a:blip>
          <a:stretch>
            <a:fillRect/>
          </a:stretch>
        </p:blipFill>
        <p:spPr>
          <a:xfrm>
            <a:off x="152400" y="1170125"/>
            <a:ext cx="6450399" cy="35620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19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them together (AA and BA together)</a:t>
            </a:r>
            <a:endParaRPr/>
          </a:p>
          <a:p>
            <a:pPr indent="0" lvl="0" marL="0" rtl="0" algn="l">
              <a:spcBef>
                <a:spcPts val="0"/>
              </a:spcBef>
              <a:spcAft>
                <a:spcPts val="0"/>
              </a:spcAft>
              <a:buNone/>
            </a:pPr>
            <a:r>
              <a:rPr lang="en" sz="1800"/>
              <a:t>Departure time of the day  vs  arrival delay</a:t>
            </a:r>
            <a:endParaRPr/>
          </a:p>
        </p:txBody>
      </p:sp>
      <p:sp>
        <p:nvSpPr>
          <p:cNvPr id="247" name="Google Shape;247;p42"/>
          <p:cNvSpPr txBox="1"/>
          <p:nvPr>
            <p:ph idx="1" type="body"/>
          </p:nvPr>
        </p:nvSpPr>
        <p:spPr>
          <a:xfrm>
            <a:off x="6391650" y="602575"/>
            <a:ext cx="2578500" cy="39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By comparison, both airlines’ f</a:t>
            </a:r>
            <a:r>
              <a:rPr lang="en"/>
              <a:t>lights with departure time between 5am to 7am do not have many long arrival delay. And the arrival delay of flights with other departure time do not have much difference. </a:t>
            </a:r>
            <a:endParaRPr/>
          </a:p>
          <a:p>
            <a:pPr indent="0" lvl="0" marL="0" rtl="0" algn="l">
              <a:lnSpc>
                <a:spcPct val="100000"/>
              </a:lnSpc>
              <a:spcBef>
                <a:spcPts val="0"/>
              </a:spcBef>
              <a:spcAft>
                <a:spcPts val="0"/>
              </a:spcAft>
              <a:buClr>
                <a:schemeClr val="dk1"/>
              </a:buClr>
              <a:buSzPts val="1100"/>
              <a:buFont typeface="Arial"/>
              <a:buNone/>
            </a:pPr>
            <a:r>
              <a:rPr lang="en"/>
              <a:t>There is no obvious difference between the two airlines.</a:t>
            </a:r>
            <a:endParaRPr/>
          </a:p>
          <a:p>
            <a:pPr indent="0" lvl="0" marL="0" rtl="0" algn="l">
              <a:spcBef>
                <a:spcPts val="0"/>
              </a:spcBef>
              <a:spcAft>
                <a:spcPts val="1600"/>
              </a:spcAft>
              <a:buNone/>
            </a:pPr>
            <a:r>
              <a:t/>
            </a:r>
            <a:endParaRPr/>
          </a:p>
        </p:txBody>
      </p:sp>
      <p:pic>
        <p:nvPicPr>
          <p:cNvPr id="248" name="Google Shape;248;p42"/>
          <p:cNvPicPr preferRelativeResize="0"/>
          <p:nvPr/>
        </p:nvPicPr>
        <p:blipFill>
          <a:blip r:embed="rId3">
            <a:alphaModFix/>
          </a:blip>
          <a:stretch>
            <a:fillRect/>
          </a:stretch>
        </p:blipFill>
        <p:spPr>
          <a:xfrm>
            <a:off x="152400" y="1170125"/>
            <a:ext cx="6239248"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333333"/>
                </a:solidFill>
              </a:rPr>
              <a:t>Q1: Overall Flight Profile</a:t>
            </a:r>
            <a:endParaRPr/>
          </a:p>
        </p:txBody>
      </p:sp>
      <p:pic>
        <p:nvPicPr>
          <p:cNvPr id="73" name="Google Shape;73;p16"/>
          <p:cNvPicPr preferRelativeResize="0"/>
          <p:nvPr/>
        </p:nvPicPr>
        <p:blipFill>
          <a:blip r:embed="rId3">
            <a:alphaModFix/>
          </a:blip>
          <a:stretch>
            <a:fillRect/>
          </a:stretch>
        </p:blipFill>
        <p:spPr>
          <a:xfrm>
            <a:off x="2091350" y="1339375"/>
            <a:ext cx="4961325" cy="1349625"/>
          </a:xfrm>
          <a:prstGeom prst="rect">
            <a:avLst/>
          </a:prstGeom>
          <a:noFill/>
          <a:ln>
            <a:noFill/>
          </a:ln>
        </p:spPr>
      </p:pic>
      <p:sp>
        <p:nvSpPr>
          <p:cNvPr id="74" name="Google Shape;74;p16"/>
          <p:cNvSpPr txBox="1"/>
          <p:nvPr/>
        </p:nvSpPr>
        <p:spPr>
          <a:xfrm>
            <a:off x="628650" y="3122350"/>
            <a:ext cx="7442100" cy="20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The initial estimate in Table 1 is not completely accurate.</a:t>
            </a:r>
            <a:endParaRPr sz="2400"/>
          </a:p>
          <a:p>
            <a:pPr indent="0" lvl="0" marL="0" rtl="0" algn="l">
              <a:spcBef>
                <a:spcPts val="0"/>
              </a:spcBef>
              <a:spcAft>
                <a:spcPts val="0"/>
              </a:spcAft>
              <a:buNone/>
            </a:pPr>
            <a:r>
              <a:rPr lang="en" sz="2400"/>
              <a:t>Conclusion: Beta Airlines has a higher on-time rate when compared to Alpha Airlines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In conclusion,</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there is obvious relationship between departure delay and arrival delay. Big departure delay is more likely to contribute a big arrival delay. </a:t>
            </a:r>
            <a:endParaRPr/>
          </a:p>
          <a:p>
            <a:pPr indent="0" lvl="0" marL="0" rtl="0" algn="l">
              <a:spcBef>
                <a:spcPts val="1600"/>
              </a:spcBef>
              <a:spcAft>
                <a:spcPts val="1600"/>
              </a:spcAft>
              <a:buNone/>
            </a:pPr>
            <a:r>
              <a:rPr lang="en"/>
              <a:t>However, the relationship between arrival delay and taxi out time, the relationship between arrival delay and departure time of the day is not so clear from the graph. Hence, we conclude that </a:t>
            </a:r>
            <a:r>
              <a:rPr lang="en"/>
              <a:t>arrival delay and taxi out time is more likely to have no relationship as well as arrival delay and the departure time of the day.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111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Q7</a:t>
            </a:r>
            <a:endParaRPr>
              <a:solidFill>
                <a:srgbClr val="434343"/>
              </a:solidFill>
            </a:endParaRPr>
          </a:p>
        </p:txBody>
      </p:sp>
      <p:sp>
        <p:nvSpPr>
          <p:cNvPr id="260" name="Google Shape;260;p44"/>
          <p:cNvSpPr txBox="1"/>
          <p:nvPr>
            <p:ph idx="1" type="body"/>
          </p:nvPr>
        </p:nvSpPr>
        <p:spPr>
          <a:xfrm>
            <a:off x="311700" y="1962400"/>
            <a:ext cx="8520600" cy="26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Use suitable illustrations to demonstrate the cause of significant and severe delays for Alpha Airlines. Compare with Beta Airlines.</a:t>
            </a:r>
            <a:endParaRPr sz="2400">
              <a:solidFill>
                <a:srgbClr val="434343"/>
              </a:solidFill>
            </a:endParaRPr>
          </a:p>
          <a:p>
            <a:pPr indent="0" lvl="0" marL="0" rtl="0" algn="l">
              <a:spcBef>
                <a:spcPts val="1600"/>
              </a:spcBef>
              <a:spcAft>
                <a:spcPts val="0"/>
              </a:spcAft>
              <a:buClr>
                <a:schemeClr val="dk1"/>
              </a:buClr>
              <a:buSzPts val="1100"/>
              <a:buFont typeface="Arial"/>
              <a:buNone/>
            </a:pPr>
            <a:r>
              <a:t/>
            </a:r>
            <a:endParaRPr sz="2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2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Q7: C</a:t>
            </a:r>
            <a:r>
              <a:rPr lang="en"/>
              <a:t>ause of Significant and Severe Delays</a:t>
            </a:r>
            <a:endParaRPr/>
          </a:p>
        </p:txBody>
      </p:sp>
      <p:pic>
        <p:nvPicPr>
          <p:cNvPr id="266" name="Google Shape;266;p45"/>
          <p:cNvPicPr preferRelativeResize="0"/>
          <p:nvPr/>
        </p:nvPicPr>
        <p:blipFill>
          <a:blip r:embed="rId3">
            <a:alphaModFix/>
          </a:blip>
          <a:stretch>
            <a:fillRect/>
          </a:stretch>
        </p:blipFill>
        <p:spPr>
          <a:xfrm>
            <a:off x="569425" y="956600"/>
            <a:ext cx="5674777" cy="4045926"/>
          </a:xfrm>
          <a:prstGeom prst="rect">
            <a:avLst/>
          </a:prstGeom>
          <a:noFill/>
          <a:ln>
            <a:noFill/>
          </a:ln>
        </p:spPr>
      </p:pic>
      <p:sp>
        <p:nvSpPr>
          <p:cNvPr id="267" name="Google Shape;267;p45"/>
          <p:cNvSpPr txBox="1"/>
          <p:nvPr>
            <p:ph idx="1" type="body"/>
          </p:nvPr>
        </p:nvSpPr>
        <p:spPr>
          <a:xfrm>
            <a:off x="6290650" y="1161200"/>
            <a:ext cx="2604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three main causes of significant and severe delays are airline delay, late aircraft delay, and national air system delay. </a:t>
            </a:r>
            <a:endParaRPr/>
          </a:p>
          <a:p>
            <a:pPr indent="0" lvl="0" marL="0" rtl="0" algn="l">
              <a:spcBef>
                <a:spcPts val="0"/>
              </a:spcBef>
              <a:spcAft>
                <a:spcPts val="1600"/>
              </a:spcAft>
              <a:buNone/>
            </a:pPr>
            <a:r>
              <a:t/>
            </a:r>
            <a:endParaRPr/>
          </a:p>
        </p:txBody>
      </p:sp>
      <p:sp>
        <p:nvSpPr>
          <p:cNvPr id="268" name="Google Shape;268;p45"/>
          <p:cNvSpPr txBox="1"/>
          <p:nvPr/>
        </p:nvSpPr>
        <p:spPr>
          <a:xfrm>
            <a:off x="258300" y="919075"/>
            <a:ext cx="619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116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Q8</a:t>
            </a:r>
            <a:endParaRPr>
              <a:solidFill>
                <a:srgbClr val="434343"/>
              </a:solidFill>
            </a:endParaRPr>
          </a:p>
        </p:txBody>
      </p:sp>
      <p:sp>
        <p:nvSpPr>
          <p:cNvPr id="274" name="Google Shape;274;p46"/>
          <p:cNvSpPr txBox="1"/>
          <p:nvPr>
            <p:ph idx="1" type="body"/>
          </p:nvPr>
        </p:nvSpPr>
        <p:spPr>
          <a:xfrm>
            <a:off x="311700" y="2098125"/>
            <a:ext cx="8520600" cy="24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666666"/>
                </a:solidFill>
              </a:rPr>
              <a:t>To understand reasons for aircraft delays, what figures would you like to show to the airline executives from the information provided from the data?</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286250" y="173600"/>
            <a:ext cx="8361000" cy="16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Q8: Alpha Alias have longer delay than Beta Alias on average (refer to Q2)</a:t>
            </a:r>
            <a:endParaRPr sz="2400"/>
          </a:p>
        </p:txBody>
      </p:sp>
      <p:pic>
        <p:nvPicPr>
          <p:cNvPr id="280" name="Google Shape;280;p47"/>
          <p:cNvPicPr preferRelativeResize="0"/>
          <p:nvPr/>
        </p:nvPicPr>
        <p:blipFill>
          <a:blip r:embed="rId3">
            <a:alphaModFix/>
          </a:blip>
          <a:stretch>
            <a:fillRect/>
          </a:stretch>
        </p:blipFill>
        <p:spPr>
          <a:xfrm>
            <a:off x="682425" y="1176825"/>
            <a:ext cx="6457125" cy="3652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5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Q8: </a:t>
            </a:r>
            <a:r>
              <a:rPr lang="en" sz="1800"/>
              <a:t>The Location of the Destination_Airport has Impacts on the Aircraft Delays</a:t>
            </a:r>
            <a:endParaRPr sz="1800"/>
          </a:p>
        </p:txBody>
      </p:sp>
      <p:pic>
        <p:nvPicPr>
          <p:cNvPr id="286" name="Google Shape;286;p48"/>
          <p:cNvPicPr preferRelativeResize="0"/>
          <p:nvPr/>
        </p:nvPicPr>
        <p:blipFill>
          <a:blip r:embed="rId3">
            <a:alphaModFix/>
          </a:blip>
          <a:stretch>
            <a:fillRect/>
          </a:stretch>
        </p:blipFill>
        <p:spPr>
          <a:xfrm>
            <a:off x="666750" y="626000"/>
            <a:ext cx="7092250" cy="4391926"/>
          </a:xfrm>
          <a:prstGeom prst="rect">
            <a:avLst/>
          </a:prstGeom>
          <a:noFill/>
          <a:ln>
            <a:noFill/>
          </a:ln>
        </p:spPr>
      </p:pic>
      <p:sp>
        <p:nvSpPr>
          <p:cNvPr id="287" name="Google Shape;287;p48"/>
          <p:cNvSpPr txBox="1"/>
          <p:nvPr>
            <p:ph idx="1" type="body"/>
          </p:nvPr>
        </p:nvSpPr>
        <p:spPr>
          <a:xfrm>
            <a:off x="4371125" y="2571750"/>
            <a:ext cx="3438300" cy="13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0000"/>
                </a:solidFill>
              </a:rPr>
              <a:t>MIA</a:t>
            </a:r>
            <a:r>
              <a:rPr lang="en"/>
              <a:t>, </a:t>
            </a:r>
            <a:r>
              <a:rPr lang="en">
                <a:solidFill>
                  <a:srgbClr val="FF0000"/>
                </a:solidFill>
              </a:rPr>
              <a:t>MCO</a:t>
            </a:r>
            <a:r>
              <a:rPr lang="en"/>
              <a:t>, </a:t>
            </a:r>
            <a:r>
              <a:rPr lang="en">
                <a:solidFill>
                  <a:srgbClr val="FF0000"/>
                </a:solidFill>
              </a:rPr>
              <a:t>CLT</a:t>
            </a:r>
            <a:r>
              <a:rPr lang="en"/>
              <a:t>, LAX, DFW are five destination airports with longest delay.</a:t>
            </a:r>
            <a:endParaRPr/>
          </a:p>
          <a:p>
            <a:pPr indent="0" lvl="0" marL="0" rtl="0" algn="l">
              <a:spcBef>
                <a:spcPts val="0"/>
              </a:spcBef>
              <a:spcAft>
                <a:spcPts val="1600"/>
              </a:spcAft>
              <a:buNone/>
            </a:pPr>
            <a:r>
              <a:t/>
            </a:r>
            <a:endParaRPr/>
          </a:p>
        </p:txBody>
      </p:sp>
      <p:sp>
        <p:nvSpPr>
          <p:cNvPr id="288" name="Google Shape;288;p48"/>
          <p:cNvSpPr txBox="1"/>
          <p:nvPr/>
        </p:nvSpPr>
        <p:spPr>
          <a:xfrm>
            <a:off x="396525" y="626000"/>
            <a:ext cx="619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Q8</a:t>
            </a:r>
            <a:endParaRPr/>
          </a:p>
        </p:txBody>
      </p:sp>
      <p:sp>
        <p:nvSpPr>
          <p:cNvPr id="289" name="Google Shape;289;p48"/>
          <p:cNvSpPr txBox="1"/>
          <p:nvPr>
            <p:ph idx="1" type="body"/>
          </p:nvPr>
        </p:nvSpPr>
        <p:spPr>
          <a:xfrm>
            <a:off x="4371125" y="928225"/>
            <a:ext cx="4674900" cy="153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Assumption: since there is no data about the causes of minor delay, we assume that the location of the origin and destination airport may affect the aircraft delays.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9"/>
          <p:cNvPicPr preferRelativeResize="0"/>
          <p:nvPr/>
        </p:nvPicPr>
        <p:blipFill>
          <a:blip r:embed="rId3">
            <a:alphaModFix/>
          </a:blip>
          <a:stretch>
            <a:fillRect/>
          </a:stretch>
        </p:blipFill>
        <p:spPr>
          <a:xfrm>
            <a:off x="811825" y="832175"/>
            <a:ext cx="6184427" cy="4120401"/>
          </a:xfrm>
          <a:prstGeom prst="rect">
            <a:avLst/>
          </a:prstGeom>
          <a:noFill/>
          <a:ln>
            <a:noFill/>
          </a:ln>
        </p:spPr>
      </p:pic>
      <p:sp>
        <p:nvSpPr>
          <p:cNvPr id="295" name="Google Shape;295;p49"/>
          <p:cNvSpPr txBox="1"/>
          <p:nvPr>
            <p:ph type="title"/>
          </p:nvPr>
        </p:nvSpPr>
        <p:spPr>
          <a:xfrm>
            <a:off x="311700" y="25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Location of the Origin_Airport has Impacts on the Aircraft Delays</a:t>
            </a:r>
            <a:endParaRPr sz="1800"/>
          </a:p>
        </p:txBody>
      </p:sp>
      <p:sp>
        <p:nvSpPr>
          <p:cNvPr id="296" name="Google Shape;296;p49"/>
          <p:cNvSpPr txBox="1"/>
          <p:nvPr>
            <p:ph idx="1" type="body"/>
          </p:nvPr>
        </p:nvSpPr>
        <p:spPr>
          <a:xfrm>
            <a:off x="4631425" y="1307350"/>
            <a:ext cx="3438300" cy="13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0000"/>
                </a:solidFill>
              </a:rPr>
              <a:t>CLT</a:t>
            </a:r>
            <a:r>
              <a:rPr lang="en"/>
              <a:t>, </a:t>
            </a:r>
            <a:r>
              <a:rPr lang="en">
                <a:solidFill>
                  <a:srgbClr val="FF0000"/>
                </a:solidFill>
              </a:rPr>
              <a:t>MIA</a:t>
            </a:r>
            <a:r>
              <a:rPr lang="en"/>
              <a:t>, </a:t>
            </a:r>
            <a:r>
              <a:rPr lang="en">
                <a:solidFill>
                  <a:srgbClr val="FF0000"/>
                </a:solidFill>
              </a:rPr>
              <a:t>MCO</a:t>
            </a:r>
            <a:r>
              <a:rPr lang="en"/>
              <a:t>, PHX, ALT are five </a:t>
            </a:r>
            <a:r>
              <a:rPr lang="en"/>
              <a:t>origin</a:t>
            </a:r>
            <a:r>
              <a:rPr lang="en"/>
              <a:t> airports with longest delay.</a:t>
            </a:r>
            <a:endParaRPr/>
          </a:p>
          <a:p>
            <a:pPr indent="0" lvl="0" marL="0" rtl="0" algn="l">
              <a:spcBef>
                <a:spcPts val="0"/>
              </a:spcBef>
              <a:spcAft>
                <a:spcPts val="1600"/>
              </a:spcAft>
              <a:buNone/>
            </a:pPr>
            <a:r>
              <a:t/>
            </a:r>
            <a:endParaRPr/>
          </a:p>
        </p:txBody>
      </p:sp>
      <p:sp>
        <p:nvSpPr>
          <p:cNvPr id="297" name="Google Shape;297;p49"/>
          <p:cNvSpPr txBox="1"/>
          <p:nvPr>
            <p:ph idx="1" type="body"/>
          </p:nvPr>
        </p:nvSpPr>
        <p:spPr>
          <a:xfrm>
            <a:off x="4700850" y="3123825"/>
            <a:ext cx="3438300" cy="13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Note: </a:t>
            </a:r>
            <a:r>
              <a:rPr lang="en">
                <a:solidFill>
                  <a:srgbClr val="FF0000"/>
                </a:solidFill>
              </a:rPr>
              <a:t>CLT</a:t>
            </a:r>
            <a:r>
              <a:rPr lang="en"/>
              <a:t>, </a:t>
            </a:r>
            <a:r>
              <a:rPr lang="en">
                <a:solidFill>
                  <a:srgbClr val="FF0000"/>
                </a:solidFill>
              </a:rPr>
              <a:t>MIA</a:t>
            </a:r>
            <a:r>
              <a:rPr lang="en"/>
              <a:t>, </a:t>
            </a:r>
            <a:r>
              <a:rPr lang="en">
                <a:solidFill>
                  <a:srgbClr val="FF0000"/>
                </a:solidFill>
              </a:rPr>
              <a:t>MCO (marked red)</a:t>
            </a:r>
            <a:r>
              <a:rPr lang="en"/>
              <a:t> have longest delay as both origin and destination airports.</a:t>
            </a:r>
            <a:endParaRPr/>
          </a:p>
        </p:txBody>
      </p:sp>
      <p:sp>
        <p:nvSpPr>
          <p:cNvPr id="298" name="Google Shape;298;p49"/>
          <p:cNvSpPr txBox="1"/>
          <p:nvPr/>
        </p:nvSpPr>
        <p:spPr>
          <a:xfrm>
            <a:off x="447400" y="778675"/>
            <a:ext cx="6192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333333"/>
                </a:solidFill>
              </a:rPr>
              <a:t>Q1 (1): Overall Flight Profile for Alpha Airlines</a:t>
            </a:r>
            <a:endParaRPr/>
          </a:p>
        </p:txBody>
      </p:sp>
      <p:pic>
        <p:nvPicPr>
          <p:cNvPr id="80" name="Google Shape;80;p17"/>
          <p:cNvPicPr preferRelativeResize="0"/>
          <p:nvPr/>
        </p:nvPicPr>
        <p:blipFill>
          <a:blip r:embed="rId3">
            <a:alphaModFix/>
          </a:blip>
          <a:stretch>
            <a:fillRect/>
          </a:stretch>
        </p:blipFill>
        <p:spPr>
          <a:xfrm>
            <a:off x="685800" y="1268044"/>
            <a:ext cx="7772404" cy="35706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solidFill>
                  <a:srgbClr val="333333"/>
                </a:solidFill>
              </a:rPr>
              <a:t>Q1 (2): Overall Flight Profile for Beta Airlines</a:t>
            </a:r>
            <a:endParaRPr/>
          </a:p>
        </p:txBody>
      </p:sp>
      <p:pic>
        <p:nvPicPr>
          <p:cNvPr id="86" name="Google Shape;86;p18"/>
          <p:cNvPicPr preferRelativeResize="0"/>
          <p:nvPr/>
        </p:nvPicPr>
        <p:blipFill>
          <a:blip r:embed="rId3">
            <a:alphaModFix/>
          </a:blip>
          <a:stretch>
            <a:fillRect/>
          </a:stretch>
        </p:blipFill>
        <p:spPr>
          <a:xfrm>
            <a:off x="983962" y="1268050"/>
            <a:ext cx="7176076" cy="36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73825" y="76200"/>
            <a:ext cx="42672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graphs for Q1</a:t>
            </a:r>
            <a:endParaRPr/>
          </a:p>
        </p:txBody>
      </p:sp>
      <p:sp>
        <p:nvSpPr>
          <p:cNvPr id="92" name="Google Shape;92;p19"/>
          <p:cNvSpPr txBox="1"/>
          <p:nvPr/>
        </p:nvSpPr>
        <p:spPr>
          <a:xfrm>
            <a:off x="629825" y="2174375"/>
            <a:ext cx="3584700" cy="13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Average delay time in minutes for two airlines</a:t>
            </a:r>
            <a:endParaRPr sz="2400"/>
          </a:p>
        </p:txBody>
      </p:sp>
      <p:pic>
        <p:nvPicPr>
          <p:cNvPr id="93" name="Google Shape;93;p19"/>
          <p:cNvPicPr preferRelativeResize="0"/>
          <p:nvPr/>
        </p:nvPicPr>
        <p:blipFill>
          <a:blip r:embed="rId3">
            <a:alphaModFix/>
          </a:blip>
          <a:stretch>
            <a:fillRect/>
          </a:stretch>
        </p:blipFill>
        <p:spPr>
          <a:xfrm>
            <a:off x="4214400" y="76200"/>
            <a:ext cx="4797642"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87600" y="589950"/>
            <a:ext cx="8368800" cy="846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434343"/>
                </a:solidFill>
              </a:rPr>
              <a:t>Q2</a:t>
            </a:r>
            <a:r>
              <a:rPr lang="en">
                <a:solidFill>
                  <a:srgbClr val="434343"/>
                </a:solidFill>
              </a:rPr>
              <a:t> </a:t>
            </a:r>
            <a:endParaRPr>
              <a:solidFill>
                <a:srgbClr val="434343"/>
              </a:solidFill>
            </a:endParaRPr>
          </a:p>
        </p:txBody>
      </p:sp>
      <p:sp>
        <p:nvSpPr>
          <p:cNvPr id="99" name="Google Shape;99;p20"/>
          <p:cNvSpPr txBox="1"/>
          <p:nvPr/>
        </p:nvSpPr>
        <p:spPr>
          <a:xfrm>
            <a:off x="394650" y="1836900"/>
            <a:ext cx="8354700" cy="1469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solidFill>
                  <a:srgbClr val="434343"/>
                </a:solidFill>
              </a:rPr>
              <a:t>Show with illustrations how the average delay time of all delayed flights vary with the day of the week (Monday, Tuesday, etc.) for Alpha airlines. Compare the results with Beta airlines on the same illustration.</a:t>
            </a:r>
            <a:endParaRPr sz="2400">
              <a:solidFill>
                <a:srgbClr val="434343"/>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240750"/>
            <a:ext cx="8839201" cy="4661998"/>
          </a:xfrm>
          <a:prstGeom prst="rect">
            <a:avLst/>
          </a:prstGeom>
          <a:noFill/>
          <a:ln>
            <a:noFill/>
          </a:ln>
        </p:spPr>
      </p:pic>
      <p:sp>
        <p:nvSpPr>
          <p:cNvPr id="105" name="Google Shape;105;p21"/>
          <p:cNvSpPr txBox="1"/>
          <p:nvPr/>
        </p:nvSpPr>
        <p:spPr>
          <a:xfrm>
            <a:off x="4463375" y="2423000"/>
            <a:ext cx="4080600" cy="15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Alpha Airlines have more severe delay on Thursday and Saturday. Average delay time for every day across the week for Alpha Airlines all exceeds 30 minutes.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52400" y="240750"/>
            <a:ext cx="8839201" cy="4661998"/>
          </a:xfrm>
          <a:prstGeom prst="rect">
            <a:avLst/>
          </a:prstGeom>
          <a:noFill/>
          <a:ln>
            <a:noFill/>
          </a:ln>
        </p:spPr>
      </p:pic>
      <p:sp>
        <p:nvSpPr>
          <p:cNvPr id="111" name="Google Shape;111;p22"/>
          <p:cNvSpPr txBox="1"/>
          <p:nvPr/>
        </p:nvSpPr>
        <p:spPr>
          <a:xfrm>
            <a:off x="4463375" y="2423000"/>
            <a:ext cx="4080600" cy="15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Beta</a:t>
            </a:r>
            <a:r>
              <a:rPr lang="en" sz="1800"/>
              <a:t> Airlines have more severe delay on Monday, Tuesday and Thursday. Average delay time for Wednesday and Friday for Beta Airlines is smaller than 30 minutes.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