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i Wang" initials="PW" lastIdx="1" clrIdx="0">
    <p:extLst>
      <p:ext uri="{19B8F6BF-5375-455C-9EA6-DF929625EA0E}">
        <p15:presenceInfo xmlns:p15="http://schemas.microsoft.com/office/powerpoint/2012/main" userId="Pei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i Wang" userId="ecb41ba9-cf19-45e3-9b3d-e4afed9c7d99" providerId="ADAL" clId="{8B2C44F9-82C7-4B24-9191-8AF28374FB76}"/>
    <pc:docChg chg="custSel">
      <pc:chgData name="Pei Wang" userId="ecb41ba9-cf19-45e3-9b3d-e4afed9c7d99" providerId="ADAL" clId="{8B2C44F9-82C7-4B24-9191-8AF28374FB76}" dt="2020-02-29T09:34:37.513" v="1" actId="1592"/>
      <pc:docMkLst>
        <pc:docMk/>
      </pc:docMkLst>
      <pc:sldChg chg="addCm delCm">
        <pc:chgData name="Pei Wang" userId="ecb41ba9-cf19-45e3-9b3d-e4afed9c7d99" providerId="ADAL" clId="{8B2C44F9-82C7-4B24-9191-8AF28374FB76}" dt="2020-02-29T09:34:37.513" v="1" actId="1592"/>
        <pc:sldMkLst>
          <pc:docMk/>
          <pc:sldMk cId="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d41538d2_5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d41538d2_5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0d41538d2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0d41538d2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ea2f5f623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ea2f5f623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ea2f5f623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ea2f5f623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ecbc3e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ecbc3e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LockerID contains sectorID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ecbc3ef8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ecbc3ef8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ea2f5f623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ea2f5f623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ea2f5f623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ea2f5f623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ea2f5f623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ea2f5f623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7ea2f5f623_3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7ea2f5f623_3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7ea2f5f623_8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7ea2f5f623_8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0f0c95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0f0c95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00f0c95ce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00f0c95ce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80d41538d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80d41538d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80d41538d2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80d41538d2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80ce98a1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80ce98a1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80d41538d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80d41538d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80ce98a1b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80ce98a1b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0d0b4d4b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0d0b4d4b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00f0c95c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00f0c95c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80d69c6b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80d69c6b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80d41538d2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80d41538d2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ea2f5f623_8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ea2f5f623_8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80d41538d2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80d41538d2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d41538d2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d41538d2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0d41538d2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0d41538d2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700f0c95c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700f0c95c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80d0b4d4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80d0b4d4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80d41538d2_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80d41538d2_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0d41538d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0d41538d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a2f5f623_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ea2f5f623_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0d41538d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0d41538d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a2f5f623_4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ea2f5f623_4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00f0c95c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00f0c95c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0d41538d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0d41538d2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00f0c95c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00f0c95c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2670475" y="1848300"/>
            <a:ext cx="8571000" cy="205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BT2102 Group Assignment 1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6794000" y="3903900"/>
            <a:ext cx="5208900" cy="26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Group 16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Chen Siyi          A0194556R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Liu Yan              A0194511J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Wang Pei          A0194486M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Xu Fangzhou    A0194552Y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Zuo Xinyue       A0194561Y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22"/>
          <p:cNvCxnSpPr/>
          <p:nvPr/>
        </p:nvCxnSpPr>
        <p:spPr>
          <a:xfrm>
            <a:off x="1551138" y="2390375"/>
            <a:ext cx="20400" cy="2860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287" name="Google Shape;287;p22"/>
          <p:cNvSpPr/>
          <p:nvPr/>
        </p:nvSpPr>
        <p:spPr>
          <a:xfrm>
            <a:off x="7729800" y="1358012"/>
            <a:ext cx="1406100" cy="863100"/>
          </a:xfrm>
          <a:prstGeom prst="rect">
            <a:avLst/>
          </a:prstGeom>
          <a:solidFill>
            <a:srgbClr val="6D9EE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</a:t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7333790" y="4911669"/>
            <a:ext cx="1875600" cy="647700"/>
          </a:xfrm>
          <a:prstGeom prst="rect">
            <a:avLst/>
          </a:prstGeom>
          <a:solidFill>
            <a:srgbClr val="D9D2E9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endParaRPr/>
          </a:p>
        </p:txBody>
      </p:sp>
      <p:cxnSp>
        <p:nvCxnSpPr>
          <p:cNvPr id="289" name="Google Shape;289;p22"/>
          <p:cNvCxnSpPr/>
          <p:nvPr/>
        </p:nvCxnSpPr>
        <p:spPr>
          <a:xfrm rot="10800000" flipH="1">
            <a:off x="6257100" y="3496850"/>
            <a:ext cx="2548800" cy="1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0" name="Google Shape;290;p22"/>
          <p:cNvCxnSpPr/>
          <p:nvPr/>
        </p:nvCxnSpPr>
        <p:spPr>
          <a:xfrm rot="10800000">
            <a:off x="8770000" y="2210775"/>
            <a:ext cx="18000" cy="1286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1" name="Google Shape;291;p22"/>
          <p:cNvCxnSpPr>
            <a:stCxn id="288" idx="1"/>
            <a:endCxn id="292" idx="3"/>
          </p:cNvCxnSpPr>
          <p:nvPr/>
        </p:nvCxnSpPr>
        <p:spPr>
          <a:xfrm rot="10800000">
            <a:off x="6654590" y="5231919"/>
            <a:ext cx="679200" cy="36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3" name="Google Shape;293;p22"/>
          <p:cNvCxnSpPr/>
          <p:nvPr/>
        </p:nvCxnSpPr>
        <p:spPr>
          <a:xfrm rot="10800000" flipH="1">
            <a:off x="5190100" y="2490950"/>
            <a:ext cx="2504700" cy="183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4" name="Google Shape;294;p22"/>
          <p:cNvCxnSpPr/>
          <p:nvPr/>
        </p:nvCxnSpPr>
        <p:spPr>
          <a:xfrm>
            <a:off x="7698850" y="2509250"/>
            <a:ext cx="21600" cy="24705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5" name="Google Shape;295;p22"/>
          <p:cNvCxnSpPr/>
          <p:nvPr/>
        </p:nvCxnSpPr>
        <p:spPr>
          <a:xfrm>
            <a:off x="7486798" y="4225433"/>
            <a:ext cx="0" cy="7275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6" name="Google Shape;296;p22"/>
          <p:cNvCxnSpPr/>
          <p:nvPr/>
        </p:nvCxnSpPr>
        <p:spPr>
          <a:xfrm>
            <a:off x="5662550" y="4225425"/>
            <a:ext cx="1839600" cy="14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7" name="Google Shape;297;p22"/>
          <p:cNvCxnSpPr>
            <a:stCxn id="288" idx="2"/>
          </p:cNvCxnSpPr>
          <p:nvPr/>
        </p:nvCxnSpPr>
        <p:spPr>
          <a:xfrm flipH="1">
            <a:off x="8268890" y="5559369"/>
            <a:ext cx="2700" cy="8700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8" name="Google Shape;298;p22"/>
          <p:cNvCxnSpPr>
            <a:endCxn id="299" idx="3"/>
          </p:cNvCxnSpPr>
          <p:nvPr/>
        </p:nvCxnSpPr>
        <p:spPr>
          <a:xfrm rot="10800000">
            <a:off x="4030746" y="6419025"/>
            <a:ext cx="4239300" cy="17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300" name="Google Shape;300;p22"/>
          <p:cNvCxnSpPr/>
          <p:nvPr/>
        </p:nvCxnSpPr>
        <p:spPr>
          <a:xfrm flipH="1">
            <a:off x="822850" y="2541600"/>
            <a:ext cx="6000" cy="3884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cxnSp>
        <p:nvCxnSpPr>
          <p:cNvPr id="301" name="Google Shape;301;p22"/>
          <p:cNvCxnSpPr>
            <a:endCxn id="302" idx="2"/>
          </p:cNvCxnSpPr>
          <p:nvPr/>
        </p:nvCxnSpPr>
        <p:spPr>
          <a:xfrm flipH="1">
            <a:off x="4648775" y="2605425"/>
            <a:ext cx="206700" cy="339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3" name="Google Shape;303;p22"/>
          <p:cNvCxnSpPr>
            <a:stCxn id="304" idx="2"/>
          </p:cNvCxnSpPr>
          <p:nvPr/>
        </p:nvCxnSpPr>
        <p:spPr>
          <a:xfrm>
            <a:off x="5651562" y="3780250"/>
            <a:ext cx="11100" cy="4575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5" name="Google Shape;305;p22"/>
          <p:cNvSpPr/>
          <p:nvPr/>
        </p:nvSpPr>
        <p:spPr>
          <a:xfrm>
            <a:off x="10574475" y="1524199"/>
            <a:ext cx="1294200" cy="530700"/>
          </a:xfrm>
          <a:prstGeom prst="rect">
            <a:avLst/>
          </a:prstGeom>
          <a:solidFill>
            <a:srgbClr val="E066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endParaRPr/>
          </a:p>
        </p:txBody>
      </p:sp>
      <p:cxnSp>
        <p:nvCxnSpPr>
          <p:cNvPr id="306" name="Google Shape;306;p22"/>
          <p:cNvCxnSpPr>
            <a:stCxn id="307" idx="1"/>
            <a:endCxn id="287" idx="3"/>
          </p:cNvCxnSpPr>
          <p:nvPr/>
        </p:nvCxnSpPr>
        <p:spPr>
          <a:xfrm rot="10800000">
            <a:off x="9136000" y="1789425"/>
            <a:ext cx="271800" cy="75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8" name="Google Shape;308;p22"/>
          <p:cNvCxnSpPr>
            <a:stCxn id="309" idx="1"/>
          </p:cNvCxnSpPr>
          <p:nvPr/>
        </p:nvCxnSpPr>
        <p:spPr>
          <a:xfrm flipH="1">
            <a:off x="2421500" y="2253525"/>
            <a:ext cx="351300" cy="7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309" name="Google Shape;309;p22"/>
          <p:cNvSpPr/>
          <p:nvPr/>
        </p:nvSpPr>
        <p:spPr>
          <a:xfrm>
            <a:off x="2772800" y="1974525"/>
            <a:ext cx="1048675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4886262" y="3222250"/>
            <a:ext cx="15306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reserves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6739376" y="2864238"/>
            <a:ext cx="18756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5980550" y="3960075"/>
            <a:ext cx="1294200" cy="5307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2"/>
          <p:cNvSpPr/>
          <p:nvPr/>
        </p:nvSpPr>
        <p:spPr>
          <a:xfrm>
            <a:off x="5533925" y="1530375"/>
            <a:ext cx="1685400" cy="5307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2624646" y="6140025"/>
            <a:ext cx="14061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9407800" y="1606250"/>
            <a:ext cx="813600" cy="38135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4969200" y="4952800"/>
            <a:ext cx="16854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22"/>
          <p:cNvCxnSpPr>
            <a:stCxn id="299" idx="1"/>
          </p:cNvCxnSpPr>
          <p:nvPr/>
        </p:nvCxnSpPr>
        <p:spPr>
          <a:xfrm rot="10800000">
            <a:off x="826146" y="6410325"/>
            <a:ext cx="1798500" cy="87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314" name="Google Shape;314;p22"/>
          <p:cNvCxnSpPr>
            <a:stCxn id="292" idx="1"/>
            <a:endCxn id="315" idx="3"/>
          </p:cNvCxnSpPr>
          <p:nvPr/>
        </p:nvCxnSpPr>
        <p:spPr>
          <a:xfrm flipH="1">
            <a:off x="4555500" y="5231800"/>
            <a:ext cx="413700" cy="36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cxnSp>
        <p:nvCxnSpPr>
          <p:cNvPr id="316" name="Google Shape;316;p22"/>
          <p:cNvCxnSpPr>
            <a:stCxn id="305" idx="1"/>
          </p:cNvCxnSpPr>
          <p:nvPr/>
        </p:nvCxnSpPr>
        <p:spPr>
          <a:xfrm flipH="1">
            <a:off x="10194675" y="1789549"/>
            <a:ext cx="379800" cy="5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7" name="Google Shape;317;p22"/>
          <p:cNvCxnSpPr>
            <a:stCxn id="312" idx="3"/>
            <a:endCxn id="287" idx="1"/>
          </p:cNvCxnSpPr>
          <p:nvPr/>
        </p:nvCxnSpPr>
        <p:spPr>
          <a:xfrm rot="10800000" flipH="1">
            <a:off x="7219325" y="1789425"/>
            <a:ext cx="510600" cy="63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8" name="Google Shape;318;p22"/>
          <p:cNvCxnSpPr>
            <a:endCxn id="312" idx="1"/>
          </p:cNvCxnSpPr>
          <p:nvPr/>
        </p:nvCxnSpPr>
        <p:spPr>
          <a:xfrm rot="10800000" flipH="1">
            <a:off x="5211425" y="1795725"/>
            <a:ext cx="322500" cy="24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9" name="Google Shape;319;p22"/>
          <p:cNvCxnSpPr>
            <a:stCxn id="315" idx="1"/>
          </p:cNvCxnSpPr>
          <p:nvPr/>
        </p:nvCxnSpPr>
        <p:spPr>
          <a:xfrm flipH="1">
            <a:off x="1571487" y="5235525"/>
            <a:ext cx="2078700" cy="150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cxnSp>
        <p:nvCxnSpPr>
          <p:cNvPr id="320" name="Google Shape;320;p22"/>
          <p:cNvCxnSpPr>
            <a:endCxn id="304" idx="1"/>
          </p:cNvCxnSpPr>
          <p:nvPr/>
        </p:nvCxnSpPr>
        <p:spPr>
          <a:xfrm rot="10800000" flipH="1">
            <a:off x="1912062" y="3501250"/>
            <a:ext cx="2974200" cy="90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1" name="Google Shape;321;p22"/>
          <p:cNvCxnSpPr/>
          <p:nvPr/>
        </p:nvCxnSpPr>
        <p:spPr>
          <a:xfrm flipH="1">
            <a:off x="1926125" y="2142600"/>
            <a:ext cx="18600" cy="13845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p22"/>
          <p:cNvSpPr/>
          <p:nvPr/>
        </p:nvSpPr>
        <p:spPr>
          <a:xfrm>
            <a:off x="4124375" y="1555125"/>
            <a:ext cx="1048800" cy="108420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</a:t>
            </a:r>
            <a:endParaRPr sz="1100"/>
          </a:p>
        </p:txBody>
      </p:sp>
      <p:cxnSp>
        <p:nvCxnSpPr>
          <p:cNvPr id="322" name="Google Shape;322;p22"/>
          <p:cNvCxnSpPr/>
          <p:nvPr/>
        </p:nvCxnSpPr>
        <p:spPr>
          <a:xfrm flipH="1">
            <a:off x="3792100" y="2245925"/>
            <a:ext cx="351300" cy="7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323" name="Google Shape;323;p22"/>
          <p:cNvSpPr txBox="1"/>
          <p:nvPr/>
        </p:nvSpPr>
        <p:spPr>
          <a:xfrm>
            <a:off x="2459900" y="1955625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3785488" y="1948013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5205788" y="1493025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7306788" y="1493025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1532125" y="3020550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1513300" y="6120600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5514300" y="6120600"/>
            <a:ext cx="879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0..1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4470499" y="4854100"/>
            <a:ext cx="813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6703350" y="4854100"/>
            <a:ext cx="630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0..1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22"/>
          <p:cNvCxnSpPr/>
          <p:nvPr/>
        </p:nvCxnSpPr>
        <p:spPr>
          <a:xfrm flipH="1">
            <a:off x="4301975" y="4293975"/>
            <a:ext cx="12600" cy="10716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333" name="Google Shape;333;p22"/>
          <p:cNvSpPr/>
          <p:nvPr/>
        </p:nvSpPr>
        <p:spPr>
          <a:xfrm>
            <a:off x="3574750" y="3730000"/>
            <a:ext cx="15306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deposits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22"/>
          <p:cNvCxnSpPr>
            <a:endCxn id="333" idx="0"/>
          </p:cNvCxnSpPr>
          <p:nvPr/>
        </p:nvCxnSpPr>
        <p:spPr>
          <a:xfrm flipH="1">
            <a:off x="4340050" y="2643100"/>
            <a:ext cx="18300" cy="10869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335" name="Google Shape;335;p22"/>
          <p:cNvSpPr txBox="1"/>
          <p:nvPr/>
        </p:nvSpPr>
        <p:spPr>
          <a:xfrm>
            <a:off x="7724500" y="2455638"/>
            <a:ext cx="6792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0..1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7668838" y="3671750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3650187" y="4758375"/>
            <a:ext cx="905400" cy="954300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304800" y="1988181"/>
            <a:ext cx="2116800" cy="530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CompanyMember</a:t>
            </a:r>
            <a:endParaRPr/>
          </a:p>
        </p:txBody>
      </p:sp>
      <p:sp>
        <p:nvSpPr>
          <p:cNvPr id="338" name="Google Shape;338;p22"/>
          <p:cNvSpPr txBox="1"/>
          <p:nvPr/>
        </p:nvSpPr>
        <p:spPr>
          <a:xfrm>
            <a:off x="10247313" y="1457875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9140588" y="1457875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4608338" y="3128950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6414188" y="3138588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2"/>
          <p:cNvSpPr/>
          <p:nvPr/>
        </p:nvSpPr>
        <p:spPr>
          <a:xfrm>
            <a:off x="1037025" y="3742350"/>
            <a:ext cx="1048675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2"/>
          <p:cNvSpPr txBox="1"/>
          <p:nvPr/>
        </p:nvSpPr>
        <p:spPr>
          <a:xfrm>
            <a:off x="7221988" y="4356163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2"/>
          <p:cNvSpPr txBox="1"/>
          <p:nvPr/>
        </p:nvSpPr>
        <p:spPr>
          <a:xfrm>
            <a:off x="5598438" y="3862075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2"/>
          <p:cNvSpPr txBox="1"/>
          <p:nvPr/>
        </p:nvSpPr>
        <p:spPr>
          <a:xfrm rot="10800000" flipH="1">
            <a:off x="1410100" y="4532481"/>
            <a:ext cx="4269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3827224" y="4180138"/>
            <a:ext cx="813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4029963" y="3410500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304800" y="328000"/>
            <a:ext cx="50484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(Refer to Assumption 4, 5, 6, 7, 8, 9)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2(a) Create Relational Schema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for Strong and Weak Entities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title"/>
          </p:nvPr>
        </p:nvSpPr>
        <p:spPr>
          <a:xfrm>
            <a:off x="431700" y="979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Strong entities </a:t>
            </a:r>
            <a:endParaRPr sz="1800"/>
          </a:p>
        </p:txBody>
      </p:sp>
      <p:sp>
        <p:nvSpPr>
          <p:cNvPr id="359" name="Google Shape;359;p24"/>
          <p:cNvSpPr txBox="1">
            <a:spLocks noGrp="1"/>
          </p:cNvSpPr>
          <p:nvPr>
            <p:ph type="body" idx="1"/>
          </p:nvPr>
        </p:nvSpPr>
        <p:spPr>
          <a:xfrm>
            <a:off x="454125" y="5340725"/>
            <a:ext cx="11555100" cy="115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CompanyMember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title, fName, mName, lName, email, telephone, DOB, dateOfRegistration, activeStatus</a:t>
            </a: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street, suburb, city, country, postalCode)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24"/>
          <p:cNvSpPr/>
          <p:nvPr/>
        </p:nvSpPr>
        <p:spPr>
          <a:xfrm>
            <a:off x="3248750" y="2926968"/>
            <a:ext cx="2116800" cy="530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9999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CompanyMember</a:t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4054625" y="1616038"/>
            <a:ext cx="12168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member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NRIC</a:t>
            </a:r>
            <a:endParaRPr u="sng"/>
          </a:p>
        </p:txBody>
      </p:sp>
      <p:sp>
        <p:nvSpPr>
          <p:cNvPr id="362" name="Google Shape;362;p24"/>
          <p:cNvSpPr/>
          <p:nvPr/>
        </p:nvSpPr>
        <p:spPr>
          <a:xfrm>
            <a:off x="7994600" y="2966450"/>
            <a:ext cx="12168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</a:t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1874750" y="1990500"/>
            <a:ext cx="13740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</a:t>
            </a:r>
            <a:endParaRPr/>
          </a:p>
        </p:txBody>
      </p:sp>
      <p:sp>
        <p:nvSpPr>
          <p:cNvPr id="364" name="Google Shape;364;p24"/>
          <p:cNvSpPr/>
          <p:nvPr/>
        </p:nvSpPr>
        <p:spPr>
          <a:xfrm>
            <a:off x="2529700" y="4220200"/>
            <a:ext cx="17538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activeStatus</a:t>
            </a:r>
            <a:endParaRPr/>
          </a:p>
        </p:txBody>
      </p:sp>
      <p:sp>
        <p:nvSpPr>
          <p:cNvPr id="365" name="Google Shape;365;p24"/>
          <p:cNvSpPr/>
          <p:nvPr/>
        </p:nvSpPr>
        <p:spPr>
          <a:xfrm>
            <a:off x="5522675" y="1962000"/>
            <a:ext cx="10395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</a:t>
            </a:r>
            <a:endParaRPr/>
          </a:p>
        </p:txBody>
      </p:sp>
      <p:cxnSp>
        <p:nvCxnSpPr>
          <p:cNvPr id="366" name="Google Shape;366;p24"/>
          <p:cNvCxnSpPr>
            <a:endCxn id="361" idx="4"/>
          </p:cNvCxnSpPr>
          <p:nvPr/>
        </p:nvCxnSpPr>
        <p:spPr>
          <a:xfrm rot="10800000" flipH="1">
            <a:off x="4563125" y="2164438"/>
            <a:ext cx="99900" cy="771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67" name="Google Shape;367;p24"/>
          <p:cNvCxnSpPr>
            <a:endCxn id="365" idx="3"/>
          </p:cNvCxnSpPr>
          <p:nvPr/>
        </p:nvCxnSpPr>
        <p:spPr>
          <a:xfrm rot="10800000" flipH="1">
            <a:off x="4813006" y="2430089"/>
            <a:ext cx="861900" cy="4902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68" name="Google Shape;368;p24"/>
          <p:cNvCxnSpPr>
            <a:stCxn id="360" idx="3"/>
            <a:endCxn id="362" idx="2"/>
          </p:cNvCxnSpPr>
          <p:nvPr/>
        </p:nvCxnSpPr>
        <p:spPr>
          <a:xfrm>
            <a:off x="5365550" y="3192318"/>
            <a:ext cx="2629200" cy="48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69" name="Google Shape;369;p24"/>
          <p:cNvCxnSpPr>
            <a:stCxn id="360" idx="2"/>
            <a:endCxn id="364" idx="0"/>
          </p:cNvCxnSpPr>
          <p:nvPr/>
        </p:nvCxnSpPr>
        <p:spPr>
          <a:xfrm flipH="1">
            <a:off x="3406550" y="3457668"/>
            <a:ext cx="900600" cy="762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70" name="Google Shape;370;p24"/>
          <p:cNvCxnSpPr/>
          <p:nvPr/>
        </p:nvCxnSpPr>
        <p:spPr>
          <a:xfrm flipH="1">
            <a:off x="2288750" y="3165493"/>
            <a:ext cx="960000" cy="150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371" name="Google Shape;371;p24"/>
          <p:cNvSpPr/>
          <p:nvPr/>
        </p:nvSpPr>
        <p:spPr>
          <a:xfrm>
            <a:off x="6257375" y="1301150"/>
            <a:ext cx="771000" cy="409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</a:t>
            </a:r>
            <a:endParaRPr/>
          </a:p>
        </p:txBody>
      </p:sp>
      <p:sp>
        <p:nvSpPr>
          <p:cNvPr id="372" name="Google Shape;372;p24"/>
          <p:cNvSpPr/>
          <p:nvPr/>
        </p:nvSpPr>
        <p:spPr>
          <a:xfrm>
            <a:off x="6955100" y="1609125"/>
            <a:ext cx="1039500" cy="409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fName</a:t>
            </a: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7035425" y="2088225"/>
            <a:ext cx="1216800" cy="409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mName</a:t>
            </a:r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6473600" y="2528113"/>
            <a:ext cx="1039500" cy="409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lName</a:t>
            </a:r>
            <a:endParaRPr/>
          </a:p>
        </p:txBody>
      </p:sp>
      <p:cxnSp>
        <p:nvCxnSpPr>
          <p:cNvPr id="375" name="Google Shape;375;p24"/>
          <p:cNvCxnSpPr>
            <a:endCxn id="371" idx="3"/>
          </p:cNvCxnSpPr>
          <p:nvPr/>
        </p:nvCxnSpPr>
        <p:spPr>
          <a:xfrm rot="10800000" flipH="1">
            <a:off x="6093085" y="1650936"/>
            <a:ext cx="277200" cy="3111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76" name="Google Shape;376;p24"/>
          <p:cNvCxnSpPr>
            <a:stCxn id="365" idx="7"/>
            <a:endCxn id="372" idx="2"/>
          </p:cNvCxnSpPr>
          <p:nvPr/>
        </p:nvCxnSpPr>
        <p:spPr>
          <a:xfrm rot="10800000" flipH="1">
            <a:off x="6409944" y="1814011"/>
            <a:ext cx="545100" cy="228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77" name="Google Shape;377;p24"/>
          <p:cNvCxnSpPr>
            <a:stCxn id="365" idx="6"/>
            <a:endCxn id="373" idx="2"/>
          </p:cNvCxnSpPr>
          <p:nvPr/>
        </p:nvCxnSpPr>
        <p:spPr>
          <a:xfrm>
            <a:off x="6562175" y="2236200"/>
            <a:ext cx="473400" cy="570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78" name="Google Shape;378;p24"/>
          <p:cNvCxnSpPr>
            <a:stCxn id="374" idx="1"/>
            <a:endCxn id="365" idx="5"/>
          </p:cNvCxnSpPr>
          <p:nvPr/>
        </p:nvCxnSpPr>
        <p:spPr>
          <a:xfrm rot="10800000">
            <a:off x="6409831" y="2430026"/>
            <a:ext cx="216000" cy="1581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379" name="Google Shape;379;p24"/>
          <p:cNvSpPr/>
          <p:nvPr/>
        </p:nvSpPr>
        <p:spPr>
          <a:xfrm>
            <a:off x="9469025" y="2817975"/>
            <a:ext cx="935100" cy="4902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street</a:t>
            </a:r>
            <a:endParaRPr/>
          </a:p>
        </p:txBody>
      </p:sp>
      <p:sp>
        <p:nvSpPr>
          <p:cNvPr id="380" name="Google Shape;380;p24"/>
          <p:cNvSpPr/>
          <p:nvPr/>
        </p:nvSpPr>
        <p:spPr>
          <a:xfrm>
            <a:off x="8661825" y="2264300"/>
            <a:ext cx="1216800" cy="4902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suburb</a:t>
            </a: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7654675" y="3796025"/>
            <a:ext cx="771000" cy="409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city</a:t>
            </a:r>
            <a:endParaRPr/>
          </a:p>
        </p:txBody>
      </p:sp>
      <p:sp>
        <p:nvSpPr>
          <p:cNvPr id="382" name="Google Shape;382;p24"/>
          <p:cNvSpPr/>
          <p:nvPr/>
        </p:nvSpPr>
        <p:spPr>
          <a:xfrm>
            <a:off x="9443375" y="3434550"/>
            <a:ext cx="1216800" cy="4902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country</a:t>
            </a:r>
            <a:endParaRPr/>
          </a:p>
        </p:txBody>
      </p:sp>
      <p:sp>
        <p:nvSpPr>
          <p:cNvPr id="383" name="Google Shape;383;p24"/>
          <p:cNvSpPr/>
          <p:nvPr/>
        </p:nvSpPr>
        <p:spPr>
          <a:xfrm>
            <a:off x="8466975" y="4005550"/>
            <a:ext cx="1598400" cy="5484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postalCode</a:t>
            </a:r>
            <a:endParaRPr/>
          </a:p>
        </p:txBody>
      </p:sp>
      <p:cxnSp>
        <p:nvCxnSpPr>
          <p:cNvPr id="384" name="Google Shape;384;p24"/>
          <p:cNvCxnSpPr>
            <a:stCxn id="362" idx="0"/>
            <a:endCxn id="380" idx="3"/>
          </p:cNvCxnSpPr>
          <p:nvPr/>
        </p:nvCxnSpPr>
        <p:spPr>
          <a:xfrm rot="10800000" flipH="1">
            <a:off x="8603000" y="2682650"/>
            <a:ext cx="237000" cy="283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85" name="Google Shape;385;p24"/>
          <p:cNvCxnSpPr>
            <a:endCxn id="379" idx="2"/>
          </p:cNvCxnSpPr>
          <p:nvPr/>
        </p:nvCxnSpPr>
        <p:spPr>
          <a:xfrm rot="10800000" flipH="1">
            <a:off x="9199325" y="3063075"/>
            <a:ext cx="269700" cy="1557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86" name="Google Shape;386;p24"/>
          <p:cNvCxnSpPr>
            <a:stCxn id="362" idx="3"/>
            <a:endCxn id="381" idx="0"/>
          </p:cNvCxnSpPr>
          <p:nvPr/>
        </p:nvCxnSpPr>
        <p:spPr>
          <a:xfrm flipH="1">
            <a:off x="8040196" y="3434539"/>
            <a:ext cx="132600" cy="3615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87" name="Google Shape;387;p24"/>
          <p:cNvCxnSpPr>
            <a:stCxn id="383" idx="0"/>
            <a:endCxn id="362" idx="4"/>
          </p:cNvCxnSpPr>
          <p:nvPr/>
        </p:nvCxnSpPr>
        <p:spPr>
          <a:xfrm rot="10800000">
            <a:off x="8602875" y="3514750"/>
            <a:ext cx="663300" cy="490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88" name="Google Shape;388;p24"/>
          <p:cNvCxnSpPr>
            <a:stCxn id="362" idx="5"/>
            <a:endCxn id="382" idx="2"/>
          </p:cNvCxnSpPr>
          <p:nvPr/>
        </p:nvCxnSpPr>
        <p:spPr>
          <a:xfrm>
            <a:off x="9033204" y="3434539"/>
            <a:ext cx="410100" cy="2451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89" name="Google Shape;389;p24"/>
          <p:cNvCxnSpPr/>
          <p:nvPr/>
        </p:nvCxnSpPr>
        <p:spPr>
          <a:xfrm>
            <a:off x="5365550" y="3316918"/>
            <a:ext cx="935100" cy="409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390" name="Google Shape;390;p24"/>
          <p:cNvSpPr/>
          <p:nvPr/>
        </p:nvSpPr>
        <p:spPr>
          <a:xfrm>
            <a:off x="6148325" y="3521775"/>
            <a:ext cx="10395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DOB</a:t>
            </a:r>
            <a:endParaRPr/>
          </a:p>
        </p:txBody>
      </p:sp>
      <p:sp>
        <p:nvSpPr>
          <p:cNvPr id="391" name="Google Shape;391;p24"/>
          <p:cNvSpPr/>
          <p:nvPr/>
        </p:nvSpPr>
        <p:spPr>
          <a:xfrm>
            <a:off x="4663025" y="4351325"/>
            <a:ext cx="25248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dateOfRegistration</a:t>
            </a:r>
            <a:endParaRPr/>
          </a:p>
        </p:txBody>
      </p:sp>
      <p:sp>
        <p:nvSpPr>
          <p:cNvPr id="392" name="Google Shape;392;p24"/>
          <p:cNvSpPr/>
          <p:nvPr/>
        </p:nvSpPr>
        <p:spPr>
          <a:xfrm>
            <a:off x="1108200" y="3247625"/>
            <a:ext cx="15141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telephone</a:t>
            </a:r>
            <a:endParaRPr/>
          </a:p>
        </p:txBody>
      </p:sp>
      <p:cxnSp>
        <p:nvCxnSpPr>
          <p:cNvPr id="393" name="Google Shape;393;p24"/>
          <p:cNvCxnSpPr>
            <a:endCxn id="363" idx="5"/>
          </p:cNvCxnSpPr>
          <p:nvPr/>
        </p:nvCxnSpPr>
        <p:spPr>
          <a:xfrm rot="10800000">
            <a:off x="3047532" y="2458589"/>
            <a:ext cx="507600" cy="468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94" name="Google Shape;394;p24"/>
          <p:cNvCxnSpPr>
            <a:endCxn id="391" idx="0"/>
          </p:cNvCxnSpPr>
          <p:nvPr/>
        </p:nvCxnSpPr>
        <p:spPr>
          <a:xfrm>
            <a:off x="4931525" y="3444725"/>
            <a:ext cx="993900" cy="906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"/>
          <p:cNvSpPr txBox="1">
            <a:spLocks noGrp="1"/>
          </p:cNvSpPr>
          <p:nvPr>
            <p:ph type="title"/>
          </p:nvPr>
        </p:nvSpPr>
        <p:spPr>
          <a:xfrm>
            <a:off x="1155250" y="1012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Strong entities </a:t>
            </a:r>
            <a:endParaRPr/>
          </a:p>
        </p:txBody>
      </p:sp>
      <p:sp>
        <p:nvSpPr>
          <p:cNvPr id="400" name="Google Shape;400;p25"/>
          <p:cNvSpPr txBox="1">
            <a:spLocks noGrp="1"/>
          </p:cNvSpPr>
          <p:nvPr>
            <p:ph type="body" idx="1"/>
          </p:nvPr>
        </p:nvSpPr>
        <p:spPr>
          <a:xfrm>
            <a:off x="1788350" y="5356950"/>
            <a:ext cx="10515600" cy="8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Locker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category, name, length, width, height)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5"/>
          <p:cNvSpPr/>
          <p:nvPr/>
        </p:nvSpPr>
        <p:spPr>
          <a:xfrm>
            <a:off x="4173525" y="1888413"/>
            <a:ext cx="12168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lockerID</a:t>
            </a:r>
            <a:endParaRPr u="sng"/>
          </a:p>
        </p:txBody>
      </p:sp>
      <p:sp>
        <p:nvSpPr>
          <p:cNvPr id="402" name="Google Shape;402;p25"/>
          <p:cNvSpPr/>
          <p:nvPr/>
        </p:nvSpPr>
        <p:spPr>
          <a:xfrm>
            <a:off x="6407975" y="3279225"/>
            <a:ext cx="15576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lockerSize</a:t>
            </a:r>
            <a:endParaRPr/>
          </a:p>
        </p:txBody>
      </p:sp>
      <p:sp>
        <p:nvSpPr>
          <p:cNvPr id="403" name="Google Shape;403;p25"/>
          <p:cNvSpPr/>
          <p:nvPr/>
        </p:nvSpPr>
        <p:spPr>
          <a:xfrm>
            <a:off x="2779725" y="4355263"/>
            <a:ext cx="13740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category</a:t>
            </a:r>
            <a:endParaRPr/>
          </a:p>
        </p:txBody>
      </p:sp>
      <p:sp>
        <p:nvSpPr>
          <p:cNvPr id="404" name="Google Shape;404;p25"/>
          <p:cNvSpPr/>
          <p:nvPr/>
        </p:nvSpPr>
        <p:spPr>
          <a:xfrm>
            <a:off x="5366150" y="4334538"/>
            <a:ext cx="12168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</a:t>
            </a:r>
            <a:endParaRPr/>
          </a:p>
        </p:txBody>
      </p:sp>
      <p:cxnSp>
        <p:nvCxnSpPr>
          <p:cNvPr id="405" name="Google Shape;405;p25"/>
          <p:cNvCxnSpPr>
            <a:stCxn id="406" idx="0"/>
            <a:endCxn id="401" idx="4"/>
          </p:cNvCxnSpPr>
          <p:nvPr/>
        </p:nvCxnSpPr>
        <p:spPr>
          <a:xfrm rot="10800000">
            <a:off x="4781925" y="2436762"/>
            <a:ext cx="0" cy="5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25"/>
          <p:cNvCxnSpPr>
            <a:endCxn id="402" idx="2"/>
          </p:cNvCxnSpPr>
          <p:nvPr/>
        </p:nvCxnSpPr>
        <p:spPr>
          <a:xfrm>
            <a:off x="4153775" y="3529425"/>
            <a:ext cx="2254200" cy="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25"/>
          <p:cNvCxnSpPr>
            <a:stCxn id="406" idx="2"/>
            <a:endCxn id="404" idx="1"/>
          </p:cNvCxnSpPr>
          <p:nvPr/>
        </p:nvCxnSpPr>
        <p:spPr>
          <a:xfrm>
            <a:off x="4781925" y="3860562"/>
            <a:ext cx="762300" cy="55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25"/>
          <p:cNvCxnSpPr>
            <a:endCxn id="403" idx="0"/>
          </p:cNvCxnSpPr>
          <p:nvPr/>
        </p:nvCxnSpPr>
        <p:spPr>
          <a:xfrm flipH="1">
            <a:off x="3466725" y="3742663"/>
            <a:ext cx="870600" cy="6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25"/>
          <p:cNvCxnSpPr>
            <a:stCxn id="411" idx="6"/>
          </p:cNvCxnSpPr>
          <p:nvPr/>
        </p:nvCxnSpPr>
        <p:spPr>
          <a:xfrm>
            <a:off x="7245175" y="2320425"/>
            <a:ext cx="0" cy="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25"/>
          <p:cNvSpPr/>
          <p:nvPr/>
        </p:nvSpPr>
        <p:spPr>
          <a:xfrm>
            <a:off x="8477175" y="3373075"/>
            <a:ext cx="935100" cy="4902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width</a:t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8288300" y="2813838"/>
            <a:ext cx="1039500" cy="4902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length</a:t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8102775" y="4084013"/>
            <a:ext cx="1039500" cy="5484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height</a:t>
            </a:r>
            <a:endParaRPr/>
          </a:p>
        </p:txBody>
      </p:sp>
      <p:cxnSp>
        <p:nvCxnSpPr>
          <p:cNvPr id="415" name="Google Shape;415;p25"/>
          <p:cNvCxnSpPr>
            <a:stCxn id="402" idx="7"/>
          </p:cNvCxnSpPr>
          <p:nvPr/>
        </p:nvCxnSpPr>
        <p:spPr>
          <a:xfrm rot="10800000" flipH="1">
            <a:off x="7737470" y="3114736"/>
            <a:ext cx="550800" cy="2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5"/>
          <p:cNvCxnSpPr/>
          <p:nvPr/>
        </p:nvCxnSpPr>
        <p:spPr>
          <a:xfrm>
            <a:off x="7946100" y="3548763"/>
            <a:ext cx="568500" cy="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5"/>
          <p:cNvCxnSpPr/>
          <p:nvPr/>
        </p:nvCxnSpPr>
        <p:spPr>
          <a:xfrm rot="10800000">
            <a:off x="7798200" y="3714513"/>
            <a:ext cx="465900" cy="46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6" name="Google Shape;406;p25"/>
          <p:cNvSpPr/>
          <p:nvPr/>
        </p:nvSpPr>
        <p:spPr>
          <a:xfrm>
            <a:off x="4078875" y="2997462"/>
            <a:ext cx="1406100" cy="863100"/>
          </a:xfrm>
          <a:prstGeom prst="rect">
            <a:avLst/>
          </a:prstGeom>
          <a:solidFill>
            <a:srgbClr val="6D9EE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>
            <a:spLocks noGrp="1"/>
          </p:cNvSpPr>
          <p:nvPr>
            <p:ph type="title"/>
          </p:nvPr>
        </p:nvSpPr>
        <p:spPr>
          <a:xfrm>
            <a:off x="747350" y="3458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Strong Entities</a:t>
            </a:r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body" idx="1"/>
          </p:nvPr>
        </p:nvSpPr>
        <p:spPr>
          <a:xfrm>
            <a:off x="838200" y="5054700"/>
            <a:ext cx="10515600" cy="155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Warehouse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warehouseID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sectorID, lockers, address)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RentalContract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rentalContractID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lockerID, warehouseID, startDate, endDate, rentalFee, securityDeposit)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7061175" y="1498775"/>
            <a:ext cx="1406100" cy="74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rental Contract ID</a:t>
            </a:r>
            <a:endParaRPr u="sng"/>
          </a:p>
        </p:txBody>
      </p:sp>
      <p:sp>
        <p:nvSpPr>
          <p:cNvPr id="425" name="Google Shape;425;p26"/>
          <p:cNvSpPr/>
          <p:nvPr/>
        </p:nvSpPr>
        <p:spPr>
          <a:xfrm>
            <a:off x="9492200" y="3196975"/>
            <a:ext cx="15576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startDate</a:t>
            </a: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7796575" y="4397463"/>
            <a:ext cx="12168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securityDeposit</a:t>
            </a: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8634700" y="1794275"/>
            <a:ext cx="13740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lockerID</a:t>
            </a:r>
            <a:endParaRPr/>
          </a:p>
        </p:txBody>
      </p:sp>
      <p:cxnSp>
        <p:nvCxnSpPr>
          <p:cNvPr id="428" name="Google Shape;428;p26"/>
          <p:cNvCxnSpPr>
            <a:endCxn id="424" idx="4"/>
          </p:cNvCxnSpPr>
          <p:nvPr/>
        </p:nvCxnSpPr>
        <p:spPr>
          <a:xfrm rot="10800000">
            <a:off x="7764225" y="2247575"/>
            <a:ext cx="286500" cy="7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6"/>
          <p:cNvCxnSpPr>
            <a:endCxn id="427" idx="3"/>
          </p:cNvCxnSpPr>
          <p:nvPr/>
        </p:nvCxnSpPr>
        <p:spPr>
          <a:xfrm rot="10800000" flipH="1">
            <a:off x="7974018" y="2262364"/>
            <a:ext cx="861900" cy="4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6"/>
          <p:cNvCxnSpPr>
            <a:endCxn id="425" idx="2"/>
          </p:cNvCxnSpPr>
          <p:nvPr/>
        </p:nvCxnSpPr>
        <p:spPr>
          <a:xfrm>
            <a:off x="7238000" y="3447175"/>
            <a:ext cx="2254200" cy="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26"/>
          <p:cNvCxnSpPr>
            <a:stCxn id="432" idx="2"/>
            <a:endCxn id="426" idx="0"/>
          </p:cNvCxnSpPr>
          <p:nvPr/>
        </p:nvCxnSpPr>
        <p:spPr>
          <a:xfrm>
            <a:off x="7996400" y="3719225"/>
            <a:ext cx="408600" cy="67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26"/>
          <p:cNvCxnSpPr>
            <a:stCxn id="427" idx="6"/>
          </p:cNvCxnSpPr>
          <p:nvPr/>
        </p:nvCxnSpPr>
        <p:spPr>
          <a:xfrm flipH="1">
            <a:off x="10008400" y="2068475"/>
            <a:ext cx="300" cy="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26"/>
          <p:cNvSpPr/>
          <p:nvPr/>
        </p:nvSpPr>
        <p:spPr>
          <a:xfrm>
            <a:off x="9246775" y="2410775"/>
            <a:ext cx="19545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warehouseID</a:t>
            </a:r>
            <a:endParaRPr/>
          </a:p>
        </p:txBody>
      </p:sp>
      <p:cxnSp>
        <p:nvCxnSpPr>
          <p:cNvPr id="435" name="Google Shape;435;p26"/>
          <p:cNvCxnSpPr>
            <a:stCxn id="432" idx="3"/>
            <a:endCxn id="434" idx="3"/>
          </p:cNvCxnSpPr>
          <p:nvPr/>
        </p:nvCxnSpPr>
        <p:spPr>
          <a:xfrm rot="10800000" flipH="1">
            <a:off x="8734700" y="2878775"/>
            <a:ext cx="798300" cy="30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" name="Google Shape;436;p26"/>
          <p:cNvSpPr/>
          <p:nvPr/>
        </p:nvSpPr>
        <p:spPr>
          <a:xfrm>
            <a:off x="9727863" y="4068125"/>
            <a:ext cx="13740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endDate</a:t>
            </a:r>
            <a:endParaRPr/>
          </a:p>
        </p:txBody>
      </p:sp>
      <p:cxnSp>
        <p:nvCxnSpPr>
          <p:cNvPr id="437" name="Google Shape;437;p26"/>
          <p:cNvCxnSpPr>
            <a:endCxn id="436" idx="1"/>
          </p:cNvCxnSpPr>
          <p:nvPr/>
        </p:nvCxnSpPr>
        <p:spPr>
          <a:xfrm>
            <a:off x="8444980" y="3611436"/>
            <a:ext cx="1484100" cy="5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26"/>
          <p:cNvSpPr/>
          <p:nvPr/>
        </p:nvSpPr>
        <p:spPr>
          <a:xfrm>
            <a:off x="1090121" y="2978964"/>
            <a:ext cx="1476600" cy="558000"/>
          </a:xfrm>
          <a:prstGeom prst="rect">
            <a:avLst/>
          </a:prstGeom>
          <a:solidFill>
            <a:srgbClr val="E066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3576163" y="2314875"/>
            <a:ext cx="1406100" cy="49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</a:t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3157863" y="3582675"/>
            <a:ext cx="19545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warehouseID</a:t>
            </a:r>
            <a:endParaRPr u="sng"/>
          </a:p>
        </p:txBody>
      </p:sp>
      <p:cxnSp>
        <p:nvCxnSpPr>
          <p:cNvPr id="441" name="Google Shape;441;p26"/>
          <p:cNvCxnSpPr>
            <a:stCxn id="438" idx="3"/>
            <a:endCxn id="439" idx="2"/>
          </p:cNvCxnSpPr>
          <p:nvPr/>
        </p:nvCxnSpPr>
        <p:spPr>
          <a:xfrm rot="10800000" flipH="1">
            <a:off x="2566721" y="2559864"/>
            <a:ext cx="1009500" cy="69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26"/>
          <p:cNvCxnSpPr>
            <a:stCxn id="438" idx="3"/>
          </p:cNvCxnSpPr>
          <p:nvPr/>
        </p:nvCxnSpPr>
        <p:spPr>
          <a:xfrm rot="10800000" flipH="1">
            <a:off x="2566721" y="3140364"/>
            <a:ext cx="928500" cy="1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6"/>
          <p:cNvCxnSpPr>
            <a:stCxn id="438" idx="3"/>
            <a:endCxn id="440" idx="1"/>
          </p:cNvCxnSpPr>
          <p:nvPr/>
        </p:nvCxnSpPr>
        <p:spPr>
          <a:xfrm>
            <a:off x="2566721" y="3257964"/>
            <a:ext cx="877500" cy="4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26"/>
          <p:cNvCxnSpPr/>
          <p:nvPr/>
        </p:nvCxnSpPr>
        <p:spPr>
          <a:xfrm rot="10800000" flipH="1">
            <a:off x="4518875" y="2849200"/>
            <a:ext cx="638400" cy="28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p26"/>
          <p:cNvSpPr/>
          <p:nvPr/>
        </p:nvSpPr>
        <p:spPr>
          <a:xfrm>
            <a:off x="5032750" y="2522225"/>
            <a:ext cx="1017300" cy="4902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</a:t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5016350" y="3175325"/>
            <a:ext cx="1075200" cy="5484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lockers</a:t>
            </a:r>
            <a:endParaRPr/>
          </a:p>
        </p:txBody>
      </p:sp>
      <p:cxnSp>
        <p:nvCxnSpPr>
          <p:cNvPr id="447" name="Google Shape;447;p26"/>
          <p:cNvCxnSpPr>
            <a:stCxn id="446" idx="2"/>
          </p:cNvCxnSpPr>
          <p:nvPr/>
        </p:nvCxnSpPr>
        <p:spPr>
          <a:xfrm rot="10800000">
            <a:off x="4570850" y="3276725"/>
            <a:ext cx="445500" cy="1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8" name="Google Shape;448;p26"/>
          <p:cNvSpPr/>
          <p:nvPr/>
        </p:nvSpPr>
        <p:spPr>
          <a:xfrm>
            <a:off x="3457813" y="2937350"/>
            <a:ext cx="1216800" cy="49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sector</a:t>
            </a: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7258100" y="2646125"/>
            <a:ext cx="1476600" cy="107310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</a:t>
            </a:r>
            <a:endParaRPr/>
          </a:p>
        </p:txBody>
      </p:sp>
      <p:cxnSp>
        <p:nvCxnSpPr>
          <p:cNvPr id="449" name="Google Shape;449;p26"/>
          <p:cNvCxnSpPr/>
          <p:nvPr/>
        </p:nvCxnSpPr>
        <p:spPr>
          <a:xfrm flipH="1">
            <a:off x="7044287" y="3719225"/>
            <a:ext cx="243000" cy="56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26"/>
          <p:cNvSpPr/>
          <p:nvPr/>
        </p:nvSpPr>
        <p:spPr>
          <a:xfrm>
            <a:off x="5933800" y="4288675"/>
            <a:ext cx="14841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rentalFee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>
            <a:spLocks noGrp="1"/>
          </p:cNvSpPr>
          <p:nvPr>
            <p:ph type="title"/>
          </p:nvPr>
        </p:nvSpPr>
        <p:spPr>
          <a:xfrm>
            <a:off x="675900" y="3042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Weak Entities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6" name="Google Shape;456;p27"/>
          <p:cNvSpPr txBox="1">
            <a:spLocks noGrp="1"/>
          </p:cNvSpPr>
          <p:nvPr>
            <p:ph type="body" idx="1"/>
          </p:nvPr>
        </p:nvSpPr>
        <p:spPr>
          <a:xfrm>
            <a:off x="556400" y="5068200"/>
            <a:ext cx="10515600" cy="216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Fine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creationDate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amount)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Payment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paymentDate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paymentTime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amount, cardType, cardExpiryDate, cardHolderName, cardNumber)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" name="Google Shape;457;p27"/>
          <p:cNvCxnSpPr/>
          <p:nvPr/>
        </p:nvCxnSpPr>
        <p:spPr>
          <a:xfrm flipH="1">
            <a:off x="2291063" y="2308250"/>
            <a:ext cx="2100" cy="20280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458" name="Google Shape;458;p27"/>
          <p:cNvCxnSpPr>
            <a:stCxn id="459" idx="1"/>
          </p:cNvCxnSpPr>
          <p:nvPr/>
        </p:nvCxnSpPr>
        <p:spPr>
          <a:xfrm rot="10800000">
            <a:off x="2290937" y="4303075"/>
            <a:ext cx="1518300" cy="105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460" name="Google Shape;460;p27"/>
          <p:cNvSpPr/>
          <p:nvPr/>
        </p:nvSpPr>
        <p:spPr>
          <a:xfrm>
            <a:off x="3548375" y="1777550"/>
            <a:ext cx="1427100" cy="53070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</a:t>
            </a:r>
            <a:endParaRPr/>
          </a:p>
        </p:txBody>
      </p:sp>
      <p:cxnSp>
        <p:nvCxnSpPr>
          <p:cNvPr id="461" name="Google Shape;461;p27"/>
          <p:cNvCxnSpPr>
            <a:stCxn id="462" idx="2"/>
            <a:endCxn id="459" idx="0"/>
          </p:cNvCxnSpPr>
          <p:nvPr/>
        </p:nvCxnSpPr>
        <p:spPr>
          <a:xfrm>
            <a:off x="4261925" y="3465075"/>
            <a:ext cx="0" cy="3714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2" name="Google Shape;462;p27"/>
          <p:cNvSpPr/>
          <p:nvPr/>
        </p:nvSpPr>
        <p:spPr>
          <a:xfrm>
            <a:off x="3496625" y="2907075"/>
            <a:ext cx="15306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deposits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27"/>
          <p:cNvCxnSpPr>
            <a:stCxn id="460" idx="2"/>
            <a:endCxn id="462" idx="0"/>
          </p:cNvCxnSpPr>
          <p:nvPr/>
        </p:nvCxnSpPr>
        <p:spPr>
          <a:xfrm>
            <a:off x="4261925" y="2308250"/>
            <a:ext cx="0" cy="5988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459" name="Google Shape;459;p27"/>
          <p:cNvSpPr/>
          <p:nvPr/>
        </p:nvSpPr>
        <p:spPr>
          <a:xfrm>
            <a:off x="3809237" y="3836425"/>
            <a:ext cx="905400" cy="954300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1244975" y="1777556"/>
            <a:ext cx="2116800" cy="530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CompanyMember</a:t>
            </a: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1767787" y="2907063"/>
            <a:ext cx="1048675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6842540" y="3989719"/>
            <a:ext cx="1875600" cy="647700"/>
          </a:xfrm>
          <a:prstGeom prst="rect">
            <a:avLst/>
          </a:prstGeom>
          <a:solidFill>
            <a:srgbClr val="D9D2E9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endParaRPr/>
          </a:p>
        </p:txBody>
      </p:sp>
      <p:cxnSp>
        <p:nvCxnSpPr>
          <p:cNvPr id="467" name="Google Shape;467;p27"/>
          <p:cNvCxnSpPr>
            <a:stCxn id="466" idx="1"/>
            <a:endCxn id="459" idx="3"/>
          </p:cNvCxnSpPr>
          <p:nvPr/>
        </p:nvCxnSpPr>
        <p:spPr>
          <a:xfrm rot="10800000">
            <a:off x="4714640" y="4313569"/>
            <a:ext cx="2127900" cy="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468" name="Google Shape;468;p27"/>
          <p:cNvSpPr/>
          <p:nvPr/>
        </p:nvSpPr>
        <p:spPr>
          <a:xfrm>
            <a:off x="4895025" y="4034575"/>
            <a:ext cx="1692763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2(b) Create Relational Schema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for Relationships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8" name="Google Shape;478;p29"/>
          <p:cNvCxnSpPr/>
          <p:nvPr/>
        </p:nvCxnSpPr>
        <p:spPr>
          <a:xfrm>
            <a:off x="1323738" y="2257600"/>
            <a:ext cx="20400" cy="2860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cxnSp>
        <p:nvCxnSpPr>
          <p:cNvPr id="479" name="Google Shape;479;p29"/>
          <p:cNvCxnSpPr/>
          <p:nvPr/>
        </p:nvCxnSpPr>
        <p:spPr>
          <a:xfrm rot="10800000" flipH="1">
            <a:off x="6029700" y="3364075"/>
            <a:ext cx="2548800" cy="1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0" name="Google Shape;480;p29"/>
          <p:cNvCxnSpPr/>
          <p:nvPr/>
        </p:nvCxnSpPr>
        <p:spPr>
          <a:xfrm rot="10800000">
            <a:off x="8542600" y="2078000"/>
            <a:ext cx="18000" cy="1286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481" name="Google Shape;481;p29"/>
          <p:cNvCxnSpPr>
            <a:endCxn id="482" idx="2"/>
          </p:cNvCxnSpPr>
          <p:nvPr/>
        </p:nvCxnSpPr>
        <p:spPr>
          <a:xfrm flipH="1">
            <a:off x="4421375" y="2472650"/>
            <a:ext cx="206700" cy="339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3" name="Google Shape;483;p29"/>
          <p:cNvCxnSpPr>
            <a:stCxn id="484" idx="1"/>
          </p:cNvCxnSpPr>
          <p:nvPr/>
        </p:nvCxnSpPr>
        <p:spPr>
          <a:xfrm flipH="1">
            <a:off x="2194100" y="2120750"/>
            <a:ext cx="351300" cy="7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4" name="Google Shape;484;p29"/>
          <p:cNvSpPr/>
          <p:nvPr/>
        </p:nvSpPr>
        <p:spPr>
          <a:xfrm>
            <a:off x="2545400" y="1841750"/>
            <a:ext cx="1048675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9"/>
          <p:cNvSpPr/>
          <p:nvPr/>
        </p:nvSpPr>
        <p:spPr>
          <a:xfrm>
            <a:off x="4658862" y="3089475"/>
            <a:ext cx="15306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reserves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9"/>
          <p:cNvSpPr/>
          <p:nvPr/>
        </p:nvSpPr>
        <p:spPr>
          <a:xfrm>
            <a:off x="5306525" y="1397600"/>
            <a:ext cx="1685400" cy="5307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29"/>
          <p:cNvCxnSpPr>
            <a:stCxn id="486" idx="3"/>
            <a:endCxn id="488" idx="1"/>
          </p:cNvCxnSpPr>
          <p:nvPr/>
        </p:nvCxnSpPr>
        <p:spPr>
          <a:xfrm rot="10800000" flipH="1">
            <a:off x="6991925" y="1656650"/>
            <a:ext cx="510600" cy="63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9" name="Google Shape;489;p29"/>
          <p:cNvCxnSpPr>
            <a:endCxn id="486" idx="1"/>
          </p:cNvCxnSpPr>
          <p:nvPr/>
        </p:nvCxnSpPr>
        <p:spPr>
          <a:xfrm rot="10800000" flipH="1">
            <a:off x="4984025" y="1662950"/>
            <a:ext cx="322500" cy="24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0" name="Google Shape;490;p29"/>
          <p:cNvCxnSpPr>
            <a:stCxn id="491" idx="1"/>
          </p:cNvCxnSpPr>
          <p:nvPr/>
        </p:nvCxnSpPr>
        <p:spPr>
          <a:xfrm flipH="1">
            <a:off x="1344087" y="5102750"/>
            <a:ext cx="2078700" cy="150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cxnSp>
        <p:nvCxnSpPr>
          <p:cNvPr id="492" name="Google Shape;492;p29"/>
          <p:cNvCxnSpPr>
            <a:endCxn id="485" idx="1"/>
          </p:cNvCxnSpPr>
          <p:nvPr/>
        </p:nvCxnSpPr>
        <p:spPr>
          <a:xfrm rot="10800000" flipH="1">
            <a:off x="1732062" y="3368475"/>
            <a:ext cx="2926800" cy="138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3" name="Google Shape;493;p29"/>
          <p:cNvCxnSpPr/>
          <p:nvPr/>
        </p:nvCxnSpPr>
        <p:spPr>
          <a:xfrm>
            <a:off x="1711450" y="2404975"/>
            <a:ext cx="10800" cy="9873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2" name="Google Shape;482;p29"/>
          <p:cNvSpPr/>
          <p:nvPr/>
        </p:nvSpPr>
        <p:spPr>
          <a:xfrm>
            <a:off x="3896975" y="1422350"/>
            <a:ext cx="1048800" cy="108420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</a:t>
            </a:r>
            <a:endParaRPr/>
          </a:p>
        </p:txBody>
      </p:sp>
      <p:cxnSp>
        <p:nvCxnSpPr>
          <p:cNvPr id="494" name="Google Shape;494;p29"/>
          <p:cNvCxnSpPr/>
          <p:nvPr/>
        </p:nvCxnSpPr>
        <p:spPr>
          <a:xfrm flipH="1">
            <a:off x="3564700" y="2113150"/>
            <a:ext cx="351300" cy="7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495" name="Google Shape;495;p29"/>
          <p:cNvSpPr txBox="1"/>
          <p:nvPr/>
        </p:nvSpPr>
        <p:spPr>
          <a:xfrm>
            <a:off x="3481888" y="1739038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9"/>
          <p:cNvSpPr txBox="1"/>
          <p:nvPr/>
        </p:nvSpPr>
        <p:spPr>
          <a:xfrm>
            <a:off x="5054588" y="1284050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6994588" y="1248900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9"/>
          <p:cNvSpPr txBox="1"/>
          <p:nvPr/>
        </p:nvSpPr>
        <p:spPr>
          <a:xfrm>
            <a:off x="1265950" y="2906575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9"/>
          <p:cNvSpPr txBox="1"/>
          <p:nvPr/>
        </p:nvSpPr>
        <p:spPr>
          <a:xfrm>
            <a:off x="1256775" y="4372875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0" name="Google Shape;500;p29"/>
          <p:cNvCxnSpPr/>
          <p:nvPr/>
        </p:nvCxnSpPr>
        <p:spPr>
          <a:xfrm flipH="1">
            <a:off x="4074575" y="4161200"/>
            <a:ext cx="12600" cy="10716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1" name="Google Shape;501;p29"/>
          <p:cNvSpPr/>
          <p:nvPr/>
        </p:nvSpPr>
        <p:spPr>
          <a:xfrm>
            <a:off x="3347350" y="3597225"/>
            <a:ext cx="15306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deposits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29"/>
          <p:cNvCxnSpPr>
            <a:endCxn id="501" idx="0"/>
          </p:cNvCxnSpPr>
          <p:nvPr/>
        </p:nvCxnSpPr>
        <p:spPr>
          <a:xfrm flipH="1">
            <a:off x="4112650" y="2510325"/>
            <a:ext cx="18300" cy="10869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491" name="Google Shape;491;p29"/>
          <p:cNvSpPr/>
          <p:nvPr/>
        </p:nvSpPr>
        <p:spPr>
          <a:xfrm>
            <a:off x="3422787" y="4625600"/>
            <a:ext cx="905400" cy="954300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77400" y="1855406"/>
            <a:ext cx="2116800" cy="530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CompanyMember</a:t>
            </a:r>
            <a:endParaRPr/>
          </a:p>
        </p:txBody>
      </p:sp>
      <p:sp>
        <p:nvSpPr>
          <p:cNvPr id="504" name="Google Shape;504;p29"/>
          <p:cNvSpPr txBox="1"/>
          <p:nvPr/>
        </p:nvSpPr>
        <p:spPr>
          <a:xfrm>
            <a:off x="4380938" y="2996175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9"/>
          <p:cNvSpPr txBox="1"/>
          <p:nvPr/>
        </p:nvSpPr>
        <p:spPr>
          <a:xfrm>
            <a:off x="6186788" y="3005813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9"/>
          <p:cNvSpPr/>
          <p:nvPr/>
        </p:nvSpPr>
        <p:spPr>
          <a:xfrm>
            <a:off x="824612" y="3596163"/>
            <a:ext cx="1048675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9"/>
          <p:cNvSpPr txBox="1"/>
          <p:nvPr/>
        </p:nvSpPr>
        <p:spPr>
          <a:xfrm>
            <a:off x="5306525" y="3756725"/>
            <a:ext cx="67485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Reserves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memberNRIC)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Signs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rentalContractID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memberNRIC)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Pays (</a:t>
            </a:r>
            <a:r>
              <a:rPr lang="en-US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lockerID, paymentDate, paymentTime)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Deposits (</a:t>
            </a:r>
            <a:r>
              <a:rPr lang="en-US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rentalContractID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memberNRIC, lockerID, date, time)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Associates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rentalContractID)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Has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warehouseID)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29"/>
          <p:cNvSpPr txBox="1"/>
          <p:nvPr/>
        </p:nvSpPr>
        <p:spPr>
          <a:xfrm>
            <a:off x="2215638" y="1739050"/>
            <a:ext cx="3225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9"/>
          <p:cNvSpPr txBox="1"/>
          <p:nvPr/>
        </p:nvSpPr>
        <p:spPr>
          <a:xfrm>
            <a:off x="3660275" y="4000500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9"/>
          <p:cNvSpPr txBox="1"/>
          <p:nvPr/>
        </p:nvSpPr>
        <p:spPr>
          <a:xfrm>
            <a:off x="3660050" y="3375425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9"/>
          <p:cNvSpPr/>
          <p:nvPr/>
        </p:nvSpPr>
        <p:spPr>
          <a:xfrm>
            <a:off x="7524988" y="1228262"/>
            <a:ext cx="1406100" cy="863100"/>
          </a:xfrm>
          <a:prstGeom prst="rect">
            <a:avLst/>
          </a:prstGeom>
          <a:solidFill>
            <a:srgbClr val="6D9EE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</a:t>
            </a:r>
            <a:endParaRPr/>
          </a:p>
        </p:txBody>
      </p:sp>
      <p:cxnSp>
        <p:nvCxnSpPr>
          <p:cNvPr id="512" name="Google Shape;512;p29"/>
          <p:cNvCxnSpPr>
            <a:stCxn id="513" idx="1"/>
            <a:endCxn id="511" idx="3"/>
          </p:cNvCxnSpPr>
          <p:nvPr/>
        </p:nvCxnSpPr>
        <p:spPr>
          <a:xfrm rot="10800000">
            <a:off x="8931125" y="1659700"/>
            <a:ext cx="501000" cy="213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p29"/>
          <p:cNvSpPr/>
          <p:nvPr/>
        </p:nvSpPr>
        <p:spPr>
          <a:xfrm>
            <a:off x="9432125" y="1490325"/>
            <a:ext cx="813600" cy="38135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29"/>
          <p:cNvCxnSpPr>
            <a:stCxn id="515" idx="1"/>
            <a:endCxn id="513" idx="3"/>
          </p:cNvCxnSpPr>
          <p:nvPr/>
        </p:nvCxnSpPr>
        <p:spPr>
          <a:xfrm rot="10800000">
            <a:off x="10245725" y="1681000"/>
            <a:ext cx="653400" cy="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6" name="Google Shape;516;p29"/>
          <p:cNvCxnSpPr>
            <a:endCxn id="511" idx="1"/>
          </p:cNvCxnSpPr>
          <p:nvPr/>
        </p:nvCxnSpPr>
        <p:spPr>
          <a:xfrm rot="10800000" flipH="1">
            <a:off x="7014388" y="1659812"/>
            <a:ext cx="510600" cy="63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7" name="Google Shape;517;p29"/>
          <p:cNvSpPr txBox="1"/>
          <p:nvPr/>
        </p:nvSpPr>
        <p:spPr>
          <a:xfrm>
            <a:off x="6974463" y="1265775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9"/>
          <p:cNvSpPr txBox="1"/>
          <p:nvPr/>
        </p:nvSpPr>
        <p:spPr>
          <a:xfrm>
            <a:off x="10358988" y="1280750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9"/>
          <p:cNvSpPr txBox="1"/>
          <p:nvPr/>
        </p:nvSpPr>
        <p:spPr>
          <a:xfrm>
            <a:off x="8953538" y="1265775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9"/>
          <p:cNvSpPr/>
          <p:nvPr/>
        </p:nvSpPr>
        <p:spPr>
          <a:xfrm>
            <a:off x="10715396" y="1401989"/>
            <a:ext cx="1476600" cy="558000"/>
          </a:xfrm>
          <a:prstGeom prst="rect">
            <a:avLst/>
          </a:prstGeom>
          <a:solidFill>
            <a:srgbClr val="E066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0"/>
          <p:cNvSpPr/>
          <p:nvPr/>
        </p:nvSpPr>
        <p:spPr>
          <a:xfrm>
            <a:off x="7093350" y="2914500"/>
            <a:ext cx="1156200" cy="530700"/>
          </a:xfrm>
          <a:prstGeom prst="rect">
            <a:avLst/>
          </a:prstGeom>
          <a:solidFill>
            <a:srgbClr val="D9D2E9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endParaRPr/>
          </a:p>
        </p:txBody>
      </p:sp>
      <p:cxnSp>
        <p:nvCxnSpPr>
          <p:cNvPr id="526" name="Google Shape;526;p30"/>
          <p:cNvCxnSpPr>
            <a:stCxn id="525" idx="1"/>
            <a:endCxn id="527" idx="3"/>
          </p:cNvCxnSpPr>
          <p:nvPr/>
        </p:nvCxnSpPr>
        <p:spPr>
          <a:xfrm rot="10800000">
            <a:off x="6616350" y="3179850"/>
            <a:ext cx="477000" cy="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8" name="Google Shape;528;p30"/>
          <p:cNvCxnSpPr>
            <a:stCxn id="529" idx="3"/>
          </p:cNvCxnSpPr>
          <p:nvPr/>
        </p:nvCxnSpPr>
        <p:spPr>
          <a:xfrm rot="10800000" flipH="1">
            <a:off x="5736950" y="435675"/>
            <a:ext cx="1924800" cy="165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0" name="Google Shape;530;p30"/>
          <p:cNvCxnSpPr/>
          <p:nvPr/>
        </p:nvCxnSpPr>
        <p:spPr>
          <a:xfrm>
            <a:off x="7660650" y="457300"/>
            <a:ext cx="21600" cy="24705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531" name="Google Shape;531;p30"/>
          <p:cNvCxnSpPr/>
          <p:nvPr/>
        </p:nvCxnSpPr>
        <p:spPr>
          <a:xfrm>
            <a:off x="7448598" y="2173483"/>
            <a:ext cx="0" cy="7275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532" name="Google Shape;532;p30"/>
          <p:cNvCxnSpPr/>
          <p:nvPr/>
        </p:nvCxnSpPr>
        <p:spPr>
          <a:xfrm>
            <a:off x="5624350" y="2173475"/>
            <a:ext cx="1839600" cy="14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3" name="Google Shape;533;p30"/>
          <p:cNvCxnSpPr/>
          <p:nvPr/>
        </p:nvCxnSpPr>
        <p:spPr>
          <a:xfrm>
            <a:off x="7668000" y="3445200"/>
            <a:ext cx="6900" cy="1130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4" name="Google Shape;534;p30"/>
          <p:cNvCxnSpPr/>
          <p:nvPr/>
        </p:nvCxnSpPr>
        <p:spPr>
          <a:xfrm rot="10800000">
            <a:off x="3184900" y="4556675"/>
            <a:ext cx="4503900" cy="63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535" name="Google Shape;535;p30"/>
          <p:cNvCxnSpPr>
            <a:stCxn id="536" idx="2"/>
          </p:cNvCxnSpPr>
          <p:nvPr/>
        </p:nvCxnSpPr>
        <p:spPr>
          <a:xfrm>
            <a:off x="3146225" y="717525"/>
            <a:ext cx="7500" cy="38346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cxnSp>
        <p:nvCxnSpPr>
          <p:cNvPr id="537" name="Google Shape;537;p30"/>
          <p:cNvCxnSpPr>
            <a:endCxn id="529" idx="2"/>
          </p:cNvCxnSpPr>
          <p:nvPr/>
        </p:nvCxnSpPr>
        <p:spPr>
          <a:xfrm flipH="1">
            <a:off x="5033900" y="683625"/>
            <a:ext cx="206700" cy="339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8" name="Google Shape;538;p30"/>
          <p:cNvCxnSpPr>
            <a:stCxn id="539" idx="2"/>
          </p:cNvCxnSpPr>
          <p:nvPr/>
        </p:nvCxnSpPr>
        <p:spPr>
          <a:xfrm>
            <a:off x="5613362" y="1728300"/>
            <a:ext cx="11100" cy="4575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9" name="Google Shape;539;p30"/>
          <p:cNvSpPr/>
          <p:nvPr/>
        </p:nvSpPr>
        <p:spPr>
          <a:xfrm>
            <a:off x="4848062" y="1170300"/>
            <a:ext cx="15306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reserves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0"/>
          <p:cNvSpPr/>
          <p:nvPr/>
        </p:nvSpPr>
        <p:spPr>
          <a:xfrm>
            <a:off x="6701176" y="812288"/>
            <a:ext cx="18756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0"/>
          <p:cNvSpPr/>
          <p:nvPr/>
        </p:nvSpPr>
        <p:spPr>
          <a:xfrm>
            <a:off x="5942350" y="1908125"/>
            <a:ext cx="1294200" cy="5307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0"/>
          <p:cNvSpPr/>
          <p:nvPr/>
        </p:nvSpPr>
        <p:spPr>
          <a:xfrm>
            <a:off x="5027996" y="4277250"/>
            <a:ext cx="14061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0"/>
          <p:cNvSpPr/>
          <p:nvPr/>
        </p:nvSpPr>
        <p:spPr>
          <a:xfrm>
            <a:off x="4931000" y="2900850"/>
            <a:ext cx="16854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30"/>
          <p:cNvCxnSpPr>
            <a:stCxn id="527" idx="1"/>
            <a:endCxn id="544" idx="3"/>
          </p:cNvCxnSpPr>
          <p:nvPr/>
        </p:nvCxnSpPr>
        <p:spPr>
          <a:xfrm flipH="1">
            <a:off x="4517300" y="3179850"/>
            <a:ext cx="413700" cy="36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529" name="Google Shape;529;p30"/>
          <p:cNvSpPr/>
          <p:nvPr/>
        </p:nvSpPr>
        <p:spPr>
          <a:xfrm>
            <a:off x="4330850" y="186825"/>
            <a:ext cx="1406100" cy="53070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4176425" y="4232475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0"/>
          <p:cNvSpPr txBox="1"/>
          <p:nvPr/>
        </p:nvSpPr>
        <p:spPr>
          <a:xfrm>
            <a:off x="6701175" y="4243500"/>
            <a:ext cx="9054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0..1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0"/>
          <p:cNvSpPr txBox="1"/>
          <p:nvPr/>
        </p:nvSpPr>
        <p:spPr>
          <a:xfrm>
            <a:off x="4432299" y="2802150"/>
            <a:ext cx="813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0"/>
          <p:cNvSpPr txBox="1"/>
          <p:nvPr/>
        </p:nvSpPr>
        <p:spPr>
          <a:xfrm>
            <a:off x="6665150" y="2802150"/>
            <a:ext cx="630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0..1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7183800" y="417363"/>
            <a:ext cx="6792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0..1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0"/>
          <p:cNvSpPr txBox="1"/>
          <p:nvPr/>
        </p:nvSpPr>
        <p:spPr>
          <a:xfrm>
            <a:off x="7235138" y="1360800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0"/>
          <p:cNvSpPr/>
          <p:nvPr/>
        </p:nvSpPr>
        <p:spPr>
          <a:xfrm>
            <a:off x="3611987" y="2706425"/>
            <a:ext cx="905400" cy="954300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2175275" y="186825"/>
            <a:ext cx="1941900" cy="530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CompanyMember</a:t>
            </a:r>
            <a:endParaRPr/>
          </a:p>
        </p:txBody>
      </p:sp>
      <p:sp>
        <p:nvSpPr>
          <p:cNvPr id="551" name="Google Shape;551;p30"/>
          <p:cNvSpPr txBox="1"/>
          <p:nvPr/>
        </p:nvSpPr>
        <p:spPr>
          <a:xfrm>
            <a:off x="7183788" y="2304213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0"/>
          <p:cNvSpPr txBox="1"/>
          <p:nvPr/>
        </p:nvSpPr>
        <p:spPr>
          <a:xfrm>
            <a:off x="5560238" y="1810125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0"/>
          <p:cNvSpPr txBox="1"/>
          <p:nvPr/>
        </p:nvSpPr>
        <p:spPr>
          <a:xfrm>
            <a:off x="707400" y="4913200"/>
            <a:ext cx="108831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Generates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creationDate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rentalContractID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Cancels (</a:t>
            </a:r>
            <a:r>
              <a:rPr lang="en-US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creationDate)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Completes (</a:t>
            </a:r>
            <a:r>
              <a:rPr lang="en-US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paymentDate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paymentTime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creationDate)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Restricts (</a:t>
            </a:r>
            <a:r>
              <a:rPr lang="en-US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lockerID, creationDate)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1"/>
          <p:cNvSpPr txBox="1">
            <a:spLocks noGrp="1"/>
          </p:cNvSpPr>
          <p:nvPr>
            <p:ph type="ctrTitle"/>
          </p:nvPr>
        </p:nvSpPr>
        <p:spPr>
          <a:xfrm>
            <a:off x="1524000" y="3078898"/>
            <a:ext cx="9144000" cy="70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Roboto"/>
                <a:ea typeface="Roboto"/>
                <a:cs typeface="Roboto"/>
                <a:sym typeface="Roboto"/>
              </a:rPr>
              <a:t>2(c) Refine Relational Schema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525950" y="2532750"/>
            <a:ext cx="8930700" cy="17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1(a) Identify Entities 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Attributes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3" name="Google Shape;563;p32"/>
          <p:cNvCxnSpPr/>
          <p:nvPr/>
        </p:nvCxnSpPr>
        <p:spPr>
          <a:xfrm>
            <a:off x="1737106" y="1991581"/>
            <a:ext cx="19500" cy="21879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564" name="Google Shape;564;p32"/>
          <p:cNvSpPr/>
          <p:nvPr/>
        </p:nvSpPr>
        <p:spPr>
          <a:xfrm>
            <a:off x="7840138" y="1202025"/>
            <a:ext cx="1389300" cy="660600"/>
          </a:xfrm>
          <a:prstGeom prst="rect">
            <a:avLst/>
          </a:prstGeom>
          <a:solidFill>
            <a:srgbClr val="6D9EE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</a:t>
            </a:r>
            <a:endParaRPr/>
          </a:p>
        </p:txBody>
      </p:sp>
      <p:cxnSp>
        <p:nvCxnSpPr>
          <p:cNvPr id="565" name="Google Shape;565;p32"/>
          <p:cNvCxnSpPr/>
          <p:nvPr/>
        </p:nvCxnSpPr>
        <p:spPr>
          <a:xfrm rot="10800000" flipH="1">
            <a:off x="6385465" y="2837835"/>
            <a:ext cx="2517600" cy="9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6" name="Google Shape;566;p32"/>
          <p:cNvCxnSpPr/>
          <p:nvPr/>
        </p:nvCxnSpPr>
        <p:spPr>
          <a:xfrm rot="10800000">
            <a:off x="8867685" y="1854437"/>
            <a:ext cx="17700" cy="9834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567" name="Google Shape;567;p32"/>
          <p:cNvCxnSpPr>
            <a:endCxn id="568" idx="2"/>
          </p:cNvCxnSpPr>
          <p:nvPr/>
        </p:nvCxnSpPr>
        <p:spPr>
          <a:xfrm flipH="1">
            <a:off x="4796646" y="2155578"/>
            <a:ext cx="204900" cy="264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9" name="Google Shape;569;p32"/>
          <p:cNvCxnSpPr>
            <a:stCxn id="570" idx="1"/>
          </p:cNvCxnSpPr>
          <p:nvPr/>
        </p:nvCxnSpPr>
        <p:spPr>
          <a:xfrm flipH="1">
            <a:off x="2597015" y="1886917"/>
            <a:ext cx="346800" cy="5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0" name="Google Shape;570;p32"/>
          <p:cNvSpPr/>
          <p:nvPr/>
        </p:nvSpPr>
        <p:spPr>
          <a:xfrm>
            <a:off x="2943815" y="1673537"/>
            <a:ext cx="1035838" cy="426761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/>
          <p:nvPr/>
        </p:nvSpPr>
        <p:spPr>
          <a:xfrm>
            <a:off x="5031407" y="2627802"/>
            <a:ext cx="1511864" cy="426761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Reserves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5671142" y="1333849"/>
            <a:ext cx="1664770" cy="405882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3" name="Google Shape;573;p32"/>
          <p:cNvCxnSpPr>
            <a:stCxn id="572" idx="3"/>
            <a:endCxn id="564" idx="1"/>
          </p:cNvCxnSpPr>
          <p:nvPr/>
        </p:nvCxnSpPr>
        <p:spPr>
          <a:xfrm rot="10800000" flipH="1">
            <a:off x="7335911" y="1532290"/>
            <a:ext cx="504300" cy="45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4" name="Google Shape;574;p32"/>
          <p:cNvCxnSpPr>
            <a:endCxn id="572" idx="1"/>
          </p:cNvCxnSpPr>
          <p:nvPr/>
        </p:nvCxnSpPr>
        <p:spPr>
          <a:xfrm rot="10800000" flipH="1">
            <a:off x="5352542" y="1536790"/>
            <a:ext cx="318600" cy="18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5" name="Google Shape;575;p32"/>
          <p:cNvCxnSpPr>
            <a:stCxn id="576" idx="1"/>
          </p:cNvCxnSpPr>
          <p:nvPr/>
        </p:nvCxnSpPr>
        <p:spPr>
          <a:xfrm flipH="1">
            <a:off x="1757563" y="4167587"/>
            <a:ext cx="2052900" cy="117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cxnSp>
        <p:nvCxnSpPr>
          <p:cNvPr id="577" name="Google Shape;577;p32"/>
          <p:cNvCxnSpPr>
            <a:endCxn id="571" idx="1"/>
          </p:cNvCxnSpPr>
          <p:nvPr/>
        </p:nvCxnSpPr>
        <p:spPr>
          <a:xfrm rot="10800000" flipH="1">
            <a:off x="2140907" y="2841183"/>
            <a:ext cx="2890500" cy="108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8" name="Google Shape;578;p32"/>
          <p:cNvCxnSpPr/>
          <p:nvPr/>
        </p:nvCxnSpPr>
        <p:spPr>
          <a:xfrm>
            <a:off x="2120073" y="2104294"/>
            <a:ext cx="10200" cy="755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8" name="Google Shape;568;p32"/>
          <p:cNvSpPr/>
          <p:nvPr/>
        </p:nvSpPr>
        <p:spPr>
          <a:xfrm>
            <a:off x="4278846" y="1352778"/>
            <a:ext cx="1035600" cy="82920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</a:t>
            </a:r>
            <a:endParaRPr/>
          </a:p>
        </p:txBody>
      </p:sp>
      <p:cxnSp>
        <p:nvCxnSpPr>
          <p:cNvPr id="579" name="Google Shape;579;p32"/>
          <p:cNvCxnSpPr/>
          <p:nvPr/>
        </p:nvCxnSpPr>
        <p:spPr>
          <a:xfrm flipH="1">
            <a:off x="3950838" y="1881105"/>
            <a:ext cx="346800" cy="5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580" name="Google Shape;580;p32"/>
          <p:cNvSpPr txBox="1"/>
          <p:nvPr/>
        </p:nvSpPr>
        <p:spPr>
          <a:xfrm>
            <a:off x="3868839" y="1594982"/>
            <a:ext cx="422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2"/>
          <p:cNvSpPr txBox="1"/>
          <p:nvPr/>
        </p:nvSpPr>
        <p:spPr>
          <a:xfrm>
            <a:off x="5422288" y="1247005"/>
            <a:ext cx="422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2"/>
          <p:cNvSpPr txBox="1"/>
          <p:nvPr/>
        </p:nvSpPr>
        <p:spPr>
          <a:xfrm>
            <a:off x="7338541" y="1220122"/>
            <a:ext cx="422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2"/>
          <p:cNvSpPr txBox="1"/>
          <p:nvPr/>
        </p:nvSpPr>
        <p:spPr>
          <a:xfrm>
            <a:off x="1680026" y="2487919"/>
            <a:ext cx="422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2"/>
          <p:cNvSpPr txBox="1"/>
          <p:nvPr/>
        </p:nvSpPr>
        <p:spPr>
          <a:xfrm>
            <a:off x="1670964" y="3609352"/>
            <a:ext cx="422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5" name="Google Shape;585;p32"/>
          <p:cNvCxnSpPr/>
          <p:nvPr/>
        </p:nvCxnSpPr>
        <p:spPr>
          <a:xfrm flipH="1">
            <a:off x="4453818" y="3447462"/>
            <a:ext cx="12900" cy="8196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6" name="Google Shape;586;p32"/>
          <p:cNvSpPr/>
          <p:nvPr/>
        </p:nvSpPr>
        <p:spPr>
          <a:xfrm>
            <a:off x="3735949" y="3016132"/>
            <a:ext cx="1511864" cy="426761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Deposits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p32"/>
          <p:cNvCxnSpPr>
            <a:endCxn id="586" idx="0"/>
          </p:cNvCxnSpPr>
          <p:nvPr/>
        </p:nvCxnSpPr>
        <p:spPr>
          <a:xfrm flipH="1">
            <a:off x="4491881" y="2184532"/>
            <a:ext cx="17700" cy="8316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576" name="Google Shape;576;p32"/>
          <p:cNvSpPr/>
          <p:nvPr/>
        </p:nvSpPr>
        <p:spPr>
          <a:xfrm>
            <a:off x="3810463" y="3802637"/>
            <a:ext cx="894300" cy="729900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506025" y="1683981"/>
            <a:ext cx="2091000" cy="4059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CompanyMember</a:t>
            </a:r>
            <a:endParaRPr/>
          </a:p>
        </p:txBody>
      </p:sp>
      <p:sp>
        <p:nvSpPr>
          <p:cNvPr id="589" name="Google Shape;589;p32"/>
          <p:cNvSpPr txBox="1"/>
          <p:nvPr/>
        </p:nvSpPr>
        <p:spPr>
          <a:xfrm>
            <a:off x="4756884" y="2556446"/>
            <a:ext cx="422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2"/>
          <p:cNvSpPr txBox="1"/>
          <p:nvPr/>
        </p:nvSpPr>
        <p:spPr>
          <a:xfrm>
            <a:off x="6540629" y="2563817"/>
            <a:ext cx="422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2"/>
          <p:cNvSpPr/>
          <p:nvPr/>
        </p:nvSpPr>
        <p:spPr>
          <a:xfrm>
            <a:off x="1244091" y="3015319"/>
            <a:ext cx="1035838" cy="426761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2"/>
          <p:cNvSpPr txBox="1"/>
          <p:nvPr/>
        </p:nvSpPr>
        <p:spPr>
          <a:xfrm>
            <a:off x="2618089" y="1594991"/>
            <a:ext cx="3186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2"/>
          <p:cNvSpPr txBox="1"/>
          <p:nvPr/>
        </p:nvSpPr>
        <p:spPr>
          <a:xfrm>
            <a:off x="4249068" y="3442083"/>
            <a:ext cx="422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2"/>
          <p:cNvSpPr txBox="1"/>
          <p:nvPr/>
        </p:nvSpPr>
        <p:spPr>
          <a:xfrm>
            <a:off x="4199071" y="2698798"/>
            <a:ext cx="422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2"/>
          <p:cNvSpPr txBox="1"/>
          <p:nvPr/>
        </p:nvSpPr>
        <p:spPr>
          <a:xfrm>
            <a:off x="1455975" y="4358725"/>
            <a:ext cx="76302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Combine: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1:N relationships:</a:t>
            </a:r>
            <a:r>
              <a:rPr lang="en-US" sz="2400" i="1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 Signs, Deposits </a:t>
            </a:r>
            <a:endParaRPr sz="2400" i="1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1:1 (optional : mandatary) relationship: </a:t>
            </a:r>
            <a:r>
              <a:rPr lang="en-US" sz="2400" i="1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Pays 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1:1 (mandatary : mandatary) relationship: </a:t>
            </a:r>
            <a:r>
              <a:rPr lang="en-US" sz="2400" i="1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Associates, Has </a:t>
            </a:r>
            <a:endParaRPr sz="2400" i="1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Retain: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1:N relationship: </a:t>
            </a:r>
            <a:r>
              <a:rPr lang="en-US" sz="2400" i="1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Reserve</a:t>
            </a:r>
            <a:endParaRPr sz="2400" i="1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2"/>
          <p:cNvSpPr txBox="1"/>
          <p:nvPr/>
        </p:nvSpPr>
        <p:spPr>
          <a:xfrm>
            <a:off x="213850" y="249425"/>
            <a:ext cx="5034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First Half of Our Schema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7" name="Google Shape;597;p32"/>
          <p:cNvCxnSpPr>
            <a:stCxn id="598" idx="1"/>
            <a:endCxn id="564" idx="3"/>
          </p:cNvCxnSpPr>
          <p:nvPr/>
        </p:nvCxnSpPr>
        <p:spPr>
          <a:xfrm rot="10800000">
            <a:off x="9229550" y="1532300"/>
            <a:ext cx="138000" cy="54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8" name="Google Shape;598;p32"/>
          <p:cNvSpPr/>
          <p:nvPr/>
        </p:nvSpPr>
        <p:spPr>
          <a:xfrm>
            <a:off x="9367550" y="1347025"/>
            <a:ext cx="894300" cy="38135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Google Shape;599;p32"/>
          <p:cNvCxnSpPr>
            <a:stCxn id="600" idx="1"/>
            <a:endCxn id="598" idx="3"/>
          </p:cNvCxnSpPr>
          <p:nvPr/>
        </p:nvCxnSpPr>
        <p:spPr>
          <a:xfrm flipH="1">
            <a:off x="10261946" y="1532314"/>
            <a:ext cx="182400" cy="54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1" name="Google Shape;601;p32"/>
          <p:cNvSpPr txBox="1"/>
          <p:nvPr/>
        </p:nvSpPr>
        <p:spPr>
          <a:xfrm>
            <a:off x="10682663" y="1115550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2"/>
          <p:cNvSpPr txBox="1"/>
          <p:nvPr/>
        </p:nvSpPr>
        <p:spPr>
          <a:xfrm>
            <a:off x="9171975" y="1202000"/>
            <a:ext cx="426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2"/>
          <p:cNvSpPr/>
          <p:nvPr/>
        </p:nvSpPr>
        <p:spPr>
          <a:xfrm>
            <a:off x="10444346" y="1253314"/>
            <a:ext cx="1476600" cy="558000"/>
          </a:xfrm>
          <a:prstGeom prst="rect">
            <a:avLst/>
          </a:prstGeom>
          <a:solidFill>
            <a:srgbClr val="E066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endParaRPr/>
          </a:p>
        </p:txBody>
      </p:sp>
      <p:sp>
        <p:nvSpPr>
          <p:cNvPr id="603" name="Google Shape;603;p32"/>
          <p:cNvSpPr txBox="1"/>
          <p:nvPr/>
        </p:nvSpPr>
        <p:spPr>
          <a:xfrm>
            <a:off x="10134641" y="1220122"/>
            <a:ext cx="422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3"/>
          <p:cNvSpPr/>
          <p:nvPr/>
        </p:nvSpPr>
        <p:spPr>
          <a:xfrm>
            <a:off x="818425" y="1017425"/>
            <a:ext cx="10320000" cy="26826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CompanyMember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title, fName, mName, lName, email, telephone, DOB, dateOfRegistration, activeStatus, street, suburb, city, country, postalCode)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lockerID, warehouseID, startDate, endDate, rentalFee, securityDeposit)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Signs (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rentalContractID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memberNRIC)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9" name="Google Shape;609;p33"/>
          <p:cNvSpPr/>
          <p:nvPr/>
        </p:nvSpPr>
        <p:spPr>
          <a:xfrm>
            <a:off x="894625" y="4668550"/>
            <a:ext cx="10320000" cy="2035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CompanyMember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memberNRIC,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title, fName, mName, lName, email, telephone, DOB, dateOfRegistration, activeStatus, street, suburb, city, country, postalCode)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lockerID, warehouseID, startDate, endDate, rentalFee, securityDeposit,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3"/>
          <p:cNvSpPr/>
          <p:nvPr/>
        </p:nvSpPr>
        <p:spPr>
          <a:xfrm rot="5400000">
            <a:off x="5411525" y="3986138"/>
            <a:ext cx="809400" cy="39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3"/>
          <p:cNvSpPr txBox="1"/>
          <p:nvPr/>
        </p:nvSpPr>
        <p:spPr>
          <a:xfrm>
            <a:off x="8150" y="101650"/>
            <a:ext cx="12192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lang="en-US" sz="3000" i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Signs</a:t>
            </a:r>
            <a:r>
              <a:rPr lang="en-US" sz="30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Relationship Between CompanyMember and RentalContract</a:t>
            </a:r>
            <a:endParaRPr sz="3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4"/>
          <p:cNvSpPr/>
          <p:nvPr/>
        </p:nvSpPr>
        <p:spPr>
          <a:xfrm>
            <a:off x="883200" y="4518675"/>
            <a:ext cx="10425600" cy="21561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paymentDate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paymentTime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amount, cardType, cardExpiryDate, cardHolderName, cardNumber)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lockerID, warehouseID, startDate, endDate, rentalFee, securityDeposit,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memberNRIC, paymentDate, paymentTime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/>
          </a:p>
        </p:txBody>
      </p:sp>
      <p:sp>
        <p:nvSpPr>
          <p:cNvPr id="617" name="Google Shape;617;p34"/>
          <p:cNvSpPr/>
          <p:nvPr/>
        </p:nvSpPr>
        <p:spPr>
          <a:xfrm>
            <a:off x="883200" y="933475"/>
            <a:ext cx="10425600" cy="23952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paymentDate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paymentTime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amount, cardType, cardExpiryDate, cardHolderName, cardNumber)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lockerID, warehouseID, startDate, endDate, rentalFee, securityDeposit,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Deposits (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rentalContractID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memberNRIC, lockerID,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paymentDate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paymentTime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4"/>
          <p:cNvSpPr/>
          <p:nvPr/>
        </p:nvSpPr>
        <p:spPr>
          <a:xfrm rot="5400000">
            <a:off x="5615100" y="3742563"/>
            <a:ext cx="809400" cy="39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4"/>
          <p:cNvSpPr txBox="1"/>
          <p:nvPr/>
        </p:nvSpPr>
        <p:spPr>
          <a:xfrm>
            <a:off x="693950" y="101650"/>
            <a:ext cx="12192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lang="en-US" sz="3000" i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Deposits</a:t>
            </a:r>
            <a:r>
              <a:rPr lang="en-US" sz="30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Relationship Between Payment and RentalContract</a:t>
            </a:r>
            <a:endParaRPr sz="3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5"/>
          <p:cNvSpPr/>
          <p:nvPr/>
        </p:nvSpPr>
        <p:spPr>
          <a:xfrm>
            <a:off x="399600" y="832500"/>
            <a:ext cx="11392800" cy="24963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CompanyMember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title, fName, mName, lName, email, telephone, DOB, dateOfRegistration, activeStatus, street, suburb, city, country, postalCode)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paymentDate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paymentTime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amount, cardType, cardExpiryDate, cardHolderName, cardNumber)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Pays (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lockerID, paymentDate, paymentTime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5"/>
          <p:cNvSpPr/>
          <p:nvPr/>
        </p:nvSpPr>
        <p:spPr>
          <a:xfrm>
            <a:off x="399600" y="4356350"/>
            <a:ext cx="11392800" cy="23259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CompanyMember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title, fName, mName, lName, email, telephone, DOB, dateOfRegistration, activeStatus, street, suburb, city, country, postalCode)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paymentDate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paymentTime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amount, cardType, cardExpiryDate, cardHolderName, cardNumber)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5"/>
          <p:cNvSpPr/>
          <p:nvPr/>
        </p:nvSpPr>
        <p:spPr>
          <a:xfrm rot="5400000">
            <a:off x="5538888" y="3664275"/>
            <a:ext cx="809400" cy="39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5"/>
          <p:cNvSpPr txBox="1"/>
          <p:nvPr/>
        </p:nvSpPr>
        <p:spPr>
          <a:xfrm>
            <a:off x="693950" y="101650"/>
            <a:ext cx="12192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lang="en-US" sz="3000" i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Pays</a:t>
            </a:r>
            <a:r>
              <a:rPr lang="en-US" sz="30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Relationship Between CompanyMember and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 sz="3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6"/>
          <p:cNvSpPr/>
          <p:nvPr/>
        </p:nvSpPr>
        <p:spPr>
          <a:xfrm>
            <a:off x="1495450" y="951075"/>
            <a:ext cx="8659200" cy="23472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name, category, length, width, height)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 lockerID, warehouseID, startDate, endDate, rentalFee, securityDeposit,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memberNRIC, paymentDate, paymentTime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Associates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rentalContractID)</a:t>
            </a:r>
            <a:endParaRPr/>
          </a:p>
        </p:txBody>
      </p:sp>
      <p:sp>
        <p:nvSpPr>
          <p:cNvPr id="633" name="Google Shape;633;p36"/>
          <p:cNvSpPr/>
          <p:nvPr/>
        </p:nvSpPr>
        <p:spPr>
          <a:xfrm>
            <a:off x="1495450" y="4321725"/>
            <a:ext cx="8659200" cy="19290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name, category, length, width, height)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 lockerID, warehouseID, startDate, endDate, rentalFee, securityDeposit,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memberNRIC, paymentDate, paymentTime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4" name="Google Shape;634;p36"/>
          <p:cNvSpPr/>
          <p:nvPr/>
        </p:nvSpPr>
        <p:spPr>
          <a:xfrm rot="5400000">
            <a:off x="5420350" y="3611838"/>
            <a:ext cx="809400" cy="39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6"/>
          <p:cNvSpPr txBox="1"/>
          <p:nvPr/>
        </p:nvSpPr>
        <p:spPr>
          <a:xfrm>
            <a:off x="693950" y="101650"/>
            <a:ext cx="12192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lang="en-US" sz="3000" i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Associates</a:t>
            </a:r>
            <a:r>
              <a:rPr lang="en-US" sz="30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Relationship Between Locker and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RentalContract</a:t>
            </a:r>
            <a:endParaRPr sz="3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7"/>
          <p:cNvSpPr/>
          <p:nvPr/>
        </p:nvSpPr>
        <p:spPr>
          <a:xfrm>
            <a:off x="1165350" y="1083950"/>
            <a:ext cx="9129600" cy="20274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name, category, length, width, height)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Warehouse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warehouseID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sectorID, lockers, address)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 (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wareHouseID)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41" name="Google Shape;641;p37"/>
          <p:cNvSpPr/>
          <p:nvPr/>
        </p:nvSpPr>
        <p:spPr>
          <a:xfrm>
            <a:off x="1165350" y="4463650"/>
            <a:ext cx="9129600" cy="18234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name, category, length, width, height,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wareHouseID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Warehouse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warehouseID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sectorID, lockers, address)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642" name="Google Shape;642;p37"/>
          <p:cNvSpPr/>
          <p:nvPr/>
        </p:nvSpPr>
        <p:spPr>
          <a:xfrm rot="5400000">
            <a:off x="5325450" y="3589350"/>
            <a:ext cx="809400" cy="39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 txBox="1"/>
          <p:nvPr/>
        </p:nvSpPr>
        <p:spPr>
          <a:xfrm>
            <a:off x="1151150" y="101650"/>
            <a:ext cx="12192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lang="en-US" sz="3000" i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lang="en-US" sz="30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Relationship Between Locker and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endParaRPr sz="3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"/>
          <p:cNvSpPr/>
          <p:nvPr/>
        </p:nvSpPr>
        <p:spPr>
          <a:xfrm>
            <a:off x="1702500" y="1203700"/>
            <a:ext cx="8775600" cy="26823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CompanyMember (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title, fName, mName, lName, email, telephone, DOB, dateOfRegistration, activeStatus, street, suburb, city, country, postalCode)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Locker(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name, category, length, width, height,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warehouseID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400">
              <a:solidFill>
                <a:srgbClr val="FFFFFF"/>
              </a:solidFill>
              <a:highlight>
                <a:srgbClr val="E066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Reserves (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memberNRIC)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9900"/>
              </a:highlight>
            </a:endParaRPr>
          </a:p>
        </p:txBody>
      </p:sp>
      <p:sp>
        <p:nvSpPr>
          <p:cNvPr id="649" name="Google Shape;649;p38"/>
          <p:cNvSpPr txBox="1"/>
          <p:nvPr/>
        </p:nvSpPr>
        <p:spPr>
          <a:xfrm>
            <a:off x="2601000" y="4035625"/>
            <a:ext cx="69786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8"/>
          <p:cNvSpPr txBox="1"/>
          <p:nvPr/>
        </p:nvSpPr>
        <p:spPr>
          <a:xfrm>
            <a:off x="693950" y="101650"/>
            <a:ext cx="12192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Retain </a:t>
            </a:r>
            <a:r>
              <a:rPr lang="en-US" sz="3000" i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Reserves</a:t>
            </a:r>
            <a:r>
              <a:rPr lang="en-US" sz="30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Relationship Between CompanyMember and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Locker</a:t>
            </a:r>
            <a:endParaRPr sz="30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8"/>
          <p:cNvSpPr/>
          <p:nvPr/>
        </p:nvSpPr>
        <p:spPr>
          <a:xfrm>
            <a:off x="1702500" y="4192225"/>
            <a:ext cx="8775600" cy="15462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Note: To preserve interaction between </a:t>
            </a:r>
            <a:r>
              <a:rPr lang="en-US" sz="2400" i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i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Reserves</a:t>
            </a: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 If we combine </a:t>
            </a:r>
            <a:r>
              <a:rPr lang="en-US" sz="2400" i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Reserves </a:t>
            </a: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relationship, </a:t>
            </a:r>
            <a:r>
              <a:rPr lang="en-US" sz="2400" i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could not </a:t>
            </a:r>
            <a:r>
              <a:rPr lang="en-US" sz="2400" i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it. Therefore, we should retain </a:t>
            </a:r>
            <a:r>
              <a:rPr lang="en-US" sz="2400" i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Reserves</a:t>
            </a: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.)</a:t>
            </a:r>
            <a:endParaRPr>
              <a:solidFill>
                <a:srgbClr val="434343"/>
              </a:solidFill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9"/>
          <p:cNvSpPr/>
          <p:nvPr/>
        </p:nvSpPr>
        <p:spPr>
          <a:xfrm>
            <a:off x="9703792" y="3201397"/>
            <a:ext cx="2311800" cy="566700"/>
          </a:xfrm>
          <a:prstGeom prst="rect">
            <a:avLst/>
          </a:prstGeom>
          <a:solidFill>
            <a:srgbClr val="D9D2E9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endParaRPr/>
          </a:p>
        </p:txBody>
      </p:sp>
      <p:cxnSp>
        <p:nvCxnSpPr>
          <p:cNvPr id="657" name="Google Shape;657;p39"/>
          <p:cNvCxnSpPr>
            <a:stCxn id="656" idx="1"/>
            <a:endCxn id="658" idx="3"/>
          </p:cNvCxnSpPr>
          <p:nvPr/>
        </p:nvCxnSpPr>
        <p:spPr>
          <a:xfrm rot="10800000">
            <a:off x="8866792" y="3481447"/>
            <a:ext cx="837000" cy="33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9" name="Google Shape;659;p39"/>
          <p:cNvCxnSpPr/>
          <p:nvPr/>
        </p:nvCxnSpPr>
        <p:spPr>
          <a:xfrm rot="10800000" flipH="1">
            <a:off x="7061553" y="1082778"/>
            <a:ext cx="3087300" cy="159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0" name="Google Shape;660;p39"/>
          <p:cNvCxnSpPr/>
          <p:nvPr/>
        </p:nvCxnSpPr>
        <p:spPr>
          <a:xfrm>
            <a:off x="10153752" y="1098678"/>
            <a:ext cx="26700" cy="2162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1" name="Google Shape;661;p39"/>
          <p:cNvCxnSpPr/>
          <p:nvPr/>
        </p:nvCxnSpPr>
        <p:spPr>
          <a:xfrm>
            <a:off x="9892384" y="2600768"/>
            <a:ext cx="0" cy="6369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2" name="Google Shape;662;p39"/>
          <p:cNvCxnSpPr/>
          <p:nvPr/>
        </p:nvCxnSpPr>
        <p:spPr>
          <a:xfrm>
            <a:off x="7643879" y="2600761"/>
            <a:ext cx="2267400" cy="123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3" name="Google Shape;663;p39"/>
          <p:cNvCxnSpPr>
            <a:stCxn id="656" idx="2"/>
          </p:cNvCxnSpPr>
          <p:nvPr/>
        </p:nvCxnSpPr>
        <p:spPr>
          <a:xfrm flipH="1">
            <a:off x="10856392" y="3768097"/>
            <a:ext cx="3300" cy="7617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4" name="Google Shape;664;p39"/>
          <p:cNvCxnSpPr>
            <a:endCxn id="665" idx="3"/>
          </p:cNvCxnSpPr>
          <p:nvPr/>
        </p:nvCxnSpPr>
        <p:spPr>
          <a:xfrm rot="10800000">
            <a:off x="5632573" y="4520711"/>
            <a:ext cx="5225400" cy="147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666" name="Google Shape;666;p39"/>
          <p:cNvCxnSpPr/>
          <p:nvPr/>
        </p:nvCxnSpPr>
        <p:spPr>
          <a:xfrm>
            <a:off x="1675450" y="2107625"/>
            <a:ext cx="3000" cy="24060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cxnSp>
        <p:nvCxnSpPr>
          <p:cNvPr id="667" name="Google Shape;667;p39"/>
          <p:cNvCxnSpPr>
            <a:endCxn id="668" idx="2"/>
          </p:cNvCxnSpPr>
          <p:nvPr/>
        </p:nvCxnSpPr>
        <p:spPr>
          <a:xfrm flipH="1">
            <a:off x="6394327" y="1182779"/>
            <a:ext cx="254700" cy="297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9" name="Google Shape;669;p39"/>
          <p:cNvCxnSpPr>
            <a:stCxn id="670" idx="2"/>
          </p:cNvCxnSpPr>
          <p:nvPr/>
        </p:nvCxnSpPr>
        <p:spPr>
          <a:xfrm>
            <a:off x="7630336" y="2211121"/>
            <a:ext cx="13800" cy="400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0" name="Google Shape;670;p39"/>
          <p:cNvSpPr/>
          <p:nvPr/>
        </p:nvSpPr>
        <p:spPr>
          <a:xfrm>
            <a:off x="6687053" y="1722731"/>
            <a:ext cx="1886565" cy="48839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reserves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9"/>
          <p:cNvSpPr/>
          <p:nvPr/>
        </p:nvSpPr>
        <p:spPr>
          <a:xfrm>
            <a:off x="8971138" y="1409381"/>
            <a:ext cx="2311800" cy="48839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9"/>
          <p:cNvSpPr/>
          <p:nvPr/>
        </p:nvSpPr>
        <p:spPr>
          <a:xfrm>
            <a:off x="8035835" y="2368513"/>
            <a:ext cx="1595187" cy="464496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39"/>
          <p:cNvSpPr/>
          <p:nvPr/>
        </p:nvSpPr>
        <p:spPr>
          <a:xfrm>
            <a:off x="3899462" y="4276516"/>
            <a:ext cx="1733111" cy="48839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9"/>
          <p:cNvSpPr/>
          <p:nvPr/>
        </p:nvSpPr>
        <p:spPr>
          <a:xfrm>
            <a:off x="6789279" y="3237396"/>
            <a:ext cx="2077366" cy="48839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3" name="Google Shape;673;p39"/>
          <p:cNvCxnSpPr>
            <a:stCxn id="665" idx="1"/>
          </p:cNvCxnSpPr>
          <p:nvPr/>
        </p:nvCxnSpPr>
        <p:spPr>
          <a:xfrm flipH="1">
            <a:off x="1636862" y="4520711"/>
            <a:ext cx="2262600" cy="120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674" name="Google Shape;674;p39"/>
          <p:cNvCxnSpPr>
            <a:stCxn id="658" idx="1"/>
            <a:endCxn id="675" idx="3"/>
          </p:cNvCxnSpPr>
          <p:nvPr/>
        </p:nvCxnSpPr>
        <p:spPr>
          <a:xfrm flipH="1">
            <a:off x="6279879" y="3481591"/>
            <a:ext cx="509400" cy="33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668" name="Google Shape;668;p39"/>
          <p:cNvSpPr/>
          <p:nvPr/>
        </p:nvSpPr>
        <p:spPr>
          <a:xfrm>
            <a:off x="5747977" y="263579"/>
            <a:ext cx="1292700" cy="94890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</a:t>
            </a:r>
            <a:endParaRPr/>
          </a:p>
        </p:txBody>
      </p:sp>
      <p:sp>
        <p:nvSpPr>
          <p:cNvPr id="676" name="Google Shape;676;p39"/>
          <p:cNvSpPr txBox="1"/>
          <p:nvPr/>
        </p:nvSpPr>
        <p:spPr>
          <a:xfrm>
            <a:off x="2529656" y="4192820"/>
            <a:ext cx="5262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9"/>
          <p:cNvSpPr txBox="1"/>
          <p:nvPr/>
        </p:nvSpPr>
        <p:spPr>
          <a:xfrm>
            <a:off x="7367229" y="4192820"/>
            <a:ext cx="10839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0..1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9"/>
          <p:cNvSpPr txBox="1"/>
          <p:nvPr/>
        </p:nvSpPr>
        <p:spPr>
          <a:xfrm>
            <a:off x="6174598" y="3151009"/>
            <a:ext cx="10026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9"/>
          <p:cNvSpPr txBox="1"/>
          <p:nvPr/>
        </p:nvSpPr>
        <p:spPr>
          <a:xfrm>
            <a:off x="8926733" y="3151009"/>
            <a:ext cx="7773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0..1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39"/>
          <p:cNvSpPr txBox="1"/>
          <p:nvPr/>
        </p:nvSpPr>
        <p:spPr>
          <a:xfrm>
            <a:off x="10185368" y="1051753"/>
            <a:ext cx="8373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0..1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9"/>
          <p:cNvSpPr txBox="1"/>
          <p:nvPr/>
        </p:nvSpPr>
        <p:spPr>
          <a:xfrm>
            <a:off x="10116760" y="2116157"/>
            <a:ext cx="5262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1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39"/>
          <p:cNvSpPr/>
          <p:nvPr/>
        </p:nvSpPr>
        <p:spPr>
          <a:xfrm>
            <a:off x="5163510" y="3067226"/>
            <a:ext cx="1116300" cy="835200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/>
          </a:p>
        </p:txBody>
      </p:sp>
      <p:sp>
        <p:nvSpPr>
          <p:cNvPr id="682" name="Google Shape;682;p39"/>
          <p:cNvSpPr/>
          <p:nvPr/>
        </p:nvSpPr>
        <p:spPr>
          <a:xfrm>
            <a:off x="447050" y="1722737"/>
            <a:ext cx="2608800" cy="4644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CompanyMember</a:t>
            </a:r>
            <a:endParaRPr/>
          </a:p>
        </p:txBody>
      </p:sp>
      <p:sp>
        <p:nvSpPr>
          <p:cNvPr id="683" name="Google Shape;683;p39"/>
          <p:cNvSpPr txBox="1"/>
          <p:nvPr/>
        </p:nvSpPr>
        <p:spPr>
          <a:xfrm>
            <a:off x="9565988" y="2715189"/>
            <a:ext cx="5262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9"/>
          <p:cNvSpPr txBox="1"/>
          <p:nvPr/>
        </p:nvSpPr>
        <p:spPr>
          <a:xfrm>
            <a:off x="7564856" y="2282739"/>
            <a:ext cx="5262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1675459" y="4839258"/>
            <a:ext cx="6881100" cy="1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Combine:</a:t>
            </a:r>
            <a:endParaRPr sz="2400" i="1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1:1 (optional : mandatary)</a:t>
            </a:r>
            <a:r>
              <a:rPr lang="en-US" sz="2400" i="1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relationships: </a:t>
            </a:r>
            <a:r>
              <a:rPr lang="en-US" sz="2400" i="1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restricts, completes, generates</a:t>
            </a:r>
            <a:endParaRPr sz="2400" i="1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Retain: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M:N relationship: </a:t>
            </a:r>
            <a:r>
              <a:rPr lang="en-US" sz="2400" i="1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cancels</a:t>
            </a:r>
            <a:endParaRPr sz="2400" i="1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9"/>
          <p:cNvSpPr txBox="1"/>
          <p:nvPr/>
        </p:nvSpPr>
        <p:spPr>
          <a:xfrm>
            <a:off x="159300" y="263575"/>
            <a:ext cx="5225400" cy="11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Second Half of Our Schema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0"/>
          <p:cNvSpPr/>
          <p:nvPr/>
        </p:nvSpPr>
        <p:spPr>
          <a:xfrm>
            <a:off x="1407300" y="885100"/>
            <a:ext cx="9130800" cy="22974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CompanyMember (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memberNRIC,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title, fName, mName, lName, email, telephone, DOB, dateOfRegistration, activeStatus, street, suburb, city, country, postalCode)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amount, creationDate)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Restricts (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lockerID, creationDate)</a:t>
            </a:r>
            <a:endParaRPr sz="2400">
              <a:solidFill>
                <a:srgbClr val="FFFFFF"/>
              </a:solidFill>
              <a:highlight>
                <a:srgbClr val="FF9900"/>
              </a:highlight>
            </a:endParaRPr>
          </a:p>
        </p:txBody>
      </p:sp>
      <p:sp>
        <p:nvSpPr>
          <p:cNvPr id="692" name="Google Shape;692;p40"/>
          <p:cNvSpPr/>
          <p:nvPr/>
        </p:nvSpPr>
        <p:spPr>
          <a:xfrm>
            <a:off x="1407300" y="4321425"/>
            <a:ext cx="9130800" cy="20727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CompanyMember (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memberNRIC,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title, fName, mName, lName, email, telephone, DOB, dateOfRegistration, activeStatus, street, suburb, city, country, postalCode)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amount, creationDate)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693" name="Google Shape;693;p40"/>
          <p:cNvSpPr/>
          <p:nvPr/>
        </p:nvSpPr>
        <p:spPr>
          <a:xfrm rot="5400000">
            <a:off x="5634075" y="3540200"/>
            <a:ext cx="809400" cy="39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0"/>
          <p:cNvSpPr txBox="1"/>
          <p:nvPr/>
        </p:nvSpPr>
        <p:spPr>
          <a:xfrm>
            <a:off x="693950" y="101650"/>
            <a:ext cx="12192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lang="en-US" sz="3000" i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Restricts</a:t>
            </a:r>
            <a:r>
              <a:rPr lang="en-US" sz="30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Relationship Between Locker and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RentalContract</a:t>
            </a:r>
            <a:endParaRPr sz="3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1"/>
          <p:cNvSpPr/>
          <p:nvPr/>
        </p:nvSpPr>
        <p:spPr>
          <a:xfrm>
            <a:off x="1451250" y="1197625"/>
            <a:ext cx="9289500" cy="22752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memberNRIC, 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paymentDate, paymentTime, Amount, cardType, cardExpiryDate, cardHolderName, cardNumber)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amount, creationDate)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Completes (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paymentDate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paymentTime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creationDate)</a:t>
            </a:r>
            <a:endParaRPr sz="2400"/>
          </a:p>
        </p:txBody>
      </p:sp>
      <p:sp>
        <p:nvSpPr>
          <p:cNvPr id="700" name="Google Shape;700;p41"/>
          <p:cNvSpPr/>
          <p:nvPr/>
        </p:nvSpPr>
        <p:spPr>
          <a:xfrm>
            <a:off x="1451250" y="4541800"/>
            <a:ext cx="9289500" cy="15762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memberNRIC, 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paymentDate, paymentTime, amount, cardType, cardExpiryDate, cardHolderName, cardNumber)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amount, creationDate)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1"/>
          <p:cNvSpPr/>
          <p:nvPr/>
        </p:nvSpPr>
        <p:spPr>
          <a:xfrm rot="5400000">
            <a:off x="5691300" y="3809100"/>
            <a:ext cx="809400" cy="39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1"/>
          <p:cNvSpPr txBox="1"/>
          <p:nvPr/>
        </p:nvSpPr>
        <p:spPr>
          <a:xfrm>
            <a:off x="1638850" y="101650"/>
            <a:ext cx="98331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lang="en-US" sz="3000" i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Completes</a:t>
            </a:r>
            <a:r>
              <a:rPr lang="en-US" sz="30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Relationship Between Payment and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endParaRPr sz="3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3434200" y="3300543"/>
            <a:ext cx="2116800" cy="530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9999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CompanyMember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240075" y="1989613"/>
            <a:ext cx="12168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member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NRIC</a:t>
            </a:r>
            <a:endParaRPr u="sng"/>
          </a:p>
        </p:txBody>
      </p:sp>
      <p:sp>
        <p:nvSpPr>
          <p:cNvPr id="97" name="Google Shape;97;p15"/>
          <p:cNvSpPr/>
          <p:nvPr/>
        </p:nvSpPr>
        <p:spPr>
          <a:xfrm>
            <a:off x="8180050" y="3340025"/>
            <a:ext cx="12168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060200" y="2364075"/>
            <a:ext cx="13740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715150" y="4593775"/>
            <a:ext cx="17538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activeStatus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708125" y="2335575"/>
            <a:ext cx="10395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</a:t>
            </a:r>
            <a:endParaRPr/>
          </a:p>
        </p:txBody>
      </p:sp>
      <p:cxnSp>
        <p:nvCxnSpPr>
          <p:cNvPr id="101" name="Google Shape;101;p15"/>
          <p:cNvCxnSpPr>
            <a:endCxn id="96" idx="4"/>
          </p:cNvCxnSpPr>
          <p:nvPr/>
        </p:nvCxnSpPr>
        <p:spPr>
          <a:xfrm rot="10800000" flipH="1">
            <a:off x="4748575" y="2538013"/>
            <a:ext cx="99900" cy="771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02" name="Google Shape;102;p15"/>
          <p:cNvCxnSpPr>
            <a:endCxn id="100" idx="3"/>
          </p:cNvCxnSpPr>
          <p:nvPr/>
        </p:nvCxnSpPr>
        <p:spPr>
          <a:xfrm rot="10800000" flipH="1">
            <a:off x="4998456" y="2803664"/>
            <a:ext cx="861900" cy="4902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03" name="Google Shape;103;p15"/>
          <p:cNvCxnSpPr>
            <a:stCxn id="95" idx="3"/>
            <a:endCxn id="97" idx="2"/>
          </p:cNvCxnSpPr>
          <p:nvPr/>
        </p:nvCxnSpPr>
        <p:spPr>
          <a:xfrm>
            <a:off x="5551000" y="3565893"/>
            <a:ext cx="2629200" cy="48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04" name="Google Shape;104;p15"/>
          <p:cNvCxnSpPr>
            <a:stCxn id="95" idx="2"/>
            <a:endCxn id="99" idx="0"/>
          </p:cNvCxnSpPr>
          <p:nvPr/>
        </p:nvCxnSpPr>
        <p:spPr>
          <a:xfrm flipH="1">
            <a:off x="3592000" y="3831243"/>
            <a:ext cx="900600" cy="762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05" name="Google Shape;105;p15"/>
          <p:cNvCxnSpPr/>
          <p:nvPr/>
        </p:nvCxnSpPr>
        <p:spPr>
          <a:xfrm flipH="1">
            <a:off x="2474200" y="3539068"/>
            <a:ext cx="960000" cy="150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6" name="Google Shape;106;p15"/>
          <p:cNvSpPr/>
          <p:nvPr/>
        </p:nvSpPr>
        <p:spPr>
          <a:xfrm>
            <a:off x="6442825" y="1674725"/>
            <a:ext cx="771000" cy="409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140550" y="1982700"/>
            <a:ext cx="1039500" cy="409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fName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220875" y="2461800"/>
            <a:ext cx="1216800" cy="409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mName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6659050" y="2901688"/>
            <a:ext cx="1039500" cy="409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lName</a:t>
            </a:r>
            <a:endParaRPr/>
          </a:p>
        </p:txBody>
      </p:sp>
      <p:cxnSp>
        <p:nvCxnSpPr>
          <p:cNvPr id="110" name="Google Shape;110;p15"/>
          <p:cNvCxnSpPr>
            <a:endCxn id="106" idx="3"/>
          </p:cNvCxnSpPr>
          <p:nvPr/>
        </p:nvCxnSpPr>
        <p:spPr>
          <a:xfrm rot="10800000" flipH="1">
            <a:off x="6278535" y="2024511"/>
            <a:ext cx="277200" cy="3111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11" name="Google Shape;111;p15"/>
          <p:cNvCxnSpPr>
            <a:stCxn id="100" idx="7"/>
            <a:endCxn id="107" idx="2"/>
          </p:cNvCxnSpPr>
          <p:nvPr/>
        </p:nvCxnSpPr>
        <p:spPr>
          <a:xfrm rot="10800000" flipH="1">
            <a:off x="6595394" y="2187586"/>
            <a:ext cx="545100" cy="228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12" name="Google Shape;112;p15"/>
          <p:cNvCxnSpPr>
            <a:stCxn id="100" idx="6"/>
            <a:endCxn id="108" idx="2"/>
          </p:cNvCxnSpPr>
          <p:nvPr/>
        </p:nvCxnSpPr>
        <p:spPr>
          <a:xfrm>
            <a:off x="6747625" y="2609775"/>
            <a:ext cx="473400" cy="570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13" name="Google Shape;113;p15"/>
          <p:cNvCxnSpPr>
            <a:stCxn id="109" idx="1"/>
            <a:endCxn id="100" idx="5"/>
          </p:cNvCxnSpPr>
          <p:nvPr/>
        </p:nvCxnSpPr>
        <p:spPr>
          <a:xfrm rot="10800000">
            <a:off x="6595281" y="2803601"/>
            <a:ext cx="216000" cy="1581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14" name="Google Shape;114;p15"/>
          <p:cNvSpPr/>
          <p:nvPr/>
        </p:nvSpPr>
        <p:spPr>
          <a:xfrm>
            <a:off x="9654475" y="3191550"/>
            <a:ext cx="935100" cy="4902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street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8847275" y="2637875"/>
            <a:ext cx="1216800" cy="4902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suburb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7840125" y="4169600"/>
            <a:ext cx="771000" cy="409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city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9628825" y="3808125"/>
            <a:ext cx="1216800" cy="4902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country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8652425" y="4379125"/>
            <a:ext cx="1598400" cy="5484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postalCode</a:t>
            </a:r>
            <a:endParaRPr/>
          </a:p>
        </p:txBody>
      </p:sp>
      <p:cxnSp>
        <p:nvCxnSpPr>
          <p:cNvPr id="119" name="Google Shape;119;p15"/>
          <p:cNvCxnSpPr>
            <a:stCxn id="97" idx="0"/>
            <a:endCxn id="115" idx="3"/>
          </p:cNvCxnSpPr>
          <p:nvPr/>
        </p:nvCxnSpPr>
        <p:spPr>
          <a:xfrm rot="10800000" flipH="1">
            <a:off x="8788450" y="3056225"/>
            <a:ext cx="237000" cy="283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20" name="Google Shape;120;p15"/>
          <p:cNvCxnSpPr>
            <a:endCxn id="114" idx="2"/>
          </p:cNvCxnSpPr>
          <p:nvPr/>
        </p:nvCxnSpPr>
        <p:spPr>
          <a:xfrm rot="10800000" flipH="1">
            <a:off x="9384775" y="3436650"/>
            <a:ext cx="269700" cy="1557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21" name="Google Shape;121;p15"/>
          <p:cNvCxnSpPr>
            <a:stCxn id="97" idx="3"/>
            <a:endCxn id="116" idx="0"/>
          </p:cNvCxnSpPr>
          <p:nvPr/>
        </p:nvCxnSpPr>
        <p:spPr>
          <a:xfrm flipH="1">
            <a:off x="8225646" y="3808114"/>
            <a:ext cx="132600" cy="3615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22" name="Google Shape;122;p15"/>
          <p:cNvCxnSpPr>
            <a:stCxn id="118" idx="0"/>
            <a:endCxn id="97" idx="4"/>
          </p:cNvCxnSpPr>
          <p:nvPr/>
        </p:nvCxnSpPr>
        <p:spPr>
          <a:xfrm rot="10800000">
            <a:off x="8788325" y="3888325"/>
            <a:ext cx="663300" cy="490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23" name="Google Shape;123;p15"/>
          <p:cNvCxnSpPr>
            <a:stCxn id="97" idx="5"/>
            <a:endCxn id="117" idx="2"/>
          </p:cNvCxnSpPr>
          <p:nvPr/>
        </p:nvCxnSpPr>
        <p:spPr>
          <a:xfrm>
            <a:off x="9218654" y="3808114"/>
            <a:ext cx="410100" cy="2451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24" name="Google Shape;124;p15"/>
          <p:cNvCxnSpPr/>
          <p:nvPr/>
        </p:nvCxnSpPr>
        <p:spPr>
          <a:xfrm>
            <a:off x="5551000" y="3690493"/>
            <a:ext cx="935100" cy="409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25" name="Google Shape;125;p15"/>
          <p:cNvSpPr/>
          <p:nvPr/>
        </p:nvSpPr>
        <p:spPr>
          <a:xfrm>
            <a:off x="6333775" y="3895350"/>
            <a:ext cx="10395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DOB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310675" y="263700"/>
            <a:ext cx="50781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Strong Entity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848475" y="4724900"/>
            <a:ext cx="25248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dateOfRegistration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1293650" y="3621200"/>
            <a:ext cx="15141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telephone</a:t>
            </a:r>
            <a:endParaRPr/>
          </a:p>
        </p:txBody>
      </p:sp>
      <p:cxnSp>
        <p:nvCxnSpPr>
          <p:cNvPr id="129" name="Google Shape;129;p15"/>
          <p:cNvCxnSpPr>
            <a:endCxn id="98" idx="5"/>
          </p:cNvCxnSpPr>
          <p:nvPr/>
        </p:nvCxnSpPr>
        <p:spPr>
          <a:xfrm rot="10800000">
            <a:off x="3232982" y="2832164"/>
            <a:ext cx="507600" cy="468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30" name="Google Shape;130;p15"/>
          <p:cNvCxnSpPr>
            <a:endCxn id="127" idx="0"/>
          </p:cNvCxnSpPr>
          <p:nvPr/>
        </p:nvCxnSpPr>
        <p:spPr>
          <a:xfrm>
            <a:off x="5028175" y="3754100"/>
            <a:ext cx="1082700" cy="970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2"/>
          <p:cNvSpPr/>
          <p:nvPr/>
        </p:nvSpPr>
        <p:spPr>
          <a:xfrm>
            <a:off x="1717850" y="887876"/>
            <a:ext cx="8311500" cy="24819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 lockerID, warehouseID, startDate, endDate, rentalFee, securityDeposit,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memberNRIC, paymentDate, paymentTime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amount, creationDate)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Generates (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creationDate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rentalContractID)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2"/>
          <p:cNvSpPr/>
          <p:nvPr/>
        </p:nvSpPr>
        <p:spPr>
          <a:xfrm>
            <a:off x="1757450" y="4360575"/>
            <a:ext cx="8232300" cy="1717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 lockerID, warehouseID, startDate, endDate, rentalFee, securityDeposit,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memberNRIC, paymentDate, paymentTime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amount, creationDate)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2"/>
          <p:cNvSpPr/>
          <p:nvPr/>
        </p:nvSpPr>
        <p:spPr>
          <a:xfrm rot="5400000">
            <a:off x="5468900" y="3667013"/>
            <a:ext cx="809400" cy="39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2"/>
          <p:cNvSpPr txBox="1"/>
          <p:nvPr/>
        </p:nvSpPr>
        <p:spPr>
          <a:xfrm>
            <a:off x="693950" y="101650"/>
            <a:ext cx="12192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lang="en-US" sz="3000" i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Generates</a:t>
            </a:r>
            <a:r>
              <a:rPr lang="en-US" sz="30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Relationship Between RentalContract and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endParaRPr sz="3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3"/>
          <p:cNvSpPr/>
          <p:nvPr/>
        </p:nvSpPr>
        <p:spPr>
          <a:xfrm>
            <a:off x="1977900" y="1125675"/>
            <a:ext cx="8236200" cy="24180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 (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,amount, creationDate)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Reserves(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memberNRIC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Cancels (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memberNRIC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lockerID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creationDate)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716" name="Google Shape;716;p43"/>
          <p:cNvSpPr txBox="1"/>
          <p:nvPr/>
        </p:nvSpPr>
        <p:spPr>
          <a:xfrm>
            <a:off x="693950" y="101650"/>
            <a:ext cx="12192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Retain </a:t>
            </a:r>
            <a:r>
              <a:rPr lang="en-US" sz="3000" i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Cancels</a:t>
            </a:r>
            <a:r>
              <a:rPr lang="en-US" sz="30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Relationship Between Fine and </a:t>
            </a:r>
            <a:r>
              <a:rPr lang="en-US" sz="3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Reserves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Relationship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43"/>
          <p:cNvSpPr/>
          <p:nvPr/>
        </p:nvSpPr>
        <p:spPr>
          <a:xfrm>
            <a:off x="1977900" y="3840675"/>
            <a:ext cx="8236200" cy="11328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Note: To preserve interaction (M:N relationship </a:t>
            </a:r>
            <a:r>
              <a:rPr lang="en-US" sz="2400" i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) between </a:t>
            </a:r>
            <a:r>
              <a:rPr lang="en-US" sz="2400" i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i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Reserves</a:t>
            </a: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434343"/>
              </a:solidFill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4"/>
          <p:cNvSpPr txBox="1">
            <a:spLocks noGrp="1"/>
          </p:cNvSpPr>
          <p:nvPr>
            <p:ph type="body" idx="1"/>
          </p:nvPr>
        </p:nvSpPr>
        <p:spPr>
          <a:xfrm>
            <a:off x="0" y="-75"/>
            <a:ext cx="12192000" cy="68580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CompanyMember (</a:t>
            </a:r>
            <a:r>
              <a:rPr lang="en-US" sz="1500" u="sng"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, title, fName, mName, lName, email, telephone, DOB, dateOfRegistration, activeStatus, street, suburb, city, country, postalCode)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Locker(</a:t>
            </a:r>
            <a:r>
              <a:rPr lang="en-US" sz="15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, category, name, length, width, height, </a:t>
            </a:r>
            <a:r>
              <a:rPr lang="en-US" sz="15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wareHouseID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WareHouse(</a:t>
            </a:r>
            <a:r>
              <a:rPr lang="en-US" sz="1500" u="sng">
                <a:latin typeface="Roboto"/>
                <a:ea typeface="Roboto"/>
                <a:cs typeface="Roboto"/>
                <a:sym typeface="Roboto"/>
              </a:rPr>
              <a:t>wareHouseID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, sectorID, lockers, address)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RentalContract (</a:t>
            </a:r>
            <a:r>
              <a:rPr lang="en-US" sz="15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rentalContractID</a:t>
            </a: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 lockerID, warehouseID, startDate, endDate, rentalFee, securityDeposit,</a:t>
            </a: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memberNRIC, paymentDate, paymentTime</a:t>
            </a: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Fine (</a:t>
            </a:r>
            <a:r>
              <a:rPr lang="en-US" sz="1500" u="sng"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5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500" u="sng">
                <a:latin typeface="Roboto"/>
                <a:ea typeface="Roboto"/>
                <a:cs typeface="Roboto"/>
                <a:sym typeface="Roboto"/>
              </a:rPr>
              <a:t>creationDate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, amount)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Payment (</a:t>
            </a:r>
            <a:r>
              <a:rPr lang="en-US" sz="1500" u="sng"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5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500" u="sng">
                <a:latin typeface="Roboto"/>
                <a:ea typeface="Roboto"/>
                <a:cs typeface="Roboto"/>
                <a:sym typeface="Roboto"/>
              </a:rPr>
              <a:t>paymentDate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500" u="sng">
                <a:latin typeface="Roboto"/>
                <a:ea typeface="Roboto"/>
                <a:cs typeface="Roboto"/>
                <a:sym typeface="Roboto"/>
              </a:rPr>
              <a:t>paymentTime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, amount, cardType, cardExpiryDate, cardHolderName, cardNumber)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Reserves (</a:t>
            </a:r>
            <a:r>
              <a:rPr lang="en-US" sz="15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, memberNRIC)  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Cancels (</a:t>
            </a:r>
            <a:r>
              <a:rPr lang="en-US" sz="1500" u="sng"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5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, creationDate)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Signs (</a:t>
            </a:r>
            <a:r>
              <a:rPr lang="en-US" sz="1500" u="sng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rentalContractID</a:t>
            </a: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, memberNRIC) </a:t>
            </a:r>
            <a:endParaRPr sz="1500">
              <a:highlight>
                <a:srgbClr val="FF99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Pays (</a:t>
            </a:r>
            <a:r>
              <a:rPr lang="en-US" sz="1500" u="sng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, lockerID, paymentDate, paymentTime)</a:t>
            </a:r>
            <a:endParaRPr sz="1500">
              <a:highlight>
                <a:srgbClr val="FF99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Deposits (</a:t>
            </a:r>
            <a:r>
              <a:rPr lang="en-US" sz="1500" u="sng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rentalContractID</a:t>
            </a: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, memberNRIC, lockerID, date, time)</a:t>
            </a:r>
            <a:endParaRPr sz="1500">
              <a:highlight>
                <a:srgbClr val="FF99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Associates (</a:t>
            </a:r>
            <a:r>
              <a:rPr lang="en-US" sz="1500" u="sng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, rentalContractID)</a:t>
            </a:r>
            <a:endParaRPr sz="1500">
              <a:highlight>
                <a:srgbClr val="FF99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Has (</a:t>
            </a:r>
            <a:r>
              <a:rPr lang="en-US" sz="1500" u="sng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, warehouseID)</a:t>
            </a:r>
            <a:endParaRPr sz="1500">
              <a:highlight>
                <a:srgbClr val="FF99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Generates (</a:t>
            </a:r>
            <a:r>
              <a:rPr lang="en-US" sz="1500" u="sng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500" u="sng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500" u="sng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creationDate</a:t>
            </a: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, rentalContractID)</a:t>
            </a:r>
            <a:endParaRPr sz="1500">
              <a:highlight>
                <a:srgbClr val="FF99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Completes (</a:t>
            </a:r>
            <a:r>
              <a:rPr lang="en-US" sz="1500" u="sng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500" u="sng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500" u="sng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paymentDate</a:t>
            </a: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500" u="sng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paymentTime</a:t>
            </a: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, creationDate)</a:t>
            </a:r>
            <a:endParaRPr sz="1500">
              <a:highlight>
                <a:srgbClr val="FF99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Restricts (</a:t>
            </a:r>
            <a:r>
              <a:rPr lang="en-US" sz="1500" u="sng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15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, lockerID, creationDate)</a:t>
            </a:r>
            <a:endParaRPr sz="1500">
              <a:highlight>
                <a:srgbClr val="FF99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44"/>
          <p:cNvSpPr txBox="1"/>
          <p:nvPr/>
        </p:nvSpPr>
        <p:spPr>
          <a:xfrm>
            <a:off x="6948750" y="4601250"/>
            <a:ext cx="3421800" cy="8037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The relationships marked orange are deleted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5"/>
          <p:cNvSpPr txBox="1">
            <a:spLocks noGrp="1"/>
          </p:cNvSpPr>
          <p:nvPr>
            <p:ph type="ctrTitle"/>
          </p:nvPr>
        </p:nvSpPr>
        <p:spPr>
          <a:xfrm>
            <a:off x="1524000" y="2723873"/>
            <a:ext cx="9144000" cy="70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Roboto"/>
                <a:ea typeface="Roboto"/>
                <a:cs typeface="Roboto"/>
                <a:sym typeface="Roboto"/>
              </a:rPr>
              <a:t>2(d) The Final Relational Schema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6"/>
          <p:cNvSpPr txBox="1">
            <a:spLocks noGrp="1"/>
          </p:cNvSpPr>
          <p:nvPr>
            <p:ph type="body" idx="1"/>
          </p:nvPr>
        </p:nvSpPr>
        <p:spPr>
          <a:xfrm>
            <a:off x="600350" y="492875"/>
            <a:ext cx="11067600" cy="58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CompanyMember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title, fName, mName, lName, email, telephone, DOB, dateOfRegistration, activeStatus, street, suburb, city, country, postalCode)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Locker(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category, name, length, width, height, </a:t>
            </a:r>
            <a:r>
              <a:rPr lang="en-US" sz="24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wareHouseID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WareHouse(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warehouseID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sectorID, lockers, address)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RentalContract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rentalContractID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 lockerID, warehouseID, startDate, endDate, rentalFee, securityDeposit,</a:t>
            </a: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memberNRIC, paymentDate, paymentTime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Fine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creationDate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amount)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Payment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paymentDate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paymentTime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amount, cardType, cardExpiryDate, cardHolderName, cardNumber)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Reserves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memberNRIC)  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Cancels (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memberNRIC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u="sng">
                <a:latin typeface="Roboto"/>
                <a:ea typeface="Roboto"/>
                <a:cs typeface="Roboto"/>
                <a:sym typeface="Roboto"/>
              </a:rPr>
              <a:t>lockerID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creationDate)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"/>
          <p:cNvSpPr txBox="1">
            <a:spLocks noGrp="1"/>
          </p:cNvSpPr>
          <p:nvPr>
            <p:ph type="ctrTitle" idx="4294967295"/>
          </p:nvPr>
        </p:nvSpPr>
        <p:spPr>
          <a:xfrm>
            <a:off x="999750" y="2619300"/>
            <a:ext cx="10192500" cy="135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Assumptions and Design Decisions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8"/>
          <p:cNvSpPr txBox="1"/>
          <p:nvPr/>
        </p:nvSpPr>
        <p:spPr>
          <a:xfrm>
            <a:off x="372600" y="1319250"/>
            <a:ext cx="11819400" cy="52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give a unique Contract ID for every contract in entity RentalContract.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combine the primary key of the parent entity (memberNRIC) and two discriminating attributes (lockerID, creationDate) to function as the composite primary key of entity Fine.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combine the primary key of the parent entity(memberNRIC) and three discriminating attributes(lockerID, Date, Time) to function as the composite primary key in entity Payment.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 Contract generates one Fine if the company member fails to return the locker.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 company member can have several Contracts and therefore can have several Fines that needs paying at the same time.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 member can have several Payments being processed concurrently.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Payment can be used to pay Fines and also security deposit.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member can have several reservations at the same time.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Reservations cancelled due to fines will not be recovered automatically. (Customers need to re-register for reservation)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lockerID contains sectorID, sectorID is not an attribute of the entity Locker.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48"/>
          <p:cNvSpPr txBox="1"/>
          <p:nvPr/>
        </p:nvSpPr>
        <p:spPr>
          <a:xfrm>
            <a:off x="372600" y="272225"/>
            <a:ext cx="53049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Assumptions: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4098050" y="1901125"/>
            <a:ext cx="12168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lockerID</a:t>
            </a:r>
            <a:endParaRPr u="sng"/>
          </a:p>
        </p:txBody>
      </p:sp>
      <p:sp>
        <p:nvSpPr>
          <p:cNvPr id="136" name="Google Shape;136;p16"/>
          <p:cNvSpPr/>
          <p:nvPr/>
        </p:nvSpPr>
        <p:spPr>
          <a:xfrm>
            <a:off x="6243850" y="3279225"/>
            <a:ext cx="15576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lockerSize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615600" y="4355263"/>
            <a:ext cx="13740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category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4770275" y="4408475"/>
            <a:ext cx="12168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</a:t>
            </a:r>
            <a:endParaRPr/>
          </a:p>
        </p:txBody>
      </p:sp>
      <p:cxnSp>
        <p:nvCxnSpPr>
          <p:cNvPr id="139" name="Google Shape;139;p16"/>
          <p:cNvCxnSpPr>
            <a:endCxn id="135" idx="4"/>
          </p:cNvCxnSpPr>
          <p:nvPr/>
        </p:nvCxnSpPr>
        <p:spPr>
          <a:xfrm rot="10800000" flipH="1">
            <a:off x="4606550" y="2449525"/>
            <a:ext cx="99900" cy="771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40" name="Google Shape;140;p16"/>
          <p:cNvCxnSpPr>
            <a:endCxn id="136" idx="2"/>
          </p:cNvCxnSpPr>
          <p:nvPr/>
        </p:nvCxnSpPr>
        <p:spPr>
          <a:xfrm>
            <a:off x="3989650" y="3529425"/>
            <a:ext cx="2254200" cy="240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41" name="Google Shape;141;p16"/>
          <p:cNvCxnSpPr/>
          <p:nvPr/>
        </p:nvCxnSpPr>
        <p:spPr>
          <a:xfrm>
            <a:off x="4985713" y="3753625"/>
            <a:ext cx="216300" cy="654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42" name="Google Shape;142;p16"/>
          <p:cNvCxnSpPr>
            <a:stCxn id="143" idx="2"/>
            <a:endCxn id="137" idx="0"/>
          </p:cNvCxnSpPr>
          <p:nvPr/>
        </p:nvCxnSpPr>
        <p:spPr>
          <a:xfrm flipH="1">
            <a:off x="3302600" y="3742663"/>
            <a:ext cx="870600" cy="612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44" name="Google Shape;144;p16"/>
          <p:cNvCxnSpPr>
            <a:stCxn id="145" idx="6"/>
            <a:endCxn id="146" idx="2"/>
          </p:cNvCxnSpPr>
          <p:nvPr/>
        </p:nvCxnSpPr>
        <p:spPr>
          <a:xfrm>
            <a:off x="7081050" y="2320425"/>
            <a:ext cx="0" cy="570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47" name="Google Shape;147;p16"/>
          <p:cNvSpPr/>
          <p:nvPr/>
        </p:nvSpPr>
        <p:spPr>
          <a:xfrm>
            <a:off x="8313050" y="3373075"/>
            <a:ext cx="935100" cy="4902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width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8124175" y="2813838"/>
            <a:ext cx="1039500" cy="4902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length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7938650" y="4084013"/>
            <a:ext cx="1039500" cy="5484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height</a:t>
            </a:r>
            <a:endParaRPr/>
          </a:p>
        </p:txBody>
      </p:sp>
      <p:cxnSp>
        <p:nvCxnSpPr>
          <p:cNvPr id="150" name="Google Shape;150;p16"/>
          <p:cNvCxnSpPr>
            <a:stCxn id="136" idx="7"/>
          </p:cNvCxnSpPr>
          <p:nvPr/>
        </p:nvCxnSpPr>
        <p:spPr>
          <a:xfrm rot="10800000" flipH="1">
            <a:off x="7573345" y="3114736"/>
            <a:ext cx="550800" cy="244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51" name="Google Shape;151;p16"/>
          <p:cNvCxnSpPr/>
          <p:nvPr/>
        </p:nvCxnSpPr>
        <p:spPr>
          <a:xfrm>
            <a:off x="7781975" y="3548763"/>
            <a:ext cx="568500" cy="27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52" name="Google Shape;152;p16"/>
          <p:cNvCxnSpPr/>
          <p:nvPr/>
        </p:nvCxnSpPr>
        <p:spPr>
          <a:xfrm rot="10800000">
            <a:off x="7634075" y="3714513"/>
            <a:ext cx="465900" cy="4671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53" name="Google Shape;153;p16"/>
          <p:cNvSpPr/>
          <p:nvPr/>
        </p:nvSpPr>
        <p:spPr>
          <a:xfrm>
            <a:off x="3914750" y="2997462"/>
            <a:ext cx="1406100" cy="863100"/>
          </a:xfrm>
          <a:prstGeom prst="rect">
            <a:avLst/>
          </a:prstGeom>
          <a:solidFill>
            <a:srgbClr val="6D9EEB"/>
          </a:solidFill>
          <a:ln w="12700" cap="flat" cmpd="sng">
            <a:solidFill>
              <a:srgbClr val="9999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310675" y="263700"/>
            <a:ext cx="50781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Strong Entity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7846825" y="5267250"/>
            <a:ext cx="29463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(Refer to Assumption 10)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7257825" y="1591300"/>
            <a:ext cx="1406100" cy="74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rental Contract ID</a:t>
            </a:r>
            <a:endParaRPr u="sng"/>
          </a:p>
        </p:txBody>
      </p:sp>
      <p:sp>
        <p:nvSpPr>
          <p:cNvPr id="161" name="Google Shape;161;p17"/>
          <p:cNvSpPr/>
          <p:nvPr/>
        </p:nvSpPr>
        <p:spPr>
          <a:xfrm>
            <a:off x="9688850" y="3289500"/>
            <a:ext cx="15576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startDate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7614550" y="4381200"/>
            <a:ext cx="12168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securityDeposit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8831350" y="1886800"/>
            <a:ext cx="13740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lockerID</a:t>
            </a:r>
            <a:endParaRPr/>
          </a:p>
        </p:txBody>
      </p:sp>
      <p:cxnSp>
        <p:nvCxnSpPr>
          <p:cNvPr id="164" name="Google Shape;164;p17"/>
          <p:cNvCxnSpPr>
            <a:endCxn id="160" idx="4"/>
          </p:cNvCxnSpPr>
          <p:nvPr/>
        </p:nvCxnSpPr>
        <p:spPr>
          <a:xfrm rot="10800000">
            <a:off x="7960875" y="2340100"/>
            <a:ext cx="286500" cy="748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65" name="Google Shape;165;p17"/>
          <p:cNvCxnSpPr>
            <a:endCxn id="163" idx="3"/>
          </p:cNvCxnSpPr>
          <p:nvPr/>
        </p:nvCxnSpPr>
        <p:spPr>
          <a:xfrm rot="10800000" flipH="1">
            <a:off x="8170668" y="2354889"/>
            <a:ext cx="861900" cy="4902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66" name="Google Shape;166;p17"/>
          <p:cNvCxnSpPr>
            <a:endCxn id="161" idx="2"/>
          </p:cNvCxnSpPr>
          <p:nvPr/>
        </p:nvCxnSpPr>
        <p:spPr>
          <a:xfrm>
            <a:off x="7434650" y="3539700"/>
            <a:ext cx="2254200" cy="240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67" name="Google Shape;167;p17"/>
          <p:cNvCxnSpPr>
            <a:stCxn id="168" idx="2"/>
            <a:endCxn id="162" idx="0"/>
          </p:cNvCxnSpPr>
          <p:nvPr/>
        </p:nvCxnSpPr>
        <p:spPr>
          <a:xfrm>
            <a:off x="8104250" y="3811750"/>
            <a:ext cx="118800" cy="5694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69" name="Google Shape;169;p17"/>
          <p:cNvCxnSpPr>
            <a:stCxn id="163" idx="6"/>
          </p:cNvCxnSpPr>
          <p:nvPr/>
        </p:nvCxnSpPr>
        <p:spPr>
          <a:xfrm flipH="1">
            <a:off x="10205050" y="2161000"/>
            <a:ext cx="300" cy="570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70" name="Google Shape;170;p17"/>
          <p:cNvSpPr/>
          <p:nvPr/>
        </p:nvSpPr>
        <p:spPr>
          <a:xfrm>
            <a:off x="9443424" y="2503300"/>
            <a:ext cx="19545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warehouseID</a:t>
            </a:r>
            <a:endParaRPr/>
          </a:p>
        </p:txBody>
      </p:sp>
      <p:cxnSp>
        <p:nvCxnSpPr>
          <p:cNvPr id="171" name="Google Shape;171;p17"/>
          <p:cNvCxnSpPr>
            <a:stCxn id="168" idx="3"/>
            <a:endCxn id="170" idx="3"/>
          </p:cNvCxnSpPr>
          <p:nvPr/>
        </p:nvCxnSpPr>
        <p:spPr>
          <a:xfrm rot="10800000" flipH="1">
            <a:off x="8807300" y="2971300"/>
            <a:ext cx="922500" cy="303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72" name="Google Shape;172;p17"/>
          <p:cNvSpPr/>
          <p:nvPr/>
        </p:nvSpPr>
        <p:spPr>
          <a:xfrm>
            <a:off x="9924513" y="4160650"/>
            <a:ext cx="13740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endDate</a:t>
            </a:r>
            <a:endParaRPr/>
          </a:p>
        </p:txBody>
      </p:sp>
      <p:cxnSp>
        <p:nvCxnSpPr>
          <p:cNvPr id="173" name="Google Shape;173;p17"/>
          <p:cNvCxnSpPr>
            <a:endCxn id="172" idx="1"/>
          </p:cNvCxnSpPr>
          <p:nvPr/>
        </p:nvCxnSpPr>
        <p:spPr>
          <a:xfrm>
            <a:off x="8641630" y="3703961"/>
            <a:ext cx="1484100" cy="5370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74" name="Google Shape;174;p17"/>
          <p:cNvSpPr/>
          <p:nvPr/>
        </p:nvSpPr>
        <p:spPr>
          <a:xfrm>
            <a:off x="704271" y="3184989"/>
            <a:ext cx="1476600" cy="558000"/>
          </a:xfrm>
          <a:prstGeom prst="rect">
            <a:avLst/>
          </a:prstGeom>
          <a:solidFill>
            <a:srgbClr val="E06666"/>
          </a:solidFill>
          <a:ln w="12700" cap="flat" cmpd="sng">
            <a:solidFill>
              <a:srgbClr val="9999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190313" y="2520900"/>
            <a:ext cx="1406100" cy="49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2772013" y="3788700"/>
            <a:ext cx="19545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warehouseID</a:t>
            </a:r>
            <a:endParaRPr u="sng"/>
          </a:p>
        </p:txBody>
      </p:sp>
      <p:cxnSp>
        <p:nvCxnSpPr>
          <p:cNvPr id="177" name="Google Shape;177;p17"/>
          <p:cNvCxnSpPr>
            <a:stCxn id="174" idx="3"/>
            <a:endCxn id="175" idx="2"/>
          </p:cNvCxnSpPr>
          <p:nvPr/>
        </p:nvCxnSpPr>
        <p:spPr>
          <a:xfrm rot="10800000" flipH="1">
            <a:off x="2180871" y="2765889"/>
            <a:ext cx="1009500" cy="6981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78" name="Google Shape;178;p17"/>
          <p:cNvCxnSpPr>
            <a:stCxn id="174" idx="3"/>
          </p:cNvCxnSpPr>
          <p:nvPr/>
        </p:nvCxnSpPr>
        <p:spPr>
          <a:xfrm rot="10800000" flipH="1">
            <a:off x="2180871" y="3346389"/>
            <a:ext cx="928500" cy="117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79" name="Google Shape;179;p17"/>
          <p:cNvCxnSpPr>
            <a:stCxn id="174" idx="3"/>
            <a:endCxn id="176" idx="1"/>
          </p:cNvCxnSpPr>
          <p:nvPr/>
        </p:nvCxnSpPr>
        <p:spPr>
          <a:xfrm>
            <a:off x="2180871" y="3463989"/>
            <a:ext cx="877500" cy="4050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80" name="Google Shape;180;p17"/>
          <p:cNvCxnSpPr/>
          <p:nvPr/>
        </p:nvCxnSpPr>
        <p:spPr>
          <a:xfrm rot="10800000" flipH="1">
            <a:off x="4133025" y="3055225"/>
            <a:ext cx="638400" cy="2832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81" name="Google Shape;181;p17"/>
          <p:cNvSpPr/>
          <p:nvPr/>
        </p:nvSpPr>
        <p:spPr>
          <a:xfrm>
            <a:off x="4646900" y="2728250"/>
            <a:ext cx="1017300" cy="4902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630500" y="3381350"/>
            <a:ext cx="1075200" cy="5484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lockers</a:t>
            </a:r>
            <a:endParaRPr/>
          </a:p>
        </p:txBody>
      </p:sp>
      <p:cxnSp>
        <p:nvCxnSpPr>
          <p:cNvPr id="183" name="Google Shape;183;p17"/>
          <p:cNvCxnSpPr>
            <a:stCxn id="182" idx="2"/>
          </p:cNvCxnSpPr>
          <p:nvPr/>
        </p:nvCxnSpPr>
        <p:spPr>
          <a:xfrm rot="10800000">
            <a:off x="4185000" y="3482750"/>
            <a:ext cx="445500" cy="172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84" name="Google Shape;184;p17"/>
          <p:cNvSpPr/>
          <p:nvPr/>
        </p:nvSpPr>
        <p:spPr>
          <a:xfrm>
            <a:off x="3071963" y="3143375"/>
            <a:ext cx="1216800" cy="49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sector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310675" y="263700"/>
            <a:ext cx="50781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Strong Entity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7846825" y="5267250"/>
            <a:ext cx="29463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(Refer to Assumption 1)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6029275" y="4445350"/>
            <a:ext cx="1484100" cy="54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rentalFee</a:t>
            </a:r>
            <a:endParaRPr/>
          </a:p>
        </p:txBody>
      </p:sp>
      <p:cxnSp>
        <p:nvCxnSpPr>
          <p:cNvPr id="188" name="Google Shape;188;p17"/>
          <p:cNvCxnSpPr>
            <a:endCxn id="187" idx="0"/>
          </p:cNvCxnSpPr>
          <p:nvPr/>
        </p:nvCxnSpPr>
        <p:spPr>
          <a:xfrm flipH="1">
            <a:off x="6771325" y="3779650"/>
            <a:ext cx="759300" cy="6657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68" name="Google Shape;168;p17"/>
          <p:cNvSpPr/>
          <p:nvPr/>
        </p:nvSpPr>
        <p:spPr>
          <a:xfrm>
            <a:off x="7401200" y="2738650"/>
            <a:ext cx="1406100" cy="107310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9999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>
            <a:off x="654069" y="1692525"/>
            <a:ext cx="1587300" cy="89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member NRIC</a:t>
            </a:r>
            <a:endParaRPr u="sng"/>
          </a:p>
        </p:txBody>
      </p:sp>
      <p:sp>
        <p:nvSpPr>
          <p:cNvPr id="194" name="Google Shape;194;p18"/>
          <p:cNvSpPr/>
          <p:nvPr/>
        </p:nvSpPr>
        <p:spPr>
          <a:xfrm>
            <a:off x="3000709" y="1987024"/>
            <a:ext cx="1551300" cy="658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lockerID</a:t>
            </a:r>
            <a:endParaRPr u="sng"/>
          </a:p>
        </p:txBody>
      </p:sp>
      <p:cxnSp>
        <p:nvCxnSpPr>
          <p:cNvPr id="195" name="Google Shape;195;p18"/>
          <p:cNvCxnSpPr>
            <a:endCxn id="193" idx="4"/>
          </p:cNvCxnSpPr>
          <p:nvPr/>
        </p:nvCxnSpPr>
        <p:spPr>
          <a:xfrm rot="10800000">
            <a:off x="1447719" y="2591625"/>
            <a:ext cx="674400" cy="507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96" name="Google Shape;196;p18"/>
          <p:cNvCxnSpPr>
            <a:stCxn id="197" idx="0"/>
            <a:endCxn id="194" idx="3"/>
          </p:cNvCxnSpPr>
          <p:nvPr/>
        </p:nvCxnSpPr>
        <p:spPr>
          <a:xfrm rot="10800000" flipH="1">
            <a:off x="3148503" y="2549208"/>
            <a:ext cx="79500" cy="4185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98" name="Google Shape;198;p18"/>
          <p:cNvSpPr/>
          <p:nvPr/>
        </p:nvSpPr>
        <p:spPr>
          <a:xfrm>
            <a:off x="654069" y="3938801"/>
            <a:ext cx="1281000" cy="658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amount</a:t>
            </a:r>
            <a:endParaRPr/>
          </a:p>
        </p:txBody>
      </p:sp>
      <p:cxnSp>
        <p:nvCxnSpPr>
          <p:cNvPr id="199" name="Google Shape;199;p18"/>
          <p:cNvCxnSpPr/>
          <p:nvPr/>
        </p:nvCxnSpPr>
        <p:spPr>
          <a:xfrm flipH="1">
            <a:off x="1213063" y="3618097"/>
            <a:ext cx="1213800" cy="337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00" name="Google Shape;200;p18"/>
          <p:cNvSpPr/>
          <p:nvPr/>
        </p:nvSpPr>
        <p:spPr>
          <a:xfrm>
            <a:off x="7422861" y="4512780"/>
            <a:ext cx="1120200" cy="606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/>
              <a:t>paymentDate</a:t>
            </a:r>
            <a:endParaRPr sz="1200" u="sng"/>
          </a:p>
        </p:txBody>
      </p:sp>
      <p:sp>
        <p:nvSpPr>
          <p:cNvPr id="201" name="Google Shape;201;p18"/>
          <p:cNvSpPr/>
          <p:nvPr/>
        </p:nvSpPr>
        <p:spPr>
          <a:xfrm>
            <a:off x="5774253" y="3567183"/>
            <a:ext cx="1120200" cy="606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/>
              <a:t>paymentTime</a:t>
            </a:r>
            <a:endParaRPr sz="1200" u="sng"/>
          </a:p>
        </p:txBody>
      </p:sp>
      <p:cxnSp>
        <p:nvCxnSpPr>
          <p:cNvPr id="202" name="Google Shape;202;p18"/>
          <p:cNvCxnSpPr>
            <a:endCxn id="201" idx="6"/>
          </p:cNvCxnSpPr>
          <p:nvPr/>
        </p:nvCxnSpPr>
        <p:spPr>
          <a:xfrm flipH="1">
            <a:off x="6894453" y="3682533"/>
            <a:ext cx="843300" cy="187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03" name="Google Shape;203;p18"/>
          <p:cNvCxnSpPr>
            <a:stCxn id="204" idx="2"/>
            <a:endCxn id="200" idx="0"/>
          </p:cNvCxnSpPr>
          <p:nvPr/>
        </p:nvCxnSpPr>
        <p:spPr>
          <a:xfrm flipH="1">
            <a:off x="7982973" y="3863975"/>
            <a:ext cx="219900" cy="648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05" name="Google Shape;205;p18"/>
          <p:cNvSpPr/>
          <p:nvPr/>
        </p:nvSpPr>
        <p:spPr>
          <a:xfrm>
            <a:off x="6058418" y="1799105"/>
            <a:ext cx="1548300" cy="82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member NRIC</a:t>
            </a:r>
            <a:endParaRPr u="sng"/>
          </a:p>
        </p:txBody>
      </p:sp>
      <p:sp>
        <p:nvSpPr>
          <p:cNvPr id="206" name="Google Shape;206;p18"/>
          <p:cNvSpPr/>
          <p:nvPr/>
        </p:nvSpPr>
        <p:spPr>
          <a:xfrm>
            <a:off x="7812632" y="1798925"/>
            <a:ext cx="1513200" cy="606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lockerID</a:t>
            </a:r>
            <a:endParaRPr u="sng"/>
          </a:p>
        </p:txBody>
      </p:sp>
      <p:cxnSp>
        <p:nvCxnSpPr>
          <p:cNvPr id="207" name="Google Shape;207;p18"/>
          <p:cNvCxnSpPr>
            <a:endCxn id="205" idx="4"/>
          </p:cNvCxnSpPr>
          <p:nvPr/>
        </p:nvCxnSpPr>
        <p:spPr>
          <a:xfrm rot="10800000">
            <a:off x="6832568" y="2626805"/>
            <a:ext cx="1147200" cy="5424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08" name="Google Shape;208;p18"/>
          <p:cNvCxnSpPr>
            <a:stCxn id="204" idx="0"/>
            <a:endCxn id="206" idx="4"/>
          </p:cNvCxnSpPr>
          <p:nvPr/>
        </p:nvCxnSpPr>
        <p:spPr>
          <a:xfrm rot="10800000" flipH="1">
            <a:off x="8202873" y="2405375"/>
            <a:ext cx="366300" cy="4302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09" name="Google Shape;209;p18"/>
          <p:cNvCxnSpPr>
            <a:endCxn id="210" idx="2"/>
          </p:cNvCxnSpPr>
          <p:nvPr/>
        </p:nvCxnSpPr>
        <p:spPr>
          <a:xfrm>
            <a:off x="8335237" y="3597045"/>
            <a:ext cx="820200" cy="3855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04" name="Google Shape;204;p18"/>
          <p:cNvSpPr/>
          <p:nvPr/>
        </p:nvSpPr>
        <p:spPr>
          <a:xfrm>
            <a:off x="7595973" y="2835575"/>
            <a:ext cx="1213800" cy="10284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rgbClr val="999999"/>
            </a:solidFill>
            <a:prstDash val="dash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9920084" y="2575195"/>
            <a:ext cx="1339800" cy="541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10017705" y="4559171"/>
            <a:ext cx="1144800" cy="6063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expiry date</a:t>
            </a:r>
            <a:endParaRPr/>
          </a:p>
        </p:txBody>
      </p:sp>
      <p:cxnSp>
        <p:nvCxnSpPr>
          <p:cNvPr id="213" name="Google Shape;213;p18"/>
          <p:cNvCxnSpPr>
            <a:stCxn id="210" idx="0"/>
            <a:endCxn id="211" idx="4"/>
          </p:cNvCxnSpPr>
          <p:nvPr/>
        </p:nvCxnSpPr>
        <p:spPr>
          <a:xfrm rot="10800000" flipH="1">
            <a:off x="9634837" y="3116895"/>
            <a:ext cx="955200" cy="5625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14" name="Google Shape;214;p18"/>
          <p:cNvCxnSpPr/>
          <p:nvPr/>
        </p:nvCxnSpPr>
        <p:spPr>
          <a:xfrm rot="10800000" flipH="1">
            <a:off x="10017705" y="3509860"/>
            <a:ext cx="702900" cy="3132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15" name="Google Shape;215;p18"/>
          <p:cNvCxnSpPr/>
          <p:nvPr/>
        </p:nvCxnSpPr>
        <p:spPr>
          <a:xfrm rot="10800000">
            <a:off x="9682357" y="4150772"/>
            <a:ext cx="513000" cy="516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16" name="Google Shape;216;p18"/>
          <p:cNvSpPr/>
          <p:nvPr/>
        </p:nvSpPr>
        <p:spPr>
          <a:xfrm>
            <a:off x="10590192" y="3148473"/>
            <a:ext cx="1029600" cy="541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</a:t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9155437" y="3679395"/>
            <a:ext cx="958800" cy="606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10604838" y="3870502"/>
            <a:ext cx="1144800" cy="6063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holder name</a:t>
            </a:r>
            <a:endParaRPr/>
          </a:p>
        </p:txBody>
      </p:sp>
      <p:cxnSp>
        <p:nvCxnSpPr>
          <p:cNvPr id="218" name="Google Shape;218;p18"/>
          <p:cNvCxnSpPr>
            <a:stCxn id="217" idx="2"/>
            <a:endCxn id="210" idx="6"/>
          </p:cNvCxnSpPr>
          <p:nvPr/>
        </p:nvCxnSpPr>
        <p:spPr>
          <a:xfrm rot="10800000">
            <a:off x="10114338" y="3982552"/>
            <a:ext cx="490500" cy="1911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97" name="Google Shape;197;p18"/>
          <p:cNvSpPr/>
          <p:nvPr/>
        </p:nvSpPr>
        <p:spPr>
          <a:xfrm>
            <a:off x="2089803" y="2967708"/>
            <a:ext cx="2117400" cy="7776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999999"/>
            </a:solidFill>
            <a:prstDash val="dash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2996278" y="4012193"/>
            <a:ext cx="2020200" cy="658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creationDate</a:t>
            </a:r>
            <a:endParaRPr u="sng"/>
          </a:p>
        </p:txBody>
      </p:sp>
      <p:cxnSp>
        <p:nvCxnSpPr>
          <p:cNvPr id="220" name="Google Shape;220;p18"/>
          <p:cNvCxnSpPr>
            <a:stCxn id="197" idx="2"/>
            <a:endCxn id="219" idx="1"/>
          </p:cNvCxnSpPr>
          <p:nvPr/>
        </p:nvCxnSpPr>
        <p:spPr>
          <a:xfrm>
            <a:off x="3148503" y="3745308"/>
            <a:ext cx="143700" cy="363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21" name="Google Shape;221;p18"/>
          <p:cNvSpPr/>
          <p:nvPr/>
        </p:nvSpPr>
        <p:spPr>
          <a:xfrm>
            <a:off x="9365161" y="2070197"/>
            <a:ext cx="1548300" cy="516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payment Type</a:t>
            </a:r>
            <a:endParaRPr/>
          </a:p>
        </p:txBody>
      </p:sp>
      <p:cxnSp>
        <p:nvCxnSpPr>
          <p:cNvPr id="222" name="Google Shape;222;p18"/>
          <p:cNvCxnSpPr>
            <a:stCxn id="204" idx="3"/>
            <a:endCxn id="221" idx="3"/>
          </p:cNvCxnSpPr>
          <p:nvPr/>
        </p:nvCxnSpPr>
        <p:spPr>
          <a:xfrm rot="10800000" flipH="1">
            <a:off x="8809773" y="2510975"/>
            <a:ext cx="782100" cy="838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23" name="Google Shape;223;p18"/>
          <p:cNvSpPr txBox="1"/>
          <p:nvPr/>
        </p:nvSpPr>
        <p:spPr>
          <a:xfrm>
            <a:off x="437850" y="173150"/>
            <a:ext cx="50781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Weak Entity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7812625" y="5438950"/>
            <a:ext cx="29463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(Refer to Assumption 3)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1122550" y="5436975"/>
            <a:ext cx="29463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(Refer to Assumption 2)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/>
        </p:nvSpPr>
        <p:spPr>
          <a:xfrm>
            <a:off x="2641500" y="2619000"/>
            <a:ext cx="6909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1(b) Identify Relationships 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Attributes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20"/>
          <p:cNvCxnSpPr/>
          <p:nvPr/>
        </p:nvCxnSpPr>
        <p:spPr>
          <a:xfrm>
            <a:off x="1403238" y="1944575"/>
            <a:ext cx="20400" cy="2860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236" name="Google Shape;236;p20"/>
          <p:cNvSpPr/>
          <p:nvPr/>
        </p:nvSpPr>
        <p:spPr>
          <a:xfrm>
            <a:off x="7581900" y="912212"/>
            <a:ext cx="1406100" cy="863100"/>
          </a:xfrm>
          <a:prstGeom prst="rect">
            <a:avLst/>
          </a:prstGeom>
          <a:solidFill>
            <a:srgbClr val="6D9EE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Locker</a:t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7185890" y="4465869"/>
            <a:ext cx="1875600" cy="647700"/>
          </a:xfrm>
          <a:prstGeom prst="rect">
            <a:avLst/>
          </a:prstGeom>
          <a:solidFill>
            <a:srgbClr val="D9D2E9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endParaRPr/>
          </a:p>
        </p:txBody>
      </p:sp>
      <p:cxnSp>
        <p:nvCxnSpPr>
          <p:cNvPr id="238" name="Google Shape;238;p20"/>
          <p:cNvCxnSpPr/>
          <p:nvPr/>
        </p:nvCxnSpPr>
        <p:spPr>
          <a:xfrm rot="10800000" flipH="1">
            <a:off x="6109200" y="3051050"/>
            <a:ext cx="2548800" cy="1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9" name="Google Shape;239;p20"/>
          <p:cNvCxnSpPr/>
          <p:nvPr/>
        </p:nvCxnSpPr>
        <p:spPr>
          <a:xfrm rot="10800000">
            <a:off x="8622100" y="1764975"/>
            <a:ext cx="18000" cy="1286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240" name="Google Shape;240;p20"/>
          <p:cNvCxnSpPr>
            <a:stCxn id="237" idx="1"/>
            <a:endCxn id="241" idx="3"/>
          </p:cNvCxnSpPr>
          <p:nvPr/>
        </p:nvCxnSpPr>
        <p:spPr>
          <a:xfrm rot="10800000">
            <a:off x="6506690" y="4786119"/>
            <a:ext cx="679200" cy="36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cxnSp>
        <p:nvCxnSpPr>
          <p:cNvPr id="242" name="Google Shape;242;p20"/>
          <p:cNvCxnSpPr/>
          <p:nvPr/>
        </p:nvCxnSpPr>
        <p:spPr>
          <a:xfrm>
            <a:off x="5042200" y="2063450"/>
            <a:ext cx="2515800" cy="10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243;p20"/>
          <p:cNvCxnSpPr/>
          <p:nvPr/>
        </p:nvCxnSpPr>
        <p:spPr>
          <a:xfrm>
            <a:off x="7550950" y="2063450"/>
            <a:ext cx="16200" cy="23976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244" name="Google Shape;244;p20"/>
          <p:cNvCxnSpPr/>
          <p:nvPr/>
        </p:nvCxnSpPr>
        <p:spPr>
          <a:xfrm>
            <a:off x="7338898" y="3779633"/>
            <a:ext cx="5400" cy="6897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5" name="Google Shape;245;p20"/>
          <p:cNvCxnSpPr/>
          <p:nvPr/>
        </p:nvCxnSpPr>
        <p:spPr>
          <a:xfrm>
            <a:off x="5514650" y="3779625"/>
            <a:ext cx="1839600" cy="14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20"/>
          <p:cNvCxnSpPr>
            <a:stCxn id="237" idx="2"/>
          </p:cNvCxnSpPr>
          <p:nvPr/>
        </p:nvCxnSpPr>
        <p:spPr>
          <a:xfrm flipH="1">
            <a:off x="8120990" y="5113569"/>
            <a:ext cx="2700" cy="8700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20"/>
          <p:cNvCxnSpPr>
            <a:endCxn id="248" idx="3"/>
          </p:cNvCxnSpPr>
          <p:nvPr/>
        </p:nvCxnSpPr>
        <p:spPr>
          <a:xfrm rot="10800000">
            <a:off x="3882846" y="5973225"/>
            <a:ext cx="4239300" cy="17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249" name="Google Shape;249;p20"/>
          <p:cNvCxnSpPr/>
          <p:nvPr/>
        </p:nvCxnSpPr>
        <p:spPr>
          <a:xfrm flipH="1">
            <a:off x="674950" y="2095800"/>
            <a:ext cx="6000" cy="38841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cxnSp>
        <p:nvCxnSpPr>
          <p:cNvPr id="250" name="Google Shape;250;p20"/>
          <p:cNvCxnSpPr>
            <a:endCxn id="251" idx="2"/>
          </p:cNvCxnSpPr>
          <p:nvPr/>
        </p:nvCxnSpPr>
        <p:spPr>
          <a:xfrm flipH="1">
            <a:off x="4540775" y="2159625"/>
            <a:ext cx="206700" cy="339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20"/>
          <p:cNvCxnSpPr>
            <a:stCxn id="253" idx="2"/>
          </p:cNvCxnSpPr>
          <p:nvPr/>
        </p:nvCxnSpPr>
        <p:spPr>
          <a:xfrm>
            <a:off x="5503662" y="3334450"/>
            <a:ext cx="11100" cy="4575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254" name="Google Shape;254;p20"/>
          <p:cNvSpPr/>
          <p:nvPr/>
        </p:nvSpPr>
        <p:spPr>
          <a:xfrm>
            <a:off x="10558484" y="1072114"/>
            <a:ext cx="1476600" cy="558000"/>
          </a:xfrm>
          <a:prstGeom prst="rect">
            <a:avLst/>
          </a:prstGeom>
          <a:solidFill>
            <a:srgbClr val="E066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endParaRPr/>
          </a:p>
        </p:txBody>
      </p:sp>
      <p:cxnSp>
        <p:nvCxnSpPr>
          <p:cNvPr id="255" name="Google Shape;255;p20"/>
          <p:cNvCxnSpPr>
            <a:stCxn id="256" idx="1"/>
            <a:endCxn id="236" idx="3"/>
          </p:cNvCxnSpPr>
          <p:nvPr/>
        </p:nvCxnSpPr>
        <p:spPr>
          <a:xfrm rot="10800000">
            <a:off x="8988138" y="1343900"/>
            <a:ext cx="378300" cy="7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257" name="Google Shape;257;p20"/>
          <p:cNvCxnSpPr>
            <a:stCxn id="258" idx="1"/>
          </p:cNvCxnSpPr>
          <p:nvPr/>
        </p:nvCxnSpPr>
        <p:spPr>
          <a:xfrm flipH="1">
            <a:off x="2273600" y="1807725"/>
            <a:ext cx="351300" cy="7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258" name="Google Shape;258;p20"/>
          <p:cNvSpPr/>
          <p:nvPr/>
        </p:nvSpPr>
        <p:spPr>
          <a:xfrm>
            <a:off x="2624900" y="1528725"/>
            <a:ext cx="1048675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4738362" y="2776450"/>
            <a:ext cx="15306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reserves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6621251" y="2418438"/>
            <a:ext cx="18756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5832650" y="3514275"/>
            <a:ext cx="1294200" cy="5307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5386025" y="1084575"/>
            <a:ext cx="1685400" cy="5307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2476746" y="5694225"/>
            <a:ext cx="14061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9366438" y="1160425"/>
            <a:ext cx="813600" cy="38135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4821300" y="4507000"/>
            <a:ext cx="16854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p20"/>
          <p:cNvCxnSpPr>
            <a:stCxn id="248" idx="1"/>
          </p:cNvCxnSpPr>
          <p:nvPr/>
        </p:nvCxnSpPr>
        <p:spPr>
          <a:xfrm rot="10800000">
            <a:off x="669246" y="5972325"/>
            <a:ext cx="1807500" cy="9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263" name="Google Shape;263;p20"/>
          <p:cNvCxnSpPr>
            <a:stCxn id="241" idx="1"/>
            <a:endCxn id="264" idx="3"/>
          </p:cNvCxnSpPr>
          <p:nvPr/>
        </p:nvCxnSpPr>
        <p:spPr>
          <a:xfrm flipH="1">
            <a:off x="4407600" y="4786000"/>
            <a:ext cx="413700" cy="36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cxnSp>
        <p:nvCxnSpPr>
          <p:cNvPr id="265" name="Google Shape;265;p20"/>
          <p:cNvCxnSpPr>
            <a:stCxn id="254" idx="1"/>
            <a:endCxn id="256" idx="3"/>
          </p:cNvCxnSpPr>
          <p:nvPr/>
        </p:nvCxnSpPr>
        <p:spPr>
          <a:xfrm rot="10800000">
            <a:off x="10180184" y="1351114"/>
            <a:ext cx="378300" cy="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266" name="Google Shape;266;p20"/>
          <p:cNvCxnSpPr>
            <a:stCxn id="261" idx="3"/>
            <a:endCxn id="236" idx="1"/>
          </p:cNvCxnSpPr>
          <p:nvPr/>
        </p:nvCxnSpPr>
        <p:spPr>
          <a:xfrm rot="10800000" flipH="1">
            <a:off x="7071425" y="1343625"/>
            <a:ext cx="510600" cy="63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0"/>
          <p:cNvCxnSpPr>
            <a:endCxn id="261" idx="1"/>
          </p:cNvCxnSpPr>
          <p:nvPr/>
        </p:nvCxnSpPr>
        <p:spPr>
          <a:xfrm>
            <a:off x="5038925" y="1338225"/>
            <a:ext cx="347100" cy="117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0"/>
          <p:cNvCxnSpPr>
            <a:stCxn id="264" idx="1"/>
          </p:cNvCxnSpPr>
          <p:nvPr/>
        </p:nvCxnSpPr>
        <p:spPr>
          <a:xfrm flipH="1">
            <a:off x="1423587" y="4789725"/>
            <a:ext cx="2078700" cy="150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cxnSp>
        <p:nvCxnSpPr>
          <p:cNvPr id="269" name="Google Shape;269;p20"/>
          <p:cNvCxnSpPr>
            <a:endCxn id="253" idx="1"/>
          </p:cNvCxnSpPr>
          <p:nvPr/>
        </p:nvCxnSpPr>
        <p:spPr>
          <a:xfrm rot="10800000" flipH="1">
            <a:off x="1718262" y="3055450"/>
            <a:ext cx="3020100" cy="1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sm" len="sm"/>
          </a:ln>
        </p:spPr>
      </p:cxnSp>
      <p:cxnSp>
        <p:nvCxnSpPr>
          <p:cNvPr id="270" name="Google Shape;270;p20"/>
          <p:cNvCxnSpPr/>
          <p:nvPr/>
        </p:nvCxnSpPr>
        <p:spPr>
          <a:xfrm>
            <a:off x="1699825" y="2065400"/>
            <a:ext cx="5400" cy="9990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20"/>
          <p:cNvSpPr/>
          <p:nvPr/>
        </p:nvSpPr>
        <p:spPr>
          <a:xfrm>
            <a:off x="3976475" y="1109325"/>
            <a:ext cx="1128600" cy="108420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RentalContract</a:t>
            </a:r>
            <a:endParaRPr sz="1100"/>
          </a:p>
        </p:txBody>
      </p:sp>
      <p:cxnSp>
        <p:nvCxnSpPr>
          <p:cNvPr id="271" name="Google Shape;271;p20"/>
          <p:cNvCxnSpPr/>
          <p:nvPr/>
        </p:nvCxnSpPr>
        <p:spPr>
          <a:xfrm flipH="1">
            <a:off x="3644200" y="1800125"/>
            <a:ext cx="351300" cy="72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cxnSp>
        <p:nvCxnSpPr>
          <p:cNvPr id="272" name="Google Shape;272;p20"/>
          <p:cNvCxnSpPr/>
          <p:nvPr/>
        </p:nvCxnSpPr>
        <p:spPr>
          <a:xfrm flipH="1">
            <a:off x="4155487" y="3841150"/>
            <a:ext cx="12600" cy="10716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273" name="Google Shape;273;p20"/>
          <p:cNvSpPr/>
          <p:nvPr/>
        </p:nvSpPr>
        <p:spPr>
          <a:xfrm>
            <a:off x="3426850" y="3284200"/>
            <a:ext cx="1530600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deposits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20"/>
          <p:cNvCxnSpPr>
            <a:endCxn id="273" idx="0"/>
          </p:cNvCxnSpPr>
          <p:nvPr/>
        </p:nvCxnSpPr>
        <p:spPr>
          <a:xfrm flipH="1">
            <a:off x="4192150" y="2197300"/>
            <a:ext cx="18300" cy="1086900"/>
          </a:xfrm>
          <a:prstGeom prst="straightConnector1">
            <a:avLst/>
          </a:prstGeom>
          <a:noFill/>
          <a:ln w="12700" cap="flat" cmpd="sng">
            <a:solidFill>
              <a:srgbClr val="8DA9DB"/>
            </a:solidFill>
            <a:prstDash val="solid"/>
            <a:miter lim="800000"/>
            <a:headEnd type="triangle" w="sm" len="sm"/>
            <a:tailEnd type="none" w="sm" len="sm"/>
          </a:ln>
        </p:spPr>
      </p:cxnSp>
      <p:sp>
        <p:nvSpPr>
          <p:cNvPr id="264" name="Google Shape;264;p20"/>
          <p:cNvSpPr/>
          <p:nvPr/>
        </p:nvSpPr>
        <p:spPr>
          <a:xfrm>
            <a:off x="3502287" y="4312575"/>
            <a:ext cx="905400" cy="954300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156900" y="1542381"/>
            <a:ext cx="2116800" cy="530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CompanyMember</a:t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904112" y="3283138"/>
            <a:ext cx="1048675" cy="558000"/>
          </a:xfrm>
          <a:prstGeom prst="flowChartDecision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/>
        </p:nvSpPr>
        <p:spPr>
          <a:xfrm>
            <a:off x="2641500" y="2619000"/>
            <a:ext cx="6909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1(c) Determine Cardinality of Relationships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2069</Words>
  <Application>Microsoft Office PowerPoint</Application>
  <PresentationFormat>Widescreen</PresentationFormat>
  <Paragraphs>398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Arial</vt:lpstr>
      <vt:lpstr>Roboto</vt:lpstr>
      <vt:lpstr>Office Theme</vt:lpstr>
      <vt:lpstr>BT2102 Group Assignment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2(a) Create Relational Schema  for Strong and Weak Entities</vt:lpstr>
      <vt:lpstr>Strong entities </vt:lpstr>
      <vt:lpstr>Strong entities </vt:lpstr>
      <vt:lpstr>Strong Entities</vt:lpstr>
      <vt:lpstr>Weak Entities  </vt:lpstr>
      <vt:lpstr>2(b) Create Relational Schema  for Relationships</vt:lpstr>
      <vt:lpstr>PowerPoint Presentation</vt:lpstr>
      <vt:lpstr>PowerPoint Presentation</vt:lpstr>
      <vt:lpstr>2(c) Refine Relational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2(d) The Final Relational Schema</vt:lpstr>
      <vt:lpstr>PowerPoint Presentation</vt:lpstr>
      <vt:lpstr>3. Assumptions and Design Decisions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BT2102 Group Assignment 1</dc:title>
  <cp:lastModifiedBy>wang pei</cp:lastModifiedBy>
  <cp:revision>1</cp:revision>
  <dcterms:modified xsi:type="dcterms:W3CDTF">2020-02-29T09:34:41Z</dcterms:modified>
</cp:coreProperties>
</file>