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y="5143500" cx="9144000"/>
  <p:notesSz cx="6858000" cy="9144000"/>
  <p:embeddedFontLst>
    <p:embeddedFont>
      <p:font typeface="Lato"/>
      <p:regular r:id="rId66"/>
      <p:bold r:id="rId67"/>
      <p:italic r:id="rId68"/>
      <p:boldItalic r:id="rId69"/>
    </p:embeddedFont>
    <p:embeddedFont>
      <p:font typeface="Open Sans"/>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Kathryn Stole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32AE84-6CF4-484A-9798-991A38A535E9}">
  <a:tblStyle styleId="{AD32AE84-6CF4-484A-9798-991A38A535E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91BDDDD-FDDC-45B3-8CE8-551CA714FA9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OpenSans-boldItalic.fntdata"/><Relationship Id="rId72" Type="http://schemas.openxmlformats.org/officeDocument/2006/relationships/font" Target="fonts/OpenSans-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OpenSans-bold.fntdata"/><Relationship Id="rId70" Type="http://schemas.openxmlformats.org/officeDocument/2006/relationships/font" Target="fonts/OpenSans-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Lato-regular.fntdata"/><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Lato-italic.fntdata"/><Relationship Id="rId23" Type="http://schemas.openxmlformats.org/officeDocument/2006/relationships/slide" Target="slides/slide16.xml"/><Relationship Id="rId67" Type="http://schemas.openxmlformats.org/officeDocument/2006/relationships/font" Target="fonts/Lato-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Lato-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2-10T21:11:07.189">
    <p:pos x="288" y="129"/>
    <p:text>I'm not sure what you're going to say on this slide - are these challenges to computing maximum possible coverage?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12-10T21:16:44.158">
    <p:pos x="192" y="129"/>
    <p:text>good, I like this slide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12-06T16:42:44.823">
    <p:pos x="288" y="129"/>
    <p:text>one thing I am wondering is why we want the minimal test suite. You said previously that minimal test suites are probably easier for understanding regex behavior - we'd want to validate that.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8-12-06T16:42:44.823">
    <p:pos x="288" y="129"/>
    <p:text>one thing I am wondering is why we want the minimal test suite. You said previously that minimal test suites are probably easier for understanding regex behavior - we'd want to validate that.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ict.youdao.com/w/feasible/#keyfrom=E2Ctranslation" TargetMode="External"/><Relationship Id="rId3" Type="http://schemas.openxmlformats.org/officeDocument/2006/relationships/hyperlink" Target="http://dict.youdao.com/w/viable/#keyfrom=E2Ctranslation"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ict.youdao.com/w/feasible/#keyfrom=E2Ctranslation" TargetMode="External"/><Relationship Id="rId3" Type="http://schemas.openxmlformats.org/officeDocument/2006/relationships/hyperlink" Target="http://dict.youdao.com/w/viable/#keyfrom=E2Ctranslation"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Introduce myself, from NCSU, advisor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For the non-matching input “1a”, the visited nodes and edges are highlighted in red color.  </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There are 4 visited nodes and 3 visited edges. So the node coverage is still 80% but the edge coverage is 43%</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Considering both matching and non-matching inputs, all five nodes are visited, so the node coverage becomes 100%. </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Six out the seven edges are  covered, so the edge coverage is 86%</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You must notice that the edge coverage is not 100%.  The edge from Node 0 to Node Error is not covered. </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This uncovered edge implies that these two inputs are not sufficient to test “\d+” and more inputs are needed for better testing.</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100"/>
              <a:t>For our artifacts in RQ1. we started with projects curated in RepoReaper and selected Java Maven projects based on their test code ratio and the number of call sites in their source code.</a:t>
            </a:r>
            <a:endParaRPr/>
          </a:p>
          <a:p>
            <a:pPr indent="0" lvl="0" marL="0" marR="0" rtl="0" algn="l">
              <a:lnSpc>
                <a:spcPct val="100000"/>
              </a:lnSpc>
              <a:spcBef>
                <a:spcPts val="0"/>
              </a:spcBef>
              <a:spcAft>
                <a:spcPts val="0"/>
              </a:spcAft>
              <a:buClr>
                <a:schemeClr val="dk1"/>
              </a:buClr>
              <a:buSzPts val="1100"/>
              <a:buFont typeface="Arial"/>
              <a:buNone/>
            </a:pPr>
            <a:r>
              <a:t/>
            </a:r>
            <a:endParaRPr sz="1100"/>
          </a:p>
          <a:p>
            <a:pPr indent="0" lvl="0" marL="0" marR="0" rtl="0" algn="l">
              <a:lnSpc>
                <a:spcPct val="100000"/>
              </a:lnSpc>
              <a:spcBef>
                <a:spcPts val="0"/>
              </a:spcBef>
              <a:spcAft>
                <a:spcPts val="0"/>
              </a:spcAft>
              <a:buClr>
                <a:schemeClr val="dk1"/>
              </a:buClr>
              <a:buSzPts val="1100"/>
              <a:buFont typeface="Arial"/>
              <a:buNone/>
            </a:pPr>
            <a:r>
              <a:rPr lang="en" sz="1100"/>
              <a:t>Then we ran mvn test and use instrumentation to log the regex and inputs. </a:t>
            </a:r>
            <a:endParaRPr/>
          </a:p>
          <a:p>
            <a:pPr indent="0" lvl="0" marL="0" marR="0" rtl="0" algn="l">
              <a:lnSpc>
                <a:spcPct val="100000"/>
              </a:lnSpc>
              <a:spcBef>
                <a:spcPts val="0"/>
              </a:spcBef>
              <a:spcAft>
                <a:spcPts val="0"/>
              </a:spcAft>
              <a:buClr>
                <a:schemeClr val="dk1"/>
              </a:buClr>
              <a:buSzPts val="1100"/>
              <a:buFont typeface="Arial"/>
              <a:buNone/>
            </a:pPr>
            <a:r>
              <a:rPr lang="en" sz="1100"/>
              <a:t>In total we picked up 1200 projects which have regex and inputs during testing</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Our first import finding in RQ1 is that 83% regular expression call sites are not tested.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In the 1200 projects, we found 18,000 call sites in their source code, but only around 17% of them are executed during testing.</a:t>
            </a:r>
            <a:endParaRPr sz="1400">
              <a:solidFill>
                <a:schemeClr val="dk1"/>
              </a:solidFill>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Our next important finding in RQ1 is that the majority of tested regular expressions have either only matching inputs or only non-matching inputs.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In our experiment, we logged 15,000 regexes,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about 33% have only non-matching input, 40% have only matching inputs. </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 Only 20% regex testing have both matching and non-matching inputs.</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9a57f733b_0_3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9a57f733b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To answer this question, we  compared the coverage from two different types of testing strings.  One type of testing strings are developer-provided inputs; the other type are tool-generated inputs. </a:t>
            </a:r>
            <a:endParaRPr sz="1400">
              <a:solidFill>
                <a:schemeClr val="dk1"/>
              </a:solidFill>
              <a:latin typeface="Lato"/>
              <a:ea typeface="Lato"/>
              <a:cs typeface="Lato"/>
              <a:sym typeface="Lato"/>
            </a:endParaRPr>
          </a:p>
          <a:p>
            <a:pPr indent="0" lvl="0" marL="0" rtl="0" algn="l">
              <a:lnSpc>
                <a:spcPct val="200000"/>
              </a:lnSpc>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(compare the coverage achieved by developers and the coverage achieved by REX)</a:t>
            </a:r>
            <a:endParaRPr sz="1400">
              <a:solidFill>
                <a:schemeClr val="dk1"/>
              </a:solidFill>
              <a:latin typeface="Lato"/>
              <a:ea typeface="Lato"/>
              <a:cs typeface="Lato"/>
              <a:sym typeface="Lato"/>
            </a:endParaRPr>
          </a:p>
          <a:p>
            <a:pPr indent="0" lvl="0" marL="0" rtl="0" algn="l">
              <a:lnSpc>
                <a:spcPct val="200000"/>
              </a:lnSpc>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In our experiment, we chose</a:t>
            </a:r>
            <a:r>
              <a:rPr b="1" lang="en" sz="1400">
                <a:solidFill>
                  <a:schemeClr val="dk1"/>
                </a:solidFill>
                <a:latin typeface="Lato"/>
                <a:ea typeface="Lato"/>
                <a:cs typeface="Lato"/>
                <a:sym typeface="Lato"/>
              </a:rPr>
              <a:t> Rex to generate strings for regular expressions</a:t>
            </a:r>
            <a:r>
              <a:rPr lang="en" sz="1400">
                <a:solidFill>
                  <a:schemeClr val="dk1"/>
                </a:solidFill>
                <a:latin typeface="Lato"/>
                <a:ea typeface="Lato"/>
                <a:cs typeface="Lato"/>
                <a:sym typeface="Lato"/>
              </a:rPr>
              <a:t>. </a:t>
            </a:r>
            <a:r>
              <a:rPr b="1" lang="en" sz="1400">
                <a:solidFill>
                  <a:schemeClr val="dk1"/>
                </a:solidFill>
                <a:latin typeface="Lato"/>
                <a:ea typeface="Lato"/>
                <a:cs typeface="Lato"/>
                <a:sym typeface="Lato"/>
              </a:rPr>
              <a:t> </a:t>
            </a:r>
            <a:endParaRPr b="1" sz="1400">
              <a:solidFill>
                <a:schemeClr val="dk1"/>
              </a:solidFill>
              <a:latin typeface="Lato"/>
              <a:ea typeface="Lato"/>
              <a:cs typeface="Lato"/>
              <a:sym typeface="Lato"/>
            </a:endParaRPr>
          </a:p>
          <a:p>
            <a:pPr indent="0" lvl="0" marL="0" rtl="0" algn="l">
              <a:lnSpc>
                <a:spcPct val="200000"/>
              </a:lnSpc>
              <a:spcBef>
                <a:spcPts val="0"/>
              </a:spcBef>
              <a:spcAft>
                <a:spcPts val="0"/>
              </a:spcAft>
              <a:buClr>
                <a:schemeClr val="dk1"/>
              </a:buClr>
              <a:buSzPts val="1100"/>
              <a:buFont typeface="Arial"/>
              <a:buNone/>
            </a:pPr>
            <a:r>
              <a:rPr b="1" lang="en" sz="1400">
                <a:solidFill>
                  <a:schemeClr val="dk1"/>
                </a:solidFill>
                <a:latin typeface="Lato"/>
                <a:ea typeface="Lato"/>
                <a:cs typeface="Lato"/>
                <a:sym typeface="Lato"/>
              </a:rPr>
              <a:t>REX is a research tool published by Microsoft. It converts regular expressions into constraints and generates strings by solving constraints.  </a:t>
            </a:r>
            <a:endParaRPr b="1" sz="1400">
              <a:solidFill>
                <a:schemeClr val="dk1"/>
              </a:solidFill>
              <a:latin typeface="Lato"/>
              <a:ea typeface="Lato"/>
              <a:cs typeface="Lato"/>
              <a:sym typeface="Lato"/>
            </a:endParaRPr>
          </a:p>
          <a:p>
            <a:pPr indent="0" lvl="0" marL="0" rtl="0" algn="l">
              <a:lnSpc>
                <a:spcPct val="200000"/>
              </a:lnSpc>
              <a:spcBef>
                <a:spcPts val="0"/>
              </a:spcBef>
              <a:spcAft>
                <a:spcPts val="0"/>
              </a:spcAft>
              <a:buSzPts val="1400"/>
              <a:buNone/>
            </a:pPr>
            <a:r>
              <a:rPr b="1" lang="en" sz="1400">
                <a:solidFill>
                  <a:schemeClr val="dk1"/>
                </a:solidFill>
                <a:latin typeface="Lato"/>
                <a:ea typeface="Lato"/>
                <a:cs typeface="Lato"/>
                <a:sym typeface="Lato"/>
              </a:rPr>
              <a:t>Therefore, all strings generated by Rex is matching inputs</a:t>
            </a:r>
            <a:endParaRPr sz="1400">
              <a:solidFill>
                <a:schemeClr val="dk1"/>
              </a:solidFill>
              <a:latin typeface="Lato"/>
              <a:ea typeface="Lato"/>
              <a:cs typeface="Lato"/>
              <a:sym typeface="La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9a57f733b_0_7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49a57f733b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In RQ2, we use REX to generate string inputs for the regular expressions.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rPr>
              <a:t>Because some regular expression features are not supported by rex</a:t>
            </a:r>
            <a:r>
              <a:rPr lang="en" sz="1400">
                <a:solidFill>
                  <a:schemeClr val="dk1"/>
                </a:solidFill>
              </a:rPr>
              <a:t>, we can only generate strings for about 8,000 regexes.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For these regexes,  the input size can be same as the developer-provided input size, 5 times as the developer-provided size, or 10 times as the developer-provided size.</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We run several times for each regex and each input size, and use the average coverage to compare with the coverage from developer-provided strings.</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\d{2,5} ----8 nodes, 12 edges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Developer: 6 nodes,  7 edges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Rex:  5 nodes, 5 edges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We use this example to illustrate the comparison between developer-provided inputs and rex-generated inputs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rPr>
              <a:t>This regex is used to match 2-5 digits. </a:t>
            </a:r>
            <a:r>
              <a:rPr lang="en"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The developer-provided inputs consist of</a:t>
            </a:r>
            <a:r>
              <a:rPr b="1" lang="en" sz="1400">
                <a:solidFill>
                  <a:schemeClr val="dk1"/>
                </a:solidFill>
              </a:rPr>
              <a:t> four strings: two matching and two non-matching inputs</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rPr>
              <a:t>We use REX to generate same number of input strings, that is four matching strings.</a:t>
            </a:r>
            <a:endParaRPr b="1"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In this case, developer-provided inputs produce higher coverage for the regex.</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9a57f733b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9a57f73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Came in 2013, security, and cloud systems; then I have been focusing on regular expression since 2017.  I have three papers published about regexes, but I will cover the latest two papers.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\d{2,5} ----7 nodes, 12 edges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Developer: 6 nodes,  7 edges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Rex:  7 nodes, 9 edges</a:t>
            </a:r>
            <a:endParaRPr>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When we increase the rex-generated string size from 4 to 20,  the coverage of regex using 20 generated strings is higher than using 4 developer-provided strings.</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\d{2,5} ----7 nodes, 12 edges</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Developer: 6 nodes,  7 edges</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Rex:  7 nodes, 9 edges</a:t>
            </a:r>
            <a:endParaRPr>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When we increase the rex-generated string size from 4 to 20,  the coverage of regex using 20 generated strings is higher than using 4 developer-provided strings.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Our finding in RQ2 is that Rex does nearly as well as developers with only matching inputs. </a:t>
            </a:r>
            <a:endParaRPr sz="14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lang="en" sz="1400">
                <a:solidFill>
                  <a:schemeClr val="dk1"/>
                </a:solidFill>
              </a:rPr>
              <a:t>By nearly, we mean that with the same number of inputs, developers make a little bit higher testing coverage. </a:t>
            </a:r>
            <a:endParaRPr sz="1400">
              <a:solidFill>
                <a:schemeClr val="dk1"/>
              </a:solidFill>
            </a:endParaRPr>
          </a:p>
          <a:p>
            <a:pPr indent="0" lvl="0" marL="0" rtl="0" algn="l">
              <a:lnSpc>
                <a:spcPct val="100000"/>
              </a:lnSpc>
              <a:spcBef>
                <a:spcPts val="1600"/>
              </a:spcBef>
              <a:spcAft>
                <a:spcPts val="1600"/>
              </a:spcAft>
              <a:buSzPts val="1400"/>
              <a:buNone/>
            </a:pPr>
            <a:r>
              <a:rPr lang="en" sz="1400">
                <a:solidFill>
                  <a:schemeClr val="dk1"/>
                </a:solidFill>
              </a:rPr>
              <a:t>However, if we only look at the matching inputs, Rex works better given a larger </a:t>
            </a:r>
            <a:r>
              <a:rPr b="1" lang="en" sz="1400">
                <a:solidFill>
                  <a:schemeClr val="dk1"/>
                </a:solidFill>
              </a:rPr>
              <a:t>input</a:t>
            </a:r>
            <a:r>
              <a:rPr lang="en" sz="1400">
                <a:solidFill>
                  <a:schemeClr val="dk1"/>
                </a:solidFill>
              </a:rPr>
              <a:t> </a:t>
            </a:r>
            <a:r>
              <a:rPr b="1" lang="en" sz="1400">
                <a:solidFill>
                  <a:schemeClr val="dk1"/>
                </a:solidFill>
              </a:rPr>
              <a:t>set</a:t>
            </a:r>
            <a:r>
              <a:rPr lang="en" sz="1400">
                <a:solidFill>
                  <a:schemeClr val="dk1"/>
                </a:solidFill>
              </a:rPr>
              <a:t> size</a:t>
            </a:r>
            <a:endParaRPr sz="14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49a57f733b_0_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49a57f733b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49a57f733b_4_7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49a57f733b_4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49a57f733b_0_3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49a57f733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process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49a57f733b_0_5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49a57f733b_0_5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We choose the opposite way: learn how it is changed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GP: need labelled strings as test cases; test coverage is low</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GE: from grammar, unit is symbols in grammar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Fault-based mution: modify a regular expression according to mutation operators defined by faults. Interactive; generate strings and ask feedback on accept or not to confirm the direction of evolution;  faults are the </a:t>
            </a:r>
            <a:r>
              <a:rPr lang="en" sz="1800">
                <a:solidFill>
                  <a:srgbClr val="4A86E8"/>
                </a:solidFill>
              </a:rPr>
              <a:t>common mistakes; single-fault (first-order) mutation; high-order mutation (multiple faults0</a:t>
            </a:r>
            <a:endParaRPr sz="14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49a57f733b_0_3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49a57f733b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Fixing regex is difficult because of various cases. The first step is to learn how developers change regexes.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regex means a set of conditions： too restricted; regex too relaxed----semantics</a:t>
            </a:r>
            <a:endParaRPr sz="14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49a57f733b_3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49a57f733b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Now we know that regular expressions are not tested enough.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But what we still do not know is that RQ2: </a:t>
            </a:r>
            <a:r>
              <a:rPr b="1" lang="en" sz="1400">
                <a:solidFill>
                  <a:schemeClr val="dk1"/>
                </a:solidFill>
              </a:rPr>
              <a:t>------repeat the question ----Not rephrase the question</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Our next question is how we can improve regular expression testing, can we utilize the existing regular expression tools to improve testing.</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49a57f733b_0_3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49a57f733b_0_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Fixing regex is difficult because of various cases. The first step is to learn how developers change regexes.</a:t>
            </a: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9a57f733b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9a57f73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 expression is common although you don’t even realize it.</a:t>
            </a:r>
            <a:endParaRPr/>
          </a:p>
          <a:p>
            <a:pPr indent="0" lvl="0" marL="0" rtl="0" algn="l">
              <a:spcBef>
                <a:spcPts val="0"/>
              </a:spcBef>
              <a:spcAft>
                <a:spcPts val="0"/>
              </a:spcAft>
              <a:buNone/>
            </a:pPr>
            <a:r>
              <a:rPr lang="en"/>
              <a:t>Network access control, iptables, firewall rules. Network intrusion detection so they are embedded in network devices.</a:t>
            </a:r>
            <a:endParaRPr/>
          </a:p>
          <a:p>
            <a:pPr indent="0" lvl="0" marL="0" rtl="0" algn="l">
              <a:spcBef>
                <a:spcPts val="0"/>
              </a:spcBef>
              <a:spcAft>
                <a:spcPts val="0"/>
              </a:spcAft>
              <a:buNone/>
            </a:pPr>
            <a:r>
              <a:rPr lang="en"/>
              <a:t>Register, or create an account on one website, you need phone number, email address, password, … SSN credit</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49a57f733b_0_40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49a57f733b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We started from the 1,225 projects which we collected for testing coverage study. We searched from literal regexes in their latest code version and found 4K of them.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Git log vs git blame: </a:t>
            </a:r>
            <a:r>
              <a:rPr lang="en" sz="1400">
                <a:solidFill>
                  <a:srgbClr val="3A4145"/>
                </a:solidFill>
                <a:highlight>
                  <a:srgbClr val="F7FAFB"/>
                </a:highlight>
                <a:latin typeface="Courier New"/>
                <a:ea typeface="Courier New"/>
                <a:cs typeface="Courier New"/>
                <a:sym typeface="Courier New"/>
              </a:rPr>
              <a:t>git blame</a:t>
            </a:r>
            <a:r>
              <a:rPr lang="en" sz="1400">
                <a:solidFill>
                  <a:srgbClr val="3A4145"/>
                </a:solidFill>
                <a:latin typeface="Times New Roman"/>
                <a:ea typeface="Times New Roman"/>
                <a:cs typeface="Times New Roman"/>
                <a:sym typeface="Times New Roman"/>
              </a:rPr>
              <a:t> only shows the </a:t>
            </a:r>
            <a:r>
              <a:rPr b="1" lang="en" sz="1400">
                <a:solidFill>
                  <a:srgbClr val="3A4145"/>
                </a:solidFill>
                <a:latin typeface="Times New Roman"/>
                <a:ea typeface="Times New Roman"/>
                <a:cs typeface="Times New Roman"/>
                <a:sym typeface="Times New Roman"/>
              </a:rPr>
              <a:t>last person to modify a line; </a:t>
            </a:r>
            <a:r>
              <a:rPr lang="en" sz="1400">
                <a:solidFill>
                  <a:srgbClr val="3A4145"/>
                </a:solidFill>
                <a:highlight>
                  <a:srgbClr val="F7FAFB"/>
                </a:highlight>
                <a:latin typeface="Courier New"/>
                <a:ea typeface="Courier New"/>
                <a:cs typeface="Courier New"/>
                <a:sym typeface="Courier New"/>
              </a:rPr>
              <a:t>git log</a:t>
            </a:r>
            <a:r>
              <a:rPr lang="en" sz="1400">
                <a:solidFill>
                  <a:srgbClr val="3A4145"/>
                </a:solidFill>
                <a:latin typeface="Times New Roman"/>
                <a:ea typeface="Times New Roman"/>
                <a:cs typeface="Times New Roman"/>
                <a:sym typeface="Times New Roman"/>
              </a:rPr>
              <a:t> General command to show multiple commits</a:t>
            </a:r>
            <a:endParaRPr sz="1400">
              <a:solidFill>
                <a:srgbClr val="3A4145"/>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rPr>
              <a:t>-L &lt;start&gt;,&lt;end&gt;:&lt;file&gt;, -L :&lt;funcname&gt;:&lt;file&gt;</a:t>
            </a:r>
            <a:endParaRPr sz="1400">
              <a:solidFill>
                <a:srgbClr val="0000F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rPr>
              <a:t>           Trace the evolution of the line range given by "&lt;start&gt;,&lt;end&gt;" (or the function name regex &lt;funcname&gt;) within the &lt;file&gt;.</a:t>
            </a:r>
            <a:endParaRPr sz="1400">
              <a:solidFill>
                <a:srgbClr val="0000FF"/>
              </a:solidFill>
            </a:endParaRPr>
          </a:p>
          <a:p>
            <a:pPr indent="0" lvl="0" marL="0" rtl="0" algn="l">
              <a:lnSpc>
                <a:spcPct val="100000"/>
              </a:lnSpc>
              <a:spcBef>
                <a:spcPts val="0"/>
              </a:spcBef>
              <a:spcAft>
                <a:spcPts val="0"/>
              </a:spcAft>
              <a:buClr>
                <a:schemeClr val="dk1"/>
              </a:buClr>
              <a:buSzPts val="1100"/>
              <a:buFont typeface="Arial"/>
              <a:buNone/>
            </a:pPr>
            <a:r>
              <a:rPr lang="en" sz="1400">
                <a:solidFill>
                  <a:srgbClr val="3A4145"/>
                </a:solidFill>
                <a:highlight>
                  <a:srgbClr val="F7FAFB"/>
                </a:highlight>
                <a:latin typeface="Courier New"/>
                <a:ea typeface="Courier New"/>
                <a:cs typeface="Courier New"/>
                <a:sym typeface="Courier New"/>
              </a:rPr>
              <a:t>-p</a:t>
            </a:r>
            <a:r>
              <a:rPr lang="en" sz="1400">
                <a:solidFill>
                  <a:srgbClr val="3A4145"/>
                </a:solidFill>
                <a:latin typeface="Times New Roman"/>
                <a:ea typeface="Times New Roman"/>
                <a:cs typeface="Times New Roman"/>
                <a:sym typeface="Times New Roman"/>
              </a:rPr>
              <a:t> Show </a:t>
            </a:r>
            <a:r>
              <a:rPr b="1" lang="en" sz="1400">
                <a:solidFill>
                  <a:srgbClr val="3A4145"/>
                </a:solidFill>
                <a:latin typeface="Times New Roman"/>
                <a:ea typeface="Times New Roman"/>
                <a:cs typeface="Times New Roman"/>
                <a:sym typeface="Times New Roman"/>
              </a:rPr>
              <a:t>patches</a:t>
            </a:r>
            <a:r>
              <a:rPr lang="en" sz="1400">
                <a:solidFill>
                  <a:srgbClr val="3A4145"/>
                </a:solidFill>
                <a:latin typeface="Times New Roman"/>
                <a:ea typeface="Times New Roman"/>
                <a:cs typeface="Times New Roman"/>
                <a:sym typeface="Times New Roman"/>
              </a:rPr>
              <a:t>, as in show what actually changed for each commit.</a:t>
            </a:r>
            <a:endParaRPr sz="1400">
              <a:solidFill>
                <a:srgbClr val="3A4145"/>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49a57f733b_0_37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49a57f733b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49a57f733b_0_4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9a57f733b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49a57f733b_0_47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49a57f733b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edit chains, 12 reversions</a:t>
            </a:r>
            <a:endParaRPr/>
          </a:p>
          <a:p>
            <a:pPr indent="0" lvl="0" marL="0" rtl="0" algn="l">
              <a:spcBef>
                <a:spcPts val="0"/>
              </a:spcBef>
              <a:spcAft>
                <a:spcPts val="0"/>
              </a:spcAft>
              <a:buNone/>
            </a:pPr>
            <a:r>
              <a:rPr lang="en"/>
              <a:t>25 edit chains, 85 reversions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49a57f733b_0_5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9a57f733b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Main idea: most regular expression change have overlaps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It is no sense to create regex with completely different semantics</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g49a57f733b_4_2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49a57f733b_4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Main idea: most regular expression change have overlaps</a:t>
            </a:r>
            <a:endParaRPr sz="1400">
              <a:solidFill>
                <a:schemeClr val="dk1"/>
              </a:solidFill>
            </a:endParaRPr>
          </a:p>
          <a:p>
            <a:pPr indent="0" lvl="0" marL="0" rtl="0" algn="l">
              <a:spcBef>
                <a:spcPts val="0"/>
              </a:spcBef>
              <a:spcAft>
                <a:spcPts val="0"/>
              </a:spcAft>
              <a:buNone/>
            </a:pPr>
            <a:r>
              <a:rPr lang="en" sz="1400">
                <a:solidFill>
                  <a:schemeClr val="dk1"/>
                </a:solidFill>
              </a:rPr>
              <a:t>It is no sense to create regex with completely different semantics</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49a57f733b_4_2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49a57f733b_4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Main idea: most regular expression change have overlaps</a:t>
            </a:r>
            <a:endParaRPr sz="1400">
              <a:solidFill>
                <a:schemeClr val="dk1"/>
              </a:solidFill>
            </a:endParaRPr>
          </a:p>
          <a:p>
            <a:pPr indent="0" lvl="0" marL="0" rtl="0" algn="l">
              <a:spcBef>
                <a:spcPts val="0"/>
              </a:spcBef>
              <a:spcAft>
                <a:spcPts val="0"/>
              </a:spcAft>
              <a:buNone/>
            </a:pPr>
            <a:r>
              <a:rPr lang="en" sz="1400">
                <a:solidFill>
                  <a:schemeClr val="dk1"/>
                </a:solidFill>
              </a:rPr>
              <a:t>It is no sense to create regex with completely different semantics</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49a57f733b_4_2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49a57f733b_4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Main idea: most regular expression change multiple features.</a:t>
            </a:r>
            <a:endParaRPr sz="1400">
              <a:solidFill>
                <a:schemeClr val="dk1"/>
              </a:solidFill>
            </a:endParaRPr>
          </a:p>
          <a:p>
            <a:pPr indent="0" lvl="0" marL="0" rtl="0" algn="l">
              <a:spcBef>
                <a:spcPts val="0"/>
              </a:spcBef>
              <a:spcAft>
                <a:spcPts val="0"/>
              </a:spcAft>
              <a:buNone/>
            </a:pPr>
            <a:r>
              <a:rPr lang="en" sz="1400">
                <a:solidFill>
                  <a:schemeClr val="dk1"/>
                </a:solidFill>
              </a:rPr>
              <a:t>Most likely these features appear together, or there are multiple faults</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49a57f733b_4_1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49a57f733b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Main idea: most regular expression change multiple features.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Most likely these features appear together, or there are multiple faults</a:t>
            </a: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49a57f733b_0_5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8" name="Google Shape;708;g49a57f733b_0_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9a57f733b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9a57f733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flexible: multiple ways to express the same thing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Get a clear picture: what all the matching strings look like; corner cases are neglected, </a:t>
            </a:r>
            <a:r>
              <a:rPr lang="en" sz="1800">
                <a:solidFill>
                  <a:schemeClr val="dk1"/>
                </a:solidFill>
              </a:rPr>
              <a:t>unaware</a:t>
            </a:r>
            <a:r>
              <a:rPr lang="en" sz="1800">
                <a:solidFill>
                  <a:schemeClr val="dk1"/>
                </a:solidFill>
              </a:rPr>
              <a:t> of input information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Read: comprehension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Compose: even though you know what are the strings you look for, you still may not get it right because of its complexity</a:t>
            </a:r>
            <a:endParaRPr sz="1800">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49a57f733b_4_2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49a57f733b_4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RQ6: likely to exclude disjoint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49a57f733b_4_28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49a57f733b_4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Case Change (CC)</a:t>
            </a:r>
            <a:endParaRPr sz="1400"/>
          </a:p>
          <a:p>
            <a:pPr indent="0" lvl="0" marL="0" rtl="0" algn="l">
              <a:spcBef>
                <a:spcPts val="0"/>
              </a:spcBef>
              <a:spcAft>
                <a:spcPts val="0"/>
              </a:spcAft>
              <a:buNone/>
            </a:pPr>
            <a:r>
              <a:rPr b="1" lang="en" sz="1400"/>
              <a:t>Negation Addition (NA)</a:t>
            </a:r>
            <a:endParaRPr b="1" sz="1400"/>
          </a:p>
          <a:p>
            <a:pPr indent="0" lvl="0" marL="0" rtl="0" algn="l">
              <a:spcBef>
                <a:spcPts val="0"/>
              </a:spcBef>
              <a:spcAft>
                <a:spcPts val="0"/>
              </a:spcAft>
              <a:buNone/>
            </a:pPr>
            <a:r>
              <a:rPr b="1" lang="en" sz="1400"/>
              <a:t>Metachar To Char (M2C)</a:t>
            </a:r>
            <a:endParaRPr b="1" sz="1400"/>
          </a:p>
          <a:p>
            <a:pPr indent="0" lvl="0" marL="0" rtl="0" algn="l">
              <a:spcBef>
                <a:spcPts val="0"/>
              </a:spcBef>
              <a:spcAft>
                <a:spcPts val="0"/>
              </a:spcAft>
              <a:buNone/>
            </a:pPr>
            <a:r>
              <a:rPr b="1" lang="en" sz="1400"/>
              <a:t>Range Modification (RM)</a:t>
            </a:r>
            <a:endParaRPr sz="1400"/>
          </a:p>
          <a:p>
            <a:pPr indent="0" lvl="0" marL="0" rtl="0" algn="l">
              <a:spcBef>
                <a:spcPts val="0"/>
              </a:spcBef>
              <a:spcAft>
                <a:spcPts val="0"/>
              </a:spcAft>
              <a:buNone/>
            </a:pPr>
            <a:r>
              <a:rPr b="1" lang="en" sz="1400"/>
              <a:t>Character Class Restriction CCR</a:t>
            </a:r>
            <a:endParaRPr sz="1400"/>
          </a:p>
          <a:p>
            <a:pPr indent="0" lvl="0" marL="0" rtl="0" algn="l">
              <a:spcBef>
                <a:spcPts val="0"/>
              </a:spcBef>
              <a:spcAft>
                <a:spcPts val="0"/>
              </a:spcAft>
              <a:buNone/>
            </a:pPr>
            <a:r>
              <a:rPr lang="en" sz="1400"/>
              <a:t> </a:t>
            </a:r>
            <a:r>
              <a:rPr b="1" lang="en" sz="1400"/>
              <a:t>Negated Character Class to Optional (NCCO)</a:t>
            </a:r>
            <a:endParaRPr sz="1400"/>
          </a:p>
          <a:p>
            <a:pPr indent="0" lvl="0" marL="0" rtl="0" algn="l">
              <a:spcBef>
                <a:spcPts val="0"/>
              </a:spcBef>
              <a:spcAft>
                <a:spcPts val="0"/>
              </a:spcAft>
              <a:buNone/>
            </a:pPr>
            <a:r>
              <a:rPr b="1" lang="en" sz="1400"/>
              <a:t>Character Class Negation (CCN)</a:t>
            </a: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49a57f733b_4_3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49a57f733b_4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49a57f733b_4_3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49a57f733b_4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49a57f733b_4_4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49a57f733b_4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49a57f733b_4_4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49a57f733b_4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49a57f733b_4_3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49a57f733b_4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RQ6: likely to exclude disjoint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49a57f733b_4_4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49a57f733b_4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RQ6: likely to exclude disjoint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49a57f733b_4_4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49a57f733b_4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RQ6: likely to exclude disjoint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49a57f733b_4_48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49a57f733b_4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9a57f733b_0_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9a57f73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software development process</a:t>
            </a:r>
            <a:endParaRPr sz="1400"/>
          </a:p>
          <a:p>
            <a:pPr indent="0" lvl="0" marL="0" rtl="0" algn="l">
              <a:spcBef>
                <a:spcPts val="0"/>
              </a:spcBef>
              <a:spcAft>
                <a:spcPts val="0"/>
              </a:spcAft>
              <a:buNone/>
            </a:pPr>
            <a:r>
              <a:rPr lang="en" sz="1400"/>
              <a:t>performance/semantic refactoring</a:t>
            </a:r>
            <a:endParaRPr sz="1400"/>
          </a:p>
          <a:p>
            <a:pPr indent="0" lvl="0" marL="0" rtl="0" algn="l">
              <a:spcBef>
                <a:spcPts val="0"/>
              </a:spcBef>
              <a:spcAft>
                <a:spcPts val="0"/>
              </a:spcAft>
              <a:buNone/>
            </a:pPr>
            <a:r>
              <a:rPr lang="en" sz="1400">
                <a:solidFill>
                  <a:srgbClr val="666666"/>
                </a:solidFill>
              </a:rPr>
              <a:t>A Search for Improved Performance in Regular Expressions----performance refactoring; </a:t>
            </a:r>
            <a:endParaRPr sz="1400">
              <a:solidFill>
                <a:srgbClr val="666666"/>
              </a:solidFill>
            </a:endParaRPr>
          </a:p>
          <a:p>
            <a:pPr indent="0" lvl="0" marL="0" rtl="0" algn="l">
              <a:spcBef>
                <a:spcPts val="0"/>
              </a:spcBef>
              <a:spcAft>
                <a:spcPts val="0"/>
              </a:spcAft>
              <a:buNone/>
            </a:pPr>
            <a:r>
              <a:rPr lang="en" sz="1400">
                <a:solidFill>
                  <a:srgbClr val="222222"/>
                </a:solidFill>
                <a:highlight>
                  <a:srgbClr val="FFFFFF"/>
                </a:highlight>
              </a:rPr>
              <a:t> </a:t>
            </a:r>
            <a:r>
              <a:rPr i="1" lang="en" sz="1400">
                <a:solidFill>
                  <a:srgbClr val="222222"/>
                </a:solidFill>
                <a:highlight>
                  <a:srgbClr val="FFFFFF"/>
                </a:highlight>
              </a:rPr>
              <a:t>Proceedings of the Genetic and Evolutionary Computation Conference (GECCO, 2017）</a:t>
            </a:r>
            <a:endParaRPr i="1" sz="1400">
              <a:solidFill>
                <a:srgbClr val="222222"/>
              </a:solidFill>
              <a:highlight>
                <a:srgbClr val="FFFFFF"/>
              </a:highlight>
            </a:endParaRPr>
          </a:p>
          <a:p>
            <a:pPr indent="0" lvl="0" marL="0" rtl="0" algn="l">
              <a:spcBef>
                <a:spcPts val="0"/>
              </a:spcBef>
              <a:spcAft>
                <a:spcPts val="0"/>
              </a:spcAft>
              <a:buNone/>
            </a:pPr>
            <a:r>
              <a:rPr lang="en" sz="1400">
                <a:solidFill>
                  <a:srgbClr val="333333"/>
                </a:solidFill>
                <a:highlight>
                  <a:srgbClr val="FFFFFF"/>
                </a:highlight>
              </a:rPr>
              <a:t>Regexp::Assemble - Assemble multiple Regular Expressions into a single RE (merging multiple  regexes)</a:t>
            </a:r>
            <a:endParaRPr sz="1400">
              <a:solidFill>
                <a:srgbClr val="333333"/>
              </a:solidFill>
              <a:highlight>
                <a:srgbClr val="FFFFFF"/>
              </a:highlight>
            </a:endParaRPr>
          </a:p>
          <a:p>
            <a:pPr indent="0" lvl="0" marL="0" rtl="0" algn="l">
              <a:spcBef>
                <a:spcPts val="0"/>
              </a:spcBef>
              <a:spcAft>
                <a:spcPts val="0"/>
              </a:spcAft>
              <a:buNone/>
            </a:pPr>
            <a:r>
              <a:rPr lang="en" sz="1400">
                <a:solidFill>
                  <a:srgbClr val="115500"/>
                </a:solidFill>
                <a:highlight>
                  <a:srgbClr val="FFFFFF"/>
                </a:highlight>
                <a:latin typeface="Courier New"/>
                <a:ea typeface="Courier New"/>
                <a:cs typeface="Courier New"/>
                <a:sym typeface="Courier New"/>
              </a:rPr>
              <a:t>regex-opt: </a:t>
            </a:r>
            <a:r>
              <a:rPr lang="en" sz="1400">
                <a:solidFill>
                  <a:schemeClr val="dk1"/>
                </a:solidFill>
                <a:highlight>
                  <a:srgbClr val="FFFFFF"/>
                </a:highlight>
              </a:rPr>
              <a:t>Optimizes perl-compatible regular expressions. (semantic equivalence)  </a:t>
            </a:r>
            <a:r>
              <a:rPr lang="en" sz="1800">
                <a:solidFill>
                  <a:schemeClr val="dk1"/>
                </a:solidFill>
              </a:rPr>
              <a:t>Development</a:t>
            </a:r>
            <a:endParaRPr sz="1400">
              <a:solidFill>
                <a:schemeClr val="dk1"/>
              </a:solidFill>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49a57f733b_4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49a57f733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49a57f733b_4_80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49a57f733b_4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49a57f733b_3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5" name="Google Shape;855;g49a57f733b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Now we know that regular expressions are not tested enough.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But what we still do not know is that RQ2: </a:t>
            </a:r>
            <a:r>
              <a:rPr b="1" lang="en" sz="1400">
                <a:solidFill>
                  <a:schemeClr val="dk1"/>
                </a:solidFill>
              </a:rPr>
              <a:t>------repeat the question ----Not rephrase the question</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Our next question is how we can improve regular expression testing, can we utilize the existing regular expression tools to improve testing.</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g49a57f733b_4_3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49a57f733b_4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DA0002"/>
                </a:solidFill>
              </a:rPr>
              <a:t>Case Change (CC)</a:t>
            </a:r>
            <a:endParaRPr/>
          </a:p>
          <a:p>
            <a:pPr indent="0" lvl="0" marL="0" rtl="0" algn="l">
              <a:spcBef>
                <a:spcPts val="0"/>
              </a:spcBef>
              <a:spcAft>
                <a:spcPts val="0"/>
              </a:spcAft>
              <a:buNone/>
            </a:pPr>
            <a:r>
              <a:rPr b="1" lang="en" sz="3200">
                <a:solidFill>
                  <a:srgbClr val="DA0002"/>
                </a:solidFill>
              </a:rPr>
              <a:t>Negation Addition (NA)</a:t>
            </a:r>
            <a:endParaRPr b="1" sz="3200">
              <a:solidFill>
                <a:srgbClr val="DA0002"/>
              </a:solidFill>
            </a:endParaRPr>
          </a:p>
          <a:p>
            <a:pPr indent="0" lvl="0" marL="0" rtl="0" algn="l">
              <a:spcBef>
                <a:spcPts val="0"/>
              </a:spcBef>
              <a:spcAft>
                <a:spcPts val="0"/>
              </a:spcAft>
              <a:buNone/>
            </a:pPr>
            <a:r>
              <a:rPr b="1" lang="en" sz="3200">
                <a:solidFill>
                  <a:srgbClr val="DA0002"/>
                </a:solidFill>
              </a:rPr>
              <a:t>Metachar To Char (M2C)</a:t>
            </a:r>
            <a:endParaRPr b="1" sz="3200">
              <a:solidFill>
                <a:srgbClr val="DA0002"/>
              </a:solidFill>
            </a:endParaRPr>
          </a:p>
          <a:p>
            <a:pPr indent="0" lvl="0" marL="0" rtl="0" algn="l">
              <a:spcBef>
                <a:spcPts val="0"/>
              </a:spcBef>
              <a:spcAft>
                <a:spcPts val="0"/>
              </a:spcAft>
              <a:buNone/>
            </a:pPr>
            <a:r>
              <a:rPr b="1" lang="en" sz="3200">
                <a:solidFill>
                  <a:srgbClr val="DA0002"/>
                </a:solidFill>
              </a:rPr>
              <a:t>Range Modification (RM)</a:t>
            </a:r>
            <a:endParaRPr/>
          </a:p>
          <a:p>
            <a:pPr indent="0" lvl="0" marL="0" rtl="0" algn="l">
              <a:spcBef>
                <a:spcPts val="0"/>
              </a:spcBef>
              <a:spcAft>
                <a:spcPts val="0"/>
              </a:spcAft>
              <a:buNone/>
            </a:pPr>
            <a:r>
              <a:rPr b="1" lang="en" sz="3200">
                <a:solidFill>
                  <a:srgbClr val="DA0002"/>
                </a:solidFill>
              </a:rPr>
              <a:t>Character Class Restriction CCR</a:t>
            </a:r>
            <a:endParaRPr/>
          </a:p>
          <a:p>
            <a:pPr indent="0" lvl="0" marL="0" rtl="0" algn="l">
              <a:spcBef>
                <a:spcPts val="0"/>
              </a:spcBef>
              <a:spcAft>
                <a:spcPts val="0"/>
              </a:spcAft>
              <a:buNone/>
            </a:pPr>
            <a:r>
              <a:rPr lang="en"/>
              <a:t> </a:t>
            </a:r>
            <a:r>
              <a:rPr b="1" lang="en" sz="3200">
                <a:solidFill>
                  <a:srgbClr val="DA0002"/>
                </a:solidFill>
              </a:rPr>
              <a:t>Negated Character Class to Optional (NCCO)</a:t>
            </a:r>
            <a:endParaRPr/>
          </a:p>
          <a:p>
            <a:pPr indent="0" lvl="0" marL="0" rtl="0" algn="l">
              <a:spcBef>
                <a:spcPts val="0"/>
              </a:spcBef>
              <a:spcAft>
                <a:spcPts val="0"/>
              </a:spcAft>
              <a:buNone/>
            </a:pPr>
            <a:r>
              <a:rPr b="1" lang="en" sz="3200">
                <a:solidFill>
                  <a:srgbClr val="DA0002"/>
                </a:solidFill>
              </a:rPr>
              <a:t>Character Class Negation (CCN)</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Google Shape;874;g49a57f733b_4_3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49a57f733b_4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DA0002"/>
                </a:solidFill>
              </a:rPr>
              <a:t>Case Change (CC)</a:t>
            </a:r>
            <a:endParaRPr sz="1400"/>
          </a:p>
          <a:p>
            <a:pPr indent="0" lvl="0" marL="0" rtl="0" algn="l">
              <a:spcBef>
                <a:spcPts val="0"/>
              </a:spcBef>
              <a:spcAft>
                <a:spcPts val="0"/>
              </a:spcAft>
              <a:buNone/>
            </a:pPr>
            <a:r>
              <a:rPr b="1" lang="en" sz="1400">
                <a:solidFill>
                  <a:srgbClr val="DA0002"/>
                </a:solidFill>
              </a:rPr>
              <a:t>Negation Addition (NA)</a:t>
            </a:r>
            <a:endParaRPr b="1" sz="1400">
              <a:solidFill>
                <a:srgbClr val="DA0002"/>
              </a:solidFill>
            </a:endParaRPr>
          </a:p>
          <a:p>
            <a:pPr indent="0" lvl="0" marL="0" rtl="0" algn="l">
              <a:spcBef>
                <a:spcPts val="0"/>
              </a:spcBef>
              <a:spcAft>
                <a:spcPts val="0"/>
              </a:spcAft>
              <a:buNone/>
            </a:pPr>
            <a:r>
              <a:rPr b="1" lang="en" sz="1400">
                <a:solidFill>
                  <a:srgbClr val="DA0002"/>
                </a:solidFill>
              </a:rPr>
              <a:t>Metachar To Char (M2C)</a:t>
            </a:r>
            <a:endParaRPr b="1" sz="1400">
              <a:solidFill>
                <a:srgbClr val="DA0002"/>
              </a:solidFill>
            </a:endParaRPr>
          </a:p>
          <a:p>
            <a:pPr indent="0" lvl="0" marL="0" rtl="0" algn="l">
              <a:spcBef>
                <a:spcPts val="0"/>
              </a:spcBef>
              <a:spcAft>
                <a:spcPts val="0"/>
              </a:spcAft>
              <a:buNone/>
            </a:pPr>
            <a:r>
              <a:rPr b="1" lang="en" sz="1400">
                <a:solidFill>
                  <a:srgbClr val="DA0002"/>
                </a:solidFill>
              </a:rPr>
              <a:t>Range Modification (RM)</a:t>
            </a:r>
            <a:endParaRPr sz="1400"/>
          </a:p>
          <a:p>
            <a:pPr indent="0" lvl="0" marL="0" rtl="0" algn="l">
              <a:spcBef>
                <a:spcPts val="0"/>
              </a:spcBef>
              <a:spcAft>
                <a:spcPts val="0"/>
              </a:spcAft>
              <a:buNone/>
            </a:pPr>
            <a:r>
              <a:rPr b="1" lang="en" sz="1400">
                <a:solidFill>
                  <a:srgbClr val="DA0002"/>
                </a:solidFill>
              </a:rPr>
              <a:t>Character Class Restriction CCR</a:t>
            </a:r>
            <a:endParaRPr sz="1400"/>
          </a:p>
          <a:p>
            <a:pPr indent="0" lvl="0" marL="0" rtl="0" algn="l">
              <a:spcBef>
                <a:spcPts val="0"/>
              </a:spcBef>
              <a:spcAft>
                <a:spcPts val="0"/>
              </a:spcAft>
              <a:buNone/>
            </a:pPr>
            <a:r>
              <a:rPr lang="en" sz="1400"/>
              <a:t> </a:t>
            </a:r>
            <a:r>
              <a:rPr b="1" lang="en" sz="1400">
                <a:solidFill>
                  <a:srgbClr val="DA0002"/>
                </a:solidFill>
              </a:rPr>
              <a:t>Negated Character Class to Optional (NCCO)</a:t>
            </a:r>
            <a:endParaRPr sz="1400"/>
          </a:p>
          <a:p>
            <a:pPr indent="0" lvl="0" marL="0" rtl="0" algn="l">
              <a:spcBef>
                <a:spcPts val="0"/>
              </a:spcBef>
              <a:spcAft>
                <a:spcPts val="0"/>
              </a:spcAft>
              <a:buNone/>
            </a:pPr>
            <a:r>
              <a:rPr b="1" lang="en" sz="1400">
                <a:solidFill>
                  <a:srgbClr val="DA0002"/>
                </a:solidFill>
              </a:rPr>
              <a:t>Character Class Negation (CCN)</a:t>
            </a:r>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49a57f733b_4_4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49a57f733b_4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all strings is not doable </a:t>
            </a:r>
            <a:r>
              <a:rPr b="1" lang="en" sz="1050" u="sng">
                <a:solidFill>
                  <a:srgbClr val="35A1D4"/>
                </a:solidFill>
                <a:highlight>
                  <a:srgbClr val="FCFCFE"/>
                </a:highlight>
                <a:hlinkClick r:id="rId2"/>
              </a:rPr>
              <a:t>feasible</a:t>
            </a:r>
            <a:r>
              <a:rPr b="1" lang="en" sz="1050">
                <a:solidFill>
                  <a:srgbClr val="35A1D4"/>
                </a:solidFill>
                <a:highlight>
                  <a:srgbClr val="FCFCFE"/>
                </a:highlight>
              </a:rPr>
              <a:t> </a:t>
            </a:r>
            <a:r>
              <a:rPr b="1" lang="en" sz="1050">
                <a:solidFill>
                  <a:srgbClr val="959595"/>
                </a:solidFill>
                <a:highlight>
                  <a:srgbClr val="FCFCFE"/>
                </a:highlight>
              </a:rPr>
              <a:t>;</a:t>
            </a:r>
            <a:r>
              <a:rPr b="1" lang="en" sz="1050">
                <a:solidFill>
                  <a:srgbClr val="35A1D4"/>
                </a:solidFill>
                <a:highlight>
                  <a:srgbClr val="FCFCFE"/>
                </a:highlight>
              </a:rPr>
              <a:t> </a:t>
            </a:r>
            <a:r>
              <a:rPr b="1" lang="en" sz="1050" u="sng">
                <a:solidFill>
                  <a:srgbClr val="35A1D4"/>
                </a:solidFill>
                <a:highlight>
                  <a:srgbClr val="FCFCFE"/>
                </a:highlight>
                <a:hlinkClick r:id="rId3"/>
              </a:rPr>
              <a:t>viable</a:t>
            </a:r>
            <a:r>
              <a:rPr b="1" lang="en" sz="1050">
                <a:solidFill>
                  <a:srgbClr val="35A1D4"/>
                </a:solidFill>
                <a:highlight>
                  <a:srgbClr val="FCFCFE"/>
                </a:highlight>
              </a:rPr>
              <a:t> </a:t>
            </a:r>
            <a:r>
              <a:rPr b="1" lang="en" sz="1050">
                <a:solidFill>
                  <a:srgbClr val="959595"/>
                </a:solidFill>
                <a:highlight>
                  <a:srgbClr val="FCFCFE"/>
                </a:highlight>
              </a:rPr>
              <a:t>;</a:t>
            </a:r>
            <a:r>
              <a:rPr b="1" lang="en" sz="1050">
                <a:solidFill>
                  <a:srgbClr val="35A1D4"/>
                </a:solidFill>
                <a:highlight>
                  <a:srgbClr val="FCFCFE"/>
                </a:highlight>
              </a:rPr>
              <a:t> doable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g49a57f733b_4_5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49a57f733b_4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all strings is not doable </a:t>
            </a:r>
            <a:r>
              <a:rPr b="1" lang="en" sz="1050" u="sng">
                <a:solidFill>
                  <a:srgbClr val="35A1D4"/>
                </a:solidFill>
                <a:highlight>
                  <a:srgbClr val="FCFCFE"/>
                </a:highlight>
                <a:hlinkClick r:id="rId2"/>
              </a:rPr>
              <a:t>feasible</a:t>
            </a:r>
            <a:r>
              <a:rPr b="1" lang="en" sz="1050">
                <a:solidFill>
                  <a:srgbClr val="35A1D4"/>
                </a:solidFill>
                <a:highlight>
                  <a:srgbClr val="FCFCFE"/>
                </a:highlight>
              </a:rPr>
              <a:t> </a:t>
            </a:r>
            <a:r>
              <a:rPr b="1" lang="en" sz="1050">
                <a:solidFill>
                  <a:srgbClr val="959595"/>
                </a:solidFill>
                <a:highlight>
                  <a:srgbClr val="FCFCFE"/>
                </a:highlight>
              </a:rPr>
              <a:t>;</a:t>
            </a:r>
            <a:r>
              <a:rPr b="1" lang="en" sz="1050">
                <a:solidFill>
                  <a:srgbClr val="35A1D4"/>
                </a:solidFill>
                <a:highlight>
                  <a:srgbClr val="FCFCFE"/>
                </a:highlight>
              </a:rPr>
              <a:t> </a:t>
            </a:r>
            <a:r>
              <a:rPr b="1" lang="en" sz="1050" u="sng">
                <a:solidFill>
                  <a:srgbClr val="35A1D4"/>
                </a:solidFill>
                <a:highlight>
                  <a:srgbClr val="FCFCFE"/>
                </a:highlight>
                <a:hlinkClick r:id="rId3"/>
              </a:rPr>
              <a:t>viable</a:t>
            </a:r>
            <a:r>
              <a:rPr b="1" lang="en" sz="1050">
                <a:solidFill>
                  <a:srgbClr val="35A1D4"/>
                </a:solidFill>
                <a:highlight>
                  <a:srgbClr val="FCFCFE"/>
                </a:highlight>
              </a:rPr>
              <a:t> </a:t>
            </a:r>
            <a:r>
              <a:rPr b="1" lang="en" sz="1050">
                <a:solidFill>
                  <a:srgbClr val="959595"/>
                </a:solidFill>
                <a:highlight>
                  <a:srgbClr val="FCFCFE"/>
                </a:highlight>
              </a:rPr>
              <a:t>;</a:t>
            </a:r>
            <a:r>
              <a:rPr b="1" lang="en" sz="1050">
                <a:solidFill>
                  <a:srgbClr val="35A1D4"/>
                </a:solidFill>
                <a:highlight>
                  <a:srgbClr val="FCFCFE"/>
                </a:highlight>
              </a:rPr>
              <a:t> doable</a:t>
            </a:r>
            <a:endParaRPr b="1" sz="1050">
              <a:solidFill>
                <a:srgbClr val="35A1D4"/>
              </a:solidFill>
              <a:highlight>
                <a:srgbClr val="FCFCFE"/>
              </a:highlight>
            </a:endParaRPr>
          </a:p>
          <a:p>
            <a:pPr indent="0" lvl="0" marL="0" rtl="0" algn="l">
              <a:spcBef>
                <a:spcPts val="0"/>
              </a:spcBef>
              <a:spcAft>
                <a:spcPts val="0"/>
              </a:spcAft>
              <a:buNone/>
            </a:pPr>
            <a:r>
              <a:rPr b="1" lang="en" sz="1050">
                <a:solidFill>
                  <a:srgbClr val="35A1D4"/>
                </a:solidFill>
                <a:highlight>
                  <a:srgbClr val="FCFCFE"/>
                </a:highlight>
              </a:rPr>
              <a:t>self -loop: zero, one, two times</a:t>
            </a:r>
            <a:endParaRPr b="1" sz="1050">
              <a:solidFill>
                <a:srgbClr val="35A1D4"/>
              </a:solidFill>
              <a:highlight>
                <a:srgbClr val="FCFCFE"/>
              </a:highlight>
            </a:endParaRPr>
          </a:p>
          <a:p>
            <a:pPr indent="0" lvl="0" marL="0" rtl="0" algn="l">
              <a:spcBef>
                <a:spcPts val="0"/>
              </a:spcBef>
              <a:spcAft>
                <a:spcPts val="0"/>
              </a:spcAft>
              <a:buNone/>
            </a:pPr>
            <a:r>
              <a:rPr b="1" lang="en" sz="1050">
                <a:solidFill>
                  <a:srgbClr val="35A1D4"/>
                </a:solidFill>
                <a:highlight>
                  <a:srgbClr val="FCFCFE"/>
                </a:highlight>
              </a:rPr>
              <a:t>3 strings VS 12 strings</a:t>
            </a:r>
            <a:endParaRPr b="1" sz="1050">
              <a:solidFill>
                <a:srgbClr val="35A1D4"/>
              </a:solidFill>
              <a:highlight>
                <a:srgbClr val="FCFCFE"/>
              </a:highligh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6" name="Shape 946"/>
        <p:cNvGrpSpPr/>
        <p:nvPr/>
      </p:nvGrpSpPr>
      <p:grpSpPr>
        <a:xfrm>
          <a:off x="0" y="0"/>
          <a:ext cx="0" cy="0"/>
          <a:chOff x="0" y="0"/>
          <a:chExt cx="0" cy="0"/>
        </a:xfrm>
      </p:grpSpPr>
      <p:sp>
        <p:nvSpPr>
          <p:cNvPr id="947" name="Google Shape;947;g49a57f733b_4_5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49a57f733b_4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Repetition: not just 0 times, or once, twice,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2" name="Shape 982"/>
        <p:cNvGrpSpPr/>
        <p:nvPr/>
      </p:nvGrpSpPr>
      <p:grpSpPr>
        <a:xfrm>
          <a:off x="0" y="0"/>
          <a:ext cx="0" cy="0"/>
          <a:chOff x="0" y="0"/>
          <a:chExt cx="0" cy="0"/>
        </a:xfrm>
      </p:grpSpPr>
      <p:sp>
        <p:nvSpPr>
          <p:cNvPr id="983" name="Google Shape;983;g49a57f733b_4_59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49a57f733b_4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Repetition: not just 0 times, or once, twice,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9a57f733b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a57f73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 this is the first empirical on regex testing coverage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a57f733b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49a57f733b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We suggest that regular expressions deserve more attention in testing. Thus, we are interested in two research questions: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First one is the current situation of regular expression testing; and the second one is that “can we utilize some existing regular expression tools to improve regular expression testing”</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Before  getting into our research questions, </a:t>
            </a:r>
            <a:r>
              <a:rPr b="1" lang="en" sz="1400">
                <a:solidFill>
                  <a:schemeClr val="dk1"/>
                </a:solidFill>
              </a:rPr>
              <a:t>first we need to introduce the graph-based coverage criteria.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We use </a:t>
            </a:r>
            <a:r>
              <a:rPr b="1" lang="en" sz="1400">
                <a:solidFill>
                  <a:schemeClr val="dk1"/>
                </a:solidFill>
              </a:rPr>
              <a:t>DFAs generated by RE2 to represent </a:t>
            </a:r>
            <a:r>
              <a:rPr lang="en" sz="1400">
                <a:solidFill>
                  <a:schemeClr val="dk1"/>
                </a:solidFill>
              </a:rPr>
              <a:t>the structure of regular expressions. RE2 is a fast regular expression engine developed by Google, and it is similar to those used in PCRE.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Those DFAs are </a:t>
            </a:r>
            <a:r>
              <a:rPr b="1" lang="en" sz="1400">
                <a:solidFill>
                  <a:schemeClr val="dk1"/>
                </a:solidFill>
              </a:rPr>
              <a:t>full-match DFA and only accept when the entire string matches the regular expression.</a:t>
            </a:r>
            <a:r>
              <a:rPr lang="en" sz="1400">
                <a:solidFill>
                  <a:schemeClr val="dk1"/>
                </a:solidFill>
              </a:rPr>
              <a:t> For example, if the regex is “\d+”, then string “123” is matching string, but string “1a” is a non-matching string.</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rPr>
              <a:t>Full Match DFAs use 256 as the marker to identify the end of the string. That’s why you see some 256 on graphs of this slides.</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We use the percentage of visited nodes and edges as the testing coverage of a regular expression. Edge-pair is another criteria but we are not going to talk about it in this slides.</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We use “\d+” and these two inputs as </a:t>
            </a:r>
            <a:r>
              <a:rPr b="1" lang="en" sz="1400">
                <a:solidFill>
                  <a:schemeClr val="dk1"/>
                </a:solidFill>
              </a:rPr>
              <a:t>a running  example</a:t>
            </a:r>
            <a:r>
              <a:rPr lang="en" sz="1400">
                <a:solidFill>
                  <a:schemeClr val="dk1"/>
                </a:solidFill>
              </a:rPr>
              <a:t> to show how to </a:t>
            </a:r>
            <a:r>
              <a:rPr b="1" lang="en" sz="1400">
                <a:solidFill>
                  <a:schemeClr val="dk1"/>
                </a:solidFill>
              </a:rPr>
              <a:t>calculate</a:t>
            </a:r>
            <a:r>
              <a:rPr lang="en" sz="1400">
                <a:solidFill>
                  <a:schemeClr val="dk1"/>
                </a:solidFill>
              </a:rPr>
              <a:t> Node and Edge Coverage. In this table, NC means Node coverage and EC mean Edge Coverage</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Here is the DFA for this regex. It consists of 5 nodes and 7 edges. </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For the matching input “123”, the visited nodes and edges are highlighted in blue color.  There are 4 visited nodes and 4 visited edges. So the node coverage is 80% and edge coverage is 57%</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7" name="Google Shape;17;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lvl="0"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lvl="1"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2pPr>
            <a:lvl3pPr lvl="2"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algn="ctr">
              <a:lnSpc>
                <a:spcPct val="100000"/>
              </a:lnSpc>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lvl="4" marR="0" algn="ctr">
              <a:lnSpc>
                <a:spcPct val="100000"/>
              </a:lnSpc>
              <a:spcBef>
                <a:spcPts val="20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2" name="Google Shape;72;p11"/>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11"/>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280"/>
              </a:spcBef>
              <a:spcAft>
                <a:spcPts val="0"/>
              </a:spcAft>
              <a:buClr>
                <a:schemeClr val="dk1"/>
              </a:buClr>
              <a:buSzPts val="2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24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10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4" name="Google Shape;74;p11"/>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9" name="Google Shape;79;p12"/>
          <p:cNvSpPr txBox="1"/>
          <p:nvPr>
            <p:ph idx="1" type="body"/>
          </p:nvPr>
        </p:nvSpPr>
        <p:spPr>
          <a:xfrm rot="5400000">
            <a:off x="3408150" y="-684000"/>
            <a:ext cx="2327700" cy="8229600"/>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0" name="Google Shape;80;p12"/>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85" name="Google Shape;85;p13"/>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13"/>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9pPr>
          </a:lstStyle>
          <a:p/>
        </p:txBody>
      </p:sp>
      <p:sp>
        <p:nvSpPr>
          <p:cNvPr id="23" name="Google Shape;23;p3"/>
          <p:cNvSpPr txBox="1"/>
          <p:nvPr>
            <p:ph idx="1" type="body"/>
          </p:nvPr>
        </p:nvSpPr>
        <p:spPr>
          <a:xfrm>
            <a:off x="457200" y="1200151"/>
            <a:ext cx="8229600" cy="3725700"/>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algn="l">
              <a:lnSpc>
                <a:spcPct val="10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24" name="Google Shape;24;p3"/>
          <p:cNvCxnSpPr/>
          <p:nvPr/>
        </p:nvCxnSpPr>
        <p:spPr>
          <a:xfrm>
            <a:off x="457200" y="1143000"/>
            <a:ext cx="8229600" cy="0"/>
          </a:xfrm>
          <a:prstGeom prst="straightConnector1">
            <a:avLst/>
          </a:prstGeom>
          <a:noFill/>
          <a:ln cap="flat" cmpd="sng" w="50800">
            <a:solidFill>
              <a:srgbClr val="DA0002"/>
            </a:solidFill>
            <a:prstDash val="solid"/>
            <a:round/>
            <a:headEnd len="sm" w="sm" type="none"/>
            <a:tailEnd len="sm" w="sm" type="none"/>
          </a:ln>
        </p:spPr>
      </p:cxnSp>
      <p:sp>
        <p:nvSpPr>
          <p:cNvPr id="25" name="Google Shape;25;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28" name="Google Shape;28;p4"/>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 name="Google Shape;29;p4"/>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5"/>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34" name="Google Shape;34;p5"/>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6"/>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SzPts val="1400"/>
              <a:buNone/>
              <a:defRPr b="1" i="0" sz="4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39" name="Google Shape;39;p6"/>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00"/>
              </a:spcBef>
              <a:spcAft>
                <a:spcPts val="0"/>
              </a:spcAft>
              <a:buClr>
                <a:srgbClr val="888888"/>
              </a:buClr>
              <a:buSzPts val="2400"/>
              <a:buFont typeface="Arial"/>
              <a:buNone/>
              <a:defRPr b="0" i="0" sz="2000" u="none" cap="none" strike="noStrike">
                <a:solidFill>
                  <a:srgbClr val="888888"/>
                </a:solidFill>
                <a:latin typeface="Arial"/>
                <a:ea typeface="Arial"/>
                <a:cs typeface="Arial"/>
                <a:sym typeface="Arial"/>
              </a:defRPr>
            </a:lvl1pPr>
            <a:lvl2pPr indent="-228600" lvl="1" marL="914400" marR="0" algn="l">
              <a:lnSpc>
                <a:spcPct val="100000"/>
              </a:lnSpc>
              <a:spcBef>
                <a:spcPts val="360"/>
              </a:spcBef>
              <a:spcAft>
                <a:spcPts val="0"/>
              </a:spcAft>
              <a:buClr>
                <a:srgbClr val="888888"/>
              </a:buClr>
              <a:buSzPts val="2400"/>
              <a:buFont typeface="Arial"/>
              <a:buNone/>
              <a:defRPr b="0" i="0" sz="1800" u="none" cap="none" strike="noStrike">
                <a:solidFill>
                  <a:srgbClr val="888888"/>
                </a:solidFill>
                <a:latin typeface="Arial"/>
                <a:ea typeface="Arial"/>
                <a:cs typeface="Arial"/>
                <a:sym typeface="Arial"/>
              </a:defRPr>
            </a:lvl2pPr>
            <a:lvl3pPr indent="-228600" lvl="2" marL="1371600" marR="0" algn="l">
              <a:lnSpc>
                <a:spcPct val="100000"/>
              </a:lnSpc>
              <a:spcBef>
                <a:spcPts val="320"/>
              </a:spcBef>
              <a:spcAft>
                <a:spcPts val="0"/>
              </a:spcAft>
              <a:buClr>
                <a:srgbClr val="888888"/>
              </a:buClr>
              <a:buSzPts val="1800"/>
              <a:buFont typeface="Arial"/>
              <a:buNone/>
              <a:defRPr b="0" i="0" sz="1600" u="none" cap="none" strike="noStrike">
                <a:solidFill>
                  <a:srgbClr val="888888"/>
                </a:solidFill>
                <a:latin typeface="Arial"/>
                <a:ea typeface="Arial"/>
                <a:cs typeface="Arial"/>
                <a:sym typeface="Arial"/>
              </a:defRPr>
            </a:lvl3pPr>
            <a:lvl4pPr indent="-228600" lvl="3" marL="1828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algn="l">
              <a:lnSpc>
                <a:spcPct val="100000"/>
              </a:lnSpc>
              <a:spcBef>
                <a:spcPts val="280"/>
              </a:spcBef>
              <a:spcAft>
                <a:spcPts val="0"/>
              </a:spcAft>
              <a:buClr>
                <a:srgbClr val="888888"/>
              </a:buClr>
              <a:buSzPts val="1000"/>
              <a:buFont typeface="Arial"/>
              <a:buNone/>
              <a:defRPr b="0" i="0" sz="1400" u="none" cap="none" strike="noStrike">
                <a:solidFill>
                  <a:srgbClr val="888888"/>
                </a:solidFill>
                <a:latin typeface="Arial"/>
                <a:ea typeface="Arial"/>
                <a:cs typeface="Arial"/>
                <a:sym typeface="Arial"/>
              </a:defRPr>
            </a:lvl5pPr>
            <a:lvl6pPr indent="-228600" lvl="5" marL="27432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0" name="Google Shape;40;p6"/>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45" name="Google Shape;45;p7"/>
          <p:cNvSpPr txBox="1"/>
          <p:nvPr>
            <p:ph idx="1" type="body"/>
          </p:nvPr>
        </p:nvSpPr>
        <p:spPr>
          <a:xfrm>
            <a:off x="457200" y="1476375"/>
            <a:ext cx="4038600" cy="3118200"/>
          </a:xfrm>
          <a:prstGeom prst="rect">
            <a:avLst/>
          </a:prstGeom>
          <a:noFill/>
          <a:ln>
            <a:noFill/>
          </a:ln>
        </p:spPr>
        <p:txBody>
          <a:bodyPr anchorCtr="0" anchor="t" bIns="91425" lIns="91425" spcFirstLastPara="1" rIns="91425" wrap="square" tIns="91425"/>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2" type="body"/>
          </p:nvPr>
        </p:nvSpPr>
        <p:spPr>
          <a:xfrm>
            <a:off x="4648200" y="1476375"/>
            <a:ext cx="4038600" cy="3118200"/>
          </a:xfrm>
          <a:prstGeom prst="rect">
            <a:avLst/>
          </a:prstGeom>
          <a:noFill/>
          <a:ln>
            <a:noFill/>
          </a:ln>
        </p:spPr>
        <p:txBody>
          <a:bodyPr anchorCtr="0" anchor="t" bIns="91425" lIns="91425" spcFirstLastPara="1" rIns="91425" wrap="square" tIns="91425"/>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52" name="Google Shape;52;p8"/>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0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8"/>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4" name="Google Shape;54;p8"/>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0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5" name="Google Shape;55;p8"/>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Google Shape;56;p8"/>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8"/>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SzPts val="1400"/>
              <a:buNone/>
              <a:defRPr b="1" i="0" sz="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65" name="Google Shape;65;p10"/>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280"/>
              </a:spcBef>
              <a:spcAft>
                <a:spcPts val="0"/>
              </a:spcAft>
              <a:buClr>
                <a:schemeClr val="dk1"/>
              </a:buClr>
              <a:buSzPts val="2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24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10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4800600"/>
            <a:ext cx="9144000" cy="342900"/>
          </a:xfrm>
          <a:prstGeom prst="rect">
            <a:avLst/>
          </a:prstGeom>
          <a:noFill/>
          <a:ln>
            <a:noFill/>
          </a:ln>
        </p:spPr>
      </p:pic>
      <p:sp>
        <p:nvSpPr>
          <p:cNvPr id="7" name="Google Shape;7;p1"/>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11" name="Google Shape;11;p1"/>
          <p:cNvPicPr preferRelativeResize="0"/>
          <p:nvPr/>
        </p:nvPicPr>
        <p:blipFill rotWithShape="1">
          <a:blip r:embed="rId1">
            <a:alphaModFix/>
          </a:blip>
          <a:srcRect b="0" l="0" r="0" t="0"/>
          <a:stretch/>
        </p:blipFill>
        <p:spPr>
          <a:xfrm>
            <a:off x="0" y="0"/>
            <a:ext cx="9144000" cy="342900"/>
          </a:xfrm>
          <a:prstGeom prst="rect">
            <a:avLst/>
          </a:prstGeom>
          <a:noFill/>
          <a:ln>
            <a:noFill/>
          </a:ln>
        </p:spPr>
      </p:pic>
      <p:sp>
        <p:nvSpPr>
          <p:cNvPr id="12" name="Google Shape;12;p1"/>
          <p:cNvSpPr txBox="1"/>
          <p:nvPr/>
        </p:nvSpPr>
        <p:spPr>
          <a:xfrm>
            <a:off x="6892636" y="54573"/>
            <a:ext cx="2089800" cy="254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Open Sans"/>
                <a:ea typeface="Open Sans"/>
                <a:cs typeface="Open Sans"/>
                <a:sym typeface="Open Sans"/>
              </a:rPr>
              <a:t>Computer Science</a:t>
            </a:r>
            <a:endParaRPr b="0" i="0" sz="1600" u="none" cap="none" strike="noStrike">
              <a:solidFill>
                <a:schemeClr val="lt1"/>
              </a:solidFill>
              <a:latin typeface="Open Sans"/>
              <a:ea typeface="Open Sans"/>
              <a:cs typeface="Open Sans"/>
              <a:sym typeface="Open Sans"/>
            </a:endParaRPr>
          </a:p>
        </p:txBody>
      </p:sp>
      <p:sp>
        <p:nvSpPr>
          <p:cNvPr id="13" name="Google Shape;13;p1"/>
          <p:cNvSpPr txBox="1"/>
          <p:nvPr/>
        </p:nvSpPr>
        <p:spPr>
          <a:xfrm>
            <a:off x="6069375" y="-602934"/>
            <a:ext cx="3000000" cy="2250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 </a:t>
            </a:r>
            <a:r>
              <a:rPr b="0" i="0" lang="en" sz="1200" u="none" cap="none" strike="noStrike">
                <a:solidFill>
                  <a:srgbClr val="000000"/>
                </a:solidFill>
                <a:latin typeface="Calibri"/>
                <a:ea typeface="Calibri"/>
                <a:cs typeface="Calibri"/>
                <a:sym typeface="Calibri"/>
              </a:rPr>
              <a:t>  </a:t>
            </a:r>
            <a:endParaRPr b="1" i="0" sz="1400" u="none" cap="none" strike="noStrike">
              <a:solidFill>
                <a:srgbClr val="DA0002"/>
              </a:solidFill>
              <a:latin typeface="Arial"/>
              <a:ea typeface="Arial"/>
              <a:cs typeface="Arial"/>
              <a:sym typeface="Arial"/>
            </a:endParaRPr>
          </a:p>
        </p:txBody>
      </p:sp>
      <p:sp>
        <p:nvSpPr>
          <p:cNvPr id="14" name="Google Shape;14;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majumd3@ncs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omments" Target="../comments/commen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github.com/idrsolutions/base-microservice-example/pull/4/commits/ac93fa8268c9d34ce9029992ff851759317b501a" TargetMode="Externa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github.com/difi/vefa-peppol/pull/24/commits/426f8e38d98bcfeb5d4c29b40686c1815d78ed9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github.com/syndesisio/syndesis/pull/3374/file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github.com/syndesisio/syndesis/pull/3374/fil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github.com/syndesisio/syndesis/pull/3374/file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 Id="rId4" Type="http://schemas.openxmlformats.org/officeDocument/2006/relationships/hyperlink" Target="mailto:pwang7@ncsu.edu"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github.com/difi/vefa-peppol/pull/24/commits/426f8e38d98bcfeb5d4c29b40686c1815d78ed9a"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github.com/GoogleContainerTools/jib/pull/680/file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comments" Target="../comments/commen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ctrTitle"/>
          </p:nvPr>
        </p:nvSpPr>
        <p:spPr>
          <a:xfrm>
            <a:off x="421100" y="1140625"/>
            <a:ext cx="84672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Regular Expression </a:t>
            </a:r>
            <a:endParaRPr/>
          </a:p>
          <a:p>
            <a:pPr indent="0" lvl="0" marL="0" rtl="0" algn="ctr">
              <a:lnSpc>
                <a:spcPct val="100000"/>
              </a:lnSpc>
              <a:spcBef>
                <a:spcPts val="0"/>
              </a:spcBef>
              <a:spcAft>
                <a:spcPts val="0"/>
              </a:spcAft>
              <a:buSzPts val="1400"/>
              <a:buNone/>
            </a:pPr>
            <a:r>
              <a:rPr lang="en"/>
              <a:t>Testing, Comprehension, and Repair</a:t>
            </a:r>
            <a:endParaRPr/>
          </a:p>
        </p:txBody>
      </p:sp>
      <p:sp>
        <p:nvSpPr>
          <p:cNvPr id="94" name="Google Shape;94;p14"/>
          <p:cNvSpPr txBox="1"/>
          <p:nvPr>
            <p:ph idx="1" type="subTitle"/>
          </p:nvPr>
        </p:nvSpPr>
        <p:spPr>
          <a:xfrm>
            <a:off x="1371600" y="2381250"/>
            <a:ext cx="6992700" cy="249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480"/>
              </a:spcBef>
              <a:spcAft>
                <a:spcPts val="0"/>
              </a:spcAft>
              <a:buClr>
                <a:srgbClr val="888888"/>
              </a:buClr>
              <a:buSzPts val="2400"/>
              <a:buFont typeface="Arial"/>
              <a:buNone/>
            </a:pPr>
            <a:r>
              <a:rPr b="1" lang="en">
                <a:solidFill>
                  <a:srgbClr val="4A86E8"/>
                </a:solidFill>
              </a:rPr>
              <a:t>Peipei Wang </a:t>
            </a:r>
            <a:r>
              <a:rPr lang="en" sz="2000">
                <a:solidFill>
                  <a:srgbClr val="4A86E8"/>
                </a:solidFill>
              </a:rPr>
              <a:t>  </a:t>
            </a:r>
            <a:r>
              <a:rPr lang="en">
                <a:solidFill>
                  <a:srgbClr val="4A86E8"/>
                </a:solidFill>
              </a:rPr>
              <a:t> </a:t>
            </a:r>
            <a:endParaRPr>
              <a:solidFill>
                <a:srgbClr val="4A86E8"/>
              </a:solidFill>
            </a:endParaRPr>
          </a:p>
          <a:p>
            <a:pPr indent="0" lvl="0" marL="0" rtl="0" algn="ctr">
              <a:lnSpc>
                <a:spcPct val="100000"/>
              </a:lnSpc>
              <a:spcBef>
                <a:spcPts val="480"/>
              </a:spcBef>
              <a:spcAft>
                <a:spcPts val="0"/>
              </a:spcAft>
              <a:buClr>
                <a:srgbClr val="888888"/>
              </a:buClr>
              <a:buSzPts val="2400"/>
              <a:buFont typeface="Arial"/>
              <a:buNone/>
            </a:pPr>
            <a:r>
              <a:rPr lang="en" sz="1200" u="sng">
                <a:solidFill>
                  <a:srgbClr val="4A86E8"/>
                </a:solidFill>
                <a:hlinkClick r:id="rId3"/>
              </a:rPr>
              <a:t>pwang7@ncsu.edu</a:t>
            </a:r>
            <a:r>
              <a:rPr lang="en">
                <a:solidFill>
                  <a:srgbClr val="4A86E8"/>
                </a:solidFill>
              </a:rPr>
              <a:t>  </a:t>
            </a:r>
            <a:r>
              <a:rPr lang="en">
                <a:solidFill>
                  <a:schemeClr val="hlink"/>
                </a:solidFill>
              </a:rPr>
              <a:t>        </a:t>
            </a:r>
            <a:endParaRPr/>
          </a:p>
          <a:p>
            <a:pPr indent="0" lvl="0" marL="0" rtl="0" algn="ctr">
              <a:lnSpc>
                <a:spcPct val="100000"/>
              </a:lnSpc>
              <a:spcBef>
                <a:spcPts val="480"/>
              </a:spcBef>
              <a:spcAft>
                <a:spcPts val="0"/>
              </a:spcAft>
              <a:buClr>
                <a:srgbClr val="888888"/>
              </a:buClr>
              <a:buSzPts val="2400"/>
              <a:buFont typeface="Arial"/>
              <a:buNone/>
            </a:pPr>
            <a:r>
              <a:t/>
            </a:r>
            <a:endParaRPr sz="1800">
              <a:solidFill>
                <a:srgbClr val="FF0000"/>
              </a:solidFill>
            </a:endParaRPr>
          </a:p>
          <a:p>
            <a:pPr indent="0" lvl="0" marL="0" rtl="0" algn="ctr">
              <a:lnSpc>
                <a:spcPct val="150000"/>
              </a:lnSpc>
              <a:spcBef>
                <a:spcPts val="480"/>
              </a:spcBef>
              <a:spcAft>
                <a:spcPts val="0"/>
              </a:spcAft>
              <a:buSzPts val="2400"/>
              <a:buNone/>
            </a:pPr>
            <a:r>
              <a:rPr lang="en" sz="2000">
                <a:solidFill>
                  <a:srgbClr val="FF0000"/>
                </a:solidFill>
              </a:rPr>
              <a:t>Kathryn T. Stolee	Gregg Rothermel</a:t>
            </a:r>
            <a:endParaRPr sz="2000">
              <a:solidFill>
                <a:srgbClr val="FF0000"/>
              </a:solidFill>
            </a:endParaRPr>
          </a:p>
          <a:p>
            <a:pPr indent="0" lvl="0" marL="0" rtl="0" algn="ctr">
              <a:lnSpc>
                <a:spcPct val="150000"/>
              </a:lnSpc>
              <a:spcBef>
                <a:spcPts val="480"/>
              </a:spcBef>
              <a:spcAft>
                <a:spcPts val="0"/>
              </a:spcAft>
              <a:buSzPts val="2400"/>
              <a:buNone/>
            </a:pPr>
            <a:r>
              <a:rPr lang="en" sz="2000">
                <a:solidFill>
                  <a:srgbClr val="FF0000"/>
                </a:solidFill>
              </a:rPr>
              <a:t>Christopher Parnin      Bradley Reaves	  Jamie Jennings</a:t>
            </a:r>
            <a:endParaRPr sz="2000">
              <a:solidFill>
                <a:srgbClr val="FF0000"/>
              </a:solidFill>
            </a:endParaRPr>
          </a:p>
        </p:txBody>
      </p:sp>
      <p:sp>
        <p:nvSpPr>
          <p:cNvPr id="95" name="Google Shape;95;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Measuring Regular Expression Coverage</a:t>
            </a:r>
            <a:endParaRPr/>
          </a:p>
        </p:txBody>
      </p:sp>
      <p:sp>
        <p:nvSpPr>
          <p:cNvPr id="234" name="Google Shape;234;p23"/>
          <p:cNvSpPr/>
          <p:nvPr/>
        </p:nvSpPr>
        <p:spPr>
          <a:xfrm>
            <a:off x="3960881" y="2498316"/>
            <a:ext cx="512400" cy="436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235" name="Google Shape;235;p23"/>
          <p:cNvSpPr/>
          <p:nvPr/>
        </p:nvSpPr>
        <p:spPr>
          <a:xfrm>
            <a:off x="6358605" y="3657197"/>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2</a:t>
            </a:r>
            <a:endParaRPr b="0" i="0" sz="1800" u="none" cap="none" strike="noStrike">
              <a:solidFill>
                <a:srgbClr val="000000"/>
              </a:solidFill>
              <a:latin typeface="Arial"/>
              <a:ea typeface="Arial"/>
              <a:cs typeface="Arial"/>
              <a:sym typeface="Arial"/>
            </a:endParaRPr>
          </a:p>
        </p:txBody>
      </p:sp>
      <p:grpSp>
        <p:nvGrpSpPr>
          <p:cNvPr id="236" name="Google Shape;236;p23"/>
          <p:cNvGrpSpPr/>
          <p:nvPr/>
        </p:nvGrpSpPr>
        <p:grpSpPr>
          <a:xfrm>
            <a:off x="7637908" y="2808173"/>
            <a:ext cx="622336" cy="539848"/>
            <a:chOff x="2878325" y="3201600"/>
            <a:chExt cx="431100" cy="454800"/>
          </a:xfrm>
        </p:grpSpPr>
        <p:sp>
          <p:nvSpPr>
            <p:cNvPr id="237" name="Google Shape;237;p23"/>
            <p:cNvSpPr/>
            <p:nvPr/>
          </p:nvSpPr>
          <p:spPr>
            <a:xfrm>
              <a:off x="2916425" y="3245250"/>
              <a:ext cx="354900" cy="367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a:off x="2878325" y="3201600"/>
              <a:ext cx="431100" cy="454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3</a:t>
              </a:r>
              <a:endParaRPr b="0" i="0" sz="1800" u="none" cap="none" strike="noStrike">
                <a:solidFill>
                  <a:srgbClr val="000000"/>
                </a:solidFill>
                <a:latin typeface="Arial"/>
                <a:ea typeface="Arial"/>
                <a:cs typeface="Arial"/>
                <a:sym typeface="Arial"/>
              </a:endParaRPr>
            </a:p>
          </p:txBody>
        </p:sp>
      </p:grpSp>
      <p:sp>
        <p:nvSpPr>
          <p:cNvPr id="239" name="Google Shape;239;p23"/>
          <p:cNvSpPr/>
          <p:nvPr/>
        </p:nvSpPr>
        <p:spPr>
          <a:xfrm>
            <a:off x="8263013" y="2062077"/>
            <a:ext cx="512400" cy="436500"/>
          </a:xfrm>
          <a:prstGeom prst="ellipse">
            <a:avLst/>
          </a:prstGeom>
          <a:solidFill>
            <a:srgbClr val="B7B7B7"/>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a:t>
            </a:r>
            <a:endParaRPr b="0" i="0" sz="1800" u="none" cap="none" strike="noStrike">
              <a:solidFill>
                <a:srgbClr val="000000"/>
              </a:solidFill>
              <a:latin typeface="Arial"/>
              <a:ea typeface="Arial"/>
              <a:cs typeface="Arial"/>
              <a:sym typeface="Arial"/>
            </a:endParaRPr>
          </a:p>
        </p:txBody>
      </p:sp>
      <p:cxnSp>
        <p:nvCxnSpPr>
          <p:cNvPr id="240" name="Google Shape;240;p23"/>
          <p:cNvCxnSpPr>
            <a:stCxn id="234" idx="7"/>
            <a:endCxn id="239" idx="2"/>
          </p:cNvCxnSpPr>
          <p:nvPr/>
        </p:nvCxnSpPr>
        <p:spPr>
          <a:xfrm flipH="1" rot="10800000">
            <a:off x="4398242" y="2280240"/>
            <a:ext cx="3864900" cy="282000"/>
          </a:xfrm>
          <a:prstGeom prst="straightConnector1">
            <a:avLst/>
          </a:prstGeom>
          <a:noFill/>
          <a:ln cap="flat" cmpd="sng" w="19050">
            <a:solidFill>
              <a:srgbClr val="000000"/>
            </a:solidFill>
            <a:prstDash val="solid"/>
            <a:round/>
            <a:headEnd len="sm" w="sm" type="none"/>
            <a:tailEnd len="med" w="med" type="triangle"/>
          </a:ln>
        </p:spPr>
      </p:cxnSp>
      <p:cxnSp>
        <p:nvCxnSpPr>
          <p:cNvPr id="241" name="Google Shape;241;p23"/>
          <p:cNvCxnSpPr>
            <a:stCxn id="234" idx="6"/>
            <a:endCxn id="242" idx="2"/>
          </p:cNvCxnSpPr>
          <p:nvPr/>
        </p:nvCxnSpPr>
        <p:spPr>
          <a:xfrm>
            <a:off x="4473281" y="2716566"/>
            <a:ext cx="659400" cy="361800"/>
          </a:xfrm>
          <a:prstGeom prst="straightConnector1">
            <a:avLst/>
          </a:prstGeom>
          <a:noFill/>
          <a:ln cap="flat" cmpd="sng" w="19050">
            <a:solidFill>
              <a:srgbClr val="FF0000"/>
            </a:solidFill>
            <a:prstDash val="solid"/>
            <a:round/>
            <a:headEnd len="sm" w="sm" type="none"/>
            <a:tailEnd len="med" w="med" type="triangle"/>
          </a:ln>
        </p:spPr>
      </p:cxnSp>
      <p:sp>
        <p:nvSpPr>
          <p:cNvPr id="242" name="Google Shape;242;p23"/>
          <p:cNvSpPr/>
          <p:nvPr/>
        </p:nvSpPr>
        <p:spPr>
          <a:xfrm>
            <a:off x="5132549" y="2860127"/>
            <a:ext cx="512400" cy="436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1</a:t>
            </a:r>
            <a:endParaRPr b="0" i="0" sz="1800" u="none" cap="none" strike="noStrike">
              <a:solidFill>
                <a:srgbClr val="000000"/>
              </a:solidFill>
              <a:latin typeface="Arial"/>
              <a:ea typeface="Arial"/>
              <a:cs typeface="Arial"/>
              <a:sym typeface="Arial"/>
            </a:endParaRPr>
          </a:p>
        </p:txBody>
      </p:sp>
      <p:cxnSp>
        <p:nvCxnSpPr>
          <p:cNvPr id="243" name="Google Shape;243;p23"/>
          <p:cNvCxnSpPr>
            <a:stCxn id="242" idx="6"/>
            <a:endCxn id="238" idx="2"/>
          </p:cNvCxnSpPr>
          <p:nvPr/>
        </p:nvCxnSpPr>
        <p:spPr>
          <a:xfrm flipH="1" rot="10800000">
            <a:off x="5644949" y="3078077"/>
            <a:ext cx="1992900" cy="300"/>
          </a:xfrm>
          <a:prstGeom prst="straightConnector1">
            <a:avLst/>
          </a:prstGeom>
          <a:noFill/>
          <a:ln cap="flat" cmpd="sng" w="19050">
            <a:solidFill>
              <a:srgbClr val="FF0000"/>
            </a:solidFill>
            <a:prstDash val="solid"/>
            <a:round/>
            <a:headEnd len="sm" w="sm" type="none"/>
            <a:tailEnd len="med" w="med" type="triangle"/>
          </a:ln>
        </p:spPr>
      </p:cxnSp>
      <p:cxnSp>
        <p:nvCxnSpPr>
          <p:cNvPr id="244" name="Google Shape;244;p23"/>
          <p:cNvCxnSpPr>
            <a:stCxn id="242" idx="5"/>
            <a:endCxn id="235" idx="2"/>
          </p:cNvCxnSpPr>
          <p:nvPr/>
        </p:nvCxnSpPr>
        <p:spPr>
          <a:xfrm>
            <a:off x="5569910" y="3232703"/>
            <a:ext cx="788700" cy="642600"/>
          </a:xfrm>
          <a:prstGeom prst="straightConnector1">
            <a:avLst/>
          </a:prstGeom>
          <a:noFill/>
          <a:ln cap="flat" cmpd="sng" w="19050">
            <a:solidFill>
              <a:srgbClr val="000000"/>
            </a:solidFill>
            <a:prstDash val="solid"/>
            <a:round/>
            <a:headEnd len="sm" w="sm" type="none"/>
            <a:tailEnd len="med" w="med" type="triangle"/>
          </a:ln>
        </p:spPr>
      </p:cxnSp>
      <p:cxnSp>
        <p:nvCxnSpPr>
          <p:cNvPr id="245" name="Google Shape;245;p23"/>
          <p:cNvCxnSpPr>
            <a:stCxn id="235" idx="6"/>
            <a:endCxn id="238" idx="3"/>
          </p:cNvCxnSpPr>
          <p:nvPr/>
        </p:nvCxnSpPr>
        <p:spPr>
          <a:xfrm flipH="1" rot="10800000">
            <a:off x="6871005" y="3268847"/>
            <a:ext cx="858000" cy="606600"/>
          </a:xfrm>
          <a:prstGeom prst="straightConnector1">
            <a:avLst/>
          </a:prstGeom>
          <a:noFill/>
          <a:ln cap="flat" cmpd="sng" w="19050">
            <a:solidFill>
              <a:srgbClr val="000000"/>
            </a:solidFill>
            <a:prstDash val="solid"/>
            <a:round/>
            <a:headEnd len="sm" w="sm" type="none"/>
            <a:tailEnd len="med" w="med" type="triangle"/>
          </a:ln>
        </p:spPr>
      </p:cxnSp>
      <p:sp>
        <p:nvSpPr>
          <p:cNvPr id="246" name="Google Shape;246;p23"/>
          <p:cNvSpPr/>
          <p:nvPr/>
        </p:nvSpPr>
        <p:spPr>
          <a:xfrm>
            <a:off x="6275238" y="4002982"/>
            <a:ext cx="512320" cy="361814"/>
          </a:xfrm>
          <a:custGeom>
            <a:rect b="b" l="l" r="r" t="t"/>
            <a:pathLst>
              <a:path extrusionOk="0" h="10479" w="18756">
                <a:moveTo>
                  <a:pt x="4220" y="0"/>
                </a:moveTo>
                <a:cubicBezTo>
                  <a:pt x="3629" y="1690"/>
                  <a:pt x="-1611" y="8958"/>
                  <a:pt x="671" y="10141"/>
                </a:cubicBezTo>
                <a:cubicBezTo>
                  <a:pt x="2953" y="11324"/>
                  <a:pt x="15376" y="8451"/>
                  <a:pt x="17911" y="7099"/>
                </a:cubicBezTo>
                <a:cubicBezTo>
                  <a:pt x="20446" y="5747"/>
                  <a:pt x="16221" y="2873"/>
                  <a:pt x="15883" y="2028"/>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23"/>
          <p:cNvCxnSpPr>
            <a:stCxn id="238" idx="7"/>
            <a:endCxn id="239" idx="4"/>
          </p:cNvCxnSpPr>
          <p:nvPr/>
        </p:nvCxnSpPr>
        <p:spPr>
          <a:xfrm flipH="1" rot="10800000">
            <a:off x="8169105" y="2498432"/>
            <a:ext cx="350100" cy="388800"/>
          </a:xfrm>
          <a:prstGeom prst="straightConnector1">
            <a:avLst/>
          </a:prstGeom>
          <a:noFill/>
          <a:ln cap="flat" cmpd="sng" w="19050">
            <a:solidFill>
              <a:srgbClr val="FF0000"/>
            </a:solidFill>
            <a:prstDash val="solid"/>
            <a:round/>
            <a:headEnd len="sm" w="sm" type="none"/>
            <a:tailEnd len="med" w="med" type="triangle"/>
          </a:ln>
        </p:spPr>
      </p:cxnSp>
      <p:sp>
        <p:nvSpPr>
          <p:cNvPr id="248" name="Google Shape;248;p23"/>
          <p:cNvSpPr txBox="1"/>
          <p:nvPr/>
        </p:nvSpPr>
        <p:spPr>
          <a:xfrm rot="-138619">
            <a:off x="6421076" y="2279606"/>
            <a:ext cx="1220492" cy="3896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not “0”-</a:t>
            </a:r>
            <a:r>
              <a:rPr b="0" i="0" lang="en" sz="1800" u="none" cap="none" strike="noStrike">
                <a:solidFill>
                  <a:schemeClr val="dk1"/>
                </a:solidFill>
                <a:latin typeface="Arial"/>
                <a:ea typeface="Arial"/>
                <a:cs typeface="Arial"/>
                <a:sym typeface="Arial"/>
              </a:rPr>
              <a:t>“</a:t>
            </a:r>
            <a:r>
              <a:rPr b="0" i="0" lang="en" sz="1800" u="none" cap="none" strike="noStrike">
                <a:solidFill>
                  <a:srgbClr val="000000"/>
                </a:solidFill>
                <a:latin typeface="Arial"/>
                <a:ea typeface="Arial"/>
                <a:cs typeface="Arial"/>
                <a:sym typeface="Arial"/>
              </a:rPr>
              <a:t>9”</a:t>
            </a:r>
            <a:endParaRPr b="0" i="0" sz="1800" u="none" cap="none" strike="noStrike">
              <a:solidFill>
                <a:srgbClr val="000000"/>
              </a:solidFill>
              <a:latin typeface="Arial"/>
              <a:ea typeface="Arial"/>
              <a:cs typeface="Arial"/>
              <a:sym typeface="Arial"/>
            </a:endParaRPr>
          </a:p>
        </p:txBody>
      </p:sp>
      <p:sp>
        <p:nvSpPr>
          <p:cNvPr id="249" name="Google Shape;249;p23"/>
          <p:cNvSpPr txBox="1"/>
          <p:nvPr/>
        </p:nvSpPr>
        <p:spPr>
          <a:xfrm>
            <a:off x="6214623" y="2955400"/>
            <a:ext cx="13581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Arial"/>
                <a:ea typeface="Arial"/>
                <a:cs typeface="Arial"/>
                <a:sym typeface="Arial"/>
              </a:rPr>
              <a:t>“a”</a:t>
            </a:r>
            <a:endParaRPr b="0" i="0" sz="1800" u="none" cap="none" strike="noStrike">
              <a:solidFill>
                <a:srgbClr val="FF0000"/>
              </a:solidFill>
              <a:latin typeface="Arial"/>
              <a:ea typeface="Arial"/>
              <a:cs typeface="Arial"/>
              <a:sym typeface="Arial"/>
            </a:endParaRPr>
          </a:p>
        </p:txBody>
      </p:sp>
      <p:sp>
        <p:nvSpPr>
          <p:cNvPr id="250" name="Google Shape;250;p23"/>
          <p:cNvSpPr txBox="1"/>
          <p:nvPr/>
        </p:nvSpPr>
        <p:spPr>
          <a:xfrm rot="-2210197">
            <a:off x="6786205" y="3406513"/>
            <a:ext cx="1343040" cy="4187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not “0”-“9”</a:t>
            </a:r>
            <a:endParaRPr b="0" i="0" sz="1800" u="none" cap="none" strike="noStrike">
              <a:solidFill>
                <a:srgbClr val="000000"/>
              </a:solidFill>
              <a:latin typeface="Arial"/>
              <a:ea typeface="Arial"/>
              <a:cs typeface="Arial"/>
              <a:sym typeface="Arial"/>
            </a:endParaRPr>
          </a:p>
        </p:txBody>
      </p:sp>
      <p:sp>
        <p:nvSpPr>
          <p:cNvPr id="251" name="Google Shape;251;p23"/>
          <p:cNvSpPr txBox="1"/>
          <p:nvPr/>
        </p:nvSpPr>
        <p:spPr>
          <a:xfrm>
            <a:off x="4397449" y="275675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Arial"/>
                <a:ea typeface="Arial"/>
                <a:cs typeface="Arial"/>
                <a:sym typeface="Arial"/>
              </a:rPr>
              <a:t>“1”</a:t>
            </a:r>
            <a:endParaRPr b="0" i="0" sz="1800" u="none" cap="none" strike="noStrike">
              <a:solidFill>
                <a:srgbClr val="FF0000"/>
              </a:solidFill>
              <a:latin typeface="Arial"/>
              <a:ea typeface="Arial"/>
              <a:cs typeface="Arial"/>
              <a:sym typeface="Arial"/>
            </a:endParaRPr>
          </a:p>
        </p:txBody>
      </p:sp>
      <p:sp>
        <p:nvSpPr>
          <p:cNvPr id="252" name="Google Shape;252;p23"/>
          <p:cNvSpPr txBox="1"/>
          <p:nvPr/>
        </p:nvSpPr>
        <p:spPr>
          <a:xfrm>
            <a:off x="5272426" y="335210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“0”-“9”</a:t>
            </a:r>
            <a:endParaRPr b="0" i="0" sz="1800" u="none" cap="none" strike="noStrike">
              <a:solidFill>
                <a:srgbClr val="000000"/>
              </a:solidFill>
              <a:latin typeface="Arial"/>
              <a:ea typeface="Arial"/>
              <a:cs typeface="Arial"/>
              <a:sym typeface="Arial"/>
            </a:endParaRPr>
          </a:p>
        </p:txBody>
      </p:sp>
      <p:sp>
        <p:nvSpPr>
          <p:cNvPr id="253" name="Google Shape;253;p23"/>
          <p:cNvSpPr txBox="1"/>
          <p:nvPr/>
        </p:nvSpPr>
        <p:spPr>
          <a:xfrm>
            <a:off x="6173052" y="428430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“0”-“9”</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4" name="Google Shape;254;p23"/>
          <p:cNvSpPr txBox="1"/>
          <p:nvPr/>
        </p:nvSpPr>
        <p:spPr>
          <a:xfrm>
            <a:off x="8232925" y="2624100"/>
            <a:ext cx="9111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Arial"/>
                <a:ea typeface="Arial"/>
                <a:cs typeface="Arial"/>
                <a:sym typeface="Arial"/>
              </a:rPr>
              <a:t>[256]</a:t>
            </a:r>
            <a:endParaRPr b="0" i="0" sz="1800" u="none" cap="none" strike="noStrike">
              <a:solidFill>
                <a:srgbClr val="FF0000"/>
              </a:solidFill>
              <a:latin typeface="Arial"/>
              <a:ea typeface="Arial"/>
              <a:cs typeface="Arial"/>
              <a:sym typeface="Arial"/>
            </a:endParaRPr>
          </a:p>
        </p:txBody>
      </p:sp>
      <p:grpSp>
        <p:nvGrpSpPr>
          <p:cNvPr id="255" name="Google Shape;255;p23"/>
          <p:cNvGrpSpPr/>
          <p:nvPr/>
        </p:nvGrpSpPr>
        <p:grpSpPr>
          <a:xfrm>
            <a:off x="2996350" y="2498338"/>
            <a:ext cx="964692" cy="436264"/>
            <a:chOff x="3161339" y="3968693"/>
            <a:chExt cx="914400" cy="482700"/>
          </a:xfrm>
        </p:grpSpPr>
        <p:sp>
          <p:nvSpPr>
            <p:cNvPr id="256" name="Google Shape;256;p23"/>
            <p:cNvSpPr/>
            <p:nvPr/>
          </p:nvSpPr>
          <p:spPr>
            <a:xfrm>
              <a:off x="3161339" y="3968693"/>
              <a:ext cx="485700" cy="4827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7" name="Google Shape;257;p23"/>
            <p:cNvCxnSpPr>
              <a:stCxn id="256" idx="6"/>
            </p:cNvCxnSpPr>
            <p:nvPr/>
          </p:nvCxnSpPr>
          <p:spPr>
            <a:xfrm>
              <a:off x="3647039" y="4210043"/>
              <a:ext cx="428700" cy="0"/>
            </a:xfrm>
            <a:prstGeom prst="straightConnector1">
              <a:avLst/>
            </a:prstGeom>
            <a:noFill/>
            <a:ln cap="flat" cmpd="sng" w="19050">
              <a:solidFill>
                <a:srgbClr val="000000"/>
              </a:solidFill>
              <a:prstDash val="solid"/>
              <a:round/>
              <a:headEnd len="sm" w="sm" type="none"/>
              <a:tailEnd len="med" w="med" type="triangle"/>
            </a:ln>
          </p:spPr>
        </p:cxnSp>
      </p:grpSp>
      <p:graphicFrame>
        <p:nvGraphicFramePr>
          <p:cNvPr id="258" name="Google Shape;258;p23"/>
          <p:cNvGraphicFramePr/>
          <p:nvPr/>
        </p:nvGraphicFramePr>
        <p:xfrm>
          <a:off x="381000" y="2906138"/>
          <a:ext cx="3000000" cy="3000000"/>
        </p:xfrm>
        <a:graphic>
          <a:graphicData uri="http://schemas.openxmlformats.org/drawingml/2006/table">
            <a:tbl>
              <a:tblPr>
                <a:noFill/>
                <a:tableStyleId>{AD32AE84-6CF4-484A-9798-991A38A535E9}</a:tableStyleId>
              </a:tblPr>
              <a:tblGrid>
                <a:gridCol w="1220500"/>
                <a:gridCol w="784925"/>
                <a:gridCol w="745975"/>
                <a:gridCol w="722000"/>
              </a:tblGrid>
              <a:tr h="3515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S</a:t>
                      </a:r>
                      <a:endParaRPr b="1"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Node</a:t>
                      </a:r>
                      <a:r>
                        <a:rPr lang="en" sz="1800" u="none" cap="none" strike="noStrike"/>
                        <a:t> 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FFFF"/>
                          </a:solidFill>
                        </a:rPr>
                        <a:t>100%</a:t>
                      </a:r>
                      <a:r>
                        <a:rPr b="1" lang="en" sz="1800" u="none" cap="none" strike="noStrike">
                          <a:solidFill>
                            <a:srgbClr val="FFFFFF"/>
                          </a:solidFill>
                        </a:rPr>
                        <a:t> (5/5)</a:t>
                      </a:r>
                      <a:endParaRPr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i="1" lang="en" sz="1800" u="none" cap="none" strike="noStrike"/>
                        <a:t>80%</a:t>
                      </a:r>
                      <a:r>
                        <a:rPr lang="en" sz="1800" u="none" cap="none" strike="noStrike"/>
                        <a:t> (4/5)</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t>80%</a:t>
                      </a:r>
                      <a:endParaRPr b="1" sz="1800" u="none" cap="none" strike="noStrike"/>
                    </a:p>
                    <a:p>
                      <a:pPr indent="0" lvl="0" marL="0" marR="0" rtl="0" algn="ctr">
                        <a:lnSpc>
                          <a:spcPct val="100000"/>
                        </a:lnSpc>
                        <a:spcBef>
                          <a:spcPts val="0"/>
                        </a:spcBef>
                        <a:spcAft>
                          <a:spcPts val="0"/>
                        </a:spcAft>
                        <a:buClr>
                          <a:schemeClr val="dk1"/>
                        </a:buClr>
                        <a:buSzPts val="800"/>
                        <a:buFont typeface="Arial"/>
                        <a:buNone/>
                      </a:pPr>
                      <a:r>
                        <a:rPr b="1" lang="en" sz="1800" u="none" cap="none" strike="noStrike"/>
                        <a:t>(4/5)</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Edge</a:t>
                      </a:r>
                      <a:endParaRPr b="1" sz="1800" u="none" cap="none" strike="noStrike"/>
                    </a:p>
                    <a:p>
                      <a:pPr indent="0" lvl="0" marL="0" marR="0" rtl="0" algn="ctr">
                        <a:lnSpc>
                          <a:spcPct val="100000"/>
                        </a:lnSpc>
                        <a:spcBef>
                          <a:spcPts val="0"/>
                        </a:spcBef>
                        <a:spcAft>
                          <a:spcPts val="0"/>
                        </a:spcAft>
                        <a:buClr>
                          <a:srgbClr val="000000"/>
                        </a:buClr>
                        <a:buSzPts val="1800"/>
                        <a:buFont typeface="Arial"/>
                        <a:buNone/>
                      </a:pPr>
                      <a:r>
                        <a:rPr lang="en" sz="1800" u="none" cap="none" strike="noStrike"/>
                        <a:t>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FFFF"/>
                          </a:solidFill>
                        </a:rPr>
                        <a:t>86%</a:t>
                      </a:r>
                      <a:endParaRPr b="1" i="1" sz="1800" u="none" cap="none" strike="noStrike">
                        <a:solidFill>
                          <a:srgbClr val="FFFFFF"/>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rgbClr val="FFFFFF"/>
                          </a:solidFill>
                        </a:rPr>
                        <a:t>(6/7)</a:t>
                      </a:r>
                      <a:endParaRPr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t>57%</a:t>
                      </a:r>
                      <a:endParaRPr i="1" sz="1800" u="none" cap="none" strike="noStrike"/>
                    </a:p>
                    <a:p>
                      <a:pPr indent="0" lvl="0" marL="0" marR="0" rtl="0" algn="ctr">
                        <a:lnSpc>
                          <a:spcPct val="100000"/>
                        </a:lnSpc>
                        <a:spcBef>
                          <a:spcPts val="0"/>
                        </a:spcBef>
                        <a:spcAft>
                          <a:spcPts val="0"/>
                        </a:spcAft>
                        <a:buClr>
                          <a:schemeClr val="dk1"/>
                        </a:buClr>
                        <a:buSzPts val="800"/>
                        <a:buFont typeface="Arial"/>
                        <a:buNone/>
                      </a:pPr>
                      <a:r>
                        <a:rPr lang="en" sz="1800" u="none" cap="none" strike="noStrike"/>
                        <a:t>(4/7)</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t>43%</a:t>
                      </a:r>
                      <a:endParaRPr b="1" i="1" sz="1800" u="none" cap="none" strike="noStrike"/>
                    </a:p>
                    <a:p>
                      <a:pPr indent="0" lvl="0" marL="0" marR="0" rtl="0" algn="ctr">
                        <a:lnSpc>
                          <a:spcPct val="100000"/>
                        </a:lnSpc>
                        <a:spcBef>
                          <a:spcPts val="0"/>
                        </a:spcBef>
                        <a:spcAft>
                          <a:spcPts val="0"/>
                        </a:spcAft>
                        <a:buClr>
                          <a:schemeClr val="dk1"/>
                        </a:buClr>
                        <a:buSzPts val="800"/>
                        <a:buFont typeface="Arial"/>
                        <a:buNone/>
                      </a:pPr>
                      <a:r>
                        <a:rPr b="1" lang="en" sz="1800" u="none" cap="none" strike="noStrike"/>
                        <a:t>(3/7)</a:t>
                      </a:r>
                      <a:endParaRPr b="1"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9" name="Google Shape;259;p23"/>
          <p:cNvSpPr txBox="1"/>
          <p:nvPr/>
        </p:nvSpPr>
        <p:spPr>
          <a:xfrm>
            <a:off x="673550" y="1628447"/>
            <a:ext cx="587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Regex: “</a:t>
            </a:r>
            <a:r>
              <a:rPr b="1" i="1" lang="en" sz="2400" u="sng" cap="none" strike="noStrike">
                <a:solidFill>
                  <a:srgbClr val="0000FF"/>
                </a:solidFill>
                <a:latin typeface="Arial"/>
                <a:ea typeface="Arial"/>
                <a:cs typeface="Arial"/>
                <a:sym typeface="Arial"/>
              </a:rPr>
              <a:t>\d+</a:t>
            </a:r>
            <a:r>
              <a:rPr b="1" i="0" lang="en" sz="2400" u="none" cap="none" strike="noStrike">
                <a:solidFill>
                  <a:srgbClr val="000000"/>
                </a:solidFill>
                <a:latin typeface="Arial"/>
                <a:ea typeface="Arial"/>
                <a:cs typeface="Arial"/>
                <a:sym typeface="Arial"/>
              </a:rPr>
              <a:t>” input set S: {“</a:t>
            </a:r>
            <a:r>
              <a:rPr b="1" i="0" lang="en" sz="2400" u="none" cap="none" strike="noStrike">
                <a:solidFill>
                  <a:srgbClr val="6AA84F"/>
                </a:solidFill>
                <a:latin typeface="Arial"/>
                <a:ea typeface="Arial"/>
                <a:cs typeface="Arial"/>
                <a:sym typeface="Arial"/>
              </a:rPr>
              <a:t>123</a:t>
            </a:r>
            <a:r>
              <a:rPr b="1" i="0" lang="en" sz="2400" u="none" cap="none" strike="noStrike">
                <a:solidFill>
                  <a:srgbClr val="000000"/>
                </a:solidFill>
                <a:latin typeface="Arial"/>
                <a:ea typeface="Arial"/>
                <a:cs typeface="Arial"/>
                <a:sym typeface="Arial"/>
              </a:rPr>
              <a:t>”, “</a:t>
            </a:r>
            <a:r>
              <a:rPr b="1" i="0" lang="en" sz="2400" u="none" cap="none" strike="noStrike">
                <a:solidFill>
                  <a:srgbClr val="FF0000"/>
                </a:solidFill>
                <a:latin typeface="Arial"/>
                <a:ea typeface="Arial"/>
                <a:cs typeface="Arial"/>
                <a:sym typeface="Arial"/>
              </a:rPr>
              <a:t>1a</a:t>
            </a:r>
            <a:r>
              <a:rPr b="1" i="0" lang="en" sz="2400" u="none" cap="none" strike="noStrike">
                <a:solidFill>
                  <a:srgbClr val="000000"/>
                </a:solidFill>
                <a:latin typeface="Arial"/>
                <a:ea typeface="Arial"/>
                <a:cs typeface="Arial"/>
                <a:sym typeface="Arial"/>
              </a:rPr>
              <a:t>”}</a:t>
            </a:r>
            <a:r>
              <a:rPr b="1" i="0" lang="en" sz="1800" u="none" cap="none" strike="noStrike">
                <a:solidFill>
                  <a:srgbClr val="FFFFFF"/>
                </a:solidFill>
                <a:latin typeface="Arial"/>
                <a:ea typeface="Arial"/>
                <a:cs typeface="Arial"/>
                <a:sym typeface="Arial"/>
              </a:rPr>
              <a:t>a</a:t>
            </a:r>
            <a:endParaRPr b="1" i="0" sz="1800" u="none" cap="none" strike="noStrike">
              <a:solidFill>
                <a:srgbClr val="FFFFFF"/>
              </a:solidFill>
              <a:latin typeface="Arial"/>
              <a:ea typeface="Arial"/>
              <a:cs typeface="Arial"/>
              <a:sym typeface="Arial"/>
            </a:endParaRPr>
          </a:p>
        </p:txBody>
      </p:sp>
      <p:pic>
        <p:nvPicPr>
          <p:cNvPr id="260" name="Google Shape;260;p23"/>
          <p:cNvPicPr preferRelativeResize="0"/>
          <p:nvPr/>
        </p:nvPicPr>
        <p:blipFill rotWithShape="1">
          <a:blip r:embed="rId3">
            <a:alphaModFix/>
          </a:blip>
          <a:srcRect b="0" l="0" r="0" t="0"/>
          <a:stretch/>
        </p:blipFill>
        <p:spPr>
          <a:xfrm>
            <a:off x="3417787" y="2966606"/>
            <a:ext cx="282714" cy="323100"/>
          </a:xfrm>
          <a:prstGeom prst="rect">
            <a:avLst/>
          </a:prstGeom>
          <a:noFill/>
          <a:ln>
            <a:noFill/>
          </a:ln>
        </p:spPr>
      </p:pic>
      <p:pic>
        <p:nvPicPr>
          <p:cNvPr id="261" name="Google Shape;261;p23"/>
          <p:cNvPicPr preferRelativeResize="0"/>
          <p:nvPr/>
        </p:nvPicPr>
        <p:blipFill rotWithShape="1">
          <a:blip r:embed="rId4">
            <a:alphaModFix/>
          </a:blip>
          <a:srcRect b="0" l="0" r="0" t="0"/>
          <a:stretch/>
        </p:blipFill>
        <p:spPr>
          <a:xfrm>
            <a:off x="2593150" y="2978081"/>
            <a:ext cx="451469" cy="3001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Measuring Regular Expression Coverage</a:t>
            </a:r>
            <a:endParaRPr/>
          </a:p>
        </p:txBody>
      </p:sp>
      <p:sp>
        <p:nvSpPr>
          <p:cNvPr id="268" name="Google Shape;268;p24"/>
          <p:cNvSpPr/>
          <p:nvPr/>
        </p:nvSpPr>
        <p:spPr>
          <a:xfrm>
            <a:off x="3960881" y="2498316"/>
            <a:ext cx="512400" cy="4365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269" name="Google Shape;269;p24"/>
          <p:cNvSpPr/>
          <p:nvPr/>
        </p:nvSpPr>
        <p:spPr>
          <a:xfrm>
            <a:off x="6358605" y="3657197"/>
            <a:ext cx="512400" cy="4365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2</a:t>
            </a:r>
            <a:endParaRPr b="0" i="0" sz="1800" u="none" cap="none" strike="noStrike">
              <a:solidFill>
                <a:srgbClr val="000000"/>
              </a:solidFill>
              <a:latin typeface="Arial"/>
              <a:ea typeface="Arial"/>
              <a:cs typeface="Arial"/>
              <a:sym typeface="Arial"/>
            </a:endParaRPr>
          </a:p>
        </p:txBody>
      </p:sp>
      <p:grpSp>
        <p:nvGrpSpPr>
          <p:cNvPr id="270" name="Google Shape;270;p24"/>
          <p:cNvGrpSpPr/>
          <p:nvPr/>
        </p:nvGrpSpPr>
        <p:grpSpPr>
          <a:xfrm>
            <a:off x="7637908" y="2808173"/>
            <a:ext cx="622336" cy="539848"/>
            <a:chOff x="2878325" y="3201600"/>
            <a:chExt cx="431100" cy="454800"/>
          </a:xfrm>
        </p:grpSpPr>
        <p:sp>
          <p:nvSpPr>
            <p:cNvPr id="271" name="Google Shape;271;p24"/>
            <p:cNvSpPr/>
            <p:nvPr/>
          </p:nvSpPr>
          <p:spPr>
            <a:xfrm>
              <a:off x="2916425" y="3245250"/>
              <a:ext cx="354900" cy="3675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4"/>
            <p:cNvSpPr/>
            <p:nvPr/>
          </p:nvSpPr>
          <p:spPr>
            <a:xfrm>
              <a:off x="2878325" y="3201600"/>
              <a:ext cx="431100" cy="4548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3</a:t>
              </a:r>
              <a:endParaRPr b="0" i="0" sz="1800" u="none" cap="none" strike="noStrike">
                <a:solidFill>
                  <a:srgbClr val="000000"/>
                </a:solidFill>
                <a:latin typeface="Arial"/>
                <a:ea typeface="Arial"/>
                <a:cs typeface="Arial"/>
                <a:sym typeface="Arial"/>
              </a:endParaRPr>
            </a:p>
          </p:txBody>
        </p:sp>
      </p:grpSp>
      <p:sp>
        <p:nvSpPr>
          <p:cNvPr id="273" name="Google Shape;273;p24"/>
          <p:cNvSpPr/>
          <p:nvPr/>
        </p:nvSpPr>
        <p:spPr>
          <a:xfrm>
            <a:off x="8263013" y="2062077"/>
            <a:ext cx="512400" cy="436500"/>
          </a:xfrm>
          <a:prstGeom prst="ellipse">
            <a:avLst/>
          </a:prstGeom>
          <a:solidFill>
            <a:srgbClr val="B7B7B7"/>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a:t>
            </a:r>
            <a:endParaRPr b="0" i="0" sz="1800" u="none" cap="none" strike="noStrike">
              <a:solidFill>
                <a:srgbClr val="000000"/>
              </a:solidFill>
              <a:latin typeface="Arial"/>
              <a:ea typeface="Arial"/>
              <a:cs typeface="Arial"/>
              <a:sym typeface="Arial"/>
            </a:endParaRPr>
          </a:p>
        </p:txBody>
      </p:sp>
      <p:cxnSp>
        <p:nvCxnSpPr>
          <p:cNvPr id="274" name="Google Shape;274;p24"/>
          <p:cNvCxnSpPr>
            <a:stCxn id="268" idx="7"/>
            <a:endCxn id="273" idx="2"/>
          </p:cNvCxnSpPr>
          <p:nvPr/>
        </p:nvCxnSpPr>
        <p:spPr>
          <a:xfrm flipH="1" rot="10800000">
            <a:off x="4398242" y="2280240"/>
            <a:ext cx="3864900" cy="282000"/>
          </a:xfrm>
          <a:prstGeom prst="straightConnector1">
            <a:avLst/>
          </a:prstGeom>
          <a:noFill/>
          <a:ln cap="flat" cmpd="sng" w="19050">
            <a:solidFill>
              <a:srgbClr val="000000"/>
            </a:solidFill>
            <a:prstDash val="solid"/>
            <a:round/>
            <a:headEnd len="sm" w="sm" type="none"/>
            <a:tailEnd len="med" w="med" type="triangle"/>
          </a:ln>
        </p:spPr>
      </p:cxnSp>
      <p:cxnSp>
        <p:nvCxnSpPr>
          <p:cNvPr id="275" name="Google Shape;275;p24"/>
          <p:cNvCxnSpPr>
            <a:stCxn id="268" idx="6"/>
            <a:endCxn id="276" idx="2"/>
          </p:cNvCxnSpPr>
          <p:nvPr/>
        </p:nvCxnSpPr>
        <p:spPr>
          <a:xfrm>
            <a:off x="4473281" y="2716566"/>
            <a:ext cx="659400" cy="361800"/>
          </a:xfrm>
          <a:prstGeom prst="straightConnector1">
            <a:avLst/>
          </a:prstGeom>
          <a:noFill/>
          <a:ln cap="flat" cmpd="sng" w="19050">
            <a:solidFill>
              <a:srgbClr val="9900FF"/>
            </a:solidFill>
            <a:prstDash val="solid"/>
            <a:round/>
            <a:headEnd len="sm" w="sm" type="none"/>
            <a:tailEnd len="med" w="med" type="triangle"/>
          </a:ln>
        </p:spPr>
      </p:cxnSp>
      <p:sp>
        <p:nvSpPr>
          <p:cNvPr id="276" name="Google Shape;276;p24"/>
          <p:cNvSpPr/>
          <p:nvPr/>
        </p:nvSpPr>
        <p:spPr>
          <a:xfrm>
            <a:off x="5132549" y="2860127"/>
            <a:ext cx="512400" cy="4365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1</a:t>
            </a:r>
            <a:endParaRPr b="0" i="0" sz="1800" u="none" cap="none" strike="noStrike">
              <a:solidFill>
                <a:srgbClr val="000000"/>
              </a:solidFill>
              <a:latin typeface="Arial"/>
              <a:ea typeface="Arial"/>
              <a:cs typeface="Arial"/>
              <a:sym typeface="Arial"/>
            </a:endParaRPr>
          </a:p>
        </p:txBody>
      </p:sp>
      <p:cxnSp>
        <p:nvCxnSpPr>
          <p:cNvPr id="277" name="Google Shape;277;p24"/>
          <p:cNvCxnSpPr>
            <a:stCxn id="276" idx="6"/>
            <a:endCxn id="272" idx="2"/>
          </p:cNvCxnSpPr>
          <p:nvPr/>
        </p:nvCxnSpPr>
        <p:spPr>
          <a:xfrm flipH="1" rot="10800000">
            <a:off x="5644949" y="3078077"/>
            <a:ext cx="1992900" cy="300"/>
          </a:xfrm>
          <a:prstGeom prst="straightConnector1">
            <a:avLst/>
          </a:prstGeom>
          <a:noFill/>
          <a:ln cap="flat" cmpd="sng" w="19050">
            <a:solidFill>
              <a:srgbClr val="FF0000"/>
            </a:solidFill>
            <a:prstDash val="solid"/>
            <a:round/>
            <a:headEnd len="sm" w="sm" type="none"/>
            <a:tailEnd len="med" w="med" type="triangle"/>
          </a:ln>
        </p:spPr>
      </p:cxnSp>
      <p:cxnSp>
        <p:nvCxnSpPr>
          <p:cNvPr id="278" name="Google Shape;278;p24"/>
          <p:cNvCxnSpPr>
            <a:stCxn id="276" idx="5"/>
            <a:endCxn id="269" idx="2"/>
          </p:cNvCxnSpPr>
          <p:nvPr/>
        </p:nvCxnSpPr>
        <p:spPr>
          <a:xfrm>
            <a:off x="5569910" y="3232703"/>
            <a:ext cx="788700" cy="642600"/>
          </a:xfrm>
          <a:prstGeom prst="straightConnector1">
            <a:avLst/>
          </a:prstGeom>
          <a:noFill/>
          <a:ln cap="flat" cmpd="sng" w="19050">
            <a:solidFill>
              <a:srgbClr val="0000FF"/>
            </a:solidFill>
            <a:prstDash val="solid"/>
            <a:round/>
            <a:headEnd len="sm" w="sm" type="none"/>
            <a:tailEnd len="med" w="med" type="triangle"/>
          </a:ln>
        </p:spPr>
      </p:cxnSp>
      <p:cxnSp>
        <p:nvCxnSpPr>
          <p:cNvPr id="279" name="Google Shape;279;p24"/>
          <p:cNvCxnSpPr>
            <a:stCxn id="269" idx="6"/>
            <a:endCxn id="272" idx="3"/>
          </p:cNvCxnSpPr>
          <p:nvPr/>
        </p:nvCxnSpPr>
        <p:spPr>
          <a:xfrm flipH="1" rot="10800000">
            <a:off x="6871005" y="3268847"/>
            <a:ext cx="858000" cy="606600"/>
          </a:xfrm>
          <a:prstGeom prst="straightConnector1">
            <a:avLst/>
          </a:prstGeom>
          <a:noFill/>
          <a:ln cap="flat" cmpd="sng" w="19050">
            <a:solidFill>
              <a:srgbClr val="0000FF"/>
            </a:solidFill>
            <a:prstDash val="solid"/>
            <a:round/>
            <a:headEnd len="sm" w="sm" type="none"/>
            <a:tailEnd len="med" w="med" type="triangle"/>
          </a:ln>
        </p:spPr>
      </p:cxnSp>
      <p:sp>
        <p:nvSpPr>
          <p:cNvPr id="280" name="Google Shape;280;p24"/>
          <p:cNvSpPr/>
          <p:nvPr/>
        </p:nvSpPr>
        <p:spPr>
          <a:xfrm>
            <a:off x="6275238" y="4002982"/>
            <a:ext cx="512320" cy="361814"/>
          </a:xfrm>
          <a:custGeom>
            <a:rect b="b" l="l" r="r" t="t"/>
            <a:pathLst>
              <a:path extrusionOk="0" h="10479" w="18756">
                <a:moveTo>
                  <a:pt x="4220" y="0"/>
                </a:moveTo>
                <a:cubicBezTo>
                  <a:pt x="3629" y="1690"/>
                  <a:pt x="-1611" y="8958"/>
                  <a:pt x="671" y="10141"/>
                </a:cubicBezTo>
                <a:cubicBezTo>
                  <a:pt x="2953" y="11324"/>
                  <a:pt x="15376" y="8451"/>
                  <a:pt x="17911" y="7099"/>
                </a:cubicBezTo>
                <a:cubicBezTo>
                  <a:pt x="20446" y="5747"/>
                  <a:pt x="16221" y="2873"/>
                  <a:pt x="15883" y="2028"/>
                </a:cubicBezTo>
              </a:path>
            </a:pathLst>
          </a:cu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 name="Google Shape;281;p24"/>
          <p:cNvCxnSpPr>
            <a:stCxn id="272" idx="7"/>
            <a:endCxn id="273" idx="4"/>
          </p:cNvCxnSpPr>
          <p:nvPr/>
        </p:nvCxnSpPr>
        <p:spPr>
          <a:xfrm flipH="1" rot="10800000">
            <a:off x="8169105" y="2498432"/>
            <a:ext cx="350100" cy="388800"/>
          </a:xfrm>
          <a:prstGeom prst="straightConnector1">
            <a:avLst/>
          </a:prstGeom>
          <a:noFill/>
          <a:ln cap="flat" cmpd="sng" w="19050">
            <a:solidFill>
              <a:srgbClr val="FF0000"/>
            </a:solidFill>
            <a:prstDash val="solid"/>
            <a:round/>
            <a:headEnd len="sm" w="sm" type="none"/>
            <a:tailEnd len="med" w="med" type="triangle"/>
          </a:ln>
        </p:spPr>
      </p:cxnSp>
      <p:sp>
        <p:nvSpPr>
          <p:cNvPr id="282" name="Google Shape;282;p24"/>
          <p:cNvSpPr txBox="1"/>
          <p:nvPr/>
        </p:nvSpPr>
        <p:spPr>
          <a:xfrm rot="-138619">
            <a:off x="6421076" y="2279606"/>
            <a:ext cx="1220492" cy="3896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not “0”-</a:t>
            </a:r>
            <a:r>
              <a:rPr b="0" i="0" lang="en" sz="1800" u="none" cap="none" strike="noStrike">
                <a:solidFill>
                  <a:schemeClr val="dk1"/>
                </a:solidFill>
                <a:latin typeface="Arial"/>
                <a:ea typeface="Arial"/>
                <a:cs typeface="Arial"/>
                <a:sym typeface="Arial"/>
              </a:rPr>
              <a:t>“</a:t>
            </a:r>
            <a:r>
              <a:rPr b="0" i="0" lang="en" sz="1800" u="none" cap="none" strike="noStrike">
                <a:solidFill>
                  <a:srgbClr val="000000"/>
                </a:solidFill>
                <a:latin typeface="Arial"/>
                <a:ea typeface="Arial"/>
                <a:cs typeface="Arial"/>
                <a:sym typeface="Arial"/>
              </a:rPr>
              <a:t>9”</a:t>
            </a:r>
            <a:endParaRPr b="0" i="0" sz="1800" u="none" cap="none" strike="noStrike">
              <a:solidFill>
                <a:srgbClr val="000000"/>
              </a:solidFill>
              <a:latin typeface="Arial"/>
              <a:ea typeface="Arial"/>
              <a:cs typeface="Arial"/>
              <a:sym typeface="Arial"/>
            </a:endParaRPr>
          </a:p>
        </p:txBody>
      </p:sp>
      <p:sp>
        <p:nvSpPr>
          <p:cNvPr id="283" name="Google Shape;283;p24"/>
          <p:cNvSpPr txBox="1"/>
          <p:nvPr/>
        </p:nvSpPr>
        <p:spPr>
          <a:xfrm>
            <a:off x="6214623" y="2955400"/>
            <a:ext cx="13581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Arial"/>
                <a:ea typeface="Arial"/>
                <a:cs typeface="Arial"/>
                <a:sym typeface="Arial"/>
              </a:rPr>
              <a:t>“a”</a:t>
            </a:r>
            <a:endParaRPr b="0" i="0" sz="1800" u="none" cap="none" strike="noStrike">
              <a:solidFill>
                <a:srgbClr val="FF0000"/>
              </a:solidFill>
              <a:latin typeface="Arial"/>
              <a:ea typeface="Arial"/>
              <a:cs typeface="Arial"/>
              <a:sym typeface="Arial"/>
            </a:endParaRPr>
          </a:p>
        </p:txBody>
      </p:sp>
      <p:sp>
        <p:nvSpPr>
          <p:cNvPr id="284" name="Google Shape;284;p24"/>
          <p:cNvSpPr txBox="1"/>
          <p:nvPr/>
        </p:nvSpPr>
        <p:spPr>
          <a:xfrm rot="-2210197">
            <a:off x="6862405" y="3330313"/>
            <a:ext cx="1343040" cy="4187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FF"/>
                </a:solidFill>
                <a:latin typeface="Arial"/>
                <a:ea typeface="Arial"/>
                <a:cs typeface="Arial"/>
                <a:sym typeface="Arial"/>
              </a:rPr>
              <a:t>[256]</a:t>
            </a:r>
            <a:endParaRPr b="0" i="0" sz="1800" u="none" cap="none" strike="noStrike">
              <a:solidFill>
                <a:srgbClr val="0000FF"/>
              </a:solidFill>
              <a:latin typeface="Arial"/>
              <a:ea typeface="Arial"/>
              <a:cs typeface="Arial"/>
              <a:sym typeface="Arial"/>
            </a:endParaRPr>
          </a:p>
        </p:txBody>
      </p:sp>
      <p:sp>
        <p:nvSpPr>
          <p:cNvPr id="285" name="Google Shape;285;p24"/>
          <p:cNvSpPr txBox="1"/>
          <p:nvPr/>
        </p:nvSpPr>
        <p:spPr>
          <a:xfrm>
            <a:off x="4397449" y="275675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9900FF"/>
                </a:solidFill>
                <a:latin typeface="Arial"/>
                <a:ea typeface="Arial"/>
                <a:cs typeface="Arial"/>
                <a:sym typeface="Arial"/>
              </a:rPr>
              <a:t>“1”</a:t>
            </a:r>
            <a:endParaRPr b="0" i="0" sz="1800" u="none" cap="none" strike="noStrike">
              <a:solidFill>
                <a:srgbClr val="9900FF"/>
              </a:solidFill>
              <a:latin typeface="Arial"/>
              <a:ea typeface="Arial"/>
              <a:cs typeface="Arial"/>
              <a:sym typeface="Arial"/>
            </a:endParaRPr>
          </a:p>
        </p:txBody>
      </p:sp>
      <p:sp>
        <p:nvSpPr>
          <p:cNvPr id="286" name="Google Shape;286;p24"/>
          <p:cNvSpPr txBox="1"/>
          <p:nvPr/>
        </p:nvSpPr>
        <p:spPr>
          <a:xfrm>
            <a:off x="5424826" y="335210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FF"/>
                </a:solidFill>
                <a:latin typeface="Arial"/>
                <a:ea typeface="Arial"/>
                <a:cs typeface="Arial"/>
                <a:sym typeface="Arial"/>
              </a:rPr>
              <a:t>“2”</a:t>
            </a:r>
            <a:endParaRPr b="0" i="0" sz="1800" u="none" cap="none" strike="noStrike">
              <a:solidFill>
                <a:srgbClr val="0000FF"/>
              </a:solidFill>
              <a:latin typeface="Arial"/>
              <a:ea typeface="Arial"/>
              <a:cs typeface="Arial"/>
              <a:sym typeface="Arial"/>
            </a:endParaRPr>
          </a:p>
        </p:txBody>
      </p:sp>
      <p:sp>
        <p:nvSpPr>
          <p:cNvPr id="287" name="Google Shape;287;p24"/>
          <p:cNvSpPr txBox="1"/>
          <p:nvPr/>
        </p:nvSpPr>
        <p:spPr>
          <a:xfrm>
            <a:off x="6325452" y="428430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FF"/>
                </a:solidFill>
                <a:latin typeface="Arial"/>
                <a:ea typeface="Arial"/>
                <a:cs typeface="Arial"/>
                <a:sym typeface="Arial"/>
              </a:rPr>
              <a:t>“3”</a:t>
            </a:r>
            <a:endParaRPr b="0" i="0" sz="18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8" name="Google Shape;288;p24"/>
          <p:cNvSpPr txBox="1"/>
          <p:nvPr/>
        </p:nvSpPr>
        <p:spPr>
          <a:xfrm>
            <a:off x="8232925" y="2624100"/>
            <a:ext cx="9111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Arial"/>
                <a:ea typeface="Arial"/>
                <a:cs typeface="Arial"/>
                <a:sym typeface="Arial"/>
              </a:rPr>
              <a:t>[256]</a:t>
            </a:r>
            <a:endParaRPr b="0" i="0" sz="1800" u="none" cap="none" strike="noStrike">
              <a:solidFill>
                <a:srgbClr val="FF0000"/>
              </a:solidFill>
              <a:latin typeface="Arial"/>
              <a:ea typeface="Arial"/>
              <a:cs typeface="Arial"/>
              <a:sym typeface="Arial"/>
            </a:endParaRPr>
          </a:p>
        </p:txBody>
      </p:sp>
      <p:grpSp>
        <p:nvGrpSpPr>
          <p:cNvPr id="289" name="Google Shape;289;p24"/>
          <p:cNvGrpSpPr/>
          <p:nvPr/>
        </p:nvGrpSpPr>
        <p:grpSpPr>
          <a:xfrm>
            <a:off x="2996350" y="2498338"/>
            <a:ext cx="964692" cy="436264"/>
            <a:chOff x="3161339" y="3968693"/>
            <a:chExt cx="914400" cy="482700"/>
          </a:xfrm>
        </p:grpSpPr>
        <p:sp>
          <p:nvSpPr>
            <p:cNvPr id="290" name="Google Shape;290;p24"/>
            <p:cNvSpPr/>
            <p:nvPr/>
          </p:nvSpPr>
          <p:spPr>
            <a:xfrm>
              <a:off x="3161339" y="3968693"/>
              <a:ext cx="485700" cy="4827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1" name="Google Shape;291;p24"/>
            <p:cNvCxnSpPr>
              <a:stCxn id="290" idx="6"/>
            </p:cNvCxnSpPr>
            <p:nvPr/>
          </p:nvCxnSpPr>
          <p:spPr>
            <a:xfrm>
              <a:off x="3647039" y="4210043"/>
              <a:ext cx="428700" cy="0"/>
            </a:xfrm>
            <a:prstGeom prst="straightConnector1">
              <a:avLst/>
            </a:prstGeom>
            <a:noFill/>
            <a:ln cap="flat" cmpd="sng" w="19050">
              <a:solidFill>
                <a:srgbClr val="000000"/>
              </a:solidFill>
              <a:prstDash val="solid"/>
              <a:round/>
              <a:headEnd len="sm" w="sm" type="none"/>
              <a:tailEnd len="med" w="med" type="triangle"/>
            </a:ln>
          </p:spPr>
        </p:cxnSp>
      </p:grpSp>
      <p:graphicFrame>
        <p:nvGraphicFramePr>
          <p:cNvPr id="292" name="Google Shape;292;p24"/>
          <p:cNvGraphicFramePr/>
          <p:nvPr/>
        </p:nvGraphicFramePr>
        <p:xfrm>
          <a:off x="381000" y="2906138"/>
          <a:ext cx="3000000" cy="3000000"/>
        </p:xfrm>
        <a:graphic>
          <a:graphicData uri="http://schemas.openxmlformats.org/drawingml/2006/table">
            <a:tbl>
              <a:tblPr>
                <a:noFill/>
                <a:tableStyleId>{AD32AE84-6CF4-484A-9798-991A38A535E9}</a:tableStyleId>
              </a:tblPr>
              <a:tblGrid>
                <a:gridCol w="1220500"/>
                <a:gridCol w="784925"/>
                <a:gridCol w="745975"/>
                <a:gridCol w="722000"/>
              </a:tblGrid>
              <a:tr h="3515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S</a:t>
                      </a:r>
                      <a:endParaRPr b="1"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Node</a:t>
                      </a:r>
                      <a:r>
                        <a:rPr lang="en" sz="1800" u="none" cap="none" strike="noStrike"/>
                        <a:t> 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t>100%</a:t>
                      </a:r>
                      <a:r>
                        <a:rPr b="1" lang="en" sz="1800" u="none" cap="none" strike="noStrike"/>
                        <a:t> (5/5)</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i="1" lang="en" sz="1800" u="none" cap="none" strike="noStrike"/>
                        <a:t>80%</a:t>
                      </a:r>
                      <a:r>
                        <a:rPr lang="en" sz="1800" u="none" cap="none" strike="noStrike"/>
                        <a:t> (4/5)</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i="1" lang="en" sz="1800" u="none" cap="none" strike="noStrike"/>
                        <a:t>80%</a:t>
                      </a:r>
                      <a:endParaRPr sz="1800" u="none" cap="none" strike="noStrike"/>
                    </a:p>
                    <a:p>
                      <a:pPr indent="0" lvl="0" marL="0" marR="0" rtl="0" algn="ctr">
                        <a:lnSpc>
                          <a:spcPct val="100000"/>
                        </a:lnSpc>
                        <a:spcBef>
                          <a:spcPts val="0"/>
                        </a:spcBef>
                        <a:spcAft>
                          <a:spcPts val="0"/>
                        </a:spcAft>
                        <a:buClr>
                          <a:schemeClr val="dk1"/>
                        </a:buClr>
                        <a:buSzPts val="800"/>
                        <a:buFont typeface="Arial"/>
                        <a:buNone/>
                      </a:pPr>
                      <a:r>
                        <a:rPr lang="en" sz="1800" u="none" cap="none" strike="noStrike"/>
                        <a:t>(4/5)</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Edge</a:t>
                      </a:r>
                      <a:endParaRPr b="1" sz="1800" u="none" cap="none" strike="noStrike"/>
                    </a:p>
                    <a:p>
                      <a:pPr indent="0" lvl="0" marL="0" marR="0" rtl="0" algn="ctr">
                        <a:lnSpc>
                          <a:spcPct val="100000"/>
                        </a:lnSpc>
                        <a:spcBef>
                          <a:spcPts val="0"/>
                        </a:spcBef>
                        <a:spcAft>
                          <a:spcPts val="0"/>
                        </a:spcAft>
                        <a:buClr>
                          <a:srgbClr val="000000"/>
                        </a:buClr>
                        <a:buSzPts val="1800"/>
                        <a:buFont typeface="Arial"/>
                        <a:buNone/>
                      </a:pPr>
                      <a:r>
                        <a:rPr lang="en" sz="1800" u="none" cap="none" strike="noStrike"/>
                        <a:t>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t>86%</a:t>
                      </a:r>
                      <a:endParaRPr b="1" i="1" sz="1800" u="none" cap="none" strike="noStrike"/>
                    </a:p>
                    <a:p>
                      <a:pPr indent="0" lvl="0" marL="0" marR="0" rtl="0" algn="ctr">
                        <a:lnSpc>
                          <a:spcPct val="100000"/>
                        </a:lnSpc>
                        <a:spcBef>
                          <a:spcPts val="0"/>
                        </a:spcBef>
                        <a:spcAft>
                          <a:spcPts val="0"/>
                        </a:spcAft>
                        <a:buClr>
                          <a:schemeClr val="dk1"/>
                        </a:buClr>
                        <a:buSzPts val="800"/>
                        <a:buFont typeface="Arial"/>
                        <a:buNone/>
                      </a:pPr>
                      <a:r>
                        <a:rPr b="1" lang="en" sz="1800" u="none" cap="none" strike="noStrike"/>
                        <a:t>(6/7)</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t>57%</a:t>
                      </a:r>
                      <a:endParaRPr i="1" sz="1800" u="none" cap="none" strike="noStrike"/>
                    </a:p>
                    <a:p>
                      <a:pPr indent="0" lvl="0" marL="0" marR="0" rtl="0" algn="ctr">
                        <a:lnSpc>
                          <a:spcPct val="100000"/>
                        </a:lnSpc>
                        <a:spcBef>
                          <a:spcPts val="0"/>
                        </a:spcBef>
                        <a:spcAft>
                          <a:spcPts val="0"/>
                        </a:spcAft>
                        <a:buClr>
                          <a:schemeClr val="dk1"/>
                        </a:buClr>
                        <a:buSzPts val="800"/>
                        <a:buFont typeface="Arial"/>
                        <a:buNone/>
                      </a:pPr>
                      <a:r>
                        <a:rPr lang="en" sz="1800" u="none" cap="none" strike="noStrike"/>
                        <a:t>(4/7)</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i="1" lang="en" sz="1800" u="none" cap="none" strike="noStrike"/>
                        <a:t>43%</a:t>
                      </a:r>
                      <a:endParaRPr i="1" sz="1800" u="none" cap="none" strike="noStrike"/>
                    </a:p>
                    <a:p>
                      <a:pPr indent="0" lvl="0" marL="0" marR="0" rtl="0" algn="ctr">
                        <a:lnSpc>
                          <a:spcPct val="100000"/>
                        </a:lnSpc>
                        <a:spcBef>
                          <a:spcPts val="0"/>
                        </a:spcBef>
                        <a:spcAft>
                          <a:spcPts val="0"/>
                        </a:spcAft>
                        <a:buClr>
                          <a:schemeClr val="dk1"/>
                        </a:buClr>
                        <a:buSzPts val="800"/>
                        <a:buFont typeface="Arial"/>
                        <a:buNone/>
                      </a:pPr>
                      <a:r>
                        <a:rPr lang="en" sz="1800" u="none" cap="none" strike="noStrike"/>
                        <a:t>(3/7)</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93" name="Google Shape;293;p24"/>
          <p:cNvSpPr txBox="1"/>
          <p:nvPr/>
        </p:nvSpPr>
        <p:spPr>
          <a:xfrm>
            <a:off x="673550" y="1628447"/>
            <a:ext cx="587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Regex: “</a:t>
            </a:r>
            <a:r>
              <a:rPr b="1" i="1" lang="en" sz="2400" u="sng" cap="none" strike="noStrike">
                <a:solidFill>
                  <a:srgbClr val="0000FF"/>
                </a:solidFill>
                <a:latin typeface="Arial"/>
                <a:ea typeface="Arial"/>
                <a:cs typeface="Arial"/>
                <a:sym typeface="Arial"/>
              </a:rPr>
              <a:t>\d+</a:t>
            </a:r>
            <a:r>
              <a:rPr b="1" i="0" lang="en" sz="2400" u="none" cap="none" strike="noStrike">
                <a:solidFill>
                  <a:srgbClr val="000000"/>
                </a:solidFill>
                <a:latin typeface="Arial"/>
                <a:ea typeface="Arial"/>
                <a:cs typeface="Arial"/>
                <a:sym typeface="Arial"/>
              </a:rPr>
              <a:t>” input set S: {“</a:t>
            </a:r>
            <a:r>
              <a:rPr b="1" i="0" lang="en" sz="2400" u="none" cap="none" strike="noStrike">
                <a:solidFill>
                  <a:srgbClr val="6AA84F"/>
                </a:solidFill>
                <a:latin typeface="Arial"/>
                <a:ea typeface="Arial"/>
                <a:cs typeface="Arial"/>
                <a:sym typeface="Arial"/>
              </a:rPr>
              <a:t>123</a:t>
            </a:r>
            <a:r>
              <a:rPr b="1" i="0" lang="en" sz="2400" u="none" cap="none" strike="noStrike">
                <a:solidFill>
                  <a:srgbClr val="000000"/>
                </a:solidFill>
                <a:latin typeface="Arial"/>
                <a:ea typeface="Arial"/>
                <a:cs typeface="Arial"/>
                <a:sym typeface="Arial"/>
              </a:rPr>
              <a:t>”, “</a:t>
            </a:r>
            <a:r>
              <a:rPr b="1" i="0" lang="en" sz="2400" u="none" cap="none" strike="noStrike">
                <a:solidFill>
                  <a:srgbClr val="FF0000"/>
                </a:solidFill>
                <a:latin typeface="Arial"/>
                <a:ea typeface="Arial"/>
                <a:cs typeface="Arial"/>
                <a:sym typeface="Arial"/>
              </a:rPr>
              <a:t>1a</a:t>
            </a:r>
            <a:r>
              <a:rPr b="1" i="0" lang="en" sz="2400" u="none" cap="none" strike="noStrike">
                <a:solidFill>
                  <a:srgbClr val="000000"/>
                </a:solidFill>
                <a:latin typeface="Arial"/>
                <a:ea typeface="Arial"/>
                <a:cs typeface="Arial"/>
                <a:sym typeface="Arial"/>
              </a:rPr>
              <a:t>”}</a:t>
            </a:r>
            <a:r>
              <a:rPr b="1" i="0" lang="en" sz="1800" u="none" cap="none" strike="noStrike">
                <a:solidFill>
                  <a:srgbClr val="FFFFFF"/>
                </a:solidFill>
                <a:latin typeface="Arial"/>
                <a:ea typeface="Arial"/>
                <a:cs typeface="Arial"/>
                <a:sym typeface="Arial"/>
              </a:rPr>
              <a:t>a</a:t>
            </a:r>
            <a:endParaRPr b="1" i="0" sz="1800" u="none" cap="none" strike="noStrike">
              <a:solidFill>
                <a:srgbClr val="FFFFFF"/>
              </a:solidFill>
              <a:latin typeface="Arial"/>
              <a:ea typeface="Arial"/>
              <a:cs typeface="Arial"/>
              <a:sym typeface="Arial"/>
            </a:endParaRPr>
          </a:p>
        </p:txBody>
      </p:sp>
      <p:pic>
        <p:nvPicPr>
          <p:cNvPr id="294" name="Google Shape;294;p24"/>
          <p:cNvPicPr preferRelativeResize="0"/>
          <p:nvPr/>
        </p:nvPicPr>
        <p:blipFill rotWithShape="1">
          <a:blip r:embed="rId3">
            <a:alphaModFix/>
          </a:blip>
          <a:srcRect b="0" l="0" r="0" t="0"/>
          <a:stretch/>
        </p:blipFill>
        <p:spPr>
          <a:xfrm>
            <a:off x="3417787" y="2966606"/>
            <a:ext cx="282714" cy="323100"/>
          </a:xfrm>
          <a:prstGeom prst="rect">
            <a:avLst/>
          </a:prstGeom>
          <a:noFill/>
          <a:ln>
            <a:noFill/>
          </a:ln>
        </p:spPr>
      </p:pic>
      <p:pic>
        <p:nvPicPr>
          <p:cNvPr id="295" name="Google Shape;295;p24"/>
          <p:cNvPicPr preferRelativeResize="0"/>
          <p:nvPr/>
        </p:nvPicPr>
        <p:blipFill rotWithShape="1">
          <a:blip r:embed="rId4">
            <a:alphaModFix/>
          </a:blip>
          <a:srcRect b="0" l="0" r="0" t="0"/>
          <a:stretch/>
        </p:blipFill>
        <p:spPr>
          <a:xfrm>
            <a:off x="2593150" y="2978081"/>
            <a:ext cx="451469" cy="300150"/>
          </a:xfrm>
          <a:prstGeom prst="rect">
            <a:avLst/>
          </a:prstGeom>
          <a:noFill/>
          <a:ln>
            <a:noFill/>
          </a:ln>
        </p:spPr>
      </p:pic>
      <p:sp>
        <p:nvSpPr>
          <p:cNvPr id="296" name="Google Shape;296;p24"/>
          <p:cNvSpPr/>
          <p:nvPr/>
        </p:nvSpPr>
        <p:spPr>
          <a:xfrm>
            <a:off x="3998525" y="3932000"/>
            <a:ext cx="2118600" cy="642600"/>
          </a:xfrm>
          <a:prstGeom prst="wedgeRectCallout">
            <a:avLst>
              <a:gd fmla="val -11391" name="adj1"/>
              <a:gd fmla="val -195145" name="adj2"/>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Arial"/>
                <a:ea typeface="Arial"/>
                <a:cs typeface="Arial"/>
                <a:sym typeface="Arial"/>
              </a:rPr>
              <a:t>Visited by both “123” and “1a”</a:t>
            </a:r>
            <a:endParaRPr b="1" i="0" sz="2000" u="none" cap="none" strike="noStrike">
              <a:solidFill>
                <a:srgbClr val="FFFFFF"/>
              </a:solidFill>
              <a:latin typeface="Arial"/>
              <a:ea typeface="Arial"/>
              <a:cs typeface="Arial"/>
              <a:sym typeface="Arial"/>
            </a:endParaRPr>
          </a:p>
        </p:txBody>
      </p:sp>
      <p:sp>
        <p:nvSpPr>
          <p:cNvPr id="297" name="Google Shape;297;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Measuring Regular Expression Coverage</a:t>
            </a:r>
            <a:endParaRPr/>
          </a:p>
        </p:txBody>
      </p:sp>
      <p:sp>
        <p:nvSpPr>
          <p:cNvPr id="303" name="Google Shape;303;p25"/>
          <p:cNvSpPr/>
          <p:nvPr/>
        </p:nvSpPr>
        <p:spPr>
          <a:xfrm>
            <a:off x="3960881" y="2498316"/>
            <a:ext cx="512400" cy="4365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304" name="Google Shape;304;p25"/>
          <p:cNvSpPr/>
          <p:nvPr/>
        </p:nvSpPr>
        <p:spPr>
          <a:xfrm>
            <a:off x="6358605" y="3657197"/>
            <a:ext cx="512400" cy="4365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2</a:t>
            </a:r>
            <a:endParaRPr b="0" i="0" sz="1800" u="none" cap="none" strike="noStrike">
              <a:solidFill>
                <a:srgbClr val="000000"/>
              </a:solidFill>
              <a:latin typeface="Arial"/>
              <a:ea typeface="Arial"/>
              <a:cs typeface="Arial"/>
              <a:sym typeface="Arial"/>
            </a:endParaRPr>
          </a:p>
        </p:txBody>
      </p:sp>
      <p:grpSp>
        <p:nvGrpSpPr>
          <p:cNvPr id="305" name="Google Shape;305;p25"/>
          <p:cNvGrpSpPr/>
          <p:nvPr/>
        </p:nvGrpSpPr>
        <p:grpSpPr>
          <a:xfrm>
            <a:off x="7637908" y="2808173"/>
            <a:ext cx="622336" cy="539848"/>
            <a:chOff x="2878325" y="3201600"/>
            <a:chExt cx="431100" cy="454800"/>
          </a:xfrm>
        </p:grpSpPr>
        <p:sp>
          <p:nvSpPr>
            <p:cNvPr id="306" name="Google Shape;306;p25"/>
            <p:cNvSpPr/>
            <p:nvPr/>
          </p:nvSpPr>
          <p:spPr>
            <a:xfrm>
              <a:off x="2916425" y="3245250"/>
              <a:ext cx="354900" cy="3675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5"/>
            <p:cNvSpPr/>
            <p:nvPr/>
          </p:nvSpPr>
          <p:spPr>
            <a:xfrm>
              <a:off x="2878325" y="3201600"/>
              <a:ext cx="431100" cy="4548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3</a:t>
              </a:r>
              <a:endParaRPr b="0" i="0" sz="1800" u="none" cap="none" strike="noStrike">
                <a:solidFill>
                  <a:srgbClr val="000000"/>
                </a:solidFill>
                <a:latin typeface="Arial"/>
                <a:ea typeface="Arial"/>
                <a:cs typeface="Arial"/>
                <a:sym typeface="Arial"/>
              </a:endParaRPr>
            </a:p>
          </p:txBody>
        </p:sp>
      </p:grpSp>
      <p:sp>
        <p:nvSpPr>
          <p:cNvPr id="308" name="Google Shape;308;p25"/>
          <p:cNvSpPr/>
          <p:nvPr/>
        </p:nvSpPr>
        <p:spPr>
          <a:xfrm>
            <a:off x="8263013" y="2062077"/>
            <a:ext cx="512400" cy="436500"/>
          </a:xfrm>
          <a:prstGeom prst="ellipse">
            <a:avLst/>
          </a:prstGeom>
          <a:solidFill>
            <a:srgbClr val="B7B7B7"/>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a:t>
            </a:r>
            <a:endParaRPr b="0" i="0" sz="1800" u="none" cap="none" strike="noStrike">
              <a:solidFill>
                <a:srgbClr val="000000"/>
              </a:solidFill>
              <a:latin typeface="Arial"/>
              <a:ea typeface="Arial"/>
              <a:cs typeface="Arial"/>
              <a:sym typeface="Arial"/>
            </a:endParaRPr>
          </a:p>
        </p:txBody>
      </p:sp>
      <p:cxnSp>
        <p:nvCxnSpPr>
          <p:cNvPr id="309" name="Google Shape;309;p25"/>
          <p:cNvCxnSpPr>
            <a:stCxn id="303" idx="7"/>
            <a:endCxn id="308" idx="2"/>
          </p:cNvCxnSpPr>
          <p:nvPr/>
        </p:nvCxnSpPr>
        <p:spPr>
          <a:xfrm flipH="1" rot="10800000">
            <a:off x="4398242" y="2280240"/>
            <a:ext cx="3864900" cy="282000"/>
          </a:xfrm>
          <a:prstGeom prst="straightConnector1">
            <a:avLst/>
          </a:prstGeom>
          <a:noFill/>
          <a:ln cap="flat" cmpd="sng" w="19050">
            <a:solidFill>
              <a:srgbClr val="000000"/>
            </a:solidFill>
            <a:prstDash val="solid"/>
            <a:round/>
            <a:headEnd len="sm" w="sm" type="none"/>
            <a:tailEnd len="med" w="med" type="triangle"/>
          </a:ln>
        </p:spPr>
      </p:cxnSp>
      <p:cxnSp>
        <p:nvCxnSpPr>
          <p:cNvPr id="310" name="Google Shape;310;p25"/>
          <p:cNvCxnSpPr>
            <a:stCxn id="303" idx="6"/>
            <a:endCxn id="311" idx="2"/>
          </p:cNvCxnSpPr>
          <p:nvPr/>
        </p:nvCxnSpPr>
        <p:spPr>
          <a:xfrm>
            <a:off x="4473281" y="2716566"/>
            <a:ext cx="659400" cy="361800"/>
          </a:xfrm>
          <a:prstGeom prst="straightConnector1">
            <a:avLst/>
          </a:prstGeom>
          <a:noFill/>
          <a:ln cap="flat" cmpd="sng" w="19050">
            <a:solidFill>
              <a:srgbClr val="9900FF"/>
            </a:solidFill>
            <a:prstDash val="solid"/>
            <a:round/>
            <a:headEnd len="sm" w="sm" type="none"/>
            <a:tailEnd len="med" w="med" type="triangle"/>
          </a:ln>
        </p:spPr>
      </p:cxnSp>
      <p:sp>
        <p:nvSpPr>
          <p:cNvPr id="311" name="Google Shape;311;p25"/>
          <p:cNvSpPr/>
          <p:nvPr/>
        </p:nvSpPr>
        <p:spPr>
          <a:xfrm>
            <a:off x="5132549" y="2860127"/>
            <a:ext cx="512400" cy="4365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1</a:t>
            </a:r>
            <a:endParaRPr b="0" i="0" sz="1800" u="none" cap="none" strike="noStrike">
              <a:solidFill>
                <a:srgbClr val="000000"/>
              </a:solidFill>
              <a:latin typeface="Arial"/>
              <a:ea typeface="Arial"/>
              <a:cs typeface="Arial"/>
              <a:sym typeface="Arial"/>
            </a:endParaRPr>
          </a:p>
        </p:txBody>
      </p:sp>
      <p:cxnSp>
        <p:nvCxnSpPr>
          <p:cNvPr id="312" name="Google Shape;312;p25"/>
          <p:cNvCxnSpPr>
            <a:stCxn id="311" idx="6"/>
            <a:endCxn id="307" idx="2"/>
          </p:cNvCxnSpPr>
          <p:nvPr/>
        </p:nvCxnSpPr>
        <p:spPr>
          <a:xfrm flipH="1" rot="10800000">
            <a:off x="5644949" y="3078077"/>
            <a:ext cx="1992900" cy="300"/>
          </a:xfrm>
          <a:prstGeom prst="straightConnector1">
            <a:avLst/>
          </a:prstGeom>
          <a:noFill/>
          <a:ln cap="flat" cmpd="sng" w="19050">
            <a:solidFill>
              <a:srgbClr val="FF0000"/>
            </a:solidFill>
            <a:prstDash val="solid"/>
            <a:round/>
            <a:headEnd len="sm" w="sm" type="none"/>
            <a:tailEnd len="med" w="med" type="triangle"/>
          </a:ln>
        </p:spPr>
      </p:cxnSp>
      <p:cxnSp>
        <p:nvCxnSpPr>
          <p:cNvPr id="313" name="Google Shape;313;p25"/>
          <p:cNvCxnSpPr>
            <a:stCxn id="311" idx="5"/>
            <a:endCxn id="304" idx="2"/>
          </p:cNvCxnSpPr>
          <p:nvPr/>
        </p:nvCxnSpPr>
        <p:spPr>
          <a:xfrm>
            <a:off x="5569910" y="3232703"/>
            <a:ext cx="788700" cy="642600"/>
          </a:xfrm>
          <a:prstGeom prst="straightConnector1">
            <a:avLst/>
          </a:prstGeom>
          <a:noFill/>
          <a:ln cap="flat" cmpd="sng" w="19050">
            <a:solidFill>
              <a:srgbClr val="0000FF"/>
            </a:solidFill>
            <a:prstDash val="solid"/>
            <a:round/>
            <a:headEnd len="sm" w="sm" type="none"/>
            <a:tailEnd len="med" w="med" type="triangle"/>
          </a:ln>
        </p:spPr>
      </p:cxnSp>
      <p:cxnSp>
        <p:nvCxnSpPr>
          <p:cNvPr id="314" name="Google Shape;314;p25"/>
          <p:cNvCxnSpPr>
            <a:stCxn id="304" idx="6"/>
            <a:endCxn id="307" idx="3"/>
          </p:cNvCxnSpPr>
          <p:nvPr/>
        </p:nvCxnSpPr>
        <p:spPr>
          <a:xfrm flipH="1" rot="10800000">
            <a:off x="6871005" y="3268847"/>
            <a:ext cx="858000" cy="606600"/>
          </a:xfrm>
          <a:prstGeom prst="straightConnector1">
            <a:avLst/>
          </a:prstGeom>
          <a:noFill/>
          <a:ln cap="flat" cmpd="sng" w="19050">
            <a:solidFill>
              <a:srgbClr val="0000FF"/>
            </a:solidFill>
            <a:prstDash val="solid"/>
            <a:round/>
            <a:headEnd len="sm" w="sm" type="none"/>
            <a:tailEnd len="med" w="med" type="triangle"/>
          </a:ln>
        </p:spPr>
      </p:cxnSp>
      <p:sp>
        <p:nvSpPr>
          <p:cNvPr id="315" name="Google Shape;315;p25"/>
          <p:cNvSpPr/>
          <p:nvPr/>
        </p:nvSpPr>
        <p:spPr>
          <a:xfrm>
            <a:off x="6275238" y="4002982"/>
            <a:ext cx="512320" cy="361814"/>
          </a:xfrm>
          <a:custGeom>
            <a:rect b="b" l="l" r="r" t="t"/>
            <a:pathLst>
              <a:path extrusionOk="0" h="10479" w="18756">
                <a:moveTo>
                  <a:pt x="4220" y="0"/>
                </a:moveTo>
                <a:cubicBezTo>
                  <a:pt x="3629" y="1690"/>
                  <a:pt x="-1611" y="8958"/>
                  <a:pt x="671" y="10141"/>
                </a:cubicBezTo>
                <a:cubicBezTo>
                  <a:pt x="2953" y="11324"/>
                  <a:pt x="15376" y="8451"/>
                  <a:pt x="17911" y="7099"/>
                </a:cubicBezTo>
                <a:cubicBezTo>
                  <a:pt x="20446" y="5747"/>
                  <a:pt x="16221" y="2873"/>
                  <a:pt x="15883" y="2028"/>
                </a:cubicBezTo>
              </a:path>
            </a:pathLst>
          </a:cu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25"/>
          <p:cNvCxnSpPr>
            <a:stCxn id="307" idx="7"/>
            <a:endCxn id="308" idx="4"/>
          </p:cNvCxnSpPr>
          <p:nvPr/>
        </p:nvCxnSpPr>
        <p:spPr>
          <a:xfrm flipH="1" rot="10800000">
            <a:off x="8169105" y="2498432"/>
            <a:ext cx="350100" cy="388800"/>
          </a:xfrm>
          <a:prstGeom prst="straightConnector1">
            <a:avLst/>
          </a:prstGeom>
          <a:noFill/>
          <a:ln cap="flat" cmpd="sng" w="19050">
            <a:solidFill>
              <a:srgbClr val="FF0000"/>
            </a:solidFill>
            <a:prstDash val="solid"/>
            <a:round/>
            <a:headEnd len="sm" w="sm" type="none"/>
            <a:tailEnd len="med" w="med" type="triangle"/>
          </a:ln>
        </p:spPr>
      </p:cxnSp>
      <p:sp>
        <p:nvSpPr>
          <p:cNvPr id="317" name="Google Shape;317;p25"/>
          <p:cNvSpPr txBox="1"/>
          <p:nvPr/>
        </p:nvSpPr>
        <p:spPr>
          <a:xfrm rot="-138619">
            <a:off x="6421076" y="2279606"/>
            <a:ext cx="1220492" cy="3896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not “0”-</a:t>
            </a:r>
            <a:r>
              <a:rPr b="0" i="0" lang="en" sz="1800" u="none" cap="none" strike="noStrike">
                <a:solidFill>
                  <a:schemeClr val="dk1"/>
                </a:solidFill>
                <a:latin typeface="Arial"/>
                <a:ea typeface="Arial"/>
                <a:cs typeface="Arial"/>
                <a:sym typeface="Arial"/>
              </a:rPr>
              <a:t>“</a:t>
            </a:r>
            <a:r>
              <a:rPr b="0" i="0" lang="en" sz="1800" u="none" cap="none" strike="noStrike">
                <a:solidFill>
                  <a:srgbClr val="000000"/>
                </a:solidFill>
                <a:latin typeface="Arial"/>
                <a:ea typeface="Arial"/>
                <a:cs typeface="Arial"/>
                <a:sym typeface="Arial"/>
              </a:rPr>
              <a:t>9”</a:t>
            </a:r>
            <a:endParaRPr b="0" i="0" sz="1800" u="none" cap="none" strike="noStrike">
              <a:solidFill>
                <a:srgbClr val="000000"/>
              </a:solidFill>
              <a:latin typeface="Arial"/>
              <a:ea typeface="Arial"/>
              <a:cs typeface="Arial"/>
              <a:sym typeface="Arial"/>
            </a:endParaRPr>
          </a:p>
        </p:txBody>
      </p:sp>
      <p:sp>
        <p:nvSpPr>
          <p:cNvPr id="318" name="Google Shape;318;p25"/>
          <p:cNvSpPr txBox="1"/>
          <p:nvPr/>
        </p:nvSpPr>
        <p:spPr>
          <a:xfrm>
            <a:off x="6214623" y="2955400"/>
            <a:ext cx="13581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Arial"/>
                <a:ea typeface="Arial"/>
                <a:cs typeface="Arial"/>
                <a:sym typeface="Arial"/>
              </a:rPr>
              <a:t>“a”</a:t>
            </a:r>
            <a:endParaRPr b="0" i="0" sz="1800" u="none" cap="none" strike="noStrike">
              <a:solidFill>
                <a:srgbClr val="FF0000"/>
              </a:solidFill>
              <a:latin typeface="Arial"/>
              <a:ea typeface="Arial"/>
              <a:cs typeface="Arial"/>
              <a:sym typeface="Arial"/>
            </a:endParaRPr>
          </a:p>
        </p:txBody>
      </p:sp>
      <p:sp>
        <p:nvSpPr>
          <p:cNvPr id="319" name="Google Shape;319;p25"/>
          <p:cNvSpPr txBox="1"/>
          <p:nvPr/>
        </p:nvSpPr>
        <p:spPr>
          <a:xfrm rot="-2210197">
            <a:off x="6862405" y="3330313"/>
            <a:ext cx="1343040" cy="4187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FF"/>
                </a:solidFill>
                <a:latin typeface="Arial"/>
                <a:ea typeface="Arial"/>
                <a:cs typeface="Arial"/>
                <a:sym typeface="Arial"/>
              </a:rPr>
              <a:t>[256]</a:t>
            </a:r>
            <a:endParaRPr b="0" i="0" sz="1800" u="none" cap="none" strike="noStrike">
              <a:solidFill>
                <a:srgbClr val="0000FF"/>
              </a:solidFill>
              <a:latin typeface="Arial"/>
              <a:ea typeface="Arial"/>
              <a:cs typeface="Arial"/>
              <a:sym typeface="Arial"/>
            </a:endParaRPr>
          </a:p>
        </p:txBody>
      </p:sp>
      <p:sp>
        <p:nvSpPr>
          <p:cNvPr id="320" name="Google Shape;320;p25"/>
          <p:cNvSpPr txBox="1"/>
          <p:nvPr/>
        </p:nvSpPr>
        <p:spPr>
          <a:xfrm>
            <a:off x="4397449" y="275675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9900FF"/>
                </a:solidFill>
                <a:latin typeface="Arial"/>
                <a:ea typeface="Arial"/>
                <a:cs typeface="Arial"/>
                <a:sym typeface="Arial"/>
              </a:rPr>
              <a:t>“1”</a:t>
            </a:r>
            <a:endParaRPr b="0" i="0" sz="1800" u="none" cap="none" strike="noStrike">
              <a:solidFill>
                <a:srgbClr val="9900FF"/>
              </a:solidFill>
              <a:latin typeface="Arial"/>
              <a:ea typeface="Arial"/>
              <a:cs typeface="Arial"/>
              <a:sym typeface="Arial"/>
            </a:endParaRPr>
          </a:p>
        </p:txBody>
      </p:sp>
      <p:sp>
        <p:nvSpPr>
          <p:cNvPr id="321" name="Google Shape;321;p25"/>
          <p:cNvSpPr txBox="1"/>
          <p:nvPr/>
        </p:nvSpPr>
        <p:spPr>
          <a:xfrm>
            <a:off x="5424826" y="335210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FF"/>
                </a:solidFill>
                <a:latin typeface="Arial"/>
                <a:ea typeface="Arial"/>
                <a:cs typeface="Arial"/>
                <a:sym typeface="Arial"/>
              </a:rPr>
              <a:t>“2”</a:t>
            </a:r>
            <a:endParaRPr b="0" i="0" sz="1800" u="none" cap="none" strike="noStrike">
              <a:solidFill>
                <a:srgbClr val="0000FF"/>
              </a:solidFill>
              <a:latin typeface="Arial"/>
              <a:ea typeface="Arial"/>
              <a:cs typeface="Arial"/>
              <a:sym typeface="Arial"/>
            </a:endParaRPr>
          </a:p>
        </p:txBody>
      </p:sp>
      <p:sp>
        <p:nvSpPr>
          <p:cNvPr id="322" name="Google Shape;322;p25"/>
          <p:cNvSpPr txBox="1"/>
          <p:nvPr/>
        </p:nvSpPr>
        <p:spPr>
          <a:xfrm>
            <a:off x="6325452" y="428430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FF"/>
                </a:solidFill>
                <a:latin typeface="Arial"/>
                <a:ea typeface="Arial"/>
                <a:cs typeface="Arial"/>
                <a:sym typeface="Arial"/>
              </a:rPr>
              <a:t>“3”</a:t>
            </a:r>
            <a:endParaRPr b="0" i="0" sz="18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3" name="Google Shape;323;p25"/>
          <p:cNvSpPr txBox="1"/>
          <p:nvPr/>
        </p:nvSpPr>
        <p:spPr>
          <a:xfrm>
            <a:off x="8232925" y="2624100"/>
            <a:ext cx="9111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Arial"/>
                <a:ea typeface="Arial"/>
                <a:cs typeface="Arial"/>
                <a:sym typeface="Arial"/>
              </a:rPr>
              <a:t>[256]</a:t>
            </a:r>
            <a:endParaRPr b="0" i="0" sz="1800" u="none" cap="none" strike="noStrike">
              <a:solidFill>
                <a:srgbClr val="FF0000"/>
              </a:solidFill>
              <a:latin typeface="Arial"/>
              <a:ea typeface="Arial"/>
              <a:cs typeface="Arial"/>
              <a:sym typeface="Arial"/>
            </a:endParaRPr>
          </a:p>
        </p:txBody>
      </p:sp>
      <p:grpSp>
        <p:nvGrpSpPr>
          <p:cNvPr id="324" name="Google Shape;324;p25"/>
          <p:cNvGrpSpPr/>
          <p:nvPr/>
        </p:nvGrpSpPr>
        <p:grpSpPr>
          <a:xfrm>
            <a:off x="2996350" y="2498338"/>
            <a:ext cx="964692" cy="436264"/>
            <a:chOff x="3161339" y="3968693"/>
            <a:chExt cx="914400" cy="482700"/>
          </a:xfrm>
        </p:grpSpPr>
        <p:sp>
          <p:nvSpPr>
            <p:cNvPr id="325" name="Google Shape;325;p25"/>
            <p:cNvSpPr/>
            <p:nvPr/>
          </p:nvSpPr>
          <p:spPr>
            <a:xfrm>
              <a:off x="3161339" y="3968693"/>
              <a:ext cx="485700" cy="4827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6" name="Google Shape;326;p25"/>
            <p:cNvCxnSpPr>
              <a:stCxn id="325" idx="6"/>
            </p:cNvCxnSpPr>
            <p:nvPr/>
          </p:nvCxnSpPr>
          <p:spPr>
            <a:xfrm>
              <a:off x="3647039" y="4210043"/>
              <a:ext cx="428700" cy="0"/>
            </a:xfrm>
            <a:prstGeom prst="straightConnector1">
              <a:avLst/>
            </a:prstGeom>
            <a:noFill/>
            <a:ln cap="flat" cmpd="sng" w="19050">
              <a:solidFill>
                <a:srgbClr val="000000"/>
              </a:solidFill>
              <a:prstDash val="solid"/>
              <a:round/>
              <a:headEnd len="sm" w="sm" type="none"/>
              <a:tailEnd len="med" w="med" type="triangle"/>
            </a:ln>
          </p:spPr>
        </p:cxnSp>
      </p:grpSp>
      <p:graphicFrame>
        <p:nvGraphicFramePr>
          <p:cNvPr id="327" name="Google Shape;327;p25"/>
          <p:cNvGraphicFramePr/>
          <p:nvPr/>
        </p:nvGraphicFramePr>
        <p:xfrm>
          <a:off x="381000" y="2906138"/>
          <a:ext cx="3000000" cy="3000000"/>
        </p:xfrm>
        <a:graphic>
          <a:graphicData uri="http://schemas.openxmlformats.org/drawingml/2006/table">
            <a:tbl>
              <a:tblPr>
                <a:noFill/>
                <a:tableStyleId>{AD32AE84-6CF4-484A-9798-991A38A535E9}</a:tableStyleId>
              </a:tblPr>
              <a:tblGrid>
                <a:gridCol w="1220500"/>
                <a:gridCol w="784925"/>
                <a:gridCol w="745975"/>
                <a:gridCol w="722000"/>
              </a:tblGrid>
              <a:tr h="3515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S</a:t>
                      </a:r>
                      <a:endParaRPr b="1"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Node</a:t>
                      </a:r>
                      <a:r>
                        <a:rPr lang="en" sz="1800" u="none" cap="none" strike="noStrike"/>
                        <a:t> 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i="1" lang="en" sz="1800" u="none" cap="none" strike="noStrike"/>
                        <a:t>100%</a:t>
                      </a:r>
                      <a:r>
                        <a:rPr lang="en" sz="1800" u="none" cap="none" strike="noStrike"/>
                        <a:t> (5/5)</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i="1" lang="en" sz="1800" u="none" cap="none" strike="noStrike"/>
                        <a:t>80%</a:t>
                      </a:r>
                      <a:r>
                        <a:rPr lang="en" sz="1800" u="none" cap="none" strike="noStrike"/>
                        <a:t> (4/5)</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i="1" lang="en" sz="1800" u="none" cap="none" strike="noStrike"/>
                        <a:t>80%</a:t>
                      </a:r>
                      <a:endParaRPr sz="1800" u="none" cap="none" strike="noStrike"/>
                    </a:p>
                    <a:p>
                      <a:pPr indent="0" lvl="0" marL="0" marR="0" rtl="0" algn="ctr">
                        <a:lnSpc>
                          <a:spcPct val="100000"/>
                        </a:lnSpc>
                        <a:spcBef>
                          <a:spcPts val="0"/>
                        </a:spcBef>
                        <a:spcAft>
                          <a:spcPts val="0"/>
                        </a:spcAft>
                        <a:buClr>
                          <a:schemeClr val="dk1"/>
                        </a:buClr>
                        <a:buSzPts val="800"/>
                        <a:buFont typeface="Arial"/>
                        <a:buNone/>
                      </a:pPr>
                      <a:r>
                        <a:rPr lang="en" sz="1800" u="none" cap="none" strike="noStrike"/>
                        <a:t>(4/5)</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Edge</a:t>
                      </a:r>
                      <a:endParaRPr b="1" sz="1800" u="none" cap="none" strike="noStrike"/>
                    </a:p>
                    <a:p>
                      <a:pPr indent="0" lvl="0" marL="0" marR="0" rtl="0" algn="ctr">
                        <a:lnSpc>
                          <a:spcPct val="100000"/>
                        </a:lnSpc>
                        <a:spcBef>
                          <a:spcPts val="0"/>
                        </a:spcBef>
                        <a:spcAft>
                          <a:spcPts val="0"/>
                        </a:spcAft>
                        <a:buClr>
                          <a:srgbClr val="000000"/>
                        </a:buClr>
                        <a:buSzPts val="1800"/>
                        <a:buFont typeface="Arial"/>
                        <a:buNone/>
                      </a:pPr>
                      <a:r>
                        <a:rPr lang="en" sz="1800" u="none" cap="none" strike="noStrike"/>
                        <a:t>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0000"/>
                          </a:solidFill>
                        </a:rPr>
                        <a:t>86%</a:t>
                      </a:r>
                      <a:endParaRPr b="1" i="1" sz="1800" u="none" cap="none" strike="noStrike">
                        <a:solidFill>
                          <a:srgbClr val="FF0000"/>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rgbClr val="FF0000"/>
                          </a:solidFill>
                        </a:rPr>
                        <a:t>(6/7)</a:t>
                      </a:r>
                      <a:endParaRPr sz="1800" u="none" cap="none" strike="noStrike">
                        <a:solidFill>
                          <a:srgbClr val="FF0000"/>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t>57%</a:t>
                      </a:r>
                      <a:endParaRPr i="1" sz="1800" u="none" cap="none" strike="noStrike"/>
                    </a:p>
                    <a:p>
                      <a:pPr indent="0" lvl="0" marL="0" marR="0" rtl="0" algn="ctr">
                        <a:lnSpc>
                          <a:spcPct val="100000"/>
                        </a:lnSpc>
                        <a:spcBef>
                          <a:spcPts val="0"/>
                        </a:spcBef>
                        <a:spcAft>
                          <a:spcPts val="0"/>
                        </a:spcAft>
                        <a:buClr>
                          <a:schemeClr val="dk1"/>
                        </a:buClr>
                        <a:buSzPts val="800"/>
                        <a:buFont typeface="Arial"/>
                        <a:buNone/>
                      </a:pPr>
                      <a:r>
                        <a:rPr lang="en" sz="1800" u="none" cap="none" strike="noStrike"/>
                        <a:t>(4/7)</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i="1" lang="en" sz="1800" u="none" cap="none" strike="noStrike"/>
                        <a:t>43%</a:t>
                      </a:r>
                      <a:endParaRPr i="1" sz="1800" u="none" cap="none" strike="noStrike"/>
                    </a:p>
                    <a:p>
                      <a:pPr indent="0" lvl="0" marL="0" marR="0" rtl="0" algn="ctr">
                        <a:lnSpc>
                          <a:spcPct val="100000"/>
                        </a:lnSpc>
                        <a:spcBef>
                          <a:spcPts val="0"/>
                        </a:spcBef>
                        <a:spcAft>
                          <a:spcPts val="0"/>
                        </a:spcAft>
                        <a:buClr>
                          <a:schemeClr val="dk1"/>
                        </a:buClr>
                        <a:buSzPts val="800"/>
                        <a:buFont typeface="Arial"/>
                        <a:buNone/>
                      </a:pPr>
                      <a:r>
                        <a:rPr lang="en" sz="1800" u="none" cap="none" strike="noStrike"/>
                        <a:t>(3/7)</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28" name="Google Shape;328;p25"/>
          <p:cNvSpPr txBox="1"/>
          <p:nvPr/>
        </p:nvSpPr>
        <p:spPr>
          <a:xfrm>
            <a:off x="673550" y="1628447"/>
            <a:ext cx="587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Regex: “</a:t>
            </a:r>
            <a:r>
              <a:rPr b="1" i="1" lang="en" sz="2400" u="sng" cap="none" strike="noStrike">
                <a:solidFill>
                  <a:srgbClr val="0000FF"/>
                </a:solidFill>
                <a:latin typeface="Arial"/>
                <a:ea typeface="Arial"/>
                <a:cs typeface="Arial"/>
                <a:sym typeface="Arial"/>
              </a:rPr>
              <a:t>\d+</a:t>
            </a:r>
            <a:r>
              <a:rPr b="1" i="0" lang="en" sz="2400" u="none" cap="none" strike="noStrike">
                <a:solidFill>
                  <a:srgbClr val="000000"/>
                </a:solidFill>
                <a:latin typeface="Arial"/>
                <a:ea typeface="Arial"/>
                <a:cs typeface="Arial"/>
                <a:sym typeface="Arial"/>
              </a:rPr>
              <a:t>” input set S: {“</a:t>
            </a:r>
            <a:r>
              <a:rPr b="1" i="0" lang="en" sz="2400" u="none" cap="none" strike="noStrike">
                <a:solidFill>
                  <a:srgbClr val="6AA84F"/>
                </a:solidFill>
                <a:latin typeface="Arial"/>
                <a:ea typeface="Arial"/>
                <a:cs typeface="Arial"/>
                <a:sym typeface="Arial"/>
              </a:rPr>
              <a:t>123</a:t>
            </a:r>
            <a:r>
              <a:rPr b="1" i="0" lang="en" sz="2400" u="none" cap="none" strike="noStrike">
                <a:solidFill>
                  <a:srgbClr val="000000"/>
                </a:solidFill>
                <a:latin typeface="Arial"/>
                <a:ea typeface="Arial"/>
                <a:cs typeface="Arial"/>
                <a:sym typeface="Arial"/>
              </a:rPr>
              <a:t>”, “</a:t>
            </a:r>
            <a:r>
              <a:rPr b="1" i="0" lang="en" sz="2400" u="none" cap="none" strike="noStrike">
                <a:solidFill>
                  <a:srgbClr val="FF0000"/>
                </a:solidFill>
                <a:latin typeface="Arial"/>
                <a:ea typeface="Arial"/>
                <a:cs typeface="Arial"/>
                <a:sym typeface="Arial"/>
              </a:rPr>
              <a:t>1a</a:t>
            </a:r>
            <a:r>
              <a:rPr b="1" i="0" lang="en" sz="2400" u="none" cap="none" strike="noStrike">
                <a:solidFill>
                  <a:srgbClr val="000000"/>
                </a:solidFill>
                <a:latin typeface="Arial"/>
                <a:ea typeface="Arial"/>
                <a:cs typeface="Arial"/>
                <a:sym typeface="Arial"/>
              </a:rPr>
              <a:t>”}</a:t>
            </a:r>
            <a:r>
              <a:rPr b="1" i="0" lang="en" sz="1800" u="none" cap="none" strike="noStrike">
                <a:solidFill>
                  <a:srgbClr val="FFFFFF"/>
                </a:solidFill>
                <a:latin typeface="Arial"/>
                <a:ea typeface="Arial"/>
                <a:cs typeface="Arial"/>
                <a:sym typeface="Arial"/>
              </a:rPr>
              <a:t>a</a:t>
            </a:r>
            <a:endParaRPr b="1" i="0" sz="1800" u="none" cap="none" strike="noStrike">
              <a:solidFill>
                <a:srgbClr val="FFFFFF"/>
              </a:solidFill>
              <a:latin typeface="Arial"/>
              <a:ea typeface="Arial"/>
              <a:cs typeface="Arial"/>
              <a:sym typeface="Arial"/>
            </a:endParaRPr>
          </a:p>
        </p:txBody>
      </p:sp>
      <p:pic>
        <p:nvPicPr>
          <p:cNvPr id="329" name="Google Shape;329;p25"/>
          <p:cNvPicPr preferRelativeResize="0"/>
          <p:nvPr/>
        </p:nvPicPr>
        <p:blipFill rotWithShape="1">
          <a:blip r:embed="rId3">
            <a:alphaModFix/>
          </a:blip>
          <a:srcRect b="0" l="0" r="0" t="0"/>
          <a:stretch/>
        </p:blipFill>
        <p:spPr>
          <a:xfrm>
            <a:off x="3417787" y="2966606"/>
            <a:ext cx="282714" cy="323100"/>
          </a:xfrm>
          <a:prstGeom prst="rect">
            <a:avLst/>
          </a:prstGeom>
          <a:noFill/>
          <a:ln>
            <a:noFill/>
          </a:ln>
        </p:spPr>
      </p:pic>
      <p:pic>
        <p:nvPicPr>
          <p:cNvPr id="330" name="Google Shape;330;p25"/>
          <p:cNvPicPr preferRelativeResize="0"/>
          <p:nvPr/>
        </p:nvPicPr>
        <p:blipFill rotWithShape="1">
          <a:blip r:embed="rId4">
            <a:alphaModFix/>
          </a:blip>
          <a:srcRect b="0" l="0" r="0" t="0"/>
          <a:stretch/>
        </p:blipFill>
        <p:spPr>
          <a:xfrm>
            <a:off x="2593150" y="2978081"/>
            <a:ext cx="451469" cy="300150"/>
          </a:xfrm>
          <a:prstGeom prst="rect">
            <a:avLst/>
          </a:prstGeom>
          <a:noFill/>
          <a:ln>
            <a:noFill/>
          </a:ln>
        </p:spPr>
      </p:pic>
      <p:sp>
        <p:nvSpPr>
          <p:cNvPr id="331" name="Google Shape;331;p25"/>
          <p:cNvSpPr/>
          <p:nvPr/>
        </p:nvSpPr>
        <p:spPr>
          <a:xfrm>
            <a:off x="6913250" y="1594425"/>
            <a:ext cx="1545300" cy="363600"/>
          </a:xfrm>
          <a:prstGeom prst="wedgeRectCallout">
            <a:avLst>
              <a:gd fmla="val -37114" name="adj1"/>
              <a:gd fmla="val 140161" name="adj2"/>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Uncovered</a:t>
            </a:r>
            <a:endParaRPr b="1" i="0" sz="2000" u="none" cap="none" strike="noStrike">
              <a:solidFill>
                <a:srgbClr val="000000"/>
              </a:solidFill>
              <a:latin typeface="Arial"/>
              <a:ea typeface="Arial"/>
              <a:cs typeface="Arial"/>
              <a:sym typeface="Arial"/>
            </a:endParaRPr>
          </a:p>
        </p:txBody>
      </p:sp>
      <p:sp>
        <p:nvSpPr>
          <p:cNvPr id="332" name="Google Shape;33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RQ1: How Well Are Regex Tested</a:t>
            </a:r>
            <a:endParaRPr/>
          </a:p>
        </p:txBody>
      </p:sp>
      <p:sp>
        <p:nvSpPr>
          <p:cNvPr id="338" name="Google Shape;338;p26"/>
          <p:cNvSpPr txBox="1"/>
          <p:nvPr>
            <p:ph idx="1" type="body"/>
          </p:nvPr>
        </p:nvSpPr>
        <p:spPr>
          <a:xfrm>
            <a:off x="457200" y="1200151"/>
            <a:ext cx="8229600" cy="37257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800"/>
              <a:t>Artifacts</a:t>
            </a:r>
            <a:r>
              <a:rPr lang="en"/>
              <a:t> </a:t>
            </a:r>
            <a:endParaRPr/>
          </a:p>
          <a:p>
            <a:pPr indent="-381000" lvl="1" marL="914400" rtl="0" algn="l">
              <a:lnSpc>
                <a:spcPct val="150000"/>
              </a:lnSpc>
              <a:spcBef>
                <a:spcPts val="0"/>
              </a:spcBef>
              <a:spcAft>
                <a:spcPts val="0"/>
              </a:spcAft>
              <a:buSzPts val="2400"/>
              <a:buChar char="➢"/>
            </a:pPr>
            <a:r>
              <a:rPr lang="en">
                <a:solidFill>
                  <a:srgbClr val="0000FF"/>
                </a:solidFill>
              </a:rPr>
              <a:t>RepoReaper</a:t>
            </a:r>
            <a:r>
              <a:rPr lang="en"/>
              <a:t>: curated GitHub projects</a:t>
            </a:r>
            <a:endParaRPr/>
          </a:p>
          <a:p>
            <a:pPr indent="-381000" lvl="1" marL="914400" rtl="0" algn="l">
              <a:lnSpc>
                <a:spcPct val="150000"/>
              </a:lnSpc>
              <a:spcBef>
                <a:spcPts val="0"/>
              </a:spcBef>
              <a:spcAft>
                <a:spcPts val="0"/>
              </a:spcAft>
              <a:buSzPts val="2400"/>
              <a:buChar char="➢"/>
            </a:pPr>
            <a:r>
              <a:rPr lang="en"/>
              <a:t>5,691 Java Maven projects </a:t>
            </a:r>
            <a:r>
              <a:rPr lang="en" sz="2000"/>
              <a:t>( test code ratio &gt; 0, call sites in code &gt; 0 )</a:t>
            </a:r>
            <a:endParaRPr sz="2000"/>
          </a:p>
          <a:p>
            <a:pPr indent="-381000" lvl="1" marL="914400" rtl="0" algn="l">
              <a:lnSpc>
                <a:spcPct val="150000"/>
              </a:lnSpc>
              <a:spcBef>
                <a:spcPts val="0"/>
              </a:spcBef>
              <a:spcAft>
                <a:spcPts val="0"/>
              </a:spcAft>
              <a:buSzPts val="2400"/>
              <a:buChar char="➢"/>
            </a:pPr>
            <a:r>
              <a:rPr lang="en"/>
              <a:t>1,225 Java Maven projects </a:t>
            </a:r>
            <a:r>
              <a:rPr lang="en" sz="2000"/>
              <a:t>( call sites in JVM )</a:t>
            </a:r>
            <a:endParaRPr sz="2000">
              <a:solidFill>
                <a:srgbClr val="000000"/>
              </a:solidFill>
            </a:endParaRPr>
          </a:p>
        </p:txBody>
      </p:sp>
      <p:sp>
        <p:nvSpPr>
          <p:cNvPr id="339" name="Google Shape;33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RQ1: How Well Are Regex Tested</a:t>
            </a:r>
            <a:endParaRPr/>
          </a:p>
        </p:txBody>
      </p:sp>
      <p:sp>
        <p:nvSpPr>
          <p:cNvPr id="345" name="Google Shape;345;p27"/>
          <p:cNvSpPr txBox="1"/>
          <p:nvPr>
            <p:ph idx="1" type="body"/>
          </p:nvPr>
        </p:nvSpPr>
        <p:spPr>
          <a:xfrm>
            <a:off x="457200" y="1085850"/>
            <a:ext cx="8229600" cy="30516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2400"/>
              <a:buNone/>
            </a:pPr>
            <a:r>
              <a:rPr b="1" lang="en" sz="2800"/>
              <a:t>Most regular expression call sites (83%) are not tested</a:t>
            </a:r>
            <a:endParaRPr b="1" sz="2800"/>
          </a:p>
          <a:p>
            <a:pPr indent="-381000" lvl="1" marL="914400" rtl="0" algn="l">
              <a:lnSpc>
                <a:spcPct val="150000"/>
              </a:lnSpc>
              <a:spcBef>
                <a:spcPts val="0"/>
              </a:spcBef>
              <a:spcAft>
                <a:spcPts val="0"/>
              </a:spcAft>
              <a:buClr>
                <a:srgbClr val="000000"/>
              </a:buClr>
              <a:buSzPts val="2400"/>
              <a:buChar char="➢"/>
            </a:pPr>
            <a:r>
              <a:rPr lang="en">
                <a:solidFill>
                  <a:srgbClr val="000000"/>
                </a:solidFill>
              </a:rPr>
              <a:t>18,426 call sites in source code </a:t>
            </a:r>
            <a:r>
              <a:rPr lang="en" sz="2000">
                <a:solidFill>
                  <a:srgbClr val="000000"/>
                </a:solidFill>
              </a:rPr>
              <a:t>(String.matches, Pattern.matches, Matcher.matches)</a:t>
            </a:r>
            <a:endParaRPr sz="2000">
              <a:solidFill>
                <a:srgbClr val="000000"/>
              </a:solidFill>
            </a:endParaRPr>
          </a:p>
          <a:p>
            <a:pPr indent="-381000" lvl="1" marL="914400" rtl="0" algn="l">
              <a:lnSpc>
                <a:spcPct val="150000"/>
              </a:lnSpc>
              <a:spcBef>
                <a:spcPts val="0"/>
              </a:spcBef>
              <a:spcAft>
                <a:spcPts val="0"/>
              </a:spcAft>
              <a:buClr>
                <a:srgbClr val="000000"/>
              </a:buClr>
              <a:buSzPts val="2400"/>
              <a:buChar char="➢"/>
            </a:pPr>
            <a:r>
              <a:rPr lang="en">
                <a:solidFill>
                  <a:srgbClr val="000000"/>
                </a:solidFill>
              </a:rPr>
              <a:t>3,093</a:t>
            </a:r>
            <a:r>
              <a:rPr lang="en">
                <a:solidFill>
                  <a:srgbClr val="0000FF"/>
                </a:solidFill>
              </a:rPr>
              <a:t> (16.8%)</a:t>
            </a:r>
            <a:r>
              <a:rPr lang="en">
                <a:solidFill>
                  <a:srgbClr val="000000"/>
                </a:solidFill>
              </a:rPr>
              <a:t> are executed by the test suites.</a:t>
            </a:r>
            <a:endParaRPr>
              <a:solidFill>
                <a:srgbClr val="000000"/>
              </a:solidFill>
            </a:endParaRPr>
          </a:p>
        </p:txBody>
      </p:sp>
      <p:sp>
        <p:nvSpPr>
          <p:cNvPr id="346" name="Google Shape;34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RQ1: How Well Are Regex Tested</a:t>
            </a:r>
            <a:endParaRPr/>
          </a:p>
        </p:txBody>
      </p:sp>
      <p:sp>
        <p:nvSpPr>
          <p:cNvPr id="352" name="Google Shape;352;p28"/>
          <p:cNvSpPr txBox="1"/>
          <p:nvPr>
            <p:ph idx="1" type="body"/>
          </p:nvPr>
        </p:nvSpPr>
        <p:spPr>
          <a:xfrm>
            <a:off x="457200" y="1085850"/>
            <a:ext cx="8229600" cy="14610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2400"/>
              <a:buNone/>
            </a:pPr>
            <a:r>
              <a:rPr b="1" lang="en" sz="2800"/>
              <a:t>A majority of regular expressions are tested with exclusively matching or exclusively non-matching inputs.</a:t>
            </a:r>
            <a:endParaRPr sz="1800">
              <a:solidFill>
                <a:srgbClr val="000000"/>
              </a:solidFill>
            </a:endParaRPr>
          </a:p>
          <a:p>
            <a:pPr indent="0" lvl="0" marL="914400" rtl="0" algn="l">
              <a:lnSpc>
                <a:spcPct val="150000"/>
              </a:lnSpc>
              <a:spcBef>
                <a:spcPts val="0"/>
              </a:spcBef>
              <a:spcAft>
                <a:spcPts val="0"/>
              </a:spcAft>
              <a:buSzPts val="2400"/>
              <a:buNone/>
            </a:pPr>
            <a:r>
              <a:t/>
            </a:r>
            <a:endParaRPr sz="2000">
              <a:solidFill>
                <a:srgbClr val="000000"/>
              </a:solidFill>
            </a:endParaRPr>
          </a:p>
          <a:p>
            <a:pPr indent="0" lvl="0" marL="0" rtl="0" algn="l">
              <a:lnSpc>
                <a:spcPct val="150000"/>
              </a:lnSpc>
              <a:spcBef>
                <a:spcPts val="0"/>
              </a:spcBef>
              <a:spcAft>
                <a:spcPts val="0"/>
              </a:spcAft>
              <a:buSzPts val="2400"/>
              <a:buNone/>
            </a:pPr>
            <a:r>
              <a:t/>
            </a:r>
            <a:endParaRPr sz="2000">
              <a:solidFill>
                <a:srgbClr val="000000"/>
              </a:solidFill>
            </a:endParaRPr>
          </a:p>
        </p:txBody>
      </p:sp>
      <p:graphicFrame>
        <p:nvGraphicFramePr>
          <p:cNvPr id="353" name="Google Shape;353;p28"/>
          <p:cNvGraphicFramePr/>
          <p:nvPr/>
        </p:nvGraphicFramePr>
        <p:xfrm>
          <a:off x="689188" y="3233500"/>
          <a:ext cx="3000000" cy="3000000"/>
        </p:xfrm>
        <a:graphic>
          <a:graphicData uri="http://schemas.openxmlformats.org/drawingml/2006/table">
            <a:tbl>
              <a:tblPr>
                <a:noFill/>
                <a:tableStyleId>{AD32AE84-6CF4-484A-9798-991A38A535E9}</a:tableStyleId>
              </a:tblPr>
              <a:tblGrid>
                <a:gridCol w="1023700"/>
                <a:gridCol w="1675000"/>
                <a:gridCol w="2158050"/>
                <a:gridCol w="1218975"/>
                <a:gridCol w="1434500"/>
              </a:tblGrid>
              <a:tr h="285750">
                <a:tc>
                  <a:txBody>
                    <a:bodyPr>
                      <a:noAutofit/>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Only matching inputs</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Only non-matching inputs</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rgbClr val="FFFFFF"/>
                          </a:solidFill>
                        </a:rPr>
                        <a:t>      </a:t>
                      </a:r>
                      <a:r>
                        <a:rPr lang="en" sz="1800" u="none" cap="none" strike="noStrike"/>
                        <a:t>&amp;</a:t>
                      </a:r>
                      <a:r>
                        <a:rPr lang="en" sz="1800" u="none" cap="none" strike="noStrike">
                          <a:solidFill>
                            <a:srgbClr val="FFFFFF"/>
                          </a:solidFill>
                        </a:rPr>
                        <a:t>n-m</a:t>
                      </a:r>
                      <a:endParaRPr sz="1800" u="none" cap="none" strike="noStrike">
                        <a:solidFill>
                          <a:srgbClr val="FFFFFF"/>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total</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 regex</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6,029</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4,941</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4,126</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15,096</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 regex</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FF"/>
                          </a:solidFill>
                        </a:rPr>
                        <a:t>39.9%</a:t>
                      </a:r>
                      <a:endParaRPr sz="1800" u="none" cap="none" strike="noStrike">
                        <a:solidFill>
                          <a:srgbClr val="0000FF"/>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FF"/>
                          </a:solidFill>
                        </a:rPr>
                        <a:t>32.7%</a:t>
                      </a:r>
                      <a:endParaRPr sz="1800" u="none" cap="none" strike="noStrike">
                        <a:solidFill>
                          <a:srgbClr val="0000FF"/>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21.3%</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100%</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354" name="Google Shape;354;p28"/>
          <p:cNvPicPr preferRelativeResize="0"/>
          <p:nvPr/>
        </p:nvPicPr>
        <p:blipFill rotWithShape="1">
          <a:blip r:embed="rId3">
            <a:alphaModFix/>
          </a:blip>
          <a:srcRect b="0" l="0" r="0" t="0"/>
          <a:stretch/>
        </p:blipFill>
        <p:spPr>
          <a:xfrm>
            <a:off x="2974150" y="3647269"/>
            <a:ext cx="361846" cy="240563"/>
          </a:xfrm>
          <a:prstGeom prst="rect">
            <a:avLst/>
          </a:prstGeom>
          <a:noFill/>
          <a:ln>
            <a:noFill/>
          </a:ln>
        </p:spPr>
      </p:pic>
      <p:pic>
        <p:nvPicPr>
          <p:cNvPr id="355" name="Google Shape;355;p28"/>
          <p:cNvPicPr preferRelativeResize="0"/>
          <p:nvPr/>
        </p:nvPicPr>
        <p:blipFill rotWithShape="1">
          <a:blip r:embed="rId4">
            <a:alphaModFix/>
          </a:blip>
          <a:srcRect b="0" l="0" r="0" t="0"/>
          <a:stretch/>
        </p:blipFill>
        <p:spPr>
          <a:xfrm>
            <a:off x="4916926" y="3649425"/>
            <a:ext cx="210486" cy="240562"/>
          </a:xfrm>
          <a:prstGeom prst="rect">
            <a:avLst/>
          </a:prstGeom>
          <a:noFill/>
          <a:ln>
            <a:noFill/>
          </a:ln>
        </p:spPr>
      </p:pic>
      <p:pic>
        <p:nvPicPr>
          <p:cNvPr id="356" name="Google Shape;356;p28"/>
          <p:cNvPicPr preferRelativeResize="0"/>
          <p:nvPr/>
        </p:nvPicPr>
        <p:blipFill rotWithShape="1">
          <a:blip r:embed="rId3">
            <a:alphaModFix/>
          </a:blip>
          <a:srcRect b="0" l="0" r="0" t="0"/>
          <a:stretch/>
        </p:blipFill>
        <p:spPr>
          <a:xfrm>
            <a:off x="5652089" y="3323107"/>
            <a:ext cx="361846" cy="240563"/>
          </a:xfrm>
          <a:prstGeom prst="rect">
            <a:avLst/>
          </a:prstGeom>
          <a:noFill/>
          <a:ln>
            <a:noFill/>
          </a:ln>
        </p:spPr>
      </p:pic>
      <p:pic>
        <p:nvPicPr>
          <p:cNvPr id="357" name="Google Shape;357;p28"/>
          <p:cNvPicPr preferRelativeResize="0"/>
          <p:nvPr/>
        </p:nvPicPr>
        <p:blipFill rotWithShape="1">
          <a:blip r:embed="rId4">
            <a:alphaModFix/>
          </a:blip>
          <a:srcRect b="0" l="0" r="0" t="0"/>
          <a:stretch/>
        </p:blipFill>
        <p:spPr>
          <a:xfrm>
            <a:off x="6233025" y="3309182"/>
            <a:ext cx="210486" cy="240562"/>
          </a:xfrm>
          <a:prstGeom prst="rect">
            <a:avLst/>
          </a:prstGeom>
          <a:noFill/>
          <a:ln>
            <a:noFill/>
          </a:ln>
        </p:spPr>
      </p:pic>
      <p:sp>
        <p:nvSpPr>
          <p:cNvPr id="358" name="Google Shape;358;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Regular Expression Testing Coverage</a:t>
            </a:r>
            <a:endParaRPr/>
          </a:p>
        </p:txBody>
      </p:sp>
      <p:sp>
        <p:nvSpPr>
          <p:cNvPr id="364" name="Google Shape;364;p29"/>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rgbClr val="666666"/>
              </a:buClr>
              <a:buSzPts val="2800"/>
              <a:buChar char="❖"/>
            </a:pPr>
            <a:r>
              <a:rPr lang="en" sz="2800">
                <a:solidFill>
                  <a:srgbClr val="666666"/>
                </a:solidFill>
              </a:rPr>
              <a:t>How well are regular expressions tested? (RQ1)</a:t>
            </a:r>
            <a:endParaRPr sz="2800">
              <a:solidFill>
                <a:srgbClr val="666666"/>
              </a:solidFill>
            </a:endParaRPr>
          </a:p>
          <a:p>
            <a:pPr indent="-406400" lvl="0" marL="457200" rtl="0" algn="l">
              <a:lnSpc>
                <a:spcPct val="150000"/>
              </a:lnSpc>
              <a:spcBef>
                <a:spcPts val="0"/>
              </a:spcBef>
              <a:spcAft>
                <a:spcPts val="0"/>
              </a:spcAft>
              <a:buClr>
                <a:schemeClr val="hlink"/>
              </a:buClr>
              <a:buSzPts val="2800"/>
              <a:buChar char="❖"/>
            </a:pPr>
            <a:r>
              <a:rPr lang="en" sz="2800">
                <a:solidFill>
                  <a:schemeClr val="hlink"/>
                </a:solidFill>
              </a:rPr>
              <a:t>Do existing tools increase regular expression coverage? (RQ2) </a:t>
            </a:r>
            <a:endParaRPr/>
          </a:p>
        </p:txBody>
      </p:sp>
      <p:sp>
        <p:nvSpPr>
          <p:cNvPr id="365" name="Google Shape;36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id="370" name="Google Shape;370;p30"/>
          <p:cNvPicPr preferRelativeResize="0"/>
          <p:nvPr/>
        </p:nvPicPr>
        <p:blipFill rotWithShape="1">
          <a:blip r:embed="rId3">
            <a:alphaModFix/>
          </a:blip>
          <a:srcRect b="0" l="0" r="0" t="0"/>
          <a:stretch/>
        </p:blipFill>
        <p:spPr>
          <a:xfrm>
            <a:off x="3834388" y="2053931"/>
            <a:ext cx="1226062" cy="1226062"/>
          </a:xfrm>
          <a:prstGeom prst="rect">
            <a:avLst/>
          </a:prstGeom>
          <a:noFill/>
          <a:ln>
            <a:noFill/>
          </a:ln>
        </p:spPr>
      </p:pic>
      <p:sp>
        <p:nvSpPr>
          <p:cNvPr id="371" name="Google Shape;371;p3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RQ2: Can REX Increase Coverage</a:t>
            </a:r>
            <a:endParaRPr/>
          </a:p>
        </p:txBody>
      </p:sp>
      <p:pic>
        <p:nvPicPr>
          <p:cNvPr id="372" name="Google Shape;372;p30"/>
          <p:cNvPicPr preferRelativeResize="0"/>
          <p:nvPr/>
        </p:nvPicPr>
        <p:blipFill rotWithShape="1">
          <a:blip r:embed="rId4">
            <a:alphaModFix/>
          </a:blip>
          <a:srcRect b="0" l="0" r="0" t="0"/>
          <a:stretch/>
        </p:blipFill>
        <p:spPr>
          <a:xfrm>
            <a:off x="730425" y="1664400"/>
            <a:ext cx="1110000" cy="1110000"/>
          </a:xfrm>
          <a:prstGeom prst="rect">
            <a:avLst/>
          </a:prstGeom>
          <a:noFill/>
          <a:ln>
            <a:noFill/>
          </a:ln>
        </p:spPr>
      </p:pic>
      <p:pic>
        <p:nvPicPr>
          <p:cNvPr id="373" name="Google Shape;373;p30"/>
          <p:cNvPicPr preferRelativeResize="0"/>
          <p:nvPr/>
        </p:nvPicPr>
        <p:blipFill rotWithShape="1">
          <a:blip r:embed="rId5">
            <a:alphaModFix/>
          </a:blip>
          <a:srcRect b="0" l="0" r="0" t="0"/>
          <a:stretch/>
        </p:blipFill>
        <p:spPr>
          <a:xfrm>
            <a:off x="2290975" y="1729725"/>
            <a:ext cx="930375" cy="930375"/>
          </a:xfrm>
          <a:prstGeom prst="rect">
            <a:avLst/>
          </a:prstGeom>
          <a:noFill/>
          <a:ln>
            <a:noFill/>
          </a:ln>
        </p:spPr>
      </p:pic>
      <p:pic>
        <p:nvPicPr>
          <p:cNvPr id="374" name="Google Shape;374;p30"/>
          <p:cNvPicPr preferRelativeResize="0"/>
          <p:nvPr/>
        </p:nvPicPr>
        <p:blipFill rotWithShape="1">
          <a:blip r:embed="rId6">
            <a:alphaModFix/>
          </a:blip>
          <a:srcRect b="0" l="0" r="0" t="0"/>
          <a:stretch/>
        </p:blipFill>
        <p:spPr>
          <a:xfrm>
            <a:off x="6417600" y="1672575"/>
            <a:ext cx="1044675" cy="1044675"/>
          </a:xfrm>
          <a:prstGeom prst="rect">
            <a:avLst/>
          </a:prstGeom>
          <a:noFill/>
          <a:ln>
            <a:noFill/>
          </a:ln>
        </p:spPr>
      </p:pic>
      <p:sp>
        <p:nvSpPr>
          <p:cNvPr id="375" name="Google Shape;375;p30"/>
          <p:cNvSpPr txBox="1"/>
          <p:nvPr/>
        </p:nvSpPr>
        <p:spPr>
          <a:xfrm>
            <a:off x="6721825" y="2846813"/>
            <a:ext cx="1125900" cy="4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REX</a:t>
            </a:r>
            <a:endParaRPr b="1" i="0" sz="2400" u="none" cap="none" strike="noStrike">
              <a:solidFill>
                <a:srgbClr val="000000"/>
              </a:solidFill>
              <a:latin typeface="Arial"/>
              <a:ea typeface="Arial"/>
              <a:cs typeface="Arial"/>
              <a:sym typeface="Arial"/>
            </a:endParaRPr>
          </a:p>
        </p:txBody>
      </p:sp>
      <p:sp>
        <p:nvSpPr>
          <p:cNvPr id="376" name="Google Shape;376;p30"/>
          <p:cNvSpPr txBox="1"/>
          <p:nvPr/>
        </p:nvSpPr>
        <p:spPr>
          <a:xfrm>
            <a:off x="1062050" y="2831550"/>
            <a:ext cx="2053200" cy="4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Developers</a:t>
            </a:r>
            <a:endParaRPr b="1" i="0" sz="2400" u="none" cap="none" strike="noStrike">
              <a:solidFill>
                <a:srgbClr val="000000"/>
              </a:solidFill>
              <a:latin typeface="Arial"/>
              <a:ea typeface="Arial"/>
              <a:cs typeface="Arial"/>
              <a:sym typeface="Arial"/>
            </a:endParaRPr>
          </a:p>
        </p:txBody>
      </p:sp>
      <p:sp>
        <p:nvSpPr>
          <p:cNvPr id="377" name="Google Shape;377;p30"/>
          <p:cNvSpPr txBox="1"/>
          <p:nvPr/>
        </p:nvSpPr>
        <p:spPr>
          <a:xfrm>
            <a:off x="533400" y="3351656"/>
            <a:ext cx="4383300" cy="85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Small</a:t>
            </a:r>
            <a:r>
              <a:rPr b="0" i="0" lang="en" sz="2000" u="none" cap="none" strike="noStrike">
                <a:solidFill>
                  <a:srgbClr val="000000"/>
                </a:solidFill>
                <a:latin typeface="Arial"/>
                <a:ea typeface="Arial"/>
                <a:cs typeface="Arial"/>
                <a:sym typeface="Arial"/>
              </a:rPr>
              <a:t> test input size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matching and </a:t>
            </a:r>
            <a:r>
              <a:rPr b="1" i="0" lang="en" sz="2000" u="none" cap="none" strike="noStrike">
                <a:solidFill>
                  <a:srgbClr val="000000"/>
                </a:solidFill>
                <a:latin typeface="Arial"/>
                <a:ea typeface="Arial"/>
                <a:cs typeface="Arial"/>
                <a:sym typeface="Arial"/>
              </a:rPr>
              <a:t>non-matching</a:t>
            </a:r>
            <a:r>
              <a:rPr b="0" i="0" lang="en" sz="2000" u="none" cap="none" strike="noStrike">
                <a:solidFill>
                  <a:srgbClr val="000000"/>
                </a:solidFill>
                <a:latin typeface="Arial"/>
                <a:ea typeface="Arial"/>
                <a:cs typeface="Arial"/>
                <a:sym typeface="Arial"/>
              </a:rPr>
              <a:t> strings</a:t>
            </a:r>
            <a:endParaRPr b="0" i="0" sz="2000" u="none" cap="none" strike="noStrike">
              <a:solidFill>
                <a:srgbClr val="000000"/>
              </a:solidFill>
              <a:latin typeface="Arial"/>
              <a:ea typeface="Arial"/>
              <a:cs typeface="Arial"/>
              <a:sym typeface="Arial"/>
            </a:endParaRPr>
          </a:p>
        </p:txBody>
      </p:sp>
      <p:sp>
        <p:nvSpPr>
          <p:cNvPr id="378" name="Google Shape;378;p30"/>
          <p:cNvSpPr txBox="1"/>
          <p:nvPr/>
        </p:nvSpPr>
        <p:spPr>
          <a:xfrm>
            <a:off x="5867400" y="3351650"/>
            <a:ext cx="2664000" cy="85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Large</a:t>
            </a:r>
            <a:r>
              <a:rPr b="0" i="0" lang="en" sz="2000" u="none" cap="none" strike="noStrike">
                <a:solidFill>
                  <a:srgbClr val="000000"/>
                </a:solidFill>
                <a:latin typeface="Arial"/>
                <a:ea typeface="Arial"/>
                <a:cs typeface="Arial"/>
                <a:sym typeface="Arial"/>
              </a:rPr>
              <a:t> test input size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matching strings</a:t>
            </a:r>
            <a:endParaRPr b="0" i="0" sz="2000" u="none" cap="none" strike="noStrike">
              <a:solidFill>
                <a:srgbClr val="000000"/>
              </a:solidFill>
              <a:latin typeface="Arial"/>
              <a:ea typeface="Arial"/>
              <a:cs typeface="Arial"/>
              <a:sym typeface="Arial"/>
            </a:endParaRPr>
          </a:p>
        </p:txBody>
      </p:sp>
      <p:sp>
        <p:nvSpPr>
          <p:cNvPr id="379" name="Google Shape;379;p30"/>
          <p:cNvSpPr/>
          <p:nvPr/>
        </p:nvSpPr>
        <p:spPr>
          <a:xfrm>
            <a:off x="2173300" y="1325650"/>
            <a:ext cx="4189800" cy="970500"/>
          </a:xfrm>
          <a:prstGeom prst="wedgeRectCallout">
            <a:avLst>
              <a:gd fmla="val 58642" name="adj1"/>
              <a:gd fmla="val 134425" name="adj2"/>
            </a:avLst>
          </a:prstGeom>
          <a:solidFill>
            <a:srgbClr val="4A86E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FFFFFF"/>
                </a:solidFill>
                <a:latin typeface="Arial"/>
                <a:ea typeface="Arial"/>
                <a:cs typeface="Arial"/>
                <a:sym typeface="Arial"/>
              </a:rPr>
              <a:t>REX is a Microsoft research tool generating strings for regex through constraint solver</a:t>
            </a:r>
            <a:endParaRPr b="1" i="0" sz="2000" u="none" cap="none" strike="noStrike">
              <a:solidFill>
                <a:srgbClr val="FFFFFF"/>
              </a:solidFill>
              <a:latin typeface="Arial"/>
              <a:ea typeface="Arial"/>
              <a:cs typeface="Arial"/>
              <a:sym typeface="Arial"/>
            </a:endParaRPr>
          </a:p>
        </p:txBody>
      </p:sp>
      <p:sp>
        <p:nvSpPr>
          <p:cNvPr id="380" name="Google Shape;38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1"/>
                                        <p:tgtEl>
                                          <p:spTgt spid="379"/>
                                        </p:tgtEl>
                                        <p:attrNameLst>
                                          <p:attrName>ppt_w</p:attrName>
                                        </p:attrNameLst>
                                      </p:cBhvr>
                                      <p:tavLst>
                                        <p:tav fmla="" tm="0">
                                          <p:val>
                                            <p:strVal val="0"/>
                                          </p:val>
                                        </p:tav>
                                        <p:tav fmla="" tm="100000">
                                          <p:val>
                                            <p:strVal val="#ppt_w"/>
                                          </p:val>
                                        </p:tav>
                                      </p:tavLst>
                                    </p:anim>
                                    <p:anim calcmode="lin" valueType="num">
                                      <p:cBhvr additive="base">
                                        <p:cTn dur="1"/>
                                        <p:tgtEl>
                                          <p:spTgt spid="37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
                                        <p:tgtEl>
                                          <p:spTgt spid="379"/>
                                        </p:tgtEl>
                                        <p:attrNameLst>
                                          <p:attrName>ppt_w</p:attrName>
                                        </p:attrNameLst>
                                      </p:cBhvr>
                                      <p:tavLst>
                                        <p:tav fmla="" tm="0">
                                          <p:val>
                                            <p:strVal val="#ppt_w"/>
                                          </p:val>
                                        </p:tav>
                                        <p:tav fmla="" tm="100000">
                                          <p:val>
                                            <p:strVal val="0"/>
                                          </p:val>
                                        </p:tav>
                                      </p:tavLst>
                                    </p:anim>
                                    <p:anim calcmode="lin" valueType="num">
                                      <p:cBhvr additive="base">
                                        <p:cTn dur="1"/>
                                        <p:tgtEl>
                                          <p:spTgt spid="379"/>
                                        </p:tgtEl>
                                        <p:attrNameLst>
                                          <p:attrName>ppt_h</p:attrName>
                                        </p:attrNameLst>
                                      </p:cBhvr>
                                      <p:tavLst>
                                        <p:tav fmla="" tm="0">
                                          <p:val>
                                            <p:strVal val="#ppt_h"/>
                                          </p:val>
                                        </p:tav>
                                        <p:tav fmla="" tm="100000">
                                          <p:val>
                                            <p:strVal val="0"/>
                                          </p:val>
                                        </p:tav>
                                      </p:tavLst>
                                    </p:anim>
                                    <p:set>
                                      <p:cBhvr>
                                        <p:cTn dur="1" fill="hold">
                                          <p:stCondLst>
                                            <p:cond delay="1"/>
                                          </p:stCondLst>
                                        </p:cTn>
                                        <p:tgtEl>
                                          <p:spTgt spid="379"/>
                                        </p:tgtEl>
                                        <p:attrNameLst>
                                          <p:attrName>style.visibility</p:attrName>
                                        </p:attrNameLst>
                                      </p:cBhvr>
                                      <p:to>
                                        <p:strVal val="hidden"/>
                                      </p:to>
                                    </p:set>
                                  </p:childTnLst>
                                </p:cTn>
                              </p:par>
                              <p:par>
                                <p:cTn fill="hold" nodeType="withEffect" presetClass="entr" presetID="23" presetSubtype="16">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1"/>
                                        <p:tgtEl>
                                          <p:spTgt spid="377"/>
                                        </p:tgtEl>
                                        <p:attrNameLst>
                                          <p:attrName>ppt_w</p:attrName>
                                        </p:attrNameLst>
                                      </p:cBhvr>
                                      <p:tavLst>
                                        <p:tav fmla="" tm="0">
                                          <p:val>
                                            <p:strVal val="0"/>
                                          </p:val>
                                        </p:tav>
                                        <p:tav fmla="" tm="100000">
                                          <p:val>
                                            <p:strVal val="#ppt_w"/>
                                          </p:val>
                                        </p:tav>
                                      </p:tavLst>
                                    </p:anim>
                                    <p:anim calcmode="lin" valueType="num">
                                      <p:cBhvr additive="base">
                                        <p:cTn dur="1"/>
                                        <p:tgtEl>
                                          <p:spTgt spid="37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1"/>
                                        <p:tgtEl>
                                          <p:spTgt spid="378"/>
                                        </p:tgtEl>
                                        <p:attrNameLst>
                                          <p:attrName>ppt_w</p:attrName>
                                        </p:attrNameLst>
                                      </p:cBhvr>
                                      <p:tavLst>
                                        <p:tav fmla="" tm="0">
                                          <p:val>
                                            <p:strVal val="0"/>
                                          </p:val>
                                        </p:tav>
                                        <p:tav fmla="" tm="100000">
                                          <p:val>
                                            <p:strVal val="#ppt_w"/>
                                          </p:val>
                                        </p:tav>
                                      </p:tavLst>
                                    </p:anim>
                                    <p:anim calcmode="lin" valueType="num">
                                      <p:cBhvr additive="base">
                                        <p:cTn dur="1"/>
                                        <p:tgtEl>
                                          <p:spTgt spid="37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RQ2: Can REX Increase Coverage</a:t>
            </a:r>
            <a:endParaRPr/>
          </a:p>
        </p:txBody>
      </p:sp>
      <p:sp>
        <p:nvSpPr>
          <p:cNvPr id="386" name="Google Shape;386;p31"/>
          <p:cNvSpPr txBox="1"/>
          <p:nvPr>
            <p:ph idx="1" type="body"/>
          </p:nvPr>
        </p:nvSpPr>
        <p:spPr>
          <a:xfrm>
            <a:off x="457200" y="1200150"/>
            <a:ext cx="8584800" cy="3725700"/>
          </a:xfrm>
          <a:prstGeom prst="rect">
            <a:avLst/>
          </a:prstGeom>
          <a:noFill/>
          <a:ln>
            <a:noFill/>
          </a:ln>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SzPts val="2800"/>
              <a:buChar char="❖"/>
            </a:pPr>
            <a:r>
              <a:rPr lang="en" sz="2800">
                <a:solidFill>
                  <a:srgbClr val="000000"/>
                </a:solidFill>
              </a:rPr>
              <a:t>Artifacts </a:t>
            </a:r>
            <a:endParaRPr sz="2800">
              <a:solidFill>
                <a:srgbClr val="000000"/>
              </a:solidFill>
            </a:endParaRPr>
          </a:p>
          <a:p>
            <a:pPr indent="-381000" lvl="1" marL="914400" rtl="0" algn="l">
              <a:lnSpc>
                <a:spcPct val="115000"/>
              </a:lnSpc>
              <a:spcBef>
                <a:spcPts val="0"/>
              </a:spcBef>
              <a:spcAft>
                <a:spcPts val="0"/>
              </a:spcAft>
              <a:buClr>
                <a:srgbClr val="000000"/>
              </a:buClr>
              <a:buSzPts val="2400"/>
              <a:buChar char="➢"/>
            </a:pPr>
            <a:r>
              <a:rPr lang="en">
                <a:solidFill>
                  <a:srgbClr val="000000"/>
                </a:solidFill>
              </a:rPr>
              <a:t>7,926 regular expressions (REX supports </a:t>
            </a:r>
            <a:r>
              <a:rPr i="1" lang="en">
                <a:solidFill>
                  <a:srgbClr val="0000FF"/>
                </a:solidFill>
              </a:rPr>
              <a:t>78%</a:t>
            </a:r>
            <a:r>
              <a:rPr lang="en">
                <a:solidFill>
                  <a:srgbClr val="000000"/>
                </a:solidFill>
              </a:rPr>
              <a:t> of the dataset from RQ1)</a:t>
            </a:r>
            <a:endParaRPr>
              <a:solidFill>
                <a:srgbClr val="000000"/>
              </a:solidFill>
            </a:endParaRPr>
          </a:p>
          <a:p>
            <a:pPr indent="-381000" lvl="1" marL="914400" rtl="0" algn="l">
              <a:lnSpc>
                <a:spcPct val="115000"/>
              </a:lnSpc>
              <a:spcBef>
                <a:spcPts val="0"/>
              </a:spcBef>
              <a:spcAft>
                <a:spcPts val="0"/>
              </a:spcAft>
              <a:buClr>
                <a:srgbClr val="000000"/>
              </a:buClr>
              <a:buSzPts val="2400"/>
              <a:buChar char="➢"/>
            </a:pPr>
            <a:r>
              <a:rPr lang="en">
                <a:solidFill>
                  <a:srgbClr val="000000"/>
                </a:solidFill>
              </a:rPr>
              <a:t>REX generated inputs </a:t>
            </a:r>
            <a:r>
              <a:rPr i="1" lang="en">
                <a:solidFill>
                  <a:srgbClr val="0000FF"/>
                </a:solidFill>
              </a:rPr>
              <a:t>1X, 5X, and 10X</a:t>
            </a:r>
            <a:r>
              <a:rPr lang="en">
                <a:solidFill>
                  <a:srgbClr val="000000"/>
                </a:solidFill>
              </a:rPr>
              <a:t> the size of the developer-provided input sets</a:t>
            </a:r>
            <a:endParaRPr>
              <a:solidFill>
                <a:srgbClr val="000000"/>
              </a:solidFill>
            </a:endParaRPr>
          </a:p>
          <a:p>
            <a:pPr indent="-381000" lvl="1" marL="914400" rtl="0" algn="l">
              <a:lnSpc>
                <a:spcPct val="115000"/>
              </a:lnSpc>
              <a:spcBef>
                <a:spcPts val="0"/>
              </a:spcBef>
              <a:spcAft>
                <a:spcPts val="0"/>
              </a:spcAft>
              <a:buClr>
                <a:srgbClr val="000000"/>
              </a:buClr>
              <a:buSzPts val="2400"/>
              <a:buChar char="➢"/>
            </a:pPr>
            <a:r>
              <a:rPr lang="en">
                <a:solidFill>
                  <a:srgbClr val="000000"/>
                </a:solidFill>
              </a:rPr>
              <a:t>Average coverage based on 5/10 runs of REX</a:t>
            </a:r>
            <a:endParaRPr>
              <a:solidFill>
                <a:srgbClr val="000000"/>
              </a:solidFill>
            </a:endParaRPr>
          </a:p>
        </p:txBody>
      </p:sp>
      <p:sp>
        <p:nvSpPr>
          <p:cNvPr id="387" name="Google Shape;38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RQ2: Can REX Increase Coverage</a:t>
            </a:r>
            <a:endParaRPr/>
          </a:p>
        </p:txBody>
      </p:sp>
      <p:graphicFrame>
        <p:nvGraphicFramePr>
          <p:cNvPr id="393" name="Google Shape;393;p32"/>
          <p:cNvGraphicFramePr/>
          <p:nvPr/>
        </p:nvGraphicFramePr>
        <p:xfrm>
          <a:off x="1327125" y="2448281"/>
          <a:ext cx="3000000" cy="3000000"/>
        </p:xfrm>
        <a:graphic>
          <a:graphicData uri="http://schemas.openxmlformats.org/drawingml/2006/table">
            <a:tbl>
              <a:tblPr>
                <a:noFill/>
                <a:tableStyleId>{AD32AE84-6CF4-484A-9798-991A38A535E9}</a:tableStyleId>
              </a:tblPr>
              <a:tblGrid>
                <a:gridCol w="964450"/>
                <a:gridCol w="843625"/>
              </a:tblGrid>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“123”</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“1a”</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394" name="Google Shape;394;p32"/>
          <p:cNvSpPr txBox="1"/>
          <p:nvPr/>
        </p:nvSpPr>
        <p:spPr>
          <a:xfrm>
            <a:off x="2525600" y="1418400"/>
            <a:ext cx="3069900" cy="693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Regex: “</a:t>
            </a:r>
            <a:r>
              <a:rPr b="1" i="0" lang="en" sz="2800" u="sng" cap="none" strike="noStrike">
                <a:solidFill>
                  <a:srgbClr val="0000FF"/>
                </a:solidFill>
                <a:latin typeface="Arial"/>
                <a:ea typeface="Arial"/>
                <a:cs typeface="Arial"/>
                <a:sym typeface="Arial"/>
              </a:rPr>
              <a:t>\d{2,5}</a:t>
            </a:r>
            <a:r>
              <a:rPr b="0" i="0" lang="en"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pic>
        <p:nvPicPr>
          <p:cNvPr id="395" name="Google Shape;395;p32"/>
          <p:cNvPicPr preferRelativeResize="0"/>
          <p:nvPr/>
        </p:nvPicPr>
        <p:blipFill rotWithShape="1">
          <a:blip r:embed="rId3">
            <a:alphaModFix/>
          </a:blip>
          <a:srcRect b="0" l="0" r="0" t="0"/>
          <a:stretch/>
        </p:blipFill>
        <p:spPr>
          <a:xfrm>
            <a:off x="2336125" y="2515444"/>
            <a:ext cx="451469" cy="300150"/>
          </a:xfrm>
          <a:prstGeom prst="rect">
            <a:avLst/>
          </a:prstGeom>
          <a:noFill/>
          <a:ln>
            <a:noFill/>
          </a:ln>
        </p:spPr>
      </p:pic>
      <p:pic>
        <p:nvPicPr>
          <p:cNvPr id="396" name="Google Shape;396;p32"/>
          <p:cNvPicPr preferRelativeResize="0"/>
          <p:nvPr/>
        </p:nvPicPr>
        <p:blipFill rotWithShape="1">
          <a:blip r:embed="rId3">
            <a:alphaModFix/>
          </a:blip>
          <a:srcRect b="0" l="0" r="0" t="0"/>
          <a:stretch/>
        </p:blipFill>
        <p:spPr>
          <a:xfrm>
            <a:off x="2336125" y="3369956"/>
            <a:ext cx="451469" cy="300150"/>
          </a:xfrm>
          <a:prstGeom prst="rect">
            <a:avLst/>
          </a:prstGeom>
          <a:noFill/>
          <a:ln>
            <a:noFill/>
          </a:ln>
        </p:spPr>
      </p:pic>
      <p:pic>
        <p:nvPicPr>
          <p:cNvPr id="397" name="Google Shape;397;p32"/>
          <p:cNvPicPr preferRelativeResize="0"/>
          <p:nvPr/>
        </p:nvPicPr>
        <p:blipFill rotWithShape="1">
          <a:blip r:embed="rId4">
            <a:alphaModFix/>
          </a:blip>
          <a:srcRect b="0" l="0" r="0" t="0"/>
          <a:stretch/>
        </p:blipFill>
        <p:spPr>
          <a:xfrm>
            <a:off x="2356650" y="2935565"/>
            <a:ext cx="282714" cy="323100"/>
          </a:xfrm>
          <a:prstGeom prst="rect">
            <a:avLst/>
          </a:prstGeom>
          <a:noFill/>
          <a:ln>
            <a:noFill/>
          </a:ln>
        </p:spPr>
      </p:pic>
      <p:pic>
        <p:nvPicPr>
          <p:cNvPr id="398" name="Google Shape;398;p32"/>
          <p:cNvPicPr preferRelativeResize="0"/>
          <p:nvPr/>
        </p:nvPicPr>
        <p:blipFill rotWithShape="1">
          <a:blip r:embed="rId4">
            <a:alphaModFix/>
          </a:blip>
          <a:srcRect b="0" l="0" r="0" t="0"/>
          <a:stretch/>
        </p:blipFill>
        <p:spPr>
          <a:xfrm>
            <a:off x="2334450" y="3746700"/>
            <a:ext cx="282714" cy="323100"/>
          </a:xfrm>
          <a:prstGeom prst="rect">
            <a:avLst/>
          </a:prstGeom>
          <a:noFill/>
          <a:ln>
            <a:noFill/>
          </a:ln>
        </p:spPr>
      </p:pic>
      <p:graphicFrame>
        <p:nvGraphicFramePr>
          <p:cNvPr id="399" name="Google Shape;399;p32"/>
          <p:cNvGraphicFramePr/>
          <p:nvPr/>
        </p:nvGraphicFramePr>
        <p:xfrm>
          <a:off x="5365725" y="2448281"/>
          <a:ext cx="3000000" cy="3000000"/>
        </p:xfrm>
        <a:graphic>
          <a:graphicData uri="http://schemas.openxmlformats.org/drawingml/2006/table">
            <a:tbl>
              <a:tblPr>
                <a:noFill/>
                <a:tableStyleId>{AD32AE84-6CF4-484A-9798-991A38A535E9}</a:tableStyleId>
              </a:tblPr>
              <a:tblGrid>
                <a:gridCol w="964450"/>
                <a:gridCol w="843625"/>
              </a:tblGrid>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“589”</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“99”</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“47”</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“456”</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pic>
        <p:nvPicPr>
          <p:cNvPr id="400" name="Google Shape;400;p32"/>
          <p:cNvPicPr preferRelativeResize="0"/>
          <p:nvPr/>
        </p:nvPicPr>
        <p:blipFill rotWithShape="1">
          <a:blip r:embed="rId3">
            <a:alphaModFix/>
          </a:blip>
          <a:srcRect b="0" l="0" r="0" t="0"/>
          <a:stretch/>
        </p:blipFill>
        <p:spPr>
          <a:xfrm>
            <a:off x="6411950" y="2568638"/>
            <a:ext cx="451469" cy="300150"/>
          </a:xfrm>
          <a:prstGeom prst="rect">
            <a:avLst/>
          </a:prstGeom>
          <a:noFill/>
          <a:ln>
            <a:noFill/>
          </a:ln>
        </p:spPr>
      </p:pic>
      <p:pic>
        <p:nvPicPr>
          <p:cNvPr id="401" name="Google Shape;401;p32"/>
          <p:cNvPicPr preferRelativeResize="0"/>
          <p:nvPr/>
        </p:nvPicPr>
        <p:blipFill rotWithShape="1">
          <a:blip r:embed="rId3">
            <a:alphaModFix/>
          </a:blip>
          <a:srcRect b="0" l="0" r="0" t="0"/>
          <a:stretch/>
        </p:blipFill>
        <p:spPr>
          <a:xfrm>
            <a:off x="6411950" y="2987738"/>
            <a:ext cx="451469" cy="300150"/>
          </a:xfrm>
          <a:prstGeom prst="rect">
            <a:avLst/>
          </a:prstGeom>
          <a:noFill/>
          <a:ln>
            <a:noFill/>
          </a:ln>
        </p:spPr>
      </p:pic>
      <p:pic>
        <p:nvPicPr>
          <p:cNvPr id="402" name="Google Shape;402;p32"/>
          <p:cNvPicPr preferRelativeResize="0"/>
          <p:nvPr/>
        </p:nvPicPr>
        <p:blipFill rotWithShape="1">
          <a:blip r:embed="rId3">
            <a:alphaModFix/>
          </a:blip>
          <a:srcRect b="0" l="0" r="0" t="0"/>
          <a:stretch/>
        </p:blipFill>
        <p:spPr>
          <a:xfrm>
            <a:off x="6411950" y="3406838"/>
            <a:ext cx="451469" cy="300150"/>
          </a:xfrm>
          <a:prstGeom prst="rect">
            <a:avLst/>
          </a:prstGeom>
          <a:noFill/>
          <a:ln>
            <a:noFill/>
          </a:ln>
        </p:spPr>
      </p:pic>
      <p:pic>
        <p:nvPicPr>
          <p:cNvPr id="403" name="Google Shape;403;p32"/>
          <p:cNvPicPr preferRelativeResize="0"/>
          <p:nvPr/>
        </p:nvPicPr>
        <p:blipFill rotWithShape="1">
          <a:blip r:embed="rId3">
            <a:alphaModFix/>
          </a:blip>
          <a:srcRect b="0" l="0" r="0" t="0"/>
          <a:stretch/>
        </p:blipFill>
        <p:spPr>
          <a:xfrm>
            <a:off x="6411950" y="3749738"/>
            <a:ext cx="451469" cy="300150"/>
          </a:xfrm>
          <a:prstGeom prst="rect">
            <a:avLst/>
          </a:prstGeom>
          <a:noFill/>
          <a:ln>
            <a:noFill/>
          </a:ln>
        </p:spPr>
      </p:pic>
      <p:sp>
        <p:nvSpPr>
          <p:cNvPr id="404" name="Google Shape;404;p32"/>
          <p:cNvSpPr/>
          <p:nvPr/>
        </p:nvSpPr>
        <p:spPr>
          <a:xfrm>
            <a:off x="2194700" y="3611025"/>
            <a:ext cx="2496528" cy="1138806"/>
          </a:xfrm>
          <a:prstGeom prst="irregularSeal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Higher Coverage</a:t>
            </a:r>
            <a:endParaRPr b="0" i="0" sz="2000" u="none" cap="none" strike="noStrike">
              <a:solidFill>
                <a:srgbClr val="000000"/>
              </a:solidFill>
              <a:latin typeface="Arial"/>
              <a:ea typeface="Arial"/>
              <a:cs typeface="Arial"/>
              <a:sym typeface="Arial"/>
            </a:endParaRPr>
          </a:p>
        </p:txBody>
      </p:sp>
      <p:sp>
        <p:nvSpPr>
          <p:cNvPr id="405" name="Google Shape;405;p32"/>
          <p:cNvSpPr txBox="1"/>
          <p:nvPr/>
        </p:nvSpPr>
        <p:spPr>
          <a:xfrm>
            <a:off x="1265750" y="2036006"/>
            <a:ext cx="1935600" cy="4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Developers</a:t>
            </a:r>
            <a:endParaRPr b="1" i="0" sz="2400" u="none" cap="none" strike="noStrike">
              <a:solidFill>
                <a:srgbClr val="000000"/>
              </a:solidFill>
              <a:latin typeface="Arial"/>
              <a:ea typeface="Arial"/>
              <a:cs typeface="Arial"/>
              <a:sym typeface="Arial"/>
            </a:endParaRPr>
          </a:p>
        </p:txBody>
      </p:sp>
      <p:sp>
        <p:nvSpPr>
          <p:cNvPr id="406" name="Google Shape;406;p32"/>
          <p:cNvSpPr txBox="1"/>
          <p:nvPr/>
        </p:nvSpPr>
        <p:spPr>
          <a:xfrm>
            <a:off x="5834375" y="2071425"/>
            <a:ext cx="1125900" cy="4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REX</a:t>
            </a:r>
            <a:endParaRPr b="1" i="0" sz="2400" u="none" cap="none" strike="noStrike">
              <a:solidFill>
                <a:srgbClr val="000000"/>
              </a:solidFill>
              <a:latin typeface="Arial"/>
              <a:ea typeface="Arial"/>
              <a:cs typeface="Arial"/>
              <a:sym typeface="Arial"/>
            </a:endParaRPr>
          </a:p>
        </p:txBody>
      </p:sp>
      <p:sp>
        <p:nvSpPr>
          <p:cNvPr id="407" name="Google Shape;40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04"/>
                                        </p:tgtEl>
                                        <p:attrNameLst>
                                          <p:attrName>style.visibility</p:attrName>
                                        </p:attrNameLst>
                                      </p:cBhvr>
                                      <p:to>
                                        <p:strVal val="visible"/>
                                      </p:to>
                                    </p:set>
                                    <p:anim calcmode="lin" valueType="num">
                                      <p:cBhvr additive="base">
                                        <p:cTn dur="1"/>
                                        <p:tgtEl>
                                          <p:spTgt spid="404"/>
                                        </p:tgtEl>
                                        <p:attrNameLst>
                                          <p:attrName>ppt_w</p:attrName>
                                        </p:attrNameLst>
                                      </p:cBhvr>
                                      <p:tavLst>
                                        <p:tav fmla="" tm="0">
                                          <p:val>
                                            <p:strVal val="0"/>
                                          </p:val>
                                        </p:tav>
                                        <p:tav fmla="" tm="100000">
                                          <p:val>
                                            <p:strVal val="#ppt_w"/>
                                          </p:val>
                                        </p:tav>
                                      </p:tavLst>
                                    </p:anim>
                                    <p:anim calcmode="lin" valueType="num">
                                      <p:cBhvr additive="base">
                                        <p:cTn dur="1"/>
                                        <p:tgtEl>
                                          <p:spTgt spid="40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a:t>
            </a:r>
            <a:endParaRPr/>
          </a:p>
        </p:txBody>
      </p:sp>
      <p:sp>
        <p:nvSpPr>
          <p:cNvPr id="101" name="Google Shape;101;p15"/>
          <p:cNvSpPr txBox="1"/>
          <p:nvPr>
            <p:ph idx="1" type="body"/>
          </p:nvPr>
        </p:nvSpPr>
        <p:spPr>
          <a:xfrm>
            <a:off x="457200" y="1123950"/>
            <a:ext cx="8229600" cy="1756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A Study of Security Isolation Techniques. (CSUR 2016)</a:t>
            </a:r>
            <a:endParaRPr sz="1600"/>
          </a:p>
          <a:p>
            <a:pPr indent="-330200" lvl="0" marL="457200" rtl="0" algn="l">
              <a:lnSpc>
                <a:spcPct val="115000"/>
              </a:lnSpc>
              <a:spcBef>
                <a:spcPts val="0"/>
              </a:spcBef>
              <a:spcAft>
                <a:spcPts val="0"/>
              </a:spcAft>
              <a:buSzPts val="1600"/>
              <a:buChar char="•"/>
            </a:pPr>
            <a:r>
              <a:rPr lang="en" sz="1600"/>
              <a:t>RDE: Replay DEbugging for Diagnosing Production Site Failures. (SRDS 2016)</a:t>
            </a:r>
            <a:endParaRPr sz="1600"/>
          </a:p>
          <a:p>
            <a:pPr indent="-330200" lvl="0" marL="457200" rtl="0" algn="l">
              <a:lnSpc>
                <a:spcPct val="115000"/>
              </a:lnSpc>
              <a:spcBef>
                <a:spcPts val="0"/>
              </a:spcBef>
              <a:spcAft>
                <a:spcPts val="0"/>
              </a:spcAft>
              <a:buSzPts val="1600"/>
              <a:buChar char="•"/>
            </a:pPr>
            <a:r>
              <a:rPr lang="en" sz="1600"/>
              <a:t>Understanding Real World Data Corruptions in Cloud Systems. (IC2E 2015)</a:t>
            </a:r>
            <a:endParaRPr sz="1600"/>
          </a:p>
          <a:p>
            <a:pPr indent="-330200" lvl="0" marL="457200" rtl="0" algn="l">
              <a:lnSpc>
                <a:spcPct val="115000"/>
              </a:lnSpc>
              <a:spcBef>
                <a:spcPts val="0"/>
              </a:spcBef>
              <a:spcAft>
                <a:spcPts val="0"/>
              </a:spcAft>
              <a:buSzPts val="1600"/>
              <a:buChar char="•"/>
            </a:pPr>
            <a:r>
              <a:rPr lang="en" sz="1600"/>
              <a:t>DScope: Detecting Real-World Data Corruption Hang Bugs in Cloud Server Systems. (SOCC 2018) </a:t>
            </a:r>
            <a:endParaRPr sz="1600"/>
          </a:p>
          <a:p>
            <a:pPr indent="-330200" lvl="0" marL="457200" rtl="0" algn="l">
              <a:lnSpc>
                <a:spcPct val="115000"/>
              </a:lnSpc>
              <a:spcBef>
                <a:spcPts val="0"/>
              </a:spcBef>
              <a:spcAft>
                <a:spcPts val="0"/>
              </a:spcAft>
              <a:buSzPts val="1600"/>
              <a:buChar char="•"/>
            </a:pPr>
            <a:r>
              <a:rPr lang="en" sz="1800"/>
              <a:t>  ...</a:t>
            </a:r>
            <a:endParaRPr sz="1800"/>
          </a:p>
        </p:txBody>
      </p:sp>
      <p:sp>
        <p:nvSpPr>
          <p:cNvPr id="102" name="Google Shape;10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03" name="Google Shape;103;p15"/>
          <p:cNvSpPr txBox="1"/>
          <p:nvPr>
            <p:ph idx="1" type="body"/>
          </p:nvPr>
        </p:nvSpPr>
        <p:spPr>
          <a:xfrm>
            <a:off x="457200" y="2876550"/>
            <a:ext cx="8229600" cy="1797000"/>
          </a:xfrm>
          <a:prstGeom prst="rect">
            <a:avLst/>
          </a:prstGeom>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FF"/>
              </a:buClr>
              <a:buSzPts val="1800"/>
              <a:buChar char="❖"/>
            </a:pPr>
            <a:r>
              <a:rPr lang="en" sz="1800">
                <a:solidFill>
                  <a:srgbClr val="0000FF"/>
                </a:solidFill>
              </a:rPr>
              <a:t>Exploring Regular Expression Evolution. </a:t>
            </a:r>
            <a:r>
              <a:rPr lang="en" sz="1400">
                <a:solidFill>
                  <a:srgbClr val="0000FF"/>
                </a:solidFill>
              </a:rPr>
              <a:t>(SANER 2019, to appear) </a:t>
            </a:r>
            <a:endParaRPr sz="1400">
              <a:solidFill>
                <a:srgbClr val="0000FF"/>
              </a:solidFill>
            </a:endParaRPr>
          </a:p>
          <a:p>
            <a:pPr indent="0" lvl="0" marL="457200" rtl="0" algn="l">
              <a:lnSpc>
                <a:spcPct val="115000"/>
              </a:lnSpc>
              <a:spcBef>
                <a:spcPts val="0"/>
              </a:spcBef>
              <a:spcAft>
                <a:spcPts val="0"/>
              </a:spcAft>
              <a:buNone/>
            </a:pPr>
            <a:r>
              <a:rPr lang="en" sz="1400">
                <a:solidFill>
                  <a:srgbClr val="0000FF"/>
                </a:solidFill>
              </a:rPr>
              <a:t>Peipei Wang, Gina R. Bai, Kathryn T. Stolee </a:t>
            </a:r>
            <a:endParaRPr sz="1400">
              <a:solidFill>
                <a:srgbClr val="0000FF"/>
              </a:solidFill>
            </a:endParaRPr>
          </a:p>
          <a:p>
            <a:pPr indent="-342900" lvl="0" marL="457200" rtl="0" algn="l">
              <a:lnSpc>
                <a:spcPct val="115000"/>
              </a:lnSpc>
              <a:spcBef>
                <a:spcPts val="0"/>
              </a:spcBef>
              <a:spcAft>
                <a:spcPts val="0"/>
              </a:spcAft>
              <a:buClr>
                <a:srgbClr val="0000FF"/>
              </a:buClr>
              <a:buSzPts val="1800"/>
              <a:buChar char="❖"/>
            </a:pPr>
            <a:r>
              <a:rPr lang="en" sz="1800">
                <a:solidFill>
                  <a:srgbClr val="0000FF"/>
                </a:solidFill>
              </a:rPr>
              <a:t>How Well are Regular Expressions Tested in the Wild? </a:t>
            </a:r>
            <a:r>
              <a:rPr lang="en" sz="1400">
                <a:solidFill>
                  <a:srgbClr val="0000FF"/>
                </a:solidFill>
              </a:rPr>
              <a:t>(FSE 2018) </a:t>
            </a:r>
            <a:endParaRPr sz="1400">
              <a:solidFill>
                <a:srgbClr val="0000FF"/>
              </a:solidFill>
            </a:endParaRPr>
          </a:p>
          <a:p>
            <a:pPr indent="0" lvl="0" marL="457200" rtl="0" algn="l">
              <a:lnSpc>
                <a:spcPct val="115000"/>
              </a:lnSpc>
              <a:spcBef>
                <a:spcPts val="0"/>
              </a:spcBef>
              <a:spcAft>
                <a:spcPts val="0"/>
              </a:spcAft>
              <a:buNone/>
            </a:pPr>
            <a:r>
              <a:rPr lang="en" sz="1400">
                <a:solidFill>
                  <a:srgbClr val="0000FF"/>
                </a:solidFill>
              </a:rPr>
              <a:t>Peipei Wang, Kathryn T. Stolee </a:t>
            </a:r>
            <a:endParaRPr sz="1400">
              <a:solidFill>
                <a:srgbClr val="0000FF"/>
              </a:solidFill>
            </a:endParaRPr>
          </a:p>
          <a:p>
            <a:pPr indent="-342900" lvl="0" marL="457200" rtl="0" algn="l">
              <a:lnSpc>
                <a:spcPct val="115000"/>
              </a:lnSpc>
              <a:spcBef>
                <a:spcPts val="0"/>
              </a:spcBef>
              <a:spcAft>
                <a:spcPts val="0"/>
              </a:spcAft>
              <a:buSzPts val="1800"/>
              <a:buChar char="❖"/>
            </a:pPr>
            <a:r>
              <a:rPr lang="en" sz="1800"/>
              <a:t>Exploring Regular Expression Comprehension. </a:t>
            </a:r>
            <a:r>
              <a:rPr lang="en" sz="1400"/>
              <a:t> (ASE 2017) </a:t>
            </a:r>
            <a:endParaRPr sz="1400"/>
          </a:p>
          <a:p>
            <a:pPr indent="0" lvl="0" marL="457200" rtl="0" algn="l">
              <a:lnSpc>
                <a:spcPct val="115000"/>
              </a:lnSpc>
              <a:spcBef>
                <a:spcPts val="0"/>
              </a:spcBef>
              <a:spcAft>
                <a:spcPts val="0"/>
              </a:spcAft>
              <a:buNone/>
            </a:pPr>
            <a:r>
              <a:rPr lang="en" sz="1400">
                <a:solidFill>
                  <a:srgbClr val="000000"/>
                </a:solidFill>
              </a:rPr>
              <a:t>Carl Chapman, </a:t>
            </a:r>
            <a:r>
              <a:rPr lang="en" sz="1400">
                <a:solidFill>
                  <a:srgbClr val="0000FF"/>
                </a:solidFill>
              </a:rPr>
              <a:t>Peipei Wang</a:t>
            </a:r>
            <a:r>
              <a:rPr lang="en" sz="1400">
                <a:solidFill>
                  <a:srgbClr val="000000"/>
                </a:solidFill>
              </a:rPr>
              <a:t>, Kathryn T. Stolee</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RQ2: Can REX Increase Coverage</a:t>
            </a:r>
            <a:endParaRPr/>
          </a:p>
        </p:txBody>
      </p:sp>
      <p:graphicFrame>
        <p:nvGraphicFramePr>
          <p:cNvPr id="413" name="Google Shape;413;p33"/>
          <p:cNvGraphicFramePr/>
          <p:nvPr/>
        </p:nvGraphicFramePr>
        <p:xfrm>
          <a:off x="1327125" y="2448281"/>
          <a:ext cx="3000000" cy="3000000"/>
        </p:xfrm>
        <a:graphic>
          <a:graphicData uri="http://schemas.openxmlformats.org/drawingml/2006/table">
            <a:tbl>
              <a:tblPr>
                <a:noFill/>
                <a:tableStyleId>{AD32AE84-6CF4-484A-9798-991A38A535E9}</a:tableStyleId>
              </a:tblPr>
              <a:tblGrid>
                <a:gridCol w="964450"/>
                <a:gridCol w="843625"/>
              </a:tblGrid>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“123”</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“1a”</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414" name="Google Shape;414;p33"/>
          <p:cNvSpPr txBox="1"/>
          <p:nvPr/>
        </p:nvSpPr>
        <p:spPr>
          <a:xfrm>
            <a:off x="2525600" y="1418400"/>
            <a:ext cx="3069900" cy="693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Regex: “</a:t>
            </a:r>
            <a:r>
              <a:rPr b="1" i="0" lang="en" sz="2800" u="sng" cap="none" strike="noStrike">
                <a:solidFill>
                  <a:srgbClr val="0000FF"/>
                </a:solidFill>
                <a:latin typeface="Arial"/>
                <a:ea typeface="Arial"/>
                <a:cs typeface="Arial"/>
                <a:sym typeface="Arial"/>
              </a:rPr>
              <a:t>\d{2,5}</a:t>
            </a:r>
            <a:r>
              <a:rPr b="0" i="0" lang="en"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pic>
        <p:nvPicPr>
          <p:cNvPr id="415" name="Google Shape;415;p33"/>
          <p:cNvPicPr preferRelativeResize="0"/>
          <p:nvPr/>
        </p:nvPicPr>
        <p:blipFill rotWithShape="1">
          <a:blip r:embed="rId3">
            <a:alphaModFix/>
          </a:blip>
          <a:srcRect b="0" l="0" r="0" t="0"/>
          <a:stretch/>
        </p:blipFill>
        <p:spPr>
          <a:xfrm>
            <a:off x="2336125" y="2515444"/>
            <a:ext cx="451469" cy="300150"/>
          </a:xfrm>
          <a:prstGeom prst="rect">
            <a:avLst/>
          </a:prstGeom>
          <a:noFill/>
          <a:ln>
            <a:noFill/>
          </a:ln>
        </p:spPr>
      </p:pic>
      <p:pic>
        <p:nvPicPr>
          <p:cNvPr id="416" name="Google Shape;416;p33"/>
          <p:cNvPicPr preferRelativeResize="0"/>
          <p:nvPr/>
        </p:nvPicPr>
        <p:blipFill rotWithShape="1">
          <a:blip r:embed="rId3">
            <a:alphaModFix/>
          </a:blip>
          <a:srcRect b="0" l="0" r="0" t="0"/>
          <a:stretch/>
        </p:blipFill>
        <p:spPr>
          <a:xfrm>
            <a:off x="2336125" y="3369956"/>
            <a:ext cx="451469" cy="300150"/>
          </a:xfrm>
          <a:prstGeom prst="rect">
            <a:avLst/>
          </a:prstGeom>
          <a:noFill/>
          <a:ln>
            <a:noFill/>
          </a:ln>
        </p:spPr>
      </p:pic>
      <p:pic>
        <p:nvPicPr>
          <p:cNvPr id="417" name="Google Shape;417;p33"/>
          <p:cNvPicPr preferRelativeResize="0"/>
          <p:nvPr/>
        </p:nvPicPr>
        <p:blipFill rotWithShape="1">
          <a:blip r:embed="rId4">
            <a:alphaModFix/>
          </a:blip>
          <a:srcRect b="0" l="0" r="0" t="0"/>
          <a:stretch/>
        </p:blipFill>
        <p:spPr>
          <a:xfrm>
            <a:off x="2356650" y="2935565"/>
            <a:ext cx="282714" cy="323100"/>
          </a:xfrm>
          <a:prstGeom prst="rect">
            <a:avLst/>
          </a:prstGeom>
          <a:noFill/>
          <a:ln>
            <a:noFill/>
          </a:ln>
        </p:spPr>
      </p:pic>
      <p:pic>
        <p:nvPicPr>
          <p:cNvPr id="418" name="Google Shape;418;p33"/>
          <p:cNvPicPr preferRelativeResize="0"/>
          <p:nvPr/>
        </p:nvPicPr>
        <p:blipFill rotWithShape="1">
          <a:blip r:embed="rId4">
            <a:alphaModFix/>
          </a:blip>
          <a:srcRect b="0" l="0" r="0" t="0"/>
          <a:stretch/>
        </p:blipFill>
        <p:spPr>
          <a:xfrm>
            <a:off x="2334450" y="3746700"/>
            <a:ext cx="282714" cy="323100"/>
          </a:xfrm>
          <a:prstGeom prst="rect">
            <a:avLst/>
          </a:prstGeom>
          <a:noFill/>
          <a:ln>
            <a:noFill/>
          </a:ln>
        </p:spPr>
      </p:pic>
      <p:sp>
        <p:nvSpPr>
          <p:cNvPr id="419" name="Google Shape;419;p33"/>
          <p:cNvSpPr txBox="1"/>
          <p:nvPr/>
        </p:nvSpPr>
        <p:spPr>
          <a:xfrm>
            <a:off x="1265750" y="2036006"/>
            <a:ext cx="1935600" cy="4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Developers</a:t>
            </a:r>
            <a:endParaRPr b="1" i="0" sz="2400" u="none" cap="none" strike="noStrike">
              <a:solidFill>
                <a:srgbClr val="000000"/>
              </a:solidFill>
              <a:latin typeface="Arial"/>
              <a:ea typeface="Arial"/>
              <a:cs typeface="Arial"/>
              <a:sym typeface="Arial"/>
            </a:endParaRPr>
          </a:p>
        </p:txBody>
      </p:sp>
      <p:sp>
        <p:nvSpPr>
          <p:cNvPr id="420" name="Google Shape;420;p33"/>
          <p:cNvSpPr txBox="1"/>
          <p:nvPr/>
        </p:nvSpPr>
        <p:spPr>
          <a:xfrm>
            <a:off x="5834375" y="2071425"/>
            <a:ext cx="1125900" cy="4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REX</a:t>
            </a:r>
            <a:endParaRPr b="1" i="0" sz="2400" u="none" cap="none" strike="noStrike">
              <a:solidFill>
                <a:srgbClr val="000000"/>
              </a:solidFill>
              <a:latin typeface="Arial"/>
              <a:ea typeface="Arial"/>
              <a:cs typeface="Arial"/>
              <a:sym typeface="Arial"/>
            </a:endParaRPr>
          </a:p>
        </p:txBody>
      </p:sp>
      <p:graphicFrame>
        <p:nvGraphicFramePr>
          <p:cNvPr id="421" name="Google Shape;421;p33"/>
          <p:cNvGraphicFramePr/>
          <p:nvPr/>
        </p:nvGraphicFramePr>
        <p:xfrm>
          <a:off x="4078075" y="2459269"/>
          <a:ext cx="3000000" cy="3000000"/>
        </p:xfrm>
        <a:graphic>
          <a:graphicData uri="http://schemas.openxmlformats.org/drawingml/2006/table">
            <a:tbl>
              <a:tblPr>
                <a:noFill/>
                <a:tableStyleId>{AD32AE84-6CF4-484A-9798-991A38A535E9}</a:tableStyleId>
              </a:tblPr>
              <a:tblGrid>
                <a:gridCol w="802900"/>
                <a:gridCol w="858525"/>
                <a:gridCol w="872175"/>
                <a:gridCol w="993400"/>
                <a:gridCol w="487475"/>
                <a:gridCol w="498925"/>
              </a:tblGrid>
              <a:tr h="2286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“32”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“481”</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“14”</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“9991”</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“96835”</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“68”</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“492”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“28”</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“968”</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“88929”</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“01”</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“88”</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“519”</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“89”</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“86”</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“52”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“02”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“8887”</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“96298”</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grpSp>
        <p:nvGrpSpPr>
          <p:cNvPr id="422" name="Google Shape;422;p33"/>
          <p:cNvGrpSpPr/>
          <p:nvPr/>
        </p:nvGrpSpPr>
        <p:grpSpPr>
          <a:xfrm>
            <a:off x="4575275" y="2601911"/>
            <a:ext cx="4199850" cy="1514558"/>
            <a:chOff x="4575275" y="2601911"/>
            <a:chExt cx="4199850" cy="1514558"/>
          </a:xfrm>
        </p:grpSpPr>
        <p:grpSp>
          <p:nvGrpSpPr>
            <p:cNvPr id="423" name="Google Shape;423;p33"/>
            <p:cNvGrpSpPr/>
            <p:nvPr/>
          </p:nvGrpSpPr>
          <p:grpSpPr>
            <a:xfrm>
              <a:off x="6251675" y="2601911"/>
              <a:ext cx="389850" cy="1514558"/>
              <a:chOff x="4575275" y="2601911"/>
              <a:chExt cx="389850" cy="1514558"/>
            </a:xfrm>
          </p:grpSpPr>
          <p:pic>
            <p:nvPicPr>
              <p:cNvPr id="424" name="Google Shape;424;p33"/>
              <p:cNvPicPr preferRelativeResize="0"/>
              <p:nvPr/>
            </p:nvPicPr>
            <p:blipFill rotWithShape="1">
              <a:blip r:embed="rId3">
                <a:alphaModFix/>
              </a:blip>
              <a:srcRect b="0" l="0" r="0" t="0"/>
              <a:stretch/>
            </p:blipFill>
            <p:spPr>
              <a:xfrm>
                <a:off x="4575275" y="2601911"/>
                <a:ext cx="376950" cy="250620"/>
              </a:xfrm>
              <a:prstGeom prst="rect">
                <a:avLst/>
              </a:prstGeom>
              <a:noFill/>
              <a:ln>
                <a:noFill/>
              </a:ln>
            </p:spPr>
          </p:pic>
          <p:pic>
            <p:nvPicPr>
              <p:cNvPr id="425" name="Google Shape;425;p33"/>
              <p:cNvPicPr preferRelativeResize="0"/>
              <p:nvPr/>
            </p:nvPicPr>
            <p:blipFill rotWithShape="1">
              <a:blip r:embed="rId3">
                <a:alphaModFix/>
              </a:blip>
              <a:srcRect b="0" l="0" r="0" t="0"/>
              <a:stretch/>
            </p:blipFill>
            <p:spPr>
              <a:xfrm>
                <a:off x="4588175" y="3021011"/>
                <a:ext cx="376950" cy="250620"/>
              </a:xfrm>
              <a:prstGeom prst="rect">
                <a:avLst/>
              </a:prstGeom>
              <a:noFill/>
              <a:ln>
                <a:noFill/>
              </a:ln>
            </p:spPr>
          </p:pic>
          <p:pic>
            <p:nvPicPr>
              <p:cNvPr id="426" name="Google Shape;426;p33"/>
              <p:cNvPicPr preferRelativeResize="0"/>
              <p:nvPr/>
            </p:nvPicPr>
            <p:blipFill rotWithShape="1">
              <a:blip r:embed="rId3">
                <a:alphaModFix/>
              </a:blip>
              <a:srcRect b="0" l="0" r="0" t="0"/>
              <a:stretch/>
            </p:blipFill>
            <p:spPr>
              <a:xfrm>
                <a:off x="4588175" y="3440111"/>
                <a:ext cx="376950" cy="250620"/>
              </a:xfrm>
              <a:prstGeom prst="rect">
                <a:avLst/>
              </a:prstGeom>
              <a:noFill/>
              <a:ln>
                <a:noFill/>
              </a:ln>
            </p:spPr>
          </p:pic>
          <p:pic>
            <p:nvPicPr>
              <p:cNvPr id="427" name="Google Shape;427;p33"/>
              <p:cNvPicPr preferRelativeResize="0"/>
              <p:nvPr/>
            </p:nvPicPr>
            <p:blipFill rotWithShape="1">
              <a:blip r:embed="rId3">
                <a:alphaModFix/>
              </a:blip>
              <a:srcRect b="0" l="0" r="0" t="0"/>
              <a:stretch/>
            </p:blipFill>
            <p:spPr>
              <a:xfrm>
                <a:off x="4588175" y="3865849"/>
                <a:ext cx="376950" cy="250620"/>
              </a:xfrm>
              <a:prstGeom prst="rect">
                <a:avLst/>
              </a:prstGeom>
              <a:noFill/>
              <a:ln>
                <a:noFill/>
              </a:ln>
            </p:spPr>
          </p:pic>
        </p:grpSp>
        <p:grpSp>
          <p:nvGrpSpPr>
            <p:cNvPr id="428" name="Google Shape;428;p33"/>
            <p:cNvGrpSpPr/>
            <p:nvPr/>
          </p:nvGrpSpPr>
          <p:grpSpPr>
            <a:xfrm>
              <a:off x="4575275" y="2601911"/>
              <a:ext cx="4199850" cy="1514558"/>
              <a:chOff x="4575275" y="2601911"/>
              <a:chExt cx="4199850" cy="1514558"/>
            </a:xfrm>
          </p:grpSpPr>
          <p:grpSp>
            <p:nvGrpSpPr>
              <p:cNvPr id="429" name="Google Shape;429;p33"/>
              <p:cNvGrpSpPr/>
              <p:nvPr/>
            </p:nvGrpSpPr>
            <p:grpSpPr>
              <a:xfrm>
                <a:off x="4575275" y="2601911"/>
                <a:ext cx="3056850" cy="1514558"/>
                <a:chOff x="4575275" y="2601911"/>
                <a:chExt cx="3056850" cy="1514558"/>
              </a:xfrm>
            </p:grpSpPr>
            <p:grpSp>
              <p:nvGrpSpPr>
                <p:cNvPr id="430" name="Google Shape;430;p33"/>
                <p:cNvGrpSpPr/>
                <p:nvPr/>
              </p:nvGrpSpPr>
              <p:grpSpPr>
                <a:xfrm>
                  <a:off x="4575275" y="2601911"/>
                  <a:ext cx="389850" cy="1514558"/>
                  <a:chOff x="4575275" y="2601911"/>
                  <a:chExt cx="389850" cy="1514558"/>
                </a:xfrm>
              </p:grpSpPr>
              <p:pic>
                <p:nvPicPr>
                  <p:cNvPr id="431" name="Google Shape;431;p33"/>
                  <p:cNvPicPr preferRelativeResize="0"/>
                  <p:nvPr/>
                </p:nvPicPr>
                <p:blipFill rotWithShape="1">
                  <a:blip r:embed="rId3">
                    <a:alphaModFix/>
                  </a:blip>
                  <a:srcRect b="0" l="0" r="0" t="0"/>
                  <a:stretch/>
                </p:blipFill>
                <p:spPr>
                  <a:xfrm>
                    <a:off x="4575275" y="2601911"/>
                    <a:ext cx="376950" cy="250620"/>
                  </a:xfrm>
                  <a:prstGeom prst="rect">
                    <a:avLst/>
                  </a:prstGeom>
                  <a:noFill/>
                  <a:ln>
                    <a:noFill/>
                  </a:ln>
                </p:spPr>
              </p:pic>
              <p:pic>
                <p:nvPicPr>
                  <p:cNvPr id="432" name="Google Shape;432;p33"/>
                  <p:cNvPicPr preferRelativeResize="0"/>
                  <p:nvPr/>
                </p:nvPicPr>
                <p:blipFill rotWithShape="1">
                  <a:blip r:embed="rId3">
                    <a:alphaModFix/>
                  </a:blip>
                  <a:srcRect b="0" l="0" r="0" t="0"/>
                  <a:stretch/>
                </p:blipFill>
                <p:spPr>
                  <a:xfrm>
                    <a:off x="4588175" y="3021011"/>
                    <a:ext cx="376950" cy="250620"/>
                  </a:xfrm>
                  <a:prstGeom prst="rect">
                    <a:avLst/>
                  </a:prstGeom>
                  <a:noFill/>
                  <a:ln>
                    <a:noFill/>
                  </a:ln>
                </p:spPr>
              </p:pic>
              <p:pic>
                <p:nvPicPr>
                  <p:cNvPr id="433" name="Google Shape;433;p33"/>
                  <p:cNvPicPr preferRelativeResize="0"/>
                  <p:nvPr/>
                </p:nvPicPr>
                <p:blipFill rotWithShape="1">
                  <a:blip r:embed="rId3">
                    <a:alphaModFix/>
                  </a:blip>
                  <a:srcRect b="0" l="0" r="0" t="0"/>
                  <a:stretch/>
                </p:blipFill>
                <p:spPr>
                  <a:xfrm>
                    <a:off x="4588175" y="3440111"/>
                    <a:ext cx="376950" cy="250620"/>
                  </a:xfrm>
                  <a:prstGeom prst="rect">
                    <a:avLst/>
                  </a:prstGeom>
                  <a:noFill/>
                  <a:ln>
                    <a:noFill/>
                  </a:ln>
                </p:spPr>
              </p:pic>
              <p:pic>
                <p:nvPicPr>
                  <p:cNvPr id="434" name="Google Shape;434;p33"/>
                  <p:cNvPicPr preferRelativeResize="0"/>
                  <p:nvPr/>
                </p:nvPicPr>
                <p:blipFill rotWithShape="1">
                  <a:blip r:embed="rId3">
                    <a:alphaModFix/>
                  </a:blip>
                  <a:srcRect b="0" l="0" r="0" t="0"/>
                  <a:stretch/>
                </p:blipFill>
                <p:spPr>
                  <a:xfrm>
                    <a:off x="4588175" y="3865849"/>
                    <a:ext cx="376950" cy="250620"/>
                  </a:xfrm>
                  <a:prstGeom prst="rect">
                    <a:avLst/>
                  </a:prstGeom>
                  <a:noFill/>
                  <a:ln>
                    <a:noFill/>
                  </a:ln>
                </p:spPr>
              </p:pic>
            </p:grpSp>
            <p:grpSp>
              <p:nvGrpSpPr>
                <p:cNvPr id="435" name="Google Shape;435;p33"/>
                <p:cNvGrpSpPr/>
                <p:nvPr/>
              </p:nvGrpSpPr>
              <p:grpSpPr>
                <a:xfrm>
                  <a:off x="5413475" y="2601911"/>
                  <a:ext cx="389850" cy="1514558"/>
                  <a:chOff x="4575275" y="2601911"/>
                  <a:chExt cx="389850" cy="1514558"/>
                </a:xfrm>
              </p:grpSpPr>
              <p:pic>
                <p:nvPicPr>
                  <p:cNvPr id="436" name="Google Shape;436;p33"/>
                  <p:cNvPicPr preferRelativeResize="0"/>
                  <p:nvPr/>
                </p:nvPicPr>
                <p:blipFill rotWithShape="1">
                  <a:blip r:embed="rId3">
                    <a:alphaModFix/>
                  </a:blip>
                  <a:srcRect b="0" l="0" r="0" t="0"/>
                  <a:stretch/>
                </p:blipFill>
                <p:spPr>
                  <a:xfrm>
                    <a:off x="4575275" y="2601911"/>
                    <a:ext cx="376950" cy="250620"/>
                  </a:xfrm>
                  <a:prstGeom prst="rect">
                    <a:avLst/>
                  </a:prstGeom>
                  <a:noFill/>
                  <a:ln>
                    <a:noFill/>
                  </a:ln>
                </p:spPr>
              </p:pic>
              <p:pic>
                <p:nvPicPr>
                  <p:cNvPr id="437" name="Google Shape;437;p33"/>
                  <p:cNvPicPr preferRelativeResize="0"/>
                  <p:nvPr/>
                </p:nvPicPr>
                <p:blipFill rotWithShape="1">
                  <a:blip r:embed="rId3">
                    <a:alphaModFix/>
                  </a:blip>
                  <a:srcRect b="0" l="0" r="0" t="0"/>
                  <a:stretch/>
                </p:blipFill>
                <p:spPr>
                  <a:xfrm>
                    <a:off x="4588175" y="3021011"/>
                    <a:ext cx="376950" cy="250620"/>
                  </a:xfrm>
                  <a:prstGeom prst="rect">
                    <a:avLst/>
                  </a:prstGeom>
                  <a:noFill/>
                  <a:ln>
                    <a:noFill/>
                  </a:ln>
                </p:spPr>
              </p:pic>
              <p:pic>
                <p:nvPicPr>
                  <p:cNvPr id="438" name="Google Shape;438;p33"/>
                  <p:cNvPicPr preferRelativeResize="0"/>
                  <p:nvPr/>
                </p:nvPicPr>
                <p:blipFill rotWithShape="1">
                  <a:blip r:embed="rId3">
                    <a:alphaModFix/>
                  </a:blip>
                  <a:srcRect b="0" l="0" r="0" t="0"/>
                  <a:stretch/>
                </p:blipFill>
                <p:spPr>
                  <a:xfrm>
                    <a:off x="4588175" y="3440111"/>
                    <a:ext cx="376950" cy="250620"/>
                  </a:xfrm>
                  <a:prstGeom prst="rect">
                    <a:avLst/>
                  </a:prstGeom>
                  <a:noFill/>
                  <a:ln>
                    <a:noFill/>
                  </a:ln>
                </p:spPr>
              </p:pic>
              <p:pic>
                <p:nvPicPr>
                  <p:cNvPr id="439" name="Google Shape;439;p33"/>
                  <p:cNvPicPr preferRelativeResize="0"/>
                  <p:nvPr/>
                </p:nvPicPr>
                <p:blipFill rotWithShape="1">
                  <a:blip r:embed="rId3">
                    <a:alphaModFix/>
                  </a:blip>
                  <a:srcRect b="0" l="0" r="0" t="0"/>
                  <a:stretch/>
                </p:blipFill>
                <p:spPr>
                  <a:xfrm>
                    <a:off x="4588175" y="3865849"/>
                    <a:ext cx="376950" cy="250620"/>
                  </a:xfrm>
                  <a:prstGeom prst="rect">
                    <a:avLst/>
                  </a:prstGeom>
                  <a:noFill/>
                  <a:ln>
                    <a:noFill/>
                  </a:ln>
                </p:spPr>
              </p:pic>
            </p:grpSp>
            <p:grpSp>
              <p:nvGrpSpPr>
                <p:cNvPr id="440" name="Google Shape;440;p33"/>
                <p:cNvGrpSpPr/>
                <p:nvPr/>
              </p:nvGrpSpPr>
              <p:grpSpPr>
                <a:xfrm>
                  <a:off x="7242275" y="2601911"/>
                  <a:ext cx="389850" cy="1514558"/>
                  <a:chOff x="4575275" y="2601911"/>
                  <a:chExt cx="389850" cy="1514558"/>
                </a:xfrm>
              </p:grpSpPr>
              <p:pic>
                <p:nvPicPr>
                  <p:cNvPr id="441" name="Google Shape;441;p33"/>
                  <p:cNvPicPr preferRelativeResize="0"/>
                  <p:nvPr/>
                </p:nvPicPr>
                <p:blipFill rotWithShape="1">
                  <a:blip r:embed="rId3">
                    <a:alphaModFix/>
                  </a:blip>
                  <a:srcRect b="0" l="0" r="0" t="0"/>
                  <a:stretch/>
                </p:blipFill>
                <p:spPr>
                  <a:xfrm>
                    <a:off x="4575275" y="2601911"/>
                    <a:ext cx="376950" cy="250620"/>
                  </a:xfrm>
                  <a:prstGeom prst="rect">
                    <a:avLst/>
                  </a:prstGeom>
                  <a:noFill/>
                  <a:ln>
                    <a:noFill/>
                  </a:ln>
                </p:spPr>
              </p:pic>
              <p:pic>
                <p:nvPicPr>
                  <p:cNvPr id="442" name="Google Shape;442;p33"/>
                  <p:cNvPicPr preferRelativeResize="0"/>
                  <p:nvPr/>
                </p:nvPicPr>
                <p:blipFill rotWithShape="1">
                  <a:blip r:embed="rId3">
                    <a:alphaModFix/>
                  </a:blip>
                  <a:srcRect b="0" l="0" r="0" t="0"/>
                  <a:stretch/>
                </p:blipFill>
                <p:spPr>
                  <a:xfrm>
                    <a:off x="4588175" y="3021011"/>
                    <a:ext cx="376950" cy="250620"/>
                  </a:xfrm>
                  <a:prstGeom prst="rect">
                    <a:avLst/>
                  </a:prstGeom>
                  <a:noFill/>
                  <a:ln>
                    <a:noFill/>
                  </a:ln>
                </p:spPr>
              </p:pic>
              <p:pic>
                <p:nvPicPr>
                  <p:cNvPr id="443" name="Google Shape;443;p33"/>
                  <p:cNvPicPr preferRelativeResize="0"/>
                  <p:nvPr/>
                </p:nvPicPr>
                <p:blipFill rotWithShape="1">
                  <a:blip r:embed="rId3">
                    <a:alphaModFix/>
                  </a:blip>
                  <a:srcRect b="0" l="0" r="0" t="0"/>
                  <a:stretch/>
                </p:blipFill>
                <p:spPr>
                  <a:xfrm>
                    <a:off x="4588175" y="3440111"/>
                    <a:ext cx="376950" cy="250620"/>
                  </a:xfrm>
                  <a:prstGeom prst="rect">
                    <a:avLst/>
                  </a:prstGeom>
                  <a:noFill/>
                  <a:ln>
                    <a:noFill/>
                  </a:ln>
                </p:spPr>
              </p:pic>
              <p:pic>
                <p:nvPicPr>
                  <p:cNvPr id="444" name="Google Shape;444;p33"/>
                  <p:cNvPicPr preferRelativeResize="0"/>
                  <p:nvPr/>
                </p:nvPicPr>
                <p:blipFill rotWithShape="1">
                  <a:blip r:embed="rId3">
                    <a:alphaModFix/>
                  </a:blip>
                  <a:srcRect b="0" l="0" r="0" t="0"/>
                  <a:stretch/>
                </p:blipFill>
                <p:spPr>
                  <a:xfrm>
                    <a:off x="4588175" y="3865849"/>
                    <a:ext cx="376950" cy="250620"/>
                  </a:xfrm>
                  <a:prstGeom prst="rect">
                    <a:avLst/>
                  </a:prstGeom>
                  <a:noFill/>
                  <a:ln>
                    <a:noFill/>
                  </a:ln>
                </p:spPr>
              </p:pic>
            </p:grpSp>
          </p:grpSp>
          <p:grpSp>
            <p:nvGrpSpPr>
              <p:cNvPr id="445" name="Google Shape;445;p33"/>
              <p:cNvGrpSpPr/>
              <p:nvPr/>
            </p:nvGrpSpPr>
            <p:grpSpPr>
              <a:xfrm>
                <a:off x="8385275" y="2601911"/>
                <a:ext cx="389850" cy="1514558"/>
                <a:chOff x="4575275" y="2601911"/>
                <a:chExt cx="389850" cy="1514558"/>
              </a:xfrm>
            </p:grpSpPr>
            <p:pic>
              <p:nvPicPr>
                <p:cNvPr id="446" name="Google Shape;446;p33"/>
                <p:cNvPicPr preferRelativeResize="0"/>
                <p:nvPr/>
              </p:nvPicPr>
              <p:blipFill rotWithShape="1">
                <a:blip r:embed="rId3">
                  <a:alphaModFix/>
                </a:blip>
                <a:srcRect b="0" l="0" r="0" t="0"/>
                <a:stretch/>
              </p:blipFill>
              <p:spPr>
                <a:xfrm>
                  <a:off x="4575275" y="2601911"/>
                  <a:ext cx="376950" cy="250620"/>
                </a:xfrm>
                <a:prstGeom prst="rect">
                  <a:avLst/>
                </a:prstGeom>
                <a:noFill/>
                <a:ln>
                  <a:noFill/>
                </a:ln>
              </p:spPr>
            </p:pic>
            <p:pic>
              <p:nvPicPr>
                <p:cNvPr id="447" name="Google Shape;447;p33"/>
                <p:cNvPicPr preferRelativeResize="0"/>
                <p:nvPr/>
              </p:nvPicPr>
              <p:blipFill rotWithShape="1">
                <a:blip r:embed="rId3">
                  <a:alphaModFix/>
                </a:blip>
                <a:srcRect b="0" l="0" r="0" t="0"/>
                <a:stretch/>
              </p:blipFill>
              <p:spPr>
                <a:xfrm>
                  <a:off x="4588175" y="3021011"/>
                  <a:ext cx="376950" cy="250620"/>
                </a:xfrm>
                <a:prstGeom prst="rect">
                  <a:avLst/>
                </a:prstGeom>
                <a:noFill/>
                <a:ln>
                  <a:noFill/>
                </a:ln>
              </p:spPr>
            </p:pic>
            <p:pic>
              <p:nvPicPr>
                <p:cNvPr id="448" name="Google Shape;448;p33"/>
                <p:cNvPicPr preferRelativeResize="0"/>
                <p:nvPr/>
              </p:nvPicPr>
              <p:blipFill rotWithShape="1">
                <a:blip r:embed="rId3">
                  <a:alphaModFix/>
                </a:blip>
                <a:srcRect b="0" l="0" r="0" t="0"/>
                <a:stretch/>
              </p:blipFill>
              <p:spPr>
                <a:xfrm>
                  <a:off x="4588175" y="3440111"/>
                  <a:ext cx="376950" cy="250620"/>
                </a:xfrm>
                <a:prstGeom prst="rect">
                  <a:avLst/>
                </a:prstGeom>
                <a:noFill/>
                <a:ln>
                  <a:noFill/>
                </a:ln>
              </p:spPr>
            </p:pic>
            <p:pic>
              <p:nvPicPr>
                <p:cNvPr id="449" name="Google Shape;449;p33"/>
                <p:cNvPicPr preferRelativeResize="0"/>
                <p:nvPr/>
              </p:nvPicPr>
              <p:blipFill rotWithShape="1">
                <a:blip r:embed="rId3">
                  <a:alphaModFix/>
                </a:blip>
                <a:srcRect b="0" l="0" r="0" t="0"/>
                <a:stretch/>
              </p:blipFill>
              <p:spPr>
                <a:xfrm>
                  <a:off x="4588175" y="3865849"/>
                  <a:ext cx="376950" cy="250620"/>
                </a:xfrm>
                <a:prstGeom prst="rect">
                  <a:avLst/>
                </a:prstGeom>
                <a:noFill/>
                <a:ln>
                  <a:noFill/>
                </a:ln>
              </p:spPr>
            </p:pic>
          </p:grpSp>
        </p:grpSp>
      </p:grpSp>
      <p:sp>
        <p:nvSpPr>
          <p:cNvPr id="450" name="Google Shape;450;p33"/>
          <p:cNvSpPr/>
          <p:nvPr/>
        </p:nvSpPr>
        <p:spPr>
          <a:xfrm>
            <a:off x="2162000" y="3975299"/>
            <a:ext cx="3069900" cy="937224"/>
          </a:xfrm>
          <a:prstGeom prst="irregularSeal1">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Same/similar Coverage</a:t>
            </a:r>
            <a:endParaRPr b="0" i="0" sz="2000" u="none" cap="none" strike="noStrike">
              <a:solidFill>
                <a:srgbClr val="000000"/>
              </a:solidFill>
              <a:latin typeface="Arial"/>
              <a:ea typeface="Arial"/>
              <a:cs typeface="Arial"/>
              <a:sym typeface="Arial"/>
            </a:endParaRPr>
          </a:p>
        </p:txBody>
      </p:sp>
      <p:sp>
        <p:nvSpPr>
          <p:cNvPr id="451" name="Google Shape;45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50"/>
                                        </p:tgtEl>
                                        <p:attrNameLst>
                                          <p:attrName>style.visibility</p:attrName>
                                        </p:attrNameLst>
                                      </p:cBhvr>
                                      <p:to>
                                        <p:strVal val="visible"/>
                                      </p:to>
                                    </p:set>
                                    <p:anim calcmode="lin" valueType="num">
                                      <p:cBhvr additive="base">
                                        <p:cTn dur="1"/>
                                        <p:tgtEl>
                                          <p:spTgt spid="450"/>
                                        </p:tgtEl>
                                        <p:attrNameLst>
                                          <p:attrName>ppt_w</p:attrName>
                                        </p:attrNameLst>
                                      </p:cBhvr>
                                      <p:tavLst>
                                        <p:tav fmla="" tm="0">
                                          <p:val>
                                            <p:strVal val="0"/>
                                          </p:val>
                                        </p:tav>
                                        <p:tav fmla="" tm="100000">
                                          <p:val>
                                            <p:strVal val="#ppt_w"/>
                                          </p:val>
                                        </p:tav>
                                      </p:tavLst>
                                    </p:anim>
                                    <p:anim calcmode="lin" valueType="num">
                                      <p:cBhvr additive="base">
                                        <p:cTn dur="1"/>
                                        <p:tgtEl>
                                          <p:spTgt spid="45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3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RQ2: Can REX Increase Coverage</a:t>
            </a:r>
            <a:endParaRPr/>
          </a:p>
        </p:txBody>
      </p:sp>
      <p:graphicFrame>
        <p:nvGraphicFramePr>
          <p:cNvPr id="457" name="Google Shape;457;p34"/>
          <p:cNvGraphicFramePr/>
          <p:nvPr/>
        </p:nvGraphicFramePr>
        <p:xfrm>
          <a:off x="1327125" y="2448281"/>
          <a:ext cx="3000000" cy="3000000"/>
        </p:xfrm>
        <a:graphic>
          <a:graphicData uri="http://schemas.openxmlformats.org/drawingml/2006/table">
            <a:tbl>
              <a:tblPr>
                <a:noFill/>
                <a:tableStyleId>{AD32AE84-6CF4-484A-9798-991A38A535E9}</a:tableStyleId>
              </a:tblPr>
              <a:tblGrid>
                <a:gridCol w="964450"/>
                <a:gridCol w="843625"/>
              </a:tblGrid>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“123”</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“1a”</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458" name="Google Shape;458;p34"/>
          <p:cNvSpPr txBox="1"/>
          <p:nvPr/>
        </p:nvSpPr>
        <p:spPr>
          <a:xfrm>
            <a:off x="2525600" y="1418400"/>
            <a:ext cx="3069900" cy="693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Regex: “</a:t>
            </a:r>
            <a:r>
              <a:rPr b="1" i="0" lang="en" sz="2800" u="sng" cap="none" strike="noStrike">
                <a:solidFill>
                  <a:srgbClr val="0000FF"/>
                </a:solidFill>
                <a:latin typeface="Arial"/>
                <a:ea typeface="Arial"/>
                <a:cs typeface="Arial"/>
                <a:sym typeface="Arial"/>
              </a:rPr>
              <a:t>\d{2,5}</a:t>
            </a:r>
            <a:r>
              <a:rPr b="0" i="0" lang="en"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pic>
        <p:nvPicPr>
          <p:cNvPr id="459" name="Google Shape;459;p34"/>
          <p:cNvPicPr preferRelativeResize="0"/>
          <p:nvPr/>
        </p:nvPicPr>
        <p:blipFill rotWithShape="1">
          <a:blip r:embed="rId3">
            <a:alphaModFix/>
          </a:blip>
          <a:srcRect b="0" l="0" r="0" t="0"/>
          <a:stretch/>
        </p:blipFill>
        <p:spPr>
          <a:xfrm>
            <a:off x="2336125" y="2515444"/>
            <a:ext cx="451469" cy="300150"/>
          </a:xfrm>
          <a:prstGeom prst="rect">
            <a:avLst/>
          </a:prstGeom>
          <a:noFill/>
          <a:ln>
            <a:noFill/>
          </a:ln>
        </p:spPr>
      </p:pic>
      <p:pic>
        <p:nvPicPr>
          <p:cNvPr id="460" name="Google Shape;460;p34"/>
          <p:cNvPicPr preferRelativeResize="0"/>
          <p:nvPr/>
        </p:nvPicPr>
        <p:blipFill rotWithShape="1">
          <a:blip r:embed="rId3">
            <a:alphaModFix/>
          </a:blip>
          <a:srcRect b="0" l="0" r="0" t="0"/>
          <a:stretch/>
        </p:blipFill>
        <p:spPr>
          <a:xfrm>
            <a:off x="2336125" y="3369956"/>
            <a:ext cx="451469" cy="300150"/>
          </a:xfrm>
          <a:prstGeom prst="rect">
            <a:avLst/>
          </a:prstGeom>
          <a:noFill/>
          <a:ln>
            <a:noFill/>
          </a:ln>
        </p:spPr>
      </p:pic>
      <p:sp>
        <p:nvSpPr>
          <p:cNvPr id="461" name="Google Shape;461;p34"/>
          <p:cNvSpPr txBox="1"/>
          <p:nvPr/>
        </p:nvSpPr>
        <p:spPr>
          <a:xfrm>
            <a:off x="1265750" y="2036006"/>
            <a:ext cx="1935600" cy="4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Developers</a:t>
            </a:r>
            <a:endParaRPr b="1" i="0" sz="2400" u="none" cap="none" strike="noStrike">
              <a:solidFill>
                <a:srgbClr val="000000"/>
              </a:solidFill>
              <a:latin typeface="Arial"/>
              <a:ea typeface="Arial"/>
              <a:cs typeface="Arial"/>
              <a:sym typeface="Arial"/>
            </a:endParaRPr>
          </a:p>
        </p:txBody>
      </p:sp>
      <p:sp>
        <p:nvSpPr>
          <p:cNvPr id="462" name="Google Shape;462;p34"/>
          <p:cNvSpPr txBox="1"/>
          <p:nvPr/>
        </p:nvSpPr>
        <p:spPr>
          <a:xfrm>
            <a:off x="5834375" y="2071425"/>
            <a:ext cx="1125900" cy="4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REX</a:t>
            </a:r>
            <a:endParaRPr b="1" i="0" sz="2400" u="none" cap="none" strike="noStrike">
              <a:solidFill>
                <a:srgbClr val="000000"/>
              </a:solidFill>
              <a:latin typeface="Arial"/>
              <a:ea typeface="Arial"/>
              <a:cs typeface="Arial"/>
              <a:sym typeface="Arial"/>
            </a:endParaRPr>
          </a:p>
        </p:txBody>
      </p:sp>
      <p:graphicFrame>
        <p:nvGraphicFramePr>
          <p:cNvPr id="463" name="Google Shape;463;p34"/>
          <p:cNvGraphicFramePr/>
          <p:nvPr/>
        </p:nvGraphicFramePr>
        <p:xfrm>
          <a:off x="4078075" y="2459269"/>
          <a:ext cx="3000000" cy="3000000"/>
        </p:xfrm>
        <a:graphic>
          <a:graphicData uri="http://schemas.openxmlformats.org/drawingml/2006/table">
            <a:tbl>
              <a:tblPr>
                <a:noFill/>
                <a:tableStyleId>{AD32AE84-6CF4-484A-9798-991A38A535E9}</a:tableStyleId>
              </a:tblPr>
              <a:tblGrid>
                <a:gridCol w="802900"/>
                <a:gridCol w="858525"/>
                <a:gridCol w="872175"/>
                <a:gridCol w="993400"/>
                <a:gridCol w="487475"/>
                <a:gridCol w="498925"/>
              </a:tblGrid>
              <a:tr h="2286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“32”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“481”</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“14”</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“9991”</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“96835”</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“68”</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“492”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“28”</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“968”</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“88929”</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“01”</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“88”</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“519”</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“89”</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“86”</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“52”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“02”</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“8887”</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“96298”</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grpSp>
        <p:nvGrpSpPr>
          <p:cNvPr id="464" name="Google Shape;464;p34"/>
          <p:cNvGrpSpPr/>
          <p:nvPr/>
        </p:nvGrpSpPr>
        <p:grpSpPr>
          <a:xfrm>
            <a:off x="6251675" y="2601911"/>
            <a:ext cx="389850" cy="1514558"/>
            <a:chOff x="4575275" y="2601911"/>
            <a:chExt cx="389850" cy="1514558"/>
          </a:xfrm>
        </p:grpSpPr>
        <p:pic>
          <p:nvPicPr>
            <p:cNvPr id="465" name="Google Shape;465;p34"/>
            <p:cNvPicPr preferRelativeResize="0"/>
            <p:nvPr/>
          </p:nvPicPr>
          <p:blipFill rotWithShape="1">
            <a:blip r:embed="rId3">
              <a:alphaModFix/>
            </a:blip>
            <a:srcRect b="0" l="0" r="0" t="0"/>
            <a:stretch/>
          </p:blipFill>
          <p:spPr>
            <a:xfrm>
              <a:off x="4575275" y="2601911"/>
              <a:ext cx="376950" cy="250620"/>
            </a:xfrm>
            <a:prstGeom prst="rect">
              <a:avLst/>
            </a:prstGeom>
            <a:noFill/>
            <a:ln>
              <a:noFill/>
            </a:ln>
          </p:spPr>
        </p:pic>
        <p:pic>
          <p:nvPicPr>
            <p:cNvPr id="466" name="Google Shape;466;p34"/>
            <p:cNvPicPr preferRelativeResize="0"/>
            <p:nvPr/>
          </p:nvPicPr>
          <p:blipFill rotWithShape="1">
            <a:blip r:embed="rId3">
              <a:alphaModFix/>
            </a:blip>
            <a:srcRect b="0" l="0" r="0" t="0"/>
            <a:stretch/>
          </p:blipFill>
          <p:spPr>
            <a:xfrm>
              <a:off x="4588175" y="3021011"/>
              <a:ext cx="376950" cy="250620"/>
            </a:xfrm>
            <a:prstGeom prst="rect">
              <a:avLst/>
            </a:prstGeom>
            <a:noFill/>
            <a:ln>
              <a:noFill/>
            </a:ln>
          </p:spPr>
        </p:pic>
        <p:pic>
          <p:nvPicPr>
            <p:cNvPr id="467" name="Google Shape;467;p34"/>
            <p:cNvPicPr preferRelativeResize="0"/>
            <p:nvPr/>
          </p:nvPicPr>
          <p:blipFill rotWithShape="1">
            <a:blip r:embed="rId3">
              <a:alphaModFix/>
            </a:blip>
            <a:srcRect b="0" l="0" r="0" t="0"/>
            <a:stretch/>
          </p:blipFill>
          <p:spPr>
            <a:xfrm>
              <a:off x="4588175" y="3440111"/>
              <a:ext cx="376950" cy="250620"/>
            </a:xfrm>
            <a:prstGeom prst="rect">
              <a:avLst/>
            </a:prstGeom>
            <a:noFill/>
            <a:ln>
              <a:noFill/>
            </a:ln>
          </p:spPr>
        </p:pic>
        <p:pic>
          <p:nvPicPr>
            <p:cNvPr id="468" name="Google Shape;468;p34"/>
            <p:cNvPicPr preferRelativeResize="0"/>
            <p:nvPr/>
          </p:nvPicPr>
          <p:blipFill rotWithShape="1">
            <a:blip r:embed="rId3">
              <a:alphaModFix/>
            </a:blip>
            <a:srcRect b="0" l="0" r="0" t="0"/>
            <a:stretch/>
          </p:blipFill>
          <p:spPr>
            <a:xfrm>
              <a:off x="4588175" y="3865849"/>
              <a:ext cx="376950" cy="250620"/>
            </a:xfrm>
            <a:prstGeom prst="rect">
              <a:avLst/>
            </a:prstGeom>
            <a:noFill/>
            <a:ln>
              <a:noFill/>
            </a:ln>
          </p:spPr>
        </p:pic>
      </p:grpSp>
      <p:grpSp>
        <p:nvGrpSpPr>
          <p:cNvPr id="469" name="Google Shape;469;p34"/>
          <p:cNvGrpSpPr/>
          <p:nvPr/>
        </p:nvGrpSpPr>
        <p:grpSpPr>
          <a:xfrm>
            <a:off x="4575275" y="2601911"/>
            <a:ext cx="4199850" cy="1514558"/>
            <a:chOff x="4575275" y="2601911"/>
            <a:chExt cx="4199850" cy="1514558"/>
          </a:xfrm>
        </p:grpSpPr>
        <p:grpSp>
          <p:nvGrpSpPr>
            <p:cNvPr id="470" name="Google Shape;470;p34"/>
            <p:cNvGrpSpPr/>
            <p:nvPr/>
          </p:nvGrpSpPr>
          <p:grpSpPr>
            <a:xfrm>
              <a:off x="4575275" y="2601911"/>
              <a:ext cx="3056850" cy="1514558"/>
              <a:chOff x="4575275" y="2601911"/>
              <a:chExt cx="3056850" cy="1514558"/>
            </a:xfrm>
          </p:grpSpPr>
          <p:grpSp>
            <p:nvGrpSpPr>
              <p:cNvPr id="471" name="Google Shape;471;p34"/>
              <p:cNvGrpSpPr/>
              <p:nvPr/>
            </p:nvGrpSpPr>
            <p:grpSpPr>
              <a:xfrm>
                <a:off x="4575275" y="2601911"/>
                <a:ext cx="389850" cy="1514558"/>
                <a:chOff x="4575275" y="2601911"/>
                <a:chExt cx="389850" cy="1514558"/>
              </a:xfrm>
            </p:grpSpPr>
            <p:pic>
              <p:nvPicPr>
                <p:cNvPr id="472" name="Google Shape;472;p34"/>
                <p:cNvPicPr preferRelativeResize="0"/>
                <p:nvPr/>
              </p:nvPicPr>
              <p:blipFill rotWithShape="1">
                <a:blip r:embed="rId3">
                  <a:alphaModFix/>
                </a:blip>
                <a:srcRect b="0" l="0" r="0" t="0"/>
                <a:stretch/>
              </p:blipFill>
              <p:spPr>
                <a:xfrm>
                  <a:off x="4575275" y="2601911"/>
                  <a:ext cx="376950" cy="250620"/>
                </a:xfrm>
                <a:prstGeom prst="rect">
                  <a:avLst/>
                </a:prstGeom>
                <a:noFill/>
                <a:ln>
                  <a:noFill/>
                </a:ln>
              </p:spPr>
            </p:pic>
            <p:pic>
              <p:nvPicPr>
                <p:cNvPr id="473" name="Google Shape;473;p34"/>
                <p:cNvPicPr preferRelativeResize="0"/>
                <p:nvPr/>
              </p:nvPicPr>
              <p:blipFill rotWithShape="1">
                <a:blip r:embed="rId3">
                  <a:alphaModFix/>
                </a:blip>
                <a:srcRect b="0" l="0" r="0" t="0"/>
                <a:stretch/>
              </p:blipFill>
              <p:spPr>
                <a:xfrm>
                  <a:off x="4588175" y="3021011"/>
                  <a:ext cx="376950" cy="250620"/>
                </a:xfrm>
                <a:prstGeom prst="rect">
                  <a:avLst/>
                </a:prstGeom>
                <a:noFill/>
                <a:ln>
                  <a:noFill/>
                </a:ln>
              </p:spPr>
            </p:pic>
            <p:pic>
              <p:nvPicPr>
                <p:cNvPr id="474" name="Google Shape;474;p34"/>
                <p:cNvPicPr preferRelativeResize="0"/>
                <p:nvPr/>
              </p:nvPicPr>
              <p:blipFill rotWithShape="1">
                <a:blip r:embed="rId3">
                  <a:alphaModFix/>
                </a:blip>
                <a:srcRect b="0" l="0" r="0" t="0"/>
                <a:stretch/>
              </p:blipFill>
              <p:spPr>
                <a:xfrm>
                  <a:off x="4588175" y="3440111"/>
                  <a:ext cx="376950" cy="250620"/>
                </a:xfrm>
                <a:prstGeom prst="rect">
                  <a:avLst/>
                </a:prstGeom>
                <a:noFill/>
                <a:ln>
                  <a:noFill/>
                </a:ln>
              </p:spPr>
            </p:pic>
            <p:pic>
              <p:nvPicPr>
                <p:cNvPr id="475" name="Google Shape;475;p34"/>
                <p:cNvPicPr preferRelativeResize="0"/>
                <p:nvPr/>
              </p:nvPicPr>
              <p:blipFill rotWithShape="1">
                <a:blip r:embed="rId3">
                  <a:alphaModFix/>
                </a:blip>
                <a:srcRect b="0" l="0" r="0" t="0"/>
                <a:stretch/>
              </p:blipFill>
              <p:spPr>
                <a:xfrm>
                  <a:off x="4588175" y="3865849"/>
                  <a:ext cx="376950" cy="250620"/>
                </a:xfrm>
                <a:prstGeom prst="rect">
                  <a:avLst/>
                </a:prstGeom>
                <a:noFill/>
                <a:ln>
                  <a:noFill/>
                </a:ln>
              </p:spPr>
            </p:pic>
          </p:grpSp>
          <p:grpSp>
            <p:nvGrpSpPr>
              <p:cNvPr id="476" name="Google Shape;476;p34"/>
              <p:cNvGrpSpPr/>
              <p:nvPr/>
            </p:nvGrpSpPr>
            <p:grpSpPr>
              <a:xfrm>
                <a:off x="5413475" y="2601911"/>
                <a:ext cx="389850" cy="1514558"/>
                <a:chOff x="4575275" y="2601911"/>
                <a:chExt cx="389850" cy="1514558"/>
              </a:xfrm>
            </p:grpSpPr>
            <p:pic>
              <p:nvPicPr>
                <p:cNvPr id="477" name="Google Shape;477;p34"/>
                <p:cNvPicPr preferRelativeResize="0"/>
                <p:nvPr/>
              </p:nvPicPr>
              <p:blipFill rotWithShape="1">
                <a:blip r:embed="rId3">
                  <a:alphaModFix/>
                </a:blip>
                <a:srcRect b="0" l="0" r="0" t="0"/>
                <a:stretch/>
              </p:blipFill>
              <p:spPr>
                <a:xfrm>
                  <a:off x="4575275" y="2601911"/>
                  <a:ext cx="376950" cy="250620"/>
                </a:xfrm>
                <a:prstGeom prst="rect">
                  <a:avLst/>
                </a:prstGeom>
                <a:noFill/>
                <a:ln>
                  <a:noFill/>
                </a:ln>
              </p:spPr>
            </p:pic>
            <p:pic>
              <p:nvPicPr>
                <p:cNvPr id="478" name="Google Shape;478;p34"/>
                <p:cNvPicPr preferRelativeResize="0"/>
                <p:nvPr/>
              </p:nvPicPr>
              <p:blipFill rotWithShape="1">
                <a:blip r:embed="rId3">
                  <a:alphaModFix/>
                </a:blip>
                <a:srcRect b="0" l="0" r="0" t="0"/>
                <a:stretch/>
              </p:blipFill>
              <p:spPr>
                <a:xfrm>
                  <a:off x="4588175" y="3021011"/>
                  <a:ext cx="376950" cy="250620"/>
                </a:xfrm>
                <a:prstGeom prst="rect">
                  <a:avLst/>
                </a:prstGeom>
                <a:noFill/>
                <a:ln>
                  <a:noFill/>
                </a:ln>
              </p:spPr>
            </p:pic>
            <p:pic>
              <p:nvPicPr>
                <p:cNvPr id="479" name="Google Shape;479;p34"/>
                <p:cNvPicPr preferRelativeResize="0"/>
                <p:nvPr/>
              </p:nvPicPr>
              <p:blipFill rotWithShape="1">
                <a:blip r:embed="rId3">
                  <a:alphaModFix/>
                </a:blip>
                <a:srcRect b="0" l="0" r="0" t="0"/>
                <a:stretch/>
              </p:blipFill>
              <p:spPr>
                <a:xfrm>
                  <a:off x="4588175" y="3440111"/>
                  <a:ext cx="376950" cy="250620"/>
                </a:xfrm>
                <a:prstGeom prst="rect">
                  <a:avLst/>
                </a:prstGeom>
                <a:noFill/>
                <a:ln>
                  <a:noFill/>
                </a:ln>
              </p:spPr>
            </p:pic>
            <p:pic>
              <p:nvPicPr>
                <p:cNvPr id="480" name="Google Shape;480;p34"/>
                <p:cNvPicPr preferRelativeResize="0"/>
                <p:nvPr/>
              </p:nvPicPr>
              <p:blipFill rotWithShape="1">
                <a:blip r:embed="rId3">
                  <a:alphaModFix/>
                </a:blip>
                <a:srcRect b="0" l="0" r="0" t="0"/>
                <a:stretch/>
              </p:blipFill>
              <p:spPr>
                <a:xfrm>
                  <a:off x="4588175" y="3865849"/>
                  <a:ext cx="376950" cy="250620"/>
                </a:xfrm>
                <a:prstGeom prst="rect">
                  <a:avLst/>
                </a:prstGeom>
                <a:noFill/>
                <a:ln>
                  <a:noFill/>
                </a:ln>
              </p:spPr>
            </p:pic>
          </p:grpSp>
          <p:grpSp>
            <p:nvGrpSpPr>
              <p:cNvPr id="481" name="Google Shape;481;p34"/>
              <p:cNvGrpSpPr/>
              <p:nvPr/>
            </p:nvGrpSpPr>
            <p:grpSpPr>
              <a:xfrm>
                <a:off x="7242275" y="2601911"/>
                <a:ext cx="389850" cy="1514558"/>
                <a:chOff x="4575275" y="2601911"/>
                <a:chExt cx="389850" cy="1514558"/>
              </a:xfrm>
            </p:grpSpPr>
            <p:pic>
              <p:nvPicPr>
                <p:cNvPr id="482" name="Google Shape;482;p34"/>
                <p:cNvPicPr preferRelativeResize="0"/>
                <p:nvPr/>
              </p:nvPicPr>
              <p:blipFill rotWithShape="1">
                <a:blip r:embed="rId3">
                  <a:alphaModFix/>
                </a:blip>
                <a:srcRect b="0" l="0" r="0" t="0"/>
                <a:stretch/>
              </p:blipFill>
              <p:spPr>
                <a:xfrm>
                  <a:off x="4575275" y="2601911"/>
                  <a:ext cx="376950" cy="250620"/>
                </a:xfrm>
                <a:prstGeom prst="rect">
                  <a:avLst/>
                </a:prstGeom>
                <a:noFill/>
                <a:ln>
                  <a:noFill/>
                </a:ln>
              </p:spPr>
            </p:pic>
            <p:pic>
              <p:nvPicPr>
                <p:cNvPr id="483" name="Google Shape;483;p34"/>
                <p:cNvPicPr preferRelativeResize="0"/>
                <p:nvPr/>
              </p:nvPicPr>
              <p:blipFill rotWithShape="1">
                <a:blip r:embed="rId3">
                  <a:alphaModFix/>
                </a:blip>
                <a:srcRect b="0" l="0" r="0" t="0"/>
                <a:stretch/>
              </p:blipFill>
              <p:spPr>
                <a:xfrm>
                  <a:off x="4588175" y="3021011"/>
                  <a:ext cx="376950" cy="250620"/>
                </a:xfrm>
                <a:prstGeom prst="rect">
                  <a:avLst/>
                </a:prstGeom>
                <a:noFill/>
                <a:ln>
                  <a:noFill/>
                </a:ln>
              </p:spPr>
            </p:pic>
            <p:pic>
              <p:nvPicPr>
                <p:cNvPr id="484" name="Google Shape;484;p34"/>
                <p:cNvPicPr preferRelativeResize="0"/>
                <p:nvPr/>
              </p:nvPicPr>
              <p:blipFill rotWithShape="1">
                <a:blip r:embed="rId3">
                  <a:alphaModFix/>
                </a:blip>
                <a:srcRect b="0" l="0" r="0" t="0"/>
                <a:stretch/>
              </p:blipFill>
              <p:spPr>
                <a:xfrm>
                  <a:off x="4588175" y="3440111"/>
                  <a:ext cx="376950" cy="250620"/>
                </a:xfrm>
                <a:prstGeom prst="rect">
                  <a:avLst/>
                </a:prstGeom>
                <a:noFill/>
                <a:ln>
                  <a:noFill/>
                </a:ln>
              </p:spPr>
            </p:pic>
            <p:pic>
              <p:nvPicPr>
                <p:cNvPr id="485" name="Google Shape;485;p34"/>
                <p:cNvPicPr preferRelativeResize="0"/>
                <p:nvPr/>
              </p:nvPicPr>
              <p:blipFill rotWithShape="1">
                <a:blip r:embed="rId3">
                  <a:alphaModFix/>
                </a:blip>
                <a:srcRect b="0" l="0" r="0" t="0"/>
                <a:stretch/>
              </p:blipFill>
              <p:spPr>
                <a:xfrm>
                  <a:off x="4588175" y="3865849"/>
                  <a:ext cx="376950" cy="250620"/>
                </a:xfrm>
                <a:prstGeom prst="rect">
                  <a:avLst/>
                </a:prstGeom>
                <a:noFill/>
                <a:ln>
                  <a:noFill/>
                </a:ln>
              </p:spPr>
            </p:pic>
          </p:grpSp>
        </p:grpSp>
        <p:grpSp>
          <p:nvGrpSpPr>
            <p:cNvPr id="486" name="Google Shape;486;p34"/>
            <p:cNvGrpSpPr/>
            <p:nvPr/>
          </p:nvGrpSpPr>
          <p:grpSpPr>
            <a:xfrm>
              <a:off x="8385275" y="2601911"/>
              <a:ext cx="389850" cy="1514558"/>
              <a:chOff x="4575275" y="2601911"/>
              <a:chExt cx="389850" cy="1514558"/>
            </a:xfrm>
          </p:grpSpPr>
          <p:pic>
            <p:nvPicPr>
              <p:cNvPr id="487" name="Google Shape;487;p34"/>
              <p:cNvPicPr preferRelativeResize="0"/>
              <p:nvPr/>
            </p:nvPicPr>
            <p:blipFill rotWithShape="1">
              <a:blip r:embed="rId3">
                <a:alphaModFix/>
              </a:blip>
              <a:srcRect b="0" l="0" r="0" t="0"/>
              <a:stretch/>
            </p:blipFill>
            <p:spPr>
              <a:xfrm>
                <a:off x="4575275" y="2601911"/>
                <a:ext cx="376950" cy="250620"/>
              </a:xfrm>
              <a:prstGeom prst="rect">
                <a:avLst/>
              </a:prstGeom>
              <a:noFill/>
              <a:ln>
                <a:noFill/>
              </a:ln>
            </p:spPr>
          </p:pic>
          <p:pic>
            <p:nvPicPr>
              <p:cNvPr id="488" name="Google Shape;488;p34"/>
              <p:cNvPicPr preferRelativeResize="0"/>
              <p:nvPr/>
            </p:nvPicPr>
            <p:blipFill rotWithShape="1">
              <a:blip r:embed="rId3">
                <a:alphaModFix/>
              </a:blip>
              <a:srcRect b="0" l="0" r="0" t="0"/>
              <a:stretch/>
            </p:blipFill>
            <p:spPr>
              <a:xfrm>
                <a:off x="4588175" y="3021011"/>
                <a:ext cx="376950" cy="250620"/>
              </a:xfrm>
              <a:prstGeom prst="rect">
                <a:avLst/>
              </a:prstGeom>
              <a:noFill/>
              <a:ln>
                <a:noFill/>
              </a:ln>
            </p:spPr>
          </p:pic>
          <p:pic>
            <p:nvPicPr>
              <p:cNvPr id="489" name="Google Shape;489;p34"/>
              <p:cNvPicPr preferRelativeResize="0"/>
              <p:nvPr/>
            </p:nvPicPr>
            <p:blipFill rotWithShape="1">
              <a:blip r:embed="rId3">
                <a:alphaModFix/>
              </a:blip>
              <a:srcRect b="0" l="0" r="0" t="0"/>
              <a:stretch/>
            </p:blipFill>
            <p:spPr>
              <a:xfrm>
                <a:off x="4588175" y="3440111"/>
                <a:ext cx="376950" cy="250620"/>
              </a:xfrm>
              <a:prstGeom prst="rect">
                <a:avLst/>
              </a:prstGeom>
              <a:noFill/>
              <a:ln>
                <a:noFill/>
              </a:ln>
            </p:spPr>
          </p:pic>
          <p:pic>
            <p:nvPicPr>
              <p:cNvPr id="490" name="Google Shape;490;p34"/>
              <p:cNvPicPr preferRelativeResize="0"/>
              <p:nvPr/>
            </p:nvPicPr>
            <p:blipFill rotWithShape="1">
              <a:blip r:embed="rId3">
                <a:alphaModFix/>
              </a:blip>
              <a:srcRect b="0" l="0" r="0" t="0"/>
              <a:stretch/>
            </p:blipFill>
            <p:spPr>
              <a:xfrm>
                <a:off x="4588175" y="3865849"/>
                <a:ext cx="376950" cy="250620"/>
              </a:xfrm>
              <a:prstGeom prst="rect">
                <a:avLst/>
              </a:prstGeom>
              <a:noFill/>
              <a:ln>
                <a:noFill/>
              </a:ln>
            </p:spPr>
          </p:pic>
        </p:grpSp>
      </p:grpSp>
      <p:sp>
        <p:nvSpPr>
          <p:cNvPr id="491" name="Google Shape;491;p34"/>
          <p:cNvSpPr/>
          <p:nvPr/>
        </p:nvSpPr>
        <p:spPr>
          <a:xfrm>
            <a:off x="4633100" y="3611025"/>
            <a:ext cx="2496528" cy="1138806"/>
          </a:xfrm>
          <a:prstGeom prst="irregularSeal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Higher Coverage</a:t>
            </a:r>
            <a:endParaRPr b="0" i="0" sz="2000" u="none" cap="none" strike="noStrike">
              <a:solidFill>
                <a:srgbClr val="000000"/>
              </a:solidFill>
              <a:latin typeface="Arial"/>
              <a:ea typeface="Arial"/>
              <a:cs typeface="Arial"/>
              <a:sym typeface="Arial"/>
            </a:endParaRPr>
          </a:p>
        </p:txBody>
      </p:sp>
      <p:sp>
        <p:nvSpPr>
          <p:cNvPr id="492" name="Google Shape;49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graphicFrame>
        <p:nvGraphicFramePr>
          <p:cNvPr id="497" name="Google Shape;497;p35"/>
          <p:cNvGraphicFramePr/>
          <p:nvPr/>
        </p:nvGraphicFramePr>
        <p:xfrm>
          <a:off x="2014850" y="2043319"/>
          <a:ext cx="3000000" cy="3000000"/>
        </p:xfrm>
        <a:graphic>
          <a:graphicData uri="http://schemas.openxmlformats.org/drawingml/2006/table">
            <a:tbl>
              <a:tblPr>
                <a:noFill/>
                <a:tableStyleId>{AD32AE84-6CF4-484A-9798-991A38A535E9}</a:tableStyleId>
              </a:tblPr>
              <a:tblGrid>
                <a:gridCol w="2990075"/>
                <a:gridCol w="1274775"/>
                <a:gridCol w="1268775"/>
              </a:tblGrid>
              <a:tr h="285750">
                <a:tc>
                  <a:txBody>
                    <a:bodyPr>
                      <a:noAutofit/>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68575" marB="68575" marR="91425" marL="91425">
                    <a:lnL cap="flat" cmpd="sng" w="19050">
                      <a:solidFill>
                        <a:srgbClr val="FF0000">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0000">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Node</a:t>
                      </a:r>
                      <a:endParaRPr b="1" sz="1800" u="none" cap="none" strike="noStrike"/>
                    </a:p>
                    <a:p>
                      <a:pPr indent="0" lvl="0" marL="0" marR="0" rtl="0" algn="l">
                        <a:lnSpc>
                          <a:spcPct val="100000"/>
                        </a:lnSpc>
                        <a:spcBef>
                          <a:spcPts val="0"/>
                        </a:spcBef>
                        <a:spcAft>
                          <a:spcPts val="0"/>
                        </a:spcAft>
                        <a:buClr>
                          <a:srgbClr val="000000"/>
                        </a:buClr>
                        <a:buSzPts val="1800"/>
                        <a:buFont typeface="Arial"/>
                        <a:buNone/>
                      </a:pPr>
                      <a:r>
                        <a:rPr lang="en" sz="1800" u="none" cap="none" strike="noStrike"/>
                        <a:t>Coverage</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FF0000">
                          <a:alpha val="0"/>
                        </a:srgbClr>
                      </a:solidFill>
                      <a:prstDash val="solid"/>
                      <a:round/>
                      <a:headEnd len="sm" w="sm" type="none"/>
                      <a:tailEnd len="sm" w="sm" type="none"/>
                    </a:lnR>
                    <a:lnT cap="flat" cmpd="sng" w="19050">
                      <a:solidFill>
                        <a:srgbClr val="FF0000">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Edge </a:t>
                      </a:r>
                      <a:r>
                        <a:rPr lang="en" sz="1800" u="none" cap="none" strike="noStrike"/>
                        <a:t>Coverage</a:t>
                      </a:r>
                      <a:endParaRPr sz="1800" u="none" cap="none" strike="noStrike"/>
                    </a:p>
                  </a:txBody>
                  <a:tcPr marT="68575" marB="68575" marR="91425" marL="91425">
                    <a:lnL cap="flat" cmpd="sng" w="19050">
                      <a:solidFill>
                        <a:srgbClr val="FF0000">
                          <a:alpha val="0"/>
                        </a:srgbClr>
                      </a:solidFill>
                      <a:prstDash val="solid"/>
                      <a:round/>
                      <a:headEnd len="sm" w="sm" type="none"/>
                      <a:tailEnd len="sm" w="sm" type="none"/>
                    </a:lnL>
                    <a:lnR cap="flat" cmpd="sng" w="19050">
                      <a:solidFill>
                        <a:srgbClr val="FF0000">
                          <a:alpha val="0"/>
                        </a:srgbClr>
                      </a:solidFill>
                      <a:prstDash val="solid"/>
                      <a:round/>
                      <a:headEnd len="sm" w="sm" type="none"/>
                      <a:tailEnd len="sm" w="sm" type="none"/>
                    </a:lnR>
                    <a:lnT cap="flat" cmpd="sng" w="19050">
                      <a:solidFill>
                        <a:srgbClr val="FF0000">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Developer</a:t>
                      </a:r>
                      <a:r>
                        <a:rPr lang="en" sz="1800" u="none" cap="none" strike="noStrike"/>
                        <a:t> inputs</a:t>
                      </a:r>
                      <a:endParaRPr sz="1800" u="none" cap="none" strike="noStrike"/>
                    </a:p>
                  </a:txBody>
                  <a:tcPr marT="68575" marB="68575" marR="91425" marL="91425">
                    <a:lnL cap="flat" cmpd="sng" w="19050">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9E9E9E">
                          <a:alpha val="0"/>
                        </a:srgbClr>
                      </a:solidFill>
                      <a:prstDash val="solid"/>
                      <a:round/>
                      <a:headEnd len="sm" w="sm" type="none"/>
                      <a:tailEnd len="sm" w="sm" type="none"/>
                    </a:lnB>
                    <a:solidFill>
                      <a:srgbClr val="CFE2F3"/>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73.27%</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36.35%</a:t>
                      </a:r>
                      <a:endParaRPr sz="1800" u="none" cap="none" strike="noStrike"/>
                    </a:p>
                  </a:txBody>
                  <a:tcPr marT="68575" marB="6857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28575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Developer</a:t>
                      </a:r>
                      <a:r>
                        <a:rPr lang="en" sz="1800" u="none" cap="none" strike="noStrike"/>
                        <a:t> matching inputs</a:t>
                      </a:r>
                      <a:endParaRPr sz="1800" u="none" cap="none" strike="noStrike"/>
                    </a:p>
                  </a:txBody>
                  <a:tcPr marT="68575" marB="68575" marR="91425" marL="91425">
                    <a:lnL cap="flat" cmpd="sng" w="19050">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70.41%</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33.79%</a:t>
                      </a:r>
                      <a:endParaRPr sz="1800" u="none" cap="none" strike="noStrike"/>
                    </a:p>
                  </a:txBody>
                  <a:tcPr marT="68575" marB="6857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8575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REX</a:t>
                      </a:r>
                      <a:r>
                        <a:rPr lang="en" sz="1800" u="none" cap="none" strike="noStrike"/>
                        <a:t> </a:t>
                      </a:r>
                      <a:r>
                        <a:rPr b="1" lang="en" sz="1800" u="none" cap="none" strike="noStrike"/>
                        <a:t>1X </a:t>
                      </a:r>
                      <a:r>
                        <a:rPr lang="en" sz="1800" u="none" cap="none" strike="noStrike"/>
                        <a:t>matching inputs</a:t>
                      </a:r>
                      <a:endParaRPr sz="1800" u="none" cap="none" strike="noStrike"/>
                    </a:p>
                  </a:txBody>
                  <a:tcPr marT="68575" marB="68575" marR="91425" marL="91425">
                    <a:lnL cap="flat" cmpd="sng" w="19050">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solidFill>
                      <a:srgbClr val="CFE2F3"/>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69.29%</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33.57%</a:t>
                      </a:r>
                      <a:endParaRPr sz="1800" u="none" cap="none" strike="noStrike"/>
                    </a:p>
                  </a:txBody>
                  <a:tcPr marT="68575" marB="6857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28575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REX</a:t>
                      </a:r>
                      <a:r>
                        <a:rPr lang="en" sz="1800" u="none" cap="none" strike="noStrike"/>
                        <a:t> </a:t>
                      </a:r>
                      <a:r>
                        <a:rPr b="1" lang="en" sz="1800" u="none" cap="none" strike="noStrike"/>
                        <a:t>5X </a:t>
                      </a:r>
                      <a:r>
                        <a:rPr lang="en" sz="1800" u="none" cap="none" strike="noStrike"/>
                        <a:t>matching inputs</a:t>
                      </a:r>
                      <a:endParaRPr sz="1800" u="none" cap="none" strike="noStrike"/>
                    </a:p>
                  </a:txBody>
                  <a:tcPr marT="68575" marB="68575" marR="91425" marL="91425">
                    <a:lnL cap="flat" cmpd="sng" w="19050">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71.69%</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36.42%</a:t>
                      </a:r>
                      <a:endParaRPr sz="1800" u="none" cap="none" strike="noStrike"/>
                    </a:p>
                  </a:txBody>
                  <a:tcPr marT="68575" marB="6857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85750">
                <a:tc>
                  <a:txBody>
                    <a:bodyPr>
                      <a:noAutofit/>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REX</a:t>
                      </a:r>
                      <a:r>
                        <a:rPr lang="en" sz="1800" u="none" cap="none" strike="noStrike"/>
                        <a:t> </a:t>
                      </a:r>
                      <a:r>
                        <a:rPr b="1" lang="en" sz="1800" u="none" cap="none" strike="noStrike"/>
                        <a:t>10X</a:t>
                      </a:r>
                      <a:r>
                        <a:rPr lang="en" sz="1800" u="none" cap="none" strike="noStrike"/>
                        <a:t> matching inputs</a:t>
                      </a:r>
                      <a:endParaRPr sz="1800" u="none" cap="none" strike="noStrike"/>
                    </a:p>
                  </a:txBody>
                  <a:tcPr marT="68575" marB="68575" marR="91425" marL="91425">
                    <a:lnL cap="flat" cmpd="sng" w="19050">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solidFill>
                      <a:srgbClr val="CFE2F3"/>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72.01%</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36.87%</a:t>
                      </a:r>
                      <a:endParaRPr sz="1800" u="none" cap="none" strike="noStrike"/>
                    </a:p>
                  </a:txBody>
                  <a:tcPr marT="68575" marB="6857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bl>
          </a:graphicData>
        </a:graphic>
      </p:graphicFrame>
      <p:sp>
        <p:nvSpPr>
          <p:cNvPr id="498" name="Google Shape;498;p3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RQ2: Can REX Increase Coverage</a:t>
            </a:r>
            <a:endParaRPr/>
          </a:p>
        </p:txBody>
      </p:sp>
      <p:sp>
        <p:nvSpPr>
          <p:cNvPr id="499" name="Google Shape;499;p35"/>
          <p:cNvSpPr txBox="1"/>
          <p:nvPr/>
        </p:nvSpPr>
        <p:spPr>
          <a:xfrm>
            <a:off x="2014850" y="3156100"/>
            <a:ext cx="5566800" cy="15675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5"/>
          <p:cNvSpPr txBox="1"/>
          <p:nvPr/>
        </p:nvSpPr>
        <p:spPr>
          <a:xfrm>
            <a:off x="2014750" y="3542100"/>
            <a:ext cx="5566800" cy="461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5"/>
          <p:cNvSpPr txBox="1"/>
          <p:nvPr>
            <p:ph idx="1" type="body"/>
          </p:nvPr>
        </p:nvSpPr>
        <p:spPr>
          <a:xfrm>
            <a:off x="457200" y="1123951"/>
            <a:ext cx="8229600" cy="11226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1600"/>
              </a:spcAft>
              <a:buSzPts val="2400"/>
              <a:buNone/>
            </a:pPr>
            <a:r>
              <a:rPr b="1" lang="en" sz="2800"/>
              <a:t>REX does </a:t>
            </a:r>
            <a:r>
              <a:rPr b="1" i="1" lang="en" sz="2800">
                <a:solidFill>
                  <a:srgbClr val="0000FF"/>
                </a:solidFill>
              </a:rPr>
              <a:t>nearly</a:t>
            </a:r>
            <a:r>
              <a:rPr b="1" lang="en" sz="2800"/>
              <a:t> as well as developers </a:t>
            </a:r>
            <a:r>
              <a:rPr b="1" i="1" lang="en" sz="2800">
                <a:solidFill>
                  <a:srgbClr val="0000FF"/>
                </a:solidFill>
              </a:rPr>
              <a:t>with only matching inputs</a:t>
            </a:r>
            <a:endParaRPr b="1" i="1" sz="2800">
              <a:solidFill>
                <a:srgbClr val="000000"/>
              </a:solidFill>
            </a:endParaRPr>
          </a:p>
        </p:txBody>
      </p:sp>
      <p:sp>
        <p:nvSpPr>
          <p:cNvPr id="502" name="Google Shape;502;p35"/>
          <p:cNvSpPr txBox="1"/>
          <p:nvPr/>
        </p:nvSpPr>
        <p:spPr>
          <a:xfrm>
            <a:off x="2014850" y="2695200"/>
            <a:ext cx="5566800" cy="461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0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36"/>
          <p:cNvSpPr txBox="1"/>
          <p:nvPr>
            <p:ph type="title"/>
          </p:nvPr>
        </p:nvSpPr>
        <p:spPr>
          <a:xfrm>
            <a:off x="304800" y="205975"/>
            <a:ext cx="86868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Further </a:t>
            </a:r>
            <a:r>
              <a:rPr lang="en"/>
              <a:t>Regex Testing (proposed)</a:t>
            </a:r>
            <a:endParaRPr/>
          </a:p>
        </p:txBody>
      </p:sp>
      <p:sp>
        <p:nvSpPr>
          <p:cNvPr id="509" name="Google Shape;509;p36"/>
          <p:cNvSpPr txBox="1"/>
          <p:nvPr>
            <p:ph idx="1" type="body"/>
          </p:nvPr>
        </p:nvSpPr>
        <p:spPr>
          <a:xfrm>
            <a:off x="457200" y="1314450"/>
            <a:ext cx="8554800" cy="3334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FF"/>
              </a:buClr>
              <a:buSzPts val="2000"/>
              <a:buChar char="❖"/>
            </a:pPr>
            <a:r>
              <a:rPr lang="en" sz="2000">
                <a:solidFill>
                  <a:srgbClr val="0000FF"/>
                </a:solidFill>
              </a:rPr>
              <a:t>How many regular expressions containing infeasible DFA Paths? (RQ11)</a:t>
            </a:r>
            <a:r>
              <a:rPr lang="en" sz="2000">
                <a:solidFill>
                  <a:srgbClr val="0000FF"/>
                </a:solidFill>
              </a:rPr>
              <a:t> </a:t>
            </a:r>
            <a:endParaRPr sz="2000">
              <a:solidFill>
                <a:srgbClr val="0000FF"/>
              </a:solidFill>
            </a:endParaRPr>
          </a:p>
          <a:p>
            <a:pPr indent="-355600" lvl="0" marL="457200" rtl="0" algn="l">
              <a:lnSpc>
                <a:spcPct val="150000"/>
              </a:lnSpc>
              <a:spcBef>
                <a:spcPts val="0"/>
              </a:spcBef>
              <a:spcAft>
                <a:spcPts val="0"/>
              </a:spcAft>
              <a:buClr>
                <a:srgbClr val="0000FF"/>
              </a:buClr>
              <a:buSzPts val="2000"/>
              <a:buChar char="❖"/>
            </a:pPr>
            <a:r>
              <a:rPr lang="en" sz="2000">
                <a:solidFill>
                  <a:srgbClr val="0000FF"/>
                </a:solidFill>
              </a:rPr>
              <a:t>What is the maximal testing coverage achieved by a DFA? (RQ12)</a:t>
            </a:r>
            <a:endParaRPr sz="2000">
              <a:solidFill>
                <a:srgbClr val="0000FF"/>
              </a:solidFill>
            </a:endParaRPr>
          </a:p>
          <a:p>
            <a:pPr indent="-355600" lvl="0" marL="457200" rtl="0" algn="l">
              <a:lnSpc>
                <a:spcPct val="150000"/>
              </a:lnSpc>
              <a:spcBef>
                <a:spcPts val="0"/>
              </a:spcBef>
              <a:spcAft>
                <a:spcPts val="0"/>
              </a:spcAft>
              <a:buClr>
                <a:srgbClr val="666666"/>
              </a:buClr>
              <a:buSzPts val="2000"/>
              <a:buChar char="❖"/>
            </a:pPr>
            <a:r>
              <a:rPr lang="en" sz="2000">
                <a:solidFill>
                  <a:srgbClr val="666666"/>
                </a:solidFill>
              </a:rPr>
              <a:t>What are the minimal test suite for maximally covering a DFA? (RQ13)</a:t>
            </a:r>
            <a:endParaRPr sz="2000">
              <a:solidFill>
                <a:srgbClr val="666666"/>
              </a:solidFill>
            </a:endParaRPr>
          </a:p>
          <a:p>
            <a:pPr indent="-355600" lvl="0" marL="457200" rtl="0" algn="l">
              <a:lnSpc>
                <a:spcPct val="150000"/>
              </a:lnSpc>
              <a:spcBef>
                <a:spcPts val="0"/>
              </a:spcBef>
              <a:spcAft>
                <a:spcPts val="0"/>
              </a:spcAft>
              <a:buClr>
                <a:srgbClr val="666666"/>
              </a:buClr>
              <a:buSzPts val="2000"/>
              <a:buChar char="❖"/>
            </a:pPr>
            <a:r>
              <a:rPr lang="en" sz="2000">
                <a:solidFill>
                  <a:srgbClr val="666666"/>
                </a:solidFill>
              </a:rPr>
              <a:t>Could regular expression mutation generate better testing strings for regular expressions?</a:t>
            </a:r>
            <a:r>
              <a:rPr lang="en" sz="2000">
                <a:solidFill>
                  <a:srgbClr val="666666"/>
                </a:solidFill>
              </a:rPr>
              <a:t> (RQ14)</a:t>
            </a:r>
            <a:endParaRPr sz="2000">
              <a:solidFill>
                <a:srgbClr val="666666"/>
              </a:solidFill>
            </a:endParaRPr>
          </a:p>
        </p:txBody>
      </p:sp>
      <p:sp>
        <p:nvSpPr>
          <p:cNvPr id="510" name="Google Shape;51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Further Regex Testing (</a:t>
            </a:r>
            <a:r>
              <a:rPr lang="en"/>
              <a:t>proposed</a:t>
            </a:r>
            <a:r>
              <a:rPr lang="en"/>
              <a:t>)</a:t>
            </a:r>
            <a:endParaRPr/>
          </a:p>
        </p:txBody>
      </p:sp>
      <p:sp>
        <p:nvSpPr>
          <p:cNvPr id="516" name="Google Shape;51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517" name="Google Shape;517;p37"/>
          <p:cNvSpPr txBox="1"/>
          <p:nvPr/>
        </p:nvSpPr>
        <p:spPr>
          <a:xfrm>
            <a:off x="450800" y="1188600"/>
            <a:ext cx="3924000" cy="35118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Reg</a:t>
            </a:r>
            <a:r>
              <a:rPr lang="en" sz="1800"/>
              <a:t>u</a:t>
            </a:r>
            <a:r>
              <a:rPr lang="en" sz="1800"/>
              <a:t>larity and DFA</a:t>
            </a:r>
            <a:endParaRPr sz="1800"/>
          </a:p>
          <a:p>
            <a:pPr indent="-342900" lvl="0" marL="457200" rtl="0" algn="l">
              <a:lnSpc>
                <a:spcPct val="150000"/>
              </a:lnSpc>
              <a:spcBef>
                <a:spcPts val="0"/>
              </a:spcBef>
              <a:spcAft>
                <a:spcPts val="0"/>
              </a:spcAft>
              <a:buSzPts val="1800"/>
              <a:buChar char="●"/>
            </a:pPr>
            <a:r>
              <a:rPr lang="en" sz="1800">
                <a:solidFill>
                  <a:schemeClr val="dk1"/>
                </a:solidFill>
              </a:rPr>
              <a:t>Large DFA size </a:t>
            </a:r>
            <a:endParaRPr sz="18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[a-z]{3,1000}[0-9]{3,1000}, </a:t>
            </a:r>
            <a:endParaRPr sz="1600">
              <a:solidFill>
                <a:schemeClr val="dk1"/>
              </a:solidFill>
            </a:endParaRPr>
          </a:p>
          <a:p>
            <a:pPr indent="0" lvl="0" marL="914400" rtl="0" algn="l">
              <a:lnSpc>
                <a:spcPct val="150000"/>
              </a:lnSpc>
              <a:spcBef>
                <a:spcPts val="0"/>
              </a:spcBef>
              <a:spcAft>
                <a:spcPts val="0"/>
              </a:spcAft>
              <a:buNone/>
            </a:pPr>
            <a:r>
              <a:rPr lang="en" sz="1600">
                <a:solidFill>
                  <a:schemeClr val="dk1"/>
                </a:solidFill>
              </a:rPr>
              <a:t>DFA size: 2002</a:t>
            </a:r>
            <a:endParaRPr sz="1600"/>
          </a:p>
          <a:p>
            <a:pPr indent="-342900" lvl="0" marL="457200" rtl="0" algn="l">
              <a:lnSpc>
                <a:spcPct val="150000"/>
              </a:lnSpc>
              <a:spcBef>
                <a:spcPts val="0"/>
              </a:spcBef>
              <a:spcAft>
                <a:spcPts val="0"/>
              </a:spcAft>
              <a:buSzPts val="1800"/>
              <a:buChar char="●"/>
            </a:pPr>
            <a:r>
              <a:rPr lang="en" sz="1800">
                <a:solidFill>
                  <a:schemeClr val="dk1"/>
                </a:solidFill>
              </a:rPr>
              <a:t>Hard-coded regex and input strings</a:t>
            </a:r>
            <a:endParaRPr sz="1800">
              <a:solidFill>
                <a:schemeClr val="dk1"/>
              </a:solidFill>
            </a:endParaRPr>
          </a:p>
          <a:p>
            <a:pPr indent="-342900" lvl="0" marL="457200" rtl="0" algn="l">
              <a:lnSpc>
                <a:spcPct val="150000"/>
              </a:lnSpc>
              <a:spcBef>
                <a:spcPts val="0"/>
              </a:spcBef>
              <a:spcAft>
                <a:spcPts val="0"/>
              </a:spcAft>
              <a:buSzPts val="1800"/>
              <a:buChar char="●"/>
            </a:pPr>
            <a:r>
              <a:rPr lang="en" sz="1800"/>
              <a:t>Empty string not reflected yet.</a:t>
            </a:r>
            <a:endParaRPr sz="1800"/>
          </a:p>
        </p:txBody>
      </p:sp>
      <p:sp>
        <p:nvSpPr>
          <p:cNvPr id="518" name="Google Shape;518;p37"/>
          <p:cNvSpPr txBox="1"/>
          <p:nvPr/>
        </p:nvSpPr>
        <p:spPr>
          <a:xfrm>
            <a:off x="4557650" y="1188600"/>
            <a:ext cx="4289400" cy="35118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Regex flags</a:t>
            </a:r>
            <a:endParaRPr sz="1800"/>
          </a:p>
          <a:p>
            <a:pPr indent="-330200" lvl="1" marL="914400" rtl="0" algn="l">
              <a:lnSpc>
                <a:spcPct val="115000"/>
              </a:lnSpc>
              <a:spcBef>
                <a:spcPts val="0"/>
              </a:spcBef>
              <a:spcAft>
                <a:spcPts val="0"/>
              </a:spcAft>
              <a:buSzPts val="1600"/>
              <a:buChar char="○"/>
            </a:pPr>
            <a:r>
              <a:rPr lang="en" sz="1600"/>
              <a:t>M</a:t>
            </a:r>
            <a:r>
              <a:rPr lang="en" sz="1600"/>
              <a:t>ultiline, ungreedy, case sensitive, Unicode/ASCII</a:t>
            </a:r>
            <a:endParaRPr sz="1600"/>
          </a:p>
          <a:p>
            <a:pPr indent="-330200" lvl="1" marL="914400" rtl="0" algn="l">
              <a:lnSpc>
                <a:spcPct val="115000"/>
              </a:lnSpc>
              <a:spcBef>
                <a:spcPts val="0"/>
              </a:spcBef>
              <a:spcAft>
                <a:spcPts val="0"/>
              </a:spcAft>
              <a:buSzPts val="1600"/>
              <a:buChar char="○"/>
            </a:pPr>
            <a:r>
              <a:rPr lang="en" sz="1600"/>
              <a:t>Embedded in regex?</a:t>
            </a:r>
            <a:br>
              <a:rPr lang="en" sz="1600"/>
            </a:br>
            <a:r>
              <a:rPr lang="en" sz="1600"/>
              <a:t>Specified in method invocation?</a:t>
            </a:r>
            <a:endParaRPr sz="1600"/>
          </a:p>
          <a:p>
            <a:pPr indent="-342900" lvl="0" marL="457200" rtl="0" algn="l">
              <a:lnSpc>
                <a:spcPct val="115000"/>
              </a:lnSpc>
              <a:spcBef>
                <a:spcPts val="0"/>
              </a:spcBef>
              <a:spcAft>
                <a:spcPts val="0"/>
              </a:spcAft>
              <a:buSzPts val="1800"/>
              <a:buChar char="●"/>
            </a:pPr>
            <a:r>
              <a:rPr lang="en" sz="1800"/>
              <a:t>Supported feature difference in languages/tools </a:t>
            </a:r>
            <a:endParaRPr sz="1800"/>
          </a:p>
          <a:p>
            <a:pPr indent="-330200" lvl="1" marL="914400" rtl="0" algn="l">
              <a:lnSpc>
                <a:spcPct val="115000"/>
              </a:lnSpc>
              <a:spcBef>
                <a:spcPts val="0"/>
              </a:spcBef>
              <a:spcAft>
                <a:spcPts val="0"/>
              </a:spcAft>
              <a:buSzPts val="1600"/>
              <a:buChar char="○"/>
            </a:pPr>
            <a:r>
              <a:rPr lang="en" sz="1600"/>
              <a:t>PCRE/RE2, “\\Q… \\E” in Java</a:t>
            </a:r>
            <a:endParaRPr sz="1600"/>
          </a:p>
          <a:p>
            <a:pPr indent="-342900" lvl="0" marL="457200" rtl="0" algn="l">
              <a:lnSpc>
                <a:spcPct val="115000"/>
              </a:lnSpc>
              <a:spcBef>
                <a:spcPts val="0"/>
              </a:spcBef>
              <a:spcAft>
                <a:spcPts val="0"/>
              </a:spcAft>
              <a:buSzPts val="1800"/>
              <a:buChar char="●"/>
            </a:pPr>
            <a:r>
              <a:rPr lang="en" sz="1800"/>
              <a:t>Printable characters</a:t>
            </a:r>
            <a:endParaRPr sz="1800"/>
          </a:p>
          <a:p>
            <a:pPr indent="-330200" lvl="1" marL="914400" rtl="0" algn="l">
              <a:lnSpc>
                <a:spcPct val="115000"/>
              </a:lnSpc>
              <a:spcBef>
                <a:spcPts val="0"/>
              </a:spcBef>
              <a:spcAft>
                <a:spcPts val="0"/>
              </a:spcAft>
              <a:buSzPts val="1600"/>
              <a:buChar char="○"/>
            </a:pPr>
            <a:r>
              <a:rPr lang="en" sz="1600"/>
              <a:t>ASCII, keyboard input</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524" name="Google Shape;52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5" name="Google Shape;525;p38"/>
          <p:cNvSpPr/>
          <p:nvPr/>
        </p:nvSpPr>
        <p:spPr>
          <a:xfrm>
            <a:off x="3698000" y="1605800"/>
            <a:ext cx="14646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Testing</a:t>
            </a:r>
            <a:endParaRPr sz="1800"/>
          </a:p>
        </p:txBody>
      </p:sp>
      <p:sp>
        <p:nvSpPr>
          <p:cNvPr id="526" name="Google Shape;526;p38"/>
          <p:cNvSpPr/>
          <p:nvPr/>
        </p:nvSpPr>
        <p:spPr>
          <a:xfrm>
            <a:off x="627600" y="1605800"/>
            <a:ext cx="16395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Development</a:t>
            </a:r>
            <a:endParaRPr sz="1800"/>
          </a:p>
        </p:txBody>
      </p:sp>
      <p:sp>
        <p:nvSpPr>
          <p:cNvPr id="527" name="Google Shape;527;p38"/>
          <p:cNvSpPr/>
          <p:nvPr/>
        </p:nvSpPr>
        <p:spPr>
          <a:xfrm>
            <a:off x="6517400" y="1605800"/>
            <a:ext cx="1639500" cy="1082400"/>
          </a:xfrm>
          <a:prstGeom prst="roundRect">
            <a:avLst>
              <a:gd fmla="val 16667" name="adj"/>
            </a:avLst>
          </a:prstGeom>
          <a:solidFill>
            <a:schemeClr val="lt2"/>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Maintenance</a:t>
            </a:r>
            <a:endParaRPr sz="1800"/>
          </a:p>
        </p:txBody>
      </p:sp>
      <p:sp>
        <p:nvSpPr>
          <p:cNvPr id="528" name="Google Shape;528;p38"/>
          <p:cNvSpPr/>
          <p:nvPr/>
        </p:nvSpPr>
        <p:spPr>
          <a:xfrm>
            <a:off x="2347325" y="2050950"/>
            <a:ext cx="981600" cy="21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5319125" y="2050950"/>
            <a:ext cx="981600" cy="21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txBox="1"/>
          <p:nvPr/>
        </p:nvSpPr>
        <p:spPr>
          <a:xfrm>
            <a:off x="475200" y="2701125"/>
            <a:ext cx="2490000" cy="16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Regex comprehension</a:t>
            </a:r>
            <a:endParaRPr/>
          </a:p>
          <a:p>
            <a:pPr indent="0" lvl="0" marL="457200" rtl="0" algn="l">
              <a:lnSpc>
                <a:spcPct val="150000"/>
              </a:lnSpc>
              <a:spcBef>
                <a:spcPts val="0"/>
              </a:spcBef>
              <a:spcAft>
                <a:spcPts val="0"/>
              </a:spcAft>
              <a:buNone/>
            </a:pPr>
            <a:r>
              <a:rPr lang="en"/>
              <a:t>(ASE'17)</a:t>
            </a:r>
            <a:endParaRPr/>
          </a:p>
          <a:p>
            <a:pPr indent="-317500" lvl="0" marL="457200" rtl="0" algn="l">
              <a:lnSpc>
                <a:spcPct val="150000"/>
              </a:lnSpc>
              <a:spcBef>
                <a:spcPts val="0"/>
              </a:spcBef>
              <a:spcAft>
                <a:spcPts val="0"/>
              </a:spcAft>
              <a:buSzPts val="1400"/>
              <a:buChar char="●"/>
            </a:pPr>
            <a:r>
              <a:rPr lang="en"/>
              <a:t>Regex refactoring</a:t>
            </a:r>
            <a:endParaRPr/>
          </a:p>
        </p:txBody>
      </p:sp>
      <p:sp>
        <p:nvSpPr>
          <p:cNvPr id="531" name="Google Shape;531;p38"/>
          <p:cNvSpPr txBox="1"/>
          <p:nvPr/>
        </p:nvSpPr>
        <p:spPr>
          <a:xfrm>
            <a:off x="3447000" y="2701125"/>
            <a:ext cx="2294700" cy="16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Regex testing coverage (FSE'18)</a:t>
            </a:r>
            <a:endParaRPr/>
          </a:p>
          <a:p>
            <a:pPr indent="-317500" lvl="0" marL="457200" rtl="0" algn="l">
              <a:lnSpc>
                <a:spcPct val="150000"/>
              </a:lnSpc>
              <a:spcBef>
                <a:spcPts val="0"/>
              </a:spcBef>
              <a:spcAft>
                <a:spcPts val="0"/>
              </a:spcAft>
              <a:buSzPts val="1400"/>
              <a:buChar char="●"/>
            </a:pPr>
            <a:r>
              <a:rPr lang="en">
                <a:solidFill>
                  <a:schemeClr val="dk1"/>
                </a:solidFill>
              </a:rPr>
              <a:t>Further exploration</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a:t>
            </a:r>
            <a:r>
              <a:rPr i="1" lang="en">
                <a:solidFill>
                  <a:schemeClr val="dk1"/>
                </a:solidFill>
              </a:rPr>
              <a:t>Proposed</a:t>
            </a:r>
            <a:r>
              <a:rPr lang="en">
                <a:solidFill>
                  <a:schemeClr val="dk1"/>
                </a:solidFill>
              </a:rPr>
              <a:t>)</a:t>
            </a:r>
            <a:endParaRPr>
              <a:solidFill>
                <a:schemeClr val="dk1"/>
              </a:solidFill>
            </a:endParaRPr>
          </a:p>
        </p:txBody>
      </p:sp>
      <p:sp>
        <p:nvSpPr>
          <p:cNvPr id="532" name="Google Shape;532;p38"/>
          <p:cNvSpPr txBox="1"/>
          <p:nvPr/>
        </p:nvSpPr>
        <p:spPr>
          <a:xfrm>
            <a:off x="5887075" y="2701125"/>
            <a:ext cx="2817300" cy="16827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Regex evolution (SANER'19, to appear)</a:t>
            </a:r>
            <a:endParaRPr/>
          </a:p>
          <a:p>
            <a:pPr indent="-317500" lvl="0" marL="457200" rtl="0" algn="l">
              <a:lnSpc>
                <a:spcPct val="150000"/>
              </a:lnSpc>
              <a:spcBef>
                <a:spcPts val="0"/>
              </a:spcBef>
              <a:spcAft>
                <a:spcPts val="0"/>
              </a:spcAft>
              <a:buSzPts val="1400"/>
              <a:buChar char="●"/>
            </a:pPr>
            <a:r>
              <a:rPr lang="en">
                <a:solidFill>
                  <a:schemeClr val="dk1"/>
                </a:solidFill>
              </a:rPr>
              <a:t>Regex mutation (</a:t>
            </a:r>
            <a:r>
              <a:rPr i="1" lang="en">
                <a:solidFill>
                  <a:schemeClr val="dk1"/>
                </a:solidFill>
              </a:rPr>
              <a:t>Proposed</a:t>
            </a:r>
            <a:r>
              <a:rPr lang="en">
                <a:solidFill>
                  <a:schemeClr val="dk1"/>
                </a:solidFill>
              </a:rPr>
              <a:t>)</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Regex misuse and replacement (</a:t>
            </a:r>
            <a:r>
              <a:rPr i="1" lang="en">
                <a:solidFill>
                  <a:schemeClr val="dk1"/>
                </a:solidFill>
              </a:rPr>
              <a:t>Proposed</a:t>
            </a:r>
            <a:r>
              <a:rPr lang="en">
                <a:solidFill>
                  <a:schemeClr val="dk1"/>
                </a:solidFill>
              </a:rPr>
              <a:t>)</a:t>
            </a:r>
            <a:endParaRPr>
              <a:solidFill>
                <a:schemeClr val="dk1"/>
              </a:solidFill>
            </a:endParaRPr>
          </a:p>
        </p:txBody>
      </p:sp>
      <p:sp>
        <p:nvSpPr>
          <p:cNvPr id="533" name="Google Shape;533;p38"/>
          <p:cNvSpPr txBox="1"/>
          <p:nvPr/>
        </p:nvSpPr>
        <p:spPr>
          <a:xfrm>
            <a:off x="428875" y="1508650"/>
            <a:ext cx="2963700" cy="29811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39"/>
          <p:cNvSpPr txBox="1"/>
          <p:nvPr>
            <p:ph type="title"/>
          </p:nvPr>
        </p:nvSpPr>
        <p:spPr>
          <a:xfrm>
            <a:off x="304800" y="205975"/>
            <a:ext cx="86868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Exploring Regex Evolution</a:t>
            </a:r>
            <a:endParaRPr/>
          </a:p>
        </p:txBody>
      </p:sp>
      <p:sp>
        <p:nvSpPr>
          <p:cNvPr id="539" name="Google Shape;539;p39"/>
          <p:cNvSpPr txBox="1"/>
          <p:nvPr>
            <p:ph idx="1" type="body"/>
          </p:nvPr>
        </p:nvSpPr>
        <p:spPr>
          <a:xfrm>
            <a:off x="457200" y="1314450"/>
            <a:ext cx="8554800" cy="3334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t>Motivation: </a:t>
            </a:r>
            <a:r>
              <a:rPr b="1" lang="en"/>
              <a:t>empirical, data-driven regex mutation</a:t>
            </a:r>
            <a:endParaRPr sz="2000"/>
          </a:p>
        </p:txBody>
      </p:sp>
      <p:sp>
        <p:nvSpPr>
          <p:cNvPr id="540" name="Google Shape;540;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1" name="Google Shape;541;p39"/>
          <p:cNvSpPr txBox="1"/>
          <p:nvPr/>
        </p:nvSpPr>
        <p:spPr>
          <a:xfrm>
            <a:off x="356875" y="1973200"/>
            <a:ext cx="4669500" cy="26754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State-of-the-Art</a:t>
            </a:r>
            <a:endParaRPr sz="2000">
              <a:solidFill>
                <a:srgbClr val="0000FF"/>
              </a:solidFill>
            </a:endParaRPr>
          </a:p>
          <a:p>
            <a:pPr indent="0" lvl="0" marL="0" rtl="0" algn="l">
              <a:lnSpc>
                <a:spcPct val="150000"/>
              </a:lnSpc>
              <a:spcBef>
                <a:spcPts val="0"/>
              </a:spcBef>
              <a:spcAft>
                <a:spcPts val="0"/>
              </a:spcAft>
              <a:buNone/>
            </a:pPr>
            <a:r>
              <a:t/>
            </a:r>
            <a:endParaRPr sz="1000">
              <a:solidFill>
                <a:srgbClr val="0000FF"/>
              </a:solidFill>
            </a:endParaRPr>
          </a:p>
          <a:p>
            <a:pPr indent="-342900" lvl="0" marL="457200" rtl="0" algn="l">
              <a:lnSpc>
                <a:spcPct val="150000"/>
              </a:lnSpc>
              <a:spcBef>
                <a:spcPts val="0"/>
              </a:spcBef>
              <a:spcAft>
                <a:spcPts val="0"/>
              </a:spcAft>
              <a:buClr>
                <a:srgbClr val="4A86E8"/>
              </a:buClr>
              <a:buSzPts val="1800"/>
              <a:buChar char="●"/>
            </a:pPr>
            <a:r>
              <a:rPr lang="en" sz="1800">
                <a:solidFill>
                  <a:srgbClr val="4A86E8"/>
                </a:solidFill>
              </a:rPr>
              <a:t>Genetic Programming (GP): Synthesis from examples (GECCO’14)</a:t>
            </a:r>
            <a:endParaRPr sz="1800">
              <a:solidFill>
                <a:srgbClr val="4A86E8"/>
              </a:solidFill>
            </a:endParaRPr>
          </a:p>
          <a:p>
            <a:pPr indent="-342900" lvl="0" marL="457200" rtl="0" algn="l">
              <a:lnSpc>
                <a:spcPct val="150000"/>
              </a:lnSpc>
              <a:spcBef>
                <a:spcPts val="0"/>
              </a:spcBef>
              <a:spcAft>
                <a:spcPts val="0"/>
              </a:spcAft>
              <a:buClr>
                <a:srgbClr val="4A86E8"/>
              </a:buClr>
              <a:buSzPts val="1800"/>
              <a:buChar char="●"/>
            </a:pPr>
            <a:r>
              <a:rPr lang="en" sz="1800">
                <a:solidFill>
                  <a:srgbClr val="4A86E8"/>
                </a:solidFill>
              </a:rPr>
              <a:t>Grammatical Evolution (GE): </a:t>
            </a:r>
            <a:r>
              <a:rPr lang="en" sz="1800">
                <a:solidFill>
                  <a:srgbClr val="4A86E8"/>
                </a:solidFill>
              </a:rPr>
              <a:t>BNF grammar, rule-based (</a:t>
            </a:r>
            <a:r>
              <a:rPr lang="en" sz="1800">
                <a:solidFill>
                  <a:srgbClr val="4A86E8"/>
                </a:solidFill>
              </a:rPr>
              <a:t>GECCO’07)</a:t>
            </a:r>
            <a:endParaRPr sz="1800">
              <a:solidFill>
                <a:srgbClr val="4A86E8"/>
              </a:solidFill>
            </a:endParaRPr>
          </a:p>
          <a:p>
            <a:pPr indent="-342900" lvl="0" marL="457200" rtl="0" algn="l">
              <a:lnSpc>
                <a:spcPct val="150000"/>
              </a:lnSpc>
              <a:spcBef>
                <a:spcPts val="0"/>
              </a:spcBef>
              <a:spcAft>
                <a:spcPts val="0"/>
              </a:spcAft>
              <a:buClr>
                <a:srgbClr val="4A86E8"/>
              </a:buClr>
              <a:buSzPts val="1800"/>
              <a:buChar char="●"/>
            </a:pPr>
            <a:r>
              <a:rPr lang="en" sz="1800">
                <a:solidFill>
                  <a:srgbClr val="4A86E8"/>
                </a:solidFill>
              </a:rPr>
              <a:t>Fault-based mutation: </a:t>
            </a:r>
            <a:endParaRPr sz="1800">
              <a:solidFill>
                <a:srgbClr val="4A86E8"/>
              </a:solidFill>
            </a:endParaRPr>
          </a:p>
        </p:txBody>
      </p:sp>
      <p:sp>
        <p:nvSpPr>
          <p:cNvPr id="542" name="Google Shape;542;p39"/>
          <p:cNvSpPr txBox="1"/>
          <p:nvPr/>
        </p:nvSpPr>
        <p:spPr>
          <a:xfrm>
            <a:off x="5220675" y="1973200"/>
            <a:ext cx="3644700" cy="26754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Purpose</a:t>
            </a:r>
            <a:endParaRPr sz="2000">
              <a:solidFill>
                <a:srgbClr val="0000FF"/>
              </a:solidFill>
            </a:endParaRPr>
          </a:p>
          <a:p>
            <a:pPr indent="0" lvl="0" marL="0" rtl="0" algn="l">
              <a:lnSpc>
                <a:spcPct val="150000"/>
              </a:lnSpc>
              <a:spcBef>
                <a:spcPts val="0"/>
              </a:spcBef>
              <a:spcAft>
                <a:spcPts val="0"/>
              </a:spcAft>
              <a:buNone/>
            </a:pPr>
            <a:r>
              <a:t/>
            </a:r>
            <a:endParaRPr sz="1000">
              <a:solidFill>
                <a:srgbClr val="0000FF"/>
              </a:solidFill>
            </a:endParaRPr>
          </a:p>
          <a:p>
            <a:pPr indent="-342900" lvl="0" marL="457200" rtl="0" algn="l">
              <a:lnSpc>
                <a:spcPct val="150000"/>
              </a:lnSpc>
              <a:spcBef>
                <a:spcPts val="0"/>
              </a:spcBef>
              <a:spcAft>
                <a:spcPts val="0"/>
              </a:spcAft>
              <a:buClr>
                <a:srgbClr val="4A86E8"/>
              </a:buClr>
              <a:buSzPts val="1800"/>
              <a:buChar char="●"/>
            </a:pPr>
            <a:r>
              <a:rPr lang="en" sz="1800">
                <a:solidFill>
                  <a:srgbClr val="4A86E8"/>
                </a:solidFill>
              </a:rPr>
              <a:t>Mutation operators in order to repair regexes (</a:t>
            </a:r>
            <a:r>
              <a:rPr i="1" lang="en" sz="1800">
                <a:solidFill>
                  <a:srgbClr val="4A86E8"/>
                </a:solidFill>
              </a:rPr>
              <a:t>proposed </a:t>
            </a:r>
            <a:r>
              <a:rPr lang="en" sz="1800">
                <a:solidFill>
                  <a:srgbClr val="4A86E8"/>
                </a:solidFill>
              </a:rPr>
              <a:t>)</a:t>
            </a:r>
            <a:endParaRPr sz="1800">
              <a:solidFill>
                <a:srgbClr val="4A86E8"/>
              </a:solidFill>
            </a:endParaRPr>
          </a:p>
          <a:p>
            <a:pPr indent="-342900" lvl="0" marL="457200" rtl="0" algn="l">
              <a:lnSpc>
                <a:spcPct val="150000"/>
              </a:lnSpc>
              <a:spcBef>
                <a:spcPts val="0"/>
              </a:spcBef>
              <a:spcAft>
                <a:spcPts val="0"/>
              </a:spcAft>
              <a:buClr>
                <a:srgbClr val="4A86E8"/>
              </a:buClr>
              <a:buSzPts val="1800"/>
              <a:buChar char="●"/>
            </a:pPr>
            <a:r>
              <a:rPr lang="en" sz="1800">
                <a:solidFill>
                  <a:srgbClr val="4A86E8"/>
                </a:solidFill>
              </a:rPr>
              <a:t>Mutation-based test string generator (</a:t>
            </a:r>
            <a:r>
              <a:rPr i="1" lang="en" sz="1800">
                <a:solidFill>
                  <a:srgbClr val="4A86E8"/>
                </a:solidFill>
              </a:rPr>
              <a:t>proposed, RQ14 </a:t>
            </a:r>
            <a:r>
              <a:rPr lang="en" sz="1800">
                <a:solidFill>
                  <a:srgbClr val="4A86E8"/>
                </a:solidFill>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40"/>
          <p:cNvSpPr txBox="1"/>
          <p:nvPr>
            <p:ph type="title"/>
          </p:nvPr>
        </p:nvSpPr>
        <p:spPr>
          <a:xfrm>
            <a:off x="304800" y="205975"/>
            <a:ext cx="86868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Exploring </a:t>
            </a:r>
            <a:r>
              <a:rPr lang="en"/>
              <a:t>Regex Evolution</a:t>
            </a:r>
            <a:endParaRPr/>
          </a:p>
        </p:txBody>
      </p:sp>
      <p:sp>
        <p:nvSpPr>
          <p:cNvPr id="548" name="Google Shape;548;p40"/>
          <p:cNvSpPr txBox="1"/>
          <p:nvPr>
            <p:ph idx="1" type="body"/>
          </p:nvPr>
        </p:nvSpPr>
        <p:spPr>
          <a:xfrm>
            <a:off x="457200" y="1314450"/>
            <a:ext cx="8554800" cy="3334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t>Motivation: understanding how regexes are changed</a:t>
            </a:r>
            <a:endParaRPr sz="2000"/>
          </a:p>
        </p:txBody>
      </p:sp>
      <p:sp>
        <p:nvSpPr>
          <p:cNvPr id="549" name="Google Shape;54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0" name="Google Shape;550;p40"/>
          <p:cNvSpPr txBox="1"/>
          <p:nvPr/>
        </p:nvSpPr>
        <p:spPr>
          <a:xfrm>
            <a:off x="356875" y="1973200"/>
            <a:ext cx="4669500" cy="26754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Reasons</a:t>
            </a:r>
            <a:endParaRPr sz="2000">
              <a:solidFill>
                <a:srgbClr val="0000FF"/>
              </a:solidFill>
            </a:endParaRPr>
          </a:p>
          <a:p>
            <a:pPr indent="0" lvl="0" marL="0" rtl="0" algn="l">
              <a:spcBef>
                <a:spcPts val="0"/>
              </a:spcBef>
              <a:spcAft>
                <a:spcPts val="0"/>
              </a:spcAft>
              <a:buNone/>
            </a:pPr>
            <a:r>
              <a:t/>
            </a:r>
            <a:endParaRPr sz="1000">
              <a:solidFill>
                <a:srgbClr val="0000FF"/>
              </a:solidFill>
            </a:endParaRPr>
          </a:p>
          <a:p>
            <a:pPr indent="-342900" lvl="0" marL="457200" rtl="0" algn="l">
              <a:spcBef>
                <a:spcPts val="0"/>
              </a:spcBef>
              <a:spcAft>
                <a:spcPts val="0"/>
              </a:spcAft>
              <a:buClr>
                <a:srgbClr val="4A86E8"/>
              </a:buClr>
              <a:buSzPts val="1800"/>
              <a:buChar char="●"/>
            </a:pPr>
            <a:r>
              <a:rPr lang="en" sz="1800">
                <a:solidFill>
                  <a:srgbClr val="4A86E8"/>
                </a:solidFill>
              </a:rPr>
              <a:t>Accept strings that should be refused</a:t>
            </a:r>
            <a:endParaRPr sz="1800">
              <a:solidFill>
                <a:srgbClr val="4A86E8"/>
              </a:solidFill>
            </a:endParaRPr>
          </a:p>
          <a:p>
            <a:pPr indent="-342900" lvl="0" marL="457200" rtl="0" algn="l">
              <a:lnSpc>
                <a:spcPct val="115000"/>
              </a:lnSpc>
              <a:spcBef>
                <a:spcPts val="0"/>
              </a:spcBef>
              <a:spcAft>
                <a:spcPts val="0"/>
              </a:spcAft>
              <a:buClr>
                <a:srgbClr val="4A86E8"/>
              </a:buClr>
              <a:buSzPts val="1800"/>
              <a:buChar char="●"/>
            </a:pPr>
            <a:r>
              <a:rPr lang="en" sz="1800">
                <a:solidFill>
                  <a:srgbClr val="4A86E8"/>
                </a:solidFill>
              </a:rPr>
              <a:t>Refuse strings that should be accepted</a:t>
            </a:r>
            <a:endParaRPr sz="1800">
              <a:solidFill>
                <a:srgbClr val="4A86E8"/>
              </a:solidFill>
            </a:endParaRPr>
          </a:p>
          <a:p>
            <a:pPr indent="-342900" lvl="0" marL="457200" rtl="0" algn="l">
              <a:lnSpc>
                <a:spcPct val="115000"/>
              </a:lnSpc>
              <a:spcBef>
                <a:spcPts val="0"/>
              </a:spcBef>
              <a:spcAft>
                <a:spcPts val="0"/>
              </a:spcAft>
              <a:buClr>
                <a:srgbClr val="4A86E8"/>
              </a:buClr>
              <a:buSzPts val="1800"/>
              <a:buChar char="●"/>
            </a:pPr>
            <a:r>
              <a:rPr lang="en" sz="1800">
                <a:solidFill>
                  <a:srgbClr val="4A86E8"/>
                </a:solidFill>
              </a:rPr>
              <a:t>Equivalence refactoring</a:t>
            </a:r>
            <a:endParaRPr sz="1800">
              <a:solidFill>
                <a:srgbClr val="4A86E8"/>
              </a:solidFill>
            </a:endParaRPr>
          </a:p>
          <a:p>
            <a:pPr indent="-342900" lvl="0" marL="457200" rtl="0" algn="l">
              <a:lnSpc>
                <a:spcPct val="115000"/>
              </a:lnSpc>
              <a:spcBef>
                <a:spcPts val="0"/>
              </a:spcBef>
              <a:spcAft>
                <a:spcPts val="0"/>
              </a:spcAft>
              <a:buClr>
                <a:srgbClr val="4A86E8"/>
              </a:buClr>
              <a:buSzPts val="1800"/>
              <a:buChar char="●"/>
            </a:pPr>
            <a:r>
              <a:rPr lang="en" sz="1800">
                <a:solidFill>
                  <a:srgbClr val="4A86E8"/>
                </a:solidFill>
              </a:rPr>
              <a:t>Requirement changes</a:t>
            </a:r>
            <a:endParaRPr sz="1800">
              <a:solidFill>
                <a:srgbClr val="4A86E8"/>
              </a:solidFill>
            </a:endParaRPr>
          </a:p>
          <a:p>
            <a:pPr indent="-342900" lvl="0" marL="457200" rtl="0" algn="l">
              <a:lnSpc>
                <a:spcPct val="115000"/>
              </a:lnSpc>
              <a:spcBef>
                <a:spcPts val="0"/>
              </a:spcBef>
              <a:spcAft>
                <a:spcPts val="0"/>
              </a:spcAft>
              <a:buClr>
                <a:srgbClr val="4A86E8"/>
              </a:buClr>
              <a:buSzPts val="1800"/>
              <a:buChar char="●"/>
            </a:pPr>
            <a:r>
              <a:rPr lang="en" sz="1800">
                <a:solidFill>
                  <a:srgbClr val="4A86E8"/>
                </a:solidFill>
              </a:rPr>
              <a:t>Performance</a:t>
            </a:r>
            <a:endParaRPr sz="1800">
              <a:solidFill>
                <a:srgbClr val="4A86E8"/>
              </a:solidFill>
            </a:endParaRPr>
          </a:p>
          <a:p>
            <a:pPr indent="-342900" lvl="0" marL="457200" rtl="0" algn="l">
              <a:lnSpc>
                <a:spcPct val="115000"/>
              </a:lnSpc>
              <a:spcBef>
                <a:spcPts val="0"/>
              </a:spcBef>
              <a:spcAft>
                <a:spcPts val="0"/>
              </a:spcAft>
              <a:buClr>
                <a:srgbClr val="4A86E8"/>
              </a:buClr>
              <a:buSzPts val="1800"/>
              <a:buChar char="●"/>
            </a:pPr>
            <a:r>
              <a:rPr lang="en" sz="1800">
                <a:solidFill>
                  <a:srgbClr val="4A86E8"/>
                </a:solidFill>
              </a:rPr>
              <a:t>ReDos attacks</a:t>
            </a:r>
            <a:endParaRPr sz="1800">
              <a:solidFill>
                <a:srgbClr val="4A86E8"/>
              </a:solidFill>
            </a:endParaRPr>
          </a:p>
          <a:p>
            <a:pPr indent="-342900" lvl="0" marL="457200" rtl="0" algn="l">
              <a:lnSpc>
                <a:spcPct val="115000"/>
              </a:lnSpc>
              <a:spcBef>
                <a:spcPts val="0"/>
              </a:spcBef>
              <a:spcAft>
                <a:spcPts val="0"/>
              </a:spcAft>
              <a:buClr>
                <a:srgbClr val="4A86E8"/>
              </a:buClr>
              <a:buSzPts val="1800"/>
              <a:buChar char="●"/>
            </a:pPr>
            <a:r>
              <a:rPr lang="en" sz="1800">
                <a:solidFill>
                  <a:srgbClr val="4A86E8"/>
                </a:solidFill>
              </a:rPr>
              <a:t>...</a:t>
            </a:r>
            <a:endParaRPr sz="1800">
              <a:solidFill>
                <a:srgbClr val="4A86E8"/>
              </a:solidFill>
            </a:endParaRPr>
          </a:p>
          <a:p>
            <a:pPr indent="0" lvl="0" marL="0" rtl="0" algn="l">
              <a:spcBef>
                <a:spcPts val="0"/>
              </a:spcBef>
              <a:spcAft>
                <a:spcPts val="0"/>
              </a:spcAft>
              <a:buNone/>
            </a:pPr>
            <a:r>
              <a:t/>
            </a:r>
            <a:endParaRPr sz="2400">
              <a:solidFill>
                <a:schemeClr val="dk1"/>
              </a:solidFill>
            </a:endParaRPr>
          </a:p>
        </p:txBody>
      </p:sp>
      <p:sp>
        <p:nvSpPr>
          <p:cNvPr id="551" name="Google Shape;551;p40"/>
          <p:cNvSpPr txBox="1"/>
          <p:nvPr/>
        </p:nvSpPr>
        <p:spPr>
          <a:xfrm>
            <a:off x="5220675" y="1973200"/>
            <a:ext cx="3644700" cy="26754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Purpose</a:t>
            </a:r>
            <a:endParaRPr sz="2000">
              <a:solidFill>
                <a:srgbClr val="0000FF"/>
              </a:solidFill>
            </a:endParaRPr>
          </a:p>
          <a:p>
            <a:pPr indent="0" lvl="0" marL="0" rtl="0" algn="l">
              <a:lnSpc>
                <a:spcPct val="150000"/>
              </a:lnSpc>
              <a:spcBef>
                <a:spcPts val="0"/>
              </a:spcBef>
              <a:spcAft>
                <a:spcPts val="0"/>
              </a:spcAft>
              <a:buNone/>
            </a:pPr>
            <a:r>
              <a:t/>
            </a:r>
            <a:endParaRPr sz="1000">
              <a:solidFill>
                <a:srgbClr val="0000FF"/>
              </a:solidFill>
            </a:endParaRPr>
          </a:p>
          <a:p>
            <a:pPr indent="-342900" lvl="0" marL="457200" rtl="0" algn="l">
              <a:lnSpc>
                <a:spcPct val="150000"/>
              </a:lnSpc>
              <a:spcBef>
                <a:spcPts val="0"/>
              </a:spcBef>
              <a:spcAft>
                <a:spcPts val="0"/>
              </a:spcAft>
              <a:buClr>
                <a:srgbClr val="4A86E8"/>
              </a:buClr>
              <a:buSzPts val="1800"/>
              <a:buChar char="●"/>
            </a:pPr>
            <a:r>
              <a:rPr lang="en" sz="1800">
                <a:solidFill>
                  <a:srgbClr val="4A86E8"/>
                </a:solidFill>
              </a:rPr>
              <a:t>Mutation operators i</a:t>
            </a:r>
            <a:r>
              <a:rPr lang="en" sz="1800">
                <a:solidFill>
                  <a:srgbClr val="4A86E8"/>
                </a:solidFill>
              </a:rPr>
              <a:t>n order to repair regexes (</a:t>
            </a:r>
            <a:r>
              <a:rPr i="1" lang="en" sz="1800">
                <a:solidFill>
                  <a:srgbClr val="4A86E8"/>
                </a:solidFill>
              </a:rPr>
              <a:t>proposed </a:t>
            </a:r>
            <a:r>
              <a:rPr lang="en" sz="1800">
                <a:solidFill>
                  <a:srgbClr val="4A86E8"/>
                </a:solidFill>
              </a:rPr>
              <a:t>)</a:t>
            </a:r>
            <a:endParaRPr sz="1800">
              <a:solidFill>
                <a:srgbClr val="4A86E8"/>
              </a:solidFill>
            </a:endParaRPr>
          </a:p>
          <a:p>
            <a:pPr indent="-342900" lvl="0" marL="457200" rtl="0" algn="l">
              <a:lnSpc>
                <a:spcPct val="150000"/>
              </a:lnSpc>
              <a:spcBef>
                <a:spcPts val="0"/>
              </a:spcBef>
              <a:spcAft>
                <a:spcPts val="0"/>
              </a:spcAft>
              <a:buClr>
                <a:srgbClr val="4A86E8"/>
              </a:buClr>
              <a:buSzPts val="1800"/>
              <a:buChar char="●"/>
            </a:pPr>
            <a:r>
              <a:rPr lang="en" sz="1800">
                <a:solidFill>
                  <a:srgbClr val="4A86E8"/>
                </a:solidFill>
              </a:rPr>
              <a:t>Mutation-based test string generator (</a:t>
            </a:r>
            <a:r>
              <a:rPr i="1" lang="en" sz="1800">
                <a:solidFill>
                  <a:srgbClr val="4A86E8"/>
                </a:solidFill>
              </a:rPr>
              <a:t>proposed, RQ14 </a:t>
            </a:r>
            <a:r>
              <a:rPr lang="en" sz="1800">
                <a:solidFill>
                  <a:srgbClr val="4A86E8"/>
                </a:solidFi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
                                        <p:tgtEl>
                                          <p:spTgt spid="5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4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1100"/>
              <a:buNone/>
            </a:pPr>
            <a:r>
              <a:rPr lang="en"/>
              <a:t>Exploring Regex Evolution</a:t>
            </a:r>
            <a:endParaRPr/>
          </a:p>
        </p:txBody>
      </p:sp>
      <p:sp>
        <p:nvSpPr>
          <p:cNvPr id="557" name="Google Shape;557;p41"/>
          <p:cNvSpPr txBox="1"/>
          <p:nvPr>
            <p:ph idx="1" type="body"/>
          </p:nvPr>
        </p:nvSpPr>
        <p:spPr>
          <a:xfrm>
            <a:off x="457200" y="1314450"/>
            <a:ext cx="8382000" cy="32073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2400"/>
              <a:buChar char="❖"/>
            </a:pPr>
            <a:r>
              <a:rPr lang="en">
                <a:solidFill>
                  <a:srgbClr val="000000"/>
                </a:solidFill>
              </a:rPr>
              <a:t>What are the characteristics of regular expression evolution? (RQ3)</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How similar is a regular expression to its predecessor syntactically and semantically? (RQ4)</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How do the features change in the evolution of a regular expression? (RQ5)</a:t>
            </a:r>
            <a:endParaRPr>
              <a:solidFill>
                <a:srgbClr val="000000"/>
              </a:solidFill>
            </a:endParaRPr>
          </a:p>
        </p:txBody>
      </p:sp>
      <p:sp>
        <p:nvSpPr>
          <p:cNvPr id="558" name="Google Shape;55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42"/>
          <p:cNvSpPr/>
          <p:nvPr/>
        </p:nvSpPr>
        <p:spPr>
          <a:xfrm>
            <a:off x="6480575" y="3351900"/>
            <a:ext cx="2461800" cy="375300"/>
          </a:xfrm>
          <a:prstGeom prst="triangle">
            <a:avLst>
              <a:gd fmla="val 5756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2"/>
          <p:cNvSpPr/>
          <p:nvPr/>
        </p:nvSpPr>
        <p:spPr>
          <a:xfrm>
            <a:off x="6388775" y="3727100"/>
            <a:ext cx="2645400" cy="804600"/>
          </a:xfrm>
          <a:prstGeom prst="flowChartAlternate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path/to/file_regex.java</a:t>
            </a:r>
            <a:endParaRPr>
              <a:solidFill>
                <a:schemeClr val="dk1"/>
              </a:solidFill>
            </a:endParaRPr>
          </a:p>
          <a:p>
            <a:pPr indent="0" lvl="0" marL="0" rtl="0" algn="ctr">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14:</a:t>
            </a:r>
            <a:r>
              <a:rPr lang="en">
                <a:solidFill>
                  <a:schemeClr val="dk1"/>
                </a:solidFill>
              </a:rPr>
              <a:t> </a:t>
            </a:r>
            <a:r>
              <a:rPr lang="en" sz="1200">
                <a:solidFill>
                  <a:schemeClr val="dk1"/>
                </a:solidFill>
              </a:rPr>
              <a:t>Pattern test = Pattern.compile( “A_Literal_Regex” );</a:t>
            </a:r>
            <a:endParaRPr sz="1200"/>
          </a:p>
        </p:txBody>
      </p:sp>
      <p:sp>
        <p:nvSpPr>
          <p:cNvPr id="565" name="Google Shape;565;p42"/>
          <p:cNvSpPr txBox="1"/>
          <p:nvPr/>
        </p:nvSpPr>
        <p:spPr>
          <a:xfrm>
            <a:off x="2902000" y="3333300"/>
            <a:ext cx="5402100" cy="937200"/>
          </a:xfrm>
          <a:prstGeom prst="rect">
            <a:avLst/>
          </a:prstGeom>
          <a:solidFill>
            <a:srgbClr val="93C47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b="1" lang="en">
                <a:solidFill>
                  <a:srgbClr val="0000FF"/>
                </a:solidFill>
              </a:rPr>
              <a:t>Regular Expression Edit Chain</a:t>
            </a:r>
            <a:endParaRPr b="1">
              <a:solidFill>
                <a:srgbClr val="0000FF"/>
              </a:solidFill>
            </a:endParaRPr>
          </a:p>
        </p:txBody>
      </p:sp>
      <p:sp>
        <p:nvSpPr>
          <p:cNvPr id="566" name="Google Shape;566;p42"/>
          <p:cNvSpPr txBox="1"/>
          <p:nvPr>
            <p:ph idx="1" type="body"/>
          </p:nvPr>
        </p:nvSpPr>
        <p:spPr>
          <a:xfrm>
            <a:off x="454175" y="1297150"/>
            <a:ext cx="3930000" cy="3334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t>How data is collected？ </a:t>
            </a:r>
            <a:endParaRPr sz="2000"/>
          </a:p>
        </p:txBody>
      </p:sp>
      <p:sp>
        <p:nvSpPr>
          <p:cNvPr id="567" name="Google Shape;567;p42"/>
          <p:cNvSpPr txBox="1"/>
          <p:nvPr>
            <p:ph type="title"/>
          </p:nvPr>
        </p:nvSpPr>
        <p:spPr>
          <a:xfrm>
            <a:off x="304800" y="205975"/>
            <a:ext cx="86868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Exploring Regex Evolution</a:t>
            </a:r>
            <a:endParaRPr/>
          </a:p>
        </p:txBody>
      </p:sp>
      <p:sp>
        <p:nvSpPr>
          <p:cNvPr id="568" name="Google Shape;56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9" name="Google Shape;569;p42"/>
          <p:cNvSpPr/>
          <p:nvPr/>
        </p:nvSpPr>
        <p:spPr>
          <a:xfrm>
            <a:off x="687750" y="2907300"/>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r>
              <a:rPr lang="en" sz="1200"/>
              <a:t>0</a:t>
            </a:r>
            <a:endParaRPr sz="1200"/>
          </a:p>
        </p:txBody>
      </p:sp>
      <p:sp>
        <p:nvSpPr>
          <p:cNvPr id="570" name="Google Shape;570;p42"/>
          <p:cNvSpPr/>
          <p:nvPr/>
        </p:nvSpPr>
        <p:spPr>
          <a:xfrm>
            <a:off x="1842754" y="2907307"/>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1</a:t>
            </a:r>
            <a:endParaRPr/>
          </a:p>
        </p:txBody>
      </p:sp>
      <p:sp>
        <p:nvSpPr>
          <p:cNvPr id="571" name="Google Shape;571;p42"/>
          <p:cNvSpPr/>
          <p:nvPr/>
        </p:nvSpPr>
        <p:spPr>
          <a:xfrm>
            <a:off x="2997758" y="2903989"/>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2</a:t>
            </a:r>
            <a:endParaRPr/>
          </a:p>
        </p:txBody>
      </p:sp>
      <p:sp>
        <p:nvSpPr>
          <p:cNvPr id="572" name="Google Shape;572;p42"/>
          <p:cNvSpPr/>
          <p:nvPr/>
        </p:nvSpPr>
        <p:spPr>
          <a:xfrm>
            <a:off x="4102514" y="2903997"/>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3</a:t>
            </a:r>
            <a:endParaRPr/>
          </a:p>
        </p:txBody>
      </p:sp>
      <p:sp>
        <p:nvSpPr>
          <p:cNvPr id="573" name="Google Shape;573;p42"/>
          <p:cNvSpPr/>
          <p:nvPr/>
        </p:nvSpPr>
        <p:spPr>
          <a:xfrm>
            <a:off x="5207293" y="2898154"/>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4</a:t>
            </a:r>
            <a:endParaRPr/>
          </a:p>
        </p:txBody>
      </p:sp>
      <p:sp>
        <p:nvSpPr>
          <p:cNvPr id="574" name="Google Shape;574;p42"/>
          <p:cNvSpPr/>
          <p:nvPr/>
        </p:nvSpPr>
        <p:spPr>
          <a:xfrm>
            <a:off x="6347447" y="2907311"/>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5</a:t>
            </a:r>
            <a:endParaRPr/>
          </a:p>
        </p:txBody>
      </p:sp>
      <p:sp>
        <p:nvSpPr>
          <p:cNvPr id="575" name="Google Shape;575;p42"/>
          <p:cNvSpPr/>
          <p:nvPr/>
        </p:nvSpPr>
        <p:spPr>
          <a:xfrm>
            <a:off x="7490601" y="2903993"/>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6</a:t>
            </a:r>
            <a:endParaRPr/>
          </a:p>
        </p:txBody>
      </p:sp>
      <p:cxnSp>
        <p:nvCxnSpPr>
          <p:cNvPr id="576" name="Google Shape;576;p42"/>
          <p:cNvCxnSpPr>
            <a:endCxn id="570" idx="1"/>
          </p:cNvCxnSpPr>
          <p:nvPr/>
        </p:nvCxnSpPr>
        <p:spPr>
          <a:xfrm>
            <a:off x="1352254" y="3126307"/>
            <a:ext cx="490500" cy="3300"/>
          </a:xfrm>
          <a:prstGeom prst="straightConnector1">
            <a:avLst/>
          </a:prstGeom>
          <a:noFill/>
          <a:ln cap="flat" cmpd="sng" w="9525">
            <a:solidFill>
              <a:schemeClr val="dk2"/>
            </a:solidFill>
            <a:prstDash val="solid"/>
            <a:round/>
            <a:headEnd len="med" w="med" type="none"/>
            <a:tailEnd len="med" w="med" type="triangle"/>
          </a:ln>
        </p:spPr>
      </p:cxnSp>
      <p:cxnSp>
        <p:nvCxnSpPr>
          <p:cNvPr id="577" name="Google Shape;577;p42"/>
          <p:cNvCxnSpPr>
            <a:endCxn id="571" idx="1"/>
          </p:cNvCxnSpPr>
          <p:nvPr/>
        </p:nvCxnSpPr>
        <p:spPr>
          <a:xfrm>
            <a:off x="2495258" y="3126289"/>
            <a:ext cx="502500" cy="0"/>
          </a:xfrm>
          <a:prstGeom prst="straightConnector1">
            <a:avLst/>
          </a:prstGeom>
          <a:noFill/>
          <a:ln cap="flat" cmpd="sng" w="9525">
            <a:solidFill>
              <a:schemeClr val="dk2"/>
            </a:solidFill>
            <a:prstDash val="solid"/>
            <a:round/>
            <a:headEnd len="med" w="med" type="none"/>
            <a:tailEnd len="med" w="med" type="triangle"/>
          </a:ln>
        </p:spPr>
      </p:cxnSp>
      <p:cxnSp>
        <p:nvCxnSpPr>
          <p:cNvPr id="578" name="Google Shape;578;p42"/>
          <p:cNvCxnSpPr>
            <a:endCxn id="572" idx="1"/>
          </p:cNvCxnSpPr>
          <p:nvPr/>
        </p:nvCxnSpPr>
        <p:spPr>
          <a:xfrm>
            <a:off x="3638114" y="3126297"/>
            <a:ext cx="464400" cy="0"/>
          </a:xfrm>
          <a:prstGeom prst="straightConnector1">
            <a:avLst/>
          </a:prstGeom>
          <a:noFill/>
          <a:ln cap="flat" cmpd="sng" w="9525">
            <a:solidFill>
              <a:schemeClr val="dk2"/>
            </a:solidFill>
            <a:prstDash val="solid"/>
            <a:round/>
            <a:headEnd len="med" w="med" type="none"/>
            <a:tailEnd len="med" w="med" type="triangle"/>
          </a:ln>
        </p:spPr>
      </p:cxnSp>
      <p:cxnSp>
        <p:nvCxnSpPr>
          <p:cNvPr id="579" name="Google Shape;579;p42"/>
          <p:cNvCxnSpPr/>
          <p:nvPr/>
        </p:nvCxnSpPr>
        <p:spPr>
          <a:xfrm flipH="1" rot="10800000">
            <a:off x="4742900" y="3123600"/>
            <a:ext cx="476100" cy="12000"/>
          </a:xfrm>
          <a:prstGeom prst="straightConnector1">
            <a:avLst/>
          </a:prstGeom>
          <a:noFill/>
          <a:ln cap="flat" cmpd="sng" w="9525">
            <a:solidFill>
              <a:schemeClr val="dk2"/>
            </a:solidFill>
            <a:prstDash val="solid"/>
            <a:round/>
            <a:headEnd len="med" w="med" type="none"/>
            <a:tailEnd len="med" w="med" type="triangle"/>
          </a:ln>
        </p:spPr>
      </p:cxnSp>
      <p:cxnSp>
        <p:nvCxnSpPr>
          <p:cNvPr id="580" name="Google Shape;580;p42"/>
          <p:cNvCxnSpPr/>
          <p:nvPr/>
        </p:nvCxnSpPr>
        <p:spPr>
          <a:xfrm>
            <a:off x="5852379" y="3127957"/>
            <a:ext cx="490500" cy="3300"/>
          </a:xfrm>
          <a:prstGeom prst="straightConnector1">
            <a:avLst/>
          </a:prstGeom>
          <a:noFill/>
          <a:ln cap="flat" cmpd="sng" w="9525">
            <a:solidFill>
              <a:schemeClr val="dk2"/>
            </a:solidFill>
            <a:prstDash val="solid"/>
            <a:round/>
            <a:headEnd len="med" w="med" type="none"/>
            <a:tailEnd len="med" w="med" type="triangle"/>
          </a:ln>
        </p:spPr>
      </p:cxnSp>
      <p:cxnSp>
        <p:nvCxnSpPr>
          <p:cNvPr id="581" name="Google Shape;581;p42"/>
          <p:cNvCxnSpPr/>
          <p:nvPr/>
        </p:nvCxnSpPr>
        <p:spPr>
          <a:xfrm>
            <a:off x="6995379" y="3127957"/>
            <a:ext cx="490500" cy="3300"/>
          </a:xfrm>
          <a:prstGeom prst="straightConnector1">
            <a:avLst/>
          </a:prstGeom>
          <a:noFill/>
          <a:ln cap="flat" cmpd="sng" w="9525">
            <a:solidFill>
              <a:schemeClr val="dk2"/>
            </a:solidFill>
            <a:prstDash val="solid"/>
            <a:round/>
            <a:headEnd len="med" w="med" type="none"/>
            <a:tailEnd len="med" w="med" type="triangle"/>
          </a:ln>
        </p:spPr>
      </p:cxnSp>
      <p:sp>
        <p:nvSpPr>
          <p:cNvPr id="582" name="Google Shape;582;p42"/>
          <p:cNvSpPr/>
          <p:nvPr/>
        </p:nvSpPr>
        <p:spPr>
          <a:xfrm rot="10800000">
            <a:off x="5424800" y="2436250"/>
            <a:ext cx="2553300" cy="445200"/>
          </a:xfrm>
          <a:prstGeom prst="curvedUpArrow">
            <a:avLst>
              <a:gd fmla="val 25000" name="adj1"/>
              <a:gd fmla="val 50000" name="adj2"/>
              <a:gd fmla="val 25000" name="adj3"/>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2"/>
          <p:cNvSpPr/>
          <p:nvPr/>
        </p:nvSpPr>
        <p:spPr>
          <a:xfrm>
            <a:off x="64175" y="3727100"/>
            <a:ext cx="2066100" cy="970800"/>
          </a:xfrm>
          <a:prstGeom prst="flowChartAlternate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path/to/file_regex.java</a:t>
            </a:r>
            <a:endParaRPr sz="1200">
              <a:solidFill>
                <a:schemeClr val="dk1"/>
              </a:solidFill>
            </a:endParaRPr>
          </a:p>
          <a:p>
            <a:pPr indent="0" lvl="0" marL="0" rtl="0" algn="l">
              <a:spcBef>
                <a:spcPts val="0"/>
              </a:spcBef>
              <a:spcAft>
                <a:spcPts val="0"/>
              </a:spcAft>
              <a:buNone/>
            </a:pPr>
            <a:r>
              <a:rPr lang="en" sz="1200">
                <a:solidFill>
                  <a:schemeClr val="dk1"/>
                </a:solidFill>
              </a:rPr>
              <a:t>13: String regex = function_par</a:t>
            </a:r>
            <a:endParaRPr sz="1200">
              <a:solidFill>
                <a:schemeClr val="dk1"/>
              </a:solidFill>
            </a:endParaRPr>
          </a:p>
          <a:p>
            <a:pPr indent="0" lvl="0" marL="0" rtl="0" algn="l">
              <a:spcBef>
                <a:spcPts val="0"/>
              </a:spcBef>
              <a:spcAft>
                <a:spcPts val="0"/>
              </a:spcAft>
              <a:buNone/>
            </a:pPr>
            <a:r>
              <a:rPr lang="en" sz="1200">
                <a:solidFill>
                  <a:schemeClr val="dk1"/>
                </a:solidFill>
              </a:rPr>
              <a:t>14:</a:t>
            </a:r>
            <a:r>
              <a:rPr lang="en">
                <a:solidFill>
                  <a:schemeClr val="dk1"/>
                </a:solidFill>
              </a:rPr>
              <a:t> </a:t>
            </a:r>
            <a:r>
              <a:rPr lang="en" sz="1200">
                <a:solidFill>
                  <a:schemeClr val="dk1"/>
                </a:solidFill>
              </a:rPr>
              <a:t>Pattern test = Pattern.compile(regex);</a:t>
            </a:r>
            <a:endParaRPr sz="1200"/>
          </a:p>
        </p:txBody>
      </p:sp>
      <p:sp>
        <p:nvSpPr>
          <p:cNvPr id="584" name="Google Shape;584;p42"/>
          <p:cNvSpPr/>
          <p:nvPr/>
        </p:nvSpPr>
        <p:spPr>
          <a:xfrm>
            <a:off x="174125" y="3342750"/>
            <a:ext cx="1846200" cy="393600"/>
          </a:xfrm>
          <a:prstGeom prst="triangle">
            <a:avLst>
              <a:gd fmla="val 4560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5" name="Google Shape;585;p42"/>
          <p:cNvPicPr preferRelativeResize="0"/>
          <p:nvPr/>
        </p:nvPicPr>
        <p:blipFill rotWithShape="1">
          <a:blip r:embed="rId3">
            <a:alphaModFix/>
          </a:blip>
          <a:srcRect b="0" l="0" r="0" t="0"/>
          <a:stretch/>
        </p:blipFill>
        <p:spPr>
          <a:xfrm>
            <a:off x="1588987" y="4109606"/>
            <a:ext cx="282714" cy="323100"/>
          </a:xfrm>
          <a:prstGeom prst="rect">
            <a:avLst/>
          </a:prstGeom>
          <a:noFill/>
          <a:ln>
            <a:noFill/>
          </a:ln>
        </p:spPr>
      </p:pic>
      <p:sp>
        <p:nvSpPr>
          <p:cNvPr id="586" name="Google Shape;586;p42"/>
          <p:cNvSpPr/>
          <p:nvPr/>
        </p:nvSpPr>
        <p:spPr>
          <a:xfrm rot="10800000">
            <a:off x="3262700" y="2436150"/>
            <a:ext cx="2200800" cy="461700"/>
          </a:xfrm>
          <a:prstGeom prst="curvedUpArrow">
            <a:avLst>
              <a:gd fmla="val 25000" name="adj1"/>
              <a:gd fmla="val 50000" name="adj2"/>
              <a:gd fmla="val 25000" name="adj3"/>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2"/>
          <p:cNvSpPr/>
          <p:nvPr/>
        </p:nvSpPr>
        <p:spPr>
          <a:xfrm rot="10800000">
            <a:off x="700400" y="2436250"/>
            <a:ext cx="2553300" cy="445200"/>
          </a:xfrm>
          <a:prstGeom prst="curvedUpArrow">
            <a:avLst>
              <a:gd fmla="val 25000" name="adj1"/>
              <a:gd fmla="val 50000" name="adj2"/>
              <a:gd fmla="val 25000" name="adj3"/>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2"/>
          <p:cNvSpPr/>
          <p:nvPr/>
        </p:nvSpPr>
        <p:spPr>
          <a:xfrm>
            <a:off x="3026925" y="3507000"/>
            <a:ext cx="502500" cy="444600"/>
          </a:xfrm>
          <a:prstGeom prst="ellipse">
            <a:avLst/>
          </a:prstGeom>
          <a:solidFill>
            <a:srgbClr val="93C47D"/>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r1</a:t>
            </a:r>
            <a:endParaRPr/>
          </a:p>
        </p:txBody>
      </p:sp>
      <p:sp>
        <p:nvSpPr>
          <p:cNvPr id="589" name="Google Shape;589;p42"/>
          <p:cNvSpPr/>
          <p:nvPr/>
        </p:nvSpPr>
        <p:spPr>
          <a:xfrm>
            <a:off x="5312925" y="3507000"/>
            <a:ext cx="502500" cy="444600"/>
          </a:xfrm>
          <a:prstGeom prst="ellipse">
            <a:avLst/>
          </a:prstGeom>
          <a:solidFill>
            <a:srgbClr val="93C47D"/>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r2</a:t>
            </a:r>
            <a:endParaRPr/>
          </a:p>
        </p:txBody>
      </p:sp>
      <p:sp>
        <p:nvSpPr>
          <p:cNvPr id="590" name="Google Shape;590;p42"/>
          <p:cNvSpPr/>
          <p:nvPr/>
        </p:nvSpPr>
        <p:spPr>
          <a:xfrm>
            <a:off x="7598925" y="3507000"/>
            <a:ext cx="502500" cy="444600"/>
          </a:xfrm>
          <a:prstGeom prst="ellipse">
            <a:avLst/>
          </a:prstGeom>
          <a:solidFill>
            <a:srgbClr val="93C47D"/>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r3</a:t>
            </a:r>
            <a:endParaRPr/>
          </a:p>
        </p:txBody>
      </p:sp>
      <p:cxnSp>
        <p:nvCxnSpPr>
          <p:cNvPr id="591" name="Google Shape;591;p42"/>
          <p:cNvCxnSpPr>
            <a:stCxn id="588" idx="6"/>
            <a:endCxn id="589" idx="2"/>
          </p:cNvCxnSpPr>
          <p:nvPr/>
        </p:nvCxnSpPr>
        <p:spPr>
          <a:xfrm>
            <a:off x="3529425" y="3729300"/>
            <a:ext cx="1783500" cy="0"/>
          </a:xfrm>
          <a:prstGeom prst="straightConnector1">
            <a:avLst/>
          </a:prstGeom>
          <a:noFill/>
          <a:ln cap="flat" cmpd="sng" w="19050">
            <a:solidFill>
              <a:srgbClr val="0000FF"/>
            </a:solidFill>
            <a:prstDash val="solid"/>
            <a:round/>
            <a:headEnd len="med" w="med" type="none"/>
            <a:tailEnd len="med" w="med" type="triangle"/>
          </a:ln>
        </p:spPr>
      </p:cxnSp>
      <p:cxnSp>
        <p:nvCxnSpPr>
          <p:cNvPr id="592" name="Google Shape;592;p42"/>
          <p:cNvCxnSpPr>
            <a:stCxn id="589" idx="6"/>
          </p:cNvCxnSpPr>
          <p:nvPr/>
        </p:nvCxnSpPr>
        <p:spPr>
          <a:xfrm>
            <a:off x="5815425" y="3729300"/>
            <a:ext cx="1783500" cy="0"/>
          </a:xfrm>
          <a:prstGeom prst="straightConnector1">
            <a:avLst/>
          </a:prstGeom>
          <a:noFill/>
          <a:ln cap="flat" cmpd="sng" w="19050">
            <a:solidFill>
              <a:srgbClr val="0000FF"/>
            </a:solidFill>
            <a:prstDash val="solid"/>
            <a:round/>
            <a:headEnd len="med" w="med" type="none"/>
            <a:tailEnd len="med" w="med" type="triangle"/>
          </a:ln>
        </p:spPr>
      </p:cxnSp>
      <p:sp>
        <p:nvSpPr>
          <p:cNvPr id="593" name="Google Shape;593;p42"/>
          <p:cNvSpPr/>
          <p:nvPr/>
        </p:nvSpPr>
        <p:spPr>
          <a:xfrm>
            <a:off x="8054300" y="2449475"/>
            <a:ext cx="815100" cy="375300"/>
          </a:xfrm>
          <a:prstGeom prst="wedgeRoundRectCallout">
            <a:avLst>
              <a:gd fmla="val -37008" name="adj1"/>
              <a:gd fmla="val 95723"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latest</a:t>
            </a:r>
            <a:endParaRPr sz="1800">
              <a:solidFill>
                <a:srgbClr val="FFFFFF"/>
              </a:solidFill>
            </a:endParaRPr>
          </a:p>
        </p:txBody>
      </p:sp>
      <p:sp>
        <p:nvSpPr>
          <p:cNvPr id="594" name="Google Shape;594;p42"/>
          <p:cNvSpPr/>
          <p:nvPr/>
        </p:nvSpPr>
        <p:spPr>
          <a:xfrm>
            <a:off x="3568800" y="3089600"/>
            <a:ext cx="1114500" cy="541500"/>
          </a:xfrm>
          <a:prstGeom prst="wedgeRoundRectCallout">
            <a:avLst>
              <a:gd fmla="val 26792" name="adj1"/>
              <a:gd fmla="val 65919"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Len: 3</a:t>
            </a:r>
            <a:endParaRPr sz="1800">
              <a:solidFill>
                <a:srgbClr val="FFFFFF"/>
              </a:solidFill>
            </a:endParaRPr>
          </a:p>
          <a:p>
            <a:pPr indent="0" lvl="0" marL="0" rtl="0" algn="l">
              <a:spcBef>
                <a:spcPts val="0"/>
              </a:spcBef>
              <a:spcAft>
                <a:spcPts val="0"/>
              </a:spcAft>
              <a:buNone/>
            </a:pPr>
            <a:r>
              <a:rPr lang="en" sz="1800">
                <a:solidFill>
                  <a:srgbClr val="FFFFFF"/>
                </a:solidFill>
              </a:rPr>
              <a:t>Edits: 2</a:t>
            </a:r>
            <a:endParaRPr sz="1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
                                        <p:tgtEl>
                                          <p:spTgt spid="5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
                                        <p:tgtEl>
                                          <p:spTgt spid="5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
                                        <p:tgtEl>
                                          <p:spTgt spid="5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
                                        <p:tgtEl>
                                          <p:spTgt spid="5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rPr lang="en"/>
              <a:t>Why Regular Expressions Matter</a:t>
            </a:r>
            <a:endParaRPr/>
          </a:p>
        </p:txBody>
      </p:sp>
      <p:sp>
        <p:nvSpPr>
          <p:cNvPr id="109" name="Google Shape;109;p16"/>
          <p:cNvSpPr txBox="1"/>
          <p:nvPr>
            <p:ph idx="1" type="body"/>
          </p:nvPr>
        </p:nvSpPr>
        <p:spPr>
          <a:xfrm>
            <a:off x="685800" y="1605350"/>
            <a:ext cx="3389100" cy="11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4A86E8"/>
                </a:solidFill>
                <a:highlight>
                  <a:srgbClr val="CCCCCC"/>
                </a:highlight>
                <a:latin typeface="Impact"/>
                <a:ea typeface="Impact"/>
                <a:cs typeface="Impact"/>
                <a:sym typeface="Impact"/>
              </a:rPr>
              <a:t>EVERYWHERE</a:t>
            </a:r>
            <a:endParaRPr sz="4800">
              <a:solidFill>
                <a:srgbClr val="4A86E8"/>
              </a:solidFill>
              <a:highlight>
                <a:srgbClr val="CCCCCC"/>
              </a:highlight>
              <a:latin typeface="Impact"/>
              <a:ea typeface="Impact"/>
              <a:cs typeface="Impact"/>
              <a:sym typeface="Impact"/>
            </a:endParaRPr>
          </a:p>
        </p:txBody>
      </p:sp>
      <p:sp>
        <p:nvSpPr>
          <p:cNvPr id="110" name="Google Shape;11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11" name="Google Shape;111;p16"/>
          <p:cNvSpPr txBox="1"/>
          <p:nvPr>
            <p:ph idx="1" type="body"/>
          </p:nvPr>
        </p:nvSpPr>
        <p:spPr>
          <a:xfrm>
            <a:off x="4191000" y="1594425"/>
            <a:ext cx="4457400" cy="2939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sz="1800">
                <a:solidFill>
                  <a:srgbClr val="000000"/>
                </a:solidFill>
              </a:rPr>
              <a:t>Search, find &amp; replace, validation</a:t>
            </a:r>
            <a:endParaRPr sz="1800">
              <a:solidFill>
                <a:srgbClr val="000000"/>
              </a:solidFill>
            </a:endParaRPr>
          </a:p>
          <a:p>
            <a:pPr indent="-342900" lvl="0" marL="457200" rtl="0" algn="l">
              <a:lnSpc>
                <a:spcPct val="150000"/>
              </a:lnSpc>
              <a:spcBef>
                <a:spcPts val="0"/>
              </a:spcBef>
              <a:spcAft>
                <a:spcPts val="0"/>
              </a:spcAft>
              <a:buSzPts val="1800"/>
              <a:buChar char="•"/>
            </a:pPr>
            <a:r>
              <a:rPr lang="en" sz="1800"/>
              <a:t>User information validation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Search engines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Network devices, security</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Pattern matching in DNA sequences</a:t>
            </a:r>
            <a:endParaRPr sz="1800">
              <a:solidFill>
                <a:srgbClr val="000000"/>
              </a:solidFill>
            </a:endParaRPr>
          </a:p>
        </p:txBody>
      </p:sp>
      <p:pic>
        <p:nvPicPr>
          <p:cNvPr id="112" name="Google Shape;112;p16"/>
          <p:cNvPicPr preferRelativeResize="0"/>
          <p:nvPr/>
        </p:nvPicPr>
        <p:blipFill>
          <a:blip r:embed="rId3">
            <a:alphaModFix/>
          </a:blip>
          <a:stretch>
            <a:fillRect/>
          </a:stretch>
        </p:blipFill>
        <p:spPr>
          <a:xfrm>
            <a:off x="1082075" y="2965200"/>
            <a:ext cx="2466224" cy="1644150"/>
          </a:xfrm>
          <a:prstGeom prst="rect">
            <a:avLst/>
          </a:prstGeom>
          <a:noFill/>
          <a:ln>
            <a:noFill/>
          </a:ln>
        </p:spPr>
      </p:pic>
      <p:pic>
        <p:nvPicPr>
          <p:cNvPr id="113" name="Google Shape;113;p16"/>
          <p:cNvPicPr preferRelativeResize="0"/>
          <p:nvPr/>
        </p:nvPicPr>
        <p:blipFill>
          <a:blip r:embed="rId4">
            <a:alphaModFix/>
          </a:blip>
          <a:stretch>
            <a:fillRect/>
          </a:stretch>
        </p:blipFill>
        <p:spPr>
          <a:xfrm>
            <a:off x="514200" y="3398300"/>
            <a:ext cx="3886199" cy="13606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xit" presetID="10" presetSubtype="0">
                                  <p:stCondLst>
                                    <p:cond delay="0"/>
                                  </p:stCondLst>
                                  <p:childTnLst>
                                    <p:animEffect filter="fade" transition="out">
                                      <p:cBhvr>
                                        <p:cTn dur="1"/>
                                        <p:tgtEl>
                                          <p:spTgt spid="112"/>
                                        </p:tgtEl>
                                      </p:cBhvr>
                                    </p:animEffect>
                                    <p:set>
                                      <p:cBhvr>
                                        <p:cTn dur="1" fill="hold">
                                          <p:stCondLst>
                                            <p:cond delay="0"/>
                                          </p:stCondLst>
                                        </p:cTn>
                                        <p:tgtEl>
                                          <p:spTgt spid="1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43"/>
          <p:cNvSpPr txBox="1"/>
          <p:nvPr>
            <p:ph type="title"/>
          </p:nvPr>
        </p:nvSpPr>
        <p:spPr>
          <a:xfrm>
            <a:off x="304800" y="205975"/>
            <a:ext cx="86868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Exploring Regex Evolution</a:t>
            </a:r>
            <a:endParaRPr/>
          </a:p>
        </p:txBody>
      </p:sp>
      <p:sp>
        <p:nvSpPr>
          <p:cNvPr id="600" name="Google Shape;600;p43"/>
          <p:cNvSpPr txBox="1"/>
          <p:nvPr>
            <p:ph idx="1" type="body"/>
          </p:nvPr>
        </p:nvSpPr>
        <p:spPr>
          <a:xfrm>
            <a:off x="457200" y="1314450"/>
            <a:ext cx="8554800" cy="3334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t>How data is collected？ </a:t>
            </a:r>
            <a:endParaRPr sz="2000"/>
          </a:p>
        </p:txBody>
      </p:sp>
      <p:sp>
        <p:nvSpPr>
          <p:cNvPr id="601" name="Google Shape;60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2" name="Google Shape;602;p43"/>
          <p:cNvSpPr txBox="1"/>
          <p:nvPr/>
        </p:nvSpPr>
        <p:spPr>
          <a:xfrm>
            <a:off x="356875" y="1973200"/>
            <a:ext cx="4669500" cy="26754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GitHub dataset</a:t>
            </a:r>
            <a:endParaRPr sz="2000">
              <a:solidFill>
                <a:srgbClr val="0000FF"/>
              </a:solidFill>
            </a:endParaRPr>
          </a:p>
          <a:p>
            <a:pPr indent="0" lvl="0" marL="0" rtl="0" algn="l">
              <a:spcBef>
                <a:spcPts val="0"/>
              </a:spcBef>
              <a:spcAft>
                <a:spcPts val="0"/>
              </a:spcAft>
              <a:buNone/>
            </a:pPr>
            <a:r>
              <a:t/>
            </a:r>
            <a:endParaRPr sz="1000">
              <a:solidFill>
                <a:srgbClr val="0000FF"/>
              </a:solidFill>
            </a:endParaRPr>
          </a:p>
          <a:p>
            <a:pPr indent="-342900" lvl="0" marL="457200" rtl="0" algn="l">
              <a:spcBef>
                <a:spcPts val="0"/>
              </a:spcBef>
              <a:spcAft>
                <a:spcPts val="0"/>
              </a:spcAft>
              <a:buClr>
                <a:srgbClr val="4A86E8"/>
              </a:buClr>
              <a:buSzPts val="1800"/>
              <a:buChar char="●"/>
            </a:pPr>
            <a:r>
              <a:rPr lang="en" sz="1800">
                <a:solidFill>
                  <a:srgbClr val="4A86E8"/>
                </a:solidFill>
              </a:rPr>
              <a:t>4,156 literal regexes in 727 projects (</a:t>
            </a:r>
            <a:r>
              <a:rPr lang="en">
                <a:solidFill>
                  <a:srgbClr val="4A86E8"/>
                </a:solidFill>
              </a:rPr>
              <a:t>from FSE’18</a:t>
            </a:r>
            <a:r>
              <a:rPr lang="en" sz="1800">
                <a:solidFill>
                  <a:srgbClr val="4A86E8"/>
                </a:solidFill>
              </a:rPr>
              <a:t>)</a:t>
            </a:r>
            <a:endParaRPr sz="1800">
              <a:solidFill>
                <a:srgbClr val="4A86E8"/>
              </a:solidFill>
            </a:endParaRPr>
          </a:p>
          <a:p>
            <a:pPr indent="-342900" lvl="0" marL="457200" rtl="0" algn="l">
              <a:lnSpc>
                <a:spcPct val="115000"/>
              </a:lnSpc>
              <a:spcBef>
                <a:spcPts val="0"/>
              </a:spcBef>
              <a:spcAft>
                <a:spcPts val="0"/>
              </a:spcAft>
              <a:buClr>
                <a:srgbClr val="4A86E8"/>
              </a:buClr>
              <a:buSzPts val="1800"/>
              <a:buChar char="●"/>
            </a:pPr>
            <a:r>
              <a:rPr lang="en" sz="1800">
                <a:solidFill>
                  <a:srgbClr val="4A86E8"/>
                </a:solidFill>
              </a:rPr>
              <a:t>Commit histories: “</a:t>
            </a:r>
            <a:r>
              <a:rPr lang="en" sz="1800">
                <a:solidFill>
                  <a:srgbClr val="4A86E8"/>
                </a:solidFill>
              </a:rPr>
              <a:t>git log -L &lt;start&gt;,&lt;end&gt;:&lt;file&gt;</a:t>
            </a:r>
            <a:r>
              <a:rPr lang="en" sz="2000">
                <a:solidFill>
                  <a:srgbClr val="4A86E8"/>
                </a:solidFill>
              </a:rPr>
              <a:t>”</a:t>
            </a:r>
            <a:r>
              <a:rPr lang="en" sz="1800">
                <a:solidFill>
                  <a:srgbClr val="4A86E8"/>
                </a:solidFill>
              </a:rPr>
              <a:t> </a:t>
            </a:r>
            <a:endParaRPr sz="1800">
              <a:solidFill>
                <a:srgbClr val="4A86E8"/>
              </a:solidFill>
            </a:endParaRPr>
          </a:p>
          <a:p>
            <a:pPr indent="-342900" lvl="0" marL="457200" rtl="0" algn="l">
              <a:lnSpc>
                <a:spcPct val="115000"/>
              </a:lnSpc>
              <a:spcBef>
                <a:spcPts val="0"/>
              </a:spcBef>
              <a:spcAft>
                <a:spcPts val="0"/>
              </a:spcAft>
              <a:buClr>
                <a:srgbClr val="4A86E8"/>
              </a:buClr>
              <a:buSzPts val="1800"/>
              <a:buChar char="●"/>
            </a:pPr>
            <a:r>
              <a:rPr lang="en" sz="1800">
                <a:solidFill>
                  <a:srgbClr val="4A86E8"/>
                </a:solidFill>
              </a:rPr>
              <a:t>3,962 edit chains with 4,224 regexes</a:t>
            </a:r>
            <a:endParaRPr sz="2400">
              <a:solidFill>
                <a:schemeClr val="dk1"/>
              </a:solidFill>
            </a:endParaRPr>
          </a:p>
        </p:txBody>
      </p:sp>
      <p:sp>
        <p:nvSpPr>
          <p:cNvPr id="603" name="Google Shape;603;p43"/>
          <p:cNvSpPr txBox="1"/>
          <p:nvPr/>
        </p:nvSpPr>
        <p:spPr>
          <a:xfrm>
            <a:off x="5220675" y="1973200"/>
            <a:ext cx="3644700" cy="26754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Video dataset</a:t>
            </a:r>
            <a:endParaRPr sz="2000">
              <a:solidFill>
                <a:srgbClr val="0000FF"/>
              </a:solidFill>
            </a:endParaRPr>
          </a:p>
          <a:p>
            <a:pPr indent="0" lvl="0" marL="0" rtl="0" algn="l">
              <a:lnSpc>
                <a:spcPct val="150000"/>
              </a:lnSpc>
              <a:spcBef>
                <a:spcPts val="0"/>
              </a:spcBef>
              <a:spcAft>
                <a:spcPts val="0"/>
              </a:spcAft>
              <a:buNone/>
            </a:pPr>
            <a:r>
              <a:t/>
            </a:r>
            <a:endParaRPr sz="1000">
              <a:solidFill>
                <a:srgbClr val="0000FF"/>
              </a:solidFill>
            </a:endParaRPr>
          </a:p>
          <a:p>
            <a:pPr indent="-342900" lvl="0" marL="457200" rtl="0" algn="l">
              <a:lnSpc>
                <a:spcPct val="150000"/>
              </a:lnSpc>
              <a:spcBef>
                <a:spcPts val="0"/>
              </a:spcBef>
              <a:spcAft>
                <a:spcPts val="0"/>
              </a:spcAft>
              <a:buClr>
                <a:srgbClr val="4A86E8"/>
              </a:buClr>
              <a:buSzPts val="1800"/>
              <a:buChar char="●"/>
            </a:pPr>
            <a:r>
              <a:rPr lang="en" sz="2000">
                <a:solidFill>
                  <a:srgbClr val="4A86E8"/>
                </a:solidFill>
              </a:rPr>
              <a:t>T</a:t>
            </a:r>
            <a:r>
              <a:rPr lang="en" sz="1800">
                <a:solidFill>
                  <a:srgbClr val="4A86E8"/>
                </a:solidFill>
              </a:rPr>
              <a:t>ask-solving: 29 participants, 25 tasks, Eclipse IDE</a:t>
            </a:r>
            <a:r>
              <a:rPr lang="en" sz="2000">
                <a:solidFill>
                  <a:srgbClr val="0000FF"/>
                </a:solidFill>
              </a:rPr>
              <a:t> </a:t>
            </a:r>
            <a:endParaRPr sz="2000">
              <a:solidFill>
                <a:srgbClr val="0000FF"/>
              </a:solidFill>
            </a:endParaRPr>
          </a:p>
          <a:p>
            <a:pPr indent="-342900" lvl="0" marL="457200" rtl="0" algn="l">
              <a:lnSpc>
                <a:spcPct val="150000"/>
              </a:lnSpc>
              <a:spcBef>
                <a:spcPts val="0"/>
              </a:spcBef>
              <a:spcAft>
                <a:spcPts val="0"/>
              </a:spcAft>
              <a:buClr>
                <a:srgbClr val="4A86E8"/>
              </a:buClr>
              <a:buSzPts val="1800"/>
              <a:buChar char="●"/>
            </a:pPr>
            <a:r>
              <a:rPr lang="en" sz="1800">
                <a:solidFill>
                  <a:srgbClr val="4A86E8"/>
                </a:solidFill>
              </a:rPr>
              <a:t>Video: manual transcription</a:t>
            </a:r>
            <a:endParaRPr sz="1800">
              <a:solidFill>
                <a:srgbClr val="4A86E8"/>
              </a:solidFill>
            </a:endParaRPr>
          </a:p>
          <a:p>
            <a:pPr indent="-342900" lvl="0" marL="457200" rtl="0" algn="l">
              <a:lnSpc>
                <a:spcPct val="115000"/>
              </a:lnSpc>
              <a:spcBef>
                <a:spcPts val="0"/>
              </a:spcBef>
              <a:spcAft>
                <a:spcPts val="0"/>
              </a:spcAft>
              <a:buClr>
                <a:srgbClr val="4A86E8"/>
              </a:buClr>
              <a:buSzPts val="1800"/>
              <a:buChar char="●"/>
            </a:pPr>
            <a:r>
              <a:rPr lang="en" sz="1800">
                <a:solidFill>
                  <a:srgbClr val="4A86E8"/>
                </a:solidFill>
              </a:rPr>
              <a:t>92 edit chains with 739 regexes</a:t>
            </a:r>
            <a:endParaRPr sz="1800">
              <a:solidFill>
                <a:srgbClr val="4A86E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
                                        <p:tgtEl>
                                          <p:spTgt spid="6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
                                        <p:tgtEl>
                                          <p:spTgt spid="6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RQ3: Regex Evolution Characteristics</a:t>
            </a:r>
            <a:endParaRPr/>
          </a:p>
        </p:txBody>
      </p:sp>
      <p:sp>
        <p:nvSpPr>
          <p:cNvPr id="609" name="Google Shape;609;p44"/>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611" name="Google Shape;611;p44"/>
          <p:cNvSpPr txBox="1"/>
          <p:nvPr/>
        </p:nvSpPr>
        <p:spPr>
          <a:xfrm>
            <a:off x="1538000" y="3166050"/>
            <a:ext cx="787800" cy="5613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12" name="Google Shape;612;p44"/>
          <p:cNvGraphicFramePr/>
          <p:nvPr/>
        </p:nvGraphicFramePr>
        <p:xfrm>
          <a:off x="800075" y="1962150"/>
          <a:ext cx="3000000" cy="3000000"/>
        </p:xfrm>
        <a:graphic>
          <a:graphicData uri="http://schemas.openxmlformats.org/drawingml/2006/table">
            <a:tbl>
              <a:tblPr>
                <a:noFill/>
                <a:tableStyleId>{691BDDDD-FDDC-45B3-8CE8-551CA714FA9D}</a:tableStyleId>
              </a:tblPr>
              <a:tblGrid>
                <a:gridCol w="737925"/>
                <a:gridCol w="840225"/>
                <a:gridCol w="1050325"/>
                <a:gridCol w="1157975"/>
                <a:gridCol w="1044925"/>
              </a:tblGrid>
              <a:tr h="381000">
                <a:tc rowSpan="2">
                  <a:txBody>
                    <a:bodyPr>
                      <a:noAutofit/>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lang="en"/>
                        <a:t>Edit Frequency</a:t>
                      </a:r>
                      <a:r>
                        <a:rPr lang="en"/>
                        <a:t> </a:t>
                      </a:r>
                      <a:endParaRPr/>
                    </a:p>
                    <a:p>
                      <a:pPr indent="0" lvl="0" marL="0" rtl="0" algn="l">
                        <a:spcBef>
                          <a:spcPts val="0"/>
                        </a:spcBef>
                        <a:spcAft>
                          <a:spcPts val="0"/>
                        </a:spcAft>
                        <a:buNone/>
                      </a:pPr>
                      <a:r>
                        <a:rPr lang="en"/>
                        <a:t>( # edit chains)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rowSpan="2">
                  <a:txBody>
                    <a:bodyPr>
                      <a:noAutofit/>
                    </a:bodyPr>
                    <a:lstStyle/>
                    <a:p>
                      <a:pPr indent="0" lvl="0" marL="0" rtl="0" algn="l">
                        <a:spcBef>
                          <a:spcPts val="0"/>
                        </a:spcBef>
                        <a:spcAft>
                          <a:spcPts val="0"/>
                        </a:spcAft>
                        <a:buNone/>
                      </a:pPr>
                      <a:r>
                        <a:rPr lang="en">
                          <a:solidFill>
                            <a:srgbClr val="EFEFEF"/>
                          </a:solidFill>
                        </a:rPr>
                        <a:t>Runtime Errors</a:t>
                      </a:r>
                      <a:endParaRPr>
                        <a:solidFill>
                          <a:srgbClr val="EFEFEF"/>
                        </a:solidFill>
                      </a:endParaRPr>
                    </a:p>
                    <a:p>
                      <a:pPr indent="0" lvl="0" marL="0" rtl="0" algn="l">
                        <a:spcBef>
                          <a:spcPts val="0"/>
                        </a:spcBef>
                        <a:spcAft>
                          <a:spcPts val="0"/>
                        </a:spcAft>
                        <a:buNone/>
                      </a:pPr>
                      <a:r>
                        <a:rPr lang="en">
                          <a:solidFill>
                            <a:srgbClr val="EFEFEF"/>
                          </a:solidFill>
                        </a:rPr>
                        <a:t>( # regexes)</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rowSpan="2">
                  <a:txBody>
                    <a:bodyPr>
                      <a:noAutofit/>
                    </a:bodyPr>
                    <a:lstStyle/>
                    <a:p>
                      <a:pPr indent="0" lvl="0" marL="0" rtl="0" algn="l">
                        <a:spcBef>
                          <a:spcPts val="0"/>
                        </a:spcBef>
                        <a:spcAft>
                          <a:spcPts val="0"/>
                        </a:spcAft>
                        <a:buNone/>
                      </a:pPr>
                      <a:r>
                        <a:rPr lang="en">
                          <a:solidFill>
                            <a:srgbClr val="EFEFEF"/>
                          </a:solidFill>
                        </a:rPr>
                        <a:t>Reversion</a:t>
                      </a:r>
                      <a:endParaRPr>
                        <a:solidFill>
                          <a:srgbClr val="EFEFEF"/>
                        </a:solidFill>
                      </a:endParaRPr>
                    </a:p>
                    <a:p>
                      <a:pPr indent="0" lvl="0" marL="0" rtl="0" algn="l">
                        <a:spcBef>
                          <a:spcPts val="0"/>
                        </a:spcBef>
                        <a:spcAft>
                          <a:spcPts val="0"/>
                        </a:spcAft>
                        <a:buClr>
                          <a:schemeClr val="dk1"/>
                        </a:buClr>
                        <a:buSzPts val="1100"/>
                        <a:buFont typeface="Arial"/>
                        <a:buNone/>
                      </a:pPr>
                      <a:r>
                        <a:rPr lang="en">
                          <a:solidFill>
                            <a:srgbClr val="EFEFEF"/>
                          </a:solidFill>
                        </a:rPr>
                        <a:t>( # edit chains)</a:t>
                      </a:r>
                      <a:endParaRPr>
                        <a:solidFill>
                          <a:srgbClr val="EFEFE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vMerge="1"/>
                <a:tc>
                  <a:txBody>
                    <a:bodyPr>
                      <a:noAutofit/>
                    </a:bodyPr>
                    <a:lstStyle/>
                    <a:p>
                      <a:pPr indent="0" lvl="0" marL="0" rtl="0" algn="l">
                        <a:spcBef>
                          <a:spcPts val="0"/>
                        </a:spcBef>
                        <a:spcAft>
                          <a:spcPts val="0"/>
                        </a:spcAft>
                        <a:buNone/>
                      </a:pPr>
                      <a:r>
                        <a:rPr lang="en"/>
                        <a:t>No edits</a:t>
                      </a:r>
                      <a:endParaRPr/>
                    </a:p>
                    <a:p>
                      <a:pPr indent="0" lvl="0" marL="0" rtl="0" algn="l">
                        <a:spcBef>
                          <a:spcPts val="0"/>
                        </a:spcBef>
                        <a:spcAft>
                          <a:spcPts val="0"/>
                        </a:spcAft>
                        <a:buNone/>
                      </a:pPr>
                      <a:r>
                        <a:rPr lang="en"/>
                        <a:t>(len = 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Have edits (len &gt;1)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r>
              <a:tr h="381000">
                <a:tc>
                  <a:txBody>
                    <a:bodyPr>
                      <a:noAutofit/>
                    </a:bodyPr>
                    <a:lstStyle/>
                    <a:p>
                      <a:pPr indent="0" lvl="0" marL="0" rtl="0" algn="l">
                        <a:spcBef>
                          <a:spcPts val="0"/>
                        </a:spcBef>
                        <a:spcAft>
                          <a:spcPts val="0"/>
                        </a:spcAft>
                        <a:buNone/>
                      </a:pPr>
                      <a:r>
                        <a:rPr lang="en">
                          <a:solidFill>
                            <a:schemeClr val="dk1"/>
                          </a:solidFill>
                        </a:rPr>
                        <a:t>GitHub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3,775</a:t>
                      </a:r>
                      <a:endParaRPr/>
                    </a:p>
                    <a:p>
                      <a:pPr indent="0" lvl="0" marL="0" rtl="0" algn="ctr">
                        <a:spcBef>
                          <a:spcPts val="0"/>
                        </a:spcBef>
                        <a:spcAft>
                          <a:spcPts val="0"/>
                        </a:spcAft>
                        <a:buNone/>
                      </a:pPr>
                      <a:r>
                        <a:rPr lang="en"/>
                        <a:t>(95%)</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184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9 </a:t>
                      </a:r>
                      <a:endParaRPr>
                        <a:solidFill>
                          <a:srgbClr val="EFEFEF"/>
                        </a:solidFill>
                      </a:endParaRPr>
                    </a:p>
                    <a:p>
                      <a:pPr indent="0" lvl="0" marL="0" rtl="0" algn="ctr">
                        <a:spcBef>
                          <a:spcPts val="0"/>
                        </a:spcBef>
                        <a:spcAft>
                          <a:spcPts val="0"/>
                        </a:spcAft>
                        <a:buNone/>
                      </a:pPr>
                      <a:r>
                        <a:rPr lang="en">
                          <a:solidFill>
                            <a:srgbClr val="EFEFEF"/>
                          </a:solidFill>
                        </a:rPr>
                        <a:t>(0.21%)</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12</a:t>
                      </a:r>
                      <a:endParaRPr>
                        <a:solidFill>
                          <a:srgbClr val="EFEFEF"/>
                        </a:solidFill>
                      </a:endParaRPr>
                    </a:p>
                    <a:p>
                      <a:pPr indent="0" lvl="0" marL="0" rtl="0" algn="ctr">
                        <a:spcBef>
                          <a:spcPts val="0"/>
                        </a:spcBef>
                        <a:spcAft>
                          <a:spcPts val="0"/>
                        </a:spcAft>
                        <a:buNone/>
                      </a:pPr>
                      <a:r>
                        <a:rPr lang="en">
                          <a:solidFill>
                            <a:srgbClr val="EFEFEF"/>
                          </a:solidFill>
                        </a:rPr>
                        <a:t>(6.5%)</a:t>
                      </a:r>
                      <a:endParaRPr>
                        <a:solidFill>
                          <a:srgbClr val="EFEFE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chemeClr val="dk1"/>
                          </a:solidFill>
                        </a:rPr>
                        <a:t>Video</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16</a:t>
                      </a:r>
                      <a:endParaRPr/>
                    </a:p>
                    <a:p>
                      <a:pPr indent="0" lvl="0" marL="0" rtl="0" algn="ctr">
                        <a:spcBef>
                          <a:spcPts val="0"/>
                        </a:spcBef>
                        <a:spcAft>
                          <a:spcPts val="0"/>
                        </a:spcAft>
                        <a:buNone/>
                      </a:pPr>
                      <a:r>
                        <a:rPr lang="en"/>
                        <a:t>(17%)</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76</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65 </a:t>
                      </a:r>
                      <a:endParaRPr>
                        <a:solidFill>
                          <a:srgbClr val="EFEFEF"/>
                        </a:solidFill>
                      </a:endParaRPr>
                    </a:p>
                    <a:p>
                      <a:pPr indent="0" lvl="0" marL="0" rtl="0" algn="ctr">
                        <a:spcBef>
                          <a:spcPts val="0"/>
                        </a:spcBef>
                        <a:spcAft>
                          <a:spcPts val="0"/>
                        </a:spcAft>
                        <a:buNone/>
                      </a:pPr>
                      <a:r>
                        <a:rPr lang="en">
                          <a:solidFill>
                            <a:srgbClr val="EFEFEF"/>
                          </a:solidFill>
                        </a:rPr>
                        <a:t>(8.80%)</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2</a:t>
                      </a:r>
                      <a:r>
                        <a:rPr lang="en">
                          <a:solidFill>
                            <a:srgbClr val="EFEFEF"/>
                          </a:solidFill>
                        </a:rPr>
                        <a:t>5</a:t>
                      </a:r>
                      <a:endParaRPr>
                        <a:solidFill>
                          <a:srgbClr val="EFEFEF"/>
                        </a:solidFill>
                      </a:endParaRPr>
                    </a:p>
                    <a:p>
                      <a:pPr indent="0" lvl="0" marL="0" rtl="0" algn="ctr">
                        <a:spcBef>
                          <a:spcPts val="0"/>
                        </a:spcBef>
                        <a:spcAft>
                          <a:spcPts val="0"/>
                        </a:spcAft>
                        <a:buNone/>
                      </a:pPr>
                      <a:r>
                        <a:rPr lang="en">
                          <a:solidFill>
                            <a:srgbClr val="EFEFEF"/>
                          </a:solidFill>
                        </a:rPr>
                        <a:t>(32.9%)</a:t>
                      </a:r>
                      <a:endParaRPr>
                        <a:solidFill>
                          <a:srgbClr val="EFEFEF"/>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bl>
          </a:graphicData>
        </a:graphic>
      </p:graphicFrame>
      <p:sp>
        <p:nvSpPr>
          <p:cNvPr id="613" name="Google Shape;613;p44"/>
          <p:cNvSpPr/>
          <p:nvPr/>
        </p:nvSpPr>
        <p:spPr>
          <a:xfrm>
            <a:off x="52825" y="2480000"/>
            <a:ext cx="1506000" cy="541500"/>
          </a:xfrm>
          <a:prstGeom prst="wedgeRoundRectCallout">
            <a:avLst>
              <a:gd fmla="val 37209" name="adj1"/>
              <a:gd fmla="val 67650"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“Write once, </a:t>
            </a:r>
            <a:endParaRPr sz="1800">
              <a:solidFill>
                <a:srgbClr val="FFFFFF"/>
              </a:solidFill>
            </a:endParaRPr>
          </a:p>
          <a:p>
            <a:pPr indent="0" lvl="0" marL="0" rtl="0" algn="l">
              <a:spcBef>
                <a:spcPts val="0"/>
              </a:spcBef>
              <a:spcAft>
                <a:spcPts val="0"/>
              </a:spcAft>
              <a:buNone/>
            </a:pPr>
            <a:r>
              <a:rPr lang="en" sz="1800">
                <a:solidFill>
                  <a:srgbClr val="FFFFFF"/>
                </a:solidFill>
              </a:rPr>
              <a:t>read never”</a:t>
            </a:r>
            <a:endParaRPr sz="1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
                                        <p:tgtEl>
                                          <p:spTgt spid="6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
                                        <p:tgtEl>
                                          <p:spTgt spid="6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RQ3: Regex Evolution Characteristics</a:t>
            </a:r>
            <a:endParaRPr/>
          </a:p>
        </p:txBody>
      </p:sp>
      <p:sp>
        <p:nvSpPr>
          <p:cNvPr id="619" name="Google Shape;619;p45"/>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621" name="Google Shape;621;p45"/>
          <p:cNvGraphicFramePr/>
          <p:nvPr/>
        </p:nvGraphicFramePr>
        <p:xfrm>
          <a:off x="800075" y="1962150"/>
          <a:ext cx="3000000" cy="3000000"/>
        </p:xfrm>
        <a:graphic>
          <a:graphicData uri="http://schemas.openxmlformats.org/drawingml/2006/table">
            <a:tbl>
              <a:tblPr>
                <a:noFill/>
                <a:tableStyleId>{691BDDDD-FDDC-45B3-8CE8-551CA714FA9D}</a:tableStyleId>
              </a:tblPr>
              <a:tblGrid>
                <a:gridCol w="737925"/>
                <a:gridCol w="840225"/>
                <a:gridCol w="1050325"/>
                <a:gridCol w="1157975"/>
                <a:gridCol w="1044925"/>
              </a:tblGrid>
              <a:tr h="381000">
                <a:tc rowSpan="2">
                  <a:txBody>
                    <a:bodyPr>
                      <a:noAutofit/>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lang="en">
                          <a:solidFill>
                            <a:srgbClr val="EFEFEF"/>
                          </a:solidFill>
                        </a:rPr>
                        <a:t>Edit Frequency </a:t>
                      </a:r>
                      <a:endParaRPr>
                        <a:solidFill>
                          <a:srgbClr val="EFEFEF"/>
                        </a:solidFill>
                      </a:endParaRPr>
                    </a:p>
                    <a:p>
                      <a:pPr indent="0" lvl="0" marL="0" rtl="0" algn="l">
                        <a:spcBef>
                          <a:spcPts val="0"/>
                        </a:spcBef>
                        <a:spcAft>
                          <a:spcPts val="0"/>
                        </a:spcAft>
                        <a:buNone/>
                      </a:pPr>
                      <a:r>
                        <a:rPr lang="en">
                          <a:solidFill>
                            <a:srgbClr val="EFEFEF"/>
                          </a:solidFill>
                        </a:rPr>
                        <a:t>( # edit chains)</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hMerge="1"/>
                <a:tc rowSpan="2">
                  <a:txBody>
                    <a:bodyPr>
                      <a:noAutofit/>
                    </a:bodyPr>
                    <a:lstStyle/>
                    <a:p>
                      <a:pPr indent="0" lvl="0" marL="0" rtl="0" algn="l">
                        <a:spcBef>
                          <a:spcPts val="0"/>
                        </a:spcBef>
                        <a:spcAft>
                          <a:spcPts val="0"/>
                        </a:spcAft>
                        <a:buNone/>
                      </a:pPr>
                      <a:r>
                        <a:rPr lang="en"/>
                        <a:t>Runtime Errors</a:t>
                      </a:r>
                      <a:endParaRPr/>
                    </a:p>
                    <a:p>
                      <a:pPr indent="0" lvl="0" marL="0" rtl="0" algn="l">
                        <a:spcBef>
                          <a:spcPts val="0"/>
                        </a:spcBef>
                        <a:spcAft>
                          <a:spcPts val="0"/>
                        </a:spcAft>
                        <a:buNone/>
                      </a:pPr>
                      <a:r>
                        <a:rPr lang="en"/>
                        <a:t>( # regexes)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noAutofit/>
                    </a:bodyPr>
                    <a:lstStyle/>
                    <a:p>
                      <a:pPr indent="0" lvl="0" marL="0" rtl="0" algn="l">
                        <a:spcBef>
                          <a:spcPts val="0"/>
                        </a:spcBef>
                        <a:spcAft>
                          <a:spcPts val="0"/>
                        </a:spcAft>
                        <a:buNone/>
                      </a:pPr>
                      <a:r>
                        <a:rPr lang="en">
                          <a:solidFill>
                            <a:srgbClr val="EFEFEF"/>
                          </a:solidFill>
                        </a:rPr>
                        <a:t>Reversion</a:t>
                      </a:r>
                      <a:endParaRPr>
                        <a:solidFill>
                          <a:srgbClr val="EFEFEF"/>
                        </a:solidFill>
                      </a:endParaRPr>
                    </a:p>
                    <a:p>
                      <a:pPr indent="0" lvl="0" marL="0" rtl="0" algn="l">
                        <a:spcBef>
                          <a:spcPts val="0"/>
                        </a:spcBef>
                        <a:spcAft>
                          <a:spcPts val="0"/>
                        </a:spcAft>
                        <a:buNone/>
                      </a:pPr>
                      <a:r>
                        <a:rPr lang="en">
                          <a:solidFill>
                            <a:srgbClr val="EFEFEF"/>
                          </a:solidFill>
                        </a:rPr>
                        <a:t>( # edit chains)</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vMerge="1"/>
                <a:tc>
                  <a:txBody>
                    <a:bodyPr>
                      <a:noAutofit/>
                    </a:bodyPr>
                    <a:lstStyle/>
                    <a:p>
                      <a:pPr indent="0" lvl="0" marL="0" rtl="0" algn="l">
                        <a:spcBef>
                          <a:spcPts val="0"/>
                        </a:spcBef>
                        <a:spcAft>
                          <a:spcPts val="0"/>
                        </a:spcAft>
                        <a:buNone/>
                      </a:pPr>
                      <a:r>
                        <a:rPr lang="en">
                          <a:solidFill>
                            <a:srgbClr val="EFEFEF"/>
                          </a:solidFill>
                        </a:rPr>
                        <a:t>No edits</a:t>
                      </a:r>
                      <a:endParaRPr>
                        <a:solidFill>
                          <a:srgbClr val="EFEFEF"/>
                        </a:solidFill>
                      </a:endParaRPr>
                    </a:p>
                    <a:p>
                      <a:pPr indent="0" lvl="0" marL="0" rtl="0" algn="l">
                        <a:spcBef>
                          <a:spcPts val="0"/>
                        </a:spcBef>
                        <a:spcAft>
                          <a:spcPts val="0"/>
                        </a:spcAft>
                        <a:buNone/>
                      </a:pPr>
                      <a:r>
                        <a:rPr lang="en">
                          <a:solidFill>
                            <a:srgbClr val="EFEFEF"/>
                          </a:solidFill>
                        </a:rPr>
                        <a:t>(len = 1)</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EFEFEF"/>
                          </a:solidFill>
                        </a:rPr>
                        <a:t>Have edits (len &gt;1)</a:t>
                      </a:r>
                      <a:endParaRPr>
                        <a:solidFill>
                          <a:srgbClr val="EFEFEF"/>
                        </a:solidFill>
                      </a:endParaRPr>
                    </a:p>
                  </a:txBody>
                  <a:tcPr marT="91425" marB="91425" marR="91425" marL="91425">
                    <a:lnL cap="flat" cmpd="sng" w="9525">
                      <a:solidFill>
                        <a:srgbClr val="EFEFEF"/>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vMerge="1"/>
                <a:tc vMerge="1"/>
              </a:tr>
              <a:tr h="381000">
                <a:tc>
                  <a:txBody>
                    <a:bodyPr>
                      <a:noAutofit/>
                    </a:bodyPr>
                    <a:lstStyle/>
                    <a:p>
                      <a:pPr indent="0" lvl="0" marL="0" rtl="0" algn="l">
                        <a:spcBef>
                          <a:spcPts val="0"/>
                        </a:spcBef>
                        <a:spcAft>
                          <a:spcPts val="0"/>
                        </a:spcAft>
                        <a:buNone/>
                      </a:pPr>
                      <a:r>
                        <a:rPr lang="en">
                          <a:solidFill>
                            <a:schemeClr val="dk1"/>
                          </a:solidFill>
                        </a:rPr>
                        <a:t>GitHub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3,775</a:t>
                      </a:r>
                      <a:endParaRPr>
                        <a:solidFill>
                          <a:srgbClr val="EFEFEF"/>
                        </a:solidFill>
                      </a:endParaRPr>
                    </a:p>
                    <a:p>
                      <a:pPr indent="0" lvl="0" marL="0" rtl="0" algn="ctr">
                        <a:spcBef>
                          <a:spcPts val="0"/>
                        </a:spcBef>
                        <a:spcAft>
                          <a:spcPts val="0"/>
                        </a:spcAft>
                        <a:buNone/>
                      </a:pPr>
                      <a:r>
                        <a:rPr lang="en">
                          <a:solidFill>
                            <a:srgbClr val="EFEFEF"/>
                          </a:solidFill>
                        </a:rPr>
                        <a:t>(95%)</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184</a:t>
                      </a:r>
                      <a:endParaRPr>
                        <a:solidFill>
                          <a:srgbClr val="EFEFEF"/>
                        </a:solidFill>
                      </a:endParaRPr>
                    </a:p>
                  </a:txBody>
                  <a:tcPr marT="91425" marB="91425" marR="91425" marL="91425">
                    <a:lnL cap="flat" cmpd="sng" w="9525">
                      <a:solidFill>
                        <a:srgbClr val="EFEFEF"/>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9 </a:t>
                      </a:r>
                      <a:endParaRPr/>
                    </a:p>
                    <a:p>
                      <a:pPr indent="0" lvl="0" marL="0" rtl="0" algn="ctr">
                        <a:spcBef>
                          <a:spcPts val="0"/>
                        </a:spcBef>
                        <a:spcAft>
                          <a:spcPts val="0"/>
                        </a:spcAft>
                        <a:buNone/>
                      </a:pPr>
                      <a:r>
                        <a:rPr lang="en"/>
                        <a:t>(0.21%)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12</a:t>
                      </a:r>
                      <a:endParaRPr>
                        <a:solidFill>
                          <a:srgbClr val="EFEFEF"/>
                        </a:solidFill>
                      </a:endParaRPr>
                    </a:p>
                    <a:p>
                      <a:pPr indent="0" lvl="0" marL="0" rtl="0" algn="ctr">
                        <a:spcBef>
                          <a:spcPts val="0"/>
                        </a:spcBef>
                        <a:spcAft>
                          <a:spcPts val="0"/>
                        </a:spcAft>
                        <a:buNone/>
                      </a:pPr>
                      <a:r>
                        <a:rPr lang="en">
                          <a:solidFill>
                            <a:srgbClr val="EFEFEF"/>
                          </a:solidFill>
                        </a:rPr>
                        <a:t>(6.5%)</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chemeClr val="dk1"/>
                          </a:solidFill>
                        </a:rPr>
                        <a:t>Video</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16</a:t>
                      </a:r>
                      <a:endParaRPr>
                        <a:solidFill>
                          <a:srgbClr val="EFEFEF"/>
                        </a:solidFill>
                      </a:endParaRPr>
                    </a:p>
                    <a:p>
                      <a:pPr indent="0" lvl="0" marL="0" rtl="0" algn="ctr">
                        <a:spcBef>
                          <a:spcPts val="0"/>
                        </a:spcBef>
                        <a:spcAft>
                          <a:spcPts val="0"/>
                        </a:spcAft>
                        <a:buNone/>
                      </a:pPr>
                      <a:r>
                        <a:rPr lang="en">
                          <a:solidFill>
                            <a:srgbClr val="EFEFEF"/>
                          </a:solidFill>
                        </a:rPr>
                        <a:t>(17%)</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76</a:t>
                      </a:r>
                      <a:endParaRPr>
                        <a:solidFill>
                          <a:srgbClr val="EFEFEF"/>
                        </a:solidFill>
                      </a:endParaRPr>
                    </a:p>
                  </a:txBody>
                  <a:tcPr marT="91425" marB="91425" marR="91425" marL="91425">
                    <a:lnL cap="flat" cmpd="sng" w="9525">
                      <a:solidFill>
                        <a:srgbClr val="EFEFEF"/>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65 </a:t>
                      </a:r>
                      <a:endParaRPr/>
                    </a:p>
                    <a:p>
                      <a:pPr indent="0" lvl="0" marL="0" rtl="0" algn="ctr">
                        <a:spcBef>
                          <a:spcPts val="0"/>
                        </a:spcBef>
                        <a:spcAft>
                          <a:spcPts val="0"/>
                        </a:spcAft>
                        <a:buNone/>
                      </a:pPr>
                      <a:r>
                        <a:rPr lang="en"/>
                        <a:t>(8.80%)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2</a:t>
                      </a:r>
                      <a:r>
                        <a:rPr lang="en">
                          <a:solidFill>
                            <a:srgbClr val="EFEFEF"/>
                          </a:solidFill>
                        </a:rPr>
                        <a:t>5</a:t>
                      </a:r>
                      <a:endParaRPr>
                        <a:solidFill>
                          <a:srgbClr val="EFEFEF"/>
                        </a:solidFill>
                      </a:endParaRPr>
                    </a:p>
                    <a:p>
                      <a:pPr indent="0" lvl="0" marL="0" rtl="0" algn="ctr">
                        <a:spcBef>
                          <a:spcPts val="0"/>
                        </a:spcBef>
                        <a:spcAft>
                          <a:spcPts val="0"/>
                        </a:spcAft>
                        <a:buNone/>
                      </a:pPr>
                      <a:r>
                        <a:rPr lang="en">
                          <a:solidFill>
                            <a:srgbClr val="EFEFEF"/>
                          </a:solidFill>
                        </a:rPr>
                        <a:t>(32.9%)</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bl>
          </a:graphicData>
        </a:graphic>
      </p:graphicFrame>
      <p:sp>
        <p:nvSpPr>
          <p:cNvPr id="622" name="Google Shape;622;p45"/>
          <p:cNvSpPr/>
          <p:nvPr/>
        </p:nvSpPr>
        <p:spPr>
          <a:xfrm>
            <a:off x="4094225" y="1295325"/>
            <a:ext cx="2378100" cy="735600"/>
          </a:xfrm>
          <a:prstGeom prst="wedgeRoundRectCallout">
            <a:avLst>
              <a:gd fmla="val -37795" name="adj1"/>
              <a:gd fmla="val 71847"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Checkers needed before running code</a:t>
            </a:r>
            <a:endParaRPr sz="1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
                                        <p:tgtEl>
                                          <p:spTgt spid="6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RQ3: Regex Evolution Characteristics</a:t>
            </a:r>
            <a:endParaRPr/>
          </a:p>
        </p:txBody>
      </p:sp>
      <p:sp>
        <p:nvSpPr>
          <p:cNvPr id="628" name="Google Shape;628;p46"/>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630" name="Google Shape;630;p46"/>
          <p:cNvGraphicFramePr/>
          <p:nvPr/>
        </p:nvGraphicFramePr>
        <p:xfrm>
          <a:off x="800075" y="1962150"/>
          <a:ext cx="3000000" cy="3000000"/>
        </p:xfrm>
        <a:graphic>
          <a:graphicData uri="http://schemas.openxmlformats.org/drawingml/2006/table">
            <a:tbl>
              <a:tblPr>
                <a:noFill/>
                <a:tableStyleId>{691BDDDD-FDDC-45B3-8CE8-551CA714FA9D}</a:tableStyleId>
              </a:tblPr>
              <a:tblGrid>
                <a:gridCol w="737925"/>
                <a:gridCol w="840225"/>
                <a:gridCol w="1050325"/>
                <a:gridCol w="1157975"/>
                <a:gridCol w="1044925"/>
              </a:tblGrid>
              <a:tr h="381000">
                <a:tc rowSpan="2">
                  <a:txBody>
                    <a:bodyPr>
                      <a:noAutofit/>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lang="en"/>
                        <a:t>Edit Frequency </a:t>
                      </a:r>
                      <a:endParaRPr/>
                    </a:p>
                    <a:p>
                      <a:pPr indent="0" lvl="0" marL="0" rtl="0" algn="l">
                        <a:spcBef>
                          <a:spcPts val="0"/>
                        </a:spcBef>
                        <a:spcAft>
                          <a:spcPts val="0"/>
                        </a:spcAft>
                        <a:buNone/>
                      </a:pPr>
                      <a:r>
                        <a:rPr lang="en"/>
                        <a:t>( # edit chains)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rowSpan="2">
                  <a:txBody>
                    <a:bodyPr>
                      <a:noAutofit/>
                    </a:bodyPr>
                    <a:lstStyle/>
                    <a:p>
                      <a:pPr indent="0" lvl="0" marL="0" rtl="0" algn="l">
                        <a:spcBef>
                          <a:spcPts val="0"/>
                        </a:spcBef>
                        <a:spcAft>
                          <a:spcPts val="0"/>
                        </a:spcAft>
                        <a:buNone/>
                      </a:pPr>
                      <a:r>
                        <a:rPr lang="en">
                          <a:solidFill>
                            <a:srgbClr val="EFEFEF"/>
                          </a:solidFill>
                        </a:rPr>
                        <a:t>Runtime Errors</a:t>
                      </a:r>
                      <a:endParaRPr>
                        <a:solidFill>
                          <a:srgbClr val="EFEFEF"/>
                        </a:solidFill>
                      </a:endParaRPr>
                    </a:p>
                    <a:p>
                      <a:pPr indent="0" lvl="0" marL="0" rtl="0" algn="l">
                        <a:spcBef>
                          <a:spcPts val="0"/>
                        </a:spcBef>
                        <a:spcAft>
                          <a:spcPts val="0"/>
                        </a:spcAft>
                        <a:buNone/>
                      </a:pPr>
                      <a:r>
                        <a:rPr lang="en">
                          <a:solidFill>
                            <a:srgbClr val="EFEFEF"/>
                          </a:solidFill>
                        </a:rPr>
                        <a:t>( # regexes)</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rowSpan="2">
                  <a:txBody>
                    <a:bodyPr>
                      <a:noAutofit/>
                    </a:bodyPr>
                    <a:lstStyle/>
                    <a:p>
                      <a:pPr indent="0" lvl="0" marL="0" rtl="0" algn="l">
                        <a:spcBef>
                          <a:spcPts val="0"/>
                        </a:spcBef>
                        <a:spcAft>
                          <a:spcPts val="0"/>
                        </a:spcAft>
                        <a:buNone/>
                      </a:pPr>
                      <a:r>
                        <a:rPr lang="en"/>
                        <a:t>Reversion</a:t>
                      </a:r>
                      <a:endParaRPr/>
                    </a:p>
                    <a:p>
                      <a:pPr indent="0" lvl="0" marL="0" rtl="0" algn="l">
                        <a:spcBef>
                          <a:spcPts val="0"/>
                        </a:spcBef>
                        <a:spcAft>
                          <a:spcPts val="0"/>
                        </a:spcAft>
                        <a:buNone/>
                      </a:pPr>
                      <a:r>
                        <a:rPr lang="en">
                          <a:solidFill>
                            <a:schemeClr val="dk1"/>
                          </a:solidFill>
                        </a:rPr>
                        <a:t>( # edit chains)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vMerge="1"/>
                <a:tc>
                  <a:txBody>
                    <a:bodyPr>
                      <a:noAutofit/>
                    </a:bodyPr>
                    <a:lstStyle/>
                    <a:p>
                      <a:pPr indent="0" lvl="0" marL="0" rtl="0" algn="l">
                        <a:spcBef>
                          <a:spcPts val="0"/>
                        </a:spcBef>
                        <a:spcAft>
                          <a:spcPts val="0"/>
                        </a:spcAft>
                        <a:buNone/>
                      </a:pPr>
                      <a:r>
                        <a:rPr lang="en">
                          <a:solidFill>
                            <a:srgbClr val="EFEFEF"/>
                          </a:solidFill>
                        </a:rPr>
                        <a:t>No edits</a:t>
                      </a:r>
                      <a:endParaRPr>
                        <a:solidFill>
                          <a:srgbClr val="EFEFEF"/>
                        </a:solidFill>
                      </a:endParaRPr>
                    </a:p>
                    <a:p>
                      <a:pPr indent="0" lvl="0" marL="0" rtl="0" algn="l">
                        <a:spcBef>
                          <a:spcPts val="0"/>
                        </a:spcBef>
                        <a:spcAft>
                          <a:spcPts val="0"/>
                        </a:spcAft>
                        <a:buNone/>
                      </a:pPr>
                      <a:r>
                        <a:rPr lang="en">
                          <a:solidFill>
                            <a:srgbClr val="EFEFEF"/>
                          </a:solidFill>
                        </a:rPr>
                        <a:t>(len = 1)</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Have edits (len &gt;1)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c vMerge="1"/>
              </a:tr>
              <a:tr h="381000">
                <a:tc>
                  <a:txBody>
                    <a:bodyPr>
                      <a:noAutofit/>
                    </a:bodyPr>
                    <a:lstStyle/>
                    <a:p>
                      <a:pPr indent="0" lvl="0" marL="0" rtl="0" algn="l">
                        <a:spcBef>
                          <a:spcPts val="0"/>
                        </a:spcBef>
                        <a:spcAft>
                          <a:spcPts val="0"/>
                        </a:spcAft>
                        <a:buNone/>
                      </a:pPr>
                      <a:r>
                        <a:rPr lang="en">
                          <a:solidFill>
                            <a:schemeClr val="dk1"/>
                          </a:solidFill>
                        </a:rPr>
                        <a:t>GitHub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3,775</a:t>
                      </a:r>
                      <a:endParaRPr>
                        <a:solidFill>
                          <a:srgbClr val="EFEFEF"/>
                        </a:solidFill>
                      </a:endParaRPr>
                    </a:p>
                    <a:p>
                      <a:pPr indent="0" lvl="0" marL="0" rtl="0" algn="ctr">
                        <a:spcBef>
                          <a:spcPts val="0"/>
                        </a:spcBef>
                        <a:spcAft>
                          <a:spcPts val="0"/>
                        </a:spcAft>
                        <a:buNone/>
                      </a:pPr>
                      <a:r>
                        <a:rPr lang="en">
                          <a:solidFill>
                            <a:srgbClr val="EFEFEF"/>
                          </a:solidFill>
                        </a:rPr>
                        <a:t>(95%)</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184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9 </a:t>
                      </a:r>
                      <a:endParaRPr>
                        <a:solidFill>
                          <a:srgbClr val="EFEFEF"/>
                        </a:solidFill>
                      </a:endParaRPr>
                    </a:p>
                    <a:p>
                      <a:pPr indent="0" lvl="0" marL="0" rtl="0" algn="ctr">
                        <a:spcBef>
                          <a:spcPts val="0"/>
                        </a:spcBef>
                        <a:spcAft>
                          <a:spcPts val="0"/>
                        </a:spcAft>
                        <a:buNone/>
                      </a:pPr>
                      <a:r>
                        <a:rPr lang="en">
                          <a:solidFill>
                            <a:srgbClr val="EFEFEF"/>
                          </a:solidFill>
                        </a:rPr>
                        <a:t>(0.21%)</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12</a:t>
                      </a:r>
                      <a:endParaRPr/>
                    </a:p>
                    <a:p>
                      <a:pPr indent="0" lvl="0" marL="0" rtl="0" algn="ctr">
                        <a:spcBef>
                          <a:spcPts val="0"/>
                        </a:spcBef>
                        <a:spcAft>
                          <a:spcPts val="0"/>
                        </a:spcAft>
                        <a:buNone/>
                      </a:pPr>
                      <a:r>
                        <a:rPr lang="en"/>
                        <a:t>(6.5%)</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solidFill>
                            <a:schemeClr val="dk1"/>
                          </a:solidFill>
                        </a:rPr>
                        <a:t>Video</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16</a:t>
                      </a:r>
                      <a:endParaRPr>
                        <a:solidFill>
                          <a:srgbClr val="EFEFEF"/>
                        </a:solidFill>
                      </a:endParaRPr>
                    </a:p>
                    <a:p>
                      <a:pPr indent="0" lvl="0" marL="0" rtl="0" algn="ctr">
                        <a:spcBef>
                          <a:spcPts val="0"/>
                        </a:spcBef>
                        <a:spcAft>
                          <a:spcPts val="0"/>
                        </a:spcAft>
                        <a:buNone/>
                      </a:pPr>
                      <a:r>
                        <a:rPr lang="en">
                          <a:solidFill>
                            <a:srgbClr val="EFEFEF"/>
                          </a:solidFill>
                        </a:rPr>
                        <a:t>(17%)</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76</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EFEFEF"/>
                          </a:solidFill>
                        </a:rPr>
                        <a:t>65 </a:t>
                      </a:r>
                      <a:endParaRPr>
                        <a:solidFill>
                          <a:srgbClr val="EFEFEF"/>
                        </a:solidFill>
                      </a:endParaRPr>
                    </a:p>
                    <a:p>
                      <a:pPr indent="0" lvl="0" marL="0" rtl="0" algn="ctr">
                        <a:spcBef>
                          <a:spcPts val="0"/>
                        </a:spcBef>
                        <a:spcAft>
                          <a:spcPts val="0"/>
                        </a:spcAft>
                        <a:buNone/>
                      </a:pPr>
                      <a:r>
                        <a:rPr lang="en">
                          <a:solidFill>
                            <a:srgbClr val="EFEFEF"/>
                          </a:solidFill>
                        </a:rPr>
                        <a:t>(8.80%)</a:t>
                      </a:r>
                      <a:endParaRPr>
                        <a:solidFill>
                          <a:srgbClr val="EFEFE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2</a:t>
                      </a:r>
                      <a:r>
                        <a:rPr lang="en"/>
                        <a:t>5</a:t>
                      </a:r>
                      <a:endParaRPr/>
                    </a:p>
                    <a:p>
                      <a:pPr indent="0" lvl="0" marL="0" rtl="0" algn="ctr">
                        <a:spcBef>
                          <a:spcPts val="0"/>
                        </a:spcBef>
                        <a:spcAft>
                          <a:spcPts val="0"/>
                        </a:spcAft>
                        <a:buNone/>
                      </a:pPr>
                      <a:r>
                        <a:rPr lang="en"/>
                        <a:t>(32.9%)</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631" name="Google Shape;631;p46"/>
          <p:cNvSpPr/>
          <p:nvPr/>
        </p:nvSpPr>
        <p:spPr>
          <a:xfrm>
            <a:off x="7028683" y="2212339"/>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v</a:t>
            </a:r>
            <a:r>
              <a:rPr lang="en" sz="1200">
                <a:solidFill>
                  <a:schemeClr val="dk1"/>
                </a:solidFill>
              </a:rPr>
              <a:t>j</a:t>
            </a:r>
            <a:endParaRPr/>
          </a:p>
        </p:txBody>
      </p:sp>
      <p:sp>
        <p:nvSpPr>
          <p:cNvPr id="632" name="Google Shape;632;p46"/>
          <p:cNvSpPr/>
          <p:nvPr/>
        </p:nvSpPr>
        <p:spPr>
          <a:xfrm>
            <a:off x="5893093" y="2212354"/>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v</a:t>
            </a:r>
            <a:r>
              <a:rPr lang="en" sz="1200">
                <a:solidFill>
                  <a:schemeClr val="dk1"/>
                </a:solidFill>
              </a:rPr>
              <a:t>i</a:t>
            </a:r>
            <a:endParaRPr/>
          </a:p>
        </p:txBody>
      </p:sp>
      <p:sp>
        <p:nvSpPr>
          <p:cNvPr id="633" name="Google Shape;633;p46"/>
          <p:cNvSpPr/>
          <p:nvPr/>
        </p:nvSpPr>
        <p:spPr>
          <a:xfrm>
            <a:off x="8100201" y="2218193"/>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v</a:t>
            </a:r>
            <a:r>
              <a:rPr lang="en" sz="1200">
                <a:solidFill>
                  <a:schemeClr val="dk1"/>
                </a:solidFill>
              </a:rPr>
              <a:t>k</a:t>
            </a:r>
            <a:endParaRPr/>
          </a:p>
        </p:txBody>
      </p:sp>
      <p:cxnSp>
        <p:nvCxnSpPr>
          <p:cNvPr id="634" name="Google Shape;634;p46"/>
          <p:cNvCxnSpPr>
            <a:endCxn id="631" idx="1"/>
          </p:cNvCxnSpPr>
          <p:nvPr/>
        </p:nvCxnSpPr>
        <p:spPr>
          <a:xfrm flipH="1" rot="10800000">
            <a:off x="6538183" y="2434639"/>
            <a:ext cx="490500" cy="7500"/>
          </a:xfrm>
          <a:prstGeom prst="straightConnector1">
            <a:avLst/>
          </a:prstGeom>
          <a:noFill/>
          <a:ln cap="flat" cmpd="sng" w="9525">
            <a:solidFill>
              <a:schemeClr val="dk2"/>
            </a:solidFill>
            <a:prstDash val="solid"/>
            <a:round/>
            <a:headEnd len="med" w="med" type="none"/>
            <a:tailEnd len="med" w="med" type="triangle"/>
          </a:ln>
        </p:spPr>
      </p:cxnSp>
      <p:cxnSp>
        <p:nvCxnSpPr>
          <p:cNvPr id="635" name="Google Shape;635;p46"/>
          <p:cNvCxnSpPr>
            <a:endCxn id="633" idx="1"/>
          </p:cNvCxnSpPr>
          <p:nvPr/>
        </p:nvCxnSpPr>
        <p:spPr>
          <a:xfrm flipH="1" rot="10800000">
            <a:off x="7706001" y="2440493"/>
            <a:ext cx="394200" cy="4800"/>
          </a:xfrm>
          <a:prstGeom prst="straightConnector1">
            <a:avLst/>
          </a:prstGeom>
          <a:noFill/>
          <a:ln cap="flat" cmpd="sng" w="9525">
            <a:solidFill>
              <a:schemeClr val="dk2"/>
            </a:solidFill>
            <a:prstDash val="solid"/>
            <a:round/>
            <a:headEnd len="med" w="med" type="none"/>
            <a:tailEnd len="med" w="med" type="triangle"/>
          </a:ln>
        </p:spPr>
      </p:cxnSp>
      <p:sp>
        <p:nvSpPr>
          <p:cNvPr id="636" name="Google Shape;636;p46"/>
          <p:cNvSpPr/>
          <p:nvPr/>
        </p:nvSpPr>
        <p:spPr>
          <a:xfrm>
            <a:off x="5922525" y="2821200"/>
            <a:ext cx="502500" cy="444600"/>
          </a:xfrm>
          <a:prstGeom prst="ellipse">
            <a:avLst/>
          </a:prstGeom>
          <a:solidFill>
            <a:srgbClr val="93C47D"/>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6"/>
          <p:cNvSpPr/>
          <p:nvPr/>
        </p:nvSpPr>
        <p:spPr>
          <a:xfrm>
            <a:off x="7065525" y="2821200"/>
            <a:ext cx="502500" cy="444600"/>
          </a:xfrm>
          <a:prstGeom prst="ellipse">
            <a:avLst/>
          </a:prstGeom>
          <a:solidFill>
            <a:srgbClr val="93C47D"/>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638" name="Google Shape;638;p46"/>
          <p:cNvSpPr/>
          <p:nvPr/>
        </p:nvSpPr>
        <p:spPr>
          <a:xfrm>
            <a:off x="8284725" y="2821200"/>
            <a:ext cx="502500" cy="444600"/>
          </a:xfrm>
          <a:prstGeom prst="ellipse">
            <a:avLst/>
          </a:prstGeom>
          <a:solidFill>
            <a:srgbClr val="93C47D"/>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9" name="Google Shape;639;p46"/>
          <p:cNvCxnSpPr>
            <a:stCxn id="636" idx="6"/>
            <a:endCxn id="637" idx="2"/>
          </p:cNvCxnSpPr>
          <p:nvPr/>
        </p:nvCxnSpPr>
        <p:spPr>
          <a:xfrm>
            <a:off x="6425025" y="3043500"/>
            <a:ext cx="640500" cy="0"/>
          </a:xfrm>
          <a:prstGeom prst="straightConnector1">
            <a:avLst/>
          </a:prstGeom>
          <a:noFill/>
          <a:ln cap="flat" cmpd="sng" w="19050">
            <a:solidFill>
              <a:srgbClr val="0000FF"/>
            </a:solidFill>
            <a:prstDash val="solid"/>
            <a:round/>
            <a:headEnd len="med" w="med" type="none"/>
            <a:tailEnd len="med" w="med" type="triangle"/>
          </a:ln>
        </p:spPr>
      </p:cxnSp>
      <p:cxnSp>
        <p:nvCxnSpPr>
          <p:cNvPr id="640" name="Google Shape;640;p46"/>
          <p:cNvCxnSpPr>
            <a:stCxn id="637" idx="6"/>
            <a:endCxn id="638" idx="2"/>
          </p:cNvCxnSpPr>
          <p:nvPr/>
        </p:nvCxnSpPr>
        <p:spPr>
          <a:xfrm>
            <a:off x="7568025" y="3043500"/>
            <a:ext cx="716700" cy="0"/>
          </a:xfrm>
          <a:prstGeom prst="straightConnector1">
            <a:avLst/>
          </a:prstGeom>
          <a:noFill/>
          <a:ln cap="flat" cmpd="sng" w="19050">
            <a:solidFill>
              <a:srgbClr val="0000FF"/>
            </a:solidFill>
            <a:prstDash val="solid"/>
            <a:round/>
            <a:headEnd len="med" w="med" type="none"/>
            <a:tailEnd len="med" w="med" type="triangle"/>
          </a:ln>
        </p:spPr>
      </p:cxnSp>
      <p:sp>
        <p:nvSpPr>
          <p:cNvPr id="641" name="Google Shape;641;p46"/>
          <p:cNvSpPr/>
          <p:nvPr/>
        </p:nvSpPr>
        <p:spPr>
          <a:xfrm>
            <a:off x="5313425" y="1489400"/>
            <a:ext cx="1752000" cy="541500"/>
          </a:xfrm>
          <a:prstGeom prst="wedgeRoundRectCallout">
            <a:avLst>
              <a:gd fmla="val -37795" name="adj1"/>
              <a:gd fmla="val 71847"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inexperience?</a:t>
            </a:r>
            <a:endParaRPr sz="1800">
              <a:solidFill>
                <a:srgbClr val="FFFFFF"/>
              </a:solidFill>
            </a:endParaRPr>
          </a:p>
        </p:txBody>
      </p:sp>
      <p:sp>
        <p:nvSpPr>
          <p:cNvPr id="642" name="Google Shape;642;p46"/>
          <p:cNvSpPr txBox="1"/>
          <p:nvPr/>
        </p:nvSpPr>
        <p:spPr>
          <a:xfrm>
            <a:off x="6008225" y="2831050"/>
            <a:ext cx="502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t>
            </a:r>
            <a:endParaRPr/>
          </a:p>
        </p:txBody>
      </p:sp>
      <p:sp>
        <p:nvSpPr>
          <p:cNvPr id="643" name="Google Shape;643;p46"/>
          <p:cNvSpPr txBox="1"/>
          <p:nvPr/>
        </p:nvSpPr>
        <p:spPr>
          <a:xfrm>
            <a:off x="8352825" y="2858850"/>
            <a:ext cx="502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a:t>
            </a:r>
            <a:endParaRPr/>
          </a:p>
        </p:txBody>
      </p:sp>
      <p:sp>
        <p:nvSpPr>
          <p:cNvPr id="644" name="Google Shape;644;p46"/>
          <p:cNvSpPr txBox="1"/>
          <p:nvPr/>
        </p:nvSpPr>
        <p:spPr>
          <a:xfrm>
            <a:off x="7137675" y="2858850"/>
            <a:ext cx="502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R’</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
                                        <p:tgtEl>
                                          <p:spTgt spid="633"/>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2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RQ4: Regex Semantic Changes</a:t>
            </a:r>
            <a:endParaRPr/>
          </a:p>
        </p:txBody>
      </p:sp>
      <p:sp>
        <p:nvSpPr>
          <p:cNvPr id="650" name="Google Shape;650;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pSp>
        <p:nvGrpSpPr>
          <p:cNvPr id="651" name="Google Shape;651;p47"/>
          <p:cNvGrpSpPr/>
          <p:nvPr/>
        </p:nvGrpSpPr>
        <p:grpSpPr>
          <a:xfrm>
            <a:off x="702925" y="1492775"/>
            <a:ext cx="2388465" cy="1666375"/>
            <a:chOff x="702925" y="1721375"/>
            <a:chExt cx="2388465" cy="1666375"/>
          </a:xfrm>
        </p:grpSpPr>
        <p:sp>
          <p:nvSpPr>
            <p:cNvPr id="652" name="Google Shape;652;p47"/>
            <p:cNvSpPr/>
            <p:nvPr/>
          </p:nvSpPr>
          <p:spPr>
            <a:xfrm>
              <a:off x="702925"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7"/>
            <p:cNvSpPr/>
            <p:nvPr/>
          </p:nvSpPr>
          <p:spPr>
            <a:xfrm>
              <a:off x="1604590"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7"/>
            <p:cNvSpPr txBox="1"/>
            <p:nvPr/>
          </p:nvSpPr>
          <p:spPr>
            <a:xfrm>
              <a:off x="959450" y="2994150"/>
              <a:ext cx="759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L(r1)</a:t>
              </a:r>
              <a:endParaRPr/>
            </a:p>
          </p:txBody>
        </p:sp>
        <p:sp>
          <p:nvSpPr>
            <p:cNvPr id="655" name="Google Shape;655;p47"/>
            <p:cNvSpPr txBox="1"/>
            <p:nvPr/>
          </p:nvSpPr>
          <p:spPr>
            <a:xfrm>
              <a:off x="2098700" y="2994150"/>
              <a:ext cx="759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L(r2)</a:t>
              </a:r>
              <a:endParaRPr/>
            </a:p>
          </p:txBody>
        </p:sp>
      </p:grpSp>
      <p:sp>
        <p:nvSpPr>
          <p:cNvPr id="656" name="Google Shape;656;p47"/>
          <p:cNvSpPr/>
          <p:nvPr/>
        </p:nvSpPr>
        <p:spPr>
          <a:xfrm>
            <a:off x="635900" y="1268488"/>
            <a:ext cx="2575500" cy="2167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7"/>
          <p:cNvSpPr txBox="1"/>
          <p:nvPr/>
        </p:nvSpPr>
        <p:spPr>
          <a:xfrm>
            <a:off x="4021875" y="2596388"/>
            <a:ext cx="3477000" cy="20307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          1a</a:t>
            </a:r>
            <a:endParaRPr b="1" sz="1800"/>
          </a:p>
        </p:txBody>
      </p:sp>
      <p:sp>
        <p:nvSpPr>
          <p:cNvPr id="658" name="Google Shape;658;p47"/>
          <p:cNvSpPr/>
          <p:nvPr/>
        </p:nvSpPr>
        <p:spPr>
          <a:xfrm>
            <a:off x="4462675" y="2912925"/>
            <a:ext cx="2575500" cy="1514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02</a:t>
            </a:r>
            <a:endParaRPr b="1" sz="1800">
              <a:solidFill>
                <a:srgbClr val="FFFFFF"/>
              </a:solidFill>
            </a:endParaRPr>
          </a:p>
        </p:txBody>
      </p:sp>
      <p:sp>
        <p:nvSpPr>
          <p:cNvPr id="659" name="Google Shape;659;p47"/>
          <p:cNvSpPr/>
          <p:nvPr/>
        </p:nvSpPr>
        <p:spPr>
          <a:xfrm>
            <a:off x="5255675" y="3183075"/>
            <a:ext cx="1238100" cy="857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123</a:t>
            </a:r>
            <a:endParaRPr b="1" sz="1800">
              <a:solidFill>
                <a:srgbClr val="FFFFFF"/>
              </a:solidFill>
            </a:endParaRPr>
          </a:p>
        </p:txBody>
      </p:sp>
      <p:sp>
        <p:nvSpPr>
          <p:cNvPr id="660" name="Google Shape;660;p47"/>
          <p:cNvSpPr txBox="1"/>
          <p:nvPr>
            <p:ph idx="1" type="body"/>
          </p:nvPr>
        </p:nvSpPr>
        <p:spPr>
          <a:xfrm>
            <a:off x="5791200" y="3709675"/>
            <a:ext cx="548700" cy="474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a:solidFill>
                  <a:srgbClr val="FF0000"/>
                </a:solidFill>
              </a:rPr>
              <a:t>r2</a:t>
            </a:r>
            <a:endParaRPr sz="1400">
              <a:solidFill>
                <a:srgbClr val="FF0000"/>
              </a:solidFill>
            </a:endParaRPr>
          </a:p>
        </p:txBody>
      </p:sp>
      <p:sp>
        <p:nvSpPr>
          <p:cNvPr id="661" name="Google Shape;661;p47"/>
          <p:cNvSpPr txBox="1"/>
          <p:nvPr/>
        </p:nvSpPr>
        <p:spPr>
          <a:xfrm>
            <a:off x="479750" y="3474075"/>
            <a:ext cx="3237900" cy="10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FF"/>
                </a:solidFill>
              </a:rPr>
              <a:t>Overlap, </a:t>
            </a:r>
            <a:endParaRPr sz="1800">
              <a:solidFill>
                <a:srgbClr val="0000FF"/>
              </a:solidFill>
            </a:endParaRPr>
          </a:p>
          <a:p>
            <a:pPr indent="0" lvl="0" marL="0" rtl="0" algn="l">
              <a:lnSpc>
                <a:spcPct val="115000"/>
              </a:lnSpc>
              <a:spcBef>
                <a:spcPts val="0"/>
              </a:spcBef>
              <a:spcAft>
                <a:spcPts val="0"/>
              </a:spcAft>
              <a:buNone/>
            </a:pPr>
            <a:r>
              <a:rPr lang="en" sz="1800">
                <a:solidFill>
                  <a:srgbClr val="0000FF"/>
                </a:solidFill>
              </a:rPr>
              <a:t>Disjoint, </a:t>
            </a:r>
            <a:r>
              <a:rPr lang="en" sz="1800">
                <a:solidFill>
                  <a:srgbClr val="0000FF"/>
                </a:solidFill>
              </a:rPr>
              <a:t>Equivalent,</a:t>
            </a:r>
            <a:endParaRPr sz="1800">
              <a:solidFill>
                <a:srgbClr val="0000FF"/>
              </a:solidFill>
            </a:endParaRPr>
          </a:p>
          <a:p>
            <a:pPr indent="0" lvl="0" marL="0" rtl="0" algn="l">
              <a:lnSpc>
                <a:spcPct val="115000"/>
              </a:lnSpc>
              <a:spcBef>
                <a:spcPts val="0"/>
              </a:spcBef>
              <a:spcAft>
                <a:spcPts val="0"/>
              </a:spcAft>
              <a:buNone/>
            </a:pPr>
            <a:r>
              <a:rPr lang="en" sz="1800">
                <a:solidFill>
                  <a:srgbClr val="0000FF"/>
                </a:solidFill>
              </a:rPr>
              <a:t>Reduction, Expansion</a:t>
            </a:r>
            <a:endParaRPr sz="1800">
              <a:solidFill>
                <a:srgbClr val="0000FF"/>
              </a:solidFill>
            </a:endParaRPr>
          </a:p>
        </p:txBody>
      </p:sp>
      <p:sp>
        <p:nvSpPr>
          <p:cNvPr id="662" name="Google Shape;662;p47"/>
          <p:cNvSpPr txBox="1"/>
          <p:nvPr>
            <p:ph idx="1" type="body"/>
          </p:nvPr>
        </p:nvSpPr>
        <p:spPr>
          <a:xfrm>
            <a:off x="4038600" y="1352550"/>
            <a:ext cx="3477000" cy="104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rPr>
              <a:t>Regex for integers</a:t>
            </a:r>
            <a:endParaRPr sz="1800">
              <a:solidFill>
                <a:srgbClr val="000000"/>
              </a:solidFill>
            </a:endParaRPr>
          </a:p>
          <a:p>
            <a:pPr indent="0" lvl="0" marL="0" rtl="0" algn="l">
              <a:lnSpc>
                <a:spcPct val="115000"/>
              </a:lnSpc>
              <a:spcBef>
                <a:spcPts val="0"/>
              </a:spcBef>
              <a:spcAft>
                <a:spcPts val="0"/>
              </a:spcAft>
              <a:buNone/>
            </a:pPr>
            <a:r>
              <a:rPr lang="en" sz="1800">
                <a:solidFill>
                  <a:srgbClr val="000000"/>
                </a:solidFill>
              </a:rPr>
              <a:t>r1: [0-9]+</a:t>
            </a:r>
            <a:endParaRPr sz="1800">
              <a:solidFill>
                <a:srgbClr val="000000"/>
              </a:solidFill>
            </a:endParaRPr>
          </a:p>
          <a:p>
            <a:pPr indent="0" lvl="0" marL="0" rtl="0" algn="l">
              <a:lnSpc>
                <a:spcPct val="115000"/>
              </a:lnSpc>
              <a:spcBef>
                <a:spcPts val="0"/>
              </a:spcBef>
              <a:spcAft>
                <a:spcPts val="0"/>
              </a:spcAft>
              <a:buNone/>
            </a:pPr>
            <a:r>
              <a:rPr lang="en" sz="1800"/>
              <a:t>r2: [0-9]|[1-9][0-9]*</a:t>
            </a:r>
            <a:endParaRPr sz="1800">
              <a:solidFill>
                <a:srgbClr val="000000"/>
              </a:solidFill>
            </a:endParaRPr>
          </a:p>
        </p:txBody>
      </p:sp>
      <p:sp>
        <p:nvSpPr>
          <p:cNvPr id="663" name="Google Shape;663;p47"/>
          <p:cNvSpPr txBox="1"/>
          <p:nvPr>
            <p:ph idx="1" type="body"/>
          </p:nvPr>
        </p:nvSpPr>
        <p:spPr>
          <a:xfrm>
            <a:off x="5562600" y="4090675"/>
            <a:ext cx="548700" cy="474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a:solidFill>
                  <a:srgbClr val="FF0000"/>
                </a:solidFill>
              </a:rPr>
              <a:t>r1</a:t>
            </a:r>
            <a:endParaRPr sz="14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RQ4: Regex Semantic Changes</a:t>
            </a:r>
            <a:endParaRPr/>
          </a:p>
        </p:txBody>
      </p:sp>
      <p:sp>
        <p:nvSpPr>
          <p:cNvPr id="669" name="Google Shape;669;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670" name="Google Shape;670;p48"/>
          <p:cNvGraphicFramePr/>
          <p:nvPr/>
        </p:nvGraphicFramePr>
        <p:xfrm>
          <a:off x="647675" y="1962150"/>
          <a:ext cx="3000000" cy="3000000"/>
        </p:xfrm>
        <a:graphic>
          <a:graphicData uri="http://schemas.openxmlformats.org/drawingml/2006/table">
            <a:tbl>
              <a:tblPr>
                <a:noFill/>
                <a:tableStyleId>{691BDDDD-FDDC-45B3-8CE8-551CA714FA9D}</a:tableStyleId>
              </a:tblPr>
              <a:tblGrid>
                <a:gridCol w="799400"/>
                <a:gridCol w="782450"/>
                <a:gridCol w="834900"/>
                <a:gridCol w="1067900"/>
                <a:gridCol w="1027100"/>
                <a:gridCol w="1063475"/>
                <a:gridCol w="1201000"/>
                <a:gridCol w="1201000"/>
              </a:tblGrid>
              <a:tr h="381000">
                <a:tc rowSpan="2">
                  <a:txBody>
                    <a:bodyPr>
                      <a:noAutofit/>
                    </a:bodyPr>
                    <a:lstStyle/>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Disjoint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Overlap</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Equivalent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Reduction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Expansion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Mean of</a:t>
                      </a:r>
                      <a:endParaRPr>
                        <a:solidFill>
                          <a:srgbClr val="FFFFFF"/>
                        </a:solidFill>
                      </a:endParaRPr>
                    </a:p>
                    <a:p>
                      <a:pPr indent="0" lvl="0" marL="0" rtl="0" algn="ctr">
                        <a:spcBef>
                          <a:spcPts val="0"/>
                        </a:spcBef>
                        <a:spcAft>
                          <a:spcPts val="0"/>
                        </a:spcAft>
                        <a:buNone/>
                      </a:pPr>
                      <a:r>
                        <a:rPr lang="en">
                          <a:solidFill>
                            <a:srgbClr val="FFFFFF"/>
                          </a:solidFill>
                        </a:rPr>
                        <a:t>intersected strings</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rowSpan="2">
                  <a:txBody>
                    <a:bodyPr>
                      <a:noAutofit/>
                    </a:bodyPr>
                    <a:lstStyle/>
                    <a:p>
                      <a:pPr indent="0" lvl="0" marL="0" rtl="0" algn="ctr">
                        <a:spcBef>
                          <a:spcPts val="0"/>
                        </a:spcBef>
                        <a:spcAft>
                          <a:spcPts val="0"/>
                        </a:spcAft>
                        <a:buClr>
                          <a:schemeClr val="dk1"/>
                        </a:buClr>
                        <a:buSzPts val="1100"/>
                        <a:buFont typeface="Arial"/>
                        <a:buNone/>
                      </a:pPr>
                      <a:r>
                        <a:t/>
                      </a:r>
                      <a:endParaRPr>
                        <a:solidFill>
                          <a:srgbClr val="FFFFFF"/>
                        </a:solidFill>
                      </a:endParaRPr>
                    </a:p>
                    <a:p>
                      <a:pPr indent="0" lvl="0" marL="0" rtl="0" algn="ctr">
                        <a:spcBef>
                          <a:spcPts val="0"/>
                        </a:spcBef>
                        <a:spcAft>
                          <a:spcPts val="0"/>
                        </a:spcAft>
                        <a:buClr>
                          <a:schemeClr val="dk1"/>
                        </a:buClr>
                        <a:buSzPts val="1100"/>
                        <a:buFont typeface="Arial"/>
                        <a:buNone/>
                      </a:pPr>
                      <a:r>
                        <a:rPr lang="en">
                          <a:solidFill>
                            <a:srgbClr val="FFFFFF"/>
                          </a:solidFill>
                        </a:rPr>
                        <a:t>Median of</a:t>
                      </a:r>
                      <a:endParaRPr>
                        <a:solidFill>
                          <a:srgbClr val="FFFFFF"/>
                        </a:solidFill>
                      </a:endParaRPr>
                    </a:p>
                    <a:p>
                      <a:pPr indent="0" lvl="0" marL="0" rtl="0" algn="ctr">
                        <a:spcBef>
                          <a:spcPts val="0"/>
                        </a:spcBef>
                        <a:spcAft>
                          <a:spcPts val="0"/>
                        </a:spcAft>
                        <a:buClr>
                          <a:schemeClr val="dk1"/>
                        </a:buClr>
                        <a:buSzPts val="1100"/>
                        <a:buFont typeface="Arial"/>
                        <a:buNone/>
                      </a:pPr>
                      <a:r>
                        <a:rPr lang="en">
                          <a:solidFill>
                            <a:srgbClr val="FFFFFF"/>
                          </a:solidFill>
                        </a:rPr>
                        <a:t>intersected strings</a:t>
                      </a:r>
                      <a:endParaRPr>
                        <a:solidFill>
                          <a:srgbClr val="FFFFFF"/>
                        </a:solidFill>
                      </a:endParaRPr>
                    </a:p>
                    <a:p>
                      <a:pPr indent="0" lvl="0" marL="0" rtl="0" algn="ctr">
                        <a:spcBef>
                          <a:spcPts val="0"/>
                        </a:spcBef>
                        <a:spcAft>
                          <a:spcPts val="0"/>
                        </a:spcAft>
                        <a:buNone/>
                      </a:pPr>
                      <a:r>
                        <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vMerge="1"/>
                <a:tc vMerge="1"/>
                <a:tc vMerge="1"/>
                <a:tc vMerge="1"/>
                <a:tc vMerge="1"/>
                <a:tc vMerge="1"/>
                <a:tc vMerge="1"/>
                <a:tc vMerge="1"/>
              </a:tr>
              <a:tr h="381000">
                <a:tc>
                  <a:txBody>
                    <a:bodyPr>
                      <a:noAutofit/>
                    </a:bodyPr>
                    <a:lstStyle/>
                    <a:p>
                      <a:pPr indent="0" lvl="0" marL="0" rtl="0" algn="ctr">
                        <a:spcBef>
                          <a:spcPts val="0"/>
                        </a:spcBef>
                        <a:spcAft>
                          <a:spcPts val="0"/>
                        </a:spcAft>
                        <a:buNone/>
                      </a:pPr>
                      <a:r>
                        <a:rPr lang="en"/>
                        <a:t>GitHub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44</a:t>
                      </a:r>
                      <a:endParaRPr/>
                    </a:p>
                    <a:p>
                      <a:pPr indent="0" lvl="0" marL="0" rtl="0" algn="ctr">
                        <a:spcBef>
                          <a:spcPts val="0"/>
                        </a:spcBef>
                        <a:spcAft>
                          <a:spcPts val="0"/>
                        </a:spcAft>
                        <a:buNone/>
                      </a:pPr>
                      <a:r>
                        <a:rPr lang="en"/>
                        <a:t>(21%)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17</a:t>
                      </a:r>
                      <a:endParaRPr/>
                    </a:p>
                    <a:p>
                      <a:pPr indent="0" lvl="0" marL="0" rtl="0" algn="ctr">
                        <a:spcBef>
                          <a:spcPts val="0"/>
                        </a:spcBef>
                        <a:spcAft>
                          <a:spcPts val="0"/>
                        </a:spcAft>
                        <a:buNone/>
                      </a:pPr>
                      <a:r>
                        <a:rPr lang="en"/>
                        <a:t>(8%)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22</a:t>
                      </a:r>
                      <a:endParaRPr/>
                    </a:p>
                    <a:p>
                      <a:pPr indent="0" lvl="0" marL="0" rtl="0" algn="ctr">
                        <a:spcBef>
                          <a:spcPts val="0"/>
                        </a:spcBef>
                        <a:spcAft>
                          <a:spcPts val="0"/>
                        </a:spcAft>
                        <a:buNone/>
                      </a:pPr>
                      <a:r>
                        <a:rPr lang="en"/>
                        <a:t>(11%)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20</a:t>
                      </a:r>
                      <a:endParaRPr/>
                    </a:p>
                    <a:p>
                      <a:pPr indent="0" lvl="0" marL="0" rtl="0" algn="ctr">
                        <a:spcBef>
                          <a:spcPts val="0"/>
                        </a:spcBef>
                        <a:spcAft>
                          <a:spcPts val="0"/>
                        </a:spcAft>
                        <a:buNone/>
                      </a:pPr>
                      <a:r>
                        <a:rPr lang="en"/>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106</a:t>
                      </a:r>
                      <a:endParaRPr/>
                    </a:p>
                    <a:p>
                      <a:pPr indent="0" lvl="0" marL="0" rtl="0" algn="ctr">
                        <a:spcBef>
                          <a:spcPts val="0"/>
                        </a:spcBef>
                        <a:spcAft>
                          <a:spcPts val="0"/>
                        </a:spcAft>
                        <a:buNone/>
                      </a:pPr>
                      <a:r>
                        <a:rPr lang="en"/>
                        <a:t>(51%)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57%</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70%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t>Video</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125</a:t>
                      </a:r>
                      <a:endParaRPr/>
                    </a:p>
                    <a:p>
                      <a:pPr indent="0" lvl="0" marL="0" rtl="0" algn="ctr">
                        <a:spcBef>
                          <a:spcPts val="0"/>
                        </a:spcBef>
                        <a:spcAft>
                          <a:spcPts val="0"/>
                        </a:spcAft>
                        <a:buNone/>
                      </a:pPr>
                      <a:r>
                        <a:rPr lang="en"/>
                        <a:t>(43%)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32</a:t>
                      </a:r>
                      <a:endParaRPr/>
                    </a:p>
                    <a:p>
                      <a:pPr indent="0" lvl="0" marL="0" rtl="0" algn="ctr">
                        <a:spcBef>
                          <a:spcPts val="0"/>
                        </a:spcBef>
                        <a:spcAft>
                          <a:spcPts val="0"/>
                        </a:spcAft>
                        <a:buNone/>
                      </a:pPr>
                      <a:r>
                        <a:rPr lang="en"/>
                        <a:t>(11%)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36 </a:t>
                      </a:r>
                      <a:endParaRPr/>
                    </a:p>
                    <a:p>
                      <a:pPr indent="0" lvl="0" marL="0" rtl="0" algn="ctr">
                        <a:spcBef>
                          <a:spcPts val="0"/>
                        </a:spcBef>
                        <a:spcAft>
                          <a:spcPts val="0"/>
                        </a:spcAft>
                        <a:buNone/>
                      </a:pPr>
                      <a:r>
                        <a:rPr lang="en"/>
                        <a:t>(12%)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43</a:t>
                      </a:r>
                      <a:endParaRPr/>
                    </a:p>
                    <a:p>
                      <a:pPr indent="0" lvl="0" marL="0" rtl="0" algn="ctr">
                        <a:spcBef>
                          <a:spcPts val="0"/>
                        </a:spcBef>
                        <a:spcAft>
                          <a:spcPts val="0"/>
                        </a:spcAft>
                        <a:buNone/>
                      </a:pPr>
                      <a:r>
                        <a:rPr lang="en"/>
                        <a:t>(15%)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56</a:t>
                      </a:r>
                      <a:endParaRPr/>
                    </a:p>
                    <a:p>
                      <a:pPr indent="0" lvl="0" marL="0" rtl="0" algn="ctr">
                        <a:spcBef>
                          <a:spcPts val="0"/>
                        </a:spcBef>
                        <a:spcAft>
                          <a:spcPts val="0"/>
                        </a:spcAft>
                        <a:buNone/>
                      </a:pPr>
                      <a:r>
                        <a:rPr lang="en"/>
                        <a:t>(19%)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36%</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671" name="Google Shape;671;p48"/>
          <p:cNvSpPr/>
          <p:nvPr/>
        </p:nvSpPr>
        <p:spPr>
          <a:xfrm>
            <a:off x="2128950" y="2611775"/>
            <a:ext cx="4155000" cy="1485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
                                        <p:tgtEl>
                                          <p:spTgt spid="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RQ4: Regex Semantic Changes</a:t>
            </a:r>
            <a:endParaRPr/>
          </a:p>
        </p:txBody>
      </p:sp>
      <p:sp>
        <p:nvSpPr>
          <p:cNvPr id="677" name="Google Shape;67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678" name="Google Shape;678;p49"/>
          <p:cNvGraphicFramePr/>
          <p:nvPr/>
        </p:nvGraphicFramePr>
        <p:xfrm>
          <a:off x="647675" y="1962150"/>
          <a:ext cx="3000000" cy="3000000"/>
        </p:xfrm>
        <a:graphic>
          <a:graphicData uri="http://schemas.openxmlformats.org/drawingml/2006/table">
            <a:tbl>
              <a:tblPr>
                <a:noFill/>
                <a:tableStyleId>{691BDDDD-FDDC-45B3-8CE8-551CA714FA9D}</a:tableStyleId>
              </a:tblPr>
              <a:tblGrid>
                <a:gridCol w="799400"/>
                <a:gridCol w="782450"/>
                <a:gridCol w="834900"/>
                <a:gridCol w="1067900"/>
                <a:gridCol w="1027100"/>
                <a:gridCol w="1063475"/>
                <a:gridCol w="1201000"/>
                <a:gridCol w="1201000"/>
              </a:tblGrid>
              <a:tr h="381000">
                <a:tc rowSpan="2">
                  <a:txBody>
                    <a:bodyPr>
                      <a:noAutofit/>
                    </a:bodyPr>
                    <a:lstStyle/>
                    <a:p>
                      <a:pPr indent="0" lvl="0" marL="0" rtl="0" algn="ctr">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Disjoint</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Overlap</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Equivalent</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Reduction</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Expansion</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Mean of</a:t>
                      </a:r>
                      <a:endParaRPr/>
                    </a:p>
                    <a:p>
                      <a:pPr indent="0" lvl="0" marL="0" rtl="0" algn="ctr">
                        <a:spcBef>
                          <a:spcPts val="0"/>
                        </a:spcBef>
                        <a:spcAft>
                          <a:spcPts val="0"/>
                        </a:spcAft>
                        <a:buNone/>
                      </a:pPr>
                      <a:r>
                        <a:rPr lang="en"/>
                        <a:t>intersected strings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Median of</a:t>
                      </a:r>
                      <a:endParaRPr/>
                    </a:p>
                    <a:p>
                      <a:pPr indent="0" lvl="0" marL="0" rtl="0" algn="ctr">
                        <a:spcBef>
                          <a:spcPts val="0"/>
                        </a:spcBef>
                        <a:spcAft>
                          <a:spcPts val="0"/>
                        </a:spcAft>
                        <a:buNone/>
                      </a:pPr>
                      <a:r>
                        <a:rPr lang="en"/>
                        <a:t>intersected strings</a:t>
                      </a:r>
                      <a:endParaRPr/>
                    </a:p>
                    <a:p>
                      <a:pPr indent="0" lvl="0" marL="0" rtl="0" algn="ctr">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vMerge="1"/>
                <a:tc vMerge="1"/>
                <a:tc vMerge="1"/>
                <a:tc vMerge="1"/>
                <a:tc vMerge="1"/>
                <a:tc vMerge="1"/>
                <a:tc vMerge="1"/>
                <a:tc vMerge="1"/>
              </a:tr>
              <a:tr h="381000">
                <a:tc>
                  <a:txBody>
                    <a:bodyPr>
                      <a:noAutofit/>
                    </a:bodyPr>
                    <a:lstStyle/>
                    <a:p>
                      <a:pPr indent="0" lvl="0" marL="0" rtl="0" algn="ctr">
                        <a:spcBef>
                          <a:spcPts val="0"/>
                        </a:spcBef>
                        <a:spcAft>
                          <a:spcPts val="0"/>
                        </a:spcAft>
                        <a:buNone/>
                      </a:pPr>
                      <a:r>
                        <a:rPr lang="en"/>
                        <a:t>GitHub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44</a:t>
                      </a:r>
                      <a:endParaRPr>
                        <a:solidFill>
                          <a:srgbClr val="FFFFFF"/>
                        </a:solidFill>
                      </a:endParaRPr>
                    </a:p>
                    <a:p>
                      <a:pPr indent="0" lvl="0" marL="0" rtl="0" algn="ctr">
                        <a:spcBef>
                          <a:spcPts val="0"/>
                        </a:spcBef>
                        <a:spcAft>
                          <a:spcPts val="0"/>
                        </a:spcAft>
                        <a:buNone/>
                      </a:pPr>
                      <a:r>
                        <a:rPr lang="en">
                          <a:solidFill>
                            <a:srgbClr val="FFFFFF"/>
                          </a:solidFill>
                        </a:rPr>
                        <a:t>(21%)</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17</a:t>
                      </a:r>
                      <a:endParaRPr>
                        <a:solidFill>
                          <a:srgbClr val="FFFFFF"/>
                        </a:solidFill>
                      </a:endParaRPr>
                    </a:p>
                    <a:p>
                      <a:pPr indent="0" lvl="0" marL="0" rtl="0" algn="ctr">
                        <a:spcBef>
                          <a:spcPts val="0"/>
                        </a:spcBef>
                        <a:spcAft>
                          <a:spcPts val="0"/>
                        </a:spcAft>
                        <a:buNone/>
                      </a:pPr>
                      <a:r>
                        <a:rPr lang="en">
                          <a:solidFill>
                            <a:srgbClr val="FFFFFF"/>
                          </a:solidFill>
                        </a:rPr>
                        <a:t>(8%)</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22</a:t>
                      </a:r>
                      <a:endParaRPr>
                        <a:solidFill>
                          <a:srgbClr val="FFFFFF"/>
                        </a:solidFill>
                      </a:endParaRPr>
                    </a:p>
                    <a:p>
                      <a:pPr indent="0" lvl="0" marL="0" rtl="0" algn="ctr">
                        <a:spcBef>
                          <a:spcPts val="0"/>
                        </a:spcBef>
                        <a:spcAft>
                          <a:spcPts val="0"/>
                        </a:spcAft>
                        <a:buNone/>
                      </a:pPr>
                      <a:r>
                        <a:rPr lang="en">
                          <a:solidFill>
                            <a:srgbClr val="FFFFFF"/>
                          </a:solidFill>
                        </a:rPr>
                        <a:t>(11%)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20</a:t>
                      </a:r>
                      <a:endParaRPr>
                        <a:solidFill>
                          <a:srgbClr val="FFFFFF"/>
                        </a:solidFill>
                      </a:endParaRPr>
                    </a:p>
                    <a:p>
                      <a:pPr indent="0" lvl="0" marL="0" rtl="0" algn="ctr">
                        <a:spcBef>
                          <a:spcPts val="0"/>
                        </a:spcBef>
                        <a:spcAft>
                          <a:spcPts val="0"/>
                        </a:spcAft>
                        <a:buNone/>
                      </a:pPr>
                      <a:r>
                        <a:rPr lang="en">
                          <a:solidFill>
                            <a:srgbClr val="FFFFFF"/>
                          </a:solidFill>
                        </a:rPr>
                        <a:t>(10%)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106</a:t>
                      </a:r>
                      <a:endParaRPr>
                        <a:solidFill>
                          <a:srgbClr val="FFFFFF"/>
                        </a:solidFill>
                      </a:endParaRPr>
                    </a:p>
                    <a:p>
                      <a:pPr indent="0" lvl="0" marL="0" rtl="0" algn="ctr">
                        <a:spcBef>
                          <a:spcPts val="0"/>
                        </a:spcBef>
                        <a:spcAft>
                          <a:spcPts val="0"/>
                        </a:spcAft>
                        <a:buNone/>
                      </a:pPr>
                      <a:r>
                        <a:rPr lang="en">
                          <a:solidFill>
                            <a:srgbClr val="FFFFFF"/>
                          </a:solidFill>
                        </a:rPr>
                        <a:t>(51%)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57%</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70%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a:solidFill>
                            <a:srgbClr val="FFFFFF"/>
                          </a:solidFill>
                        </a:rPr>
                        <a:t>Video</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125</a:t>
                      </a:r>
                      <a:endParaRPr>
                        <a:solidFill>
                          <a:srgbClr val="FFFFFF"/>
                        </a:solidFill>
                      </a:endParaRPr>
                    </a:p>
                    <a:p>
                      <a:pPr indent="0" lvl="0" marL="0" rtl="0" algn="ctr">
                        <a:spcBef>
                          <a:spcPts val="0"/>
                        </a:spcBef>
                        <a:spcAft>
                          <a:spcPts val="0"/>
                        </a:spcAft>
                        <a:buNone/>
                      </a:pPr>
                      <a:r>
                        <a:rPr lang="en">
                          <a:solidFill>
                            <a:srgbClr val="FFFFFF"/>
                          </a:solidFill>
                        </a:rPr>
                        <a:t>(43%)</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32</a:t>
                      </a:r>
                      <a:endParaRPr>
                        <a:solidFill>
                          <a:srgbClr val="FFFFFF"/>
                        </a:solidFill>
                      </a:endParaRPr>
                    </a:p>
                    <a:p>
                      <a:pPr indent="0" lvl="0" marL="0" rtl="0" algn="ctr">
                        <a:spcBef>
                          <a:spcPts val="0"/>
                        </a:spcBef>
                        <a:spcAft>
                          <a:spcPts val="0"/>
                        </a:spcAft>
                        <a:buNone/>
                      </a:pPr>
                      <a:r>
                        <a:rPr lang="en">
                          <a:solidFill>
                            <a:srgbClr val="FFFFFF"/>
                          </a:solidFill>
                        </a:rPr>
                        <a:t>(11%)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36 </a:t>
                      </a:r>
                      <a:endParaRPr>
                        <a:solidFill>
                          <a:srgbClr val="FFFFFF"/>
                        </a:solidFill>
                      </a:endParaRPr>
                    </a:p>
                    <a:p>
                      <a:pPr indent="0" lvl="0" marL="0" rtl="0" algn="ctr">
                        <a:spcBef>
                          <a:spcPts val="0"/>
                        </a:spcBef>
                        <a:spcAft>
                          <a:spcPts val="0"/>
                        </a:spcAft>
                        <a:buNone/>
                      </a:pPr>
                      <a:r>
                        <a:rPr lang="en">
                          <a:solidFill>
                            <a:srgbClr val="FFFFFF"/>
                          </a:solidFill>
                        </a:rPr>
                        <a:t>(12%)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43</a:t>
                      </a:r>
                      <a:endParaRPr>
                        <a:solidFill>
                          <a:srgbClr val="FFFFFF"/>
                        </a:solidFill>
                      </a:endParaRPr>
                    </a:p>
                    <a:p>
                      <a:pPr indent="0" lvl="0" marL="0" rtl="0" algn="ctr">
                        <a:spcBef>
                          <a:spcPts val="0"/>
                        </a:spcBef>
                        <a:spcAft>
                          <a:spcPts val="0"/>
                        </a:spcAft>
                        <a:buNone/>
                      </a:pPr>
                      <a:r>
                        <a:rPr lang="en">
                          <a:solidFill>
                            <a:srgbClr val="FFFFFF"/>
                          </a:solidFill>
                        </a:rPr>
                        <a:t>(15%)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56</a:t>
                      </a:r>
                      <a:endParaRPr>
                        <a:solidFill>
                          <a:srgbClr val="FFFFFF"/>
                        </a:solidFill>
                      </a:endParaRPr>
                    </a:p>
                    <a:p>
                      <a:pPr indent="0" lvl="0" marL="0" rtl="0" algn="ctr">
                        <a:spcBef>
                          <a:spcPts val="0"/>
                        </a:spcBef>
                        <a:spcAft>
                          <a:spcPts val="0"/>
                        </a:spcAft>
                        <a:buNone/>
                      </a:pPr>
                      <a:r>
                        <a:rPr lang="en">
                          <a:solidFill>
                            <a:srgbClr val="FFFFFF"/>
                          </a:solidFill>
                        </a:rPr>
                        <a:t>(19%)</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FFFF"/>
                          </a:solidFill>
                        </a:rPr>
                        <a:t>36%</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679" name="Google Shape;679;p49"/>
          <p:cNvSpPr txBox="1"/>
          <p:nvPr/>
        </p:nvSpPr>
        <p:spPr>
          <a:xfrm>
            <a:off x="1393225" y="2533375"/>
            <a:ext cx="4836600" cy="13377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Regular expression changes keep half of </a:t>
            </a:r>
            <a:r>
              <a:rPr lang="en" sz="2400">
                <a:solidFill>
                  <a:schemeClr val="dk1"/>
                </a:solidFill>
              </a:rPr>
              <a:t>previous </a:t>
            </a:r>
            <a:r>
              <a:rPr lang="en" sz="2400"/>
              <a:t>matching strings</a:t>
            </a:r>
            <a:endParaRPr i="1" sz="2400" u="sng">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
                                        <p:tgtEl>
                                          <p:spTgt spid="6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RQ5: Regex Feature Changes</a:t>
            </a:r>
            <a:endParaRPr/>
          </a:p>
        </p:txBody>
      </p:sp>
      <p:sp>
        <p:nvSpPr>
          <p:cNvPr id="685" name="Google Shape;68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686" name="Google Shape;686;p50"/>
          <p:cNvGraphicFramePr/>
          <p:nvPr/>
        </p:nvGraphicFramePr>
        <p:xfrm>
          <a:off x="3973200" y="1847850"/>
          <a:ext cx="3000000" cy="3000000"/>
        </p:xfrm>
        <a:graphic>
          <a:graphicData uri="http://schemas.openxmlformats.org/drawingml/2006/table">
            <a:tbl>
              <a:tblPr>
                <a:noFill/>
                <a:tableStyleId>{691BDDDD-FDDC-45B3-8CE8-551CA714FA9D}</a:tableStyleId>
              </a:tblPr>
              <a:tblGrid>
                <a:gridCol w="703350"/>
                <a:gridCol w="703350"/>
                <a:gridCol w="703350"/>
                <a:gridCol w="703350"/>
                <a:gridCol w="703350"/>
              </a:tblGrid>
              <a:tr h="381000">
                <a:tc>
                  <a:txBody>
                    <a:bodyPr>
                      <a:noAutofit/>
                    </a:bodyPr>
                    <a:lstStyle/>
                    <a:p>
                      <a:pPr indent="0" lvl="0" marL="0" rtl="0" algn="ctr">
                        <a:spcBef>
                          <a:spcPts val="0"/>
                        </a:spcBef>
                        <a:spcAft>
                          <a:spcPts val="0"/>
                        </a:spcAft>
                        <a:buNone/>
                      </a:pPr>
                      <a:r>
                        <a:rPr lang="en" sz="1800"/>
                        <a:t>LIT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spcBef>
                          <a:spcPts val="0"/>
                        </a:spcBef>
                        <a:spcAft>
                          <a:spcPts val="0"/>
                        </a:spcAft>
                        <a:buNone/>
                      </a:pPr>
                      <a:r>
                        <a:rPr lang="en" sz="1800"/>
                        <a: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spcBef>
                          <a:spcPts val="0"/>
                        </a:spcBef>
                        <a:spcAft>
                          <a:spcPts val="0"/>
                        </a:spcAft>
                        <a:buNone/>
                      </a:pPr>
                      <a:r>
                        <a:rPr lang="en" sz="1800"/>
                        <a:t>QST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spcBef>
                          <a:spcPts val="0"/>
                        </a:spcBef>
                        <a:spcAft>
                          <a:spcPts val="0"/>
                        </a:spcAft>
                        <a:buNone/>
                      </a:pPr>
                      <a:r>
                        <a:rPr lang="en" sz="1800"/>
                        <a: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spcBef>
                          <a:spcPts val="0"/>
                        </a:spcBef>
                        <a:spcAft>
                          <a:spcPts val="0"/>
                        </a:spcAft>
                        <a:buNone/>
                      </a:pPr>
                      <a:r>
                        <a:rPr lang="en" sz="1800"/>
                        <a:t>DBB</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81000">
                <a:tc>
                  <a:txBody>
                    <a:bodyPr>
                      <a:noAutofit/>
                    </a:bodyPr>
                    <a:lstStyle/>
                    <a:p>
                      <a:pPr indent="0" lvl="0" marL="0" rtl="0" algn="ctr">
                        <a:spcBef>
                          <a:spcPts val="0"/>
                        </a:spcBef>
                        <a:spcAft>
                          <a:spcPts val="0"/>
                        </a:spcAft>
                        <a:buNone/>
                      </a:pPr>
                      <a:r>
                        <a:rPr lang="en" sz="1800"/>
                        <a:t>5</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2</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chemeClr val="dk1"/>
                          </a:solidFill>
                        </a:rPr>
                        <a: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0</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noAutofit/>
                    </a:bodyPr>
                    <a:lstStyle/>
                    <a:p>
                      <a:pPr indent="0" lvl="0" marL="0" rtl="0" algn="ctr">
                        <a:spcBef>
                          <a:spcPts val="0"/>
                        </a:spcBef>
                        <a:spcAft>
                          <a:spcPts val="0"/>
                        </a:spcAft>
                        <a:buNone/>
                      </a:pPr>
                      <a:r>
                        <a:rPr lang="en" sz="1800"/>
                        <a:t>4</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1</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chemeClr val="dk1"/>
                          </a:solidFill>
                        </a:rPr>
                        <a:t>...</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t>1</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87" name="Google Shape;687;p50"/>
          <p:cNvSpPr/>
          <p:nvPr/>
        </p:nvSpPr>
        <p:spPr>
          <a:xfrm>
            <a:off x="3338000" y="1200150"/>
            <a:ext cx="1626900" cy="541500"/>
          </a:xfrm>
          <a:prstGeom prst="wedgeRoundRectCallout">
            <a:avLst>
              <a:gd fmla="val -8439" name="adj1"/>
              <a:gd fmla="val 78384"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Literal characters</a:t>
            </a:r>
            <a:endParaRPr>
              <a:solidFill>
                <a:srgbClr val="FFFFFF"/>
              </a:solidFill>
            </a:endParaRPr>
          </a:p>
        </p:txBody>
      </p:sp>
      <p:sp>
        <p:nvSpPr>
          <p:cNvPr id="688" name="Google Shape;688;p50"/>
          <p:cNvSpPr/>
          <p:nvPr/>
        </p:nvSpPr>
        <p:spPr>
          <a:xfrm>
            <a:off x="5014400" y="1200150"/>
            <a:ext cx="1433700" cy="541500"/>
          </a:xfrm>
          <a:prstGeom prst="wedgeRoundRectCallout">
            <a:avLst>
              <a:gd fmla="val -8439" name="adj1"/>
              <a:gd fmla="val 75868"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Question mark</a:t>
            </a:r>
            <a:endParaRPr>
              <a:solidFill>
                <a:srgbClr val="FFFFFF"/>
              </a:solidFill>
            </a:endParaRPr>
          </a:p>
        </p:txBody>
      </p:sp>
      <p:sp>
        <p:nvSpPr>
          <p:cNvPr id="689" name="Google Shape;689;p50"/>
          <p:cNvSpPr/>
          <p:nvPr/>
        </p:nvSpPr>
        <p:spPr>
          <a:xfrm>
            <a:off x="6282700" y="1200150"/>
            <a:ext cx="1626900" cy="541500"/>
          </a:xfrm>
          <a:prstGeom prst="wedgeRoundRectCallout">
            <a:avLst>
              <a:gd fmla="val -8154" name="adj1"/>
              <a:gd fmla="val 76676"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Double-Bounded</a:t>
            </a:r>
            <a:endParaRPr>
              <a:solidFill>
                <a:srgbClr val="FFFFFF"/>
              </a:solidFill>
            </a:endParaRPr>
          </a:p>
        </p:txBody>
      </p:sp>
      <p:sp>
        <p:nvSpPr>
          <p:cNvPr id="690" name="Google Shape;690;p50"/>
          <p:cNvSpPr/>
          <p:nvPr/>
        </p:nvSpPr>
        <p:spPr>
          <a:xfrm>
            <a:off x="110300" y="1481425"/>
            <a:ext cx="3151500" cy="709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r1 = caa?a?b</a:t>
            </a:r>
            <a:endParaRPr sz="2400"/>
          </a:p>
        </p:txBody>
      </p:sp>
      <p:sp>
        <p:nvSpPr>
          <p:cNvPr id="691" name="Google Shape;691;p50"/>
          <p:cNvSpPr/>
          <p:nvPr/>
        </p:nvSpPr>
        <p:spPr>
          <a:xfrm>
            <a:off x="1722525" y="1623000"/>
            <a:ext cx="748800" cy="5415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0"/>
          <p:cNvSpPr/>
          <p:nvPr/>
        </p:nvSpPr>
        <p:spPr>
          <a:xfrm>
            <a:off x="110300" y="2167225"/>
            <a:ext cx="3397200" cy="709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r2 = c{0,2}aa?b</a:t>
            </a:r>
            <a:endParaRPr sz="2400"/>
          </a:p>
        </p:txBody>
      </p:sp>
      <p:sp>
        <p:nvSpPr>
          <p:cNvPr id="693" name="Google Shape;693;p50"/>
          <p:cNvSpPr/>
          <p:nvPr/>
        </p:nvSpPr>
        <p:spPr>
          <a:xfrm>
            <a:off x="2332125" y="2308800"/>
            <a:ext cx="395400" cy="448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0"/>
          <p:cNvSpPr/>
          <p:nvPr/>
        </p:nvSpPr>
        <p:spPr>
          <a:xfrm>
            <a:off x="1341525" y="2308800"/>
            <a:ext cx="800100" cy="5415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95" name="Google Shape;695;p50"/>
          <p:cNvGraphicFramePr/>
          <p:nvPr/>
        </p:nvGraphicFramePr>
        <p:xfrm>
          <a:off x="619075" y="2866050"/>
          <a:ext cx="3000000" cy="3000000"/>
        </p:xfrm>
        <a:graphic>
          <a:graphicData uri="http://schemas.openxmlformats.org/drawingml/2006/table">
            <a:tbl>
              <a:tblPr>
                <a:noFill/>
                <a:tableStyleId>{691BDDDD-FDDC-45B3-8CE8-551CA714FA9D}</a:tableStyleId>
              </a:tblPr>
              <a:tblGrid>
                <a:gridCol w="991700"/>
                <a:gridCol w="679400"/>
                <a:gridCol w="803800"/>
                <a:gridCol w="785600"/>
              </a:tblGrid>
              <a:tr h="173225">
                <a:tc rowSpan="2">
                  <a:txBody>
                    <a:bodyPr>
                      <a:noAutofit/>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noAutofit/>
                    </a:bodyPr>
                    <a:lstStyle/>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lang="en">
                          <a:solidFill>
                            <a:srgbClr val="FFFFFF"/>
                          </a:solidFill>
                        </a:rPr>
                        <a:t>GitHub</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rowSpan="2">
                  <a:txBody>
                    <a:bodyPr>
                      <a:noAutofit/>
                    </a:bodyPr>
                    <a:lstStyle/>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lang="en">
                          <a:solidFill>
                            <a:srgbClr val="FFFFFF"/>
                          </a:solidFill>
                        </a:rPr>
                        <a:t>Video</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92750">
                <a:tc vMerge="1"/>
                <a:tc vMerge="1"/>
                <a:tc vMerge="1"/>
                <a:tc vMerge="1"/>
              </a:tr>
              <a:tr h="303750">
                <a:tc>
                  <a:txBody>
                    <a:bodyPr>
                      <a:noAutofit/>
                    </a:bodyPr>
                    <a:lstStyle/>
                    <a:p>
                      <a:pPr indent="0" lvl="0" marL="0" rtl="0" algn="ctr">
                        <a:spcBef>
                          <a:spcPts val="0"/>
                        </a:spcBef>
                        <a:spcAft>
                          <a:spcPts val="0"/>
                        </a:spcAft>
                        <a:buNone/>
                      </a:pPr>
                      <a:r>
                        <a:rPr lang="en"/>
                        <a:t>Added</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lang="en"/>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3.71</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2.60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03750">
                <a:tc>
                  <a:txBody>
                    <a:bodyPr>
                      <a:noAutofit/>
                    </a:bodyPr>
                    <a:lstStyle/>
                    <a:p>
                      <a:pPr indent="0" lvl="0" marL="0" rtl="0" algn="ctr">
                        <a:spcBef>
                          <a:spcPts val="0"/>
                        </a:spcBef>
                        <a:spcAft>
                          <a:spcPts val="0"/>
                        </a:spcAft>
                        <a:buNone/>
                      </a:pPr>
                      <a:r>
                        <a:rPr lang="en"/>
                        <a:t>Removed</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lang="en"/>
                        <a:t>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2.52</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1.98</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03750">
                <a:tc>
                  <a:txBody>
                    <a:bodyPr>
                      <a:noAutofit/>
                    </a:bodyPr>
                    <a:lstStyle/>
                    <a:p>
                      <a:pPr indent="0" lvl="0" marL="0" rtl="0" algn="ctr">
                        <a:spcBef>
                          <a:spcPts val="0"/>
                        </a:spcBef>
                        <a:spcAft>
                          <a:spcPts val="0"/>
                        </a:spcAft>
                        <a:buNone/>
                      </a:pPr>
                      <a:r>
                        <a:rPr lang="en"/>
                        <a:t>Total</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lang="en"/>
                        <a:t>3</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6.23</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rPr>
                        <a:t>4.58</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
                                        <p:tgtEl>
                                          <p:spTgt spid="6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
                                        <p:tgtEl>
                                          <p:spTgt spid="688"/>
                                        </p:tgtEl>
                                      </p:cBhvr>
                                    </p:animEffect>
                                  </p:childTnLst>
                                </p:cTn>
                              </p:par>
                              <p:par>
                                <p:cTn fill="hold" nodeType="withEffect" presetClass="exit" presetID="10" presetSubtype="0">
                                  <p:stCondLst>
                                    <p:cond delay="0"/>
                                  </p:stCondLst>
                                  <p:childTnLst>
                                    <p:animEffect filter="fade" transition="out">
                                      <p:cBhvr>
                                        <p:cTn dur="1"/>
                                        <p:tgtEl>
                                          <p:spTgt spid="687"/>
                                        </p:tgtEl>
                                      </p:cBhvr>
                                    </p:animEffect>
                                    <p:set>
                                      <p:cBhvr>
                                        <p:cTn dur="1" fill="hold">
                                          <p:stCondLst>
                                            <p:cond delay="0"/>
                                          </p:stCondLst>
                                        </p:cTn>
                                        <p:tgtEl>
                                          <p:spTgt spid="6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
                                        <p:tgtEl>
                                          <p:spTgt spid="689"/>
                                        </p:tgtEl>
                                      </p:cBhvr>
                                    </p:animEffect>
                                  </p:childTnLst>
                                </p:cTn>
                              </p:par>
                              <p:par>
                                <p:cTn fill="hold" nodeType="withEffect" presetClass="exit" presetID="10" presetSubtype="0">
                                  <p:stCondLst>
                                    <p:cond delay="0"/>
                                  </p:stCondLst>
                                  <p:childTnLst>
                                    <p:animEffect filter="fade" transition="out">
                                      <p:cBhvr>
                                        <p:cTn dur="1"/>
                                        <p:tgtEl>
                                          <p:spTgt spid="688"/>
                                        </p:tgtEl>
                                      </p:cBhvr>
                                    </p:animEffect>
                                    <p:set>
                                      <p:cBhvr>
                                        <p:cTn dur="1" fill="hold">
                                          <p:stCondLst>
                                            <p:cond delay="0"/>
                                          </p:stCondLst>
                                        </p:cTn>
                                        <p:tgtEl>
                                          <p:spTgt spid="6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91"/>
                                        </p:tgtEl>
                                      </p:cBhvr>
                                    </p:animEffect>
                                    <p:set>
                                      <p:cBhvr>
                                        <p:cTn dur="1" fill="hold">
                                          <p:stCondLst>
                                            <p:cond delay="0"/>
                                          </p:stCondLst>
                                        </p:cTn>
                                        <p:tgtEl>
                                          <p:spTgt spid="6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93"/>
                                        </p:tgtEl>
                                      </p:cBhvr>
                                    </p:animEffect>
                                    <p:set>
                                      <p:cBhvr>
                                        <p:cTn dur="1" fill="hold">
                                          <p:stCondLst>
                                            <p:cond delay="0"/>
                                          </p:stCondLst>
                                        </p:cTn>
                                        <p:tgtEl>
                                          <p:spTgt spid="6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
                                        <p:tgtEl>
                                          <p:spTgt spid="6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RQ5: Regex Feature Changes</a:t>
            </a:r>
            <a:endParaRPr/>
          </a:p>
        </p:txBody>
      </p:sp>
      <p:sp>
        <p:nvSpPr>
          <p:cNvPr id="701" name="Google Shape;70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702" name="Google Shape;702;p51"/>
          <p:cNvSpPr/>
          <p:nvPr/>
        </p:nvSpPr>
        <p:spPr>
          <a:xfrm>
            <a:off x="110300" y="1481425"/>
            <a:ext cx="3151500" cy="709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r1 = </a:t>
            </a:r>
            <a:r>
              <a:rPr lang="en" sz="2400"/>
              <a:t>caa?a?b</a:t>
            </a:r>
            <a:endParaRPr sz="2400"/>
          </a:p>
        </p:txBody>
      </p:sp>
      <p:sp>
        <p:nvSpPr>
          <p:cNvPr id="703" name="Google Shape;703;p51"/>
          <p:cNvSpPr/>
          <p:nvPr/>
        </p:nvSpPr>
        <p:spPr>
          <a:xfrm>
            <a:off x="110300" y="2167225"/>
            <a:ext cx="3397200" cy="709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r2 = </a:t>
            </a:r>
            <a:r>
              <a:rPr lang="en" sz="2400"/>
              <a:t>c{0,2}aa?b</a:t>
            </a:r>
            <a:endParaRPr sz="2400"/>
          </a:p>
        </p:txBody>
      </p:sp>
      <p:graphicFrame>
        <p:nvGraphicFramePr>
          <p:cNvPr id="704" name="Google Shape;704;p51"/>
          <p:cNvGraphicFramePr/>
          <p:nvPr/>
        </p:nvGraphicFramePr>
        <p:xfrm>
          <a:off x="619075" y="2866050"/>
          <a:ext cx="3000000" cy="3000000"/>
        </p:xfrm>
        <a:graphic>
          <a:graphicData uri="http://schemas.openxmlformats.org/drawingml/2006/table">
            <a:tbl>
              <a:tblPr>
                <a:noFill/>
                <a:tableStyleId>{691BDDDD-FDDC-45B3-8CE8-551CA714FA9D}</a:tableStyleId>
              </a:tblPr>
              <a:tblGrid>
                <a:gridCol w="991700"/>
                <a:gridCol w="679400"/>
                <a:gridCol w="803800"/>
                <a:gridCol w="785600"/>
              </a:tblGrid>
              <a:tr h="173225">
                <a:tc rowSpan="2">
                  <a:txBody>
                    <a:bodyPr>
                      <a:noAutofit/>
                    </a:bodyPr>
                    <a:lstStyle/>
                    <a:p>
                      <a:pPr indent="0" lvl="0" marL="0" rtl="0" algn="l">
                        <a:lnSpc>
                          <a:spcPct val="100000"/>
                        </a:lnSpc>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rowSpan="2">
                  <a:txBody>
                    <a:bodyPr>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GitHub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rowSpan="2">
                  <a:txBody>
                    <a:bodyPr>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Video</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2750">
                <a:tc vMerge="1"/>
                <a:tc vMerge="1"/>
                <a:tc vMerge="1"/>
                <a:tc vMerge="1"/>
              </a:tr>
              <a:tr h="303750">
                <a:tc>
                  <a:txBody>
                    <a:bodyPr>
                      <a:noAutofit/>
                    </a:bodyPr>
                    <a:lstStyle/>
                    <a:p>
                      <a:pPr indent="0" lvl="0" marL="0" rtl="0" algn="ctr">
                        <a:spcBef>
                          <a:spcPts val="0"/>
                        </a:spcBef>
                        <a:spcAft>
                          <a:spcPts val="0"/>
                        </a:spcAft>
                        <a:buNone/>
                      </a:pPr>
                      <a:r>
                        <a:rPr lang="en"/>
                        <a:t>Added</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3.71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2.60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03750">
                <a:tc>
                  <a:txBody>
                    <a:bodyPr>
                      <a:noAutofit/>
                    </a:bodyPr>
                    <a:lstStyle/>
                    <a:p>
                      <a:pPr indent="0" lvl="0" marL="0" rtl="0" algn="ctr">
                        <a:spcBef>
                          <a:spcPts val="0"/>
                        </a:spcBef>
                        <a:spcAft>
                          <a:spcPts val="0"/>
                        </a:spcAft>
                        <a:buNone/>
                      </a:pPr>
                      <a:r>
                        <a:rPr lang="en"/>
                        <a:t>Removed</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2.52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1.98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03750">
                <a:tc>
                  <a:txBody>
                    <a:bodyPr>
                      <a:noAutofit/>
                    </a:bodyPr>
                    <a:lstStyle/>
                    <a:p>
                      <a:pPr indent="0" lvl="0" marL="0" rtl="0" algn="ctr">
                        <a:spcBef>
                          <a:spcPts val="0"/>
                        </a:spcBef>
                        <a:spcAft>
                          <a:spcPts val="0"/>
                        </a:spcAft>
                        <a:buNone/>
                      </a:pPr>
                      <a:r>
                        <a:rPr lang="en"/>
                        <a:t>Total</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FC5E8"/>
                    </a:solidFill>
                  </a:tcPr>
                </a:tc>
                <a:tc>
                  <a:txBody>
                    <a:bodyPr>
                      <a:noAutofit/>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6.23</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0000"/>
                    </a:solidFill>
                  </a:tcPr>
                </a:tc>
                <a:tc>
                  <a:txBody>
                    <a:bodyPr>
                      <a:noAutofit/>
                    </a:bodyPr>
                    <a:lstStyle/>
                    <a:p>
                      <a:pPr indent="0" lvl="0" marL="0" rtl="0" algn="l">
                        <a:spcBef>
                          <a:spcPts val="0"/>
                        </a:spcBef>
                        <a:spcAft>
                          <a:spcPts val="0"/>
                        </a:spcAft>
                        <a:buNone/>
                      </a:pPr>
                      <a:r>
                        <a:rPr lang="en"/>
                        <a:t>4.58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0000"/>
                    </a:solidFill>
                  </a:tcPr>
                </a:tc>
              </a:tr>
            </a:tbl>
          </a:graphicData>
        </a:graphic>
      </p:graphicFrame>
      <p:sp>
        <p:nvSpPr>
          <p:cNvPr id="705" name="Google Shape;705;p51"/>
          <p:cNvSpPr txBox="1"/>
          <p:nvPr/>
        </p:nvSpPr>
        <p:spPr>
          <a:xfrm>
            <a:off x="4650400" y="2854450"/>
            <a:ext cx="3746400" cy="9303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Regular expressions change multiple features</a:t>
            </a:r>
            <a:endParaRPr i="1" sz="2400" u="sng">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
                                        <p:tgtEl>
                                          <p:spTgt spid="7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52"/>
          <p:cNvSpPr txBox="1"/>
          <p:nvPr>
            <p:ph type="title"/>
          </p:nvPr>
        </p:nvSpPr>
        <p:spPr>
          <a:xfrm>
            <a:off x="304800" y="205975"/>
            <a:ext cx="86868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Regular Expression Mutation (</a:t>
            </a:r>
            <a:r>
              <a:rPr lang="en"/>
              <a:t>proposed</a:t>
            </a:r>
            <a:r>
              <a:rPr lang="en"/>
              <a:t>)</a:t>
            </a:r>
            <a:endParaRPr/>
          </a:p>
        </p:txBody>
      </p:sp>
      <p:sp>
        <p:nvSpPr>
          <p:cNvPr id="711" name="Google Shape;711;p52"/>
          <p:cNvSpPr txBox="1"/>
          <p:nvPr>
            <p:ph idx="1" type="body"/>
          </p:nvPr>
        </p:nvSpPr>
        <p:spPr>
          <a:xfrm>
            <a:off x="457200" y="1314450"/>
            <a:ext cx="8554800" cy="333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rPr>
              <a:t>Hypothesis</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Meaningful mutations: </a:t>
            </a:r>
            <a:r>
              <a:rPr lang="en" sz="1800">
                <a:solidFill>
                  <a:srgbClr val="000000"/>
                </a:solidFill>
              </a:rPr>
              <a:t>semantic overlaps</a:t>
            </a:r>
            <a:endParaRPr sz="1800">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Multiple </a:t>
            </a:r>
            <a:r>
              <a:rPr lang="en">
                <a:solidFill>
                  <a:srgbClr val="000000"/>
                </a:solidFill>
              </a:rPr>
              <a:t>faults: </a:t>
            </a:r>
            <a:r>
              <a:rPr lang="en" sz="1800">
                <a:solidFill>
                  <a:srgbClr val="000000"/>
                </a:solidFill>
              </a:rPr>
              <a:t>multiple</a:t>
            </a:r>
            <a:r>
              <a:rPr lang="en" sz="1800">
                <a:solidFill>
                  <a:srgbClr val="000000"/>
                </a:solidFill>
              </a:rPr>
              <a:t> features</a:t>
            </a:r>
            <a:endParaRPr sz="1800">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Common feature pairs: </a:t>
            </a:r>
            <a:r>
              <a:rPr lang="en" sz="1800">
                <a:solidFill>
                  <a:srgbClr val="000000"/>
                </a:solidFill>
              </a:rPr>
              <a:t>case sensitive, dot all, */+</a:t>
            </a:r>
            <a:endParaRPr sz="1800">
              <a:solidFill>
                <a:srgbClr val="000000"/>
              </a:solidFill>
            </a:endParaRPr>
          </a:p>
        </p:txBody>
      </p:sp>
      <p:sp>
        <p:nvSpPr>
          <p:cNvPr id="712" name="Google Shape;71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119" name="Google Shape;119;p17"/>
          <p:cNvSpPr txBox="1"/>
          <p:nvPr>
            <p:ph idx="1" type="body"/>
          </p:nvPr>
        </p:nvSpPr>
        <p:spPr>
          <a:xfrm>
            <a:off x="685800" y="1428750"/>
            <a:ext cx="3274200" cy="2531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Pros</a:t>
            </a:r>
            <a:endParaRPr>
              <a:solidFill>
                <a:srgbClr val="000000"/>
              </a:solidFill>
            </a:endParaRPr>
          </a:p>
          <a:p>
            <a:pPr indent="0" lvl="0" marL="0" rtl="0" algn="l">
              <a:spcBef>
                <a:spcPts val="0"/>
              </a:spcBef>
              <a:spcAft>
                <a:spcPts val="0"/>
              </a:spcAft>
              <a:buNone/>
            </a:pPr>
            <a:r>
              <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Succinct.</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Less code and flexible.</a:t>
            </a:r>
            <a:endParaRPr sz="1800">
              <a:solidFill>
                <a:srgbClr val="000000"/>
              </a:solidFill>
            </a:endParaRPr>
          </a:p>
          <a:p>
            <a:pPr indent="0" lvl="0" marL="0" rtl="0" algn="l">
              <a:spcBef>
                <a:spcPts val="0"/>
              </a:spcBef>
              <a:spcAft>
                <a:spcPts val="0"/>
              </a:spcAft>
              <a:buNone/>
            </a:pPr>
            <a:r>
              <a:t/>
            </a:r>
            <a:endParaRPr>
              <a:solidFill>
                <a:srgbClr val="000000"/>
              </a:solidFill>
            </a:endParaRPr>
          </a:p>
        </p:txBody>
      </p:sp>
      <p:sp>
        <p:nvSpPr>
          <p:cNvPr id="120" name="Google Shape;12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21" name="Google Shape;121;p17"/>
          <p:cNvSpPr txBox="1"/>
          <p:nvPr>
            <p:ph idx="1" type="body"/>
          </p:nvPr>
        </p:nvSpPr>
        <p:spPr>
          <a:xfrm>
            <a:off x="4495800" y="1428750"/>
            <a:ext cx="4439100" cy="2531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a:p>
            <a:pPr indent="0" lvl="0" marL="0" rtl="0" algn="l">
              <a:spcBef>
                <a:spcPts val="0"/>
              </a:spcBef>
              <a:spcAft>
                <a:spcPts val="0"/>
              </a:spcAft>
              <a:buNone/>
            </a:pPr>
            <a:r>
              <a:t/>
            </a:r>
            <a:endParaRPr/>
          </a:p>
          <a:p>
            <a:pPr indent="-342900" lvl="0" marL="457200" rtl="0" algn="l">
              <a:lnSpc>
                <a:spcPct val="200000"/>
              </a:lnSpc>
              <a:spcBef>
                <a:spcPts val="0"/>
              </a:spcBef>
              <a:spcAft>
                <a:spcPts val="0"/>
              </a:spcAft>
              <a:buSzPts val="1800"/>
              <a:buChar char="•"/>
            </a:pPr>
            <a:r>
              <a:rPr lang="en" sz="1800"/>
              <a:t>Hard to describe the intended strings</a:t>
            </a:r>
            <a:endParaRPr sz="1800"/>
          </a:p>
          <a:p>
            <a:pPr indent="-342900" lvl="0" marL="457200" rtl="0" algn="l">
              <a:lnSpc>
                <a:spcPct val="200000"/>
              </a:lnSpc>
              <a:spcBef>
                <a:spcPts val="0"/>
              </a:spcBef>
              <a:spcAft>
                <a:spcPts val="0"/>
              </a:spcAft>
              <a:buSzPts val="1800"/>
              <a:buChar char="•"/>
            </a:pPr>
            <a:r>
              <a:rPr lang="en" sz="1800"/>
              <a:t>Complicated to read and compose.</a:t>
            </a:r>
            <a:endParaRPr sz="1800"/>
          </a:p>
          <a:p>
            <a:pPr indent="-342900" lvl="0" marL="457200" rtl="0" algn="l">
              <a:lnSpc>
                <a:spcPct val="200000"/>
              </a:lnSpc>
              <a:spcBef>
                <a:spcPts val="0"/>
              </a:spcBef>
              <a:spcAft>
                <a:spcPts val="0"/>
              </a:spcAft>
              <a:buSzPts val="1800"/>
              <a:buChar char="•"/>
            </a:pPr>
            <a:r>
              <a:rPr lang="en" sz="1800"/>
              <a:t>Difficult to test and debug.</a:t>
            </a:r>
            <a:endParaRPr sz="1800"/>
          </a:p>
          <a:p>
            <a:pPr indent="0" lvl="0" marL="0" rtl="0" algn="l">
              <a:spcBef>
                <a:spcPts val="0"/>
              </a:spcBef>
              <a:spcAft>
                <a:spcPts val="0"/>
              </a:spcAft>
              <a:buNone/>
            </a:pPr>
            <a:r>
              <a:t/>
            </a:r>
            <a:endParaRPr/>
          </a:p>
        </p:txBody>
      </p:sp>
      <p:sp>
        <p:nvSpPr>
          <p:cNvPr id="122" name="Google Shape;122;p17"/>
          <p:cNvSpPr txBox="1"/>
          <p:nvPr/>
        </p:nvSpPr>
        <p:spPr>
          <a:xfrm>
            <a:off x="1018675" y="1718725"/>
            <a:ext cx="6113100" cy="967800"/>
          </a:xfrm>
          <a:prstGeom prst="rect">
            <a:avLst/>
          </a:prstGeom>
          <a:solidFill>
            <a:srgbClr val="FFFFFF"/>
          </a:solid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A86E8"/>
                </a:solidFill>
              </a:rPr>
              <a:t>Some people, when confronted with a problem, think </a:t>
            </a:r>
            <a:endParaRPr b="1" sz="1800">
              <a:solidFill>
                <a:srgbClr val="4A86E8"/>
              </a:solidFill>
            </a:endParaRPr>
          </a:p>
          <a:p>
            <a:pPr indent="0" lvl="0" marL="0" rtl="0" algn="l">
              <a:spcBef>
                <a:spcPts val="0"/>
              </a:spcBef>
              <a:spcAft>
                <a:spcPts val="0"/>
              </a:spcAft>
              <a:buNone/>
            </a:pPr>
            <a:r>
              <a:rPr b="1" lang="en" sz="1800">
                <a:solidFill>
                  <a:srgbClr val="4A86E8"/>
                </a:solidFill>
              </a:rPr>
              <a:t>“I know, I'll use regular expressions.” Now they have two problems.</a:t>
            </a:r>
            <a:endParaRPr sz="1800">
              <a:solidFill>
                <a:srgbClr val="4A86E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2"/>
                                        </p:tgtEl>
                                      </p:cBhvr>
                                    </p:animEffect>
                                    <p:set>
                                      <p:cBhvr>
                                        <p:cTn dur="1" fill="hold">
                                          <p:stCondLst>
                                            <p:cond delay="0"/>
                                          </p:stCondLst>
                                        </p:cTn>
                                        <p:tgtEl>
                                          <p:spTgt spid="122"/>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5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Regular Expression Mutation (proposed)</a:t>
            </a:r>
            <a:endParaRPr/>
          </a:p>
        </p:txBody>
      </p:sp>
      <p:sp>
        <p:nvSpPr>
          <p:cNvPr id="718" name="Google Shape;718;p53"/>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a:t>What are the characteristics of regular expression bugs? (RQ6)</a:t>
            </a:r>
            <a:endParaRPr/>
          </a:p>
          <a:p>
            <a:pPr indent="-381000" lvl="0" marL="457200" rtl="0" algn="l">
              <a:lnSpc>
                <a:spcPct val="150000"/>
              </a:lnSpc>
              <a:spcBef>
                <a:spcPts val="0"/>
              </a:spcBef>
              <a:spcAft>
                <a:spcPts val="0"/>
              </a:spcAft>
              <a:buSzPts val="2400"/>
              <a:buChar char="❖"/>
            </a:pPr>
            <a:r>
              <a:rPr lang="en"/>
              <a:t>What are the common mutation patterns in repairing regular expressions? (RQ7)</a:t>
            </a:r>
            <a:endParaRPr/>
          </a:p>
          <a:p>
            <a:pPr indent="-381000" lvl="0" marL="457200" rtl="0" algn="l">
              <a:lnSpc>
                <a:spcPct val="150000"/>
              </a:lnSpc>
              <a:spcBef>
                <a:spcPts val="0"/>
              </a:spcBef>
              <a:spcAft>
                <a:spcPts val="0"/>
              </a:spcAft>
              <a:buSzPts val="2400"/>
              <a:buChar char="❖"/>
            </a:pPr>
            <a:r>
              <a:rPr lang="en"/>
              <a:t>How effective is regular expression mutation for repairing buggy regular expressions? (RQ8)</a:t>
            </a:r>
            <a:endParaRPr/>
          </a:p>
        </p:txBody>
      </p:sp>
      <p:sp>
        <p:nvSpPr>
          <p:cNvPr id="719" name="Google Shape;71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5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RQ7: Regex Common Patterns</a:t>
            </a:r>
            <a:endParaRPr/>
          </a:p>
        </p:txBody>
      </p:sp>
      <p:sp>
        <p:nvSpPr>
          <p:cNvPr id="725" name="Google Shape;72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726" name="Google Shape;726;p54"/>
          <p:cNvSpPr txBox="1"/>
          <p:nvPr/>
        </p:nvSpPr>
        <p:spPr>
          <a:xfrm>
            <a:off x="654200" y="1379075"/>
            <a:ext cx="3328200" cy="7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Expand filename regex filter to allow all chars permitted in unencoded URLs and Windows filenames</a:t>
            </a:r>
            <a:endParaRPr/>
          </a:p>
        </p:txBody>
      </p:sp>
      <p:sp>
        <p:nvSpPr>
          <p:cNvPr id="727" name="Google Shape;727;p54"/>
          <p:cNvSpPr txBox="1"/>
          <p:nvPr/>
        </p:nvSpPr>
        <p:spPr>
          <a:xfrm>
            <a:off x="793225" y="2327625"/>
            <a:ext cx="22488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a:t>
            </a:r>
            <a:r>
              <a:rPr lang="en" sz="1800"/>
              <a:t>1: </a:t>
            </a:r>
            <a:r>
              <a:rPr lang="en" sz="1800"/>
              <a:t>[^a-zA-Z0-9]</a:t>
            </a:r>
            <a:endParaRPr sz="1800"/>
          </a:p>
        </p:txBody>
      </p:sp>
      <p:sp>
        <p:nvSpPr>
          <p:cNvPr id="728" name="Google Shape;728;p54"/>
          <p:cNvSpPr txBox="1"/>
          <p:nvPr/>
        </p:nvSpPr>
        <p:spPr>
          <a:xfrm>
            <a:off x="793225" y="2784825"/>
            <a:ext cx="29682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a:t>
            </a:r>
            <a:r>
              <a:rPr lang="en" sz="1800"/>
              <a:t>2: [</a:t>
            </a:r>
            <a:r>
              <a:rPr lang="en" sz="1800"/>
              <a:t>^</a:t>
            </a:r>
            <a:r>
              <a:rPr lang="en" sz="1800">
                <a:solidFill>
                  <a:srgbClr val="FF0000"/>
                </a:solidFill>
              </a:rPr>
              <a:t>$\\-_.+!'(),</a:t>
            </a:r>
            <a:r>
              <a:rPr lang="en" sz="1800"/>
              <a:t>a-zA-Z0-9</a:t>
            </a:r>
            <a:r>
              <a:rPr lang="en" sz="1800"/>
              <a:t>]</a:t>
            </a:r>
            <a:endParaRPr sz="1800"/>
          </a:p>
        </p:txBody>
      </p:sp>
      <p:pic>
        <p:nvPicPr>
          <p:cNvPr id="729" name="Google Shape;729;p54"/>
          <p:cNvPicPr preferRelativeResize="0"/>
          <p:nvPr/>
        </p:nvPicPr>
        <p:blipFill>
          <a:blip r:embed="rId4">
            <a:alphaModFix/>
          </a:blip>
          <a:stretch>
            <a:fillRect/>
          </a:stretch>
        </p:blipFill>
        <p:spPr>
          <a:xfrm>
            <a:off x="3876050" y="1994250"/>
            <a:ext cx="5115548" cy="2687399"/>
          </a:xfrm>
          <a:prstGeom prst="rect">
            <a:avLst/>
          </a:prstGeom>
          <a:noFill/>
          <a:ln>
            <a:noFill/>
          </a:ln>
        </p:spPr>
      </p:pic>
      <p:sp>
        <p:nvSpPr>
          <p:cNvPr id="730" name="Google Shape;730;p54"/>
          <p:cNvSpPr txBox="1"/>
          <p:nvPr/>
        </p:nvSpPr>
        <p:spPr>
          <a:xfrm>
            <a:off x="349400" y="3214100"/>
            <a:ext cx="5513700" cy="1632000"/>
          </a:xfrm>
          <a:prstGeom prst="rect">
            <a:avLst/>
          </a:prstGeom>
          <a:solidFill>
            <a:srgbClr val="FFFF00"/>
          </a:solid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arenR"/>
            </a:pPr>
            <a:r>
              <a:rPr b="1" lang="en" sz="2000"/>
              <a:t>Add/Remove/Change special character(s)</a:t>
            </a:r>
            <a:r>
              <a:rPr lang="en" sz="2000"/>
              <a:t> if it wants to match more than alphabets and digits (e.g., [a-zA-Z0-9], [a-zA-Z0-0_], \w)</a:t>
            </a:r>
            <a:endParaRPr sz="2000"/>
          </a:p>
          <a:p>
            <a:pPr indent="-355600" lvl="0" marL="457200" rtl="0" algn="l">
              <a:spcBef>
                <a:spcPts val="0"/>
              </a:spcBef>
              <a:spcAft>
                <a:spcPts val="0"/>
              </a:spcAft>
              <a:buSzPts val="2000"/>
              <a:buAutoNum type="arabicParenR"/>
            </a:pPr>
            <a:r>
              <a:rPr b="1" lang="en" sz="2000"/>
              <a:t>A-Z, a-z, and 0-9 frequently together</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1"/>
                                        <p:tgtEl>
                                          <p:spTgt spid="7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1"/>
                                        <p:tgtEl>
                                          <p:spTgt spid="7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5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RQ7: Regex Common Patterns</a:t>
            </a:r>
            <a:endParaRPr/>
          </a:p>
        </p:txBody>
      </p:sp>
      <p:sp>
        <p:nvSpPr>
          <p:cNvPr id="736" name="Google Shape;736;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7" name="Google Shape;737;p55"/>
          <p:cNvSpPr txBox="1"/>
          <p:nvPr/>
        </p:nvSpPr>
        <p:spPr>
          <a:xfrm>
            <a:off x="654200" y="1379075"/>
            <a:ext cx="4325700" cy="498900"/>
          </a:xfrm>
          <a:prstGeom prst="rect">
            <a:avLst/>
          </a:prstGeom>
          <a:noFill/>
          <a:ln>
            <a:noFill/>
          </a:ln>
        </p:spPr>
        <p:txBody>
          <a:bodyPr anchorCtr="0" anchor="t" bIns="91425" lIns="91425" spcFirstLastPara="1" rIns="91425" wrap="square" tIns="91425">
            <a:noAutofit/>
          </a:bodyPr>
          <a:lstStyle/>
          <a:p>
            <a:pPr indent="0" lvl="0" marL="0" marR="1435100" rtl="0" algn="l">
              <a:lnSpc>
                <a:spcPct val="112500"/>
              </a:lnSpc>
              <a:spcBef>
                <a:spcPts val="0"/>
              </a:spcBef>
              <a:spcAft>
                <a:spcPts val="0"/>
              </a:spcAft>
              <a:buNone/>
            </a:pPr>
            <a:r>
              <a:rPr lang="en" u="sng">
                <a:solidFill>
                  <a:schemeClr val="hlink"/>
                </a:solidFill>
                <a:hlinkClick r:id="rId3"/>
              </a:rPr>
              <a:t>Changed PublisherServlet regex</a:t>
            </a:r>
            <a:endParaRPr>
              <a:solidFill>
                <a:srgbClr val="24292E"/>
              </a:solidFill>
            </a:endParaRPr>
          </a:p>
          <a:p>
            <a:pPr indent="0" lvl="0" marL="0" rtl="0" algn="l">
              <a:spcBef>
                <a:spcPts val="0"/>
              </a:spcBef>
              <a:spcAft>
                <a:spcPts val="0"/>
              </a:spcAft>
              <a:buNone/>
            </a:pPr>
            <a:r>
              <a:t/>
            </a:r>
            <a:endParaRPr/>
          </a:p>
        </p:txBody>
      </p:sp>
      <p:sp>
        <p:nvSpPr>
          <p:cNvPr id="738" name="Google Shape;738;p55"/>
          <p:cNvSpPr txBox="1"/>
          <p:nvPr/>
        </p:nvSpPr>
        <p:spPr>
          <a:xfrm>
            <a:off x="640825" y="1946625"/>
            <a:ext cx="35325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rPr>
              <a:t>r1: </a:t>
            </a:r>
            <a:r>
              <a:rPr lang="en" sz="1800">
                <a:highlight>
                  <a:srgbClr val="FFFFFF"/>
                </a:highlight>
              </a:rPr>
              <a:t>^/([a-z0-9\\-]::[a-z0-9</a:t>
            </a:r>
            <a:r>
              <a:rPr lang="en" sz="1800">
                <a:solidFill>
                  <a:srgbClr val="FF0000"/>
                </a:solidFill>
                <a:highlight>
                  <a:srgbClr val="FFFFFF"/>
                </a:highlight>
              </a:rPr>
              <a:t>\\-]</a:t>
            </a:r>
            <a:r>
              <a:rPr lang="en" sz="1800">
                <a:highlight>
                  <a:srgbClr val="FFFFFF"/>
                </a:highlight>
              </a:rPr>
              <a:t>])$</a:t>
            </a:r>
            <a:endParaRPr sz="1800">
              <a:highlight>
                <a:srgbClr val="FFFFFF"/>
              </a:highlight>
            </a:endParaRPr>
          </a:p>
        </p:txBody>
      </p:sp>
      <p:sp>
        <p:nvSpPr>
          <p:cNvPr id="739" name="Google Shape;739;p55"/>
          <p:cNvSpPr txBox="1"/>
          <p:nvPr/>
        </p:nvSpPr>
        <p:spPr>
          <a:xfrm>
            <a:off x="640825" y="2403825"/>
            <a:ext cx="35325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r2: </a:t>
            </a:r>
            <a:r>
              <a:rPr lang="en" sz="1800"/>
              <a:t>^/([a-z0-9\\-]</a:t>
            </a:r>
            <a:r>
              <a:rPr lang="en" sz="1800">
                <a:solidFill>
                  <a:srgbClr val="FF0000"/>
                </a:solidFill>
              </a:rPr>
              <a:t>+</a:t>
            </a:r>
            <a:r>
              <a:rPr lang="en" sz="1800"/>
              <a:t>::[a-z0-9</a:t>
            </a:r>
            <a:r>
              <a:rPr lang="en" sz="1800">
                <a:solidFill>
                  <a:srgbClr val="FF0000"/>
                </a:solidFill>
              </a:rPr>
              <a:t>:</a:t>
            </a:r>
            <a:r>
              <a:rPr lang="en" sz="1800"/>
              <a:t>]</a:t>
            </a:r>
            <a:r>
              <a:rPr lang="en" sz="1800">
                <a:solidFill>
                  <a:srgbClr val="FF0000"/>
                </a:solidFill>
              </a:rPr>
              <a:t>+</a:t>
            </a:r>
            <a:r>
              <a:rPr lang="en" sz="1800"/>
              <a:t>)$</a:t>
            </a:r>
            <a:endParaRPr sz="1800"/>
          </a:p>
        </p:txBody>
      </p:sp>
      <p:sp>
        <p:nvSpPr>
          <p:cNvPr id="740" name="Google Shape;740;p55"/>
          <p:cNvSpPr txBox="1"/>
          <p:nvPr/>
        </p:nvSpPr>
        <p:spPr>
          <a:xfrm>
            <a:off x="349400" y="3290300"/>
            <a:ext cx="5513700" cy="1162800"/>
          </a:xfrm>
          <a:prstGeom prst="rect">
            <a:avLst/>
          </a:prstGeom>
          <a:solidFill>
            <a:srgbClr val="FFFF00"/>
          </a:solid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arenR"/>
            </a:pPr>
            <a:r>
              <a:rPr b="1" lang="en" sz="2000"/>
              <a:t>Switch between character range and range repetition (e.g., [ ] , [ ]+, [ ]*)</a:t>
            </a:r>
            <a:endParaRPr sz="2000"/>
          </a:p>
          <a:p>
            <a:pPr indent="-355600" lvl="0" marL="457200" rtl="0" algn="l">
              <a:spcBef>
                <a:spcPts val="0"/>
              </a:spcBef>
              <a:spcAft>
                <a:spcPts val="0"/>
              </a:spcAft>
              <a:buSzPts val="2000"/>
              <a:buAutoNum type="arabicParenR"/>
            </a:pPr>
            <a:r>
              <a:rPr b="1" lang="en" sz="2000"/>
              <a:t>Switch between “+” and “*”</a:t>
            </a:r>
            <a:endParaRPr b="1"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5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RQ7: Regex Common Patterns</a:t>
            </a:r>
            <a:endParaRPr/>
          </a:p>
        </p:txBody>
      </p:sp>
      <p:sp>
        <p:nvSpPr>
          <p:cNvPr id="746" name="Google Shape;74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7" name="Google Shape;747;p56"/>
          <p:cNvSpPr txBox="1"/>
          <p:nvPr/>
        </p:nvSpPr>
        <p:spPr>
          <a:xfrm>
            <a:off x="654200" y="1379075"/>
            <a:ext cx="6026700" cy="498900"/>
          </a:xfrm>
          <a:prstGeom prst="rect">
            <a:avLst/>
          </a:prstGeom>
          <a:noFill/>
          <a:ln>
            <a:noFill/>
          </a:ln>
        </p:spPr>
        <p:txBody>
          <a:bodyPr anchorCtr="0" anchor="t" bIns="91425" lIns="91425" spcFirstLastPara="1" rIns="91425" wrap="square" tIns="91425">
            <a:noAutofit/>
          </a:bodyPr>
          <a:lstStyle/>
          <a:p>
            <a:pPr indent="0" lvl="0" marL="0" marR="1435100" rtl="0" algn="l">
              <a:lnSpc>
                <a:spcPct val="112500"/>
              </a:lnSpc>
              <a:spcBef>
                <a:spcPts val="0"/>
              </a:spcBef>
              <a:spcAft>
                <a:spcPts val="0"/>
              </a:spcAft>
              <a:buNone/>
            </a:pPr>
            <a:r>
              <a:rPr lang="en" u="sng">
                <a:solidFill>
                  <a:schemeClr val="hlink"/>
                </a:solidFill>
                <a:hlinkClick r:id="rId3"/>
              </a:rPr>
              <a:t>fix: JSON/YAML OpenAPI format detecting regexp</a:t>
            </a:r>
            <a:endParaRPr>
              <a:solidFill>
                <a:srgbClr val="24292E"/>
              </a:solidFill>
            </a:endParaRPr>
          </a:p>
          <a:p>
            <a:pPr indent="0" lvl="0" marL="0" rtl="0" algn="l">
              <a:spcBef>
                <a:spcPts val="0"/>
              </a:spcBef>
              <a:spcAft>
                <a:spcPts val="0"/>
              </a:spcAft>
              <a:buNone/>
            </a:pPr>
            <a:r>
              <a:t/>
            </a:r>
            <a:endParaRPr/>
          </a:p>
        </p:txBody>
      </p:sp>
      <p:sp>
        <p:nvSpPr>
          <p:cNvPr id="748" name="Google Shape;748;p56"/>
          <p:cNvSpPr txBox="1"/>
          <p:nvPr/>
        </p:nvSpPr>
        <p:spPr>
          <a:xfrm>
            <a:off x="793225" y="2480025"/>
            <a:ext cx="22488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r1: \\s+\\{</a:t>
            </a:r>
            <a:endParaRPr sz="1800"/>
          </a:p>
        </p:txBody>
      </p:sp>
      <p:sp>
        <p:nvSpPr>
          <p:cNvPr id="749" name="Google Shape;749;p56"/>
          <p:cNvSpPr txBox="1"/>
          <p:nvPr/>
        </p:nvSpPr>
        <p:spPr>
          <a:xfrm>
            <a:off x="3109700" y="1952100"/>
            <a:ext cx="1635000" cy="270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solidFill>
                  <a:schemeClr val="dk1"/>
                </a:solidFill>
              </a:rPr>
              <a:t>\\s+\\{.*</a:t>
            </a:r>
            <a:endParaRPr sz="1800"/>
          </a:p>
          <a:p>
            <a:pPr indent="0" lvl="0" marL="0" rtl="0" algn="l">
              <a:spcBef>
                <a:spcPts val="0"/>
              </a:spcBef>
              <a:spcAft>
                <a:spcPts val="0"/>
              </a:spcAft>
              <a:buNone/>
            </a:pP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p>
        </p:txBody>
      </p:sp>
      <p:sp>
        <p:nvSpPr>
          <p:cNvPr id="750" name="Google Shape;750;p56"/>
          <p:cNvSpPr/>
          <p:nvPr/>
        </p:nvSpPr>
        <p:spPr>
          <a:xfrm>
            <a:off x="2087100" y="2584825"/>
            <a:ext cx="842100" cy="24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6"/>
          <p:cNvSpPr txBox="1"/>
          <p:nvPr/>
        </p:nvSpPr>
        <p:spPr>
          <a:xfrm>
            <a:off x="619250" y="3025675"/>
            <a:ext cx="2357400" cy="163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38761D"/>
              </a:buClr>
              <a:buSzPts val="1400"/>
              <a:buAutoNum type="arabicParenR"/>
            </a:pPr>
            <a:r>
              <a:rPr b="1" lang="en">
                <a:solidFill>
                  <a:srgbClr val="38761D"/>
                </a:solidFill>
              </a:rPr>
              <a:t>“   {”</a:t>
            </a:r>
            <a:endParaRPr b="1">
              <a:solidFill>
                <a:srgbClr val="38761D"/>
              </a:solidFill>
            </a:endParaRPr>
          </a:p>
          <a:p>
            <a:pPr indent="-317500" lvl="0" marL="457200" rtl="0" algn="l">
              <a:spcBef>
                <a:spcPts val="0"/>
              </a:spcBef>
              <a:spcAft>
                <a:spcPts val="0"/>
              </a:spcAft>
              <a:buClr>
                <a:srgbClr val="38761D"/>
              </a:buClr>
              <a:buSzPts val="1400"/>
              <a:buAutoNum type="arabicParenR"/>
            </a:pPr>
            <a:r>
              <a:rPr b="1" lang="en">
                <a:solidFill>
                  <a:srgbClr val="38761D"/>
                </a:solidFill>
              </a:rPr>
              <a:t>“  { ”</a:t>
            </a:r>
            <a:endParaRPr b="1">
              <a:solidFill>
                <a:srgbClr val="38761D"/>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a:t>
            </a:r>
            <a:endParaRPr b="1">
              <a:solidFill>
                <a:srgbClr val="FF0000"/>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name=test.java”</a:t>
            </a:r>
            <a:endParaRPr b="1">
              <a:solidFill>
                <a:srgbClr val="FF0000"/>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 </a:t>
            </a:r>
            <a:endParaRPr b="1">
              <a:solidFill>
                <a:srgbClr val="FF0000"/>
              </a:solidFill>
            </a:endParaRPr>
          </a:p>
          <a:p>
            <a:pPr indent="0" lvl="0" marL="0" rtl="0" algn="l">
              <a:spcBef>
                <a:spcPts val="0"/>
              </a:spcBef>
              <a:spcAft>
                <a:spcPts val="0"/>
              </a:spcAft>
              <a:buNone/>
            </a:pPr>
            <a:r>
              <a:rPr b="1" lang="en">
                <a:solidFill>
                  <a:srgbClr val="FF0000"/>
                </a:solidFill>
              </a:rPr>
              <a:t>    name=test.java”}</a:t>
            </a:r>
            <a:endParaRPr b="1">
              <a:solidFill>
                <a:srgbClr val="FF0000"/>
              </a:solidFill>
            </a:endParaRPr>
          </a:p>
          <a:p>
            <a:pPr indent="0" lvl="0" marL="0" rtl="0" algn="l">
              <a:spcBef>
                <a:spcPts val="0"/>
              </a:spcBef>
              <a:spcAft>
                <a:spcPts val="0"/>
              </a:spcAft>
              <a:buNone/>
            </a:pPr>
            <a:r>
              <a:rPr b="1" lang="en">
                <a:solidFill>
                  <a:srgbClr val="FF0000"/>
                </a:solidFill>
              </a:rPr>
              <a:t> 6)     “   ( ”</a:t>
            </a:r>
            <a:endParaRPr b="1">
              <a:solidFill>
                <a:srgbClr val="FF0000"/>
              </a:solidFill>
            </a:endParaRPr>
          </a:p>
          <a:p>
            <a:pPr indent="0" lvl="0" marL="0" rtl="0" algn="l">
              <a:spcBef>
                <a:spcPts val="0"/>
              </a:spcBef>
              <a:spcAft>
                <a:spcPts val="0"/>
              </a:spcAft>
              <a:buNone/>
            </a:pPr>
            <a:r>
              <a:t/>
            </a:r>
            <a:endParaRPr/>
          </a:p>
        </p:txBody>
      </p:sp>
      <p:sp>
        <p:nvSpPr>
          <p:cNvPr id="752" name="Google Shape;752;p56"/>
          <p:cNvSpPr/>
          <p:nvPr/>
        </p:nvSpPr>
        <p:spPr>
          <a:xfrm>
            <a:off x="2862075" y="1886050"/>
            <a:ext cx="1324800" cy="498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6"/>
          <p:cNvSpPr txBox="1"/>
          <p:nvPr/>
        </p:nvSpPr>
        <p:spPr>
          <a:xfrm>
            <a:off x="4886450" y="1501675"/>
            <a:ext cx="2357400" cy="163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38761D"/>
              </a:buClr>
              <a:buSzPts val="1400"/>
              <a:buAutoNum type="arabicParenR"/>
            </a:pPr>
            <a:r>
              <a:rPr b="1" lang="en">
                <a:solidFill>
                  <a:srgbClr val="38761D"/>
                </a:solidFill>
              </a:rPr>
              <a:t>“   {”</a:t>
            </a:r>
            <a:endParaRPr b="1">
              <a:solidFill>
                <a:srgbClr val="38761D"/>
              </a:solidFill>
            </a:endParaRPr>
          </a:p>
          <a:p>
            <a:pPr indent="-317500" lvl="0" marL="457200" rtl="0" algn="l">
              <a:spcBef>
                <a:spcPts val="0"/>
              </a:spcBef>
              <a:spcAft>
                <a:spcPts val="0"/>
              </a:spcAft>
              <a:buClr>
                <a:srgbClr val="38761D"/>
              </a:buClr>
              <a:buSzPts val="1400"/>
              <a:buAutoNum type="arabicParenR"/>
            </a:pPr>
            <a:r>
              <a:rPr b="1" lang="en">
                <a:solidFill>
                  <a:srgbClr val="38761D"/>
                </a:solidFill>
              </a:rPr>
              <a:t>“  { ”</a:t>
            </a:r>
            <a:endParaRPr b="1">
              <a:solidFill>
                <a:srgbClr val="38761D"/>
              </a:solidFill>
            </a:endParaRPr>
          </a:p>
          <a:p>
            <a:pPr indent="-317500" lvl="0" marL="457200" rtl="0" algn="l">
              <a:spcBef>
                <a:spcPts val="0"/>
              </a:spcBef>
              <a:spcAft>
                <a:spcPts val="0"/>
              </a:spcAft>
              <a:buClr>
                <a:srgbClr val="38761D"/>
              </a:buClr>
              <a:buSzPts val="1400"/>
              <a:buAutoNum type="arabicParenR"/>
            </a:pPr>
            <a:r>
              <a:rPr b="1" lang="en">
                <a:solidFill>
                  <a:srgbClr val="38761D"/>
                </a:solidFill>
              </a:rPr>
              <a:t>“{   ”</a:t>
            </a:r>
            <a:endParaRPr b="1">
              <a:solidFill>
                <a:srgbClr val="38761D"/>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name=test.java”</a:t>
            </a:r>
            <a:endParaRPr b="1">
              <a:solidFill>
                <a:srgbClr val="FF0000"/>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 </a:t>
            </a:r>
            <a:endParaRPr b="1">
              <a:solidFill>
                <a:srgbClr val="FF0000"/>
              </a:solidFill>
            </a:endParaRPr>
          </a:p>
          <a:p>
            <a:pPr indent="0" lvl="0" marL="0" rtl="0" algn="l">
              <a:spcBef>
                <a:spcPts val="0"/>
              </a:spcBef>
              <a:spcAft>
                <a:spcPts val="0"/>
              </a:spcAft>
              <a:buNone/>
            </a:pPr>
            <a:r>
              <a:rPr b="1" lang="en">
                <a:solidFill>
                  <a:srgbClr val="FF0000"/>
                </a:solidFill>
              </a:rPr>
              <a:t>    name=test.java”}</a:t>
            </a:r>
            <a:endParaRPr b="1">
              <a:solidFill>
                <a:srgbClr val="FF0000"/>
              </a:solidFill>
            </a:endParaRPr>
          </a:p>
          <a:p>
            <a:pPr indent="0" lvl="0" marL="0" rtl="0" algn="l">
              <a:spcBef>
                <a:spcPts val="0"/>
              </a:spcBef>
              <a:spcAft>
                <a:spcPts val="0"/>
              </a:spcAft>
              <a:buNone/>
            </a:pPr>
            <a:r>
              <a:rPr b="1" lang="en">
                <a:solidFill>
                  <a:srgbClr val="FF0000"/>
                </a:solidFill>
              </a:rPr>
              <a:t> 6)     “   ( ”</a:t>
            </a:r>
            <a:endParaRPr b="1">
              <a:solidFill>
                <a:srgbClr val="FF0000"/>
              </a:solidFill>
            </a:endParaRPr>
          </a:p>
          <a:p>
            <a:pPr indent="0" lvl="0" marL="0" rtl="0" algn="l">
              <a:spcBef>
                <a:spcPts val="0"/>
              </a:spcBef>
              <a:spcAft>
                <a:spcPts val="0"/>
              </a:spcAft>
              <a:buNone/>
            </a:pPr>
            <a:r>
              <a:t/>
            </a:r>
            <a:endParaRPr/>
          </a:p>
        </p:txBody>
      </p:sp>
      <p:sp>
        <p:nvSpPr>
          <p:cNvPr id="754" name="Google Shape;754;p56"/>
          <p:cNvSpPr/>
          <p:nvPr/>
        </p:nvSpPr>
        <p:spPr>
          <a:xfrm>
            <a:off x="1904550" y="3711775"/>
            <a:ext cx="1382400" cy="541500"/>
          </a:xfrm>
          <a:prstGeom prst="wedgeRoundRectCallout">
            <a:avLst>
              <a:gd fmla="val -68904" name="adj1"/>
              <a:gd fmla="val 100776"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Non-matching</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1"/>
                                        <p:tgtEl>
                                          <p:spTgt spid="750"/>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1"/>
                                        <p:tgtEl>
                                          <p:spTgt spid="7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1"/>
                                        <p:tgtEl>
                                          <p:spTgt spid="7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
                                        <p:tgtEl>
                                          <p:spTgt spid="7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5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RQ7: Regex Common Patterns</a:t>
            </a:r>
            <a:endParaRPr/>
          </a:p>
        </p:txBody>
      </p:sp>
      <p:sp>
        <p:nvSpPr>
          <p:cNvPr id="760" name="Google Shape;760;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1" name="Google Shape;761;p57"/>
          <p:cNvSpPr txBox="1"/>
          <p:nvPr/>
        </p:nvSpPr>
        <p:spPr>
          <a:xfrm>
            <a:off x="654200" y="1379075"/>
            <a:ext cx="6026700" cy="498900"/>
          </a:xfrm>
          <a:prstGeom prst="rect">
            <a:avLst/>
          </a:prstGeom>
          <a:noFill/>
          <a:ln>
            <a:noFill/>
          </a:ln>
        </p:spPr>
        <p:txBody>
          <a:bodyPr anchorCtr="0" anchor="t" bIns="91425" lIns="91425" spcFirstLastPara="1" rIns="91425" wrap="square" tIns="91425">
            <a:noAutofit/>
          </a:bodyPr>
          <a:lstStyle/>
          <a:p>
            <a:pPr indent="0" lvl="0" marL="0" marR="1435100" rtl="0" algn="l">
              <a:lnSpc>
                <a:spcPct val="112500"/>
              </a:lnSpc>
              <a:spcBef>
                <a:spcPts val="0"/>
              </a:spcBef>
              <a:spcAft>
                <a:spcPts val="0"/>
              </a:spcAft>
              <a:buNone/>
            </a:pPr>
            <a:r>
              <a:rPr lang="en" u="sng">
                <a:solidFill>
                  <a:schemeClr val="hlink"/>
                </a:solidFill>
                <a:hlinkClick r:id="rId3"/>
              </a:rPr>
              <a:t>fix: JSON/YAML OpenAPI format detecting regexp</a:t>
            </a:r>
            <a:endParaRPr>
              <a:solidFill>
                <a:srgbClr val="24292E"/>
              </a:solidFill>
            </a:endParaRPr>
          </a:p>
          <a:p>
            <a:pPr indent="0" lvl="0" marL="0" rtl="0" algn="l">
              <a:spcBef>
                <a:spcPts val="0"/>
              </a:spcBef>
              <a:spcAft>
                <a:spcPts val="0"/>
              </a:spcAft>
              <a:buNone/>
            </a:pPr>
            <a:r>
              <a:t/>
            </a:r>
            <a:endParaRPr/>
          </a:p>
        </p:txBody>
      </p:sp>
      <p:sp>
        <p:nvSpPr>
          <p:cNvPr id="762" name="Google Shape;762;p57"/>
          <p:cNvSpPr txBox="1"/>
          <p:nvPr/>
        </p:nvSpPr>
        <p:spPr>
          <a:xfrm>
            <a:off x="793225" y="2480025"/>
            <a:ext cx="22488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r1: \\s+\\{</a:t>
            </a:r>
            <a:endParaRPr sz="1800"/>
          </a:p>
        </p:txBody>
      </p:sp>
      <p:sp>
        <p:nvSpPr>
          <p:cNvPr id="763" name="Google Shape;763;p57"/>
          <p:cNvSpPr txBox="1"/>
          <p:nvPr/>
        </p:nvSpPr>
        <p:spPr>
          <a:xfrm>
            <a:off x="3109700" y="1952100"/>
            <a:ext cx="1635000" cy="270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solidFill>
                  <a:schemeClr val="dk1"/>
                </a:solidFill>
              </a:rPr>
              <a:t>\\s+\\{.*</a:t>
            </a:r>
            <a:endParaRPr sz="1800"/>
          </a:p>
          <a:p>
            <a:pPr indent="0" lvl="0" marL="0" rtl="0" algn="l">
              <a:spcBef>
                <a:spcPts val="0"/>
              </a:spcBef>
              <a:spcAft>
                <a:spcPts val="0"/>
              </a:spcAft>
              <a:buNone/>
            </a:pP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p>
        </p:txBody>
      </p:sp>
      <p:sp>
        <p:nvSpPr>
          <p:cNvPr id="764" name="Google Shape;764;p57"/>
          <p:cNvSpPr/>
          <p:nvPr/>
        </p:nvSpPr>
        <p:spPr>
          <a:xfrm>
            <a:off x="2087100" y="2584825"/>
            <a:ext cx="842100" cy="24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7"/>
          <p:cNvSpPr txBox="1"/>
          <p:nvPr/>
        </p:nvSpPr>
        <p:spPr>
          <a:xfrm>
            <a:off x="619250" y="3025675"/>
            <a:ext cx="2357400" cy="163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38761D"/>
              </a:buClr>
              <a:buSzPts val="1400"/>
              <a:buAutoNum type="arabicParenR"/>
            </a:pPr>
            <a:r>
              <a:rPr b="1" lang="en">
                <a:solidFill>
                  <a:srgbClr val="38761D"/>
                </a:solidFill>
              </a:rPr>
              <a:t>“   {”</a:t>
            </a:r>
            <a:endParaRPr b="1">
              <a:solidFill>
                <a:srgbClr val="38761D"/>
              </a:solidFill>
            </a:endParaRPr>
          </a:p>
          <a:p>
            <a:pPr indent="-317500" lvl="0" marL="457200" rtl="0" algn="l">
              <a:spcBef>
                <a:spcPts val="0"/>
              </a:spcBef>
              <a:spcAft>
                <a:spcPts val="0"/>
              </a:spcAft>
              <a:buClr>
                <a:srgbClr val="38761D"/>
              </a:buClr>
              <a:buSzPts val="1400"/>
              <a:buAutoNum type="arabicParenR"/>
            </a:pPr>
            <a:r>
              <a:rPr b="1" lang="en">
                <a:solidFill>
                  <a:srgbClr val="38761D"/>
                </a:solidFill>
              </a:rPr>
              <a:t>“  { ”</a:t>
            </a:r>
            <a:endParaRPr b="1">
              <a:solidFill>
                <a:srgbClr val="38761D"/>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a:t>
            </a:r>
            <a:endParaRPr b="1">
              <a:solidFill>
                <a:srgbClr val="FF0000"/>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name=test.java”</a:t>
            </a:r>
            <a:endParaRPr b="1">
              <a:solidFill>
                <a:srgbClr val="FF0000"/>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 </a:t>
            </a:r>
            <a:endParaRPr b="1">
              <a:solidFill>
                <a:srgbClr val="FF0000"/>
              </a:solidFill>
            </a:endParaRPr>
          </a:p>
          <a:p>
            <a:pPr indent="0" lvl="0" marL="0" rtl="0" algn="l">
              <a:spcBef>
                <a:spcPts val="0"/>
              </a:spcBef>
              <a:spcAft>
                <a:spcPts val="0"/>
              </a:spcAft>
              <a:buNone/>
            </a:pPr>
            <a:r>
              <a:rPr b="1" lang="en">
                <a:solidFill>
                  <a:srgbClr val="FF0000"/>
                </a:solidFill>
              </a:rPr>
              <a:t>    name=test.java”}</a:t>
            </a:r>
            <a:endParaRPr b="1">
              <a:solidFill>
                <a:srgbClr val="FF0000"/>
              </a:solidFill>
            </a:endParaRPr>
          </a:p>
          <a:p>
            <a:pPr indent="0" lvl="0" marL="0" rtl="0" algn="l">
              <a:spcBef>
                <a:spcPts val="0"/>
              </a:spcBef>
              <a:spcAft>
                <a:spcPts val="0"/>
              </a:spcAft>
              <a:buNone/>
            </a:pPr>
            <a:r>
              <a:rPr b="1" lang="en">
                <a:solidFill>
                  <a:srgbClr val="FF0000"/>
                </a:solidFill>
              </a:rPr>
              <a:t> 6)     “   ( ”</a:t>
            </a:r>
            <a:endParaRPr b="1">
              <a:solidFill>
                <a:srgbClr val="FF0000"/>
              </a:solidFill>
            </a:endParaRPr>
          </a:p>
          <a:p>
            <a:pPr indent="0" lvl="0" marL="0" rtl="0" algn="l">
              <a:spcBef>
                <a:spcPts val="0"/>
              </a:spcBef>
              <a:spcAft>
                <a:spcPts val="0"/>
              </a:spcAft>
              <a:buNone/>
            </a:pPr>
            <a:r>
              <a:t/>
            </a:r>
            <a:endParaRPr/>
          </a:p>
        </p:txBody>
      </p:sp>
      <p:sp>
        <p:nvSpPr>
          <p:cNvPr id="766" name="Google Shape;766;p57"/>
          <p:cNvSpPr/>
          <p:nvPr/>
        </p:nvSpPr>
        <p:spPr>
          <a:xfrm>
            <a:off x="2862075" y="3638650"/>
            <a:ext cx="1324800" cy="498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7"/>
          <p:cNvSpPr txBox="1"/>
          <p:nvPr/>
        </p:nvSpPr>
        <p:spPr>
          <a:xfrm>
            <a:off x="4886450" y="3101875"/>
            <a:ext cx="2357400" cy="163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38761D"/>
              </a:buClr>
              <a:buSzPts val="1400"/>
              <a:buAutoNum type="arabicParenR"/>
            </a:pPr>
            <a:r>
              <a:rPr b="1" lang="en">
                <a:solidFill>
                  <a:srgbClr val="38761D"/>
                </a:solidFill>
              </a:rPr>
              <a:t>“   {”</a:t>
            </a:r>
            <a:endParaRPr b="1">
              <a:solidFill>
                <a:srgbClr val="38761D"/>
              </a:solidFill>
            </a:endParaRPr>
          </a:p>
          <a:p>
            <a:pPr indent="-317500" lvl="0" marL="457200" rtl="0" algn="l">
              <a:spcBef>
                <a:spcPts val="0"/>
              </a:spcBef>
              <a:spcAft>
                <a:spcPts val="0"/>
              </a:spcAft>
              <a:buClr>
                <a:srgbClr val="38761D"/>
              </a:buClr>
              <a:buSzPts val="1400"/>
              <a:buAutoNum type="arabicParenR"/>
            </a:pPr>
            <a:r>
              <a:rPr b="1" lang="en">
                <a:solidFill>
                  <a:srgbClr val="38761D"/>
                </a:solidFill>
              </a:rPr>
              <a:t>“  { ”</a:t>
            </a:r>
            <a:endParaRPr b="1">
              <a:solidFill>
                <a:srgbClr val="38761D"/>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a:t>
            </a:r>
            <a:endParaRPr b="1">
              <a:solidFill>
                <a:srgbClr val="FF0000"/>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name=test.java”</a:t>
            </a:r>
            <a:endParaRPr b="1">
              <a:solidFill>
                <a:srgbClr val="FF0000"/>
              </a:solidFill>
            </a:endParaRPr>
          </a:p>
          <a:p>
            <a:pPr indent="-317500" lvl="0" marL="457200" rtl="0" algn="l">
              <a:spcBef>
                <a:spcPts val="0"/>
              </a:spcBef>
              <a:spcAft>
                <a:spcPts val="0"/>
              </a:spcAft>
              <a:buClr>
                <a:srgbClr val="38761D"/>
              </a:buClr>
              <a:buSzPts val="1400"/>
              <a:buAutoNum type="arabicParenR"/>
            </a:pPr>
            <a:r>
              <a:rPr b="1" lang="en">
                <a:solidFill>
                  <a:srgbClr val="38761D"/>
                </a:solidFill>
              </a:rPr>
              <a:t>“ { </a:t>
            </a:r>
            <a:endParaRPr b="1">
              <a:solidFill>
                <a:srgbClr val="38761D"/>
              </a:solidFill>
            </a:endParaRPr>
          </a:p>
          <a:p>
            <a:pPr indent="0" lvl="0" marL="0" rtl="0" algn="l">
              <a:spcBef>
                <a:spcPts val="0"/>
              </a:spcBef>
              <a:spcAft>
                <a:spcPts val="0"/>
              </a:spcAft>
              <a:buNone/>
            </a:pPr>
            <a:r>
              <a:rPr b="1" lang="en">
                <a:solidFill>
                  <a:srgbClr val="38761D"/>
                </a:solidFill>
              </a:rPr>
              <a:t>    name=test.java”}</a:t>
            </a:r>
            <a:endParaRPr b="1">
              <a:solidFill>
                <a:srgbClr val="38761D"/>
              </a:solidFill>
            </a:endParaRPr>
          </a:p>
          <a:p>
            <a:pPr indent="0" lvl="0" marL="0" rtl="0" algn="l">
              <a:spcBef>
                <a:spcPts val="0"/>
              </a:spcBef>
              <a:spcAft>
                <a:spcPts val="0"/>
              </a:spcAft>
              <a:buNone/>
            </a:pPr>
            <a:r>
              <a:rPr b="1" lang="en">
                <a:solidFill>
                  <a:srgbClr val="FF0000"/>
                </a:solidFill>
              </a:rPr>
              <a:t> 6)     “   ( ”</a:t>
            </a:r>
            <a:endParaRPr b="1">
              <a:solidFill>
                <a:srgbClr val="FF0000"/>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
                                        <p:tgtEl>
                                          <p:spTgt spid="7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
                                        <p:tgtEl>
                                          <p:spTgt spid="7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5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RQ7: Regex Common Patterns</a:t>
            </a:r>
            <a:endParaRPr/>
          </a:p>
        </p:txBody>
      </p:sp>
      <p:sp>
        <p:nvSpPr>
          <p:cNvPr id="773" name="Google Shape;773;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4" name="Google Shape;774;p58"/>
          <p:cNvSpPr txBox="1"/>
          <p:nvPr/>
        </p:nvSpPr>
        <p:spPr>
          <a:xfrm>
            <a:off x="654200" y="1379075"/>
            <a:ext cx="6026700" cy="498900"/>
          </a:xfrm>
          <a:prstGeom prst="rect">
            <a:avLst/>
          </a:prstGeom>
          <a:noFill/>
          <a:ln>
            <a:noFill/>
          </a:ln>
        </p:spPr>
        <p:txBody>
          <a:bodyPr anchorCtr="0" anchor="t" bIns="91425" lIns="91425" spcFirstLastPara="1" rIns="91425" wrap="square" tIns="91425">
            <a:noAutofit/>
          </a:bodyPr>
          <a:lstStyle/>
          <a:p>
            <a:pPr indent="0" lvl="0" marL="0" marR="1435100" rtl="0" algn="l">
              <a:lnSpc>
                <a:spcPct val="112500"/>
              </a:lnSpc>
              <a:spcBef>
                <a:spcPts val="0"/>
              </a:spcBef>
              <a:spcAft>
                <a:spcPts val="0"/>
              </a:spcAft>
              <a:buNone/>
            </a:pPr>
            <a:r>
              <a:rPr lang="en" u="sng">
                <a:solidFill>
                  <a:schemeClr val="hlink"/>
                </a:solidFill>
                <a:hlinkClick r:id="rId3"/>
              </a:rPr>
              <a:t>fix: JSON/YAML OpenAPI format detecting regexp</a:t>
            </a:r>
            <a:endParaRPr>
              <a:solidFill>
                <a:srgbClr val="24292E"/>
              </a:solidFill>
            </a:endParaRPr>
          </a:p>
          <a:p>
            <a:pPr indent="0" lvl="0" marL="0" rtl="0" algn="l">
              <a:spcBef>
                <a:spcPts val="0"/>
              </a:spcBef>
              <a:spcAft>
                <a:spcPts val="0"/>
              </a:spcAft>
              <a:buNone/>
            </a:pPr>
            <a:r>
              <a:t/>
            </a:r>
            <a:endParaRPr/>
          </a:p>
        </p:txBody>
      </p:sp>
      <p:sp>
        <p:nvSpPr>
          <p:cNvPr id="775" name="Google Shape;775;p58"/>
          <p:cNvSpPr txBox="1"/>
          <p:nvPr/>
        </p:nvSpPr>
        <p:spPr>
          <a:xfrm>
            <a:off x="793225" y="2480025"/>
            <a:ext cx="22488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r1: \\s+\\{</a:t>
            </a:r>
            <a:endParaRPr sz="1800"/>
          </a:p>
        </p:txBody>
      </p:sp>
      <p:sp>
        <p:nvSpPr>
          <p:cNvPr id="776" name="Google Shape;776;p58"/>
          <p:cNvSpPr txBox="1"/>
          <p:nvPr/>
        </p:nvSpPr>
        <p:spPr>
          <a:xfrm>
            <a:off x="5266175" y="3091800"/>
            <a:ext cx="21786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r2:   </a:t>
            </a:r>
            <a:r>
              <a:rPr b="1" lang="en" sz="1800" u="sng"/>
              <a:t>\\s*\\{.*</a:t>
            </a:r>
            <a:endParaRPr b="1" sz="1800" u="sng"/>
          </a:p>
        </p:txBody>
      </p:sp>
      <p:sp>
        <p:nvSpPr>
          <p:cNvPr id="777" name="Google Shape;777;p58"/>
          <p:cNvSpPr txBox="1"/>
          <p:nvPr/>
        </p:nvSpPr>
        <p:spPr>
          <a:xfrm>
            <a:off x="3109700" y="1952100"/>
            <a:ext cx="1635000" cy="270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778" name="Google Shape;778;p58"/>
          <p:cNvSpPr txBox="1"/>
          <p:nvPr/>
        </p:nvSpPr>
        <p:spPr>
          <a:xfrm>
            <a:off x="5746225" y="1489425"/>
            <a:ext cx="1784100" cy="206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\\s*</a:t>
            </a:r>
            <a:endParaRPr sz="1800"/>
          </a:p>
          <a:p>
            <a:pPr indent="0" lvl="0" marL="0" rtl="0" algn="l">
              <a:spcBef>
                <a:spcPts val="0"/>
              </a:spcBef>
              <a:spcAft>
                <a:spcPts val="0"/>
              </a:spcAft>
              <a:buNone/>
            </a:pPr>
            <a:r>
              <a:rPr lang="en" sz="1800"/>
              <a:t>….</a:t>
            </a:r>
            <a:endParaRPr sz="1800"/>
          </a:p>
          <a:p>
            <a:pPr indent="0" lvl="0" marL="0" rtl="0" algn="l">
              <a:spcBef>
                <a:spcPts val="0"/>
              </a:spcBef>
              <a:spcAft>
                <a:spcPts val="0"/>
              </a:spcAft>
              <a:buNone/>
            </a:pPr>
            <a:r>
              <a:t/>
            </a:r>
            <a:endParaRPr sz="1800"/>
          </a:p>
        </p:txBody>
      </p:sp>
      <p:sp>
        <p:nvSpPr>
          <p:cNvPr id="779" name="Google Shape;779;p58"/>
          <p:cNvSpPr/>
          <p:nvPr/>
        </p:nvSpPr>
        <p:spPr>
          <a:xfrm>
            <a:off x="2087100" y="2584825"/>
            <a:ext cx="842100" cy="24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8"/>
          <p:cNvSpPr/>
          <p:nvPr/>
        </p:nvSpPr>
        <p:spPr>
          <a:xfrm rot="-347400">
            <a:off x="3913884" y="1937381"/>
            <a:ext cx="1593932" cy="2451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8"/>
          <p:cNvSpPr/>
          <p:nvPr/>
        </p:nvSpPr>
        <p:spPr>
          <a:xfrm>
            <a:off x="6884925" y="1503000"/>
            <a:ext cx="1382400" cy="541500"/>
          </a:xfrm>
          <a:prstGeom prst="wedgeRoundRectCallout">
            <a:avLst>
              <a:gd fmla="val -68904" name="adj1"/>
              <a:gd fmla="val 100776"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Stop! </a:t>
            </a:r>
            <a:endParaRPr>
              <a:solidFill>
                <a:srgbClr val="FFFFFF"/>
              </a:solidFill>
            </a:endParaRPr>
          </a:p>
          <a:p>
            <a:pPr indent="0" lvl="0" marL="0" rtl="0" algn="l">
              <a:spcBef>
                <a:spcPts val="0"/>
              </a:spcBef>
              <a:spcAft>
                <a:spcPts val="0"/>
              </a:spcAft>
              <a:buNone/>
            </a:pPr>
            <a:r>
              <a:rPr lang="en">
                <a:solidFill>
                  <a:srgbClr val="FFFFFF"/>
                </a:solidFill>
              </a:rPr>
              <a:t>Already exist!!</a:t>
            </a:r>
            <a:endParaRPr>
              <a:solidFill>
                <a:srgbClr val="FFFFFF"/>
              </a:solidFill>
            </a:endParaRPr>
          </a:p>
        </p:txBody>
      </p:sp>
      <p:sp>
        <p:nvSpPr>
          <p:cNvPr id="782" name="Google Shape;782;p58"/>
          <p:cNvSpPr txBox="1"/>
          <p:nvPr/>
        </p:nvSpPr>
        <p:spPr>
          <a:xfrm>
            <a:off x="619250" y="3025675"/>
            <a:ext cx="2357400" cy="163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38761D"/>
              </a:buClr>
              <a:buSzPts val="1400"/>
              <a:buAutoNum type="arabicParenR"/>
            </a:pPr>
            <a:r>
              <a:rPr b="1" lang="en">
                <a:solidFill>
                  <a:srgbClr val="38761D"/>
                </a:solidFill>
              </a:rPr>
              <a:t>“   {”</a:t>
            </a:r>
            <a:endParaRPr b="1">
              <a:solidFill>
                <a:srgbClr val="38761D"/>
              </a:solidFill>
            </a:endParaRPr>
          </a:p>
          <a:p>
            <a:pPr indent="-317500" lvl="0" marL="457200" rtl="0" algn="l">
              <a:spcBef>
                <a:spcPts val="0"/>
              </a:spcBef>
              <a:spcAft>
                <a:spcPts val="0"/>
              </a:spcAft>
              <a:buClr>
                <a:srgbClr val="38761D"/>
              </a:buClr>
              <a:buSzPts val="1400"/>
              <a:buAutoNum type="arabicParenR"/>
            </a:pPr>
            <a:r>
              <a:rPr b="1" lang="en">
                <a:solidFill>
                  <a:srgbClr val="38761D"/>
                </a:solidFill>
              </a:rPr>
              <a:t>“  { ”</a:t>
            </a:r>
            <a:endParaRPr b="1">
              <a:solidFill>
                <a:srgbClr val="38761D"/>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a:t>
            </a:r>
            <a:endParaRPr b="1">
              <a:solidFill>
                <a:srgbClr val="FF0000"/>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name=test.java”</a:t>
            </a:r>
            <a:endParaRPr b="1">
              <a:solidFill>
                <a:srgbClr val="FF0000"/>
              </a:solidFill>
            </a:endParaRPr>
          </a:p>
          <a:p>
            <a:pPr indent="-317500" lvl="0" marL="457200" rtl="0" algn="l">
              <a:spcBef>
                <a:spcPts val="0"/>
              </a:spcBef>
              <a:spcAft>
                <a:spcPts val="0"/>
              </a:spcAft>
              <a:buClr>
                <a:srgbClr val="FF0000"/>
              </a:buClr>
              <a:buSzPts val="1400"/>
              <a:buAutoNum type="arabicParenR"/>
            </a:pPr>
            <a:r>
              <a:rPr b="1" lang="en">
                <a:solidFill>
                  <a:srgbClr val="FF0000"/>
                </a:solidFill>
              </a:rPr>
              <a:t>“ { </a:t>
            </a:r>
            <a:endParaRPr b="1">
              <a:solidFill>
                <a:srgbClr val="FF0000"/>
              </a:solidFill>
            </a:endParaRPr>
          </a:p>
          <a:p>
            <a:pPr indent="0" lvl="0" marL="0" rtl="0" algn="l">
              <a:spcBef>
                <a:spcPts val="0"/>
              </a:spcBef>
              <a:spcAft>
                <a:spcPts val="0"/>
              </a:spcAft>
              <a:buNone/>
            </a:pPr>
            <a:r>
              <a:rPr b="1" lang="en">
                <a:solidFill>
                  <a:srgbClr val="FF0000"/>
                </a:solidFill>
              </a:rPr>
              <a:t>    name=test.java”}</a:t>
            </a:r>
            <a:endParaRPr b="1">
              <a:solidFill>
                <a:srgbClr val="FF0000"/>
              </a:solidFill>
            </a:endParaRPr>
          </a:p>
          <a:p>
            <a:pPr indent="0" lvl="0" marL="0" rtl="0" algn="l">
              <a:spcBef>
                <a:spcPts val="0"/>
              </a:spcBef>
              <a:spcAft>
                <a:spcPts val="0"/>
              </a:spcAft>
              <a:buNone/>
            </a:pPr>
            <a:r>
              <a:rPr b="1" lang="en">
                <a:solidFill>
                  <a:srgbClr val="FF0000"/>
                </a:solidFill>
              </a:rPr>
              <a:t> 6)     “   ( ”</a:t>
            </a:r>
            <a:endParaRPr b="1">
              <a:solidFill>
                <a:srgbClr val="FF0000"/>
              </a:solidFill>
            </a:endParaRPr>
          </a:p>
          <a:p>
            <a:pPr indent="0" lvl="0" marL="0" rtl="0" algn="l">
              <a:spcBef>
                <a:spcPts val="0"/>
              </a:spcBef>
              <a:spcAft>
                <a:spcPts val="0"/>
              </a:spcAft>
              <a:buNone/>
            </a:pPr>
            <a:r>
              <a:t/>
            </a:r>
            <a:endParaRPr/>
          </a:p>
        </p:txBody>
      </p:sp>
      <p:sp>
        <p:nvSpPr>
          <p:cNvPr id="783" name="Google Shape;783;p58"/>
          <p:cNvSpPr/>
          <p:nvPr/>
        </p:nvSpPr>
        <p:spPr>
          <a:xfrm>
            <a:off x="5604250" y="2067550"/>
            <a:ext cx="945000" cy="3936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8"/>
          <p:cNvSpPr/>
          <p:nvPr/>
        </p:nvSpPr>
        <p:spPr>
          <a:xfrm>
            <a:off x="2937250" y="2296150"/>
            <a:ext cx="945000" cy="3936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8"/>
          <p:cNvSpPr/>
          <p:nvPr/>
        </p:nvSpPr>
        <p:spPr>
          <a:xfrm>
            <a:off x="5528050" y="3134350"/>
            <a:ext cx="1209900" cy="3936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8"/>
          <p:cNvSpPr txBox="1"/>
          <p:nvPr/>
        </p:nvSpPr>
        <p:spPr>
          <a:xfrm>
            <a:off x="6715250" y="2949475"/>
            <a:ext cx="2357400" cy="163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38761D"/>
              </a:buClr>
              <a:buSzPts val="1400"/>
              <a:buAutoNum type="arabicParenR"/>
            </a:pPr>
            <a:r>
              <a:rPr b="1" lang="en">
                <a:solidFill>
                  <a:srgbClr val="38761D"/>
                </a:solidFill>
              </a:rPr>
              <a:t>“   {”</a:t>
            </a:r>
            <a:endParaRPr b="1">
              <a:solidFill>
                <a:srgbClr val="38761D"/>
              </a:solidFill>
            </a:endParaRPr>
          </a:p>
          <a:p>
            <a:pPr indent="-317500" lvl="0" marL="457200" rtl="0" algn="l">
              <a:spcBef>
                <a:spcPts val="0"/>
              </a:spcBef>
              <a:spcAft>
                <a:spcPts val="0"/>
              </a:spcAft>
              <a:buClr>
                <a:srgbClr val="38761D"/>
              </a:buClr>
              <a:buSzPts val="1400"/>
              <a:buAutoNum type="arabicParenR"/>
            </a:pPr>
            <a:r>
              <a:rPr b="1" lang="en">
                <a:solidFill>
                  <a:srgbClr val="38761D"/>
                </a:solidFill>
              </a:rPr>
              <a:t>“  { ”</a:t>
            </a:r>
            <a:endParaRPr b="1">
              <a:solidFill>
                <a:srgbClr val="38761D"/>
              </a:solidFill>
            </a:endParaRPr>
          </a:p>
          <a:p>
            <a:pPr indent="-317500" lvl="0" marL="457200" rtl="0" algn="l">
              <a:spcBef>
                <a:spcPts val="0"/>
              </a:spcBef>
              <a:spcAft>
                <a:spcPts val="0"/>
              </a:spcAft>
              <a:buClr>
                <a:srgbClr val="38761D"/>
              </a:buClr>
              <a:buSzPts val="1400"/>
              <a:buAutoNum type="arabicParenR"/>
            </a:pPr>
            <a:r>
              <a:rPr b="1" lang="en">
                <a:solidFill>
                  <a:srgbClr val="38761D"/>
                </a:solidFill>
              </a:rPr>
              <a:t>“{   ”</a:t>
            </a:r>
            <a:endParaRPr b="1">
              <a:solidFill>
                <a:srgbClr val="38761D"/>
              </a:solidFill>
            </a:endParaRPr>
          </a:p>
          <a:p>
            <a:pPr indent="-317500" lvl="0" marL="457200" rtl="0" algn="l">
              <a:spcBef>
                <a:spcPts val="0"/>
              </a:spcBef>
              <a:spcAft>
                <a:spcPts val="0"/>
              </a:spcAft>
              <a:buClr>
                <a:srgbClr val="38761D"/>
              </a:buClr>
              <a:buSzPts val="1400"/>
              <a:buAutoNum type="arabicParenR"/>
            </a:pPr>
            <a:r>
              <a:rPr b="1" lang="en">
                <a:solidFill>
                  <a:srgbClr val="38761D"/>
                </a:solidFill>
              </a:rPr>
              <a:t>“{ name=test.java”</a:t>
            </a:r>
            <a:endParaRPr b="1">
              <a:solidFill>
                <a:srgbClr val="38761D"/>
              </a:solidFill>
            </a:endParaRPr>
          </a:p>
          <a:p>
            <a:pPr indent="-317500" lvl="0" marL="457200" rtl="0" algn="l">
              <a:spcBef>
                <a:spcPts val="0"/>
              </a:spcBef>
              <a:spcAft>
                <a:spcPts val="0"/>
              </a:spcAft>
              <a:buClr>
                <a:srgbClr val="38761D"/>
              </a:buClr>
              <a:buSzPts val="1400"/>
              <a:buAutoNum type="arabicParenR"/>
            </a:pPr>
            <a:r>
              <a:rPr b="1" lang="en">
                <a:solidFill>
                  <a:srgbClr val="38761D"/>
                </a:solidFill>
              </a:rPr>
              <a:t>“ { </a:t>
            </a:r>
            <a:endParaRPr b="1">
              <a:solidFill>
                <a:srgbClr val="38761D"/>
              </a:solidFill>
            </a:endParaRPr>
          </a:p>
          <a:p>
            <a:pPr indent="0" lvl="0" marL="0" rtl="0" algn="l">
              <a:spcBef>
                <a:spcPts val="0"/>
              </a:spcBef>
              <a:spcAft>
                <a:spcPts val="0"/>
              </a:spcAft>
              <a:buNone/>
            </a:pPr>
            <a:r>
              <a:rPr b="1" lang="en">
                <a:solidFill>
                  <a:srgbClr val="38761D"/>
                </a:solidFill>
              </a:rPr>
              <a:t>    name=test.java”}</a:t>
            </a:r>
            <a:endParaRPr b="1">
              <a:solidFill>
                <a:srgbClr val="38761D"/>
              </a:solidFill>
            </a:endParaRPr>
          </a:p>
          <a:p>
            <a:pPr indent="0" lvl="0" marL="0" rtl="0" algn="l">
              <a:spcBef>
                <a:spcPts val="0"/>
              </a:spcBef>
              <a:spcAft>
                <a:spcPts val="0"/>
              </a:spcAft>
              <a:buNone/>
            </a:pPr>
            <a:r>
              <a:rPr b="1" lang="en">
                <a:solidFill>
                  <a:srgbClr val="FF0000"/>
                </a:solidFill>
              </a:rPr>
              <a:t> 6)     “   ( ”</a:t>
            </a:r>
            <a:endParaRPr b="1">
              <a:solidFill>
                <a:srgbClr val="FF0000"/>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1"/>
                                        <p:tgtEl>
                                          <p:spTgt spid="781"/>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
                                        <p:tgtEl>
                                          <p:spTgt spid="784"/>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
                                        <p:tgtEl>
                                          <p:spTgt spid="7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1"/>
                                        <p:tgtEl>
                                          <p:spTgt spid="7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
                                        <p:tgtEl>
                                          <p:spTgt spid="7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5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Regular Expression Mutation (proposed)</a:t>
            </a:r>
            <a:endParaRPr/>
          </a:p>
        </p:txBody>
      </p:sp>
      <p:sp>
        <p:nvSpPr>
          <p:cNvPr id="792" name="Google Shape;792;p59"/>
          <p:cNvSpPr txBox="1"/>
          <p:nvPr>
            <p:ph idx="1" type="body"/>
          </p:nvPr>
        </p:nvSpPr>
        <p:spPr>
          <a:xfrm>
            <a:off x="457200" y="1200151"/>
            <a:ext cx="8229600" cy="92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What we will do</a:t>
            </a:r>
            <a:endParaRPr b="1"/>
          </a:p>
        </p:txBody>
      </p:sp>
      <p:sp>
        <p:nvSpPr>
          <p:cNvPr id="793" name="Google Shape;793;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4" name="Google Shape;794;p59"/>
          <p:cNvSpPr/>
          <p:nvPr/>
        </p:nvSpPr>
        <p:spPr>
          <a:xfrm>
            <a:off x="4059325" y="2337175"/>
            <a:ext cx="3493500" cy="146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9"/>
          <p:cNvSpPr/>
          <p:nvPr/>
        </p:nvSpPr>
        <p:spPr>
          <a:xfrm>
            <a:off x="4643725" y="1289425"/>
            <a:ext cx="850500" cy="52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Java Bugs</a:t>
            </a:r>
            <a:endParaRPr/>
          </a:p>
        </p:txBody>
      </p:sp>
      <p:sp>
        <p:nvSpPr>
          <p:cNvPr id="796" name="Google Shape;796;p59"/>
          <p:cNvSpPr/>
          <p:nvPr/>
        </p:nvSpPr>
        <p:spPr>
          <a:xfrm>
            <a:off x="5625000" y="1425825"/>
            <a:ext cx="5151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9"/>
          <p:cNvSpPr/>
          <p:nvPr/>
        </p:nvSpPr>
        <p:spPr>
          <a:xfrm>
            <a:off x="6211225" y="1289425"/>
            <a:ext cx="1139100" cy="52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Mutation Operations</a:t>
            </a:r>
            <a:endParaRPr/>
          </a:p>
        </p:txBody>
      </p:sp>
      <p:sp>
        <p:nvSpPr>
          <p:cNvPr id="798" name="Google Shape;798;p59"/>
          <p:cNvSpPr/>
          <p:nvPr/>
        </p:nvSpPr>
        <p:spPr>
          <a:xfrm>
            <a:off x="6659650" y="1878250"/>
            <a:ext cx="188100" cy="65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9"/>
          <p:cNvSpPr/>
          <p:nvPr/>
        </p:nvSpPr>
        <p:spPr>
          <a:xfrm>
            <a:off x="6321050" y="2532425"/>
            <a:ext cx="940500" cy="4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Regex Mutants</a:t>
            </a:r>
            <a:endParaRPr/>
          </a:p>
        </p:txBody>
      </p:sp>
      <p:sp>
        <p:nvSpPr>
          <p:cNvPr id="800" name="Google Shape;800;p59"/>
          <p:cNvSpPr/>
          <p:nvPr/>
        </p:nvSpPr>
        <p:spPr>
          <a:xfrm>
            <a:off x="681325" y="2584825"/>
            <a:ext cx="850500" cy="52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Python B</a:t>
            </a:r>
            <a:r>
              <a:rPr lang="en"/>
              <a:t>ugs</a:t>
            </a:r>
            <a:endParaRPr/>
          </a:p>
        </p:txBody>
      </p:sp>
      <p:sp>
        <p:nvSpPr>
          <p:cNvPr id="801" name="Google Shape;801;p59"/>
          <p:cNvSpPr/>
          <p:nvPr/>
        </p:nvSpPr>
        <p:spPr>
          <a:xfrm>
            <a:off x="2248825" y="2584825"/>
            <a:ext cx="1139100" cy="52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Testing Benchmark</a:t>
            </a:r>
            <a:endParaRPr/>
          </a:p>
        </p:txBody>
      </p:sp>
      <p:sp>
        <p:nvSpPr>
          <p:cNvPr id="802" name="Google Shape;802;p59"/>
          <p:cNvSpPr/>
          <p:nvPr/>
        </p:nvSpPr>
        <p:spPr>
          <a:xfrm>
            <a:off x="1632775" y="2744425"/>
            <a:ext cx="5151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9"/>
          <p:cNvSpPr/>
          <p:nvPr/>
        </p:nvSpPr>
        <p:spPr>
          <a:xfrm>
            <a:off x="4416050" y="2532425"/>
            <a:ext cx="940500" cy="4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Testing Cases</a:t>
            </a:r>
            <a:endParaRPr/>
          </a:p>
        </p:txBody>
      </p:sp>
      <p:sp>
        <p:nvSpPr>
          <p:cNvPr id="804" name="Google Shape;804;p59"/>
          <p:cNvSpPr/>
          <p:nvPr/>
        </p:nvSpPr>
        <p:spPr>
          <a:xfrm>
            <a:off x="5330450" y="3142025"/>
            <a:ext cx="1029000" cy="4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Regex </a:t>
            </a:r>
            <a:endParaRPr/>
          </a:p>
          <a:p>
            <a:pPr indent="0" lvl="0" marL="0" rtl="0" algn="l">
              <a:spcBef>
                <a:spcPts val="0"/>
              </a:spcBef>
              <a:spcAft>
                <a:spcPts val="0"/>
              </a:spcAft>
              <a:buNone/>
            </a:pPr>
            <a:r>
              <a:rPr lang="en"/>
              <a:t>Test Logs</a:t>
            </a:r>
            <a:endParaRPr/>
          </a:p>
        </p:txBody>
      </p:sp>
      <p:sp>
        <p:nvSpPr>
          <p:cNvPr id="805" name="Google Shape;805;p59"/>
          <p:cNvSpPr/>
          <p:nvPr/>
        </p:nvSpPr>
        <p:spPr>
          <a:xfrm rot="10798726">
            <a:off x="5435375" y="2578951"/>
            <a:ext cx="809400" cy="515100"/>
          </a:xfrm>
          <a:prstGeom prst="leftRigh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9"/>
          <p:cNvSpPr/>
          <p:nvPr/>
        </p:nvSpPr>
        <p:spPr>
          <a:xfrm>
            <a:off x="5449225" y="4185025"/>
            <a:ext cx="809400" cy="4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807" name="Google Shape;807;p59"/>
          <p:cNvSpPr/>
          <p:nvPr/>
        </p:nvSpPr>
        <p:spPr>
          <a:xfrm>
            <a:off x="5743075" y="3687600"/>
            <a:ext cx="220800" cy="482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9"/>
          <p:cNvSpPr/>
          <p:nvPr/>
        </p:nvSpPr>
        <p:spPr>
          <a:xfrm>
            <a:off x="3491400" y="2721225"/>
            <a:ext cx="8505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9"/>
          <p:cNvSpPr/>
          <p:nvPr/>
        </p:nvSpPr>
        <p:spPr>
          <a:xfrm rot="10800000">
            <a:off x="2698450" y="3157000"/>
            <a:ext cx="220200" cy="523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9"/>
          <p:cNvSpPr/>
          <p:nvPr/>
        </p:nvSpPr>
        <p:spPr>
          <a:xfrm>
            <a:off x="2172625" y="3727825"/>
            <a:ext cx="1484400" cy="52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Fault-revealing strings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6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Regex MisUse &amp; Replacement (proposed)</a:t>
            </a:r>
            <a:endParaRPr/>
          </a:p>
        </p:txBody>
      </p:sp>
      <p:sp>
        <p:nvSpPr>
          <p:cNvPr id="816" name="Google Shape;816;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7" name="Google Shape;817;p60"/>
          <p:cNvSpPr txBox="1"/>
          <p:nvPr/>
        </p:nvSpPr>
        <p:spPr>
          <a:xfrm>
            <a:off x="336025" y="1337025"/>
            <a:ext cx="65568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r1: </a:t>
            </a:r>
            <a:r>
              <a:rPr lang="en" sz="1800"/>
              <a:t>alluxio.master.security.impersonation.(</a:t>
            </a:r>
            <a:r>
              <a:rPr b="1" lang="en" sz="1800">
                <a:solidFill>
                  <a:srgbClr val="0000FF"/>
                </a:solidFill>
              </a:rPr>
              <a:t>\\w</a:t>
            </a:r>
            <a:r>
              <a:rPr lang="en" sz="1800"/>
              <a:t>+).groups</a:t>
            </a:r>
            <a:endParaRPr sz="1800"/>
          </a:p>
        </p:txBody>
      </p:sp>
      <p:sp>
        <p:nvSpPr>
          <p:cNvPr id="818" name="Google Shape;818;p60"/>
          <p:cNvSpPr txBox="1"/>
          <p:nvPr/>
        </p:nvSpPr>
        <p:spPr>
          <a:xfrm>
            <a:off x="336025" y="1832325"/>
            <a:ext cx="69303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r2: </a:t>
            </a:r>
            <a:r>
              <a:rPr lang="en" sz="1800"/>
              <a:t>alluxio.master.security.impersonation.(</a:t>
            </a:r>
            <a:r>
              <a:rPr b="1" lang="en" sz="1800">
                <a:solidFill>
                  <a:srgbClr val="0000FF"/>
                </a:solidFill>
              </a:rPr>
              <a:t>[a-zA-Z_0-9-]</a:t>
            </a:r>
            <a:r>
              <a:rPr lang="en" sz="1800"/>
              <a:t>+).groups</a:t>
            </a:r>
            <a:endParaRPr sz="1800"/>
          </a:p>
        </p:txBody>
      </p:sp>
      <p:sp>
        <p:nvSpPr>
          <p:cNvPr id="819" name="Google Shape;819;p60"/>
          <p:cNvSpPr txBox="1"/>
          <p:nvPr/>
        </p:nvSpPr>
        <p:spPr>
          <a:xfrm>
            <a:off x="336025" y="2316575"/>
            <a:ext cx="79161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r3: </a:t>
            </a:r>
            <a:r>
              <a:rPr lang="en" sz="1800"/>
              <a:t>alluxio</a:t>
            </a:r>
            <a:r>
              <a:rPr b="1" lang="en" sz="1800">
                <a:solidFill>
                  <a:srgbClr val="0000FF"/>
                </a:solidFill>
              </a:rPr>
              <a:t>\\</a:t>
            </a:r>
            <a:r>
              <a:rPr lang="en" sz="1800"/>
              <a:t>.master</a:t>
            </a:r>
            <a:r>
              <a:rPr b="1" lang="en" sz="1800">
                <a:solidFill>
                  <a:srgbClr val="0000FF"/>
                </a:solidFill>
              </a:rPr>
              <a:t>\\</a:t>
            </a:r>
            <a:r>
              <a:rPr lang="en" sz="1800"/>
              <a:t>.security</a:t>
            </a:r>
            <a:r>
              <a:rPr b="1" lang="en" sz="1800">
                <a:solidFill>
                  <a:srgbClr val="0000FF"/>
                </a:solidFill>
              </a:rPr>
              <a:t>\\</a:t>
            </a:r>
            <a:r>
              <a:rPr lang="en" sz="1800"/>
              <a:t>.impersonation</a:t>
            </a:r>
            <a:r>
              <a:rPr b="1" lang="en" sz="1800">
                <a:solidFill>
                  <a:srgbClr val="0000FF"/>
                </a:solidFill>
              </a:rPr>
              <a:t>\\</a:t>
            </a:r>
            <a:r>
              <a:rPr lang="en" sz="1800"/>
              <a:t>.([a-zA-Z_0-9-</a:t>
            </a:r>
            <a:r>
              <a:rPr b="1" lang="en" sz="1800">
                <a:solidFill>
                  <a:srgbClr val="0000FF"/>
                </a:solidFill>
              </a:rPr>
              <a:t>\\.</a:t>
            </a:r>
            <a:r>
              <a:rPr lang="en" sz="1800"/>
              <a:t>]+)</a:t>
            </a:r>
            <a:r>
              <a:rPr b="1" lang="en" sz="1800">
                <a:solidFill>
                  <a:srgbClr val="0000FF"/>
                </a:solidFill>
              </a:rPr>
              <a:t>\\</a:t>
            </a:r>
            <a:r>
              <a:rPr lang="en" sz="1800"/>
              <a:t>.groups</a:t>
            </a:r>
            <a:endParaRPr sz="1800"/>
          </a:p>
        </p:txBody>
      </p:sp>
      <p:sp>
        <p:nvSpPr>
          <p:cNvPr id="820" name="Google Shape;820;p60"/>
          <p:cNvSpPr txBox="1"/>
          <p:nvPr/>
        </p:nvSpPr>
        <p:spPr>
          <a:xfrm>
            <a:off x="336025" y="2784825"/>
            <a:ext cx="79161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r4: </a:t>
            </a:r>
            <a:r>
              <a:rPr lang="en" sz="1800"/>
              <a:t>alluxio\\.master\\.security\\.impersonation\\.([a-zA-Z_0-9-</a:t>
            </a:r>
            <a:r>
              <a:rPr b="1" lang="en" sz="1800">
                <a:solidFill>
                  <a:srgbClr val="0000FF"/>
                </a:solidFill>
              </a:rPr>
              <a:t>\\.@</a:t>
            </a:r>
            <a:r>
              <a:rPr lang="en" sz="1800"/>
              <a:t>]+)\\.groups</a:t>
            </a:r>
            <a:endParaRPr sz="1800"/>
          </a:p>
        </p:txBody>
      </p:sp>
      <p:sp>
        <p:nvSpPr>
          <p:cNvPr id="821" name="Google Shape;821;p60"/>
          <p:cNvSpPr txBox="1"/>
          <p:nvPr/>
        </p:nvSpPr>
        <p:spPr>
          <a:xfrm>
            <a:off x="458450" y="3616200"/>
            <a:ext cx="4566300" cy="9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822" name="Google Shape;822;p60"/>
          <p:cNvSpPr txBox="1"/>
          <p:nvPr/>
        </p:nvSpPr>
        <p:spPr>
          <a:xfrm>
            <a:off x="336025" y="2347725"/>
            <a:ext cx="7472700" cy="2336400"/>
          </a:xfrm>
          <a:prstGeom prst="rect">
            <a:avLst/>
          </a:prstGeom>
          <a:solidFill>
            <a:srgbClr val="EFEFE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rPr>
              <a:t>valid_letters</a:t>
            </a:r>
            <a:r>
              <a:rPr lang="en" sz="1800"/>
              <a:t>=</a:t>
            </a:r>
            <a:r>
              <a:rPr lang="en" sz="1800"/>
              <a:t>’</a:t>
            </a:r>
            <a:r>
              <a:rPr lang="en" sz="1800"/>
              <a:t>abcdefghijklmnopqrstuvwxyzABCDEFGHIJKLMNOPQRSTUVWXYZ0123456789-.@’</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chemeClr val="dk1"/>
                </a:solidFill>
              </a:rPr>
              <a:t>if </a:t>
            </a:r>
            <a:r>
              <a:rPr lang="en" sz="1800">
                <a:solidFill>
                  <a:schemeClr val="dk1"/>
                </a:solidFill>
              </a:rPr>
              <a:t>test_str.</a:t>
            </a:r>
            <a:r>
              <a:rPr b="1" lang="en" sz="1800">
                <a:solidFill>
                  <a:srgbClr val="0000FF"/>
                </a:solidFill>
              </a:rPr>
              <a:t>startswith</a:t>
            </a:r>
            <a:r>
              <a:rPr lang="en" sz="1800">
                <a:solidFill>
                  <a:schemeClr val="dk1"/>
                </a:solidFill>
              </a:rPr>
              <a:t>(“alluxio.master.security.impersonation.”) and test_str.</a:t>
            </a:r>
            <a:r>
              <a:rPr b="1" lang="en" sz="1800">
                <a:solidFill>
                  <a:srgbClr val="0000FF"/>
                </a:solidFill>
              </a:rPr>
              <a:t>endswith</a:t>
            </a:r>
            <a:r>
              <a:rPr lang="en" sz="1800">
                <a:solidFill>
                  <a:schemeClr val="dk1"/>
                </a:solidFill>
              </a:rPr>
              <a:t>(“.groups”) and set(test_str).</a:t>
            </a:r>
            <a:r>
              <a:rPr b="1" lang="en" sz="1800">
                <a:solidFill>
                  <a:srgbClr val="0000FF"/>
                </a:solidFill>
              </a:rPr>
              <a:t>issubset</a:t>
            </a:r>
            <a:r>
              <a:rPr lang="en" sz="1800">
                <a:solidFill>
                  <a:schemeClr val="dk1"/>
                </a:solidFill>
              </a:rPr>
              <a:t>(valid_letters):</a:t>
            </a:r>
            <a:endParaRPr sz="1800">
              <a:solidFill>
                <a:schemeClr val="dk1"/>
              </a:solidFill>
            </a:endParaRPr>
          </a:p>
          <a:p>
            <a:pPr indent="0" lvl="0" marL="0" rtl="0" algn="l">
              <a:spcBef>
                <a:spcPts val="0"/>
              </a:spcBef>
              <a:spcAft>
                <a:spcPts val="0"/>
              </a:spcAft>
              <a:buNone/>
            </a:pPr>
            <a:r>
              <a:rPr lang="en" sz="1800">
                <a:solidFill>
                  <a:schemeClr val="dk1"/>
                </a:solidFill>
              </a:rPr>
              <a:t>	return True</a:t>
            </a:r>
            <a:endParaRPr sz="1800">
              <a:solidFill>
                <a:schemeClr val="dk1"/>
              </a:solidFill>
            </a:endParaRPr>
          </a:p>
          <a:p>
            <a:pPr indent="0" lvl="0" marL="0" rtl="0" algn="l">
              <a:spcBef>
                <a:spcPts val="0"/>
              </a:spcBef>
              <a:spcAft>
                <a:spcPts val="0"/>
              </a:spcAft>
              <a:buNone/>
            </a:pPr>
            <a:r>
              <a:rPr lang="en" sz="1800">
                <a:solidFill>
                  <a:schemeClr val="dk1"/>
                </a:solidFill>
              </a:rPr>
              <a:t>else:</a:t>
            </a:r>
            <a:endParaRPr sz="1800">
              <a:solidFill>
                <a:schemeClr val="dk1"/>
              </a:solidFill>
            </a:endParaRPr>
          </a:p>
          <a:p>
            <a:pPr indent="0" lvl="0" marL="0" rtl="0" algn="l">
              <a:spcBef>
                <a:spcPts val="0"/>
              </a:spcBef>
              <a:spcAft>
                <a:spcPts val="0"/>
              </a:spcAft>
              <a:buNone/>
            </a:pPr>
            <a:r>
              <a:rPr lang="en" sz="1800">
                <a:solidFill>
                  <a:schemeClr val="dk1"/>
                </a:solidFill>
              </a:rPr>
              <a:t>	return False</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
                                        <p:tgtEl>
                                          <p:spTgt spid="8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
                                        <p:tgtEl>
                                          <p:spTgt spid="8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1"/>
                                        <p:tgtEl>
                                          <p:spTgt spid="8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
                                        <p:tgtEl>
                                          <p:spTgt spid="8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6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Regex MisUse &amp; Replacement (proposed)</a:t>
            </a:r>
            <a:endParaRPr/>
          </a:p>
        </p:txBody>
      </p:sp>
      <p:sp>
        <p:nvSpPr>
          <p:cNvPr id="828" name="Google Shape;828;p61"/>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a:solidFill>
                  <a:srgbClr val="000000"/>
                </a:solidFill>
              </a:rPr>
              <a:t>Are string operations more understandable than regular expressions?</a:t>
            </a:r>
            <a:r>
              <a:rPr lang="en"/>
              <a:t>(RQ9)</a:t>
            </a:r>
            <a:endParaRPr/>
          </a:p>
          <a:p>
            <a:pPr indent="-381000" lvl="1" marL="914400" rtl="0" algn="l">
              <a:lnSpc>
                <a:spcPct val="150000"/>
              </a:lnSpc>
              <a:spcBef>
                <a:spcPts val="0"/>
              </a:spcBef>
              <a:spcAft>
                <a:spcPts val="0"/>
              </a:spcAft>
              <a:buClr>
                <a:srgbClr val="0000FF"/>
              </a:buClr>
              <a:buSzPts val="2400"/>
              <a:buChar char="➢"/>
            </a:pPr>
            <a:r>
              <a:rPr lang="en">
                <a:solidFill>
                  <a:srgbClr val="0000FF"/>
                </a:solidFill>
              </a:rPr>
              <a:t>Human Study</a:t>
            </a:r>
            <a:endParaRPr>
              <a:solidFill>
                <a:srgbClr val="0000FF"/>
              </a:solidFill>
            </a:endParaRPr>
          </a:p>
          <a:p>
            <a:pPr indent="-381000" lvl="0" marL="457200" rtl="0" algn="l">
              <a:lnSpc>
                <a:spcPct val="150000"/>
              </a:lnSpc>
              <a:spcBef>
                <a:spcPts val="0"/>
              </a:spcBef>
              <a:spcAft>
                <a:spcPts val="0"/>
              </a:spcAft>
              <a:buClr>
                <a:srgbClr val="666666"/>
              </a:buClr>
              <a:buSzPts val="2400"/>
              <a:buChar char="❖"/>
            </a:pPr>
            <a:r>
              <a:rPr lang="en">
                <a:solidFill>
                  <a:srgbClr val="666666"/>
                </a:solidFill>
              </a:rPr>
              <a:t>Are string operations automatically transformed from the regular expression more understandable? (RQ10)</a:t>
            </a:r>
            <a:endParaRPr>
              <a:solidFill>
                <a:srgbClr val="666666"/>
              </a:solidFill>
            </a:endParaRPr>
          </a:p>
          <a:p>
            <a:pPr indent="-381000" lvl="1" marL="914400" rtl="0" algn="l">
              <a:lnSpc>
                <a:spcPct val="150000"/>
              </a:lnSpc>
              <a:spcBef>
                <a:spcPts val="0"/>
              </a:spcBef>
              <a:spcAft>
                <a:spcPts val="0"/>
              </a:spcAft>
              <a:buClr>
                <a:srgbClr val="666666"/>
              </a:buClr>
              <a:buSzPts val="2400"/>
              <a:buChar char="➢"/>
            </a:pPr>
            <a:r>
              <a:rPr lang="en">
                <a:solidFill>
                  <a:srgbClr val="666666"/>
                </a:solidFill>
              </a:rPr>
              <a:t>If Yes, developer feedbacks</a:t>
            </a:r>
            <a:endParaRPr>
              <a:solidFill>
                <a:srgbClr val="666666"/>
              </a:solidFill>
            </a:endParaRPr>
          </a:p>
        </p:txBody>
      </p:sp>
      <p:sp>
        <p:nvSpPr>
          <p:cNvPr id="829" name="Google Shape;82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6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Regex MisUse &amp; Replacement (proposed)</a:t>
            </a:r>
            <a:endParaRPr/>
          </a:p>
        </p:txBody>
      </p:sp>
      <p:sp>
        <p:nvSpPr>
          <p:cNvPr id="835" name="Google Shape;835;p62"/>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666666"/>
              </a:buClr>
              <a:buSzPts val="2400"/>
              <a:buChar char="❖"/>
            </a:pPr>
            <a:r>
              <a:rPr lang="en">
                <a:solidFill>
                  <a:srgbClr val="666666"/>
                </a:solidFill>
              </a:rPr>
              <a:t>Are string operations more understandable than regular expressions?(RQ9)</a:t>
            </a:r>
            <a:endParaRPr>
              <a:solidFill>
                <a:srgbClr val="666666"/>
              </a:solidFill>
            </a:endParaRPr>
          </a:p>
          <a:p>
            <a:pPr indent="-381000" lvl="1" marL="914400" rtl="0" algn="l">
              <a:lnSpc>
                <a:spcPct val="150000"/>
              </a:lnSpc>
              <a:spcBef>
                <a:spcPts val="0"/>
              </a:spcBef>
              <a:spcAft>
                <a:spcPts val="0"/>
              </a:spcAft>
              <a:buClr>
                <a:srgbClr val="666666"/>
              </a:buClr>
              <a:buSzPts val="2400"/>
              <a:buChar char="➢"/>
            </a:pPr>
            <a:r>
              <a:rPr lang="en">
                <a:solidFill>
                  <a:srgbClr val="666666"/>
                </a:solidFill>
              </a:rPr>
              <a:t>Human Study</a:t>
            </a:r>
            <a:endParaRPr>
              <a:solidFill>
                <a:srgbClr val="666666"/>
              </a:solidFill>
            </a:endParaRPr>
          </a:p>
          <a:p>
            <a:pPr indent="-381000" lvl="0" marL="457200" rtl="0" algn="l">
              <a:lnSpc>
                <a:spcPct val="150000"/>
              </a:lnSpc>
              <a:spcBef>
                <a:spcPts val="0"/>
              </a:spcBef>
              <a:spcAft>
                <a:spcPts val="0"/>
              </a:spcAft>
              <a:buSzPts val="2400"/>
              <a:buChar char="❖"/>
            </a:pPr>
            <a:r>
              <a:rPr lang="en">
                <a:solidFill>
                  <a:srgbClr val="000000"/>
                </a:solidFill>
              </a:rPr>
              <a:t>Are string operations automatically transformed from the regular expression more understandable?</a:t>
            </a:r>
            <a:r>
              <a:rPr lang="en"/>
              <a:t> (RQ10)</a:t>
            </a:r>
            <a:endParaRPr/>
          </a:p>
          <a:p>
            <a:pPr indent="-381000" lvl="1" marL="914400" rtl="0" algn="l">
              <a:lnSpc>
                <a:spcPct val="150000"/>
              </a:lnSpc>
              <a:spcBef>
                <a:spcPts val="0"/>
              </a:spcBef>
              <a:spcAft>
                <a:spcPts val="0"/>
              </a:spcAft>
              <a:buClr>
                <a:srgbClr val="0000FF"/>
              </a:buClr>
              <a:buSzPts val="2400"/>
              <a:buChar char="➢"/>
            </a:pPr>
            <a:r>
              <a:rPr lang="en">
                <a:solidFill>
                  <a:srgbClr val="0000FF"/>
                </a:solidFill>
              </a:rPr>
              <a:t>If Yes, developer feedbacks</a:t>
            </a:r>
            <a:endParaRPr>
              <a:solidFill>
                <a:srgbClr val="0000FF"/>
              </a:solidFill>
            </a:endParaRPr>
          </a:p>
        </p:txBody>
      </p:sp>
      <p:sp>
        <p:nvSpPr>
          <p:cNvPr id="836" name="Google Shape;836;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128" name="Google Shape;12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18"/>
          <p:cNvSpPr/>
          <p:nvPr/>
        </p:nvSpPr>
        <p:spPr>
          <a:xfrm>
            <a:off x="3698000" y="1605800"/>
            <a:ext cx="14646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Testing</a:t>
            </a:r>
            <a:endParaRPr sz="1800"/>
          </a:p>
        </p:txBody>
      </p:sp>
      <p:sp>
        <p:nvSpPr>
          <p:cNvPr id="130" name="Google Shape;130;p18"/>
          <p:cNvSpPr/>
          <p:nvPr/>
        </p:nvSpPr>
        <p:spPr>
          <a:xfrm>
            <a:off x="627600" y="1605800"/>
            <a:ext cx="16395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Usage</a:t>
            </a:r>
            <a:endParaRPr sz="1800"/>
          </a:p>
        </p:txBody>
      </p:sp>
      <p:sp>
        <p:nvSpPr>
          <p:cNvPr id="131" name="Google Shape;131;p18"/>
          <p:cNvSpPr/>
          <p:nvPr/>
        </p:nvSpPr>
        <p:spPr>
          <a:xfrm>
            <a:off x="6517400" y="1605800"/>
            <a:ext cx="16395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Maintenance</a:t>
            </a:r>
            <a:endParaRPr sz="1800"/>
          </a:p>
        </p:txBody>
      </p:sp>
      <p:sp>
        <p:nvSpPr>
          <p:cNvPr id="132" name="Google Shape;132;p18"/>
          <p:cNvSpPr/>
          <p:nvPr/>
        </p:nvSpPr>
        <p:spPr>
          <a:xfrm>
            <a:off x="2347325" y="2050950"/>
            <a:ext cx="981600" cy="21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5319125" y="2050950"/>
            <a:ext cx="981600" cy="21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txBox="1"/>
          <p:nvPr/>
        </p:nvSpPr>
        <p:spPr>
          <a:xfrm>
            <a:off x="475200" y="2701125"/>
            <a:ext cx="2490000" cy="16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Regex comprehension</a:t>
            </a:r>
            <a:endParaRPr/>
          </a:p>
          <a:p>
            <a:pPr indent="0" lvl="0" marL="457200" rtl="0" algn="l">
              <a:lnSpc>
                <a:spcPct val="150000"/>
              </a:lnSpc>
              <a:spcBef>
                <a:spcPts val="0"/>
              </a:spcBef>
              <a:spcAft>
                <a:spcPts val="0"/>
              </a:spcAft>
              <a:buNone/>
            </a:pPr>
            <a:r>
              <a:rPr lang="en"/>
              <a:t>(ASE'17)</a:t>
            </a:r>
            <a:endParaRPr/>
          </a:p>
          <a:p>
            <a:pPr indent="-317500" lvl="0" marL="457200" rtl="0" algn="l">
              <a:lnSpc>
                <a:spcPct val="150000"/>
              </a:lnSpc>
              <a:spcBef>
                <a:spcPts val="0"/>
              </a:spcBef>
              <a:spcAft>
                <a:spcPts val="0"/>
              </a:spcAft>
              <a:buSzPts val="1400"/>
              <a:buChar char="●"/>
            </a:pPr>
            <a:r>
              <a:rPr lang="en"/>
              <a:t>Regex refactoring (R</a:t>
            </a:r>
            <a:r>
              <a:rPr lang="en"/>
              <a:t>egexp:Asemble, </a:t>
            </a:r>
            <a:r>
              <a:rPr lang="en"/>
              <a:t>regex-</a:t>
            </a:r>
            <a:r>
              <a:rPr lang="en"/>
              <a:t>opt, GECCO'17</a:t>
            </a:r>
            <a:r>
              <a:rPr lang="en"/>
              <a:t>)</a:t>
            </a:r>
            <a:endParaRPr/>
          </a:p>
        </p:txBody>
      </p:sp>
      <p:sp>
        <p:nvSpPr>
          <p:cNvPr id="135" name="Google Shape;135;p18"/>
          <p:cNvSpPr txBox="1"/>
          <p:nvPr/>
        </p:nvSpPr>
        <p:spPr>
          <a:xfrm>
            <a:off x="3447000" y="2701125"/>
            <a:ext cx="2294700" cy="16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Regex testing coverage (FSE'18)</a:t>
            </a:r>
            <a:endParaRPr/>
          </a:p>
          <a:p>
            <a:pPr indent="-317500" lvl="0" marL="457200" rtl="0" algn="l">
              <a:lnSpc>
                <a:spcPct val="150000"/>
              </a:lnSpc>
              <a:spcBef>
                <a:spcPts val="0"/>
              </a:spcBef>
              <a:spcAft>
                <a:spcPts val="0"/>
              </a:spcAft>
              <a:buSzPts val="1400"/>
              <a:buChar char="●"/>
            </a:pPr>
            <a:r>
              <a:rPr lang="en">
                <a:solidFill>
                  <a:schemeClr val="dk1"/>
                </a:solidFill>
              </a:rPr>
              <a:t>Further exploration</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a:t>
            </a:r>
            <a:r>
              <a:rPr i="1" lang="en">
                <a:solidFill>
                  <a:schemeClr val="dk1"/>
                </a:solidFill>
              </a:rPr>
              <a:t>Proposed</a:t>
            </a:r>
            <a:r>
              <a:rPr lang="en">
                <a:solidFill>
                  <a:schemeClr val="dk1"/>
                </a:solidFill>
              </a:rPr>
              <a:t>)</a:t>
            </a:r>
            <a:endParaRPr>
              <a:solidFill>
                <a:schemeClr val="dk1"/>
              </a:solidFill>
            </a:endParaRPr>
          </a:p>
        </p:txBody>
      </p:sp>
      <p:sp>
        <p:nvSpPr>
          <p:cNvPr id="136" name="Google Shape;136;p18"/>
          <p:cNvSpPr txBox="1"/>
          <p:nvPr/>
        </p:nvSpPr>
        <p:spPr>
          <a:xfrm>
            <a:off x="5887075" y="2701125"/>
            <a:ext cx="2817300" cy="16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Regex evolution (SANER'19, to appear)</a:t>
            </a:r>
            <a:endParaRPr/>
          </a:p>
          <a:p>
            <a:pPr indent="-317500" lvl="0" marL="457200" rtl="0" algn="l">
              <a:lnSpc>
                <a:spcPct val="150000"/>
              </a:lnSpc>
              <a:spcBef>
                <a:spcPts val="0"/>
              </a:spcBef>
              <a:spcAft>
                <a:spcPts val="0"/>
              </a:spcAft>
              <a:buSzPts val="1400"/>
              <a:buChar char="●"/>
            </a:pPr>
            <a:r>
              <a:rPr lang="en">
                <a:solidFill>
                  <a:schemeClr val="dk1"/>
                </a:solidFill>
              </a:rPr>
              <a:t>Regex mutation (</a:t>
            </a:r>
            <a:r>
              <a:rPr i="1" lang="en">
                <a:solidFill>
                  <a:schemeClr val="dk1"/>
                </a:solidFill>
              </a:rPr>
              <a:t>Proposed</a:t>
            </a:r>
            <a:r>
              <a:rPr lang="en">
                <a:solidFill>
                  <a:schemeClr val="dk1"/>
                </a:solidFill>
              </a:rPr>
              <a:t>)</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Regex misuse and replacement (</a:t>
            </a:r>
            <a:r>
              <a:rPr i="1" lang="en">
                <a:solidFill>
                  <a:schemeClr val="dk1"/>
                </a:solidFill>
              </a:rPr>
              <a:t>Proposed</a:t>
            </a:r>
            <a:r>
              <a:rPr lang="en">
                <a:solidFill>
                  <a:schemeClr val="dk1"/>
                </a:solidFill>
              </a:rPr>
              <a: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63"/>
          <p:cNvSpPr txBox="1"/>
          <p:nvPr>
            <p:ph type="title"/>
          </p:nvPr>
        </p:nvSpPr>
        <p:spPr>
          <a:xfrm>
            <a:off x="457200" y="535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Timeline</a:t>
            </a:r>
            <a:endParaRPr/>
          </a:p>
        </p:txBody>
      </p:sp>
      <p:sp>
        <p:nvSpPr>
          <p:cNvPr id="842" name="Google Shape;842;p63"/>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844" name="Google Shape;844;p63"/>
          <p:cNvPicPr preferRelativeResize="0"/>
          <p:nvPr/>
        </p:nvPicPr>
        <p:blipFill>
          <a:blip r:embed="rId3">
            <a:alphaModFix/>
          </a:blip>
          <a:stretch>
            <a:fillRect/>
          </a:stretch>
        </p:blipFill>
        <p:spPr>
          <a:xfrm>
            <a:off x="76200" y="834775"/>
            <a:ext cx="8970335" cy="3853349"/>
          </a:xfrm>
          <a:prstGeom prst="rect">
            <a:avLst/>
          </a:prstGeom>
          <a:noFill/>
          <a:ln>
            <a:noFill/>
          </a:ln>
        </p:spPr>
      </p:pic>
      <p:sp>
        <p:nvSpPr>
          <p:cNvPr id="845" name="Google Shape;845;p63"/>
          <p:cNvSpPr txBox="1"/>
          <p:nvPr/>
        </p:nvSpPr>
        <p:spPr>
          <a:xfrm>
            <a:off x="766875" y="2287050"/>
            <a:ext cx="7243800" cy="10932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rgbClr val="0000FF"/>
                </a:solidFill>
                <a:latin typeface="Arial"/>
                <a:ea typeface="Arial"/>
                <a:cs typeface="Arial"/>
                <a:sym typeface="Arial"/>
              </a:rPr>
              <a:t>Thanks</a:t>
            </a:r>
            <a:endParaRPr b="0" i="0" sz="36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FF"/>
                </a:solidFill>
                <a:latin typeface="Arial"/>
                <a:ea typeface="Arial"/>
                <a:cs typeface="Arial"/>
                <a:sym typeface="Arial"/>
              </a:rPr>
              <a:t>Peipei Wang (</a:t>
            </a:r>
            <a:r>
              <a:rPr b="0" i="0" lang="en" sz="1600" u="sng" cap="none" strike="noStrike">
                <a:solidFill>
                  <a:schemeClr val="hlink"/>
                </a:solidFill>
                <a:latin typeface="Arial"/>
                <a:ea typeface="Arial"/>
                <a:cs typeface="Arial"/>
                <a:sym typeface="Arial"/>
                <a:hlinkClick r:id="rId4"/>
              </a:rPr>
              <a:t>pwang7@ncsu.edu</a:t>
            </a:r>
            <a:r>
              <a:rPr b="0" i="0" lang="en" sz="1600" u="none" cap="none" strike="noStrike">
                <a:solidFill>
                  <a:srgbClr val="0000FF"/>
                </a:solidFill>
                <a:latin typeface="Arial"/>
                <a:ea typeface="Arial"/>
                <a:cs typeface="Arial"/>
                <a:sym typeface="Arial"/>
              </a:rPr>
              <a:t>)</a:t>
            </a:r>
            <a:endParaRPr b="0" i="0" sz="16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
                                        <p:tgtEl>
                                          <p:spTgt spid="8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Google Shape;850;p6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Backup Slides</a:t>
            </a:r>
            <a:endParaRPr/>
          </a:p>
        </p:txBody>
      </p:sp>
      <p:sp>
        <p:nvSpPr>
          <p:cNvPr id="851" name="Google Shape;851;p64"/>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6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1100"/>
              <a:buNone/>
            </a:pPr>
            <a:r>
              <a:rPr lang="en"/>
              <a:t>Exploring Regex Evolution</a:t>
            </a:r>
            <a:endParaRPr/>
          </a:p>
        </p:txBody>
      </p:sp>
      <p:sp>
        <p:nvSpPr>
          <p:cNvPr id="858" name="Google Shape;858;p65"/>
          <p:cNvSpPr txBox="1"/>
          <p:nvPr>
            <p:ph idx="1" type="body"/>
          </p:nvPr>
        </p:nvSpPr>
        <p:spPr>
          <a:xfrm>
            <a:off x="457200" y="1314450"/>
            <a:ext cx="8382000" cy="32073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666666"/>
              </a:buClr>
              <a:buSzPts val="2400"/>
              <a:buChar char="❖"/>
            </a:pPr>
            <a:r>
              <a:rPr lang="en">
                <a:solidFill>
                  <a:srgbClr val="666666"/>
                </a:solidFill>
              </a:rPr>
              <a:t>What are the characteristics of regular expression evolution? (RQ3)</a:t>
            </a:r>
            <a:endParaRPr>
              <a:solidFill>
                <a:srgbClr val="666666"/>
              </a:solidFill>
            </a:endParaRPr>
          </a:p>
          <a:p>
            <a:pPr indent="-381000" lvl="0" marL="457200" rtl="0" algn="l">
              <a:lnSpc>
                <a:spcPct val="150000"/>
              </a:lnSpc>
              <a:spcBef>
                <a:spcPts val="0"/>
              </a:spcBef>
              <a:spcAft>
                <a:spcPts val="0"/>
              </a:spcAft>
              <a:buClr>
                <a:srgbClr val="666666"/>
              </a:buClr>
              <a:buSzPts val="2400"/>
              <a:buChar char="❖"/>
            </a:pPr>
            <a:r>
              <a:rPr lang="en">
                <a:solidFill>
                  <a:srgbClr val="666666"/>
                </a:solidFill>
              </a:rPr>
              <a:t>How similar is a regular expression to its predecessor syntactically and semantically? (RQ4)</a:t>
            </a:r>
            <a:endParaRPr>
              <a:solidFill>
                <a:srgbClr val="666666"/>
              </a:solidFill>
            </a:endParaRPr>
          </a:p>
          <a:p>
            <a:pPr indent="-381000" lvl="0" marL="457200" rtl="0" algn="l">
              <a:lnSpc>
                <a:spcPct val="150000"/>
              </a:lnSpc>
              <a:spcBef>
                <a:spcPts val="0"/>
              </a:spcBef>
              <a:spcAft>
                <a:spcPts val="0"/>
              </a:spcAft>
              <a:buClr>
                <a:srgbClr val="0000FF"/>
              </a:buClr>
              <a:buSzPts val="2400"/>
              <a:buChar char="❖"/>
            </a:pPr>
            <a:r>
              <a:rPr lang="en">
                <a:solidFill>
                  <a:srgbClr val="0000FF"/>
                </a:solidFill>
              </a:rPr>
              <a:t>How do the features change in the evolution of a regular expression? (RQ5)</a:t>
            </a:r>
            <a:endParaRPr>
              <a:solidFill>
                <a:srgbClr val="0000FF"/>
              </a:solidFill>
            </a:endParaRPr>
          </a:p>
        </p:txBody>
      </p:sp>
      <p:sp>
        <p:nvSpPr>
          <p:cNvPr id="859" name="Google Shape;859;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6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RQ7: Regex Common Patterns</a:t>
            </a:r>
            <a:endParaRPr/>
          </a:p>
        </p:txBody>
      </p:sp>
      <p:sp>
        <p:nvSpPr>
          <p:cNvPr id="865" name="Google Shape;865;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6" name="Google Shape;866;p66"/>
          <p:cNvSpPr txBox="1"/>
          <p:nvPr/>
        </p:nvSpPr>
        <p:spPr>
          <a:xfrm>
            <a:off x="654200" y="1379075"/>
            <a:ext cx="4325700" cy="498900"/>
          </a:xfrm>
          <a:prstGeom prst="rect">
            <a:avLst/>
          </a:prstGeom>
          <a:noFill/>
          <a:ln>
            <a:noFill/>
          </a:ln>
        </p:spPr>
        <p:txBody>
          <a:bodyPr anchorCtr="0" anchor="t" bIns="91425" lIns="91425" spcFirstLastPara="1" rIns="91425" wrap="square" tIns="91425">
            <a:noAutofit/>
          </a:bodyPr>
          <a:lstStyle/>
          <a:p>
            <a:pPr indent="0" lvl="0" marL="0" marR="1435100" rtl="0" algn="l">
              <a:lnSpc>
                <a:spcPct val="112500"/>
              </a:lnSpc>
              <a:spcBef>
                <a:spcPts val="0"/>
              </a:spcBef>
              <a:spcAft>
                <a:spcPts val="0"/>
              </a:spcAft>
              <a:buNone/>
            </a:pPr>
            <a:r>
              <a:rPr lang="en" u="sng">
                <a:solidFill>
                  <a:schemeClr val="hlink"/>
                </a:solidFill>
                <a:hlinkClick r:id="rId3"/>
              </a:rPr>
              <a:t>Changed PublisherServlet regex</a:t>
            </a:r>
            <a:endParaRPr>
              <a:solidFill>
                <a:srgbClr val="24292E"/>
              </a:solidFill>
            </a:endParaRPr>
          </a:p>
          <a:p>
            <a:pPr indent="0" lvl="0" marL="0" rtl="0" algn="l">
              <a:spcBef>
                <a:spcPts val="0"/>
              </a:spcBef>
              <a:spcAft>
                <a:spcPts val="0"/>
              </a:spcAft>
              <a:buNone/>
            </a:pPr>
            <a:r>
              <a:t/>
            </a:r>
            <a:endParaRPr/>
          </a:p>
        </p:txBody>
      </p:sp>
      <p:sp>
        <p:nvSpPr>
          <p:cNvPr id="867" name="Google Shape;867;p66"/>
          <p:cNvSpPr txBox="1"/>
          <p:nvPr/>
        </p:nvSpPr>
        <p:spPr>
          <a:xfrm>
            <a:off x="640825" y="1946625"/>
            <a:ext cx="35325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rPr>
              <a:t>r1: ^/([a-z0-9\\-]::[a-z0-9</a:t>
            </a:r>
            <a:r>
              <a:rPr lang="en" sz="1800">
                <a:solidFill>
                  <a:srgbClr val="FF0000"/>
                </a:solidFill>
                <a:highlight>
                  <a:srgbClr val="FFFFFF"/>
                </a:highlight>
              </a:rPr>
              <a:t>\\-]</a:t>
            </a:r>
            <a:r>
              <a:rPr lang="en" sz="1800">
                <a:highlight>
                  <a:srgbClr val="FFFFFF"/>
                </a:highlight>
              </a:rPr>
              <a:t>])$</a:t>
            </a:r>
            <a:endParaRPr sz="1800">
              <a:highlight>
                <a:srgbClr val="FFFFFF"/>
              </a:highlight>
            </a:endParaRPr>
          </a:p>
        </p:txBody>
      </p:sp>
      <p:sp>
        <p:nvSpPr>
          <p:cNvPr id="868" name="Google Shape;868;p66"/>
          <p:cNvSpPr txBox="1"/>
          <p:nvPr/>
        </p:nvSpPr>
        <p:spPr>
          <a:xfrm>
            <a:off x="640825" y="2403825"/>
            <a:ext cx="35325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r2: ^/([a-z0-9\\-]</a:t>
            </a:r>
            <a:r>
              <a:rPr lang="en" sz="1800">
                <a:solidFill>
                  <a:srgbClr val="FF0000"/>
                </a:solidFill>
              </a:rPr>
              <a:t>+</a:t>
            </a:r>
            <a:r>
              <a:rPr lang="en" sz="1800"/>
              <a:t>::[a-z0-9</a:t>
            </a:r>
            <a:r>
              <a:rPr lang="en" sz="1800">
                <a:solidFill>
                  <a:srgbClr val="FF0000"/>
                </a:solidFill>
              </a:rPr>
              <a:t>:</a:t>
            </a:r>
            <a:r>
              <a:rPr lang="en" sz="1800"/>
              <a:t>]</a:t>
            </a:r>
            <a:r>
              <a:rPr lang="en" sz="1800">
                <a:solidFill>
                  <a:srgbClr val="FF0000"/>
                </a:solidFill>
              </a:rPr>
              <a:t>+</a:t>
            </a:r>
            <a:r>
              <a:rPr lang="en" sz="1800"/>
              <a:t>)$</a:t>
            </a:r>
            <a:endParaRPr sz="1800"/>
          </a:p>
        </p:txBody>
      </p:sp>
      <p:sp>
        <p:nvSpPr>
          <p:cNvPr id="869" name="Google Shape;869;p66"/>
          <p:cNvSpPr txBox="1"/>
          <p:nvPr/>
        </p:nvSpPr>
        <p:spPr>
          <a:xfrm>
            <a:off x="4984225" y="1260825"/>
            <a:ext cx="35325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rPr>
              <a:t>^/([a-z0-9\\-]::[a-z0-9\\-]])$</a:t>
            </a:r>
            <a:endParaRPr sz="1800">
              <a:highlight>
                <a:srgbClr val="FFFFFF"/>
              </a:highlight>
            </a:endParaRPr>
          </a:p>
        </p:txBody>
      </p:sp>
      <p:sp>
        <p:nvSpPr>
          <p:cNvPr id="870" name="Google Shape;870;p66"/>
          <p:cNvSpPr txBox="1"/>
          <p:nvPr/>
        </p:nvSpPr>
        <p:spPr>
          <a:xfrm>
            <a:off x="4984225" y="1718025"/>
            <a:ext cx="3532500" cy="101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^/([a-z0-9A-Z\\-]::[a-z0-9\\-]])$</a:t>
            </a:r>
            <a:endParaRPr sz="1800"/>
          </a:p>
          <a:p>
            <a:pPr indent="0" lvl="0" marL="0" rtl="0" algn="l">
              <a:spcBef>
                <a:spcPts val="0"/>
              </a:spcBef>
              <a:spcAft>
                <a:spcPts val="0"/>
              </a:spcAft>
              <a:buNone/>
            </a:pPr>
            <a:r>
              <a:rPr lang="en" sz="1800">
                <a:solidFill>
                  <a:schemeClr val="dk1"/>
                </a:solidFill>
              </a:rPr>
              <a:t>^/([a-z0-9A-Z\\-]::[a-z0-9A-Z\\-]])$</a:t>
            </a:r>
            <a:endParaRPr sz="1800">
              <a:solidFill>
                <a:schemeClr val="dk1"/>
              </a:solidFill>
            </a:endParaRPr>
          </a:p>
          <a:p>
            <a:pPr indent="0" lvl="0" marL="0" rtl="0" algn="l">
              <a:spcBef>
                <a:spcPts val="0"/>
              </a:spcBef>
              <a:spcAft>
                <a:spcPts val="0"/>
              </a:spcAft>
              <a:buNone/>
            </a:pPr>
            <a:r>
              <a:rPr lang="en" sz="1800">
                <a:solidFill>
                  <a:schemeClr val="dk1"/>
                </a:solidFill>
              </a:rPr>
              <a:t>^/([a-z0-9\\-]::[a-z0-9A-Z\\-]])$</a:t>
            </a:r>
            <a:endParaRPr sz="1800"/>
          </a:p>
        </p:txBody>
      </p:sp>
      <p:sp>
        <p:nvSpPr>
          <p:cNvPr id="871" name="Google Shape;871;p66"/>
          <p:cNvSpPr txBox="1"/>
          <p:nvPr/>
        </p:nvSpPr>
        <p:spPr>
          <a:xfrm>
            <a:off x="4984225" y="2784825"/>
            <a:ext cx="3532500" cy="2114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^/([a-z0-9]::[a-z0-9\\-]])$</a:t>
            </a:r>
            <a:endParaRPr sz="1800">
              <a:solidFill>
                <a:schemeClr val="dk1"/>
              </a:solidFill>
            </a:endParaRPr>
          </a:p>
          <a:p>
            <a:pPr indent="0" lvl="0" marL="0" rtl="0" algn="l">
              <a:spcBef>
                <a:spcPts val="0"/>
              </a:spcBef>
              <a:spcAft>
                <a:spcPts val="0"/>
              </a:spcAft>
              <a:buNone/>
            </a:pPr>
            <a:r>
              <a:rPr lang="en" sz="1800">
                <a:solidFill>
                  <a:schemeClr val="dk1"/>
                </a:solidFill>
              </a:rPr>
              <a:t>^/([a-z0-9\\-]::[a-z0-9]])$</a:t>
            </a:r>
            <a:endParaRPr sz="1800">
              <a:solidFill>
                <a:schemeClr val="dk1"/>
              </a:solidFill>
            </a:endParaRPr>
          </a:p>
          <a:p>
            <a:pPr indent="0" lvl="0" marL="0" rtl="0" algn="l">
              <a:spcBef>
                <a:spcPts val="0"/>
              </a:spcBef>
              <a:spcAft>
                <a:spcPts val="0"/>
              </a:spcAft>
              <a:buNone/>
            </a:pPr>
            <a:r>
              <a:rPr lang="en" sz="1800">
                <a:solidFill>
                  <a:schemeClr val="dk1"/>
                </a:solidFill>
              </a:rPr>
              <a:t>^/([a-z0-9\\-]::[a-z0-9\\-])$</a:t>
            </a:r>
            <a:endParaRPr sz="1800">
              <a:solidFill>
                <a:schemeClr val="dk1"/>
              </a:solidFill>
            </a:endParaRPr>
          </a:p>
          <a:p>
            <a:pPr indent="0" lvl="0" marL="0" rtl="0" algn="l">
              <a:spcBef>
                <a:spcPts val="0"/>
              </a:spcBef>
              <a:spcAft>
                <a:spcPts val="0"/>
              </a:spcAft>
              <a:buNone/>
            </a:pPr>
            <a:r>
              <a:rPr lang="en" sz="1800">
                <a:solidFill>
                  <a:schemeClr val="dk1"/>
                </a:solidFill>
              </a:rPr>
              <a:t>^/([a-z0-9\\-]::[a-z0-9])$</a:t>
            </a:r>
            <a:endParaRPr sz="1800">
              <a:solidFill>
                <a:schemeClr val="dk1"/>
              </a:solidFill>
            </a:endParaRPr>
          </a:p>
          <a:p>
            <a:pPr indent="0" lvl="0" marL="0" rtl="0" algn="l">
              <a:spcBef>
                <a:spcPts val="0"/>
              </a:spcBef>
              <a:spcAft>
                <a:spcPts val="0"/>
              </a:spcAft>
              <a:buNone/>
            </a:pPr>
            <a:r>
              <a:rPr lang="en" sz="1800">
                <a:solidFill>
                  <a:schemeClr val="dk1"/>
                </a:solidFill>
              </a:rPr>
              <a:t>^/([a-z0-9]::[a-z0-9]])$</a:t>
            </a:r>
            <a:endParaRPr sz="1800">
              <a:solidFill>
                <a:schemeClr val="dk1"/>
              </a:solidFill>
            </a:endParaRPr>
          </a:p>
          <a:p>
            <a:pPr indent="0" lvl="0" marL="0" rtl="0" algn="l">
              <a:spcBef>
                <a:spcPts val="0"/>
              </a:spcBef>
              <a:spcAft>
                <a:spcPts val="0"/>
              </a:spcAft>
              <a:buNone/>
            </a:pPr>
            <a:r>
              <a:rPr lang="en" sz="1800">
                <a:solidFill>
                  <a:schemeClr val="dk1"/>
                </a:solidFill>
              </a:rPr>
              <a:t>^/([a-z0-9]::[a-z0-9\\-])$</a:t>
            </a:r>
            <a:endParaRPr sz="1800">
              <a:solidFill>
                <a:schemeClr val="dk1"/>
              </a:solidFill>
            </a:endParaRPr>
          </a:p>
          <a:p>
            <a:pPr indent="0" lvl="0" marL="0" rtl="0" algn="l">
              <a:spcBef>
                <a:spcPts val="0"/>
              </a:spcBef>
              <a:spcAft>
                <a:spcPts val="0"/>
              </a:spcAft>
              <a:buNone/>
            </a:pPr>
            <a:r>
              <a:rPr lang="en" sz="1800">
                <a:solidFill>
                  <a:schemeClr val="dk1"/>
                </a:solidFill>
              </a:rPr>
              <a:t>^/([a-z0-9]::[a-z0-9])$</a:t>
            </a:r>
            <a:endParaRPr sz="1800"/>
          </a:p>
        </p:txBody>
      </p:sp>
      <p:sp>
        <p:nvSpPr>
          <p:cNvPr id="872" name="Google Shape;872;p66"/>
          <p:cNvSpPr txBox="1"/>
          <p:nvPr/>
        </p:nvSpPr>
        <p:spPr>
          <a:xfrm>
            <a:off x="488425" y="2861025"/>
            <a:ext cx="3532500" cy="101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^/([a-z0-9\\-]::[a-z0-9\\-]])$</a:t>
            </a:r>
            <a:endParaRPr sz="1800"/>
          </a:p>
          <a:p>
            <a:pPr indent="0" lvl="0" marL="0" rtl="0" algn="l">
              <a:spcBef>
                <a:spcPts val="0"/>
              </a:spcBef>
              <a:spcAft>
                <a:spcPts val="0"/>
              </a:spcAft>
              <a:buNone/>
            </a:pPr>
            <a:r>
              <a:rPr lang="en" sz="1800">
                <a:solidFill>
                  <a:schemeClr val="dk1"/>
                </a:solidFill>
              </a:rPr>
              <a:t>^/([a-z0-9\\-]::[a-z0-9\\-]])$</a:t>
            </a:r>
            <a:endParaRPr sz="1800">
              <a:solidFill>
                <a:schemeClr val="dk1"/>
              </a:solidFill>
            </a:endParaRPr>
          </a:p>
          <a:p>
            <a:pPr indent="0" lvl="0" marL="0" rtl="0" algn="l">
              <a:spcBef>
                <a:spcPts val="0"/>
              </a:spcBef>
              <a:spcAft>
                <a:spcPts val="0"/>
              </a:spcAft>
              <a:buNone/>
            </a:pPr>
            <a:r>
              <a:rPr lang="en" sz="1800">
                <a:solidFill>
                  <a:schemeClr val="dk1"/>
                </a:solidFill>
              </a:rPr>
              <a:t>^/([a-z0-9\\-]::[a-z0-9\\-]])$</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Google Shape;877;p6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RQ7: Regex Common Patterns</a:t>
            </a:r>
            <a:endParaRPr/>
          </a:p>
        </p:txBody>
      </p:sp>
      <p:sp>
        <p:nvSpPr>
          <p:cNvPr id="878" name="Google Shape;87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9" name="Google Shape;879;p67"/>
          <p:cNvSpPr txBox="1"/>
          <p:nvPr/>
        </p:nvSpPr>
        <p:spPr>
          <a:xfrm>
            <a:off x="654200" y="1379075"/>
            <a:ext cx="6026700" cy="498900"/>
          </a:xfrm>
          <a:prstGeom prst="rect">
            <a:avLst/>
          </a:prstGeom>
          <a:noFill/>
          <a:ln>
            <a:noFill/>
          </a:ln>
        </p:spPr>
        <p:txBody>
          <a:bodyPr anchorCtr="0" anchor="t" bIns="91425" lIns="91425" spcFirstLastPara="1" rIns="91425" wrap="square" tIns="91425">
            <a:noAutofit/>
          </a:bodyPr>
          <a:lstStyle/>
          <a:p>
            <a:pPr indent="0" lvl="0" marL="0" marR="1435100" rtl="0" algn="l">
              <a:lnSpc>
                <a:spcPct val="112500"/>
              </a:lnSpc>
              <a:spcBef>
                <a:spcPts val="0"/>
              </a:spcBef>
              <a:spcAft>
                <a:spcPts val="0"/>
              </a:spcAft>
              <a:buNone/>
            </a:pPr>
            <a:r>
              <a:rPr lang="en" u="sng">
                <a:solidFill>
                  <a:schemeClr val="hlink"/>
                </a:solidFill>
                <a:hlinkClick r:id="rId3"/>
              </a:rPr>
              <a:t>Fix regex bug</a:t>
            </a:r>
            <a:endParaRPr>
              <a:solidFill>
                <a:srgbClr val="24292E"/>
              </a:solidFill>
            </a:endParaRPr>
          </a:p>
          <a:p>
            <a:pPr indent="0" lvl="0" marL="0" rtl="0" algn="l">
              <a:spcBef>
                <a:spcPts val="0"/>
              </a:spcBef>
              <a:spcAft>
                <a:spcPts val="0"/>
              </a:spcAft>
              <a:buNone/>
            </a:pPr>
            <a:r>
              <a:t/>
            </a:r>
            <a:endParaRPr/>
          </a:p>
        </p:txBody>
      </p:sp>
      <p:sp>
        <p:nvSpPr>
          <p:cNvPr id="880" name="Google Shape;880;p67"/>
          <p:cNvSpPr txBox="1"/>
          <p:nvPr/>
        </p:nvSpPr>
        <p:spPr>
          <a:xfrm>
            <a:off x="793225" y="2327625"/>
            <a:ext cx="39660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r1: [a-z\\d]+(?:(?:[_.]|__|[-]*)[a-z\\d]+)*</a:t>
            </a:r>
            <a:endParaRPr sz="1800"/>
          </a:p>
        </p:txBody>
      </p:sp>
      <p:sp>
        <p:nvSpPr>
          <p:cNvPr id="881" name="Google Shape;881;p67"/>
          <p:cNvSpPr txBox="1"/>
          <p:nvPr/>
        </p:nvSpPr>
        <p:spPr>
          <a:xfrm>
            <a:off x="793225" y="2784825"/>
            <a:ext cx="42030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r2: [a-z\\d]+(?:(?:[_.]|__|-+)[a-z\\d]+)*</a:t>
            </a:r>
            <a:endParaRPr sz="1800"/>
          </a:p>
        </p:txBody>
      </p:sp>
      <p:sp>
        <p:nvSpPr>
          <p:cNvPr id="882" name="Google Shape;882;p67"/>
          <p:cNvSpPr txBox="1"/>
          <p:nvPr/>
        </p:nvSpPr>
        <p:spPr>
          <a:xfrm>
            <a:off x="349400" y="3366500"/>
            <a:ext cx="5513700" cy="1162800"/>
          </a:xfrm>
          <a:prstGeom prst="rect">
            <a:avLst/>
          </a:prstGeom>
          <a:solidFill>
            <a:srgbClr val="FFFF00"/>
          </a:solid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arenR"/>
            </a:pPr>
            <a:r>
              <a:rPr b="1" lang="en" sz="2000"/>
              <a:t>Zero/one/more</a:t>
            </a:r>
            <a:r>
              <a:rPr lang="en" sz="2000"/>
              <a:t> white spaces before/after a special character (e.g., {, (, [, = )</a:t>
            </a:r>
            <a:endParaRPr sz="2000"/>
          </a:p>
          <a:p>
            <a:pPr indent="-355600" lvl="0" marL="457200" rtl="0" algn="l">
              <a:spcBef>
                <a:spcPts val="0"/>
              </a:spcBef>
              <a:spcAft>
                <a:spcPts val="0"/>
              </a:spcAft>
              <a:buSzPts val="2000"/>
              <a:buAutoNum type="arabicParenR"/>
            </a:pPr>
            <a:r>
              <a:rPr b="1" lang="en" sz="2000"/>
              <a:t>Switch between “+” and “*”</a:t>
            </a:r>
            <a:endParaRPr b="1" sz="2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6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RQ13: Minimal Test Suite</a:t>
            </a:r>
            <a:endParaRPr/>
          </a:p>
        </p:txBody>
      </p:sp>
      <p:sp>
        <p:nvSpPr>
          <p:cNvPr id="888" name="Google Shape;888;p68"/>
          <p:cNvSpPr txBox="1"/>
          <p:nvPr>
            <p:ph idx="1" type="body"/>
          </p:nvPr>
        </p:nvSpPr>
        <p:spPr>
          <a:xfrm>
            <a:off x="457200" y="1200150"/>
            <a:ext cx="38073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42900" lvl="0" marL="457200" rtl="0" algn="l">
              <a:lnSpc>
                <a:spcPct val="150000"/>
              </a:lnSpc>
              <a:spcBef>
                <a:spcPts val="0"/>
              </a:spcBef>
              <a:spcAft>
                <a:spcPts val="0"/>
              </a:spcAft>
              <a:buSzPts val="1800"/>
              <a:buChar char="•"/>
            </a:pPr>
            <a:r>
              <a:rPr lang="en" sz="1800"/>
              <a:t>Do not enumerate all strings</a:t>
            </a:r>
            <a:endParaRPr sz="1800"/>
          </a:p>
          <a:p>
            <a:pPr indent="-342900" lvl="0" marL="457200" rtl="0" algn="l">
              <a:lnSpc>
                <a:spcPct val="150000"/>
              </a:lnSpc>
              <a:spcBef>
                <a:spcPts val="0"/>
              </a:spcBef>
              <a:spcAft>
                <a:spcPts val="0"/>
              </a:spcAft>
              <a:buSzPts val="1800"/>
              <a:buChar char="•"/>
            </a:pPr>
            <a:r>
              <a:rPr lang="en" sz="1800"/>
              <a:t>Maximal coverage if not 100%</a:t>
            </a:r>
            <a:endParaRPr sz="1800"/>
          </a:p>
          <a:p>
            <a:pPr indent="-342900" lvl="0" marL="457200" rtl="0" algn="l">
              <a:lnSpc>
                <a:spcPct val="150000"/>
              </a:lnSpc>
              <a:spcBef>
                <a:spcPts val="0"/>
              </a:spcBef>
              <a:spcAft>
                <a:spcPts val="0"/>
              </a:spcAft>
              <a:buSzPts val="1800"/>
              <a:buChar char="•"/>
            </a:pPr>
            <a:r>
              <a:rPr lang="en" sz="1800"/>
              <a:t>Size as small as possible </a:t>
            </a:r>
            <a:endParaRPr/>
          </a:p>
        </p:txBody>
      </p:sp>
      <p:sp>
        <p:nvSpPr>
          <p:cNvPr id="889" name="Google Shape;889;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90" name="Google Shape;890;p68"/>
          <p:cNvGrpSpPr/>
          <p:nvPr/>
        </p:nvGrpSpPr>
        <p:grpSpPr>
          <a:xfrm>
            <a:off x="3910750" y="2570969"/>
            <a:ext cx="4822005" cy="2082623"/>
            <a:chOff x="3453550" y="1656569"/>
            <a:chExt cx="4822005" cy="2082623"/>
          </a:xfrm>
        </p:grpSpPr>
        <p:sp>
          <p:nvSpPr>
            <p:cNvPr id="891" name="Google Shape;891;p68"/>
            <p:cNvSpPr/>
            <p:nvPr/>
          </p:nvSpPr>
          <p:spPr>
            <a:xfrm>
              <a:off x="5956030" y="1706697"/>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b="0" i="0" sz="1800" u="none" cap="none" strike="noStrike">
                <a:solidFill>
                  <a:srgbClr val="000000"/>
                </a:solidFill>
                <a:latin typeface="Arial"/>
                <a:ea typeface="Arial"/>
                <a:cs typeface="Arial"/>
                <a:sym typeface="Arial"/>
              </a:endParaRPr>
            </a:p>
          </p:txBody>
        </p:sp>
        <p:grpSp>
          <p:nvGrpSpPr>
            <p:cNvPr id="892" name="Google Shape;892;p68"/>
            <p:cNvGrpSpPr/>
            <p:nvPr/>
          </p:nvGrpSpPr>
          <p:grpSpPr>
            <a:xfrm>
              <a:off x="7637908" y="2274770"/>
              <a:ext cx="622336" cy="539848"/>
              <a:chOff x="2878325" y="3201600"/>
              <a:chExt cx="431100" cy="454800"/>
            </a:xfrm>
          </p:grpSpPr>
          <p:sp>
            <p:nvSpPr>
              <p:cNvPr id="893" name="Google Shape;893;p68"/>
              <p:cNvSpPr/>
              <p:nvPr/>
            </p:nvSpPr>
            <p:spPr>
              <a:xfrm>
                <a:off x="2916425" y="3245250"/>
                <a:ext cx="354900" cy="367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8"/>
              <p:cNvSpPr/>
              <p:nvPr/>
            </p:nvSpPr>
            <p:spPr>
              <a:xfrm>
                <a:off x="2878325" y="3201600"/>
                <a:ext cx="431100" cy="4548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b="0" i="0" sz="1800" u="none" cap="none" strike="noStrike">
                  <a:solidFill>
                    <a:srgbClr val="000000"/>
                  </a:solidFill>
                  <a:latin typeface="Arial"/>
                  <a:ea typeface="Arial"/>
                  <a:cs typeface="Arial"/>
                  <a:sym typeface="Arial"/>
                </a:endParaRPr>
              </a:p>
            </p:txBody>
          </p:sp>
        </p:grpSp>
        <p:sp>
          <p:nvSpPr>
            <p:cNvPr id="895" name="Google Shape;895;p68"/>
            <p:cNvSpPr/>
            <p:nvPr/>
          </p:nvSpPr>
          <p:spPr>
            <a:xfrm>
              <a:off x="6739013" y="3281277"/>
              <a:ext cx="512400" cy="436500"/>
            </a:xfrm>
            <a:prstGeom prst="ellipse">
              <a:avLst/>
            </a:prstGeom>
            <a:solidFill>
              <a:srgbClr val="B7B7B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a:t>
              </a:r>
              <a:endParaRPr b="0" i="0" sz="1800" u="none" cap="none" strike="noStrike">
                <a:solidFill>
                  <a:srgbClr val="000000"/>
                </a:solidFill>
                <a:latin typeface="Arial"/>
                <a:ea typeface="Arial"/>
                <a:cs typeface="Arial"/>
                <a:sym typeface="Arial"/>
              </a:endParaRPr>
            </a:p>
          </p:txBody>
        </p:sp>
        <p:cxnSp>
          <p:nvCxnSpPr>
            <p:cNvPr id="896" name="Google Shape;896;p68"/>
            <p:cNvCxnSpPr>
              <a:stCxn id="897" idx="5"/>
              <a:endCxn id="895" idx="2"/>
            </p:cNvCxnSpPr>
            <p:nvPr/>
          </p:nvCxnSpPr>
          <p:spPr>
            <a:xfrm>
              <a:off x="4855442" y="3175692"/>
              <a:ext cx="1883700" cy="323700"/>
            </a:xfrm>
            <a:prstGeom prst="straightConnector1">
              <a:avLst/>
            </a:prstGeom>
            <a:noFill/>
            <a:ln cap="flat" cmpd="sng" w="19050">
              <a:solidFill>
                <a:srgbClr val="000000"/>
              </a:solidFill>
              <a:prstDash val="solid"/>
              <a:round/>
              <a:headEnd len="sm" w="sm" type="none"/>
              <a:tailEnd len="med" w="med" type="triangle"/>
            </a:ln>
          </p:spPr>
        </p:cxnSp>
        <p:cxnSp>
          <p:nvCxnSpPr>
            <p:cNvPr id="898" name="Google Shape;898;p68"/>
            <p:cNvCxnSpPr>
              <a:stCxn id="897" idx="7"/>
              <a:endCxn id="891" idx="2"/>
            </p:cNvCxnSpPr>
            <p:nvPr/>
          </p:nvCxnSpPr>
          <p:spPr>
            <a:xfrm flipH="1" rot="10800000">
              <a:off x="4855442" y="1925040"/>
              <a:ext cx="1100700" cy="942000"/>
            </a:xfrm>
            <a:prstGeom prst="straightConnector1">
              <a:avLst/>
            </a:prstGeom>
            <a:noFill/>
            <a:ln cap="flat" cmpd="sng" w="19050">
              <a:solidFill>
                <a:srgbClr val="000000"/>
              </a:solidFill>
              <a:prstDash val="solid"/>
              <a:round/>
              <a:headEnd len="sm" w="sm" type="none"/>
              <a:tailEnd len="med" w="med" type="triangle"/>
            </a:ln>
          </p:spPr>
        </p:cxnSp>
        <p:cxnSp>
          <p:nvCxnSpPr>
            <p:cNvPr id="899" name="Google Shape;899;p68"/>
            <p:cNvCxnSpPr>
              <a:stCxn id="891" idx="6"/>
              <a:endCxn id="894" idx="0"/>
            </p:cNvCxnSpPr>
            <p:nvPr/>
          </p:nvCxnSpPr>
          <p:spPr>
            <a:xfrm>
              <a:off x="6468430" y="1924947"/>
              <a:ext cx="1480500" cy="349800"/>
            </a:xfrm>
            <a:prstGeom prst="straightConnector1">
              <a:avLst/>
            </a:prstGeom>
            <a:noFill/>
            <a:ln cap="flat" cmpd="sng" w="19050">
              <a:solidFill>
                <a:srgbClr val="000000"/>
              </a:solidFill>
              <a:prstDash val="solid"/>
              <a:round/>
              <a:headEnd len="sm" w="sm" type="none"/>
              <a:tailEnd len="med" w="med" type="triangle"/>
            </a:ln>
          </p:spPr>
        </p:cxnSp>
        <p:sp>
          <p:nvSpPr>
            <p:cNvPr id="900" name="Google Shape;900;p68"/>
            <p:cNvSpPr/>
            <p:nvPr/>
          </p:nvSpPr>
          <p:spPr>
            <a:xfrm>
              <a:off x="5894238" y="2097982"/>
              <a:ext cx="512320" cy="361814"/>
            </a:xfrm>
            <a:custGeom>
              <a:rect b="b" l="l" r="r" t="t"/>
              <a:pathLst>
                <a:path extrusionOk="0" h="10479" w="18756">
                  <a:moveTo>
                    <a:pt x="4220" y="0"/>
                  </a:moveTo>
                  <a:cubicBezTo>
                    <a:pt x="3629" y="1690"/>
                    <a:pt x="-1611" y="8958"/>
                    <a:pt x="671" y="10141"/>
                  </a:cubicBezTo>
                  <a:cubicBezTo>
                    <a:pt x="2953" y="11324"/>
                    <a:pt x="15376" y="8451"/>
                    <a:pt x="17911" y="7099"/>
                  </a:cubicBezTo>
                  <a:cubicBezTo>
                    <a:pt x="20446" y="5747"/>
                    <a:pt x="16221" y="2873"/>
                    <a:pt x="15883" y="2028"/>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1" name="Google Shape;901;p68"/>
            <p:cNvCxnSpPr>
              <a:stCxn id="894" idx="4"/>
              <a:endCxn id="895" idx="7"/>
            </p:cNvCxnSpPr>
            <p:nvPr/>
          </p:nvCxnSpPr>
          <p:spPr>
            <a:xfrm flipH="1">
              <a:off x="7176276" y="2814618"/>
              <a:ext cx="772800" cy="530700"/>
            </a:xfrm>
            <a:prstGeom prst="straightConnector1">
              <a:avLst/>
            </a:prstGeom>
            <a:noFill/>
            <a:ln cap="flat" cmpd="sng" w="19050">
              <a:solidFill>
                <a:srgbClr val="000000"/>
              </a:solidFill>
              <a:prstDash val="solid"/>
              <a:round/>
              <a:headEnd len="sm" w="sm" type="none"/>
              <a:tailEnd len="med" w="med" type="triangle"/>
            </a:ln>
          </p:spPr>
        </p:cxnSp>
        <p:sp>
          <p:nvSpPr>
            <p:cNvPr id="902" name="Google Shape;902;p68"/>
            <p:cNvSpPr txBox="1"/>
            <p:nvPr/>
          </p:nvSpPr>
          <p:spPr>
            <a:xfrm rot="-495102">
              <a:off x="5647628" y="2405869"/>
              <a:ext cx="1419294" cy="54229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a:solidFill>
                    <a:schemeClr val="dk1"/>
                  </a:solidFill>
                </a:rPr>
                <a:t>“A”-“Z”, “a”-“z”, </a:t>
              </a:r>
              <a:endParaRPr>
                <a:solidFill>
                  <a:schemeClr val="dk1"/>
                </a:solidFill>
              </a:endParaRPr>
            </a:p>
            <a:p>
              <a:pPr indent="0" lvl="0" marL="0" rtl="0" algn="l">
                <a:spcBef>
                  <a:spcPts val="0"/>
                </a:spcBef>
                <a:spcAft>
                  <a:spcPts val="0"/>
                </a:spcAft>
                <a:buClr>
                  <a:schemeClr val="dk1"/>
                </a:buClr>
                <a:buSzPts val="1800"/>
                <a:buFont typeface="Arial"/>
                <a:buNone/>
              </a:pPr>
              <a:r>
                <a:rPr lang="en">
                  <a:solidFill>
                    <a:schemeClr val="dk1"/>
                  </a:solidFill>
                </a:rPr>
                <a:t>“$”, “_”, “0”-”9”</a:t>
              </a:r>
              <a:endParaRPr sz="1800"/>
            </a:p>
          </p:txBody>
        </p:sp>
        <p:sp>
          <p:nvSpPr>
            <p:cNvPr id="903" name="Google Shape;903;p68"/>
            <p:cNvSpPr txBox="1"/>
            <p:nvPr/>
          </p:nvSpPr>
          <p:spPr>
            <a:xfrm rot="503372">
              <a:off x="4925925" y="3239674"/>
              <a:ext cx="1480442" cy="3936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a:solidFill>
                    <a:schemeClr val="dk1"/>
                  </a:solidFill>
                </a:rPr>
                <a:t>not letter, not “_, not “$”</a:t>
              </a:r>
              <a:endParaRPr b="0" i="0" u="none" cap="none" strike="noStrike">
                <a:solidFill>
                  <a:srgbClr val="000000"/>
                </a:solidFill>
                <a:latin typeface="Arial"/>
                <a:ea typeface="Arial"/>
                <a:cs typeface="Arial"/>
                <a:sym typeface="Arial"/>
              </a:endParaRPr>
            </a:p>
          </p:txBody>
        </p:sp>
        <p:sp>
          <p:nvSpPr>
            <p:cNvPr id="904" name="Google Shape;904;p68"/>
            <p:cNvSpPr txBox="1"/>
            <p:nvPr/>
          </p:nvSpPr>
          <p:spPr>
            <a:xfrm rot="-2530259">
              <a:off x="4662013" y="2129803"/>
              <a:ext cx="1272221" cy="3894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a:t>“A”-“Z”,“$”,</a:t>
              </a:r>
              <a:r>
                <a:rPr lang="en">
                  <a:solidFill>
                    <a:schemeClr val="dk1"/>
                  </a:solidFill>
                </a:rPr>
                <a:t> </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lang="en">
                  <a:solidFill>
                    <a:schemeClr val="dk1"/>
                  </a:solidFill>
                </a:rPr>
                <a:t>“a”-“z”,</a:t>
              </a:r>
              <a:r>
                <a:rPr lang="en"/>
                <a:t> “_”</a:t>
              </a:r>
              <a:endParaRPr/>
            </a:p>
          </p:txBody>
        </p:sp>
        <p:sp>
          <p:nvSpPr>
            <p:cNvPr id="905" name="Google Shape;905;p68"/>
            <p:cNvSpPr txBox="1"/>
            <p:nvPr/>
          </p:nvSpPr>
          <p:spPr>
            <a:xfrm rot="-2081065">
              <a:off x="7334663" y="2900759"/>
              <a:ext cx="910983" cy="3893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u="none" cap="none" strike="noStrike">
                  <a:solidFill>
                    <a:srgbClr val="000000"/>
                  </a:solidFill>
                  <a:latin typeface="Arial"/>
                  <a:ea typeface="Arial"/>
                  <a:cs typeface="Arial"/>
                  <a:sym typeface="Arial"/>
                </a:rPr>
                <a:t>[0-256]</a:t>
              </a:r>
              <a:endParaRPr b="0" i="0" u="none" cap="none" strike="noStrike">
                <a:solidFill>
                  <a:srgbClr val="000000"/>
                </a:solidFill>
                <a:latin typeface="Arial"/>
                <a:ea typeface="Arial"/>
                <a:cs typeface="Arial"/>
                <a:sym typeface="Arial"/>
              </a:endParaRPr>
            </a:p>
          </p:txBody>
        </p:sp>
        <p:grpSp>
          <p:nvGrpSpPr>
            <p:cNvPr id="906" name="Google Shape;906;p68"/>
            <p:cNvGrpSpPr/>
            <p:nvPr/>
          </p:nvGrpSpPr>
          <p:grpSpPr>
            <a:xfrm>
              <a:off x="3453550" y="2803116"/>
              <a:ext cx="1476931" cy="436500"/>
              <a:chOff x="3453550" y="2650716"/>
              <a:chExt cx="1476931" cy="436500"/>
            </a:xfrm>
          </p:grpSpPr>
          <p:sp>
            <p:nvSpPr>
              <p:cNvPr id="897" name="Google Shape;897;p68"/>
              <p:cNvSpPr/>
              <p:nvPr/>
            </p:nvSpPr>
            <p:spPr>
              <a:xfrm>
                <a:off x="4418081" y="2650716"/>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grpSp>
            <p:nvGrpSpPr>
              <p:cNvPr id="907" name="Google Shape;907;p68"/>
              <p:cNvGrpSpPr/>
              <p:nvPr/>
            </p:nvGrpSpPr>
            <p:grpSpPr>
              <a:xfrm>
                <a:off x="3453550" y="2650740"/>
                <a:ext cx="964692" cy="436264"/>
                <a:chOff x="3161339" y="3968693"/>
                <a:chExt cx="914400" cy="482700"/>
              </a:xfrm>
            </p:grpSpPr>
            <p:sp>
              <p:nvSpPr>
                <p:cNvPr id="908" name="Google Shape;908;p68"/>
                <p:cNvSpPr/>
                <p:nvPr/>
              </p:nvSpPr>
              <p:spPr>
                <a:xfrm>
                  <a:off x="3161339" y="3968693"/>
                  <a:ext cx="485700" cy="4827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9" name="Google Shape;909;p68"/>
                <p:cNvCxnSpPr>
                  <a:stCxn id="908" idx="6"/>
                </p:cNvCxnSpPr>
                <p:nvPr/>
              </p:nvCxnSpPr>
              <p:spPr>
                <a:xfrm>
                  <a:off x="3647039" y="4210043"/>
                  <a:ext cx="428700" cy="0"/>
                </a:xfrm>
                <a:prstGeom prst="straightConnector1">
                  <a:avLst/>
                </a:prstGeom>
                <a:noFill/>
                <a:ln cap="flat" cmpd="sng" w="19050">
                  <a:solidFill>
                    <a:srgbClr val="000000"/>
                  </a:solidFill>
                  <a:prstDash val="solid"/>
                  <a:round/>
                  <a:headEnd len="sm" w="sm" type="none"/>
                  <a:tailEnd len="med" w="med" type="triangle"/>
                </a:ln>
              </p:spPr>
            </p:cxnSp>
          </p:grpSp>
        </p:grpSp>
        <p:sp>
          <p:nvSpPr>
            <p:cNvPr id="910" name="Google Shape;910;p68"/>
            <p:cNvSpPr txBox="1"/>
            <p:nvPr/>
          </p:nvSpPr>
          <p:spPr>
            <a:xfrm rot="812783">
              <a:off x="6725343" y="1757870"/>
              <a:ext cx="910633" cy="388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u="none" cap="none" strike="noStrike">
                  <a:solidFill>
                    <a:srgbClr val="000000"/>
                  </a:solidFill>
                  <a:latin typeface="Arial"/>
                  <a:ea typeface="Arial"/>
                  <a:cs typeface="Arial"/>
                  <a:sym typeface="Arial"/>
                </a:rPr>
                <a:t>[256]</a:t>
              </a:r>
              <a:endParaRPr b="0" i="0" u="none" cap="none" strike="noStrike">
                <a:solidFill>
                  <a:srgbClr val="000000"/>
                </a:solidFill>
                <a:latin typeface="Arial"/>
                <a:ea typeface="Arial"/>
                <a:cs typeface="Arial"/>
                <a:sym typeface="Arial"/>
              </a:endParaRPr>
            </a:p>
          </p:txBody>
        </p:sp>
      </p:grpSp>
      <p:sp>
        <p:nvSpPr>
          <p:cNvPr id="911" name="Google Shape;911;p68"/>
          <p:cNvSpPr txBox="1"/>
          <p:nvPr/>
        </p:nvSpPr>
        <p:spPr>
          <a:xfrm>
            <a:off x="4467100" y="1635150"/>
            <a:ext cx="4373700" cy="838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000">
                <a:solidFill>
                  <a:schemeClr val="dk1"/>
                </a:solidFill>
              </a:rPr>
              <a:t>Valid variable names</a:t>
            </a:r>
            <a:r>
              <a:rPr lang="en" sz="2000"/>
              <a:t> </a:t>
            </a:r>
            <a:endParaRPr sz="2000"/>
          </a:p>
          <a:p>
            <a:pPr indent="0" lvl="0" marL="0" rtl="0" algn="ctr">
              <a:lnSpc>
                <a:spcPct val="150000"/>
              </a:lnSpc>
              <a:spcBef>
                <a:spcPts val="0"/>
              </a:spcBef>
              <a:spcAft>
                <a:spcPts val="0"/>
              </a:spcAft>
              <a:buNone/>
            </a:pPr>
            <a:r>
              <a:rPr lang="en" sz="2000">
                <a:solidFill>
                  <a:srgbClr val="FF0000"/>
                </a:solidFill>
              </a:rPr>
              <a:t>[a-zA-Z$_][a-zA-Z0-9$_]*</a:t>
            </a:r>
            <a:endParaRPr sz="200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6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RQ13: Minimal Test Suite</a:t>
            </a:r>
            <a:endParaRPr/>
          </a:p>
        </p:txBody>
      </p:sp>
      <p:sp>
        <p:nvSpPr>
          <p:cNvPr id="917" name="Google Shape;917;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18" name="Google Shape;918;p69"/>
          <p:cNvGrpSpPr/>
          <p:nvPr/>
        </p:nvGrpSpPr>
        <p:grpSpPr>
          <a:xfrm>
            <a:off x="3910750" y="2570969"/>
            <a:ext cx="4822005" cy="2082623"/>
            <a:chOff x="3453550" y="1656569"/>
            <a:chExt cx="4822005" cy="2082623"/>
          </a:xfrm>
        </p:grpSpPr>
        <p:sp>
          <p:nvSpPr>
            <p:cNvPr id="919" name="Google Shape;919;p69"/>
            <p:cNvSpPr/>
            <p:nvPr/>
          </p:nvSpPr>
          <p:spPr>
            <a:xfrm>
              <a:off x="5956030" y="1706697"/>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b="0" i="0" sz="1800" u="none" cap="none" strike="noStrike">
                <a:solidFill>
                  <a:srgbClr val="000000"/>
                </a:solidFill>
                <a:latin typeface="Arial"/>
                <a:ea typeface="Arial"/>
                <a:cs typeface="Arial"/>
                <a:sym typeface="Arial"/>
              </a:endParaRPr>
            </a:p>
          </p:txBody>
        </p:sp>
        <p:grpSp>
          <p:nvGrpSpPr>
            <p:cNvPr id="920" name="Google Shape;920;p69"/>
            <p:cNvGrpSpPr/>
            <p:nvPr/>
          </p:nvGrpSpPr>
          <p:grpSpPr>
            <a:xfrm>
              <a:off x="7637908" y="2274770"/>
              <a:ext cx="622336" cy="539848"/>
              <a:chOff x="2878325" y="3201600"/>
              <a:chExt cx="431100" cy="454800"/>
            </a:xfrm>
          </p:grpSpPr>
          <p:sp>
            <p:nvSpPr>
              <p:cNvPr id="921" name="Google Shape;921;p69"/>
              <p:cNvSpPr/>
              <p:nvPr/>
            </p:nvSpPr>
            <p:spPr>
              <a:xfrm>
                <a:off x="2916425" y="3245250"/>
                <a:ext cx="354900" cy="367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9"/>
              <p:cNvSpPr/>
              <p:nvPr/>
            </p:nvSpPr>
            <p:spPr>
              <a:xfrm>
                <a:off x="2878325" y="3201600"/>
                <a:ext cx="431100" cy="4548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b="0" i="0" sz="1800" u="none" cap="none" strike="noStrike">
                  <a:solidFill>
                    <a:srgbClr val="000000"/>
                  </a:solidFill>
                  <a:latin typeface="Arial"/>
                  <a:ea typeface="Arial"/>
                  <a:cs typeface="Arial"/>
                  <a:sym typeface="Arial"/>
                </a:endParaRPr>
              </a:p>
            </p:txBody>
          </p:sp>
        </p:grpSp>
        <p:sp>
          <p:nvSpPr>
            <p:cNvPr id="923" name="Google Shape;923;p69"/>
            <p:cNvSpPr/>
            <p:nvPr/>
          </p:nvSpPr>
          <p:spPr>
            <a:xfrm>
              <a:off x="6739013" y="3281277"/>
              <a:ext cx="512400" cy="436500"/>
            </a:xfrm>
            <a:prstGeom prst="ellipse">
              <a:avLst/>
            </a:prstGeom>
            <a:solidFill>
              <a:srgbClr val="B7B7B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a:t>
              </a:r>
              <a:endParaRPr b="0" i="0" sz="1800" u="none" cap="none" strike="noStrike">
                <a:solidFill>
                  <a:srgbClr val="000000"/>
                </a:solidFill>
                <a:latin typeface="Arial"/>
                <a:ea typeface="Arial"/>
                <a:cs typeface="Arial"/>
                <a:sym typeface="Arial"/>
              </a:endParaRPr>
            </a:p>
          </p:txBody>
        </p:sp>
        <p:cxnSp>
          <p:nvCxnSpPr>
            <p:cNvPr id="924" name="Google Shape;924;p69"/>
            <p:cNvCxnSpPr>
              <a:stCxn id="925" idx="5"/>
              <a:endCxn id="923" idx="2"/>
            </p:cNvCxnSpPr>
            <p:nvPr/>
          </p:nvCxnSpPr>
          <p:spPr>
            <a:xfrm>
              <a:off x="4855442" y="3175692"/>
              <a:ext cx="1883700" cy="323700"/>
            </a:xfrm>
            <a:prstGeom prst="straightConnector1">
              <a:avLst/>
            </a:prstGeom>
            <a:noFill/>
            <a:ln cap="flat" cmpd="sng" w="19050">
              <a:solidFill>
                <a:srgbClr val="000000"/>
              </a:solidFill>
              <a:prstDash val="solid"/>
              <a:round/>
              <a:headEnd len="sm" w="sm" type="none"/>
              <a:tailEnd len="med" w="med" type="triangle"/>
            </a:ln>
          </p:spPr>
        </p:cxnSp>
        <p:cxnSp>
          <p:nvCxnSpPr>
            <p:cNvPr id="926" name="Google Shape;926;p69"/>
            <p:cNvCxnSpPr>
              <a:stCxn id="925" idx="7"/>
              <a:endCxn id="919" idx="2"/>
            </p:cNvCxnSpPr>
            <p:nvPr/>
          </p:nvCxnSpPr>
          <p:spPr>
            <a:xfrm flipH="1" rot="10800000">
              <a:off x="4855442" y="1925040"/>
              <a:ext cx="1100700" cy="942000"/>
            </a:xfrm>
            <a:prstGeom prst="straightConnector1">
              <a:avLst/>
            </a:prstGeom>
            <a:noFill/>
            <a:ln cap="flat" cmpd="sng" w="19050">
              <a:solidFill>
                <a:srgbClr val="000000"/>
              </a:solidFill>
              <a:prstDash val="solid"/>
              <a:round/>
              <a:headEnd len="sm" w="sm" type="none"/>
              <a:tailEnd len="med" w="med" type="triangle"/>
            </a:ln>
          </p:spPr>
        </p:cxnSp>
        <p:cxnSp>
          <p:nvCxnSpPr>
            <p:cNvPr id="927" name="Google Shape;927;p69"/>
            <p:cNvCxnSpPr>
              <a:stCxn id="919" idx="6"/>
              <a:endCxn id="922" idx="0"/>
            </p:cNvCxnSpPr>
            <p:nvPr/>
          </p:nvCxnSpPr>
          <p:spPr>
            <a:xfrm>
              <a:off x="6468430" y="1924947"/>
              <a:ext cx="1480500" cy="349800"/>
            </a:xfrm>
            <a:prstGeom prst="straightConnector1">
              <a:avLst/>
            </a:prstGeom>
            <a:noFill/>
            <a:ln cap="flat" cmpd="sng" w="19050">
              <a:solidFill>
                <a:srgbClr val="000000"/>
              </a:solidFill>
              <a:prstDash val="solid"/>
              <a:round/>
              <a:headEnd len="sm" w="sm" type="none"/>
              <a:tailEnd len="med" w="med" type="triangle"/>
            </a:ln>
          </p:spPr>
        </p:cxnSp>
        <p:sp>
          <p:nvSpPr>
            <p:cNvPr id="928" name="Google Shape;928;p69"/>
            <p:cNvSpPr/>
            <p:nvPr/>
          </p:nvSpPr>
          <p:spPr>
            <a:xfrm>
              <a:off x="5894238" y="2097982"/>
              <a:ext cx="512320" cy="361814"/>
            </a:xfrm>
            <a:custGeom>
              <a:rect b="b" l="l" r="r" t="t"/>
              <a:pathLst>
                <a:path extrusionOk="0" h="10479" w="18756">
                  <a:moveTo>
                    <a:pt x="4220" y="0"/>
                  </a:moveTo>
                  <a:cubicBezTo>
                    <a:pt x="3629" y="1690"/>
                    <a:pt x="-1611" y="8958"/>
                    <a:pt x="671" y="10141"/>
                  </a:cubicBezTo>
                  <a:cubicBezTo>
                    <a:pt x="2953" y="11324"/>
                    <a:pt x="15376" y="8451"/>
                    <a:pt x="17911" y="7099"/>
                  </a:cubicBezTo>
                  <a:cubicBezTo>
                    <a:pt x="20446" y="5747"/>
                    <a:pt x="16221" y="2873"/>
                    <a:pt x="15883" y="2028"/>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9" name="Google Shape;929;p69"/>
            <p:cNvCxnSpPr>
              <a:stCxn id="922" idx="4"/>
              <a:endCxn id="923" idx="7"/>
            </p:cNvCxnSpPr>
            <p:nvPr/>
          </p:nvCxnSpPr>
          <p:spPr>
            <a:xfrm flipH="1">
              <a:off x="7176276" y="2814618"/>
              <a:ext cx="772800" cy="530700"/>
            </a:xfrm>
            <a:prstGeom prst="straightConnector1">
              <a:avLst/>
            </a:prstGeom>
            <a:noFill/>
            <a:ln cap="flat" cmpd="sng" w="19050">
              <a:solidFill>
                <a:srgbClr val="000000"/>
              </a:solidFill>
              <a:prstDash val="solid"/>
              <a:round/>
              <a:headEnd len="sm" w="sm" type="none"/>
              <a:tailEnd len="med" w="med" type="triangle"/>
            </a:ln>
          </p:spPr>
        </p:cxnSp>
        <p:sp>
          <p:nvSpPr>
            <p:cNvPr id="930" name="Google Shape;930;p69"/>
            <p:cNvSpPr txBox="1"/>
            <p:nvPr/>
          </p:nvSpPr>
          <p:spPr>
            <a:xfrm rot="-495102">
              <a:off x="5647628" y="2405869"/>
              <a:ext cx="1419294" cy="54229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a:solidFill>
                    <a:schemeClr val="dk1"/>
                  </a:solidFill>
                </a:rPr>
                <a:t>“A”-“Z”, “a”-“z”, </a:t>
              </a:r>
              <a:endParaRPr>
                <a:solidFill>
                  <a:schemeClr val="dk1"/>
                </a:solidFill>
              </a:endParaRPr>
            </a:p>
            <a:p>
              <a:pPr indent="0" lvl="0" marL="0" rtl="0" algn="l">
                <a:spcBef>
                  <a:spcPts val="0"/>
                </a:spcBef>
                <a:spcAft>
                  <a:spcPts val="0"/>
                </a:spcAft>
                <a:buClr>
                  <a:schemeClr val="dk1"/>
                </a:buClr>
                <a:buSzPts val="1800"/>
                <a:buFont typeface="Arial"/>
                <a:buNone/>
              </a:pPr>
              <a:r>
                <a:rPr lang="en">
                  <a:solidFill>
                    <a:schemeClr val="dk1"/>
                  </a:solidFill>
                </a:rPr>
                <a:t>“$”, “_”, “0”-”9”</a:t>
              </a:r>
              <a:endParaRPr sz="1800"/>
            </a:p>
          </p:txBody>
        </p:sp>
        <p:sp>
          <p:nvSpPr>
            <p:cNvPr id="931" name="Google Shape;931;p69"/>
            <p:cNvSpPr txBox="1"/>
            <p:nvPr/>
          </p:nvSpPr>
          <p:spPr>
            <a:xfrm rot="503372">
              <a:off x="4925925" y="3239674"/>
              <a:ext cx="1480442" cy="3936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a:solidFill>
                    <a:schemeClr val="dk1"/>
                  </a:solidFill>
                </a:rPr>
                <a:t>not letter, not “_, not “$”</a:t>
              </a:r>
              <a:endParaRPr b="0" i="0" u="none" cap="none" strike="noStrike">
                <a:solidFill>
                  <a:srgbClr val="000000"/>
                </a:solidFill>
                <a:latin typeface="Arial"/>
                <a:ea typeface="Arial"/>
                <a:cs typeface="Arial"/>
                <a:sym typeface="Arial"/>
              </a:endParaRPr>
            </a:p>
          </p:txBody>
        </p:sp>
        <p:sp>
          <p:nvSpPr>
            <p:cNvPr id="932" name="Google Shape;932;p69"/>
            <p:cNvSpPr txBox="1"/>
            <p:nvPr/>
          </p:nvSpPr>
          <p:spPr>
            <a:xfrm rot="-2530259">
              <a:off x="4662013" y="2129803"/>
              <a:ext cx="1272221" cy="3894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a:t>“A”-“Z”,“$”,</a:t>
              </a:r>
              <a:r>
                <a:rPr lang="en">
                  <a:solidFill>
                    <a:schemeClr val="dk1"/>
                  </a:solidFill>
                </a:rPr>
                <a:t> </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lang="en">
                  <a:solidFill>
                    <a:schemeClr val="dk1"/>
                  </a:solidFill>
                </a:rPr>
                <a:t>“a”-“z”,</a:t>
              </a:r>
              <a:r>
                <a:rPr lang="en"/>
                <a:t> “_”</a:t>
              </a:r>
              <a:endParaRPr/>
            </a:p>
          </p:txBody>
        </p:sp>
        <p:sp>
          <p:nvSpPr>
            <p:cNvPr id="933" name="Google Shape;933;p69"/>
            <p:cNvSpPr txBox="1"/>
            <p:nvPr/>
          </p:nvSpPr>
          <p:spPr>
            <a:xfrm rot="-2081065">
              <a:off x="7334663" y="2900759"/>
              <a:ext cx="910983" cy="3893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u="none" cap="none" strike="noStrike">
                  <a:solidFill>
                    <a:srgbClr val="000000"/>
                  </a:solidFill>
                  <a:latin typeface="Arial"/>
                  <a:ea typeface="Arial"/>
                  <a:cs typeface="Arial"/>
                  <a:sym typeface="Arial"/>
                </a:rPr>
                <a:t>[0-256]</a:t>
              </a:r>
              <a:endParaRPr b="0" i="0" u="none" cap="none" strike="noStrike">
                <a:solidFill>
                  <a:srgbClr val="000000"/>
                </a:solidFill>
                <a:latin typeface="Arial"/>
                <a:ea typeface="Arial"/>
                <a:cs typeface="Arial"/>
                <a:sym typeface="Arial"/>
              </a:endParaRPr>
            </a:p>
          </p:txBody>
        </p:sp>
        <p:grpSp>
          <p:nvGrpSpPr>
            <p:cNvPr id="934" name="Google Shape;934;p69"/>
            <p:cNvGrpSpPr/>
            <p:nvPr/>
          </p:nvGrpSpPr>
          <p:grpSpPr>
            <a:xfrm>
              <a:off x="3453550" y="2803116"/>
              <a:ext cx="1476931" cy="436500"/>
              <a:chOff x="3453550" y="2650716"/>
              <a:chExt cx="1476931" cy="436500"/>
            </a:xfrm>
          </p:grpSpPr>
          <p:sp>
            <p:nvSpPr>
              <p:cNvPr id="925" name="Google Shape;925;p69"/>
              <p:cNvSpPr/>
              <p:nvPr/>
            </p:nvSpPr>
            <p:spPr>
              <a:xfrm>
                <a:off x="4418081" y="2650716"/>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grpSp>
            <p:nvGrpSpPr>
              <p:cNvPr id="935" name="Google Shape;935;p69"/>
              <p:cNvGrpSpPr/>
              <p:nvPr/>
            </p:nvGrpSpPr>
            <p:grpSpPr>
              <a:xfrm>
                <a:off x="3453550" y="2650740"/>
                <a:ext cx="964692" cy="436264"/>
                <a:chOff x="3161339" y="3968693"/>
                <a:chExt cx="914400" cy="482700"/>
              </a:xfrm>
            </p:grpSpPr>
            <p:sp>
              <p:nvSpPr>
                <p:cNvPr id="936" name="Google Shape;936;p69"/>
                <p:cNvSpPr/>
                <p:nvPr/>
              </p:nvSpPr>
              <p:spPr>
                <a:xfrm>
                  <a:off x="3161339" y="3968693"/>
                  <a:ext cx="485700" cy="4827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7" name="Google Shape;937;p69"/>
                <p:cNvCxnSpPr>
                  <a:stCxn id="936" idx="6"/>
                </p:cNvCxnSpPr>
                <p:nvPr/>
              </p:nvCxnSpPr>
              <p:spPr>
                <a:xfrm>
                  <a:off x="3647039" y="4210043"/>
                  <a:ext cx="428700" cy="0"/>
                </a:xfrm>
                <a:prstGeom prst="straightConnector1">
                  <a:avLst/>
                </a:prstGeom>
                <a:noFill/>
                <a:ln cap="flat" cmpd="sng" w="19050">
                  <a:solidFill>
                    <a:srgbClr val="000000"/>
                  </a:solidFill>
                  <a:prstDash val="solid"/>
                  <a:round/>
                  <a:headEnd len="sm" w="sm" type="none"/>
                  <a:tailEnd len="med" w="med" type="triangle"/>
                </a:ln>
              </p:spPr>
            </p:cxnSp>
          </p:grpSp>
        </p:grpSp>
        <p:sp>
          <p:nvSpPr>
            <p:cNvPr id="938" name="Google Shape;938;p69"/>
            <p:cNvSpPr txBox="1"/>
            <p:nvPr/>
          </p:nvSpPr>
          <p:spPr>
            <a:xfrm rot="812783">
              <a:off x="6725343" y="1757870"/>
              <a:ext cx="910633" cy="388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u="none" cap="none" strike="noStrike">
                  <a:solidFill>
                    <a:srgbClr val="000000"/>
                  </a:solidFill>
                  <a:latin typeface="Arial"/>
                  <a:ea typeface="Arial"/>
                  <a:cs typeface="Arial"/>
                  <a:sym typeface="Arial"/>
                </a:rPr>
                <a:t>[256]</a:t>
              </a:r>
              <a:endParaRPr b="0" i="0" u="none" cap="none" strike="noStrike">
                <a:solidFill>
                  <a:srgbClr val="000000"/>
                </a:solidFill>
                <a:latin typeface="Arial"/>
                <a:ea typeface="Arial"/>
                <a:cs typeface="Arial"/>
                <a:sym typeface="Arial"/>
              </a:endParaRPr>
            </a:p>
          </p:txBody>
        </p:sp>
      </p:grpSp>
      <p:sp>
        <p:nvSpPr>
          <p:cNvPr id="939" name="Google Shape;939;p69"/>
          <p:cNvSpPr txBox="1"/>
          <p:nvPr/>
        </p:nvSpPr>
        <p:spPr>
          <a:xfrm>
            <a:off x="4467100" y="1635150"/>
            <a:ext cx="4373700" cy="838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000">
                <a:solidFill>
                  <a:schemeClr val="dk1"/>
                </a:solidFill>
              </a:rPr>
              <a:t>Valid variable names</a:t>
            </a:r>
            <a:r>
              <a:rPr lang="en" sz="2000"/>
              <a:t> </a:t>
            </a:r>
            <a:endParaRPr sz="2000"/>
          </a:p>
          <a:p>
            <a:pPr indent="0" lvl="0" marL="0" rtl="0" algn="ctr">
              <a:lnSpc>
                <a:spcPct val="150000"/>
              </a:lnSpc>
              <a:spcBef>
                <a:spcPts val="0"/>
              </a:spcBef>
              <a:spcAft>
                <a:spcPts val="0"/>
              </a:spcAft>
              <a:buNone/>
            </a:pPr>
            <a:r>
              <a:rPr lang="en" sz="2000">
                <a:solidFill>
                  <a:srgbClr val="FF0000"/>
                </a:solidFill>
              </a:rPr>
              <a:t>[a-zA-Z$_][a-zA-Z0-9$_]*</a:t>
            </a:r>
            <a:endParaRPr sz="2000">
              <a:solidFill>
                <a:srgbClr val="FF0000"/>
              </a:solidFill>
            </a:endParaRPr>
          </a:p>
        </p:txBody>
      </p:sp>
      <p:sp>
        <p:nvSpPr>
          <p:cNvPr id="940" name="Google Shape;940;p69"/>
          <p:cNvSpPr/>
          <p:nvPr/>
        </p:nvSpPr>
        <p:spPr>
          <a:xfrm>
            <a:off x="319725" y="1279200"/>
            <a:ext cx="2114100" cy="857412"/>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A86E8"/>
                </a:solidFill>
              </a:rPr>
              <a:t>Test Suite 1</a:t>
            </a:r>
            <a:endParaRPr sz="1000">
              <a:solidFill>
                <a:srgbClr val="4A86E8"/>
              </a:solidFill>
            </a:endParaRPr>
          </a:p>
          <a:p>
            <a:pPr indent="0" lvl="0" marL="0" rtl="0" algn="l">
              <a:spcBef>
                <a:spcPts val="0"/>
              </a:spcBef>
              <a:spcAft>
                <a:spcPts val="0"/>
              </a:spcAft>
              <a:buClr>
                <a:schemeClr val="dk1"/>
              </a:buClr>
              <a:buSzPts val="1100"/>
              <a:buFont typeface="Arial"/>
              <a:buNone/>
            </a:pPr>
            <a:r>
              <a:rPr lang="en" sz="1800">
                <a:solidFill>
                  <a:schemeClr val="dk1"/>
                </a:solidFill>
              </a:rPr>
              <a:t>“9”, “abc”, “abc+”</a:t>
            </a:r>
            <a:endParaRPr/>
          </a:p>
        </p:txBody>
      </p:sp>
      <p:sp>
        <p:nvSpPr>
          <p:cNvPr id="941" name="Google Shape;941;p69"/>
          <p:cNvSpPr/>
          <p:nvPr/>
        </p:nvSpPr>
        <p:spPr>
          <a:xfrm>
            <a:off x="2681925" y="1279200"/>
            <a:ext cx="2114100" cy="857412"/>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A86E8"/>
                </a:solidFill>
              </a:rPr>
              <a:t>Test Suite 2</a:t>
            </a:r>
            <a:endParaRPr sz="1000">
              <a:solidFill>
                <a:srgbClr val="4A86E8"/>
              </a:solidFill>
            </a:endParaRPr>
          </a:p>
          <a:p>
            <a:pPr indent="0" lvl="0" marL="0" rtl="0" algn="l">
              <a:spcBef>
                <a:spcPts val="0"/>
              </a:spcBef>
              <a:spcAft>
                <a:spcPts val="0"/>
              </a:spcAft>
              <a:buNone/>
            </a:pPr>
            <a:r>
              <a:rPr lang="en" sz="1800">
                <a:solidFill>
                  <a:schemeClr val="dk1"/>
                </a:solidFill>
              </a:rPr>
              <a:t>“9”, “Ab9”,“z_Z+”</a:t>
            </a:r>
            <a:endParaRPr/>
          </a:p>
        </p:txBody>
      </p:sp>
      <p:sp>
        <p:nvSpPr>
          <p:cNvPr id="942" name="Google Shape;942;p69"/>
          <p:cNvSpPr/>
          <p:nvPr/>
        </p:nvSpPr>
        <p:spPr>
          <a:xfrm>
            <a:off x="1143000" y="2332850"/>
            <a:ext cx="2917728" cy="131700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A86E8"/>
                </a:solidFill>
              </a:rPr>
              <a:t>Test Suite 3</a:t>
            </a:r>
            <a:endParaRPr sz="1000">
              <a:solidFill>
                <a:srgbClr val="4A86E8"/>
              </a:solidFill>
            </a:endParaRPr>
          </a:p>
          <a:p>
            <a:pPr indent="0" lvl="0" marL="0" rtl="0" algn="l">
              <a:spcBef>
                <a:spcPts val="0"/>
              </a:spcBef>
              <a:spcAft>
                <a:spcPts val="0"/>
              </a:spcAft>
              <a:buNone/>
            </a:pPr>
            <a:r>
              <a:rPr lang="en" sz="1800">
                <a:solidFill>
                  <a:schemeClr val="dk1"/>
                </a:solidFill>
              </a:rPr>
              <a:t>“9”, $”,“$$”,”$$$”, “$_”, </a:t>
            </a:r>
            <a:endParaRPr sz="1800">
              <a:solidFill>
                <a:schemeClr val="dk1"/>
              </a:solidFill>
            </a:endParaRPr>
          </a:p>
          <a:p>
            <a:pPr indent="0" lvl="0" marL="0" rtl="0" algn="l">
              <a:spcBef>
                <a:spcPts val="0"/>
              </a:spcBef>
              <a:spcAft>
                <a:spcPts val="0"/>
              </a:spcAft>
              <a:buNone/>
            </a:pPr>
            <a:r>
              <a:rPr lang="en" sz="1800">
                <a:solidFill>
                  <a:schemeClr val="dk1"/>
                </a:solidFill>
              </a:rPr>
              <a:t>“a_”, “z_”, “A$”, “Z$”, </a:t>
            </a:r>
            <a:endParaRPr sz="1800">
              <a:solidFill>
                <a:schemeClr val="dk1"/>
              </a:solidFill>
            </a:endParaRPr>
          </a:p>
          <a:p>
            <a:pPr indent="0" lvl="0" marL="0" rtl="0" algn="l">
              <a:spcBef>
                <a:spcPts val="0"/>
              </a:spcBef>
              <a:spcAft>
                <a:spcPts val="0"/>
              </a:spcAft>
              <a:buNone/>
            </a:pPr>
            <a:r>
              <a:rPr lang="en" sz="1800">
                <a:solidFill>
                  <a:schemeClr val="dk1"/>
                </a:solidFill>
              </a:rPr>
              <a:t>“a_Z”,  “Ab9”,“z_Z+”</a:t>
            </a:r>
            <a:endParaRPr/>
          </a:p>
        </p:txBody>
      </p:sp>
      <p:pic>
        <p:nvPicPr>
          <p:cNvPr id="943" name="Google Shape;943;p69"/>
          <p:cNvPicPr preferRelativeResize="0"/>
          <p:nvPr/>
        </p:nvPicPr>
        <p:blipFill rotWithShape="1">
          <a:blip r:embed="rId3">
            <a:alphaModFix/>
          </a:blip>
          <a:srcRect b="0" l="0" r="0" t="0"/>
          <a:stretch/>
        </p:blipFill>
        <p:spPr>
          <a:xfrm>
            <a:off x="4317325" y="1143855"/>
            <a:ext cx="835575" cy="555507"/>
          </a:xfrm>
          <a:prstGeom prst="rect">
            <a:avLst/>
          </a:prstGeom>
          <a:noFill/>
          <a:ln>
            <a:noFill/>
          </a:ln>
        </p:spPr>
      </p:pic>
      <p:pic>
        <p:nvPicPr>
          <p:cNvPr id="944" name="Google Shape;944;p69"/>
          <p:cNvPicPr preferRelativeResize="0"/>
          <p:nvPr/>
        </p:nvPicPr>
        <p:blipFill rotWithShape="1">
          <a:blip r:embed="rId3">
            <a:alphaModFix/>
          </a:blip>
          <a:srcRect b="0" l="0" r="0" t="0"/>
          <a:stretch/>
        </p:blipFill>
        <p:spPr>
          <a:xfrm>
            <a:off x="3174325" y="2210655"/>
            <a:ext cx="835575" cy="555507"/>
          </a:xfrm>
          <a:prstGeom prst="rect">
            <a:avLst/>
          </a:prstGeom>
          <a:noFill/>
          <a:ln>
            <a:noFill/>
          </a:ln>
        </p:spPr>
      </p:pic>
      <p:sp>
        <p:nvSpPr>
          <p:cNvPr id="945" name="Google Shape;945;p69"/>
          <p:cNvSpPr/>
          <p:nvPr/>
        </p:nvSpPr>
        <p:spPr>
          <a:xfrm>
            <a:off x="229725" y="2815100"/>
            <a:ext cx="4085100" cy="1858800"/>
          </a:xfrm>
          <a:prstGeom prst="horizontalScroll">
            <a:avLst>
              <a:gd fmla="val 12500" name="adj"/>
            </a:avLst>
          </a:prstGeom>
          <a:gradFill>
            <a:gsLst>
              <a:gs pos="0">
                <a:srgbClr val="FFF6DB"/>
              </a:gs>
              <a:gs pos="100000">
                <a:srgbClr val="FAD25C"/>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Test suite contain strings within the regex</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1"/>
                                        <p:tgtEl>
                                          <p:spTgt spid="9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
                                        <p:tgtEl>
                                          <p:spTgt spid="942"/>
                                        </p:tgtEl>
                                      </p:cBhvr>
                                    </p:animEffect>
                                  </p:childTnLst>
                                </p:cTn>
                              </p:par>
                              <p:par>
                                <p:cTn fill="hold" nodeType="withEffect" presetClass="exit" presetID="10" presetSubtype="0">
                                  <p:stCondLst>
                                    <p:cond delay="0"/>
                                  </p:stCondLst>
                                  <p:childTnLst>
                                    <p:animEffect filter="fade" transition="out">
                                      <p:cBhvr>
                                        <p:cTn dur="1"/>
                                        <p:tgtEl>
                                          <p:spTgt spid="940"/>
                                        </p:tgtEl>
                                      </p:cBhvr>
                                    </p:animEffect>
                                    <p:set>
                                      <p:cBhvr>
                                        <p:cTn dur="1" fill="hold">
                                          <p:stCondLst>
                                            <p:cond delay="0"/>
                                          </p:stCondLst>
                                        </p:cTn>
                                        <p:tgtEl>
                                          <p:spTgt spid="9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43"/>
                                        </p:tgtEl>
                                      </p:cBhvr>
                                    </p:animEffect>
                                    <p:set>
                                      <p:cBhvr>
                                        <p:cTn dur="1" fill="hold">
                                          <p:stCondLst>
                                            <p:cond delay="0"/>
                                          </p:stCondLst>
                                        </p:cTn>
                                        <p:tgtEl>
                                          <p:spTgt spid="9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4"/>
                                        </p:tgtEl>
                                        <p:attrNameLst>
                                          <p:attrName>style.visibility</p:attrName>
                                        </p:attrNameLst>
                                      </p:cBhvr>
                                      <p:to>
                                        <p:strVal val="visible"/>
                                      </p:to>
                                    </p:set>
                                    <p:animEffect filter="fade" transition="in">
                                      <p:cBhvr>
                                        <p:cTn dur="1"/>
                                        <p:tgtEl>
                                          <p:spTgt spid="9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gtEl>
                                        <p:attrNameLst>
                                          <p:attrName>style.visibility</p:attrName>
                                        </p:attrNameLst>
                                      </p:cBhvr>
                                      <p:to>
                                        <p:strVal val="visible"/>
                                      </p:to>
                                    </p:set>
                                    <p:animEffect filter="fade" transition="in">
                                      <p:cBhvr>
                                        <p:cTn dur="1"/>
                                        <p:tgtEl>
                                          <p:spTgt spid="9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9" name="Shape 949"/>
        <p:cNvGrpSpPr/>
        <p:nvPr/>
      </p:nvGrpSpPr>
      <p:grpSpPr>
        <a:xfrm>
          <a:off x="0" y="0"/>
          <a:ext cx="0" cy="0"/>
          <a:chOff x="0" y="0"/>
          <a:chExt cx="0" cy="0"/>
        </a:xfrm>
      </p:grpSpPr>
      <p:sp>
        <p:nvSpPr>
          <p:cNvPr id="950" name="Google Shape;950;p7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RQ13: Minimal Test Suite</a:t>
            </a:r>
            <a:endParaRPr/>
          </a:p>
        </p:txBody>
      </p:sp>
      <p:sp>
        <p:nvSpPr>
          <p:cNvPr id="951" name="Google Shape;951;p70"/>
          <p:cNvSpPr txBox="1"/>
          <p:nvPr>
            <p:ph idx="1" type="body"/>
          </p:nvPr>
        </p:nvSpPr>
        <p:spPr>
          <a:xfrm>
            <a:off x="457200" y="1200150"/>
            <a:ext cx="3807300" cy="17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42900" lvl="0" marL="457200" rtl="0" algn="l">
              <a:lnSpc>
                <a:spcPct val="150000"/>
              </a:lnSpc>
              <a:spcBef>
                <a:spcPts val="0"/>
              </a:spcBef>
              <a:spcAft>
                <a:spcPts val="0"/>
              </a:spcAft>
              <a:buSzPts val="1800"/>
              <a:buChar char="•"/>
            </a:pPr>
            <a:r>
              <a:rPr lang="en" sz="1800"/>
              <a:t>Do not enumerate all strings</a:t>
            </a:r>
            <a:endParaRPr sz="1800"/>
          </a:p>
          <a:p>
            <a:pPr indent="-342900" lvl="0" marL="457200" rtl="0" algn="l">
              <a:lnSpc>
                <a:spcPct val="150000"/>
              </a:lnSpc>
              <a:spcBef>
                <a:spcPts val="0"/>
              </a:spcBef>
              <a:spcAft>
                <a:spcPts val="0"/>
              </a:spcAft>
              <a:buSzPts val="1800"/>
              <a:buChar char="•"/>
            </a:pPr>
            <a:r>
              <a:rPr lang="en" sz="1800"/>
              <a:t>Maximal coverage if not 100%</a:t>
            </a:r>
            <a:endParaRPr sz="1800"/>
          </a:p>
          <a:p>
            <a:pPr indent="-342900" lvl="0" marL="457200" rtl="0" algn="l">
              <a:lnSpc>
                <a:spcPct val="150000"/>
              </a:lnSpc>
              <a:spcBef>
                <a:spcPts val="0"/>
              </a:spcBef>
              <a:spcAft>
                <a:spcPts val="0"/>
              </a:spcAft>
              <a:buSzPts val="1800"/>
              <a:buChar char="•"/>
            </a:pPr>
            <a:r>
              <a:rPr lang="en" sz="1800"/>
              <a:t>Size as small as possible</a:t>
            </a:r>
            <a:endParaRPr sz="1800"/>
          </a:p>
        </p:txBody>
      </p:sp>
      <p:sp>
        <p:nvSpPr>
          <p:cNvPr id="952" name="Google Shape;952;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53" name="Google Shape;953;p70"/>
          <p:cNvGrpSpPr/>
          <p:nvPr/>
        </p:nvGrpSpPr>
        <p:grpSpPr>
          <a:xfrm>
            <a:off x="3910750" y="2570431"/>
            <a:ext cx="4822005" cy="2082623"/>
            <a:chOff x="3453550" y="1656569"/>
            <a:chExt cx="4822005" cy="2082623"/>
          </a:xfrm>
        </p:grpSpPr>
        <p:sp>
          <p:nvSpPr>
            <p:cNvPr id="954" name="Google Shape;954;p70"/>
            <p:cNvSpPr/>
            <p:nvPr/>
          </p:nvSpPr>
          <p:spPr>
            <a:xfrm>
              <a:off x="5956030" y="1706697"/>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b="0" i="0" sz="1800" u="none" cap="none" strike="noStrike">
                <a:solidFill>
                  <a:srgbClr val="000000"/>
                </a:solidFill>
                <a:latin typeface="Arial"/>
                <a:ea typeface="Arial"/>
                <a:cs typeface="Arial"/>
                <a:sym typeface="Arial"/>
              </a:endParaRPr>
            </a:p>
          </p:txBody>
        </p:sp>
        <p:grpSp>
          <p:nvGrpSpPr>
            <p:cNvPr id="955" name="Google Shape;955;p70"/>
            <p:cNvGrpSpPr/>
            <p:nvPr/>
          </p:nvGrpSpPr>
          <p:grpSpPr>
            <a:xfrm>
              <a:off x="7637908" y="2274770"/>
              <a:ext cx="622336" cy="539848"/>
              <a:chOff x="2878325" y="3201600"/>
              <a:chExt cx="431100" cy="454800"/>
            </a:xfrm>
          </p:grpSpPr>
          <p:sp>
            <p:nvSpPr>
              <p:cNvPr id="956" name="Google Shape;956;p70"/>
              <p:cNvSpPr/>
              <p:nvPr/>
            </p:nvSpPr>
            <p:spPr>
              <a:xfrm>
                <a:off x="2916425" y="3245250"/>
                <a:ext cx="354900" cy="367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70"/>
              <p:cNvSpPr/>
              <p:nvPr/>
            </p:nvSpPr>
            <p:spPr>
              <a:xfrm>
                <a:off x="2878325" y="3201600"/>
                <a:ext cx="431100" cy="4548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b="0" i="0" sz="1800" u="none" cap="none" strike="noStrike">
                  <a:solidFill>
                    <a:srgbClr val="000000"/>
                  </a:solidFill>
                  <a:latin typeface="Arial"/>
                  <a:ea typeface="Arial"/>
                  <a:cs typeface="Arial"/>
                  <a:sym typeface="Arial"/>
                </a:endParaRPr>
              </a:p>
            </p:txBody>
          </p:sp>
        </p:grpSp>
        <p:sp>
          <p:nvSpPr>
            <p:cNvPr id="958" name="Google Shape;958;p70"/>
            <p:cNvSpPr/>
            <p:nvPr/>
          </p:nvSpPr>
          <p:spPr>
            <a:xfrm>
              <a:off x="6739013" y="3281277"/>
              <a:ext cx="512400" cy="436500"/>
            </a:xfrm>
            <a:prstGeom prst="ellipse">
              <a:avLst/>
            </a:prstGeom>
            <a:solidFill>
              <a:srgbClr val="B7B7B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a:t>
              </a:r>
              <a:endParaRPr b="0" i="0" sz="1800" u="none" cap="none" strike="noStrike">
                <a:solidFill>
                  <a:srgbClr val="000000"/>
                </a:solidFill>
                <a:latin typeface="Arial"/>
                <a:ea typeface="Arial"/>
                <a:cs typeface="Arial"/>
                <a:sym typeface="Arial"/>
              </a:endParaRPr>
            </a:p>
          </p:txBody>
        </p:sp>
        <p:cxnSp>
          <p:nvCxnSpPr>
            <p:cNvPr id="959" name="Google Shape;959;p70"/>
            <p:cNvCxnSpPr>
              <a:stCxn id="960" idx="5"/>
              <a:endCxn id="958" idx="2"/>
            </p:cNvCxnSpPr>
            <p:nvPr/>
          </p:nvCxnSpPr>
          <p:spPr>
            <a:xfrm>
              <a:off x="4855442" y="3175692"/>
              <a:ext cx="1883700" cy="323700"/>
            </a:xfrm>
            <a:prstGeom prst="straightConnector1">
              <a:avLst/>
            </a:prstGeom>
            <a:noFill/>
            <a:ln cap="flat" cmpd="sng" w="19050">
              <a:solidFill>
                <a:srgbClr val="000000"/>
              </a:solidFill>
              <a:prstDash val="solid"/>
              <a:round/>
              <a:headEnd len="sm" w="sm" type="none"/>
              <a:tailEnd len="med" w="med" type="triangle"/>
            </a:ln>
          </p:spPr>
        </p:cxnSp>
        <p:cxnSp>
          <p:nvCxnSpPr>
            <p:cNvPr id="961" name="Google Shape;961;p70"/>
            <p:cNvCxnSpPr>
              <a:stCxn id="960" idx="7"/>
              <a:endCxn id="954" idx="2"/>
            </p:cNvCxnSpPr>
            <p:nvPr/>
          </p:nvCxnSpPr>
          <p:spPr>
            <a:xfrm flipH="1" rot="10800000">
              <a:off x="4855442" y="1925040"/>
              <a:ext cx="1100700" cy="942000"/>
            </a:xfrm>
            <a:prstGeom prst="straightConnector1">
              <a:avLst/>
            </a:prstGeom>
            <a:noFill/>
            <a:ln cap="flat" cmpd="sng" w="19050">
              <a:solidFill>
                <a:srgbClr val="000000"/>
              </a:solidFill>
              <a:prstDash val="solid"/>
              <a:round/>
              <a:headEnd len="sm" w="sm" type="none"/>
              <a:tailEnd len="med" w="med" type="triangle"/>
            </a:ln>
          </p:spPr>
        </p:cxnSp>
        <p:cxnSp>
          <p:nvCxnSpPr>
            <p:cNvPr id="962" name="Google Shape;962;p70"/>
            <p:cNvCxnSpPr>
              <a:stCxn id="954" idx="6"/>
              <a:endCxn id="957" idx="0"/>
            </p:cNvCxnSpPr>
            <p:nvPr/>
          </p:nvCxnSpPr>
          <p:spPr>
            <a:xfrm>
              <a:off x="6468430" y="1924947"/>
              <a:ext cx="1480500" cy="349800"/>
            </a:xfrm>
            <a:prstGeom prst="straightConnector1">
              <a:avLst/>
            </a:prstGeom>
            <a:noFill/>
            <a:ln cap="flat" cmpd="sng" w="19050">
              <a:solidFill>
                <a:srgbClr val="000000"/>
              </a:solidFill>
              <a:prstDash val="solid"/>
              <a:round/>
              <a:headEnd len="sm" w="sm" type="none"/>
              <a:tailEnd len="med" w="med" type="triangle"/>
            </a:ln>
          </p:spPr>
        </p:cxnSp>
        <p:cxnSp>
          <p:nvCxnSpPr>
            <p:cNvPr id="963" name="Google Shape;963;p70"/>
            <p:cNvCxnSpPr>
              <a:stCxn id="957" idx="4"/>
              <a:endCxn id="958" idx="7"/>
            </p:cNvCxnSpPr>
            <p:nvPr/>
          </p:nvCxnSpPr>
          <p:spPr>
            <a:xfrm flipH="1">
              <a:off x="7176276" y="2814618"/>
              <a:ext cx="772800" cy="530700"/>
            </a:xfrm>
            <a:prstGeom prst="straightConnector1">
              <a:avLst/>
            </a:prstGeom>
            <a:noFill/>
            <a:ln cap="flat" cmpd="sng" w="19050">
              <a:solidFill>
                <a:srgbClr val="000000"/>
              </a:solidFill>
              <a:prstDash val="solid"/>
              <a:round/>
              <a:headEnd len="sm" w="sm" type="none"/>
              <a:tailEnd len="med" w="med" type="triangle"/>
            </a:ln>
          </p:spPr>
        </p:cxnSp>
        <p:sp>
          <p:nvSpPr>
            <p:cNvPr id="964" name="Google Shape;964;p70"/>
            <p:cNvSpPr txBox="1"/>
            <p:nvPr/>
          </p:nvSpPr>
          <p:spPr>
            <a:xfrm rot="-495102">
              <a:off x="6104828" y="2482069"/>
              <a:ext cx="1419294" cy="54229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a:solidFill>
                    <a:schemeClr val="dk1"/>
                  </a:solidFill>
                </a:rPr>
                <a:t>“A”-“Z”, “a”-“z”, </a:t>
              </a:r>
              <a:endParaRPr>
                <a:solidFill>
                  <a:schemeClr val="dk1"/>
                </a:solidFill>
              </a:endParaRPr>
            </a:p>
            <a:p>
              <a:pPr indent="0" lvl="0" marL="0" rtl="0" algn="l">
                <a:spcBef>
                  <a:spcPts val="0"/>
                </a:spcBef>
                <a:spcAft>
                  <a:spcPts val="0"/>
                </a:spcAft>
                <a:buClr>
                  <a:schemeClr val="dk1"/>
                </a:buClr>
                <a:buSzPts val="1800"/>
                <a:buFont typeface="Arial"/>
                <a:buNone/>
              </a:pPr>
              <a:r>
                <a:rPr lang="en">
                  <a:solidFill>
                    <a:schemeClr val="dk1"/>
                  </a:solidFill>
                </a:rPr>
                <a:t>“$”, “_”, “0”-”9”</a:t>
              </a:r>
              <a:endParaRPr sz="1800"/>
            </a:p>
          </p:txBody>
        </p:sp>
        <p:sp>
          <p:nvSpPr>
            <p:cNvPr id="965" name="Google Shape;965;p70"/>
            <p:cNvSpPr txBox="1"/>
            <p:nvPr/>
          </p:nvSpPr>
          <p:spPr>
            <a:xfrm rot="503372">
              <a:off x="4925925" y="3239674"/>
              <a:ext cx="1480442" cy="3936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a:solidFill>
                    <a:schemeClr val="dk1"/>
                  </a:solidFill>
                </a:rPr>
                <a:t>not letter, not “_, not “$”</a:t>
              </a:r>
              <a:endParaRPr b="0" i="0" u="none" cap="none" strike="noStrike">
                <a:solidFill>
                  <a:srgbClr val="000000"/>
                </a:solidFill>
                <a:latin typeface="Arial"/>
                <a:ea typeface="Arial"/>
                <a:cs typeface="Arial"/>
                <a:sym typeface="Arial"/>
              </a:endParaRPr>
            </a:p>
          </p:txBody>
        </p:sp>
        <p:sp>
          <p:nvSpPr>
            <p:cNvPr id="966" name="Google Shape;966;p70"/>
            <p:cNvSpPr txBox="1"/>
            <p:nvPr/>
          </p:nvSpPr>
          <p:spPr>
            <a:xfrm rot="-2081065">
              <a:off x="7334663" y="2900759"/>
              <a:ext cx="910983" cy="3893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u="none" cap="none" strike="noStrike">
                  <a:solidFill>
                    <a:srgbClr val="000000"/>
                  </a:solidFill>
                  <a:latin typeface="Arial"/>
                  <a:ea typeface="Arial"/>
                  <a:cs typeface="Arial"/>
                  <a:sym typeface="Arial"/>
                </a:rPr>
                <a:t>[0-256]</a:t>
              </a:r>
              <a:endParaRPr b="0" i="0" u="none" cap="none" strike="noStrike">
                <a:solidFill>
                  <a:srgbClr val="000000"/>
                </a:solidFill>
                <a:latin typeface="Arial"/>
                <a:ea typeface="Arial"/>
                <a:cs typeface="Arial"/>
                <a:sym typeface="Arial"/>
              </a:endParaRPr>
            </a:p>
          </p:txBody>
        </p:sp>
        <p:grpSp>
          <p:nvGrpSpPr>
            <p:cNvPr id="967" name="Google Shape;967;p70"/>
            <p:cNvGrpSpPr/>
            <p:nvPr/>
          </p:nvGrpSpPr>
          <p:grpSpPr>
            <a:xfrm>
              <a:off x="3453550" y="2803116"/>
              <a:ext cx="1476931" cy="436500"/>
              <a:chOff x="3453550" y="2650716"/>
              <a:chExt cx="1476931" cy="436500"/>
            </a:xfrm>
          </p:grpSpPr>
          <p:sp>
            <p:nvSpPr>
              <p:cNvPr id="960" name="Google Shape;960;p70"/>
              <p:cNvSpPr/>
              <p:nvPr/>
            </p:nvSpPr>
            <p:spPr>
              <a:xfrm>
                <a:off x="4418081" y="2650716"/>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grpSp>
            <p:nvGrpSpPr>
              <p:cNvPr id="968" name="Google Shape;968;p70"/>
              <p:cNvGrpSpPr/>
              <p:nvPr/>
            </p:nvGrpSpPr>
            <p:grpSpPr>
              <a:xfrm>
                <a:off x="3453550" y="2650740"/>
                <a:ext cx="964692" cy="436264"/>
                <a:chOff x="3161339" y="3968693"/>
                <a:chExt cx="914400" cy="482700"/>
              </a:xfrm>
            </p:grpSpPr>
            <p:sp>
              <p:nvSpPr>
                <p:cNvPr id="969" name="Google Shape;969;p70"/>
                <p:cNvSpPr/>
                <p:nvPr/>
              </p:nvSpPr>
              <p:spPr>
                <a:xfrm>
                  <a:off x="3161339" y="3968693"/>
                  <a:ext cx="485700" cy="4827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0" name="Google Shape;970;p70"/>
                <p:cNvCxnSpPr>
                  <a:stCxn id="969" idx="6"/>
                </p:cNvCxnSpPr>
                <p:nvPr/>
              </p:nvCxnSpPr>
              <p:spPr>
                <a:xfrm>
                  <a:off x="3647039" y="4210043"/>
                  <a:ext cx="428700" cy="0"/>
                </a:xfrm>
                <a:prstGeom prst="straightConnector1">
                  <a:avLst/>
                </a:prstGeom>
                <a:noFill/>
                <a:ln cap="flat" cmpd="sng" w="19050">
                  <a:solidFill>
                    <a:srgbClr val="000000"/>
                  </a:solidFill>
                  <a:prstDash val="solid"/>
                  <a:round/>
                  <a:headEnd len="sm" w="sm" type="none"/>
                  <a:tailEnd len="med" w="med" type="triangle"/>
                </a:ln>
              </p:spPr>
            </p:cxnSp>
          </p:grpSp>
        </p:grpSp>
        <p:sp>
          <p:nvSpPr>
            <p:cNvPr id="971" name="Google Shape;971;p70"/>
            <p:cNvSpPr txBox="1"/>
            <p:nvPr/>
          </p:nvSpPr>
          <p:spPr>
            <a:xfrm rot="812783">
              <a:off x="6725343" y="1757870"/>
              <a:ext cx="910633" cy="388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u="none" cap="none" strike="noStrike">
                  <a:solidFill>
                    <a:srgbClr val="000000"/>
                  </a:solidFill>
                  <a:latin typeface="Arial"/>
                  <a:ea typeface="Arial"/>
                  <a:cs typeface="Arial"/>
                  <a:sym typeface="Arial"/>
                </a:rPr>
                <a:t>[256]</a:t>
              </a:r>
              <a:endParaRPr b="0" i="0" u="none" cap="none" strike="noStrike">
                <a:solidFill>
                  <a:srgbClr val="000000"/>
                </a:solidFill>
                <a:latin typeface="Arial"/>
                <a:ea typeface="Arial"/>
                <a:cs typeface="Arial"/>
                <a:sym typeface="Arial"/>
              </a:endParaRPr>
            </a:p>
          </p:txBody>
        </p:sp>
      </p:grpSp>
      <p:sp>
        <p:nvSpPr>
          <p:cNvPr id="972" name="Google Shape;972;p70"/>
          <p:cNvSpPr txBox="1"/>
          <p:nvPr/>
        </p:nvSpPr>
        <p:spPr>
          <a:xfrm>
            <a:off x="4467100" y="1635150"/>
            <a:ext cx="4373700" cy="838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000">
                <a:solidFill>
                  <a:schemeClr val="dk1"/>
                </a:solidFill>
              </a:rPr>
              <a:t>Valid variable names</a:t>
            </a:r>
            <a:r>
              <a:rPr lang="en" sz="2000"/>
              <a:t> </a:t>
            </a:r>
            <a:endParaRPr sz="2000"/>
          </a:p>
          <a:p>
            <a:pPr indent="0" lvl="0" marL="0" rtl="0" algn="ctr">
              <a:lnSpc>
                <a:spcPct val="150000"/>
              </a:lnSpc>
              <a:spcBef>
                <a:spcPts val="0"/>
              </a:spcBef>
              <a:spcAft>
                <a:spcPts val="0"/>
              </a:spcAft>
              <a:buNone/>
            </a:pPr>
            <a:r>
              <a:rPr lang="en" sz="2000">
                <a:solidFill>
                  <a:srgbClr val="FF0000"/>
                </a:solidFill>
              </a:rPr>
              <a:t>[a-zA-Z$_][a-zA-Z0-9$_]*</a:t>
            </a:r>
            <a:endParaRPr sz="2000">
              <a:solidFill>
                <a:srgbClr val="FF0000"/>
              </a:solidFill>
            </a:endParaRPr>
          </a:p>
        </p:txBody>
      </p:sp>
      <p:sp>
        <p:nvSpPr>
          <p:cNvPr id="973" name="Google Shape;973;p70"/>
          <p:cNvSpPr txBox="1"/>
          <p:nvPr>
            <p:ph idx="1" type="body"/>
          </p:nvPr>
        </p:nvSpPr>
        <p:spPr>
          <a:xfrm>
            <a:off x="457200" y="2800350"/>
            <a:ext cx="3807300" cy="1742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FF"/>
              </a:buClr>
              <a:buSzPts val="1800"/>
              <a:buChar char="•"/>
            </a:pPr>
            <a:r>
              <a:rPr b="1" lang="en" sz="1800">
                <a:solidFill>
                  <a:schemeClr val="hlink"/>
                </a:solidFill>
              </a:rPr>
              <a:t>Multigraph</a:t>
            </a:r>
            <a:endParaRPr sz="1800">
              <a:solidFill>
                <a:srgbClr val="0000FF"/>
              </a:solidFill>
            </a:endParaRPr>
          </a:p>
          <a:p>
            <a:pPr indent="-342900" lvl="1" marL="914400" rtl="0" algn="l">
              <a:lnSpc>
                <a:spcPct val="100000"/>
              </a:lnSpc>
              <a:spcBef>
                <a:spcPts val="0"/>
              </a:spcBef>
              <a:spcAft>
                <a:spcPts val="0"/>
              </a:spcAft>
              <a:buClr>
                <a:srgbClr val="4A86E8"/>
              </a:buClr>
              <a:buSzPts val="1800"/>
              <a:buChar char="–"/>
            </a:pPr>
            <a:r>
              <a:rPr lang="en" sz="1800">
                <a:solidFill>
                  <a:srgbClr val="4A86E8"/>
                </a:solidFill>
              </a:rPr>
              <a:t>Char range: [x-y]</a:t>
            </a:r>
            <a:endParaRPr sz="1800">
              <a:solidFill>
                <a:srgbClr val="4A86E8"/>
              </a:solidFill>
            </a:endParaRPr>
          </a:p>
          <a:p>
            <a:pPr indent="-342900" lvl="1" marL="914400" rtl="0" algn="l">
              <a:lnSpc>
                <a:spcPct val="100000"/>
              </a:lnSpc>
              <a:spcBef>
                <a:spcPts val="0"/>
              </a:spcBef>
              <a:spcAft>
                <a:spcPts val="0"/>
              </a:spcAft>
              <a:buClr>
                <a:srgbClr val="4A86E8"/>
              </a:buClr>
              <a:buSzPts val="1800"/>
              <a:buChar char="–"/>
            </a:pPr>
            <a:r>
              <a:rPr lang="en" sz="1800">
                <a:solidFill>
                  <a:srgbClr val="4A86E8"/>
                </a:solidFill>
              </a:rPr>
              <a:t>Char class: [xz]</a:t>
            </a:r>
            <a:endParaRPr sz="1800">
              <a:solidFill>
                <a:srgbClr val="4A86E8"/>
              </a:solidFill>
            </a:endParaRPr>
          </a:p>
          <a:p>
            <a:pPr indent="-342900" lvl="1" marL="914400" rtl="0" algn="l">
              <a:lnSpc>
                <a:spcPct val="100000"/>
              </a:lnSpc>
              <a:spcBef>
                <a:spcPts val="0"/>
              </a:spcBef>
              <a:spcAft>
                <a:spcPts val="0"/>
              </a:spcAft>
              <a:buClr>
                <a:srgbClr val="4A86E8"/>
              </a:buClr>
              <a:buSzPts val="1800"/>
              <a:buChar char="–"/>
            </a:pPr>
            <a:r>
              <a:rPr lang="en" sz="1800">
                <a:solidFill>
                  <a:srgbClr val="4A86E8"/>
                </a:solidFill>
              </a:rPr>
              <a:t>Special char: $, \$</a:t>
            </a:r>
            <a:endParaRPr sz="1800">
              <a:solidFill>
                <a:srgbClr val="4A86E8"/>
              </a:solidFill>
            </a:endParaRPr>
          </a:p>
          <a:p>
            <a:pPr indent="-342900" lvl="1" marL="914400" rtl="0" algn="l">
              <a:lnSpc>
                <a:spcPct val="100000"/>
              </a:lnSpc>
              <a:spcBef>
                <a:spcPts val="0"/>
              </a:spcBef>
              <a:spcAft>
                <a:spcPts val="0"/>
              </a:spcAft>
              <a:buClr>
                <a:srgbClr val="4A86E8"/>
              </a:buClr>
              <a:buSzPts val="1800"/>
              <a:buChar char="–"/>
            </a:pPr>
            <a:r>
              <a:rPr lang="en" sz="1800">
                <a:solidFill>
                  <a:srgbClr val="4A86E8"/>
                </a:solidFill>
              </a:rPr>
              <a:t>Repetition: *, +</a:t>
            </a:r>
            <a:endParaRPr sz="1800">
              <a:solidFill>
                <a:srgbClr val="4A86E8"/>
              </a:solidFill>
            </a:endParaRPr>
          </a:p>
          <a:p>
            <a:pPr indent="-342900" lvl="1" marL="914400" rtl="0" algn="l">
              <a:lnSpc>
                <a:spcPct val="100000"/>
              </a:lnSpc>
              <a:spcBef>
                <a:spcPts val="0"/>
              </a:spcBef>
              <a:spcAft>
                <a:spcPts val="0"/>
              </a:spcAft>
              <a:buClr>
                <a:srgbClr val="4A86E8"/>
              </a:buClr>
              <a:buSzPts val="1800"/>
              <a:buChar char="–"/>
            </a:pPr>
            <a:r>
              <a:rPr lang="en" sz="1800">
                <a:solidFill>
                  <a:srgbClr val="4A86E8"/>
                </a:solidFill>
              </a:rPr>
              <a:t>...</a:t>
            </a:r>
            <a:endParaRPr sz="1800">
              <a:solidFill>
                <a:srgbClr val="4A86E8"/>
              </a:solidFill>
            </a:endParaRPr>
          </a:p>
        </p:txBody>
      </p:sp>
      <p:cxnSp>
        <p:nvCxnSpPr>
          <p:cNvPr id="974" name="Google Shape;974;p70"/>
          <p:cNvCxnSpPr>
            <a:stCxn id="960" idx="7"/>
            <a:endCxn id="954" idx="2"/>
          </p:cNvCxnSpPr>
          <p:nvPr/>
        </p:nvCxnSpPr>
        <p:spPr>
          <a:xfrm rot="-5400000">
            <a:off x="5391992" y="2759552"/>
            <a:ext cx="942000" cy="1100700"/>
          </a:xfrm>
          <a:prstGeom prst="curvedConnector2">
            <a:avLst/>
          </a:prstGeom>
          <a:noFill/>
          <a:ln cap="flat" cmpd="sng" w="19050">
            <a:solidFill>
              <a:srgbClr val="000000"/>
            </a:solidFill>
            <a:prstDash val="solid"/>
            <a:round/>
            <a:headEnd len="med" w="med" type="none"/>
            <a:tailEnd len="med" w="med" type="triangle"/>
          </a:ln>
        </p:spPr>
      </p:cxnSp>
      <p:cxnSp>
        <p:nvCxnSpPr>
          <p:cNvPr id="975" name="Google Shape;975;p70"/>
          <p:cNvCxnSpPr>
            <a:stCxn id="960" idx="7"/>
            <a:endCxn id="954" idx="3"/>
          </p:cNvCxnSpPr>
          <p:nvPr/>
        </p:nvCxnSpPr>
        <p:spPr>
          <a:xfrm rot="-5400000">
            <a:off x="5506592" y="2799152"/>
            <a:ext cx="787800" cy="1175700"/>
          </a:xfrm>
          <a:prstGeom prst="curvedConnector3">
            <a:avLst>
              <a:gd fmla="val 8545" name="adj1"/>
            </a:avLst>
          </a:prstGeom>
          <a:noFill/>
          <a:ln cap="flat" cmpd="sng" w="19050">
            <a:solidFill>
              <a:srgbClr val="000000"/>
            </a:solidFill>
            <a:prstDash val="solid"/>
            <a:round/>
            <a:headEnd len="med" w="med" type="none"/>
            <a:tailEnd len="med" w="med" type="triangle"/>
          </a:ln>
        </p:spPr>
      </p:cxnSp>
      <p:cxnSp>
        <p:nvCxnSpPr>
          <p:cNvPr id="976" name="Google Shape;976;p70"/>
          <p:cNvCxnSpPr>
            <a:stCxn id="960" idx="0"/>
            <a:endCxn id="954" idx="1"/>
          </p:cNvCxnSpPr>
          <p:nvPr/>
        </p:nvCxnSpPr>
        <p:spPr>
          <a:xfrm rot="-5400000">
            <a:off x="5293631" y="2522229"/>
            <a:ext cx="1032600" cy="1356900"/>
          </a:xfrm>
          <a:prstGeom prst="curvedConnector3">
            <a:avLst>
              <a:gd fmla="val 93477" name="adj1"/>
            </a:avLst>
          </a:prstGeom>
          <a:noFill/>
          <a:ln cap="flat" cmpd="sng" w="19050">
            <a:solidFill>
              <a:srgbClr val="000000"/>
            </a:solidFill>
            <a:prstDash val="solid"/>
            <a:round/>
            <a:headEnd len="med" w="med" type="none"/>
            <a:tailEnd len="med" w="med" type="triangle"/>
          </a:ln>
        </p:spPr>
      </p:cxnSp>
      <p:sp>
        <p:nvSpPr>
          <p:cNvPr id="977" name="Google Shape;977;p70"/>
          <p:cNvSpPr txBox="1"/>
          <p:nvPr/>
        </p:nvSpPr>
        <p:spPr>
          <a:xfrm rot="-2530259">
            <a:off x="4814413" y="2663203"/>
            <a:ext cx="1272221" cy="3894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a:t>“A”-“Z”</a:t>
            </a:r>
            <a:endParaRPr/>
          </a:p>
        </p:txBody>
      </p:sp>
      <p:sp>
        <p:nvSpPr>
          <p:cNvPr id="978" name="Google Shape;978;p70"/>
          <p:cNvSpPr txBox="1"/>
          <p:nvPr/>
        </p:nvSpPr>
        <p:spPr>
          <a:xfrm rot="-2530259">
            <a:off x="5576413" y="3120403"/>
            <a:ext cx="1272221" cy="3894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a:solidFill>
                  <a:schemeClr val="dk1"/>
                </a:solidFill>
              </a:rPr>
              <a:t>“a”-“z”,</a:t>
            </a:r>
            <a:endParaRPr/>
          </a:p>
        </p:txBody>
      </p:sp>
      <p:sp>
        <p:nvSpPr>
          <p:cNvPr id="979" name="Google Shape;979;p70"/>
          <p:cNvSpPr txBox="1"/>
          <p:nvPr/>
        </p:nvSpPr>
        <p:spPr>
          <a:xfrm rot="-2530259">
            <a:off x="5195413" y="2663203"/>
            <a:ext cx="1272221" cy="3894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a:t>“$”</a:t>
            </a:r>
            <a:endParaRPr/>
          </a:p>
        </p:txBody>
      </p:sp>
      <p:sp>
        <p:nvSpPr>
          <p:cNvPr id="980" name="Google Shape;980;p70"/>
          <p:cNvSpPr txBox="1"/>
          <p:nvPr/>
        </p:nvSpPr>
        <p:spPr>
          <a:xfrm rot="-2530259">
            <a:off x="5347813" y="2815603"/>
            <a:ext cx="1272221" cy="3894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a:t>“_”</a:t>
            </a:r>
            <a:endParaRPr/>
          </a:p>
        </p:txBody>
      </p:sp>
      <p:cxnSp>
        <p:nvCxnSpPr>
          <p:cNvPr id="981" name="Google Shape;981;p70"/>
          <p:cNvCxnSpPr/>
          <p:nvPr/>
        </p:nvCxnSpPr>
        <p:spPr>
          <a:xfrm flipH="1" rot="10800000">
            <a:off x="6488375" y="2849850"/>
            <a:ext cx="619500" cy="222900"/>
          </a:xfrm>
          <a:prstGeom prst="curvedConnector3">
            <a:avLst>
              <a:gd fmla="val 121069" name="adj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5" name="Shape 985"/>
        <p:cNvGrpSpPr/>
        <p:nvPr/>
      </p:nvGrpSpPr>
      <p:grpSpPr>
        <a:xfrm>
          <a:off x="0" y="0"/>
          <a:ext cx="0" cy="0"/>
          <a:chOff x="0" y="0"/>
          <a:chExt cx="0" cy="0"/>
        </a:xfrm>
      </p:grpSpPr>
      <p:sp>
        <p:nvSpPr>
          <p:cNvPr id="986" name="Google Shape;986;p7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RQ13: Minimal Test Suite</a:t>
            </a:r>
            <a:endParaRPr/>
          </a:p>
        </p:txBody>
      </p:sp>
      <p:sp>
        <p:nvSpPr>
          <p:cNvPr id="987" name="Google Shape;987;p71"/>
          <p:cNvSpPr txBox="1"/>
          <p:nvPr>
            <p:ph idx="1" type="body"/>
          </p:nvPr>
        </p:nvSpPr>
        <p:spPr>
          <a:xfrm>
            <a:off x="457200" y="1200150"/>
            <a:ext cx="3807300" cy="17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42900" lvl="0" marL="457200" rtl="0" algn="l">
              <a:lnSpc>
                <a:spcPct val="150000"/>
              </a:lnSpc>
              <a:spcBef>
                <a:spcPts val="0"/>
              </a:spcBef>
              <a:spcAft>
                <a:spcPts val="0"/>
              </a:spcAft>
              <a:buSzPts val="1800"/>
              <a:buChar char="•"/>
            </a:pPr>
            <a:r>
              <a:rPr lang="en" sz="1800"/>
              <a:t>Do not enumerate all strings</a:t>
            </a:r>
            <a:endParaRPr sz="1800"/>
          </a:p>
          <a:p>
            <a:pPr indent="-342900" lvl="0" marL="457200" rtl="0" algn="l">
              <a:lnSpc>
                <a:spcPct val="150000"/>
              </a:lnSpc>
              <a:spcBef>
                <a:spcPts val="0"/>
              </a:spcBef>
              <a:spcAft>
                <a:spcPts val="0"/>
              </a:spcAft>
              <a:buSzPts val="1800"/>
              <a:buChar char="•"/>
            </a:pPr>
            <a:r>
              <a:rPr lang="en" sz="1800"/>
              <a:t>Maximal coverage if not 100%</a:t>
            </a:r>
            <a:endParaRPr sz="1800"/>
          </a:p>
          <a:p>
            <a:pPr indent="-342900" lvl="0" marL="457200" rtl="0" algn="l">
              <a:lnSpc>
                <a:spcPct val="150000"/>
              </a:lnSpc>
              <a:spcBef>
                <a:spcPts val="0"/>
              </a:spcBef>
              <a:spcAft>
                <a:spcPts val="0"/>
              </a:spcAft>
              <a:buSzPts val="1800"/>
              <a:buChar char="•"/>
            </a:pPr>
            <a:r>
              <a:rPr lang="en" sz="1800"/>
              <a:t>Size as small as possible</a:t>
            </a:r>
            <a:endParaRPr sz="1800"/>
          </a:p>
        </p:txBody>
      </p:sp>
      <p:sp>
        <p:nvSpPr>
          <p:cNvPr id="988" name="Google Shape;988;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89" name="Google Shape;989;p71"/>
          <p:cNvGrpSpPr/>
          <p:nvPr/>
        </p:nvGrpSpPr>
        <p:grpSpPr>
          <a:xfrm>
            <a:off x="3910750" y="2570969"/>
            <a:ext cx="4822005" cy="2082623"/>
            <a:chOff x="3453550" y="1656569"/>
            <a:chExt cx="4822005" cy="2082623"/>
          </a:xfrm>
        </p:grpSpPr>
        <p:sp>
          <p:nvSpPr>
            <p:cNvPr id="990" name="Google Shape;990;p71"/>
            <p:cNvSpPr/>
            <p:nvPr/>
          </p:nvSpPr>
          <p:spPr>
            <a:xfrm>
              <a:off x="5956030" y="1706697"/>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b="0" i="0" sz="1800" u="none" cap="none" strike="noStrike">
                <a:solidFill>
                  <a:srgbClr val="000000"/>
                </a:solidFill>
                <a:latin typeface="Arial"/>
                <a:ea typeface="Arial"/>
                <a:cs typeface="Arial"/>
                <a:sym typeface="Arial"/>
              </a:endParaRPr>
            </a:p>
          </p:txBody>
        </p:sp>
        <p:grpSp>
          <p:nvGrpSpPr>
            <p:cNvPr id="991" name="Google Shape;991;p71"/>
            <p:cNvGrpSpPr/>
            <p:nvPr/>
          </p:nvGrpSpPr>
          <p:grpSpPr>
            <a:xfrm>
              <a:off x="7637908" y="2274770"/>
              <a:ext cx="622336" cy="539848"/>
              <a:chOff x="2878325" y="3201600"/>
              <a:chExt cx="431100" cy="454800"/>
            </a:xfrm>
          </p:grpSpPr>
          <p:sp>
            <p:nvSpPr>
              <p:cNvPr id="992" name="Google Shape;992;p71"/>
              <p:cNvSpPr/>
              <p:nvPr/>
            </p:nvSpPr>
            <p:spPr>
              <a:xfrm>
                <a:off x="2916425" y="3245250"/>
                <a:ext cx="354900" cy="367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71"/>
              <p:cNvSpPr/>
              <p:nvPr/>
            </p:nvSpPr>
            <p:spPr>
              <a:xfrm>
                <a:off x="2878325" y="3201600"/>
                <a:ext cx="431100" cy="4548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b="0" i="0" sz="1800" u="none" cap="none" strike="noStrike">
                  <a:solidFill>
                    <a:srgbClr val="000000"/>
                  </a:solidFill>
                  <a:latin typeface="Arial"/>
                  <a:ea typeface="Arial"/>
                  <a:cs typeface="Arial"/>
                  <a:sym typeface="Arial"/>
                </a:endParaRPr>
              </a:p>
            </p:txBody>
          </p:sp>
        </p:grpSp>
        <p:sp>
          <p:nvSpPr>
            <p:cNvPr id="994" name="Google Shape;994;p71"/>
            <p:cNvSpPr/>
            <p:nvPr/>
          </p:nvSpPr>
          <p:spPr>
            <a:xfrm>
              <a:off x="6739013" y="3281277"/>
              <a:ext cx="512400" cy="436500"/>
            </a:xfrm>
            <a:prstGeom prst="ellipse">
              <a:avLst/>
            </a:prstGeom>
            <a:solidFill>
              <a:srgbClr val="B7B7B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a:t>
              </a:r>
              <a:endParaRPr b="0" i="0" sz="1800" u="none" cap="none" strike="noStrike">
                <a:solidFill>
                  <a:srgbClr val="000000"/>
                </a:solidFill>
                <a:latin typeface="Arial"/>
                <a:ea typeface="Arial"/>
                <a:cs typeface="Arial"/>
                <a:sym typeface="Arial"/>
              </a:endParaRPr>
            </a:p>
          </p:txBody>
        </p:sp>
        <p:cxnSp>
          <p:nvCxnSpPr>
            <p:cNvPr id="995" name="Google Shape;995;p71"/>
            <p:cNvCxnSpPr>
              <a:stCxn id="996" idx="5"/>
              <a:endCxn id="994" idx="2"/>
            </p:cNvCxnSpPr>
            <p:nvPr/>
          </p:nvCxnSpPr>
          <p:spPr>
            <a:xfrm>
              <a:off x="4855442" y="3175692"/>
              <a:ext cx="1883700" cy="323700"/>
            </a:xfrm>
            <a:prstGeom prst="straightConnector1">
              <a:avLst/>
            </a:prstGeom>
            <a:noFill/>
            <a:ln cap="flat" cmpd="sng" w="19050">
              <a:solidFill>
                <a:srgbClr val="000000"/>
              </a:solidFill>
              <a:prstDash val="solid"/>
              <a:round/>
              <a:headEnd len="sm" w="sm" type="none"/>
              <a:tailEnd len="med" w="med" type="triangle"/>
            </a:ln>
          </p:spPr>
        </p:cxnSp>
        <p:cxnSp>
          <p:nvCxnSpPr>
            <p:cNvPr id="997" name="Google Shape;997;p71"/>
            <p:cNvCxnSpPr>
              <a:stCxn id="996" idx="7"/>
              <a:endCxn id="990" idx="2"/>
            </p:cNvCxnSpPr>
            <p:nvPr/>
          </p:nvCxnSpPr>
          <p:spPr>
            <a:xfrm flipH="1" rot="10800000">
              <a:off x="4855442" y="1925040"/>
              <a:ext cx="1100700" cy="942000"/>
            </a:xfrm>
            <a:prstGeom prst="straightConnector1">
              <a:avLst/>
            </a:prstGeom>
            <a:noFill/>
            <a:ln cap="flat" cmpd="sng" w="19050">
              <a:solidFill>
                <a:srgbClr val="000000"/>
              </a:solidFill>
              <a:prstDash val="solid"/>
              <a:round/>
              <a:headEnd len="sm" w="sm" type="none"/>
              <a:tailEnd len="med" w="med" type="triangle"/>
            </a:ln>
          </p:spPr>
        </p:cxnSp>
        <p:cxnSp>
          <p:nvCxnSpPr>
            <p:cNvPr id="998" name="Google Shape;998;p71"/>
            <p:cNvCxnSpPr>
              <a:stCxn id="990" idx="6"/>
              <a:endCxn id="993" idx="0"/>
            </p:cNvCxnSpPr>
            <p:nvPr/>
          </p:nvCxnSpPr>
          <p:spPr>
            <a:xfrm>
              <a:off x="6468430" y="1924947"/>
              <a:ext cx="1480500" cy="349800"/>
            </a:xfrm>
            <a:prstGeom prst="straightConnector1">
              <a:avLst/>
            </a:prstGeom>
            <a:noFill/>
            <a:ln cap="flat" cmpd="sng" w="19050">
              <a:solidFill>
                <a:srgbClr val="000000"/>
              </a:solidFill>
              <a:prstDash val="solid"/>
              <a:round/>
              <a:headEnd len="sm" w="sm" type="none"/>
              <a:tailEnd len="med" w="med" type="triangle"/>
            </a:ln>
          </p:spPr>
        </p:cxnSp>
        <p:sp>
          <p:nvSpPr>
            <p:cNvPr id="999" name="Google Shape;999;p71"/>
            <p:cNvSpPr/>
            <p:nvPr/>
          </p:nvSpPr>
          <p:spPr>
            <a:xfrm>
              <a:off x="5894238" y="2097982"/>
              <a:ext cx="512320" cy="361814"/>
            </a:xfrm>
            <a:custGeom>
              <a:rect b="b" l="l" r="r" t="t"/>
              <a:pathLst>
                <a:path extrusionOk="0" h="10479" w="18756">
                  <a:moveTo>
                    <a:pt x="4220" y="0"/>
                  </a:moveTo>
                  <a:cubicBezTo>
                    <a:pt x="3629" y="1690"/>
                    <a:pt x="-1611" y="8958"/>
                    <a:pt x="671" y="10141"/>
                  </a:cubicBezTo>
                  <a:cubicBezTo>
                    <a:pt x="2953" y="11324"/>
                    <a:pt x="15376" y="8451"/>
                    <a:pt x="17911" y="7099"/>
                  </a:cubicBezTo>
                  <a:cubicBezTo>
                    <a:pt x="20446" y="5747"/>
                    <a:pt x="16221" y="2873"/>
                    <a:pt x="15883" y="2028"/>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0" name="Google Shape;1000;p71"/>
            <p:cNvCxnSpPr>
              <a:stCxn id="993" idx="4"/>
              <a:endCxn id="994" idx="7"/>
            </p:cNvCxnSpPr>
            <p:nvPr/>
          </p:nvCxnSpPr>
          <p:spPr>
            <a:xfrm flipH="1">
              <a:off x="7176276" y="2814618"/>
              <a:ext cx="772800" cy="530700"/>
            </a:xfrm>
            <a:prstGeom prst="straightConnector1">
              <a:avLst/>
            </a:prstGeom>
            <a:noFill/>
            <a:ln cap="flat" cmpd="sng" w="19050">
              <a:solidFill>
                <a:srgbClr val="000000"/>
              </a:solidFill>
              <a:prstDash val="solid"/>
              <a:round/>
              <a:headEnd len="sm" w="sm" type="none"/>
              <a:tailEnd len="med" w="med" type="triangle"/>
            </a:ln>
          </p:spPr>
        </p:cxnSp>
        <p:sp>
          <p:nvSpPr>
            <p:cNvPr id="1001" name="Google Shape;1001;p71"/>
            <p:cNvSpPr txBox="1"/>
            <p:nvPr/>
          </p:nvSpPr>
          <p:spPr>
            <a:xfrm rot="-495102">
              <a:off x="5647628" y="2405869"/>
              <a:ext cx="1419294" cy="54229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a:solidFill>
                    <a:schemeClr val="dk1"/>
                  </a:solidFill>
                </a:rPr>
                <a:t>“A”-“Z”, “a”-“z”, </a:t>
              </a:r>
              <a:endParaRPr>
                <a:solidFill>
                  <a:schemeClr val="dk1"/>
                </a:solidFill>
              </a:endParaRPr>
            </a:p>
            <a:p>
              <a:pPr indent="0" lvl="0" marL="0" rtl="0" algn="l">
                <a:spcBef>
                  <a:spcPts val="0"/>
                </a:spcBef>
                <a:spcAft>
                  <a:spcPts val="0"/>
                </a:spcAft>
                <a:buClr>
                  <a:schemeClr val="dk1"/>
                </a:buClr>
                <a:buSzPts val="1800"/>
                <a:buFont typeface="Arial"/>
                <a:buNone/>
              </a:pPr>
              <a:r>
                <a:rPr lang="en">
                  <a:solidFill>
                    <a:schemeClr val="dk1"/>
                  </a:solidFill>
                </a:rPr>
                <a:t>“$”, “_”, “0”-”9”</a:t>
              </a:r>
              <a:endParaRPr sz="1800"/>
            </a:p>
          </p:txBody>
        </p:sp>
        <p:sp>
          <p:nvSpPr>
            <p:cNvPr id="1002" name="Google Shape;1002;p71"/>
            <p:cNvSpPr txBox="1"/>
            <p:nvPr/>
          </p:nvSpPr>
          <p:spPr>
            <a:xfrm rot="503372">
              <a:off x="4925925" y="3239674"/>
              <a:ext cx="1480442" cy="3936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a:solidFill>
                    <a:schemeClr val="dk1"/>
                  </a:solidFill>
                </a:rPr>
                <a:t>not letter, not “_, not “$”</a:t>
              </a:r>
              <a:endParaRPr b="0" i="0" u="none" cap="none" strike="noStrike">
                <a:solidFill>
                  <a:srgbClr val="000000"/>
                </a:solidFill>
                <a:latin typeface="Arial"/>
                <a:ea typeface="Arial"/>
                <a:cs typeface="Arial"/>
                <a:sym typeface="Arial"/>
              </a:endParaRPr>
            </a:p>
          </p:txBody>
        </p:sp>
        <p:sp>
          <p:nvSpPr>
            <p:cNvPr id="1003" name="Google Shape;1003;p71"/>
            <p:cNvSpPr txBox="1"/>
            <p:nvPr/>
          </p:nvSpPr>
          <p:spPr>
            <a:xfrm rot="-2530259">
              <a:off x="4662013" y="2129803"/>
              <a:ext cx="1272221" cy="3894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a:t>“A”-“Z”,“$”,</a:t>
              </a:r>
              <a:r>
                <a:rPr lang="en">
                  <a:solidFill>
                    <a:schemeClr val="dk1"/>
                  </a:solidFill>
                </a:rPr>
                <a:t> </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lang="en">
                  <a:solidFill>
                    <a:schemeClr val="dk1"/>
                  </a:solidFill>
                </a:rPr>
                <a:t>“a”-“z”,</a:t>
              </a:r>
              <a:r>
                <a:rPr lang="en"/>
                <a:t> “_”</a:t>
              </a:r>
              <a:endParaRPr/>
            </a:p>
          </p:txBody>
        </p:sp>
        <p:sp>
          <p:nvSpPr>
            <p:cNvPr id="1004" name="Google Shape;1004;p71"/>
            <p:cNvSpPr txBox="1"/>
            <p:nvPr/>
          </p:nvSpPr>
          <p:spPr>
            <a:xfrm rot="-2081065">
              <a:off x="7334663" y="2900759"/>
              <a:ext cx="910983" cy="3893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u="none" cap="none" strike="noStrike">
                  <a:solidFill>
                    <a:srgbClr val="000000"/>
                  </a:solidFill>
                  <a:latin typeface="Arial"/>
                  <a:ea typeface="Arial"/>
                  <a:cs typeface="Arial"/>
                  <a:sym typeface="Arial"/>
                </a:rPr>
                <a:t>[0-256]</a:t>
              </a:r>
              <a:endParaRPr b="0" i="0" u="none" cap="none" strike="noStrike">
                <a:solidFill>
                  <a:srgbClr val="000000"/>
                </a:solidFill>
                <a:latin typeface="Arial"/>
                <a:ea typeface="Arial"/>
                <a:cs typeface="Arial"/>
                <a:sym typeface="Arial"/>
              </a:endParaRPr>
            </a:p>
          </p:txBody>
        </p:sp>
        <p:grpSp>
          <p:nvGrpSpPr>
            <p:cNvPr id="1005" name="Google Shape;1005;p71"/>
            <p:cNvGrpSpPr/>
            <p:nvPr/>
          </p:nvGrpSpPr>
          <p:grpSpPr>
            <a:xfrm>
              <a:off x="3453550" y="2803116"/>
              <a:ext cx="1476931" cy="436500"/>
              <a:chOff x="3453550" y="2650716"/>
              <a:chExt cx="1476931" cy="436500"/>
            </a:xfrm>
          </p:grpSpPr>
          <p:sp>
            <p:nvSpPr>
              <p:cNvPr id="996" name="Google Shape;996;p71"/>
              <p:cNvSpPr/>
              <p:nvPr/>
            </p:nvSpPr>
            <p:spPr>
              <a:xfrm>
                <a:off x="4418081" y="2650716"/>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grpSp>
            <p:nvGrpSpPr>
              <p:cNvPr id="1006" name="Google Shape;1006;p71"/>
              <p:cNvGrpSpPr/>
              <p:nvPr/>
            </p:nvGrpSpPr>
            <p:grpSpPr>
              <a:xfrm>
                <a:off x="3453550" y="2650740"/>
                <a:ext cx="964692" cy="436264"/>
                <a:chOff x="3161339" y="3968693"/>
                <a:chExt cx="914400" cy="482700"/>
              </a:xfrm>
            </p:grpSpPr>
            <p:sp>
              <p:nvSpPr>
                <p:cNvPr id="1007" name="Google Shape;1007;p71"/>
                <p:cNvSpPr/>
                <p:nvPr/>
              </p:nvSpPr>
              <p:spPr>
                <a:xfrm>
                  <a:off x="3161339" y="3968693"/>
                  <a:ext cx="485700" cy="4827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8" name="Google Shape;1008;p71"/>
                <p:cNvCxnSpPr>
                  <a:stCxn id="1007" idx="6"/>
                </p:cNvCxnSpPr>
                <p:nvPr/>
              </p:nvCxnSpPr>
              <p:spPr>
                <a:xfrm>
                  <a:off x="3647039" y="4210043"/>
                  <a:ext cx="428700" cy="0"/>
                </a:xfrm>
                <a:prstGeom prst="straightConnector1">
                  <a:avLst/>
                </a:prstGeom>
                <a:noFill/>
                <a:ln cap="flat" cmpd="sng" w="19050">
                  <a:solidFill>
                    <a:srgbClr val="000000"/>
                  </a:solidFill>
                  <a:prstDash val="solid"/>
                  <a:round/>
                  <a:headEnd len="sm" w="sm" type="none"/>
                  <a:tailEnd len="med" w="med" type="triangle"/>
                </a:ln>
              </p:spPr>
            </p:cxnSp>
          </p:grpSp>
        </p:grpSp>
        <p:sp>
          <p:nvSpPr>
            <p:cNvPr id="1009" name="Google Shape;1009;p71"/>
            <p:cNvSpPr txBox="1"/>
            <p:nvPr/>
          </p:nvSpPr>
          <p:spPr>
            <a:xfrm rot="812783">
              <a:off x="6725343" y="1757870"/>
              <a:ext cx="910633" cy="388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u="none" cap="none" strike="noStrike">
                  <a:solidFill>
                    <a:srgbClr val="000000"/>
                  </a:solidFill>
                  <a:latin typeface="Arial"/>
                  <a:ea typeface="Arial"/>
                  <a:cs typeface="Arial"/>
                  <a:sym typeface="Arial"/>
                </a:rPr>
                <a:t>[256]</a:t>
              </a:r>
              <a:endParaRPr b="0" i="0" u="none" cap="none" strike="noStrike">
                <a:solidFill>
                  <a:srgbClr val="000000"/>
                </a:solidFill>
                <a:latin typeface="Arial"/>
                <a:ea typeface="Arial"/>
                <a:cs typeface="Arial"/>
                <a:sym typeface="Arial"/>
              </a:endParaRPr>
            </a:p>
          </p:txBody>
        </p:sp>
      </p:grpSp>
      <p:sp>
        <p:nvSpPr>
          <p:cNvPr id="1010" name="Google Shape;1010;p71"/>
          <p:cNvSpPr txBox="1"/>
          <p:nvPr/>
        </p:nvSpPr>
        <p:spPr>
          <a:xfrm>
            <a:off x="4467100" y="1635150"/>
            <a:ext cx="4373700" cy="838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000">
                <a:solidFill>
                  <a:schemeClr val="dk1"/>
                </a:solidFill>
              </a:rPr>
              <a:t>Valid variable names</a:t>
            </a:r>
            <a:r>
              <a:rPr lang="en" sz="2000"/>
              <a:t> </a:t>
            </a:r>
            <a:endParaRPr sz="2000"/>
          </a:p>
          <a:p>
            <a:pPr indent="0" lvl="0" marL="0" rtl="0" algn="ctr">
              <a:lnSpc>
                <a:spcPct val="150000"/>
              </a:lnSpc>
              <a:spcBef>
                <a:spcPts val="0"/>
              </a:spcBef>
              <a:spcAft>
                <a:spcPts val="0"/>
              </a:spcAft>
              <a:buNone/>
            </a:pPr>
            <a:r>
              <a:rPr lang="en" sz="2000">
                <a:solidFill>
                  <a:srgbClr val="FF0000"/>
                </a:solidFill>
              </a:rPr>
              <a:t>[a-zA-Z$_][a-zA-Z0-9$_]*</a:t>
            </a:r>
            <a:endParaRPr sz="2000">
              <a:solidFill>
                <a:srgbClr val="FF0000"/>
              </a:solidFill>
            </a:endParaRPr>
          </a:p>
        </p:txBody>
      </p:sp>
      <p:sp>
        <p:nvSpPr>
          <p:cNvPr id="1011" name="Google Shape;1011;p71"/>
          <p:cNvSpPr txBox="1"/>
          <p:nvPr>
            <p:ph idx="1" type="body"/>
          </p:nvPr>
        </p:nvSpPr>
        <p:spPr>
          <a:xfrm>
            <a:off x="457200" y="2800350"/>
            <a:ext cx="3807300" cy="1742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FF"/>
              </a:buClr>
              <a:buSzPts val="1800"/>
              <a:buChar char="•"/>
            </a:pPr>
            <a:r>
              <a:rPr lang="en" sz="1800">
                <a:solidFill>
                  <a:schemeClr val="hlink"/>
                </a:solidFill>
              </a:rPr>
              <a:t>Strings within the regex</a:t>
            </a:r>
            <a:endParaRPr b="1" sz="1800">
              <a:solidFill>
                <a:srgbClr val="0000FF"/>
              </a:solidFill>
            </a:endParaRPr>
          </a:p>
          <a:p>
            <a:pPr indent="-342900" lvl="1" marL="914400" rtl="0" algn="l">
              <a:lnSpc>
                <a:spcPct val="100000"/>
              </a:lnSpc>
              <a:spcBef>
                <a:spcPts val="0"/>
              </a:spcBef>
              <a:spcAft>
                <a:spcPts val="0"/>
              </a:spcAft>
              <a:buClr>
                <a:srgbClr val="4A86E8"/>
              </a:buClr>
              <a:buSzPts val="1800"/>
              <a:buChar char="–"/>
            </a:pPr>
            <a:r>
              <a:rPr lang="en" sz="1800">
                <a:solidFill>
                  <a:srgbClr val="4A86E8"/>
                </a:solidFill>
              </a:rPr>
              <a:t>Char range: [x-y]</a:t>
            </a:r>
            <a:endParaRPr sz="1800">
              <a:solidFill>
                <a:srgbClr val="4A86E8"/>
              </a:solidFill>
            </a:endParaRPr>
          </a:p>
          <a:p>
            <a:pPr indent="-342900" lvl="1" marL="914400" rtl="0" algn="l">
              <a:lnSpc>
                <a:spcPct val="100000"/>
              </a:lnSpc>
              <a:spcBef>
                <a:spcPts val="0"/>
              </a:spcBef>
              <a:spcAft>
                <a:spcPts val="0"/>
              </a:spcAft>
              <a:buClr>
                <a:srgbClr val="4A86E8"/>
              </a:buClr>
              <a:buSzPts val="1800"/>
              <a:buChar char="–"/>
            </a:pPr>
            <a:r>
              <a:rPr lang="en" sz="1800">
                <a:solidFill>
                  <a:srgbClr val="4A86E8"/>
                </a:solidFill>
              </a:rPr>
              <a:t>Char class: [xz]</a:t>
            </a:r>
            <a:endParaRPr sz="1800">
              <a:solidFill>
                <a:srgbClr val="4A86E8"/>
              </a:solidFill>
            </a:endParaRPr>
          </a:p>
          <a:p>
            <a:pPr indent="-342900" lvl="1" marL="914400" rtl="0" algn="l">
              <a:lnSpc>
                <a:spcPct val="100000"/>
              </a:lnSpc>
              <a:spcBef>
                <a:spcPts val="0"/>
              </a:spcBef>
              <a:spcAft>
                <a:spcPts val="0"/>
              </a:spcAft>
              <a:buClr>
                <a:srgbClr val="4A86E8"/>
              </a:buClr>
              <a:buSzPts val="1800"/>
              <a:buChar char="–"/>
            </a:pPr>
            <a:r>
              <a:rPr lang="en" sz="1800">
                <a:solidFill>
                  <a:srgbClr val="4A86E8"/>
                </a:solidFill>
              </a:rPr>
              <a:t>Special char: $, \$</a:t>
            </a:r>
            <a:endParaRPr sz="1800">
              <a:solidFill>
                <a:srgbClr val="4A86E8"/>
              </a:solidFill>
            </a:endParaRPr>
          </a:p>
          <a:p>
            <a:pPr indent="-342900" lvl="1" marL="914400" rtl="0" algn="l">
              <a:lnSpc>
                <a:spcPct val="100000"/>
              </a:lnSpc>
              <a:spcBef>
                <a:spcPts val="0"/>
              </a:spcBef>
              <a:spcAft>
                <a:spcPts val="0"/>
              </a:spcAft>
              <a:buClr>
                <a:srgbClr val="4A86E8"/>
              </a:buClr>
              <a:buSzPts val="1800"/>
              <a:buChar char="–"/>
            </a:pPr>
            <a:r>
              <a:rPr lang="en" sz="1800">
                <a:solidFill>
                  <a:srgbClr val="4A86E8"/>
                </a:solidFill>
              </a:rPr>
              <a:t>Repetition: *, +</a:t>
            </a:r>
            <a:endParaRPr sz="1800">
              <a:solidFill>
                <a:srgbClr val="4A86E8"/>
              </a:solidFill>
            </a:endParaRPr>
          </a:p>
          <a:p>
            <a:pPr indent="-342900" lvl="1" marL="914400" rtl="0" algn="l">
              <a:lnSpc>
                <a:spcPct val="100000"/>
              </a:lnSpc>
              <a:spcBef>
                <a:spcPts val="0"/>
              </a:spcBef>
              <a:spcAft>
                <a:spcPts val="0"/>
              </a:spcAft>
              <a:buClr>
                <a:srgbClr val="4A86E8"/>
              </a:buClr>
              <a:buSzPts val="1800"/>
              <a:buChar char="–"/>
            </a:pPr>
            <a:r>
              <a:rPr lang="en" sz="1800">
                <a:solidFill>
                  <a:srgbClr val="4A86E8"/>
                </a:solidFill>
              </a:rPr>
              <a:t>...</a:t>
            </a:r>
            <a:endParaRPr sz="1800">
              <a:solidFill>
                <a:srgbClr val="4A86E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142" name="Google Shape;14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43" name="Google Shape;143;p19"/>
          <p:cNvSpPr/>
          <p:nvPr/>
        </p:nvSpPr>
        <p:spPr>
          <a:xfrm>
            <a:off x="3698000" y="1605800"/>
            <a:ext cx="1464600" cy="1082400"/>
          </a:xfrm>
          <a:prstGeom prst="roundRect">
            <a:avLst>
              <a:gd fmla="val 16667" name="adj"/>
            </a:avLst>
          </a:prstGeom>
          <a:solidFill>
            <a:schemeClr val="lt2"/>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Testing</a:t>
            </a:r>
            <a:endParaRPr sz="1800"/>
          </a:p>
        </p:txBody>
      </p:sp>
      <p:sp>
        <p:nvSpPr>
          <p:cNvPr id="144" name="Google Shape;144;p19"/>
          <p:cNvSpPr/>
          <p:nvPr/>
        </p:nvSpPr>
        <p:spPr>
          <a:xfrm>
            <a:off x="627600" y="1605800"/>
            <a:ext cx="16395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Development</a:t>
            </a:r>
            <a:endParaRPr sz="1800"/>
          </a:p>
        </p:txBody>
      </p:sp>
      <p:sp>
        <p:nvSpPr>
          <p:cNvPr id="145" name="Google Shape;145;p19"/>
          <p:cNvSpPr/>
          <p:nvPr/>
        </p:nvSpPr>
        <p:spPr>
          <a:xfrm>
            <a:off x="6517400" y="1605800"/>
            <a:ext cx="16395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Maintenance</a:t>
            </a:r>
            <a:endParaRPr sz="1800"/>
          </a:p>
        </p:txBody>
      </p:sp>
      <p:sp>
        <p:nvSpPr>
          <p:cNvPr id="146" name="Google Shape;146;p19"/>
          <p:cNvSpPr/>
          <p:nvPr/>
        </p:nvSpPr>
        <p:spPr>
          <a:xfrm>
            <a:off x="2347325" y="2050950"/>
            <a:ext cx="981600" cy="21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5319125" y="2050950"/>
            <a:ext cx="981600" cy="21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txBox="1"/>
          <p:nvPr/>
        </p:nvSpPr>
        <p:spPr>
          <a:xfrm>
            <a:off x="475200" y="2701125"/>
            <a:ext cx="2490000" cy="16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Regex comprehension</a:t>
            </a:r>
            <a:endParaRPr/>
          </a:p>
          <a:p>
            <a:pPr indent="0" lvl="0" marL="457200" rtl="0" algn="l">
              <a:lnSpc>
                <a:spcPct val="150000"/>
              </a:lnSpc>
              <a:spcBef>
                <a:spcPts val="0"/>
              </a:spcBef>
              <a:spcAft>
                <a:spcPts val="0"/>
              </a:spcAft>
              <a:buNone/>
            </a:pPr>
            <a:r>
              <a:rPr lang="en"/>
              <a:t>(ASE'17)</a:t>
            </a:r>
            <a:endParaRPr/>
          </a:p>
          <a:p>
            <a:pPr indent="-317500" lvl="0" marL="457200" rtl="0" algn="l">
              <a:lnSpc>
                <a:spcPct val="150000"/>
              </a:lnSpc>
              <a:spcBef>
                <a:spcPts val="0"/>
              </a:spcBef>
              <a:spcAft>
                <a:spcPts val="0"/>
              </a:spcAft>
              <a:buSzPts val="1400"/>
              <a:buChar char="●"/>
            </a:pPr>
            <a:r>
              <a:rPr lang="en"/>
              <a:t>Regex refactoring</a:t>
            </a:r>
            <a:endParaRPr/>
          </a:p>
        </p:txBody>
      </p:sp>
      <p:sp>
        <p:nvSpPr>
          <p:cNvPr id="149" name="Google Shape;149;p19"/>
          <p:cNvSpPr txBox="1"/>
          <p:nvPr/>
        </p:nvSpPr>
        <p:spPr>
          <a:xfrm>
            <a:off x="3447000" y="2701125"/>
            <a:ext cx="2294700" cy="16827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Regex testing coverage (FSE'18)</a:t>
            </a:r>
            <a:endParaRPr/>
          </a:p>
          <a:p>
            <a:pPr indent="-317500" lvl="0" marL="457200" rtl="0" algn="l">
              <a:lnSpc>
                <a:spcPct val="150000"/>
              </a:lnSpc>
              <a:spcBef>
                <a:spcPts val="0"/>
              </a:spcBef>
              <a:spcAft>
                <a:spcPts val="0"/>
              </a:spcAft>
              <a:buSzPts val="1400"/>
              <a:buChar char="●"/>
            </a:pPr>
            <a:r>
              <a:rPr lang="en">
                <a:solidFill>
                  <a:schemeClr val="dk1"/>
                </a:solidFill>
              </a:rPr>
              <a:t>Further exploration</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a:t>
            </a:r>
            <a:r>
              <a:rPr i="1" lang="en">
                <a:solidFill>
                  <a:schemeClr val="dk1"/>
                </a:solidFill>
              </a:rPr>
              <a:t>Proposed</a:t>
            </a:r>
            <a:r>
              <a:rPr lang="en">
                <a:solidFill>
                  <a:schemeClr val="dk1"/>
                </a:solidFill>
              </a:rPr>
              <a:t>)</a:t>
            </a:r>
            <a:endParaRPr>
              <a:solidFill>
                <a:schemeClr val="dk1"/>
              </a:solidFill>
            </a:endParaRPr>
          </a:p>
        </p:txBody>
      </p:sp>
      <p:sp>
        <p:nvSpPr>
          <p:cNvPr id="150" name="Google Shape;150;p19"/>
          <p:cNvSpPr txBox="1"/>
          <p:nvPr/>
        </p:nvSpPr>
        <p:spPr>
          <a:xfrm>
            <a:off x="5887075" y="2701125"/>
            <a:ext cx="2817300" cy="16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Regex evolution (SANER'19, to appear)</a:t>
            </a:r>
            <a:endParaRPr/>
          </a:p>
          <a:p>
            <a:pPr indent="-317500" lvl="0" marL="457200" rtl="0" algn="l">
              <a:lnSpc>
                <a:spcPct val="150000"/>
              </a:lnSpc>
              <a:spcBef>
                <a:spcPts val="0"/>
              </a:spcBef>
              <a:spcAft>
                <a:spcPts val="0"/>
              </a:spcAft>
              <a:buSzPts val="1400"/>
              <a:buChar char="●"/>
            </a:pPr>
            <a:r>
              <a:rPr lang="en">
                <a:solidFill>
                  <a:schemeClr val="dk1"/>
                </a:solidFill>
              </a:rPr>
              <a:t>Regex mutation </a:t>
            </a:r>
            <a:r>
              <a:rPr lang="en">
                <a:solidFill>
                  <a:schemeClr val="dk1"/>
                </a:solidFill>
              </a:rPr>
              <a:t>(</a:t>
            </a:r>
            <a:r>
              <a:rPr i="1" lang="en">
                <a:solidFill>
                  <a:schemeClr val="dk1"/>
                </a:solidFill>
              </a:rPr>
              <a:t>Proposed</a:t>
            </a:r>
            <a:r>
              <a:rPr lang="en">
                <a:solidFill>
                  <a:schemeClr val="dk1"/>
                </a:solidFill>
              </a:rPr>
              <a:t>)</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Regex misuse and replacement (</a:t>
            </a:r>
            <a:r>
              <a:rPr i="1" lang="en">
                <a:solidFill>
                  <a:schemeClr val="dk1"/>
                </a:solidFill>
              </a:rPr>
              <a:t>Proposed</a:t>
            </a:r>
            <a:r>
              <a:rPr lang="en">
                <a:solidFill>
                  <a:schemeClr val="dk1"/>
                </a:solidFill>
              </a:rPr>
              <a:t>)</a:t>
            </a:r>
            <a:endParaRPr>
              <a:solidFill>
                <a:schemeClr val="dk1"/>
              </a:solidFill>
            </a:endParaRPr>
          </a:p>
        </p:txBody>
      </p:sp>
      <p:sp>
        <p:nvSpPr>
          <p:cNvPr id="151" name="Google Shape;151;p19"/>
          <p:cNvSpPr txBox="1"/>
          <p:nvPr/>
        </p:nvSpPr>
        <p:spPr>
          <a:xfrm>
            <a:off x="428875" y="1508650"/>
            <a:ext cx="2963700" cy="29811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Regular Expression Testing Coverage</a:t>
            </a:r>
            <a:endParaRPr/>
          </a:p>
        </p:txBody>
      </p:sp>
      <p:sp>
        <p:nvSpPr>
          <p:cNvPr id="157" name="Google Shape;157;p20"/>
          <p:cNvSpPr txBox="1"/>
          <p:nvPr>
            <p:ph idx="1" type="body"/>
          </p:nvPr>
        </p:nvSpPr>
        <p:spPr>
          <a:xfrm>
            <a:off x="457200" y="1314450"/>
            <a:ext cx="8554800" cy="24420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SzPts val="2800"/>
              <a:buChar char="❖"/>
            </a:pPr>
            <a:r>
              <a:rPr lang="en" sz="2800"/>
              <a:t>How well are regular expressions tested? (RQ1)</a:t>
            </a:r>
            <a:endParaRPr sz="2800"/>
          </a:p>
          <a:p>
            <a:pPr indent="-406400" lvl="0" marL="457200" rtl="0" algn="l">
              <a:lnSpc>
                <a:spcPct val="150000"/>
              </a:lnSpc>
              <a:spcBef>
                <a:spcPts val="0"/>
              </a:spcBef>
              <a:spcAft>
                <a:spcPts val="0"/>
              </a:spcAft>
              <a:buSzPts val="2800"/>
              <a:buChar char="❖"/>
            </a:pPr>
            <a:r>
              <a:rPr lang="en" sz="2800"/>
              <a:t>Do existing tools increase regular expression coverage? (RQ2)</a:t>
            </a:r>
            <a:endParaRPr sz="2800"/>
          </a:p>
        </p:txBody>
      </p:sp>
      <p:sp>
        <p:nvSpPr>
          <p:cNvPr id="158" name="Google Shape;15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Measuring Regular Expression Coverage</a:t>
            </a:r>
            <a:endParaRPr/>
          </a:p>
        </p:txBody>
      </p:sp>
      <p:sp>
        <p:nvSpPr>
          <p:cNvPr id="164" name="Google Shape;164;p21"/>
          <p:cNvSpPr/>
          <p:nvPr/>
        </p:nvSpPr>
        <p:spPr>
          <a:xfrm>
            <a:off x="3960881" y="2498316"/>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165" name="Google Shape;165;p21"/>
          <p:cNvSpPr/>
          <p:nvPr/>
        </p:nvSpPr>
        <p:spPr>
          <a:xfrm>
            <a:off x="6358605" y="3657197"/>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2</a:t>
            </a:r>
            <a:endParaRPr b="0" i="0" sz="1800" u="none" cap="none" strike="noStrike">
              <a:solidFill>
                <a:srgbClr val="000000"/>
              </a:solidFill>
              <a:latin typeface="Arial"/>
              <a:ea typeface="Arial"/>
              <a:cs typeface="Arial"/>
              <a:sym typeface="Arial"/>
            </a:endParaRPr>
          </a:p>
        </p:txBody>
      </p:sp>
      <p:grpSp>
        <p:nvGrpSpPr>
          <p:cNvPr id="166" name="Google Shape;166;p21"/>
          <p:cNvGrpSpPr/>
          <p:nvPr/>
        </p:nvGrpSpPr>
        <p:grpSpPr>
          <a:xfrm>
            <a:off x="7637908" y="2808173"/>
            <a:ext cx="622336" cy="539848"/>
            <a:chOff x="2878325" y="3201600"/>
            <a:chExt cx="431100" cy="454800"/>
          </a:xfrm>
        </p:grpSpPr>
        <p:sp>
          <p:nvSpPr>
            <p:cNvPr id="167" name="Google Shape;167;p21"/>
            <p:cNvSpPr/>
            <p:nvPr/>
          </p:nvSpPr>
          <p:spPr>
            <a:xfrm>
              <a:off x="2916425" y="3245250"/>
              <a:ext cx="354900" cy="367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1"/>
            <p:cNvSpPr/>
            <p:nvPr/>
          </p:nvSpPr>
          <p:spPr>
            <a:xfrm>
              <a:off x="2878325" y="3201600"/>
              <a:ext cx="431100" cy="4548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3</a:t>
              </a:r>
              <a:endParaRPr b="0" i="0" sz="1800" u="none" cap="none" strike="noStrike">
                <a:solidFill>
                  <a:srgbClr val="000000"/>
                </a:solidFill>
                <a:latin typeface="Arial"/>
                <a:ea typeface="Arial"/>
                <a:cs typeface="Arial"/>
                <a:sym typeface="Arial"/>
              </a:endParaRPr>
            </a:p>
          </p:txBody>
        </p:sp>
      </p:grpSp>
      <p:sp>
        <p:nvSpPr>
          <p:cNvPr id="169" name="Google Shape;169;p21"/>
          <p:cNvSpPr/>
          <p:nvPr/>
        </p:nvSpPr>
        <p:spPr>
          <a:xfrm>
            <a:off x="8263013" y="2062077"/>
            <a:ext cx="512400" cy="436500"/>
          </a:xfrm>
          <a:prstGeom prst="ellipse">
            <a:avLst/>
          </a:prstGeom>
          <a:solidFill>
            <a:srgbClr val="B7B7B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a:t>
            </a:r>
            <a:endParaRPr b="0" i="0" sz="1800" u="none" cap="none" strike="noStrike">
              <a:solidFill>
                <a:srgbClr val="000000"/>
              </a:solidFill>
              <a:latin typeface="Arial"/>
              <a:ea typeface="Arial"/>
              <a:cs typeface="Arial"/>
              <a:sym typeface="Arial"/>
            </a:endParaRPr>
          </a:p>
        </p:txBody>
      </p:sp>
      <p:cxnSp>
        <p:nvCxnSpPr>
          <p:cNvPr id="170" name="Google Shape;170;p21"/>
          <p:cNvCxnSpPr>
            <a:stCxn id="164" idx="7"/>
            <a:endCxn id="169" idx="2"/>
          </p:cNvCxnSpPr>
          <p:nvPr/>
        </p:nvCxnSpPr>
        <p:spPr>
          <a:xfrm flipH="1" rot="10800000">
            <a:off x="4398242" y="2280240"/>
            <a:ext cx="3864900" cy="282000"/>
          </a:xfrm>
          <a:prstGeom prst="straightConnector1">
            <a:avLst/>
          </a:prstGeom>
          <a:noFill/>
          <a:ln cap="flat" cmpd="sng" w="19050">
            <a:solidFill>
              <a:srgbClr val="000000"/>
            </a:solidFill>
            <a:prstDash val="solid"/>
            <a:round/>
            <a:headEnd len="sm" w="sm" type="none"/>
            <a:tailEnd len="med" w="med" type="triangle"/>
          </a:ln>
        </p:spPr>
      </p:cxnSp>
      <p:cxnSp>
        <p:nvCxnSpPr>
          <p:cNvPr id="171" name="Google Shape;171;p21"/>
          <p:cNvCxnSpPr>
            <a:stCxn id="164" idx="6"/>
            <a:endCxn id="172" idx="2"/>
          </p:cNvCxnSpPr>
          <p:nvPr/>
        </p:nvCxnSpPr>
        <p:spPr>
          <a:xfrm>
            <a:off x="4473281" y="2716566"/>
            <a:ext cx="659400" cy="361800"/>
          </a:xfrm>
          <a:prstGeom prst="straightConnector1">
            <a:avLst/>
          </a:prstGeom>
          <a:noFill/>
          <a:ln cap="flat" cmpd="sng" w="19050">
            <a:solidFill>
              <a:srgbClr val="000000"/>
            </a:solidFill>
            <a:prstDash val="solid"/>
            <a:round/>
            <a:headEnd len="sm" w="sm" type="none"/>
            <a:tailEnd len="med" w="med" type="triangle"/>
          </a:ln>
        </p:spPr>
      </p:cxnSp>
      <p:sp>
        <p:nvSpPr>
          <p:cNvPr id="172" name="Google Shape;172;p21"/>
          <p:cNvSpPr/>
          <p:nvPr/>
        </p:nvSpPr>
        <p:spPr>
          <a:xfrm>
            <a:off x="5132549" y="2860127"/>
            <a:ext cx="512400" cy="436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1</a:t>
            </a:r>
            <a:endParaRPr b="0" i="0" sz="1800" u="none" cap="none" strike="noStrike">
              <a:solidFill>
                <a:srgbClr val="000000"/>
              </a:solidFill>
              <a:latin typeface="Arial"/>
              <a:ea typeface="Arial"/>
              <a:cs typeface="Arial"/>
              <a:sym typeface="Arial"/>
            </a:endParaRPr>
          </a:p>
        </p:txBody>
      </p:sp>
      <p:cxnSp>
        <p:nvCxnSpPr>
          <p:cNvPr id="173" name="Google Shape;173;p21"/>
          <p:cNvCxnSpPr>
            <a:stCxn id="172" idx="6"/>
            <a:endCxn id="168" idx="2"/>
          </p:cNvCxnSpPr>
          <p:nvPr/>
        </p:nvCxnSpPr>
        <p:spPr>
          <a:xfrm flipH="1" rot="10800000">
            <a:off x="5644949" y="3078077"/>
            <a:ext cx="1992900" cy="300"/>
          </a:xfrm>
          <a:prstGeom prst="straightConnector1">
            <a:avLst/>
          </a:prstGeom>
          <a:noFill/>
          <a:ln cap="flat" cmpd="sng" w="19050">
            <a:solidFill>
              <a:srgbClr val="000000"/>
            </a:solidFill>
            <a:prstDash val="solid"/>
            <a:round/>
            <a:headEnd len="sm" w="sm" type="none"/>
            <a:tailEnd len="med" w="med" type="triangle"/>
          </a:ln>
        </p:spPr>
      </p:cxnSp>
      <p:cxnSp>
        <p:nvCxnSpPr>
          <p:cNvPr id="174" name="Google Shape;174;p21"/>
          <p:cNvCxnSpPr>
            <a:stCxn id="172" idx="5"/>
            <a:endCxn id="165" idx="2"/>
          </p:cNvCxnSpPr>
          <p:nvPr/>
        </p:nvCxnSpPr>
        <p:spPr>
          <a:xfrm>
            <a:off x="5569910" y="3232703"/>
            <a:ext cx="788700" cy="642600"/>
          </a:xfrm>
          <a:prstGeom prst="straightConnector1">
            <a:avLst/>
          </a:prstGeom>
          <a:noFill/>
          <a:ln cap="flat" cmpd="sng" w="19050">
            <a:solidFill>
              <a:srgbClr val="000000"/>
            </a:solidFill>
            <a:prstDash val="solid"/>
            <a:round/>
            <a:headEnd len="sm" w="sm" type="none"/>
            <a:tailEnd len="med" w="med" type="triangle"/>
          </a:ln>
        </p:spPr>
      </p:cxnSp>
      <p:cxnSp>
        <p:nvCxnSpPr>
          <p:cNvPr id="175" name="Google Shape;175;p21"/>
          <p:cNvCxnSpPr>
            <a:stCxn id="165" idx="6"/>
            <a:endCxn id="168" idx="3"/>
          </p:cNvCxnSpPr>
          <p:nvPr/>
        </p:nvCxnSpPr>
        <p:spPr>
          <a:xfrm flipH="1" rot="10800000">
            <a:off x="6871005" y="3268847"/>
            <a:ext cx="858000" cy="606600"/>
          </a:xfrm>
          <a:prstGeom prst="straightConnector1">
            <a:avLst/>
          </a:prstGeom>
          <a:noFill/>
          <a:ln cap="flat" cmpd="sng" w="19050">
            <a:solidFill>
              <a:srgbClr val="000000"/>
            </a:solidFill>
            <a:prstDash val="solid"/>
            <a:round/>
            <a:headEnd len="sm" w="sm" type="none"/>
            <a:tailEnd len="med" w="med" type="triangle"/>
          </a:ln>
        </p:spPr>
      </p:cxnSp>
      <p:sp>
        <p:nvSpPr>
          <p:cNvPr id="176" name="Google Shape;176;p21"/>
          <p:cNvSpPr/>
          <p:nvPr/>
        </p:nvSpPr>
        <p:spPr>
          <a:xfrm>
            <a:off x="6275238" y="4002982"/>
            <a:ext cx="512320" cy="361814"/>
          </a:xfrm>
          <a:custGeom>
            <a:rect b="b" l="l" r="r" t="t"/>
            <a:pathLst>
              <a:path extrusionOk="0" h="10479" w="18756">
                <a:moveTo>
                  <a:pt x="4220" y="0"/>
                </a:moveTo>
                <a:cubicBezTo>
                  <a:pt x="3629" y="1690"/>
                  <a:pt x="-1611" y="8958"/>
                  <a:pt x="671" y="10141"/>
                </a:cubicBezTo>
                <a:cubicBezTo>
                  <a:pt x="2953" y="11324"/>
                  <a:pt x="15376" y="8451"/>
                  <a:pt x="17911" y="7099"/>
                </a:cubicBezTo>
                <a:cubicBezTo>
                  <a:pt x="20446" y="5747"/>
                  <a:pt x="16221" y="2873"/>
                  <a:pt x="15883" y="2028"/>
                </a:cubicBezTo>
              </a:path>
            </a:pathLst>
          </a:cu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1"/>
          <p:cNvCxnSpPr>
            <a:stCxn id="168" idx="7"/>
            <a:endCxn id="169" idx="4"/>
          </p:cNvCxnSpPr>
          <p:nvPr/>
        </p:nvCxnSpPr>
        <p:spPr>
          <a:xfrm flipH="1" rot="10800000">
            <a:off x="8169105" y="2498432"/>
            <a:ext cx="350100" cy="388800"/>
          </a:xfrm>
          <a:prstGeom prst="straightConnector1">
            <a:avLst/>
          </a:prstGeom>
          <a:noFill/>
          <a:ln cap="flat" cmpd="sng" w="19050">
            <a:solidFill>
              <a:srgbClr val="000000"/>
            </a:solidFill>
            <a:prstDash val="solid"/>
            <a:round/>
            <a:headEnd len="sm" w="sm" type="none"/>
            <a:tailEnd len="med" w="med" type="triangle"/>
          </a:ln>
        </p:spPr>
      </p:cxnSp>
      <p:sp>
        <p:nvSpPr>
          <p:cNvPr id="178" name="Google Shape;178;p21"/>
          <p:cNvSpPr txBox="1"/>
          <p:nvPr/>
        </p:nvSpPr>
        <p:spPr>
          <a:xfrm rot="-138619">
            <a:off x="6421076" y="2279606"/>
            <a:ext cx="1220492" cy="3896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not “0”-</a:t>
            </a:r>
            <a:r>
              <a:rPr b="0" i="0" lang="en" sz="1800" u="none" cap="none" strike="noStrike">
                <a:solidFill>
                  <a:schemeClr val="dk1"/>
                </a:solidFill>
                <a:latin typeface="Arial"/>
                <a:ea typeface="Arial"/>
                <a:cs typeface="Arial"/>
                <a:sym typeface="Arial"/>
              </a:rPr>
              <a:t>“</a:t>
            </a:r>
            <a:r>
              <a:rPr b="0" i="0" lang="en" sz="1800" u="none" cap="none" strike="noStrike">
                <a:solidFill>
                  <a:srgbClr val="000000"/>
                </a:solidFill>
                <a:latin typeface="Arial"/>
                <a:ea typeface="Arial"/>
                <a:cs typeface="Arial"/>
                <a:sym typeface="Arial"/>
              </a:rPr>
              <a:t>9”</a:t>
            </a:r>
            <a:endParaRPr b="0" i="0" sz="1800" u="none" cap="none" strike="noStrike">
              <a:solidFill>
                <a:srgbClr val="000000"/>
              </a:solidFill>
              <a:latin typeface="Arial"/>
              <a:ea typeface="Arial"/>
              <a:cs typeface="Arial"/>
              <a:sym typeface="Arial"/>
            </a:endParaRPr>
          </a:p>
        </p:txBody>
      </p:sp>
      <p:sp>
        <p:nvSpPr>
          <p:cNvPr id="179" name="Google Shape;179;p21"/>
          <p:cNvSpPr txBox="1"/>
          <p:nvPr/>
        </p:nvSpPr>
        <p:spPr>
          <a:xfrm>
            <a:off x="6214623" y="2955400"/>
            <a:ext cx="13581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not “0”-“9”</a:t>
            </a:r>
            <a:endParaRPr b="0" i="0" sz="1800" u="none" cap="none" strike="noStrike">
              <a:solidFill>
                <a:srgbClr val="000000"/>
              </a:solidFill>
              <a:latin typeface="Arial"/>
              <a:ea typeface="Arial"/>
              <a:cs typeface="Arial"/>
              <a:sym typeface="Arial"/>
            </a:endParaRPr>
          </a:p>
        </p:txBody>
      </p:sp>
      <p:sp>
        <p:nvSpPr>
          <p:cNvPr id="180" name="Google Shape;180;p21"/>
          <p:cNvSpPr txBox="1"/>
          <p:nvPr/>
        </p:nvSpPr>
        <p:spPr>
          <a:xfrm rot="-2210197">
            <a:off x="6786205" y="3406513"/>
            <a:ext cx="1343040" cy="4187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not “0”-“9”</a:t>
            </a:r>
            <a:endParaRPr b="0" i="0" sz="1800" u="none" cap="none" strike="noStrike">
              <a:solidFill>
                <a:srgbClr val="000000"/>
              </a:solidFill>
              <a:latin typeface="Arial"/>
              <a:ea typeface="Arial"/>
              <a:cs typeface="Arial"/>
              <a:sym typeface="Arial"/>
            </a:endParaRPr>
          </a:p>
        </p:txBody>
      </p:sp>
      <p:sp>
        <p:nvSpPr>
          <p:cNvPr id="181" name="Google Shape;181;p21"/>
          <p:cNvSpPr txBox="1"/>
          <p:nvPr/>
        </p:nvSpPr>
        <p:spPr>
          <a:xfrm>
            <a:off x="4168849" y="283295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a:t>
            </a:r>
            <a:r>
              <a:rPr b="0" i="0" lang="en" sz="1800" u="none" cap="none" strike="noStrike">
                <a:solidFill>
                  <a:schemeClr val="dk1"/>
                </a:solidFill>
                <a:latin typeface="Arial"/>
                <a:ea typeface="Arial"/>
                <a:cs typeface="Arial"/>
                <a:sym typeface="Arial"/>
              </a:rPr>
              <a:t>“9”</a:t>
            </a:r>
            <a:endParaRPr b="0" i="0" sz="1800" u="none" cap="none" strike="noStrike">
              <a:solidFill>
                <a:srgbClr val="000000"/>
              </a:solidFill>
              <a:latin typeface="Arial"/>
              <a:ea typeface="Arial"/>
              <a:cs typeface="Arial"/>
              <a:sym typeface="Arial"/>
            </a:endParaRPr>
          </a:p>
        </p:txBody>
      </p:sp>
      <p:sp>
        <p:nvSpPr>
          <p:cNvPr id="182" name="Google Shape;182;p21"/>
          <p:cNvSpPr txBox="1"/>
          <p:nvPr/>
        </p:nvSpPr>
        <p:spPr>
          <a:xfrm>
            <a:off x="5272426" y="335210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“0”-“9”</a:t>
            </a:r>
            <a:endParaRPr b="0" i="0" sz="1800" u="none" cap="none" strike="noStrike">
              <a:solidFill>
                <a:srgbClr val="000000"/>
              </a:solidFill>
              <a:latin typeface="Arial"/>
              <a:ea typeface="Arial"/>
              <a:cs typeface="Arial"/>
              <a:sym typeface="Arial"/>
            </a:endParaRPr>
          </a:p>
        </p:txBody>
      </p:sp>
      <p:sp>
        <p:nvSpPr>
          <p:cNvPr id="183" name="Google Shape;183;p21"/>
          <p:cNvSpPr txBox="1"/>
          <p:nvPr/>
        </p:nvSpPr>
        <p:spPr>
          <a:xfrm>
            <a:off x="6173052" y="428430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“0”-“9”</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21"/>
          <p:cNvSpPr txBox="1"/>
          <p:nvPr/>
        </p:nvSpPr>
        <p:spPr>
          <a:xfrm>
            <a:off x="8232925" y="2624100"/>
            <a:ext cx="9111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[0-256]</a:t>
            </a:r>
            <a:endParaRPr b="0" i="0" sz="1800" u="none" cap="none" strike="noStrike">
              <a:solidFill>
                <a:srgbClr val="000000"/>
              </a:solidFill>
              <a:latin typeface="Arial"/>
              <a:ea typeface="Arial"/>
              <a:cs typeface="Arial"/>
              <a:sym typeface="Arial"/>
            </a:endParaRPr>
          </a:p>
        </p:txBody>
      </p:sp>
      <p:grpSp>
        <p:nvGrpSpPr>
          <p:cNvPr id="185" name="Google Shape;185;p21"/>
          <p:cNvGrpSpPr/>
          <p:nvPr/>
        </p:nvGrpSpPr>
        <p:grpSpPr>
          <a:xfrm>
            <a:off x="2996350" y="2498338"/>
            <a:ext cx="964692" cy="436264"/>
            <a:chOff x="3161339" y="3968693"/>
            <a:chExt cx="914400" cy="482700"/>
          </a:xfrm>
        </p:grpSpPr>
        <p:sp>
          <p:nvSpPr>
            <p:cNvPr id="186" name="Google Shape;186;p21"/>
            <p:cNvSpPr/>
            <p:nvPr/>
          </p:nvSpPr>
          <p:spPr>
            <a:xfrm>
              <a:off x="3161339" y="3968693"/>
              <a:ext cx="485700" cy="4827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7" name="Google Shape;187;p21"/>
            <p:cNvCxnSpPr>
              <a:stCxn id="186" idx="6"/>
            </p:cNvCxnSpPr>
            <p:nvPr/>
          </p:nvCxnSpPr>
          <p:spPr>
            <a:xfrm>
              <a:off x="3647039" y="4210043"/>
              <a:ext cx="428700" cy="0"/>
            </a:xfrm>
            <a:prstGeom prst="straightConnector1">
              <a:avLst/>
            </a:prstGeom>
            <a:noFill/>
            <a:ln cap="flat" cmpd="sng" w="19050">
              <a:solidFill>
                <a:srgbClr val="000000"/>
              </a:solidFill>
              <a:prstDash val="solid"/>
              <a:round/>
              <a:headEnd len="sm" w="sm" type="none"/>
              <a:tailEnd len="med" w="med" type="triangle"/>
            </a:ln>
          </p:spPr>
        </p:cxnSp>
      </p:grpSp>
      <p:graphicFrame>
        <p:nvGraphicFramePr>
          <p:cNvPr id="188" name="Google Shape;188;p21"/>
          <p:cNvGraphicFramePr/>
          <p:nvPr/>
        </p:nvGraphicFramePr>
        <p:xfrm>
          <a:off x="381000" y="2906138"/>
          <a:ext cx="3000000" cy="3000000"/>
        </p:xfrm>
        <a:graphic>
          <a:graphicData uri="http://schemas.openxmlformats.org/drawingml/2006/table">
            <a:tbl>
              <a:tblPr>
                <a:noFill/>
                <a:tableStyleId>{AD32AE84-6CF4-484A-9798-991A38A535E9}</a:tableStyleId>
              </a:tblPr>
              <a:tblGrid>
                <a:gridCol w="1220500"/>
                <a:gridCol w="784925"/>
                <a:gridCol w="745975"/>
                <a:gridCol w="722000"/>
              </a:tblGrid>
              <a:tr h="3515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S</a:t>
                      </a:r>
                      <a:endParaRPr b="1"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Node</a:t>
                      </a:r>
                      <a:r>
                        <a:rPr lang="en" sz="1800" u="none" cap="none" strike="noStrike"/>
                        <a:t> 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FFFF"/>
                          </a:solidFill>
                        </a:rPr>
                        <a:t>100%</a:t>
                      </a:r>
                      <a:r>
                        <a:rPr b="1" lang="en" sz="1800" u="none" cap="none" strike="noStrike">
                          <a:solidFill>
                            <a:srgbClr val="FFFFFF"/>
                          </a:solidFill>
                        </a:rPr>
                        <a:t> (5/5)</a:t>
                      </a:r>
                      <a:endParaRPr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FFFF"/>
                          </a:solidFill>
                        </a:rPr>
                        <a:t>80%</a:t>
                      </a:r>
                      <a:r>
                        <a:rPr b="1" lang="en" sz="1800" u="none" cap="none" strike="noStrike">
                          <a:solidFill>
                            <a:srgbClr val="FFFFFF"/>
                          </a:solidFill>
                        </a:rPr>
                        <a:t> (4/5)</a:t>
                      </a:r>
                      <a:endParaRPr b="1"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FFFF"/>
                          </a:solidFill>
                        </a:rPr>
                        <a:t>80%</a:t>
                      </a:r>
                      <a:endParaRPr b="1" sz="1800" u="none" cap="none" strike="noStrike">
                        <a:solidFill>
                          <a:srgbClr val="FFFFFF"/>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rgbClr val="FFFFFF"/>
                          </a:solidFill>
                        </a:rPr>
                        <a:t>(4/5)</a:t>
                      </a:r>
                      <a:endParaRPr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Edge</a:t>
                      </a:r>
                      <a:endParaRPr b="1" sz="1800" u="none" cap="none" strike="noStrike"/>
                    </a:p>
                    <a:p>
                      <a:pPr indent="0" lvl="0" marL="0" marR="0" rtl="0" algn="ctr">
                        <a:lnSpc>
                          <a:spcPct val="100000"/>
                        </a:lnSpc>
                        <a:spcBef>
                          <a:spcPts val="0"/>
                        </a:spcBef>
                        <a:spcAft>
                          <a:spcPts val="0"/>
                        </a:spcAft>
                        <a:buClr>
                          <a:srgbClr val="000000"/>
                        </a:buClr>
                        <a:buSzPts val="1800"/>
                        <a:buFont typeface="Arial"/>
                        <a:buNone/>
                      </a:pPr>
                      <a:r>
                        <a:rPr lang="en" sz="1800" u="none" cap="none" strike="noStrike"/>
                        <a:t>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FFFF"/>
                          </a:solidFill>
                        </a:rPr>
                        <a:t>86%</a:t>
                      </a:r>
                      <a:endParaRPr b="1" i="1" sz="1800" u="none" cap="none" strike="noStrike">
                        <a:solidFill>
                          <a:srgbClr val="FFFFFF"/>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rgbClr val="FFFFFF"/>
                          </a:solidFill>
                        </a:rPr>
                        <a:t>(6/7)</a:t>
                      </a:r>
                      <a:endParaRPr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i="1" lang="en" sz="1800" u="none" cap="none" strike="noStrike">
                          <a:solidFill>
                            <a:srgbClr val="FFFFFF"/>
                          </a:solidFill>
                        </a:rPr>
                        <a:t>57%</a:t>
                      </a:r>
                      <a:endParaRPr b="1" i="1" sz="1800" u="none" cap="none" strike="noStrike">
                        <a:solidFill>
                          <a:srgbClr val="FFFFFF"/>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rgbClr val="FFFFFF"/>
                          </a:solidFill>
                        </a:rPr>
                        <a:t>(4/7)</a:t>
                      </a:r>
                      <a:endParaRPr b="1"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FFFF"/>
                          </a:solidFill>
                        </a:rPr>
                        <a:t>43%</a:t>
                      </a:r>
                      <a:endParaRPr b="1" i="1" sz="1800" u="none" cap="none" strike="noStrike">
                        <a:solidFill>
                          <a:srgbClr val="FFFFFF"/>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rgbClr val="FFFFFF"/>
                          </a:solidFill>
                        </a:rPr>
                        <a:t>(3/7)</a:t>
                      </a:r>
                      <a:endParaRPr b="1"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9" name="Google Shape;189;p21"/>
          <p:cNvSpPr txBox="1"/>
          <p:nvPr/>
        </p:nvSpPr>
        <p:spPr>
          <a:xfrm>
            <a:off x="673550" y="1628447"/>
            <a:ext cx="587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Regex: “</a:t>
            </a:r>
            <a:r>
              <a:rPr b="1" i="1" lang="en" sz="2400" u="sng" cap="none" strike="noStrike">
                <a:solidFill>
                  <a:srgbClr val="0000FF"/>
                </a:solidFill>
                <a:latin typeface="Arial"/>
                <a:ea typeface="Arial"/>
                <a:cs typeface="Arial"/>
                <a:sym typeface="Arial"/>
              </a:rPr>
              <a:t>\d+</a:t>
            </a:r>
            <a:r>
              <a:rPr b="1" i="0" lang="en" sz="2400" u="none" cap="none" strike="noStrike">
                <a:solidFill>
                  <a:srgbClr val="000000"/>
                </a:solidFill>
                <a:latin typeface="Arial"/>
                <a:ea typeface="Arial"/>
                <a:cs typeface="Arial"/>
                <a:sym typeface="Arial"/>
              </a:rPr>
              <a:t>” input set S: {“</a:t>
            </a:r>
            <a:r>
              <a:rPr b="1" i="0" lang="en" sz="2400" u="none" cap="none" strike="noStrike">
                <a:solidFill>
                  <a:srgbClr val="6AA84F"/>
                </a:solidFill>
                <a:latin typeface="Arial"/>
                <a:ea typeface="Arial"/>
                <a:cs typeface="Arial"/>
                <a:sym typeface="Arial"/>
              </a:rPr>
              <a:t>123</a:t>
            </a:r>
            <a:r>
              <a:rPr b="1" i="0" lang="en" sz="2400" u="none" cap="none" strike="noStrike">
                <a:solidFill>
                  <a:srgbClr val="000000"/>
                </a:solidFill>
                <a:latin typeface="Arial"/>
                <a:ea typeface="Arial"/>
                <a:cs typeface="Arial"/>
                <a:sym typeface="Arial"/>
              </a:rPr>
              <a:t>”, “</a:t>
            </a:r>
            <a:r>
              <a:rPr b="1" i="0" lang="en" sz="2400" u="none" cap="none" strike="noStrike">
                <a:solidFill>
                  <a:srgbClr val="FF0000"/>
                </a:solidFill>
                <a:latin typeface="Arial"/>
                <a:ea typeface="Arial"/>
                <a:cs typeface="Arial"/>
                <a:sym typeface="Arial"/>
              </a:rPr>
              <a:t>1a</a:t>
            </a:r>
            <a:r>
              <a:rPr b="1" i="0" lang="en" sz="2400" u="none" cap="none" strike="noStrike">
                <a:solidFill>
                  <a:srgbClr val="000000"/>
                </a:solidFill>
                <a:latin typeface="Arial"/>
                <a:ea typeface="Arial"/>
                <a:cs typeface="Arial"/>
                <a:sym typeface="Arial"/>
              </a:rPr>
              <a:t>”}</a:t>
            </a:r>
            <a:r>
              <a:rPr b="1" i="0" lang="en" sz="1800" u="none" cap="none" strike="noStrike">
                <a:solidFill>
                  <a:srgbClr val="FFFFFF"/>
                </a:solidFill>
                <a:latin typeface="Arial"/>
                <a:ea typeface="Arial"/>
                <a:cs typeface="Arial"/>
                <a:sym typeface="Arial"/>
              </a:rPr>
              <a:t>a</a:t>
            </a:r>
            <a:endParaRPr b="1" i="0" sz="1800" u="none" cap="none" strike="noStrike">
              <a:solidFill>
                <a:srgbClr val="FFFFFF"/>
              </a:solidFill>
              <a:latin typeface="Arial"/>
              <a:ea typeface="Arial"/>
              <a:cs typeface="Arial"/>
              <a:sym typeface="Arial"/>
            </a:endParaRPr>
          </a:p>
        </p:txBody>
      </p:sp>
      <p:pic>
        <p:nvPicPr>
          <p:cNvPr id="190" name="Google Shape;190;p21"/>
          <p:cNvPicPr preferRelativeResize="0"/>
          <p:nvPr/>
        </p:nvPicPr>
        <p:blipFill rotWithShape="1">
          <a:blip r:embed="rId3">
            <a:alphaModFix/>
          </a:blip>
          <a:srcRect b="0" l="0" r="0" t="0"/>
          <a:stretch/>
        </p:blipFill>
        <p:spPr>
          <a:xfrm>
            <a:off x="3417787" y="2966606"/>
            <a:ext cx="282714" cy="323100"/>
          </a:xfrm>
          <a:prstGeom prst="rect">
            <a:avLst/>
          </a:prstGeom>
          <a:noFill/>
          <a:ln>
            <a:noFill/>
          </a:ln>
        </p:spPr>
      </p:pic>
      <p:pic>
        <p:nvPicPr>
          <p:cNvPr id="191" name="Google Shape;191;p21"/>
          <p:cNvPicPr preferRelativeResize="0"/>
          <p:nvPr/>
        </p:nvPicPr>
        <p:blipFill rotWithShape="1">
          <a:blip r:embed="rId4">
            <a:alphaModFix/>
          </a:blip>
          <a:srcRect b="0" l="0" r="0" t="0"/>
          <a:stretch/>
        </p:blipFill>
        <p:spPr>
          <a:xfrm>
            <a:off x="2593150" y="2978081"/>
            <a:ext cx="451469" cy="300150"/>
          </a:xfrm>
          <a:prstGeom prst="rect">
            <a:avLst/>
          </a:prstGeom>
          <a:noFill/>
          <a:ln>
            <a:noFill/>
          </a:ln>
        </p:spPr>
      </p:pic>
      <p:sp>
        <p:nvSpPr>
          <p:cNvPr id="192" name="Google Shape;192;p21"/>
          <p:cNvSpPr/>
          <p:nvPr/>
        </p:nvSpPr>
        <p:spPr>
          <a:xfrm>
            <a:off x="6707500" y="1744181"/>
            <a:ext cx="2032800" cy="447900"/>
          </a:xfrm>
          <a:prstGeom prst="wedgeRectCallout">
            <a:avLst>
              <a:gd fmla="val -30471" name="adj1"/>
              <a:gd fmla="val 101725" name="adj2"/>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Full-Match DFA</a:t>
            </a:r>
            <a:endParaRPr b="1" i="0" sz="1800" u="none" cap="none" strike="noStrike">
              <a:solidFill>
                <a:srgbClr val="FFFFFF"/>
              </a:solidFill>
              <a:latin typeface="Arial"/>
              <a:ea typeface="Arial"/>
              <a:cs typeface="Arial"/>
              <a:sym typeface="Arial"/>
            </a:endParaRPr>
          </a:p>
        </p:txBody>
      </p:sp>
      <p:sp>
        <p:nvSpPr>
          <p:cNvPr id="193" name="Google Shape;193;p21"/>
          <p:cNvSpPr/>
          <p:nvPr/>
        </p:nvSpPr>
        <p:spPr>
          <a:xfrm>
            <a:off x="7111848" y="4057695"/>
            <a:ext cx="1827600" cy="539700"/>
          </a:xfrm>
          <a:prstGeom prst="wedgeRectCallout">
            <a:avLst>
              <a:gd fmla="val 38123" name="adj1"/>
              <a:gd fmla="val -250458" name="adj2"/>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256 marks the end of string</a:t>
            </a:r>
            <a:endParaRPr b="1" i="0" sz="1800" u="none" cap="none" strike="noStrike">
              <a:solidFill>
                <a:srgbClr val="FFFFFF"/>
              </a:solidFill>
              <a:latin typeface="Arial"/>
              <a:ea typeface="Arial"/>
              <a:cs typeface="Arial"/>
              <a:sym typeface="Arial"/>
            </a:endParaRPr>
          </a:p>
        </p:txBody>
      </p:sp>
      <p:sp>
        <p:nvSpPr>
          <p:cNvPr id="194" name="Google Shape;19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Measuring Regular Expression Coverage</a:t>
            </a:r>
            <a:endParaRPr/>
          </a:p>
        </p:txBody>
      </p:sp>
      <p:sp>
        <p:nvSpPr>
          <p:cNvPr id="200" name="Google Shape;200;p22"/>
          <p:cNvSpPr/>
          <p:nvPr/>
        </p:nvSpPr>
        <p:spPr>
          <a:xfrm>
            <a:off x="3960881" y="2498316"/>
            <a:ext cx="512400" cy="4365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201" name="Google Shape;201;p22"/>
          <p:cNvSpPr/>
          <p:nvPr/>
        </p:nvSpPr>
        <p:spPr>
          <a:xfrm>
            <a:off x="6358605" y="3657197"/>
            <a:ext cx="512400" cy="4365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2</a:t>
            </a:r>
            <a:endParaRPr b="0" i="0" sz="1800" u="none" cap="none" strike="noStrike">
              <a:solidFill>
                <a:srgbClr val="000000"/>
              </a:solidFill>
              <a:latin typeface="Arial"/>
              <a:ea typeface="Arial"/>
              <a:cs typeface="Arial"/>
              <a:sym typeface="Arial"/>
            </a:endParaRPr>
          </a:p>
        </p:txBody>
      </p:sp>
      <p:grpSp>
        <p:nvGrpSpPr>
          <p:cNvPr id="202" name="Google Shape;202;p22"/>
          <p:cNvGrpSpPr/>
          <p:nvPr/>
        </p:nvGrpSpPr>
        <p:grpSpPr>
          <a:xfrm>
            <a:off x="7637908" y="2808173"/>
            <a:ext cx="622336" cy="539848"/>
            <a:chOff x="2878325" y="3201600"/>
            <a:chExt cx="431100" cy="454800"/>
          </a:xfrm>
        </p:grpSpPr>
        <p:sp>
          <p:nvSpPr>
            <p:cNvPr id="203" name="Google Shape;203;p22"/>
            <p:cNvSpPr/>
            <p:nvPr/>
          </p:nvSpPr>
          <p:spPr>
            <a:xfrm>
              <a:off x="2916425" y="3245250"/>
              <a:ext cx="354900" cy="3675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2"/>
            <p:cNvSpPr/>
            <p:nvPr/>
          </p:nvSpPr>
          <p:spPr>
            <a:xfrm>
              <a:off x="2878325" y="3201600"/>
              <a:ext cx="431100" cy="4548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3</a:t>
              </a:r>
              <a:endParaRPr b="0" i="0" sz="1800" u="none" cap="none" strike="noStrike">
                <a:solidFill>
                  <a:srgbClr val="000000"/>
                </a:solidFill>
                <a:latin typeface="Arial"/>
                <a:ea typeface="Arial"/>
                <a:cs typeface="Arial"/>
                <a:sym typeface="Arial"/>
              </a:endParaRPr>
            </a:p>
          </p:txBody>
        </p:sp>
      </p:grpSp>
      <p:sp>
        <p:nvSpPr>
          <p:cNvPr id="205" name="Google Shape;205;p22"/>
          <p:cNvSpPr/>
          <p:nvPr/>
        </p:nvSpPr>
        <p:spPr>
          <a:xfrm>
            <a:off x="8263013" y="2062077"/>
            <a:ext cx="512400" cy="436500"/>
          </a:xfrm>
          <a:prstGeom prst="ellipse">
            <a:avLst/>
          </a:prstGeom>
          <a:solidFill>
            <a:srgbClr val="B7B7B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a:t>
            </a:r>
            <a:endParaRPr b="0" i="0" sz="1800" u="none" cap="none" strike="noStrike">
              <a:solidFill>
                <a:srgbClr val="000000"/>
              </a:solidFill>
              <a:latin typeface="Arial"/>
              <a:ea typeface="Arial"/>
              <a:cs typeface="Arial"/>
              <a:sym typeface="Arial"/>
            </a:endParaRPr>
          </a:p>
        </p:txBody>
      </p:sp>
      <p:cxnSp>
        <p:nvCxnSpPr>
          <p:cNvPr id="206" name="Google Shape;206;p22"/>
          <p:cNvCxnSpPr>
            <a:stCxn id="200" idx="7"/>
            <a:endCxn id="205" idx="2"/>
          </p:cNvCxnSpPr>
          <p:nvPr/>
        </p:nvCxnSpPr>
        <p:spPr>
          <a:xfrm flipH="1" rot="10800000">
            <a:off x="4398242" y="2280240"/>
            <a:ext cx="3864900" cy="282000"/>
          </a:xfrm>
          <a:prstGeom prst="straightConnector1">
            <a:avLst/>
          </a:prstGeom>
          <a:noFill/>
          <a:ln cap="flat" cmpd="sng" w="19050">
            <a:solidFill>
              <a:srgbClr val="000000"/>
            </a:solidFill>
            <a:prstDash val="solid"/>
            <a:round/>
            <a:headEnd len="sm" w="sm" type="none"/>
            <a:tailEnd len="med" w="med" type="triangle"/>
          </a:ln>
        </p:spPr>
      </p:cxnSp>
      <p:cxnSp>
        <p:nvCxnSpPr>
          <p:cNvPr id="207" name="Google Shape;207;p22"/>
          <p:cNvCxnSpPr>
            <a:stCxn id="200" idx="6"/>
            <a:endCxn id="208" idx="2"/>
          </p:cNvCxnSpPr>
          <p:nvPr/>
        </p:nvCxnSpPr>
        <p:spPr>
          <a:xfrm>
            <a:off x="4473281" y="2716566"/>
            <a:ext cx="659400" cy="361800"/>
          </a:xfrm>
          <a:prstGeom prst="straightConnector1">
            <a:avLst/>
          </a:prstGeom>
          <a:noFill/>
          <a:ln cap="flat" cmpd="sng" w="19050">
            <a:solidFill>
              <a:srgbClr val="0000FF"/>
            </a:solidFill>
            <a:prstDash val="solid"/>
            <a:round/>
            <a:headEnd len="sm" w="sm" type="none"/>
            <a:tailEnd len="med" w="med" type="triangle"/>
          </a:ln>
        </p:spPr>
      </p:cxnSp>
      <p:sp>
        <p:nvSpPr>
          <p:cNvPr id="208" name="Google Shape;208;p22"/>
          <p:cNvSpPr/>
          <p:nvPr/>
        </p:nvSpPr>
        <p:spPr>
          <a:xfrm>
            <a:off x="5132549" y="2860127"/>
            <a:ext cx="512400" cy="4365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1</a:t>
            </a:r>
            <a:endParaRPr b="0" i="0" sz="1800" u="none" cap="none" strike="noStrike">
              <a:solidFill>
                <a:srgbClr val="000000"/>
              </a:solidFill>
              <a:latin typeface="Arial"/>
              <a:ea typeface="Arial"/>
              <a:cs typeface="Arial"/>
              <a:sym typeface="Arial"/>
            </a:endParaRPr>
          </a:p>
        </p:txBody>
      </p:sp>
      <p:cxnSp>
        <p:nvCxnSpPr>
          <p:cNvPr id="209" name="Google Shape;209;p22"/>
          <p:cNvCxnSpPr>
            <a:stCxn id="208" idx="6"/>
            <a:endCxn id="204" idx="2"/>
          </p:cNvCxnSpPr>
          <p:nvPr/>
        </p:nvCxnSpPr>
        <p:spPr>
          <a:xfrm flipH="1" rot="10800000">
            <a:off x="5644949" y="3078077"/>
            <a:ext cx="1992900" cy="300"/>
          </a:xfrm>
          <a:prstGeom prst="straightConnector1">
            <a:avLst/>
          </a:prstGeom>
          <a:noFill/>
          <a:ln cap="flat" cmpd="sng" w="19050">
            <a:solidFill>
              <a:srgbClr val="000000"/>
            </a:solidFill>
            <a:prstDash val="solid"/>
            <a:round/>
            <a:headEnd len="sm" w="sm" type="none"/>
            <a:tailEnd len="med" w="med" type="triangle"/>
          </a:ln>
        </p:spPr>
      </p:cxnSp>
      <p:cxnSp>
        <p:nvCxnSpPr>
          <p:cNvPr id="210" name="Google Shape;210;p22"/>
          <p:cNvCxnSpPr>
            <a:stCxn id="208" idx="5"/>
            <a:endCxn id="201" idx="2"/>
          </p:cNvCxnSpPr>
          <p:nvPr/>
        </p:nvCxnSpPr>
        <p:spPr>
          <a:xfrm>
            <a:off x="5569910" y="3232703"/>
            <a:ext cx="788700" cy="642600"/>
          </a:xfrm>
          <a:prstGeom prst="straightConnector1">
            <a:avLst/>
          </a:prstGeom>
          <a:noFill/>
          <a:ln cap="flat" cmpd="sng" w="19050">
            <a:solidFill>
              <a:srgbClr val="0000FF"/>
            </a:solidFill>
            <a:prstDash val="solid"/>
            <a:round/>
            <a:headEnd len="sm" w="sm" type="none"/>
            <a:tailEnd len="med" w="med" type="triangle"/>
          </a:ln>
        </p:spPr>
      </p:cxnSp>
      <p:cxnSp>
        <p:nvCxnSpPr>
          <p:cNvPr id="211" name="Google Shape;211;p22"/>
          <p:cNvCxnSpPr>
            <a:stCxn id="201" idx="6"/>
            <a:endCxn id="204" idx="3"/>
          </p:cNvCxnSpPr>
          <p:nvPr/>
        </p:nvCxnSpPr>
        <p:spPr>
          <a:xfrm flipH="1" rot="10800000">
            <a:off x="6871005" y="3268847"/>
            <a:ext cx="858000" cy="606600"/>
          </a:xfrm>
          <a:prstGeom prst="straightConnector1">
            <a:avLst/>
          </a:prstGeom>
          <a:noFill/>
          <a:ln cap="flat" cmpd="sng" w="19050">
            <a:solidFill>
              <a:srgbClr val="0000FF"/>
            </a:solidFill>
            <a:prstDash val="solid"/>
            <a:round/>
            <a:headEnd len="sm" w="sm" type="none"/>
            <a:tailEnd len="med" w="med" type="triangle"/>
          </a:ln>
        </p:spPr>
      </p:cxnSp>
      <p:sp>
        <p:nvSpPr>
          <p:cNvPr id="212" name="Google Shape;212;p22"/>
          <p:cNvSpPr/>
          <p:nvPr/>
        </p:nvSpPr>
        <p:spPr>
          <a:xfrm>
            <a:off x="6275238" y="4002982"/>
            <a:ext cx="512320" cy="361814"/>
          </a:xfrm>
          <a:custGeom>
            <a:rect b="b" l="l" r="r" t="t"/>
            <a:pathLst>
              <a:path extrusionOk="0" h="10479" w="18756">
                <a:moveTo>
                  <a:pt x="4220" y="0"/>
                </a:moveTo>
                <a:cubicBezTo>
                  <a:pt x="3629" y="1690"/>
                  <a:pt x="-1611" y="8958"/>
                  <a:pt x="671" y="10141"/>
                </a:cubicBezTo>
                <a:cubicBezTo>
                  <a:pt x="2953" y="11324"/>
                  <a:pt x="15376" y="8451"/>
                  <a:pt x="17911" y="7099"/>
                </a:cubicBezTo>
                <a:cubicBezTo>
                  <a:pt x="20446" y="5747"/>
                  <a:pt x="16221" y="2873"/>
                  <a:pt x="15883" y="2028"/>
                </a:cubicBezTo>
              </a:path>
            </a:pathLst>
          </a:cu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 name="Google Shape;213;p22"/>
          <p:cNvCxnSpPr>
            <a:stCxn id="204" idx="7"/>
            <a:endCxn id="205" idx="4"/>
          </p:cNvCxnSpPr>
          <p:nvPr/>
        </p:nvCxnSpPr>
        <p:spPr>
          <a:xfrm flipH="1" rot="10800000">
            <a:off x="8169105" y="2498432"/>
            <a:ext cx="350100" cy="388800"/>
          </a:xfrm>
          <a:prstGeom prst="straightConnector1">
            <a:avLst/>
          </a:prstGeom>
          <a:noFill/>
          <a:ln cap="flat" cmpd="sng" w="19050">
            <a:solidFill>
              <a:srgbClr val="000000"/>
            </a:solidFill>
            <a:prstDash val="solid"/>
            <a:round/>
            <a:headEnd len="sm" w="sm" type="none"/>
            <a:tailEnd len="med" w="med" type="triangle"/>
          </a:ln>
        </p:spPr>
      </p:cxnSp>
      <p:sp>
        <p:nvSpPr>
          <p:cNvPr id="214" name="Google Shape;214;p22"/>
          <p:cNvSpPr txBox="1"/>
          <p:nvPr/>
        </p:nvSpPr>
        <p:spPr>
          <a:xfrm rot="-138619">
            <a:off x="6421076" y="2279606"/>
            <a:ext cx="1220492" cy="3896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not “0”-</a:t>
            </a:r>
            <a:r>
              <a:rPr b="0" i="0" lang="en" sz="1800" u="none" cap="none" strike="noStrike">
                <a:solidFill>
                  <a:schemeClr val="dk1"/>
                </a:solidFill>
                <a:latin typeface="Arial"/>
                <a:ea typeface="Arial"/>
                <a:cs typeface="Arial"/>
                <a:sym typeface="Arial"/>
              </a:rPr>
              <a:t>“</a:t>
            </a:r>
            <a:r>
              <a:rPr b="0" i="0" lang="en" sz="1800" u="none" cap="none" strike="noStrike">
                <a:solidFill>
                  <a:srgbClr val="000000"/>
                </a:solidFill>
                <a:latin typeface="Arial"/>
                <a:ea typeface="Arial"/>
                <a:cs typeface="Arial"/>
                <a:sym typeface="Arial"/>
              </a:rPr>
              <a:t>9”</a:t>
            </a:r>
            <a:endParaRPr b="0" i="0" sz="1800" u="none" cap="none" strike="noStrike">
              <a:solidFill>
                <a:srgbClr val="000000"/>
              </a:solidFill>
              <a:latin typeface="Arial"/>
              <a:ea typeface="Arial"/>
              <a:cs typeface="Arial"/>
              <a:sym typeface="Arial"/>
            </a:endParaRPr>
          </a:p>
        </p:txBody>
      </p:sp>
      <p:sp>
        <p:nvSpPr>
          <p:cNvPr id="215" name="Google Shape;215;p22"/>
          <p:cNvSpPr txBox="1"/>
          <p:nvPr/>
        </p:nvSpPr>
        <p:spPr>
          <a:xfrm>
            <a:off x="6214623" y="2955400"/>
            <a:ext cx="13581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not “0”-“9”</a:t>
            </a:r>
            <a:endParaRPr b="0" i="0" sz="1800" u="none" cap="none" strike="noStrike">
              <a:solidFill>
                <a:srgbClr val="000000"/>
              </a:solidFill>
              <a:latin typeface="Arial"/>
              <a:ea typeface="Arial"/>
              <a:cs typeface="Arial"/>
              <a:sym typeface="Arial"/>
            </a:endParaRPr>
          </a:p>
        </p:txBody>
      </p:sp>
      <p:sp>
        <p:nvSpPr>
          <p:cNvPr id="216" name="Google Shape;216;p22"/>
          <p:cNvSpPr txBox="1"/>
          <p:nvPr/>
        </p:nvSpPr>
        <p:spPr>
          <a:xfrm rot="-2210197">
            <a:off x="6862405" y="3330313"/>
            <a:ext cx="1343040" cy="4187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FF"/>
                </a:solidFill>
                <a:latin typeface="Arial"/>
                <a:ea typeface="Arial"/>
                <a:cs typeface="Arial"/>
                <a:sym typeface="Arial"/>
              </a:rPr>
              <a:t>[256]</a:t>
            </a:r>
            <a:endParaRPr b="0" i="0" sz="1800" u="none" cap="none" strike="noStrike">
              <a:solidFill>
                <a:srgbClr val="0000FF"/>
              </a:solidFill>
              <a:latin typeface="Arial"/>
              <a:ea typeface="Arial"/>
              <a:cs typeface="Arial"/>
              <a:sym typeface="Arial"/>
            </a:endParaRPr>
          </a:p>
        </p:txBody>
      </p:sp>
      <p:sp>
        <p:nvSpPr>
          <p:cNvPr id="217" name="Google Shape;217;p22"/>
          <p:cNvSpPr txBox="1"/>
          <p:nvPr/>
        </p:nvSpPr>
        <p:spPr>
          <a:xfrm>
            <a:off x="4397449" y="275675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FF"/>
                </a:solidFill>
                <a:latin typeface="Arial"/>
                <a:ea typeface="Arial"/>
                <a:cs typeface="Arial"/>
                <a:sym typeface="Arial"/>
              </a:rPr>
              <a:t>“1”</a:t>
            </a:r>
            <a:endParaRPr b="0" i="0" sz="1800" u="none" cap="none" strike="noStrike">
              <a:solidFill>
                <a:srgbClr val="0000FF"/>
              </a:solidFill>
              <a:latin typeface="Arial"/>
              <a:ea typeface="Arial"/>
              <a:cs typeface="Arial"/>
              <a:sym typeface="Arial"/>
            </a:endParaRPr>
          </a:p>
        </p:txBody>
      </p:sp>
      <p:sp>
        <p:nvSpPr>
          <p:cNvPr id="218" name="Google Shape;218;p22"/>
          <p:cNvSpPr txBox="1"/>
          <p:nvPr/>
        </p:nvSpPr>
        <p:spPr>
          <a:xfrm>
            <a:off x="5424826" y="335210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FF"/>
                </a:solidFill>
                <a:latin typeface="Arial"/>
                <a:ea typeface="Arial"/>
                <a:cs typeface="Arial"/>
                <a:sym typeface="Arial"/>
              </a:rPr>
              <a:t>“2”</a:t>
            </a:r>
            <a:endParaRPr b="0" i="0" sz="1800" u="none" cap="none" strike="noStrike">
              <a:solidFill>
                <a:srgbClr val="0000FF"/>
              </a:solidFill>
              <a:latin typeface="Arial"/>
              <a:ea typeface="Arial"/>
              <a:cs typeface="Arial"/>
              <a:sym typeface="Arial"/>
            </a:endParaRPr>
          </a:p>
        </p:txBody>
      </p:sp>
      <p:sp>
        <p:nvSpPr>
          <p:cNvPr id="219" name="Google Shape;219;p22"/>
          <p:cNvSpPr txBox="1"/>
          <p:nvPr/>
        </p:nvSpPr>
        <p:spPr>
          <a:xfrm>
            <a:off x="6325452" y="4284300"/>
            <a:ext cx="8580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rgbClr val="0000FF"/>
                </a:solidFill>
                <a:latin typeface="Arial"/>
                <a:ea typeface="Arial"/>
                <a:cs typeface="Arial"/>
                <a:sym typeface="Arial"/>
              </a:rPr>
              <a:t>“3”</a:t>
            </a:r>
            <a:endParaRPr b="0" i="0" sz="18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22"/>
          <p:cNvSpPr txBox="1"/>
          <p:nvPr/>
        </p:nvSpPr>
        <p:spPr>
          <a:xfrm>
            <a:off x="8232925" y="2624100"/>
            <a:ext cx="9111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[0-256]</a:t>
            </a:r>
            <a:endParaRPr b="0" i="0" sz="1800" u="none" cap="none" strike="noStrike">
              <a:solidFill>
                <a:srgbClr val="000000"/>
              </a:solidFill>
              <a:latin typeface="Arial"/>
              <a:ea typeface="Arial"/>
              <a:cs typeface="Arial"/>
              <a:sym typeface="Arial"/>
            </a:endParaRPr>
          </a:p>
        </p:txBody>
      </p:sp>
      <p:grpSp>
        <p:nvGrpSpPr>
          <p:cNvPr id="221" name="Google Shape;221;p22"/>
          <p:cNvGrpSpPr/>
          <p:nvPr/>
        </p:nvGrpSpPr>
        <p:grpSpPr>
          <a:xfrm>
            <a:off x="2996350" y="2498338"/>
            <a:ext cx="964692" cy="436264"/>
            <a:chOff x="3161339" y="3968693"/>
            <a:chExt cx="914400" cy="482700"/>
          </a:xfrm>
        </p:grpSpPr>
        <p:sp>
          <p:nvSpPr>
            <p:cNvPr id="222" name="Google Shape;222;p22"/>
            <p:cNvSpPr/>
            <p:nvPr/>
          </p:nvSpPr>
          <p:spPr>
            <a:xfrm>
              <a:off x="3161339" y="3968693"/>
              <a:ext cx="485700" cy="4827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3" name="Google Shape;223;p22"/>
            <p:cNvCxnSpPr>
              <a:stCxn id="222" idx="6"/>
            </p:cNvCxnSpPr>
            <p:nvPr/>
          </p:nvCxnSpPr>
          <p:spPr>
            <a:xfrm>
              <a:off x="3647039" y="4210043"/>
              <a:ext cx="428700" cy="0"/>
            </a:xfrm>
            <a:prstGeom prst="straightConnector1">
              <a:avLst/>
            </a:prstGeom>
            <a:noFill/>
            <a:ln cap="flat" cmpd="sng" w="19050">
              <a:solidFill>
                <a:srgbClr val="000000"/>
              </a:solidFill>
              <a:prstDash val="solid"/>
              <a:round/>
              <a:headEnd len="sm" w="sm" type="none"/>
              <a:tailEnd len="med" w="med" type="triangle"/>
            </a:ln>
          </p:spPr>
        </p:cxnSp>
      </p:grpSp>
      <p:graphicFrame>
        <p:nvGraphicFramePr>
          <p:cNvPr id="224" name="Google Shape;224;p22"/>
          <p:cNvGraphicFramePr/>
          <p:nvPr/>
        </p:nvGraphicFramePr>
        <p:xfrm>
          <a:off x="381000" y="2906138"/>
          <a:ext cx="3000000" cy="3000000"/>
        </p:xfrm>
        <a:graphic>
          <a:graphicData uri="http://schemas.openxmlformats.org/drawingml/2006/table">
            <a:tbl>
              <a:tblPr>
                <a:noFill/>
                <a:tableStyleId>{AD32AE84-6CF4-484A-9798-991A38A535E9}</a:tableStyleId>
              </a:tblPr>
              <a:tblGrid>
                <a:gridCol w="1220500"/>
                <a:gridCol w="784925"/>
                <a:gridCol w="745975"/>
                <a:gridCol w="722000"/>
              </a:tblGrid>
              <a:tr h="3515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S</a:t>
                      </a:r>
                      <a:endParaRPr b="1"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Node</a:t>
                      </a:r>
                      <a:r>
                        <a:rPr lang="en" sz="1800" u="none" cap="none" strike="noStrike"/>
                        <a:t> 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FFFF"/>
                          </a:solidFill>
                        </a:rPr>
                        <a:t>100%</a:t>
                      </a:r>
                      <a:r>
                        <a:rPr b="1" lang="en" sz="1800" u="none" cap="none" strike="noStrike">
                          <a:solidFill>
                            <a:srgbClr val="FFFFFF"/>
                          </a:solidFill>
                        </a:rPr>
                        <a:t> (5/5)</a:t>
                      </a:r>
                      <a:endParaRPr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t>80%</a:t>
                      </a:r>
                      <a:r>
                        <a:rPr b="1" lang="en" sz="1800" u="none" cap="none" strike="noStrike"/>
                        <a:t> (4/5)</a:t>
                      </a:r>
                      <a:endParaRPr b="1"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FFFF"/>
                          </a:solidFill>
                        </a:rPr>
                        <a:t>80%</a:t>
                      </a:r>
                      <a:endParaRPr b="1" sz="1800" u="none" cap="none" strike="noStrike">
                        <a:solidFill>
                          <a:srgbClr val="FFFFFF"/>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rgbClr val="FFFFFF"/>
                          </a:solidFill>
                        </a:rPr>
                        <a:t>(4/5)</a:t>
                      </a:r>
                      <a:endParaRPr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Edge</a:t>
                      </a:r>
                      <a:endParaRPr b="1" sz="1800" u="none" cap="none" strike="noStrike"/>
                    </a:p>
                    <a:p>
                      <a:pPr indent="0" lvl="0" marL="0" marR="0" rtl="0" algn="ctr">
                        <a:lnSpc>
                          <a:spcPct val="100000"/>
                        </a:lnSpc>
                        <a:spcBef>
                          <a:spcPts val="0"/>
                        </a:spcBef>
                        <a:spcAft>
                          <a:spcPts val="0"/>
                        </a:spcAft>
                        <a:buClr>
                          <a:srgbClr val="000000"/>
                        </a:buClr>
                        <a:buSzPts val="1800"/>
                        <a:buFont typeface="Arial"/>
                        <a:buNone/>
                      </a:pPr>
                      <a:r>
                        <a:rPr lang="en" sz="1800" u="none" cap="none" strike="noStrike"/>
                        <a:t>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FFFF"/>
                          </a:solidFill>
                        </a:rPr>
                        <a:t>86%</a:t>
                      </a:r>
                      <a:endParaRPr b="1" i="1" sz="1800" u="none" cap="none" strike="noStrike">
                        <a:solidFill>
                          <a:srgbClr val="FFFFFF"/>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rgbClr val="FFFFFF"/>
                          </a:solidFill>
                        </a:rPr>
                        <a:t>(6/7)</a:t>
                      </a:r>
                      <a:endParaRPr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i="1" lang="en" sz="1800" u="none" cap="none" strike="noStrike"/>
                        <a:t>57%</a:t>
                      </a:r>
                      <a:endParaRPr b="1" i="1" sz="1800" u="none" cap="none" strike="noStrike"/>
                    </a:p>
                    <a:p>
                      <a:pPr indent="0" lvl="0" marL="0" marR="0" rtl="0" algn="ctr">
                        <a:lnSpc>
                          <a:spcPct val="100000"/>
                        </a:lnSpc>
                        <a:spcBef>
                          <a:spcPts val="0"/>
                        </a:spcBef>
                        <a:spcAft>
                          <a:spcPts val="0"/>
                        </a:spcAft>
                        <a:buClr>
                          <a:schemeClr val="dk1"/>
                        </a:buClr>
                        <a:buSzPts val="800"/>
                        <a:buFont typeface="Arial"/>
                        <a:buNone/>
                      </a:pPr>
                      <a:r>
                        <a:rPr b="1" lang="en" sz="1800" u="none" cap="none" strike="noStrike"/>
                        <a:t>(4/7)</a:t>
                      </a:r>
                      <a:endParaRPr b="1"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ctr">
                        <a:lnSpc>
                          <a:spcPct val="100000"/>
                        </a:lnSpc>
                        <a:spcBef>
                          <a:spcPts val="0"/>
                        </a:spcBef>
                        <a:spcAft>
                          <a:spcPts val="0"/>
                        </a:spcAft>
                        <a:buClr>
                          <a:schemeClr val="dk1"/>
                        </a:buClr>
                        <a:buSzPts val="800"/>
                        <a:buFont typeface="Arial"/>
                        <a:buNone/>
                      </a:pPr>
                      <a:r>
                        <a:rPr b="1" i="1" lang="en" sz="1800" u="none" cap="none" strike="noStrike">
                          <a:solidFill>
                            <a:srgbClr val="FFFFFF"/>
                          </a:solidFill>
                        </a:rPr>
                        <a:t>43%</a:t>
                      </a:r>
                      <a:endParaRPr b="1" i="1" sz="1800" u="none" cap="none" strike="noStrike">
                        <a:solidFill>
                          <a:srgbClr val="FFFFFF"/>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rgbClr val="FFFFFF"/>
                          </a:solidFill>
                        </a:rPr>
                        <a:t>(3/7)</a:t>
                      </a:r>
                      <a:endParaRPr b="1" sz="1800" u="none" cap="none" strike="noStrike">
                        <a:solidFill>
                          <a:srgbClr val="FFFFFF"/>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5" name="Google Shape;225;p22"/>
          <p:cNvSpPr txBox="1"/>
          <p:nvPr/>
        </p:nvSpPr>
        <p:spPr>
          <a:xfrm>
            <a:off x="673550" y="1628447"/>
            <a:ext cx="587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Regex: “</a:t>
            </a:r>
            <a:r>
              <a:rPr b="1" i="1" lang="en" sz="2400" u="sng" cap="none" strike="noStrike">
                <a:solidFill>
                  <a:srgbClr val="0000FF"/>
                </a:solidFill>
                <a:latin typeface="Arial"/>
                <a:ea typeface="Arial"/>
                <a:cs typeface="Arial"/>
                <a:sym typeface="Arial"/>
              </a:rPr>
              <a:t>\d+</a:t>
            </a:r>
            <a:r>
              <a:rPr b="1" i="0" lang="en" sz="2400" u="none" cap="none" strike="noStrike">
                <a:solidFill>
                  <a:srgbClr val="000000"/>
                </a:solidFill>
                <a:latin typeface="Arial"/>
                <a:ea typeface="Arial"/>
                <a:cs typeface="Arial"/>
                <a:sym typeface="Arial"/>
              </a:rPr>
              <a:t>” input set S: {“</a:t>
            </a:r>
            <a:r>
              <a:rPr b="1" i="0" lang="en" sz="2400" u="none" cap="none" strike="noStrike">
                <a:solidFill>
                  <a:srgbClr val="6AA84F"/>
                </a:solidFill>
                <a:latin typeface="Arial"/>
                <a:ea typeface="Arial"/>
                <a:cs typeface="Arial"/>
                <a:sym typeface="Arial"/>
              </a:rPr>
              <a:t>123</a:t>
            </a:r>
            <a:r>
              <a:rPr b="1" i="0" lang="en" sz="2400" u="none" cap="none" strike="noStrike">
                <a:solidFill>
                  <a:srgbClr val="000000"/>
                </a:solidFill>
                <a:latin typeface="Arial"/>
                <a:ea typeface="Arial"/>
                <a:cs typeface="Arial"/>
                <a:sym typeface="Arial"/>
              </a:rPr>
              <a:t>”, “</a:t>
            </a:r>
            <a:r>
              <a:rPr b="1" i="0" lang="en" sz="2400" u="none" cap="none" strike="noStrike">
                <a:solidFill>
                  <a:srgbClr val="FF0000"/>
                </a:solidFill>
                <a:latin typeface="Arial"/>
                <a:ea typeface="Arial"/>
                <a:cs typeface="Arial"/>
                <a:sym typeface="Arial"/>
              </a:rPr>
              <a:t>1a</a:t>
            </a:r>
            <a:r>
              <a:rPr b="1" i="0" lang="en" sz="2400" u="none" cap="none" strike="noStrike">
                <a:solidFill>
                  <a:srgbClr val="000000"/>
                </a:solidFill>
                <a:latin typeface="Arial"/>
                <a:ea typeface="Arial"/>
                <a:cs typeface="Arial"/>
                <a:sym typeface="Arial"/>
              </a:rPr>
              <a:t>”}</a:t>
            </a:r>
            <a:r>
              <a:rPr b="1" i="0" lang="en" sz="1800" u="none" cap="none" strike="noStrike">
                <a:solidFill>
                  <a:srgbClr val="FFFFFF"/>
                </a:solidFill>
                <a:latin typeface="Arial"/>
                <a:ea typeface="Arial"/>
                <a:cs typeface="Arial"/>
                <a:sym typeface="Arial"/>
              </a:rPr>
              <a:t>a</a:t>
            </a:r>
            <a:endParaRPr b="1" i="0" sz="1800" u="none" cap="none" strike="noStrike">
              <a:solidFill>
                <a:srgbClr val="FFFFFF"/>
              </a:solidFill>
              <a:latin typeface="Arial"/>
              <a:ea typeface="Arial"/>
              <a:cs typeface="Arial"/>
              <a:sym typeface="Arial"/>
            </a:endParaRPr>
          </a:p>
        </p:txBody>
      </p:sp>
      <p:pic>
        <p:nvPicPr>
          <p:cNvPr id="226" name="Google Shape;226;p22"/>
          <p:cNvPicPr preferRelativeResize="0"/>
          <p:nvPr/>
        </p:nvPicPr>
        <p:blipFill rotWithShape="1">
          <a:blip r:embed="rId3">
            <a:alphaModFix/>
          </a:blip>
          <a:srcRect b="0" l="0" r="0" t="0"/>
          <a:stretch/>
        </p:blipFill>
        <p:spPr>
          <a:xfrm>
            <a:off x="3417787" y="2966606"/>
            <a:ext cx="282714" cy="323100"/>
          </a:xfrm>
          <a:prstGeom prst="rect">
            <a:avLst/>
          </a:prstGeom>
          <a:noFill/>
          <a:ln>
            <a:noFill/>
          </a:ln>
        </p:spPr>
      </p:pic>
      <p:pic>
        <p:nvPicPr>
          <p:cNvPr id="227" name="Google Shape;227;p22"/>
          <p:cNvPicPr preferRelativeResize="0"/>
          <p:nvPr/>
        </p:nvPicPr>
        <p:blipFill rotWithShape="1">
          <a:blip r:embed="rId4">
            <a:alphaModFix/>
          </a:blip>
          <a:srcRect b="0" l="0" r="0" t="0"/>
          <a:stretch/>
        </p:blipFill>
        <p:spPr>
          <a:xfrm>
            <a:off x="2593150" y="2978081"/>
            <a:ext cx="451469" cy="300150"/>
          </a:xfrm>
          <a:prstGeom prst="rect">
            <a:avLst/>
          </a:prstGeom>
          <a:noFill/>
          <a:ln>
            <a:noFill/>
          </a:ln>
        </p:spPr>
      </p:pic>
      <p:sp>
        <p:nvSpPr>
          <p:cNvPr id="228" name="Google Shape;22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c-ppt-template-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