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3"/>
  </p:notesMasterIdLst>
  <p:sldIdLst>
    <p:sldId id="293" r:id="rId2"/>
    <p:sldId id="365" r:id="rId3"/>
    <p:sldId id="342" r:id="rId4"/>
    <p:sldId id="362" r:id="rId5"/>
    <p:sldId id="363" r:id="rId6"/>
    <p:sldId id="366" r:id="rId7"/>
    <p:sldId id="367" r:id="rId8"/>
    <p:sldId id="370" r:id="rId9"/>
    <p:sldId id="371" r:id="rId10"/>
    <p:sldId id="345" r:id="rId11"/>
    <p:sldId id="354" r:id="rId12"/>
    <p:sldId id="372" r:id="rId13"/>
    <p:sldId id="300" r:id="rId14"/>
    <p:sldId id="276" r:id="rId15"/>
    <p:sldId id="356" r:id="rId16"/>
    <p:sldId id="357" r:id="rId17"/>
    <p:sldId id="358" r:id="rId18"/>
    <p:sldId id="334" r:id="rId19"/>
    <p:sldId id="355" r:id="rId20"/>
    <p:sldId id="270" r:id="rId21"/>
    <p:sldId id="35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FF2F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79B82C-472D-40E1-97AE-19C62CA56397}">
  <a:tblStyle styleId="{7C79B82C-472D-40E1-97AE-19C62CA56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/>
    <p:restoredTop sz="76902"/>
  </p:normalViewPr>
  <p:slideViewPr>
    <p:cSldViewPr snapToGrid="0" snapToObjects="1">
      <p:cViewPr>
        <p:scale>
          <a:sx n="109" d="100"/>
          <a:sy n="109" d="100"/>
        </p:scale>
        <p:origin x="320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645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342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After</a:t>
            </a:r>
            <a:r>
              <a:rPr lang="en-US" baseline="0" dirty="0" smtClean="0"/>
              <a:t> identifying those I/O dependent loops, to improve the detection accuracy,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performs false positive filtering to prune those always-exit loops under any circumstance.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 this example,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identifies this I/O dependent loops because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 is I/O dependent.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However, </a:t>
            </a:r>
            <a:r>
              <a:rPr lang="en-US" baseline="0" dirty="0" err="1" smtClean="0"/>
              <a:t>Dscope’s</a:t>
            </a:r>
            <a:r>
              <a:rPr lang="en-US" baseline="0" dirty="0" smtClean="0"/>
              <a:t> false positive filtering module will prune this loop b/c the loop stride is 1 and the loop index has a fixed upper bound.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Intuitively, if </a:t>
            </a:r>
            <a:r>
              <a:rPr lang="mr-IN" baseline="0" dirty="0" smtClean="0"/>
              <a:t>…</a:t>
            </a:r>
            <a:r>
              <a:rPr lang="en-US" baseline="0" dirty="0" smtClean="0"/>
              <a:t>..the loop can always exit.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08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47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More commonly, the loop stride</a:t>
            </a:r>
            <a:r>
              <a:rPr lang="en-US" baseline="0" dirty="0" smtClean="0"/>
              <a:t> and bounds are denoted by different APIs in commonly used java classes.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Dscope</a:t>
            </a:r>
            <a:r>
              <a:rPr lang="en-US" baseline="0" dirty="0" smtClean="0"/>
              <a:t> categorize those APIs into fives groups: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And then performs the false positive pruning.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09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dirty="0" smtClean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</a:rPr>
              <a:t>common cloud systems;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08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Might</a:t>
            </a:r>
            <a:r>
              <a:rPr lang="en-US" baseline="0" dirty="0" smtClean="0"/>
              <a:t> cause other problems but they are not data corruption hang bugs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84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further summarize common types of corruption-hang bugs based on the detection results of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mr-IN" sz="11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hope this categorization can help future work on avoiding, detecting, and fixing corruption hang bugs, and help developers better understand the impact of data corruption-hang bugs.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should know that It does not necessarily mean that data corruption hang bugs only have these four types.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time limit, I am only going through type 1 and type 2 with some examples.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55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baseline="0" dirty="0" smtClean="0"/>
              <a:t> bug we talked before falls in this type.</a:t>
            </a:r>
          </a:p>
          <a:p>
            <a:r>
              <a:rPr lang="en-US" baseline="0" dirty="0" smtClean="0"/>
              <a:t>When </a:t>
            </a:r>
            <a:r>
              <a:rPr lang="en-US" baseline="0" dirty="0" err="1" smtClean="0"/>
              <a:t>inputstream</a:t>
            </a:r>
            <a:r>
              <a:rPr lang="en-US" baseline="0" dirty="0" smtClean="0"/>
              <a:t> is corrupted, the skip function returns unexpected error code, 0, and 0 is directly assigned to the loop stride.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103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When the</a:t>
            </a:r>
            <a:r>
              <a:rPr lang="en-US" baseline="0" dirty="0" smtClean="0"/>
              <a:t> configuration file is corrupted,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 BUFFER_SIZE read from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becomes 0. Conducting read() operation on a zero-size byte array causes the loop stride to be always zero.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429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completeFile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keeps polling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check the completeness of the committing block operation.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last block is corrupted,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fails to commit it to the disk but returns false.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343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Now let’s look at what bugs are falsely reported.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Dscope</a:t>
            </a:r>
            <a:r>
              <a:rPr lang="en-US" dirty="0" smtClean="0"/>
              <a:t> falsely reported </a:t>
            </a:r>
            <a:r>
              <a:rPr lang="en-US" dirty="0" err="1" smtClean="0"/>
              <a:t>readWithBounceBuffer</a:t>
            </a:r>
            <a:r>
              <a:rPr lang="en-US" baseline="0" dirty="0" smtClean="0"/>
              <a:t> as a data corruption hang bug b/c the loop only contains checking-bounds APIs.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future, we want to integrate </a:t>
            </a:r>
            <a:r>
              <a:rPr lang="en-US" dirty="0" err="1" smtClean="0"/>
              <a:t>Dscope</a:t>
            </a:r>
            <a:r>
              <a:rPr lang="en-US" dirty="0" smtClean="0"/>
              <a:t> with</a:t>
            </a:r>
            <a:r>
              <a:rPr lang="en-US" baseline="0" dirty="0" smtClean="0"/>
              <a:t> </a:t>
            </a:r>
            <a:r>
              <a:rPr lang="en-US" dirty="0" smtClean="0"/>
              <a:t> inter-procedural</a:t>
            </a:r>
            <a:r>
              <a:rPr lang="en-US" baseline="0" dirty="0" smtClean="0"/>
              <a:t> analysis to do further pruning.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42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2017, the British Airway service was down for hours due to data corruption.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power outage happens, the failover operation is ongoing, the primary data center needs to recover the data from the mirrored data center.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there was a piece of corrupted data during the recovering, causing the software hang, bringing down the British Airways service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data corruption induced hang problems are so sever, we are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thirsting for an easy-to-use detection tool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detect those data corruption hang bugs before they are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triggered in the production system.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addition, when the data corruption hang bugs are triggered in the production systems, they are notoriously difficult to debug because they typically produce little useful debugging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62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58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When the </a:t>
            </a:r>
            <a:r>
              <a:rPr lang="en-US" dirty="0" err="1" smtClean="0"/>
              <a:t>InputStream</a:t>
            </a:r>
            <a:r>
              <a:rPr lang="en-US" baseline="0" dirty="0" smtClean="0"/>
              <a:t> is corrupted by either encoding, decoding, or corruption propagation from the hardware.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Calling</a:t>
            </a:r>
            <a:r>
              <a:rPr lang="en-US" baseline="0" dirty="0" smtClean="0"/>
              <a:t> skip function on the corrupted </a:t>
            </a:r>
            <a:r>
              <a:rPr lang="en-US" baseline="0" dirty="0" err="1" smtClean="0"/>
              <a:t>inputstream</a:t>
            </a:r>
            <a:r>
              <a:rPr lang="en-US" baseline="0" dirty="0" smtClean="0"/>
              <a:t> will return 0.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0 is then assigned to the loop stride, ret.</a:t>
            </a:r>
            <a:endParaRPr lang="en-US" baseline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When the loop stride is always 0,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 will always be positive, making the loop infinite, causing software hang, hanging the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HDFS endlessly.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How does DScope detect data corruption hang bugs?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Dscope</a:t>
            </a:r>
            <a:r>
              <a:rPr lang="en-US" baseline="0" dirty="0" smtClean="0"/>
              <a:t> takes the app bytecode as the input and check whether the application contains the loop whose exit conditions depends on I/O operations.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 rationale is that when data corruption happens, conducting I/O operations on the corrupted data can either return unexpected value or exception. When they are not handled well, the loop’s exit condition becomes false, causing infinite loop.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To achieve the detection,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first extract the loop paths with the conditions.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then identifies the I/O dependent infinite loops by checking whether their exit conditions depends on I/O operations.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To improve the detection accuracy,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performs FP filtering to prune those always-exit loops.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Dscope</a:t>
            </a:r>
            <a:r>
              <a:rPr lang="en-US" baseline="0" dirty="0" smtClean="0"/>
              <a:t> at last outputs the data corruption hang bugs.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OK, Let’s zoom in to the three modules of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442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first look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how DScope extracts loop paths with their exit conditions on </a:t>
            </a:r>
            <a:r>
              <a:rPr lang="en-US" sz="11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kinds of loops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considers three types of loops: simple loops, nested loops and loops with exception handling constructs.</a:t>
            </a: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 extracts the loop paths by traversing the CFG of the loop.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loop path is the loop execution path in one iteration, which consists of all the statements starting from and end at the loop header.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4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nested loop, the loop path consists of concatenations of the execution paths of both inner loops and outer loops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first extract the outer loop paths and inner loop path, respectively.</a:t>
            </a:r>
          </a:p>
          <a:p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clones the outer loop path and replace the statement with the inner loop path if the statement is the inner loop header statement &amp; the current loop path does not contain the inner loop path.</a:t>
            </a:r>
          </a:p>
          <a:p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repearts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above steps until no more new loop paths generated.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07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third group of complicated loops involve exceptions. For those loops, some sub-paths become infeasible due to the exception handling, which should not be considered for further analyzing.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when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corrupted, the control flow of this loop will change dramatically. Some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subpaths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becomes infeasible.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removes those infeasible sub-path and reduce the number of loop path greatly.</a:t>
            </a:r>
          </a:p>
          <a:p>
            <a:r>
              <a:rPr lang="mr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extracting loop paths with their exit conditions,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Dscope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identifies whether the potential infinite loops are I/O dependent. </a:t>
            </a:r>
            <a:endParaRPr lang="en-US" baseline="0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2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Dscope</a:t>
            </a:r>
            <a:r>
              <a:rPr lang="en-US" baseline="0" dirty="0" smtClean="0"/>
              <a:t> checks whether the exit conditions depend on I/O operations in three cases.</a:t>
            </a:r>
          </a:p>
          <a:p>
            <a:r>
              <a:rPr lang="en-US" baseline="0" dirty="0" smtClean="0"/>
              <a:t>When exit conditions directly depend on I/O operations,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simply checks whether I/O classes appear in the exit checking </a:t>
            </a:r>
            <a:r>
              <a:rPr lang="en-US" baseline="0" dirty="0" err="1" smtClean="0"/>
              <a:t>statments</a:t>
            </a:r>
            <a:r>
              <a:rPr lang="en-US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44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When exit conditions indirectly</a:t>
            </a:r>
            <a:r>
              <a:rPr lang="en-US" baseline="0" dirty="0" smtClean="0"/>
              <a:t> depend on I/O operations, </a:t>
            </a:r>
            <a:r>
              <a:rPr lang="en-US" baseline="0" dirty="0" err="1" smtClean="0"/>
              <a:t>Dscope</a:t>
            </a:r>
            <a:r>
              <a:rPr lang="en-US" baseline="0" dirty="0" smtClean="0"/>
              <a:t> conducts data dependency analysis.</a:t>
            </a:r>
          </a:p>
          <a:p>
            <a:r>
              <a:rPr lang="en-US" baseline="0" dirty="0" smtClean="0"/>
              <a:t>In this example, b5 and l8 are the variables in the exit conditions and they are eventually dependent on l4.</a:t>
            </a:r>
          </a:p>
          <a:p>
            <a:r>
              <a:rPr lang="en-US" baseline="0" dirty="0" smtClean="0"/>
              <a:t>L4 is the return value of an I/O operation. Thus, this loop is I/O dependent.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57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mr-IN" dirty="0" smtClean="0"/>
              <a:t>…</a:t>
            </a:r>
            <a:r>
              <a:rPr lang="en-US" dirty="0" smtClean="0"/>
              <a:t>to</a:t>
            </a:r>
            <a:r>
              <a:rPr lang="en-US" baseline="0" dirty="0" smtClean="0"/>
              <a:t> do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97629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7534264" y="35123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DScope,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SoCC’18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</a:t>
            </a:fld>
            <a:endParaRPr lang="uk-UA"/>
          </a:p>
        </p:txBody>
      </p:sp>
      <p:sp>
        <p:nvSpPr>
          <p:cNvPr id="27" name="Shape 130"/>
          <p:cNvSpPr txBox="1">
            <a:spLocks/>
          </p:cNvSpPr>
          <p:nvPr/>
        </p:nvSpPr>
        <p:spPr>
          <a:xfrm>
            <a:off x="0" y="1048364"/>
            <a:ext cx="9143999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DScope: Detecting Real-World </a:t>
            </a:r>
            <a:br>
              <a:rPr lang="en-US" dirty="0" smtClean="0"/>
            </a:br>
            <a:r>
              <a:rPr lang="en-US" dirty="0" smtClean="0"/>
              <a:t>Data Corruption Hang Bugs </a:t>
            </a:r>
            <a:br>
              <a:rPr lang="en-US" dirty="0" smtClean="0"/>
            </a:br>
            <a:r>
              <a:rPr lang="en-US" dirty="0" smtClean="0"/>
              <a:t>in Cloud Server Systems</a:t>
            </a:r>
            <a:endParaRPr lang="en-US" dirty="0"/>
          </a:p>
        </p:txBody>
      </p:sp>
      <p:sp>
        <p:nvSpPr>
          <p:cNvPr id="28" name="Shape 131"/>
          <p:cNvSpPr txBox="1">
            <a:spLocks/>
          </p:cNvSpPr>
          <p:nvPr/>
        </p:nvSpPr>
        <p:spPr>
          <a:xfrm>
            <a:off x="1" y="3251724"/>
            <a:ext cx="9143998" cy="123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ctr">
              <a:buNone/>
            </a:pPr>
            <a:r>
              <a:rPr lang="en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Ting </a:t>
            </a:r>
            <a:r>
              <a:rPr lang="en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Dai</a:t>
            </a:r>
            <a:r>
              <a:rPr lang="en" baseline="30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✝</a:t>
            </a:r>
            <a:r>
              <a:rPr lang="e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Jingzhu</a:t>
            </a:r>
            <a:r>
              <a:rPr lang="e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He</a:t>
            </a:r>
            <a:r>
              <a:rPr lang="en" baseline="30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✝</a:t>
            </a:r>
            <a:r>
              <a:rPr lang="e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Xiaohui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(Helen)</a:t>
            </a:r>
            <a:r>
              <a:rPr lang="e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Gu</a:t>
            </a:r>
            <a:r>
              <a:rPr lang="en" baseline="30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✝</a:t>
            </a:r>
            <a:r>
              <a:rPr lang="e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Shan Lu*, </a:t>
            </a:r>
            <a:r>
              <a:rPr lang="en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Peipei</a:t>
            </a:r>
            <a:r>
              <a:rPr lang="e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Wang</a:t>
            </a:r>
            <a:r>
              <a:rPr lang="en" baseline="30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✝</a:t>
            </a:r>
            <a:endParaRPr lang="en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76200" indent="0" algn="ctr">
              <a:buNone/>
            </a:pPr>
            <a:r>
              <a:rPr lang="en" baseline="30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✝</a:t>
            </a:r>
            <a:r>
              <a:rPr lang="en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NC State University             *</a:t>
            </a:r>
            <a:r>
              <a:rPr lang="en" i="1" spc="-2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University of Chicago</a:t>
            </a:r>
            <a:endParaRPr lang="en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60" y="4484913"/>
            <a:ext cx="2195746" cy="6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780525" y="447170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False </a:t>
            </a:r>
            <a:r>
              <a:rPr lang="en-US" sz="3000" dirty="0">
                <a:solidFill>
                  <a:srgbClr val="000000"/>
                </a:solidFill>
              </a:rPr>
              <a:t>P</a:t>
            </a:r>
            <a:r>
              <a:rPr lang="en-US" sz="3000" dirty="0" smtClean="0">
                <a:solidFill>
                  <a:srgbClr val="000000"/>
                </a:solidFill>
              </a:rPr>
              <a:t>ositive Filtering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690915" y="1644666"/>
            <a:ext cx="582611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/>
            </a:lvl1pPr>
          </a:lstStyle>
          <a:p>
            <a:r>
              <a:rPr lang="en-US" dirty="0" smtClean="0"/>
              <a:t>307</a:t>
            </a:r>
            <a:r>
              <a:rPr lang="en-US" sz="1800" dirty="0" smtClean="0"/>
              <a:t>  public static long </a:t>
            </a:r>
            <a:r>
              <a:rPr lang="en-US" sz="1800" b="1" dirty="0" err="1" smtClean="0">
                <a:solidFill>
                  <a:srgbClr val="0070C0"/>
                </a:solidFill>
              </a:rPr>
              <a:t>readVLong</a:t>
            </a:r>
            <a:r>
              <a:rPr lang="en-US" sz="1800" dirty="0" smtClean="0"/>
              <a:t>(</a:t>
            </a:r>
            <a:r>
              <a:rPr lang="en-US" sz="1800" dirty="0" err="1" smtClean="0"/>
              <a:t>DataInput</a:t>
            </a:r>
            <a:r>
              <a:rPr lang="en-US" sz="1800" dirty="0" smtClean="0"/>
              <a:t> stream)</a:t>
            </a:r>
            <a:r>
              <a:rPr lang="mr-IN" sz="1800" dirty="0" smtClean="0"/>
              <a:t>…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dirty="0" smtClean="0"/>
              <a:t>308</a:t>
            </a:r>
            <a:r>
              <a:rPr lang="en-US" sz="1800" dirty="0" smtClean="0"/>
              <a:t>      byte </a:t>
            </a:r>
            <a:r>
              <a:rPr lang="en-US" sz="1800" dirty="0" err="1" smtClean="0"/>
              <a:t>firstByte</a:t>
            </a:r>
            <a:r>
              <a:rPr lang="en-US" sz="1800" dirty="0" smtClean="0"/>
              <a:t> = </a:t>
            </a:r>
            <a:r>
              <a:rPr lang="en-US" sz="1800" dirty="0" err="1" smtClean="0"/>
              <a:t>stream.readByte</a:t>
            </a:r>
            <a:r>
              <a:rPr lang="en-US" sz="1800" dirty="0" smtClean="0"/>
              <a:t>();</a:t>
            </a:r>
          </a:p>
          <a:p>
            <a:r>
              <a:rPr lang="en-US" dirty="0" smtClean="0"/>
              <a:t>309</a:t>
            </a: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len</a:t>
            </a:r>
            <a:r>
              <a:rPr lang="en-US" sz="1800" dirty="0" smtClean="0"/>
              <a:t> = </a:t>
            </a:r>
            <a:r>
              <a:rPr lang="en-US" sz="1800" dirty="0" err="1" smtClean="0"/>
              <a:t>decodeVIntSize</a:t>
            </a:r>
            <a:r>
              <a:rPr lang="en-US" sz="1800" dirty="0" smtClean="0"/>
              <a:t>(</a:t>
            </a:r>
            <a:r>
              <a:rPr lang="en-US" sz="1800" dirty="0" err="1" smtClean="0"/>
              <a:t>firstByte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r>
              <a:rPr lang="en-US" dirty="0" smtClean="0"/>
              <a:t>314</a:t>
            </a:r>
            <a:r>
              <a:rPr lang="en-US" sz="1800" dirty="0" smtClean="0"/>
              <a:t>      </a:t>
            </a:r>
            <a:r>
              <a:rPr lang="en-US" sz="1800" b="1" dirty="0" smtClean="0">
                <a:solidFill>
                  <a:srgbClr val="941651"/>
                </a:solidFill>
              </a:rPr>
              <a:t>for 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idx</a:t>
            </a:r>
            <a:r>
              <a:rPr lang="en-US" sz="1800" dirty="0" smtClean="0"/>
              <a:t> = 0; </a:t>
            </a:r>
            <a:r>
              <a:rPr lang="en-US" sz="1800" dirty="0" err="1" smtClean="0"/>
              <a:t>idx</a:t>
            </a:r>
            <a:r>
              <a:rPr lang="en-US" sz="1800" dirty="0" smtClean="0"/>
              <a:t> &lt; len-1; </a:t>
            </a:r>
            <a:r>
              <a:rPr lang="en-US" sz="1800" dirty="0" err="1" smtClean="0"/>
              <a:t>idx</a:t>
            </a:r>
            <a:r>
              <a:rPr lang="en-US" sz="1800" dirty="0" smtClean="0"/>
              <a:t>++) {</a:t>
            </a:r>
          </a:p>
          <a:p>
            <a:r>
              <a:rPr lang="en-US" sz="1800" dirty="0" smtClean="0"/>
              <a:t>               </a:t>
            </a:r>
            <a:r>
              <a:rPr lang="mr-IN" sz="1800" dirty="0" smtClean="0"/>
              <a:t>…</a:t>
            </a:r>
            <a:endParaRPr lang="en-US" sz="1800" dirty="0"/>
          </a:p>
          <a:p>
            <a:r>
              <a:rPr lang="en-US" sz="1800" dirty="0" smtClean="0"/>
              <a:t>       }   }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690914" y="127533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 err="1" smtClean="0">
                <a:solidFill>
                  <a:srgbClr val="0070C0"/>
                </a:solidFill>
              </a:rPr>
              <a:t>Hadoop</a:t>
            </a:r>
            <a:r>
              <a:rPr lang="nl-NL" sz="1800" b="1" dirty="0" smtClean="0">
                <a:solidFill>
                  <a:srgbClr val="0070C0"/>
                </a:solidFill>
              </a:rPr>
              <a:t> v2.5.0 </a:t>
            </a:r>
            <a:r>
              <a:rPr lang="nl-NL" sz="1800" b="1" dirty="0" err="1" smtClean="0">
                <a:solidFill>
                  <a:srgbClr val="0070C0"/>
                </a:solidFill>
              </a:rPr>
              <a:t>WritableUtils.java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53200" y="2347786"/>
            <a:ext cx="2276924" cy="1166810"/>
          </a:xfrm>
          <a:prstGeom prst="wedgeRoundRectCallout">
            <a:avLst>
              <a:gd name="adj1" fmla="val -69857"/>
              <a:gd name="adj2" fmla="val -421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It’s </a:t>
            </a:r>
            <a:r>
              <a:rPr lang="en-US" b="1" dirty="0"/>
              <a:t>a FP </a:t>
            </a:r>
            <a:r>
              <a:rPr lang="en-US" b="1" dirty="0" smtClean="0"/>
              <a:t>b</a:t>
            </a:r>
            <a:r>
              <a:rPr lang="en-US" b="1" dirty="0" smtClean="0"/>
              <a:t>ecause</a:t>
            </a:r>
            <a:r>
              <a:rPr lang="en-US" b="1" dirty="0" smtClean="0"/>
              <a:t> </a:t>
            </a:r>
            <a:r>
              <a:rPr lang="en-US" b="1" dirty="0"/>
              <a:t>the loop stride is always 1</a:t>
            </a:r>
          </a:p>
          <a:p>
            <a:pPr algn="ctr"/>
            <a:r>
              <a:rPr lang="en-US" b="1" dirty="0"/>
              <a:t>and the upper bound (len-1) is fixed.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71855" y="3331716"/>
            <a:ext cx="2292268" cy="365760"/>
          </a:xfrm>
          <a:prstGeom prst="wedgeRoundRectCallout">
            <a:avLst>
              <a:gd name="adj1" fmla="val -9888"/>
              <a:gd name="adj2" fmla="val -11510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len</a:t>
            </a:r>
            <a:r>
              <a:rPr lang="en-US" b="1" dirty="0" smtClean="0"/>
              <a:t> is I/O dependent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607329" y="2784887"/>
            <a:ext cx="310660" cy="292608"/>
          </a:xfrm>
          <a:prstGeom prst="rect">
            <a:avLst/>
          </a:prstGeom>
          <a:solidFill>
            <a:srgbClr val="0070C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103041" y="3833643"/>
            <a:ext cx="904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False positive condition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66928" indent="-285750">
              <a:buFont typeface=".AppleSystemUIFont" charset="-120"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loop stride is always </a:t>
            </a:r>
            <a:r>
              <a:rPr lang="en-US" sz="1800" b="1" dirty="0">
                <a:solidFill>
                  <a:srgbClr val="C00000"/>
                </a:solidFill>
              </a:rPr>
              <a:t>positive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when the loop </a:t>
            </a:r>
            <a:r>
              <a:rPr lang="en-US" sz="1800" dirty="0" smtClean="0">
                <a:solidFill>
                  <a:schemeClr val="tx1"/>
                </a:solidFill>
              </a:rPr>
              <a:t>index has </a:t>
            </a:r>
            <a:r>
              <a:rPr lang="en-US" sz="1800" dirty="0">
                <a:solidFill>
                  <a:schemeClr val="tx1"/>
                </a:solidFill>
              </a:rPr>
              <a:t>a fixed </a:t>
            </a:r>
            <a:r>
              <a:rPr lang="en-US" sz="1800" b="1" dirty="0">
                <a:solidFill>
                  <a:srgbClr val="C00000"/>
                </a:solidFill>
              </a:rPr>
              <a:t>upper</a:t>
            </a:r>
            <a:r>
              <a:rPr lang="en-US" sz="1800" dirty="0">
                <a:solidFill>
                  <a:schemeClr val="tx1"/>
                </a:solidFill>
              </a:rPr>
              <a:t> bound;</a:t>
            </a:r>
          </a:p>
          <a:p>
            <a:pPr marL="566928" indent="-285750">
              <a:buFont typeface=".AppleSystemUIFont" charset="-120"/>
              <a:buChar char="-"/>
            </a:pPr>
            <a:r>
              <a:rPr lang="en-US" sz="1800" dirty="0" smtClean="0"/>
              <a:t>The </a:t>
            </a:r>
            <a:r>
              <a:rPr lang="en-US" sz="1800" dirty="0"/>
              <a:t>loop stride is always </a:t>
            </a:r>
            <a:r>
              <a:rPr lang="en-US" sz="1800" b="1" dirty="0" smtClean="0">
                <a:solidFill>
                  <a:srgbClr val="0070C0"/>
                </a:solidFill>
              </a:rPr>
              <a:t>negative</a:t>
            </a:r>
            <a:r>
              <a:rPr lang="en-US" sz="1800" dirty="0" smtClean="0"/>
              <a:t> </a:t>
            </a:r>
            <a:r>
              <a:rPr lang="en-US" sz="1800" dirty="0"/>
              <a:t>when the loop </a:t>
            </a:r>
            <a:r>
              <a:rPr lang="en-US" sz="1800" dirty="0" smtClean="0"/>
              <a:t>index has a fixed </a:t>
            </a:r>
            <a:r>
              <a:rPr lang="en-US" sz="1800" b="1" dirty="0" smtClean="0">
                <a:solidFill>
                  <a:srgbClr val="0070C0"/>
                </a:solidFill>
              </a:rPr>
              <a:t>lower</a:t>
            </a:r>
            <a:r>
              <a:rPr lang="en-US" sz="1800" dirty="0" smtClean="0">
                <a:solidFill>
                  <a:schemeClr val="tx1"/>
                </a:solidFill>
              </a:rPr>
              <a:t> bound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780525" y="447170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Loop Stride and Bound </a:t>
            </a:r>
            <a:r>
              <a:rPr lang="en-US" sz="3000" dirty="0">
                <a:solidFill>
                  <a:srgbClr val="000000"/>
                </a:solidFill>
              </a:rPr>
              <a:t>I</a:t>
            </a:r>
            <a:r>
              <a:rPr lang="en-US" sz="3000" dirty="0" smtClean="0">
                <a:solidFill>
                  <a:srgbClr val="000000"/>
                </a:solidFill>
              </a:rPr>
              <a:t>nference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928688" y="1360900"/>
            <a:ext cx="804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Stride and bounds are denoted by</a:t>
            </a:r>
          </a:p>
          <a:p>
            <a:pPr marL="694944" indent="-342900">
              <a:buFont typeface=".AppleSystemUIFont" charset="-120"/>
              <a:buChar char="-"/>
            </a:pPr>
            <a:r>
              <a:rPr lang="en-US" sz="2000" b="1" dirty="0" smtClean="0">
                <a:solidFill>
                  <a:srgbClr val="941651"/>
                </a:solidFill>
              </a:rPr>
              <a:t>Numeric primitives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71273"/>
              </p:ext>
            </p:extLst>
          </p:nvPr>
        </p:nvGraphicFramePr>
        <p:xfrm>
          <a:off x="780525" y="9362123"/>
          <a:ext cx="4148138" cy="2926080"/>
        </p:xfrm>
        <a:graphic>
          <a:graphicData uri="http://schemas.openxmlformats.org/drawingml/2006/table">
            <a:tbl>
              <a:tblPr firstRow="1" bandRow="1">
                <a:tableStyleId>{7C79B82C-472D-40E1-97AE-19C62CA56397}</a:tableStyleId>
              </a:tblPr>
              <a:tblGrid>
                <a:gridCol w="962025"/>
                <a:gridCol w="2057400"/>
                <a:gridCol w="112871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Prefix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# of classes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or interfaces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r"/>
                      <a:r>
                        <a:rPr lang="en-US" sz="1200" b="1" dirty="0" err="1" smtClean="0"/>
                        <a:t>java.io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DataInput</a:t>
                      </a:r>
                      <a:r>
                        <a:rPr lang="en-US" sz="1200" b="1" dirty="0" smtClean="0"/>
                        <a:t>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55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238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InputStream</a:t>
                      </a:r>
                      <a:r>
                        <a:rPr lang="en-US" sz="1200" b="1" baseline="0" dirty="0" smtClean="0"/>
                        <a:t>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Reader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</a:tr>
              <a:tr h="128913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b="1" dirty="0" err="1" smtClean="0"/>
                        <a:t>java.nio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Buffer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Channels.Channel</a:t>
                      </a:r>
                      <a:r>
                        <a:rPr lang="en-US" sz="1200" b="1" dirty="0" smtClean="0"/>
                        <a:t>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r"/>
                      <a:r>
                        <a:rPr lang="en-US" sz="1200" b="1" dirty="0" err="1" smtClean="0"/>
                        <a:t>java.util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Iterator,</a:t>
                      </a:r>
                      <a:r>
                        <a:rPr lang="en-US" sz="1200" b="1" baseline="0" dirty="0" smtClean="0"/>
                        <a:t> Enumeration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List, Queue,</a:t>
                      </a:r>
                      <a:r>
                        <a:rPr lang="en-US" sz="1200" b="1" baseline="0" dirty="0" smtClean="0"/>
                        <a:t> Set, Stack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StringTokenizer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2330" y="2348050"/>
            <a:ext cx="582611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/>
            </a:lvl1pPr>
          </a:lstStyle>
          <a:p>
            <a:r>
              <a:rPr lang="en-US" sz="1800" b="1" dirty="0" smtClean="0">
                <a:solidFill>
                  <a:srgbClr val="941651"/>
                </a:solidFill>
              </a:rPr>
              <a:t>for 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idx</a:t>
            </a:r>
            <a:r>
              <a:rPr lang="en-US" sz="1800" dirty="0" smtClean="0"/>
              <a:t> = 0; </a:t>
            </a:r>
            <a:r>
              <a:rPr lang="en-US" sz="1800" dirty="0" err="1" smtClean="0"/>
              <a:t>idx</a:t>
            </a:r>
            <a:r>
              <a:rPr lang="en-US" sz="1800" dirty="0" smtClean="0"/>
              <a:t> &lt; len-1; </a:t>
            </a:r>
            <a:r>
              <a:rPr lang="en-US" sz="1800" dirty="0" err="1" smtClean="0"/>
              <a:t>idx</a:t>
            </a:r>
            <a:r>
              <a:rPr lang="en-US" sz="1800" dirty="0" smtClean="0"/>
              <a:t>++) {</a:t>
            </a:r>
          </a:p>
          <a:p>
            <a:r>
              <a:rPr lang="en-US" sz="1800" dirty="0" smtClean="0"/>
              <a:t>    </a:t>
            </a:r>
            <a:r>
              <a:rPr lang="mr-IN" sz="1800" dirty="0" smtClean="0"/>
              <a:t>…</a:t>
            </a:r>
            <a:endParaRPr lang="en-US" sz="1800" dirty="0"/>
          </a:p>
          <a:p>
            <a:r>
              <a:rPr lang="en-US" sz="1800" dirty="0" smtClean="0"/>
              <a:t> }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450123" y="3314243"/>
            <a:ext cx="1571833" cy="365760"/>
          </a:xfrm>
          <a:prstGeom prst="wedgeRoundRectCallout">
            <a:avLst>
              <a:gd name="adj1" fmla="val 30850"/>
              <a:gd name="adj2" fmla="val -22407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Bound (len-1)</a:t>
            </a:r>
            <a:endParaRPr lang="en-US" sz="1600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35605" y="3314243"/>
            <a:ext cx="1430028" cy="365760"/>
          </a:xfrm>
          <a:prstGeom prst="wedgeRoundRectCallout">
            <a:avLst>
              <a:gd name="adj1" fmla="val -33662"/>
              <a:gd name="adj2" fmla="val -22728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Stride (1)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30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780525" y="447170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Loop Stride and Bound </a:t>
            </a:r>
            <a:r>
              <a:rPr lang="en-US" sz="3000" dirty="0">
                <a:solidFill>
                  <a:srgbClr val="000000"/>
                </a:solidFill>
              </a:rPr>
              <a:t>I</a:t>
            </a:r>
            <a:r>
              <a:rPr lang="en-US" sz="3000" dirty="0" smtClean="0">
                <a:solidFill>
                  <a:srgbClr val="000000"/>
                </a:solidFill>
              </a:rPr>
              <a:t>nference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928688" y="1360900"/>
            <a:ext cx="8043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Stride and bounds are denoted by</a:t>
            </a:r>
            <a:endParaRPr lang="en-US" sz="2000" b="1" dirty="0" smtClean="0">
              <a:solidFill>
                <a:srgbClr val="941651"/>
              </a:solidFill>
            </a:endParaRPr>
          </a:p>
          <a:p>
            <a:pPr marL="694944" indent="-342900">
              <a:buFont typeface=".AppleSystemUIFont" charset="-120"/>
              <a:buChar char="-"/>
            </a:pPr>
            <a:r>
              <a:rPr lang="en-US" sz="2000" b="1" dirty="0" smtClean="0">
                <a:solidFill>
                  <a:srgbClr val="941651"/>
                </a:solidFill>
              </a:rPr>
              <a:t>APIs </a:t>
            </a:r>
            <a:r>
              <a:rPr lang="en-US" sz="2000" b="1" dirty="0">
                <a:solidFill>
                  <a:srgbClr val="941651"/>
                </a:solidFill>
              </a:rPr>
              <a:t>in 60 commonly used Java </a:t>
            </a:r>
            <a:r>
              <a:rPr lang="en-US" sz="2000" b="1" dirty="0" smtClean="0">
                <a:solidFill>
                  <a:srgbClr val="941651"/>
                </a:solidFill>
              </a:rPr>
              <a:t>classes</a:t>
            </a:r>
          </a:p>
          <a:p>
            <a:r>
              <a:rPr lang="en-US" sz="2000" dirty="0" smtClean="0"/>
              <a:t>          Forward index </a:t>
            </a:r>
            <a:r>
              <a:rPr lang="en-US" sz="2000" b="1" dirty="0" smtClean="0">
                <a:solidFill>
                  <a:srgbClr val="0070C0"/>
                </a:solidFill>
              </a:rPr>
              <a:t>  </a:t>
            </a:r>
            <a:r>
              <a:rPr lang="en-US" sz="2000" dirty="0" smtClean="0"/>
              <a:t>Reverse index   Check bounds </a:t>
            </a:r>
          </a:p>
          <a:p>
            <a:r>
              <a:rPr lang="en-US" sz="2000" dirty="0" smtClean="0"/>
              <a:t>          Reset index   Update bounds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71273"/>
              </p:ext>
            </p:extLst>
          </p:nvPr>
        </p:nvGraphicFramePr>
        <p:xfrm>
          <a:off x="780525" y="9362123"/>
          <a:ext cx="4148138" cy="2926080"/>
        </p:xfrm>
        <a:graphic>
          <a:graphicData uri="http://schemas.openxmlformats.org/drawingml/2006/table">
            <a:tbl>
              <a:tblPr firstRow="1" bandRow="1">
                <a:tableStyleId>{7C79B82C-472D-40E1-97AE-19C62CA56397}</a:tableStyleId>
              </a:tblPr>
              <a:tblGrid>
                <a:gridCol w="962025"/>
                <a:gridCol w="2057400"/>
                <a:gridCol w="112871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Prefix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# of classes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or interfaces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r"/>
                      <a:r>
                        <a:rPr lang="en-US" sz="1200" b="1" dirty="0" err="1" smtClean="0"/>
                        <a:t>java.io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DataInput</a:t>
                      </a:r>
                      <a:r>
                        <a:rPr lang="en-US" sz="1200" b="1" dirty="0" smtClean="0"/>
                        <a:t>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55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238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InputStream</a:t>
                      </a:r>
                      <a:r>
                        <a:rPr lang="en-US" sz="1200" b="1" baseline="0" dirty="0" smtClean="0"/>
                        <a:t>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Reader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</a:tr>
              <a:tr h="128913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b="1" dirty="0" err="1" smtClean="0"/>
                        <a:t>java.nio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Buffer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Channels.Channel</a:t>
                      </a:r>
                      <a:r>
                        <a:rPr lang="en-US" sz="1200" b="1" dirty="0" smtClean="0"/>
                        <a:t> family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r"/>
                      <a:r>
                        <a:rPr lang="en-US" sz="1200" b="1" dirty="0" err="1" smtClean="0"/>
                        <a:t>java.util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Iterator,</a:t>
                      </a:r>
                      <a:r>
                        <a:rPr lang="en-US" sz="1200" b="1" baseline="0" dirty="0" smtClean="0"/>
                        <a:t> Enumeration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List, Queue,</a:t>
                      </a:r>
                      <a:r>
                        <a:rPr lang="en-US" sz="1200" b="1" baseline="0" dirty="0" smtClean="0"/>
                        <a:t> Set, Stack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StringTokenizer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7425" y="2997389"/>
            <a:ext cx="699802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RandomAccessReader</a:t>
            </a:r>
            <a:r>
              <a:rPr lang="en-US" sz="1800" dirty="0" smtClean="0"/>
              <a:t> </a:t>
            </a:r>
            <a:r>
              <a:rPr lang="en-US" sz="1800" b="1" dirty="0" err="1" smtClean="0"/>
              <a:t>dataFile</a:t>
            </a:r>
            <a:r>
              <a:rPr lang="en-US" sz="1800" dirty="0" smtClean="0"/>
              <a:t>;</a:t>
            </a:r>
          </a:p>
          <a:p>
            <a:endParaRPr lang="fi-FI" sz="1800" b="1" dirty="0" smtClean="0">
              <a:solidFill>
                <a:srgbClr val="941651"/>
              </a:solidFill>
            </a:endParaRPr>
          </a:p>
          <a:p>
            <a:r>
              <a:rPr lang="fi-FI" sz="1800" b="1" dirty="0" err="1" smtClean="0">
                <a:solidFill>
                  <a:srgbClr val="941651"/>
                </a:solidFill>
              </a:rPr>
              <a:t>while</a:t>
            </a:r>
            <a:r>
              <a:rPr lang="fi-FI" sz="1800" dirty="0" smtClean="0">
                <a:solidFill>
                  <a:srgbClr val="941651"/>
                </a:solidFill>
              </a:rPr>
              <a:t> </a:t>
            </a:r>
            <a:r>
              <a:rPr lang="fi-FI" sz="1800" dirty="0" smtClean="0"/>
              <a:t>(!</a:t>
            </a:r>
            <a:r>
              <a:rPr lang="fi-FI" sz="1800" b="1" dirty="0" err="1" smtClean="0">
                <a:solidFill>
                  <a:schemeClr val="tx1"/>
                </a:solidFill>
              </a:rPr>
              <a:t>dataFile</a:t>
            </a:r>
            <a:r>
              <a:rPr lang="fi-FI" sz="1800" dirty="0" err="1" smtClean="0"/>
              <a:t>.isEOF</a:t>
            </a:r>
            <a:r>
              <a:rPr lang="fi-FI" sz="1800" dirty="0" smtClean="0"/>
              <a:t>()) {</a:t>
            </a:r>
          </a:p>
          <a:p>
            <a:r>
              <a:rPr lang="fi-FI" sz="1800" dirty="0"/>
              <a:t> </a:t>
            </a:r>
            <a:r>
              <a:rPr lang="fi-FI" sz="1800" dirty="0" smtClean="0"/>
              <a:t>   </a:t>
            </a:r>
            <a:r>
              <a:rPr lang="mr-IN" sz="1800" dirty="0" smtClean="0"/>
              <a:t>…</a:t>
            </a:r>
            <a:endParaRPr lang="fi-FI" sz="1800" dirty="0" smtClean="0"/>
          </a:p>
          <a:p>
            <a:r>
              <a:rPr lang="fi-FI" sz="1800" dirty="0" smtClean="0"/>
              <a:t>    </a:t>
            </a:r>
            <a:r>
              <a:rPr lang="fi-FI" sz="1800" dirty="0" err="1" smtClean="0"/>
              <a:t>dataSize</a:t>
            </a:r>
            <a:r>
              <a:rPr lang="fi-FI" sz="1800" dirty="0" smtClean="0"/>
              <a:t> </a:t>
            </a:r>
            <a:r>
              <a:rPr lang="fi-FI" sz="1800" dirty="0"/>
              <a:t>= </a:t>
            </a:r>
            <a:r>
              <a:rPr lang="fi-FI" sz="1800" b="1" dirty="0" err="1">
                <a:solidFill>
                  <a:schemeClr val="tx1"/>
                </a:solidFill>
              </a:rPr>
              <a:t>dataFile</a:t>
            </a:r>
            <a:r>
              <a:rPr lang="fi-FI" sz="1800" dirty="0" err="1">
                <a:solidFill>
                  <a:schemeClr val="tx1"/>
                </a:solidFill>
              </a:rPr>
              <a:t>.readLong</a:t>
            </a:r>
            <a:r>
              <a:rPr lang="fi-FI" sz="1800" dirty="0" smtClean="0"/>
              <a:t>();     </a:t>
            </a:r>
          </a:p>
          <a:p>
            <a:r>
              <a:rPr lang="fi-FI" sz="1800" dirty="0" smtClean="0"/>
              <a:t> }  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66724" y="3542921"/>
            <a:ext cx="1980261" cy="365760"/>
          </a:xfrm>
          <a:prstGeom prst="wedgeRoundRectCallout">
            <a:avLst>
              <a:gd name="adj1" fmla="val -71753"/>
              <a:gd name="adj2" fmla="val 1631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Bound </a:t>
            </a:r>
            <a:r>
              <a:rPr lang="en-US" sz="1600" b="1" smtClean="0"/>
              <a:t>checking 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325851" y="4088453"/>
            <a:ext cx="2130026" cy="365760"/>
          </a:xfrm>
          <a:prstGeom prst="wedgeRoundRectCallout">
            <a:avLst>
              <a:gd name="adj1" fmla="val -63320"/>
              <a:gd name="adj2" fmla="val 1631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Stride </a:t>
            </a:r>
            <a:r>
              <a:rPr lang="en-US" sz="1600" b="1" dirty="0" smtClean="0"/>
              <a:t>forwarding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803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685800" y="493748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smtClean="0"/>
              <a:t>Evaluation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5177540" y="1564569"/>
            <a:ext cx="3280660" cy="3467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Implemented a prototype of DScope using Soot;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</a:rPr>
              <a:t>tate-of-the-art </a:t>
            </a:r>
            <a:r>
              <a:rPr lang="en-US" sz="2000" b="1" dirty="0">
                <a:solidFill>
                  <a:schemeClr val="tx1"/>
                </a:solidFill>
              </a:rPr>
              <a:t>static bug </a:t>
            </a:r>
            <a:r>
              <a:rPr lang="en-US" sz="2000" b="1" dirty="0" smtClean="0">
                <a:solidFill>
                  <a:schemeClr val="tx1"/>
                </a:solidFill>
              </a:rPr>
              <a:t>detectors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658368" lvl="0" indent="-342900" algn="l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.AppleSystemUIFont" charset="-120"/>
              <a:buChar char="-"/>
            </a:pPr>
            <a:r>
              <a:rPr lang="en-US" sz="2000" b="1" dirty="0" err="1" smtClean="0">
                <a:solidFill>
                  <a:schemeClr val="tx1"/>
                </a:solidFill>
              </a:rPr>
              <a:t>Findbugs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658368" lvl="0" indent="-342900" algn="l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.AppleSystemUIFont" charset="-120"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Infer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27657"/>
              </p:ext>
            </p:extLst>
          </p:nvPr>
        </p:nvGraphicFramePr>
        <p:xfrm>
          <a:off x="389908" y="1274495"/>
          <a:ext cx="4473038" cy="365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5459"/>
                <a:gridCol w="2315688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 smtClean="0"/>
                        <a:t>System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/>
                        <a:t>Description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bugs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b="1" dirty="0" smtClean="0"/>
                        <a:t>Cassandra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Distributed database management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b="1" dirty="0" smtClean="0"/>
                        <a:t>Compress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Libraries for I/O ops on compressed 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Hadoop</a:t>
                      </a:r>
                      <a:r>
                        <a:rPr lang="en-US" sz="1200" b="1" baseline="0" dirty="0" smtClean="0"/>
                        <a:t> Common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Hadoop utilities and libraries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b="1" dirty="0" err="1" smtClean="0"/>
                        <a:t>Mapreduce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Hadoop big data processing framework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HDFS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Hadoop distributed file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b="1" dirty="0" smtClean="0"/>
                        <a:t>Yarn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Hadoop resource management platform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Hive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Data warehouse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Kafka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Distributed streaming platform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Lucene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cap="none" baseline="0" dirty="0" smtClean="0">
                          <a:sym typeface="Arial"/>
                        </a:rPr>
                        <a:t>Indexing and search 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782834" y="149549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/>
              <a:t>Bug Detection </a:t>
            </a:r>
            <a:r>
              <a:rPr lang="en-US" sz="3000" dirty="0" smtClean="0"/>
              <a:t>Results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21003"/>
              </p:ext>
            </p:extLst>
          </p:nvPr>
        </p:nvGraphicFramePr>
        <p:xfrm>
          <a:off x="2635985" y="857545"/>
          <a:ext cx="3770677" cy="3992880"/>
        </p:xfrm>
        <a:graphic>
          <a:graphicData uri="http://schemas.openxmlformats.org/drawingml/2006/table">
            <a:tbl>
              <a:tblPr firstRow="1" lastRow="1" bandRow="1">
                <a:tableStyleId>{69012ECD-51FC-41F1-AA8D-1B2483CD663E}</a:tableStyleId>
              </a:tblPr>
              <a:tblGrid>
                <a:gridCol w="966666"/>
                <a:gridCol w="701749"/>
                <a:gridCol w="353672"/>
                <a:gridCol w="401053"/>
                <a:gridCol w="834189"/>
                <a:gridCol w="513348"/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 smtClean="0"/>
                        <a:t>System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DScope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Findbugs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Infer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09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Cassandra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v2.0.8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Compress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v1.0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Hadoop</a:t>
                      </a:r>
                      <a:r>
                        <a:rPr lang="en-US" sz="1000" b="1" baseline="0" dirty="0" smtClean="0"/>
                        <a:t> Common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v0.23.0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4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6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v2.5.0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6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6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b="1" dirty="0" err="1" smtClean="0"/>
                        <a:t>Mapreduce</a:t>
                      </a:r>
                      <a:endParaRPr lang="en-US" sz="1000" b="1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v0.23.0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v2.5.0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b="1" dirty="0" smtClean="0"/>
                        <a:t>HDFS</a:t>
                      </a:r>
                      <a:endParaRPr lang="en-US" sz="1000" b="1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v0.23.0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v2.5.0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b="1" dirty="0" smtClean="0"/>
                        <a:t>Yarn</a:t>
                      </a:r>
                      <a:endParaRPr lang="en-US" sz="1000" b="1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v0.23.0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v2.5.0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1628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b="1" dirty="0" smtClean="0"/>
                        <a:t>Hive</a:t>
                      </a:r>
                      <a:endParaRPr lang="en-US" sz="1000" b="1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v1.0.0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7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6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-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16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v2.3.2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5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162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Kafka</a:t>
                      </a:r>
                      <a:endParaRPr lang="en-US" sz="1000" b="1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v0.10.0.0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162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Lucene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V2.1.0</a:t>
                      </a:r>
                      <a:endParaRPr lang="en-US" sz="9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0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16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>
            <a:spLocks noChangeAspect="1"/>
          </p:cNvSpPr>
          <p:nvPr/>
        </p:nvSpPr>
        <p:spPr>
          <a:xfrm>
            <a:off x="4303274" y="4553485"/>
            <a:ext cx="365760" cy="365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302665" y="4565208"/>
            <a:ext cx="365760" cy="365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70563" y="4553485"/>
            <a:ext cx="365760" cy="365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Data Corruption Hang Bug Types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307107" y="1718181"/>
            <a:ext cx="8643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Type 1: </a:t>
            </a:r>
            <a:r>
              <a:rPr lang="en-US" sz="2000" b="1" dirty="0">
                <a:solidFill>
                  <a:srgbClr val="0070C0"/>
                </a:solidFill>
              </a:rPr>
              <a:t>Error codes </a:t>
            </a:r>
            <a:r>
              <a:rPr lang="en-US" sz="2000" b="1" dirty="0"/>
              <a:t>returned by I/O operations </a:t>
            </a:r>
            <a:r>
              <a:rPr lang="en-US" sz="2000" b="1" dirty="0">
                <a:solidFill>
                  <a:srgbClr val="941651"/>
                </a:solidFill>
              </a:rPr>
              <a:t>directly</a:t>
            </a:r>
            <a:r>
              <a:rPr lang="en-US" sz="2000" b="1" dirty="0"/>
              <a:t> affect loop strides. 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Type 2: Corrupted </a:t>
            </a:r>
            <a:r>
              <a:rPr lang="en-US" sz="2000" b="1" dirty="0">
                <a:solidFill>
                  <a:srgbClr val="0070C0"/>
                </a:solidFill>
              </a:rPr>
              <a:t>data content </a:t>
            </a:r>
            <a:r>
              <a:rPr lang="en-US" sz="2000" b="1" dirty="0">
                <a:solidFill>
                  <a:srgbClr val="941651"/>
                </a:solidFill>
              </a:rPr>
              <a:t>indirectly</a:t>
            </a:r>
            <a:r>
              <a:rPr lang="en-US" sz="2000" b="1" dirty="0"/>
              <a:t> affects loop strides. 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Type 3: </a:t>
            </a:r>
            <a:r>
              <a:rPr lang="en-US" sz="2000" b="1" dirty="0">
                <a:solidFill>
                  <a:srgbClr val="0070C0"/>
                </a:solidFill>
              </a:rPr>
              <a:t>Improper exception handling </a:t>
            </a:r>
            <a:r>
              <a:rPr lang="en-US" sz="2000" b="1" dirty="0">
                <a:solidFill>
                  <a:srgbClr val="941651"/>
                </a:solidFill>
              </a:rPr>
              <a:t>directly</a:t>
            </a:r>
            <a:r>
              <a:rPr lang="en-US" sz="2000" b="1" dirty="0"/>
              <a:t> affects loop strides</a:t>
            </a:r>
            <a:r>
              <a:rPr lang="en-US" sz="20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Type </a:t>
            </a:r>
            <a:r>
              <a:rPr lang="en-US" altLang="zh-CN" sz="2000" b="1" dirty="0"/>
              <a:t>4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Improper exception handling </a:t>
            </a:r>
            <a:r>
              <a:rPr lang="en-US" sz="2000" b="1" dirty="0">
                <a:solidFill>
                  <a:srgbClr val="941651"/>
                </a:solidFill>
              </a:rPr>
              <a:t>indirectly</a:t>
            </a:r>
            <a:r>
              <a:rPr lang="en-US" sz="2000" b="1" dirty="0"/>
              <a:t> a</a:t>
            </a:r>
            <a:r>
              <a:rPr lang="en-US" altLang="zh-CN" sz="2000" b="1" dirty="0"/>
              <a:t>ff</a:t>
            </a:r>
            <a:r>
              <a:rPr lang="en-US" sz="2000" b="1" dirty="0"/>
              <a:t>ects loop</a:t>
            </a:r>
            <a:r>
              <a:rPr lang="zh-CN" altLang="en-US" sz="2000" b="1" dirty="0"/>
              <a:t> </a:t>
            </a:r>
            <a:r>
              <a:rPr lang="en-US" sz="2000" b="1" dirty="0"/>
              <a:t>strides. </a:t>
            </a:r>
          </a:p>
        </p:txBody>
      </p:sp>
    </p:spTree>
    <p:extLst>
      <p:ext uri="{BB962C8B-B14F-4D97-AF65-F5344CB8AC3E}">
        <p14:creationId xmlns:p14="http://schemas.microsoft.com/office/powerpoint/2010/main" val="1548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56958" y="2672787"/>
            <a:ext cx="6400800" cy="2011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183</a:t>
            </a:r>
            <a:r>
              <a:rPr lang="fi-FI" sz="1800" dirty="0" smtClean="0"/>
              <a:t>  </a:t>
            </a:r>
            <a:r>
              <a:rPr lang="fi-FI" sz="1800" dirty="0" err="1" smtClean="0"/>
              <a:t>public</a:t>
            </a:r>
            <a:r>
              <a:rPr lang="fi-FI" sz="1800" dirty="0" smtClean="0"/>
              <a:t> </a:t>
            </a:r>
            <a:r>
              <a:rPr lang="fi-FI" sz="1800" dirty="0" err="1"/>
              <a:t>static</a:t>
            </a:r>
            <a:r>
              <a:rPr lang="fi-FI" sz="1800" dirty="0"/>
              <a:t> </a:t>
            </a:r>
            <a:r>
              <a:rPr lang="fi-FI" sz="1800" dirty="0" err="1"/>
              <a:t>void</a:t>
            </a:r>
            <a:r>
              <a:rPr lang="fi-FI" sz="1800" dirty="0"/>
              <a:t> </a:t>
            </a:r>
            <a:r>
              <a:rPr lang="fi-FI" sz="1800" b="1" dirty="0" err="1">
                <a:solidFill>
                  <a:srgbClr val="0070C0"/>
                </a:solidFill>
              </a:rPr>
              <a:t>skipFully</a:t>
            </a:r>
            <a:r>
              <a:rPr lang="fi-FI" sz="1800" dirty="0"/>
              <a:t>(</a:t>
            </a:r>
            <a:r>
              <a:rPr lang="fi-FI" sz="1800" dirty="0" err="1"/>
              <a:t>InputStream</a:t>
            </a:r>
            <a:r>
              <a:rPr lang="fi-FI" sz="1800" dirty="0"/>
              <a:t> in, long </a:t>
            </a:r>
            <a:r>
              <a:rPr lang="fi-FI" sz="1800" dirty="0" err="1"/>
              <a:t>len</a:t>
            </a:r>
            <a:r>
              <a:rPr lang="fi-FI" sz="1800" dirty="0"/>
              <a:t>) </a:t>
            </a:r>
            <a:r>
              <a:rPr lang="mr-IN" sz="1800" dirty="0" smtClean="0"/>
              <a:t>…</a:t>
            </a:r>
            <a:r>
              <a:rPr lang="fi-FI" sz="1800" dirty="0" smtClean="0"/>
              <a:t> </a:t>
            </a:r>
            <a:r>
              <a:rPr lang="fi-FI" sz="1800" dirty="0"/>
              <a:t>{</a:t>
            </a:r>
          </a:p>
          <a:p>
            <a:r>
              <a:rPr lang="fi-FI" sz="1600" dirty="0" smtClean="0">
                <a:solidFill>
                  <a:schemeClr val="tx1"/>
                </a:solidFill>
              </a:rPr>
              <a:t>184</a:t>
            </a:r>
            <a:r>
              <a:rPr lang="fi-FI" sz="1800" dirty="0" smtClean="0">
                <a:solidFill>
                  <a:srgbClr val="941651"/>
                </a:solidFill>
              </a:rPr>
              <a:t>    </a:t>
            </a:r>
            <a:r>
              <a:rPr lang="fi-FI" sz="1800" b="1" dirty="0" err="1" smtClean="0">
                <a:solidFill>
                  <a:srgbClr val="941651"/>
                </a:solidFill>
              </a:rPr>
              <a:t>while</a:t>
            </a:r>
            <a:r>
              <a:rPr lang="fi-FI" sz="1800" dirty="0" smtClean="0">
                <a:solidFill>
                  <a:srgbClr val="941651"/>
                </a:solidFill>
              </a:rPr>
              <a:t> </a:t>
            </a:r>
            <a:r>
              <a:rPr lang="fi-FI" sz="1800" dirty="0" smtClean="0"/>
              <a:t>(</a:t>
            </a:r>
            <a:r>
              <a:rPr lang="fi-FI" sz="1800" dirty="0" err="1" smtClean="0"/>
              <a:t>len</a:t>
            </a:r>
            <a:r>
              <a:rPr lang="fi-FI" sz="1800" dirty="0" smtClean="0"/>
              <a:t> </a:t>
            </a:r>
            <a:r>
              <a:rPr lang="fi-FI" sz="1800" dirty="0"/>
              <a:t>&gt; </a:t>
            </a:r>
            <a:r>
              <a:rPr lang="fi-FI" sz="1800" dirty="0" smtClean="0"/>
              <a:t>0) </a:t>
            </a:r>
            <a:r>
              <a:rPr lang="fi-FI" sz="1800" dirty="0"/>
              <a:t>{       </a:t>
            </a:r>
          </a:p>
          <a:p>
            <a:r>
              <a:rPr lang="fi-FI" sz="1600" dirty="0" smtClean="0">
                <a:solidFill>
                  <a:schemeClr val="tx1"/>
                </a:solidFill>
              </a:rPr>
              <a:t>185</a:t>
            </a:r>
            <a:r>
              <a:rPr lang="fi-FI" sz="1800" dirty="0" smtClean="0">
                <a:solidFill>
                  <a:srgbClr val="941651"/>
                </a:solidFill>
              </a:rPr>
              <a:t>        </a:t>
            </a:r>
            <a:r>
              <a:rPr lang="fi-FI" sz="1800" dirty="0" smtClean="0">
                <a:solidFill>
                  <a:schemeClr val="tx1"/>
                </a:solidFill>
              </a:rPr>
              <a:t>long </a:t>
            </a:r>
            <a:r>
              <a:rPr lang="fi-FI" sz="1800" dirty="0" err="1"/>
              <a:t>ret</a:t>
            </a:r>
            <a:r>
              <a:rPr lang="fi-FI" sz="1800" dirty="0"/>
              <a:t> </a:t>
            </a:r>
            <a:r>
              <a:rPr lang="fi-FI" sz="1800" dirty="0" smtClean="0">
                <a:solidFill>
                  <a:schemeClr val="tx1"/>
                </a:solidFill>
              </a:rPr>
              <a:t>= </a:t>
            </a:r>
            <a:r>
              <a:rPr lang="fi-FI" sz="1800" b="1" dirty="0" err="1" smtClean="0">
                <a:solidFill>
                  <a:schemeClr val="tx1"/>
                </a:solidFill>
              </a:rPr>
              <a:t>in</a:t>
            </a:r>
            <a:r>
              <a:rPr lang="fi-FI" sz="1800" dirty="0" err="1" smtClean="0">
                <a:solidFill>
                  <a:schemeClr val="tx1"/>
                </a:solidFill>
              </a:rPr>
              <a:t>.skip</a:t>
            </a:r>
            <a:r>
              <a:rPr lang="fi-FI" sz="1800" dirty="0" smtClean="0">
                <a:solidFill>
                  <a:schemeClr val="tx1"/>
                </a:solidFill>
              </a:rPr>
              <a:t>(</a:t>
            </a:r>
            <a:r>
              <a:rPr lang="fi-FI" sz="1800" dirty="0" err="1" smtClean="0">
                <a:solidFill>
                  <a:schemeClr val="tx1"/>
                </a:solidFill>
              </a:rPr>
              <a:t>len</a:t>
            </a:r>
            <a:r>
              <a:rPr lang="fi-FI" sz="1800" dirty="0" smtClean="0"/>
              <a:t>);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</a:t>
            </a:r>
            <a:r>
              <a:rPr lang="mr-IN" sz="1600" dirty="0" smtClean="0">
                <a:solidFill>
                  <a:schemeClr val="tx1"/>
                </a:solidFill>
              </a:rPr>
              <a:t>…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     </a:t>
            </a:r>
            <a:r>
              <a:rPr lang="mr-IN" sz="1600" dirty="0" smtClean="0">
                <a:solidFill>
                  <a:schemeClr val="tx1"/>
                </a:solidFill>
              </a:rPr>
              <a:t>…</a:t>
            </a:r>
            <a:endParaRPr lang="fi-FI" sz="1800" dirty="0"/>
          </a:p>
          <a:p>
            <a:r>
              <a:rPr lang="fi-FI" sz="1600" dirty="0" smtClean="0"/>
              <a:t>189</a:t>
            </a:r>
            <a:r>
              <a:rPr lang="fi-FI" sz="1800" dirty="0" smtClean="0"/>
              <a:t>        </a:t>
            </a:r>
            <a:r>
              <a:rPr lang="fi-FI" sz="1800" dirty="0" err="1" smtClean="0"/>
              <a:t>len</a:t>
            </a:r>
            <a:r>
              <a:rPr lang="fi-FI" sz="1800" dirty="0" smtClean="0"/>
              <a:t> </a:t>
            </a:r>
            <a:r>
              <a:rPr lang="fi-FI" sz="1800" dirty="0"/>
              <a:t>-= </a:t>
            </a:r>
            <a:r>
              <a:rPr lang="fi-FI" sz="1800" b="1" dirty="0" err="1" smtClean="0"/>
              <a:t>ret</a:t>
            </a:r>
            <a:r>
              <a:rPr lang="fi-FI" sz="1800" dirty="0" smtClean="0"/>
              <a:t>;</a:t>
            </a:r>
          </a:p>
          <a:p>
            <a:r>
              <a:rPr lang="fi-FI" sz="1800" dirty="0" smtClean="0"/>
              <a:t>       }  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56958" y="23034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 smtClean="0">
                <a:solidFill>
                  <a:srgbClr val="0070C0"/>
                </a:solidFill>
              </a:rPr>
              <a:t>Hadoop</a:t>
            </a:r>
            <a:r>
              <a:rPr lang="nl-NL" sz="1800" b="1" dirty="0">
                <a:solidFill>
                  <a:srgbClr val="0070C0"/>
                </a:solidFill>
              </a:rPr>
              <a:t>-</a:t>
            </a:r>
            <a:r>
              <a:rPr lang="nl-NL" sz="1800" b="1" dirty="0" smtClean="0">
                <a:solidFill>
                  <a:srgbClr val="0070C0"/>
                </a:solidFill>
              </a:rPr>
              <a:t>8614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7358" y="3247863"/>
            <a:ext cx="2430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Corrupted </a:t>
            </a:r>
            <a:r>
              <a:rPr lang="en-US" sz="1600" b="1" dirty="0" err="1" smtClean="0">
                <a:solidFill>
                  <a:srgbClr val="FF0000"/>
                </a:solidFill>
              </a:rPr>
              <a:t>InputStream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2208" y="3283341"/>
            <a:ext cx="292608" cy="292608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11998" y="3625241"/>
            <a:ext cx="316514" cy="380868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09564" y="36455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Data Corruption Hang Bug Types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84453" y="1434609"/>
            <a:ext cx="727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Type 1: </a:t>
            </a:r>
            <a:r>
              <a:rPr lang="en-US" sz="2000" b="1" dirty="0">
                <a:solidFill>
                  <a:srgbClr val="0070C0"/>
                </a:solidFill>
              </a:rPr>
              <a:t>Error codes </a:t>
            </a:r>
            <a:r>
              <a:rPr lang="en-US" sz="2000" b="1" dirty="0"/>
              <a:t>returned by I/O operations </a:t>
            </a:r>
            <a:r>
              <a:rPr lang="en-US" sz="2000" b="1" dirty="0">
                <a:solidFill>
                  <a:srgbClr val="941651"/>
                </a:solidFill>
              </a:rPr>
              <a:t>directly</a:t>
            </a:r>
            <a:r>
              <a:rPr lang="en-US" sz="2000" b="1" dirty="0"/>
              <a:t> affect loop strides.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16</a:t>
            </a:fld>
            <a:endParaRPr lang="uk-UA"/>
          </a:p>
        </p:txBody>
      </p:sp>
      <p:sp>
        <p:nvSpPr>
          <p:cNvPr id="14" name="Rectangle 13"/>
          <p:cNvSpPr/>
          <p:nvPr/>
        </p:nvSpPr>
        <p:spPr>
          <a:xfrm>
            <a:off x="2822849" y="4038750"/>
            <a:ext cx="320040" cy="292608"/>
          </a:xfrm>
          <a:prstGeom prst="rect">
            <a:avLst/>
          </a:prstGeom>
          <a:solidFill>
            <a:srgbClr val="FFC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3593616" y="3973602"/>
            <a:ext cx="3022539" cy="610999"/>
          </a:xfrm>
          <a:prstGeom prst="wedgeRoundRectCallout">
            <a:avLst>
              <a:gd name="adj1" fmla="val -62315"/>
              <a:gd name="adj2" fmla="val -1117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loop stride (ret) is always 0 when in is corrupted.</a:t>
            </a:r>
          </a:p>
        </p:txBody>
      </p:sp>
    </p:spTree>
    <p:extLst>
      <p:ext uri="{BB962C8B-B14F-4D97-AF65-F5344CB8AC3E}">
        <p14:creationId xmlns:p14="http://schemas.microsoft.com/office/powerpoint/2010/main" val="4109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9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Data Corruption Hang Bug Types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84453" y="1434609"/>
            <a:ext cx="7279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Type 2: </a:t>
            </a:r>
            <a:r>
              <a:rPr lang="en-US" sz="2000" b="1" dirty="0"/>
              <a:t>Corrupted </a:t>
            </a:r>
            <a:r>
              <a:rPr lang="en-US" sz="2000" b="1" dirty="0">
                <a:solidFill>
                  <a:srgbClr val="0070C0"/>
                </a:solidFill>
              </a:rPr>
              <a:t>data content </a:t>
            </a:r>
            <a:r>
              <a:rPr lang="en-US" sz="2000" b="1" dirty="0">
                <a:solidFill>
                  <a:srgbClr val="941651"/>
                </a:solidFill>
              </a:rPr>
              <a:t>indirectly</a:t>
            </a:r>
            <a:r>
              <a:rPr lang="en-US" sz="2000" b="1" dirty="0"/>
              <a:t> affects loop strides. 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35040" y="2827252"/>
            <a:ext cx="6400800" cy="2011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78</a:t>
            </a:r>
            <a:r>
              <a:rPr lang="fi-FI" sz="1800" dirty="0" smtClean="0"/>
              <a:t>   </a:t>
            </a:r>
            <a:r>
              <a:rPr lang="fi-FI" sz="1800" dirty="0" err="1" smtClean="0"/>
              <a:t>private</a:t>
            </a:r>
            <a:r>
              <a:rPr lang="fi-FI" sz="1800" dirty="0" smtClean="0"/>
              <a:t> </a:t>
            </a:r>
            <a:r>
              <a:rPr lang="fi-FI" sz="1800" dirty="0" err="1"/>
              <a:t>void</a:t>
            </a:r>
            <a:r>
              <a:rPr lang="fi-FI" sz="1800" dirty="0"/>
              <a:t> </a:t>
            </a:r>
            <a:r>
              <a:rPr lang="fi-FI" sz="1800" b="1" dirty="0" err="1">
                <a:solidFill>
                  <a:srgbClr val="0070C0"/>
                </a:solidFill>
              </a:rPr>
              <a:t>readLocalFile</a:t>
            </a:r>
            <a:r>
              <a:rPr lang="fi-FI" sz="1800" dirty="0"/>
              <a:t>(</a:t>
            </a:r>
            <a:r>
              <a:rPr lang="fi-FI" sz="1800" dirty="0" err="1"/>
              <a:t>Path</a:t>
            </a:r>
            <a:r>
              <a:rPr lang="fi-FI" sz="1800" dirty="0"/>
              <a:t> </a:t>
            </a:r>
            <a:r>
              <a:rPr lang="fi-FI" sz="1800" dirty="0" err="1"/>
              <a:t>path</a:t>
            </a:r>
            <a:r>
              <a:rPr lang="fi-FI" sz="1800" dirty="0"/>
              <a:t>, ...) </a:t>
            </a:r>
            <a:r>
              <a:rPr lang="mr-IN" sz="1800" dirty="0" smtClean="0"/>
              <a:t>…</a:t>
            </a:r>
            <a:r>
              <a:rPr lang="en-US" sz="1800" dirty="0" smtClean="0"/>
              <a:t> </a:t>
            </a:r>
            <a:r>
              <a:rPr lang="fi-FI" sz="1800" dirty="0" smtClean="0"/>
              <a:t>{     </a:t>
            </a:r>
            <a:endParaRPr lang="fi-FI" sz="1800" dirty="0"/>
          </a:p>
          <a:p>
            <a:r>
              <a:rPr lang="fi-FI" sz="1800" dirty="0" smtClean="0"/>
              <a:t>          ...</a:t>
            </a:r>
          </a:p>
          <a:p>
            <a:r>
              <a:rPr lang="fi-FI" sz="1600" dirty="0" smtClean="0"/>
              <a:t>84</a:t>
            </a:r>
            <a:r>
              <a:rPr lang="fi-FI" sz="1800" dirty="0" smtClean="0"/>
              <a:t>      </a:t>
            </a:r>
            <a:r>
              <a:rPr lang="fi-FI" sz="1800" dirty="0" err="1" smtClean="0"/>
              <a:t>byte</a:t>
            </a:r>
            <a:r>
              <a:rPr lang="fi-FI" sz="1800" dirty="0"/>
              <a:t>[] data = </a:t>
            </a:r>
            <a:r>
              <a:rPr lang="fi-FI" sz="1800" dirty="0" err="1"/>
              <a:t>new</a:t>
            </a:r>
            <a:r>
              <a:rPr lang="fi-FI" sz="1800" dirty="0"/>
              <a:t> </a:t>
            </a:r>
            <a:r>
              <a:rPr lang="fi-FI" sz="1800" dirty="0" err="1" smtClean="0"/>
              <a:t>byte</a:t>
            </a:r>
            <a:r>
              <a:rPr lang="fi-FI" sz="1800" dirty="0" smtClean="0"/>
              <a:t>[</a:t>
            </a:r>
            <a:r>
              <a:rPr lang="fi-FI" sz="1800" dirty="0" smtClean="0">
                <a:solidFill>
                  <a:schemeClr val="tx1"/>
                </a:solidFill>
              </a:rPr>
              <a:t>BUFFER_SIZE</a:t>
            </a:r>
            <a:r>
              <a:rPr lang="fi-FI" sz="1800" dirty="0" smtClean="0"/>
              <a:t>];</a:t>
            </a:r>
          </a:p>
          <a:p>
            <a:r>
              <a:rPr lang="fi-FI" sz="1600" dirty="0" smtClean="0"/>
              <a:t>85</a:t>
            </a:r>
            <a:r>
              <a:rPr lang="fi-FI" sz="1800" dirty="0" smtClean="0"/>
              <a:t>      long </a:t>
            </a:r>
            <a:r>
              <a:rPr lang="fi-FI" sz="1800" dirty="0" err="1"/>
              <a:t>size</a:t>
            </a:r>
            <a:r>
              <a:rPr lang="fi-FI" sz="1800" dirty="0"/>
              <a:t> = </a:t>
            </a:r>
            <a:r>
              <a:rPr lang="fi-FI" sz="1800" dirty="0" smtClean="0"/>
              <a:t>0;</a:t>
            </a:r>
          </a:p>
          <a:p>
            <a:r>
              <a:rPr lang="fi-FI" sz="1600" dirty="0" smtClean="0"/>
              <a:t>86</a:t>
            </a:r>
            <a:r>
              <a:rPr lang="fi-FI" sz="1800" dirty="0" smtClean="0"/>
              <a:t>      </a:t>
            </a:r>
            <a:r>
              <a:rPr lang="fi-FI" sz="1800" b="1" dirty="0" err="1" smtClean="0">
                <a:solidFill>
                  <a:srgbClr val="941651"/>
                </a:solidFill>
              </a:rPr>
              <a:t>while</a:t>
            </a:r>
            <a:r>
              <a:rPr lang="fi-FI" sz="1800" dirty="0" smtClean="0"/>
              <a:t> (</a:t>
            </a:r>
            <a:r>
              <a:rPr lang="fi-FI" sz="1800" dirty="0" err="1" smtClean="0"/>
              <a:t>size</a:t>
            </a:r>
            <a:r>
              <a:rPr lang="fi-FI" sz="1800" dirty="0" smtClean="0"/>
              <a:t> </a:t>
            </a:r>
            <a:r>
              <a:rPr lang="fi-FI" sz="1800" dirty="0"/>
              <a:t>&gt;= </a:t>
            </a:r>
            <a:r>
              <a:rPr lang="fi-FI" sz="1800" dirty="0" smtClean="0"/>
              <a:t>0) {</a:t>
            </a:r>
          </a:p>
          <a:p>
            <a:r>
              <a:rPr lang="fi-FI" sz="1600" dirty="0" smtClean="0"/>
              <a:t>87</a:t>
            </a:r>
            <a:r>
              <a:rPr lang="fi-FI" sz="1800" dirty="0" smtClean="0"/>
              <a:t>         </a:t>
            </a:r>
            <a:r>
              <a:rPr lang="fi-FI" sz="1800" dirty="0" err="1" smtClean="0"/>
              <a:t>size</a:t>
            </a:r>
            <a:r>
              <a:rPr lang="fi-FI" sz="1800" dirty="0" smtClean="0"/>
              <a:t> </a:t>
            </a:r>
            <a:r>
              <a:rPr lang="fi-FI" sz="1800" dirty="0"/>
              <a:t>= </a:t>
            </a:r>
            <a:r>
              <a:rPr lang="fi-FI" sz="1800" dirty="0" err="1"/>
              <a:t>in.read</a:t>
            </a:r>
            <a:r>
              <a:rPr lang="fi-FI" sz="1800" dirty="0"/>
              <a:t>(data);    </a:t>
            </a:r>
            <a:endParaRPr lang="fi-FI" sz="1800" dirty="0" smtClean="0"/>
          </a:p>
          <a:p>
            <a:r>
              <a:rPr lang="fi-FI" sz="1800" dirty="0" smtClean="0"/>
              <a:t>       }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8049" y="3439850"/>
            <a:ext cx="1554480" cy="279956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02941" y="2777240"/>
            <a:ext cx="1096222" cy="662610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9888" y="203857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 smtClean="0">
                <a:solidFill>
                  <a:srgbClr val="0070C0"/>
                </a:solidFill>
              </a:rPr>
              <a:t>HDFS-13514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17</a:t>
            </a:fld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4731237" y="311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31899" y="3719806"/>
            <a:ext cx="791513" cy="544115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537388">
            <a:off x="3952951" y="389856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empty array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2754699" y="4538140"/>
            <a:ext cx="4697135" cy="592380"/>
          </a:xfrm>
          <a:prstGeom prst="wedgeRoundRectCallout">
            <a:avLst>
              <a:gd name="adj1" fmla="val -57016"/>
              <a:gd name="adj2" fmla="val -4387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loop stride (size) is always 0 when conducting read op on an empty array.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536535" y="4275796"/>
            <a:ext cx="495364" cy="279956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96333" y="4263921"/>
            <a:ext cx="495364" cy="279956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5040" y="2389005"/>
            <a:ext cx="6400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600" dirty="0"/>
              <a:t>194 </a:t>
            </a:r>
            <a:r>
              <a:rPr lang="fi-FI" sz="1800" dirty="0"/>
              <a:t>BUFFER_SIZE = </a:t>
            </a:r>
            <a:r>
              <a:rPr lang="fi-FI" sz="1800" dirty="0" err="1"/>
              <a:t>conf.getInt</a:t>
            </a:r>
            <a:r>
              <a:rPr lang="fi-FI" sz="1800" dirty="0"/>
              <a:t>();</a:t>
            </a:r>
            <a:endParaRPr lang="fi-FI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90839" y="2407908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Corrupted configuration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13740" y="2463748"/>
            <a:ext cx="457200" cy="279956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0" grpId="0"/>
      <p:bldP spid="21" grpId="0" animBg="1"/>
      <p:bldP spid="16" grpId="0" animBg="1"/>
      <p:bldP spid="18" grpId="0" animBg="1"/>
      <p:bldP spid="6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685800" y="442626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 smtClean="0"/>
              <a:t>False Negative Example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176" y="2827977"/>
            <a:ext cx="743962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600" dirty="0" smtClean="0">
                <a:solidFill>
                  <a:schemeClr val="tx1"/>
                </a:solidFill>
              </a:rPr>
              <a:t>1668</a:t>
            </a:r>
            <a:r>
              <a:rPr lang="fi-FI" sz="1800" b="1" dirty="0" smtClean="0">
                <a:solidFill>
                  <a:srgbClr val="941651"/>
                </a:solidFill>
              </a:rPr>
              <a:t>   </a:t>
            </a:r>
            <a:r>
              <a:rPr lang="fi-FI" sz="1800" b="1" dirty="0" err="1" smtClean="0">
                <a:solidFill>
                  <a:srgbClr val="941651"/>
                </a:solidFill>
              </a:rPr>
              <a:t>while</a:t>
            </a:r>
            <a:r>
              <a:rPr lang="fi-FI" sz="1800" dirty="0" smtClean="0">
                <a:solidFill>
                  <a:srgbClr val="941651"/>
                </a:solidFill>
              </a:rPr>
              <a:t> </a:t>
            </a:r>
            <a:r>
              <a:rPr lang="fi-FI" sz="1800" dirty="0" smtClean="0"/>
              <a:t>(!</a:t>
            </a:r>
            <a:r>
              <a:rPr lang="fi-FI" sz="1800" dirty="0" err="1" smtClean="0"/>
              <a:t>fileComplete</a:t>
            </a:r>
            <a:r>
              <a:rPr lang="fi-FI" sz="1800" dirty="0" smtClean="0"/>
              <a:t>) {</a:t>
            </a:r>
            <a:endParaRPr lang="fi-FI" sz="1800" dirty="0"/>
          </a:p>
          <a:p>
            <a:r>
              <a:rPr lang="fi-FI" sz="1600" dirty="0" smtClean="0"/>
              <a:t>1669</a:t>
            </a:r>
            <a:r>
              <a:rPr lang="fi-FI" sz="1800" dirty="0" smtClean="0"/>
              <a:t>       </a:t>
            </a:r>
            <a:r>
              <a:rPr lang="fi-FI" sz="1800" dirty="0" err="1" smtClean="0"/>
              <a:t>fileComplete</a:t>
            </a:r>
            <a:r>
              <a:rPr lang="fi-FI" sz="1800" dirty="0" smtClean="0"/>
              <a:t> </a:t>
            </a:r>
            <a:r>
              <a:rPr lang="fi-FI" sz="1800" dirty="0"/>
              <a:t>= </a:t>
            </a:r>
            <a:r>
              <a:rPr lang="fi-FI" sz="1800" dirty="0" err="1"/>
              <a:t>dfsClient.namenode.</a:t>
            </a:r>
            <a:r>
              <a:rPr lang="fi-FI" sz="1800" b="1" dirty="0" err="1">
                <a:solidFill>
                  <a:srgbClr val="0070C0"/>
                </a:solidFill>
              </a:rPr>
              <a:t>complete</a:t>
            </a:r>
            <a:r>
              <a:rPr lang="fi-FI" sz="1800" dirty="0"/>
              <a:t>(</a:t>
            </a:r>
            <a:r>
              <a:rPr lang="fi-FI" sz="1800" dirty="0" err="1"/>
              <a:t>src</a:t>
            </a:r>
            <a:r>
              <a:rPr lang="fi-FI" sz="1800" dirty="0"/>
              <a:t>, 	               </a:t>
            </a:r>
            <a:endParaRPr lang="fi-FI" sz="1800" dirty="0" smtClean="0"/>
          </a:p>
          <a:p>
            <a:r>
              <a:rPr lang="fi-FI" sz="1800" dirty="0"/>
              <a:t> </a:t>
            </a:r>
            <a:r>
              <a:rPr lang="fi-FI" sz="1800" dirty="0" smtClean="0"/>
              <a:t>                                    </a:t>
            </a:r>
            <a:r>
              <a:rPr lang="fi-FI" sz="1800" dirty="0" err="1" smtClean="0"/>
              <a:t>dfsClient.clientName</a:t>
            </a:r>
            <a:r>
              <a:rPr lang="fi-FI" sz="1800" dirty="0"/>
              <a:t>, </a:t>
            </a:r>
            <a:r>
              <a:rPr lang="fi-FI" sz="1800" b="1" dirty="0" err="1" smtClean="0">
                <a:solidFill>
                  <a:schemeClr val="tx1"/>
                </a:solidFill>
              </a:rPr>
              <a:t>last</a:t>
            </a:r>
            <a:r>
              <a:rPr lang="fi-FI" sz="1800" dirty="0" smtClean="0"/>
              <a:t>);       </a:t>
            </a:r>
          </a:p>
          <a:p>
            <a:r>
              <a:rPr lang="fi-FI" sz="1800" dirty="0" smtClean="0"/>
              <a:t>              ...</a:t>
            </a:r>
          </a:p>
          <a:p>
            <a:r>
              <a:rPr lang="fi-FI" sz="1600" dirty="0" smtClean="0"/>
              <a:t>1689</a:t>
            </a:r>
            <a:r>
              <a:rPr lang="fi-FI" sz="1800" dirty="0" smtClean="0"/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6839" y="3437192"/>
            <a:ext cx="445062" cy="330134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455295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Corrupted block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801" y="248064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 smtClean="0">
                <a:solidFill>
                  <a:srgbClr val="0070C0"/>
                </a:solidFill>
              </a:rPr>
              <a:t>HDFS-5438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0" y="1388280"/>
            <a:ext cx="9144001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/>
              <a:t>loop index, stride or bounds are </a:t>
            </a:r>
            <a:r>
              <a:rPr lang="en-US" sz="2000" b="1" dirty="0">
                <a:solidFill>
                  <a:srgbClr val="941651"/>
                </a:solidFill>
              </a:rPr>
              <a:t>only</a:t>
            </a:r>
            <a:r>
              <a:rPr lang="en-US" sz="2000" dirty="0"/>
              <a:t> </a:t>
            </a:r>
            <a:r>
              <a:rPr lang="en-US" sz="2000" dirty="0" smtClean="0"/>
              <a:t>related to specific application I/O functions.</a:t>
            </a:r>
          </a:p>
        </p:txBody>
      </p:sp>
      <p:sp>
        <p:nvSpPr>
          <p:cNvPr id="358" name="Slide Number Placeholder 35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18</a:t>
            </a:fld>
            <a:endParaRPr lang="uk-UA"/>
          </a:p>
        </p:txBody>
      </p:sp>
      <p:sp>
        <p:nvSpPr>
          <p:cNvPr id="11" name="Rounded Rectangular Callout 10"/>
          <p:cNvSpPr/>
          <p:nvPr/>
        </p:nvSpPr>
        <p:spPr>
          <a:xfrm>
            <a:off x="6331901" y="2489544"/>
            <a:ext cx="1656638" cy="474522"/>
          </a:xfrm>
          <a:prstGeom prst="wedgeRoundRectCallout">
            <a:avLst>
              <a:gd name="adj1" fmla="val -35182"/>
              <a:gd name="adj2" fmla="val 1017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 function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1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685800" y="442626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 smtClean="0"/>
              <a:t>False Positive Example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19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304770" y="1718777"/>
            <a:ext cx="450505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600" dirty="0" smtClean="0">
                <a:solidFill>
                  <a:schemeClr val="tx1"/>
                </a:solidFill>
              </a:rPr>
              <a:t>472</a:t>
            </a:r>
            <a:r>
              <a:rPr lang="fi-FI" sz="1800" dirty="0" smtClean="0">
                <a:solidFill>
                  <a:schemeClr val="tx1"/>
                </a:solidFill>
              </a:rPr>
              <a:t>  </a:t>
            </a:r>
            <a:r>
              <a:rPr lang="fi-FI" sz="1800" dirty="0" err="1" smtClean="0"/>
              <a:t>private</a:t>
            </a:r>
            <a:r>
              <a:rPr lang="fi-FI" sz="1800" dirty="0" smtClean="0"/>
              <a:t> </a:t>
            </a:r>
            <a:r>
              <a:rPr lang="fi-FI" sz="1800" dirty="0" err="1" smtClean="0"/>
              <a:t>int</a:t>
            </a:r>
            <a:r>
              <a:rPr lang="fi-FI" sz="1800" dirty="0" smtClean="0"/>
              <a:t> </a:t>
            </a:r>
            <a:r>
              <a:rPr lang="fi-FI" sz="1800" b="1" dirty="0" err="1" smtClean="0">
                <a:solidFill>
                  <a:srgbClr val="0070C0"/>
                </a:solidFill>
              </a:rPr>
              <a:t>readWithBounceBuffer</a:t>
            </a:r>
            <a:r>
              <a:rPr lang="fi-FI" sz="1800" dirty="0" smtClean="0"/>
              <a:t>(</a:t>
            </a:r>
          </a:p>
          <a:p>
            <a:r>
              <a:rPr lang="fi-FI" sz="1800" dirty="0" smtClean="0"/>
              <a:t>                                  </a:t>
            </a:r>
            <a:r>
              <a:rPr lang="fi-FI" sz="1800" dirty="0" err="1" smtClean="0"/>
              <a:t>ByteBuffer</a:t>
            </a:r>
            <a:r>
              <a:rPr lang="fi-FI" sz="1800" dirty="0" smtClean="0"/>
              <a:t> </a:t>
            </a:r>
            <a:r>
              <a:rPr lang="fi-FI" sz="1800" dirty="0" err="1" smtClean="0"/>
              <a:t>buf</a:t>
            </a:r>
            <a:r>
              <a:rPr lang="mr-IN" sz="1800" dirty="0" smtClean="0"/>
              <a:t>…</a:t>
            </a:r>
            <a:r>
              <a:rPr lang="fi-FI" sz="1800" dirty="0" smtClean="0"/>
              <a:t>) </a:t>
            </a:r>
            <a:r>
              <a:rPr lang="mr-IN" sz="1800" dirty="0" smtClean="0"/>
              <a:t>…</a:t>
            </a:r>
            <a:r>
              <a:rPr lang="fi-FI" sz="1800" dirty="0" smtClean="0"/>
              <a:t>{</a:t>
            </a:r>
            <a:endParaRPr lang="fi-FI" sz="1800" dirty="0"/>
          </a:p>
          <a:p>
            <a:r>
              <a:rPr lang="fi-FI" sz="1600" dirty="0" smtClean="0"/>
              <a:t>481</a:t>
            </a:r>
            <a:r>
              <a:rPr lang="fi-FI" sz="1800" dirty="0" smtClean="0"/>
              <a:t>     </a:t>
            </a:r>
            <a:r>
              <a:rPr lang="fi-FI" sz="1800" dirty="0" err="1" smtClean="0"/>
              <a:t>do</a:t>
            </a:r>
            <a:r>
              <a:rPr lang="fi-FI" sz="1800" dirty="0" smtClean="0"/>
              <a:t> </a:t>
            </a:r>
            <a:r>
              <a:rPr lang="fi-FI" sz="1800" dirty="0"/>
              <a:t>{</a:t>
            </a:r>
          </a:p>
          <a:p>
            <a:r>
              <a:rPr lang="en-US" sz="1800" dirty="0" smtClean="0"/>
              <a:t>             </a:t>
            </a:r>
            <a:r>
              <a:rPr lang="mr-IN" sz="1800" dirty="0" smtClean="0"/>
              <a:t>…</a:t>
            </a:r>
            <a:endParaRPr lang="fi-FI" sz="1800" dirty="0"/>
          </a:p>
          <a:p>
            <a:r>
              <a:rPr lang="fi-FI" sz="1600" dirty="0" smtClean="0"/>
              <a:t>502</a:t>
            </a:r>
            <a:r>
              <a:rPr lang="fi-FI" sz="1800" dirty="0" smtClean="0"/>
              <a:t> </a:t>
            </a:r>
            <a:r>
              <a:rPr lang="fi-FI" sz="1800" dirty="0"/>
              <a:t> </a:t>
            </a:r>
            <a:r>
              <a:rPr lang="fi-FI" sz="1800" dirty="0" smtClean="0"/>
              <a:t>      </a:t>
            </a:r>
            <a:r>
              <a:rPr lang="fi-FI" sz="1800" dirty="0" err="1" smtClean="0"/>
              <a:t>bb</a:t>
            </a:r>
            <a:r>
              <a:rPr lang="fi-FI" sz="1800" dirty="0" smtClean="0"/>
              <a:t> </a:t>
            </a:r>
            <a:r>
              <a:rPr lang="fi-FI" sz="1800" dirty="0"/>
              <a:t>= </a:t>
            </a:r>
            <a:r>
              <a:rPr lang="fi-FI" sz="1800" b="1" dirty="0" err="1">
                <a:solidFill>
                  <a:srgbClr val="0070C0"/>
                </a:solidFill>
              </a:rPr>
              <a:t>drainDataBuf</a:t>
            </a:r>
            <a:r>
              <a:rPr lang="fi-FI" sz="1800" dirty="0"/>
              <a:t>(</a:t>
            </a:r>
            <a:r>
              <a:rPr lang="fi-FI" sz="1800" dirty="0" err="1"/>
              <a:t>buf</a:t>
            </a:r>
            <a:r>
              <a:rPr lang="fi-FI" sz="1800" dirty="0"/>
              <a:t>);    </a:t>
            </a:r>
            <a:endParaRPr lang="fi-FI" sz="1800" dirty="0" smtClean="0"/>
          </a:p>
          <a:p>
            <a:r>
              <a:rPr lang="fi-FI" sz="1600" dirty="0" smtClean="0"/>
              <a:t>512</a:t>
            </a:r>
            <a:r>
              <a:rPr lang="fi-FI" sz="1800" dirty="0" smtClean="0"/>
              <a:t> </a:t>
            </a:r>
            <a:r>
              <a:rPr lang="fi-FI" sz="1800" dirty="0"/>
              <a:t>  </a:t>
            </a:r>
            <a:r>
              <a:rPr lang="fi-FI" sz="1800" dirty="0" smtClean="0"/>
              <a:t>  } </a:t>
            </a:r>
            <a:r>
              <a:rPr lang="fi-FI" sz="1800" b="1" dirty="0" err="1">
                <a:solidFill>
                  <a:srgbClr val="941651"/>
                </a:solidFill>
              </a:rPr>
              <a:t>while</a:t>
            </a:r>
            <a:r>
              <a:rPr lang="fi-FI" sz="1800" dirty="0">
                <a:solidFill>
                  <a:srgbClr val="941651"/>
                </a:solidFill>
              </a:rPr>
              <a:t> </a:t>
            </a:r>
            <a:r>
              <a:rPr lang="fi-FI" sz="1800" dirty="0" smtClean="0"/>
              <a:t>(</a:t>
            </a:r>
            <a:r>
              <a:rPr lang="fi-FI" sz="1800" dirty="0" err="1" smtClean="0"/>
              <a:t>buf.remaining</a:t>
            </a:r>
            <a:r>
              <a:rPr lang="fi-FI" sz="1800" dirty="0"/>
              <a:t>() &gt; </a:t>
            </a:r>
            <a:r>
              <a:rPr lang="fi-FI" sz="1800" dirty="0" smtClean="0"/>
              <a:t>0);</a:t>
            </a:r>
            <a:endParaRPr lang="fi-FI" sz="1800" dirty="0"/>
          </a:p>
          <a:p>
            <a:r>
              <a:rPr lang="fi-FI" sz="1800" dirty="0"/>
              <a:t>    </a:t>
            </a:r>
            <a:r>
              <a:rPr lang="fi-FI" sz="1800" dirty="0" smtClean="0"/>
              <a:t>       </a:t>
            </a:r>
            <a:r>
              <a:rPr lang="mr-IN" sz="1800" dirty="0" smtClean="0"/>
              <a:t>…</a:t>
            </a:r>
            <a:endParaRPr lang="fi-FI" sz="1800" dirty="0"/>
          </a:p>
          <a:p>
            <a:r>
              <a:rPr lang="fi-FI" sz="1600" dirty="0" smtClean="0"/>
              <a:t>514</a:t>
            </a:r>
            <a:r>
              <a:rPr lang="fi-FI" sz="1800" dirty="0" smtClean="0"/>
              <a:t>  }</a:t>
            </a:r>
            <a:endParaRPr lang="fi-FI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04770" y="1287213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 err="1" smtClean="0">
                <a:solidFill>
                  <a:srgbClr val="0070C0"/>
                </a:solidFill>
              </a:rPr>
              <a:t>Hadoop</a:t>
            </a:r>
            <a:r>
              <a:rPr lang="hr-HR" sz="1800" b="1" dirty="0" smtClean="0">
                <a:solidFill>
                  <a:srgbClr val="0070C0"/>
                </a:solidFill>
              </a:rPr>
              <a:t> v2.5 </a:t>
            </a:r>
            <a:r>
              <a:rPr lang="hr-HR" sz="1800" b="1" dirty="0" err="1" smtClean="0">
                <a:solidFill>
                  <a:srgbClr val="0070C0"/>
                </a:solidFill>
              </a:rPr>
              <a:t>BlockReaderLocal.java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5883" y="1915072"/>
            <a:ext cx="3419776" cy="2000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277</a:t>
            </a:r>
            <a:r>
              <a:rPr lang="en-US" sz="1800" dirty="0" smtClean="0"/>
              <a:t> private </a:t>
            </a:r>
            <a:r>
              <a:rPr lang="en-US" sz="1800" dirty="0" err="1" smtClean="0"/>
              <a:t>int</a:t>
            </a:r>
            <a:r>
              <a:rPr lang="en-US" sz="1800" dirty="0"/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drainDataBuf</a:t>
            </a:r>
            <a:r>
              <a:rPr lang="en-US" sz="1800" dirty="0" smtClean="0"/>
              <a:t>(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  <a:r>
              <a:rPr lang="en-US" sz="1800" dirty="0" err="1" smtClean="0"/>
              <a:t>ByteBuffer</a:t>
            </a:r>
            <a:r>
              <a:rPr lang="en-US" sz="1800" dirty="0"/>
              <a:t> </a:t>
            </a:r>
            <a:r>
              <a:rPr lang="en-US" sz="1800" dirty="0" err="1"/>
              <a:t>buf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mr-IN" sz="1800" dirty="0" smtClean="0"/>
              <a:t>…</a:t>
            </a:r>
            <a:endParaRPr lang="en-US" sz="1800" dirty="0"/>
          </a:p>
          <a:p>
            <a:r>
              <a:rPr lang="en-US" sz="1600" dirty="0" smtClean="0"/>
              <a:t>286</a:t>
            </a:r>
            <a:r>
              <a:rPr lang="en-US" sz="1800" dirty="0"/>
              <a:t>    </a:t>
            </a:r>
            <a:r>
              <a:rPr lang="en-US" sz="1800" dirty="0" err="1" smtClean="0"/>
              <a:t>buf.put</a:t>
            </a:r>
            <a:r>
              <a:rPr lang="en-US" sz="1800" dirty="0" smtClean="0"/>
              <a:t>(</a:t>
            </a:r>
            <a:r>
              <a:rPr lang="en-US" sz="1800" dirty="0" err="1" smtClean="0"/>
              <a:t>dataBuf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mr-IN" sz="1800" dirty="0" smtClean="0"/>
              <a:t>…</a:t>
            </a:r>
            <a:endParaRPr lang="en-US" sz="1800" dirty="0"/>
          </a:p>
          <a:p>
            <a:r>
              <a:rPr lang="en-US" sz="1600" dirty="0" smtClean="0"/>
              <a:t>291</a:t>
            </a:r>
            <a:r>
              <a:rPr lang="en-US" sz="1800" dirty="0"/>
              <a:t> </a:t>
            </a:r>
            <a:r>
              <a:rPr lang="en-US" sz="1800" dirty="0" smtClean="0"/>
              <a:t>}</a:t>
            </a:r>
            <a:endParaRPr lang="en-US" sz="1800" dirty="0"/>
          </a:p>
          <a:p>
            <a:endParaRPr lang="fi-FI" sz="1600" dirty="0"/>
          </a:p>
        </p:txBody>
      </p:sp>
      <p:sp>
        <p:nvSpPr>
          <p:cNvPr id="15" name="Rectangle 14"/>
          <p:cNvSpPr/>
          <p:nvPr/>
        </p:nvSpPr>
        <p:spPr>
          <a:xfrm>
            <a:off x="2279671" y="3138918"/>
            <a:ext cx="1022927" cy="302180"/>
          </a:xfrm>
          <a:prstGeom prst="rect">
            <a:avLst/>
          </a:prstGeom>
          <a:solidFill>
            <a:srgbClr val="00B0F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9942" y="2764256"/>
            <a:ext cx="367048" cy="302180"/>
          </a:xfrm>
          <a:prstGeom prst="rect">
            <a:avLst/>
          </a:prstGeom>
          <a:solidFill>
            <a:srgbClr val="00B0F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3116506" y="3552579"/>
            <a:ext cx="1656638" cy="474522"/>
          </a:xfrm>
          <a:prstGeom prst="wedgeRoundRectCallout">
            <a:avLst>
              <a:gd name="adj1" fmla="val -65761"/>
              <a:gd name="adj2" fmla="val -6411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bounds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606990" y="3441098"/>
            <a:ext cx="1656638" cy="474522"/>
          </a:xfrm>
          <a:prstGeom prst="wedgeRoundRectCallout">
            <a:avLst>
              <a:gd name="adj1" fmla="val -60585"/>
              <a:gd name="adj2" fmla="val -11356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Forward index</a:t>
            </a:r>
          </a:p>
        </p:txBody>
      </p:sp>
      <p:sp>
        <p:nvSpPr>
          <p:cNvPr id="18" name="Shape 198"/>
          <p:cNvSpPr txBox="1">
            <a:spLocks noGrp="1"/>
          </p:cNvSpPr>
          <p:nvPr>
            <p:ph type="subTitle" idx="1"/>
          </p:nvPr>
        </p:nvSpPr>
        <p:spPr>
          <a:xfrm>
            <a:off x="509326" y="4195292"/>
            <a:ext cx="7857253" cy="875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The </a:t>
            </a:r>
            <a:r>
              <a:rPr lang="en-US" sz="2000" b="1" dirty="0" smtClean="0">
                <a:solidFill>
                  <a:srgbClr val="941651"/>
                </a:solidFill>
              </a:rPr>
              <a:t>forwarding-index</a:t>
            </a:r>
            <a:r>
              <a:rPr lang="en-US" sz="2000" b="1" dirty="0" smtClean="0">
                <a:solidFill>
                  <a:schemeClr val="tx1"/>
                </a:solidFill>
              </a:rPr>
              <a:t> Java APIs </a:t>
            </a:r>
            <a:r>
              <a:rPr lang="en-US" sz="2000" b="1" dirty="0">
                <a:solidFill>
                  <a:schemeClr val="tx1"/>
                </a:solidFill>
              </a:rPr>
              <a:t>and the </a:t>
            </a:r>
            <a:r>
              <a:rPr lang="en-US" sz="2000" b="1" dirty="0" smtClean="0">
                <a:solidFill>
                  <a:srgbClr val="941651"/>
                </a:solidFill>
              </a:rPr>
              <a:t>checking-bounds</a:t>
            </a:r>
            <a:r>
              <a:rPr lang="en-US" sz="2000" b="1" dirty="0" smtClean="0">
                <a:solidFill>
                  <a:schemeClr val="tx1"/>
                </a:solidFill>
              </a:rPr>
              <a:t> Java APIs are </a:t>
            </a:r>
            <a:r>
              <a:rPr lang="en-US" sz="2000" b="1" dirty="0">
                <a:solidFill>
                  <a:schemeClr val="tx1"/>
                </a:solidFill>
              </a:rPr>
              <a:t>located in </a:t>
            </a:r>
            <a:r>
              <a:rPr lang="en-US" sz="2000" b="1" dirty="0" smtClean="0">
                <a:solidFill>
                  <a:srgbClr val="941651"/>
                </a:solidFill>
              </a:rPr>
              <a:t>different </a:t>
            </a:r>
            <a:r>
              <a:rPr lang="en-US" sz="2000" b="1" dirty="0" smtClean="0">
                <a:solidFill>
                  <a:schemeClr val="tx1"/>
                </a:solidFill>
              </a:rPr>
              <a:t>application function.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03422" y="2145137"/>
            <a:ext cx="1472461" cy="879735"/>
          </a:xfrm>
          <a:prstGeom prst="straightConnector1">
            <a:avLst/>
          </a:prstGeom>
          <a:ln w="31750">
            <a:solidFill>
              <a:srgbClr val="0070C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2186931" y="1450802"/>
            <a:ext cx="5745785" cy="6426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0" y="525064"/>
            <a:ext cx="9144000" cy="6397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45923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Real-World Data Corruption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69" y="3317554"/>
            <a:ext cx="663629" cy="1092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22732" y="4529565"/>
            <a:ext cx="18509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12700">
              <a:lnSpc>
                <a:spcPct val="100000"/>
              </a:lnSpc>
              <a:defRPr sz="2400" b="1" spc="-3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pPr>
              <a:buNone/>
            </a:pPr>
            <a:r>
              <a:rPr lang="en-US" sz="1800" smtClean="0">
                <a:solidFill>
                  <a:schemeClr val="tx1"/>
                </a:solidFill>
              </a:rPr>
              <a:t>Primary data </a:t>
            </a:r>
            <a:r>
              <a:rPr lang="en-US" sz="1800" dirty="0" smtClean="0">
                <a:solidFill>
                  <a:schemeClr val="tx1"/>
                </a:solidFill>
              </a:rPr>
              <a:t>center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08" y="3077425"/>
            <a:ext cx="663629" cy="1092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82694" y="1476300"/>
            <a:ext cx="5496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12700">
              <a:lnSpc>
                <a:spcPct val="100000"/>
              </a:lnSpc>
              <a:defRPr sz="2400" b="1" spc="-3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British </a:t>
            </a:r>
            <a:r>
              <a:rPr lang="en-US" sz="1800" dirty="0">
                <a:solidFill>
                  <a:schemeClr val="tx1"/>
                </a:solidFill>
              </a:rPr>
              <a:t>Airway service </a:t>
            </a:r>
            <a:r>
              <a:rPr lang="en-US" sz="1800" dirty="0" smtClean="0">
                <a:solidFill>
                  <a:schemeClr val="tx1"/>
                </a:solidFill>
              </a:rPr>
              <a:t>was down for </a:t>
            </a:r>
            <a:r>
              <a:rPr lang="en-US" sz="1800" dirty="0" smtClean="0">
                <a:solidFill>
                  <a:srgbClr val="C00000"/>
                </a:solidFill>
              </a:rPr>
              <a:t>hours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with </a:t>
            </a:r>
            <a:r>
              <a:rPr lang="en-US" sz="1800" dirty="0" smtClean="0">
                <a:solidFill>
                  <a:schemeClr val="tx1"/>
                </a:solidFill>
              </a:rPr>
              <a:t>financial penalty of </a:t>
            </a:r>
            <a:r>
              <a:rPr lang="en-US" sz="1800" dirty="0" smtClean="0">
                <a:solidFill>
                  <a:srgbClr val="C00000"/>
                </a:solidFill>
              </a:rPr>
              <a:t>£ 100 million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4600" y="4533098"/>
            <a:ext cx="19756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12700">
              <a:lnSpc>
                <a:spcPct val="100000"/>
              </a:lnSpc>
              <a:defRPr sz="2400" b="1" spc="-3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Backup data center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5553" y="3362826"/>
            <a:ext cx="20959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12700">
              <a:lnSpc>
                <a:spcPct val="100000"/>
              </a:lnSpc>
              <a:defRPr sz="2200" b="1" spc="-5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>
              <a:buNone/>
            </a:pPr>
            <a:r>
              <a:rPr lang="en-US" sz="1600" smtClean="0">
                <a:solidFill>
                  <a:srgbClr val="0070C0"/>
                </a:solidFill>
              </a:rPr>
              <a:t>Recovering from backup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3" y="1164855"/>
            <a:ext cx="1144181" cy="114418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75" y="3181701"/>
            <a:ext cx="663629" cy="1092275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14" y="2941572"/>
            <a:ext cx="663629" cy="10922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491330" y="2102504"/>
            <a:ext cx="1523895" cy="1205992"/>
            <a:chOff x="5626609" y="1097586"/>
            <a:chExt cx="2145792" cy="139285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748" y="1097586"/>
              <a:ext cx="1392853" cy="139285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626609" y="1663677"/>
              <a:ext cx="2145792" cy="355465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</p:spPr>
          <p:txBody>
            <a:bodyPr vert="horz" wrap="square" lIns="0" tIns="0" rIns="0" bIns="0" rtlCol="0">
              <a:spAutoFit/>
            </a:bodyPr>
            <a:lstStyle>
              <a:defPPr>
                <a:defRPr lang="de-DE"/>
              </a:defPPr>
              <a:lvl1pPr marL="12700">
                <a:lnSpc>
                  <a:spcPct val="100000"/>
                </a:lnSpc>
                <a:defRPr sz="2400" b="1" spc="-30">
                  <a:solidFill>
                    <a:srgbClr val="2E5496"/>
                  </a:solidFill>
                  <a:latin typeface="Calibri"/>
                  <a:cs typeface="Calibri"/>
                </a:defRPr>
              </a:lvl1pPr>
            </a:lstStyle>
            <a:p>
              <a:pPr>
                <a:buNone/>
              </a:pPr>
              <a:r>
                <a:rPr lang="en-US" sz="2000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Power outage</a:t>
              </a:r>
              <a:endPara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4360963" y="3732392"/>
            <a:ext cx="1828800" cy="0"/>
          </a:xfrm>
          <a:prstGeom prst="straightConnector1">
            <a:avLst/>
          </a:prstGeom>
          <a:noFill/>
          <a:ln w="28575" cap="rnd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2840138" y="3636181"/>
            <a:ext cx="1099660" cy="409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Corrupted data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3411">
            <a:off x="1735152" y="3211454"/>
            <a:ext cx="848943" cy="8489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46488" y="350554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Software hang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685800" y="424335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512537" y="1194134"/>
            <a:ext cx="8118926" cy="3520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DScope is a </a:t>
            </a:r>
            <a:r>
              <a:rPr lang="en-US" sz="2800" dirty="0">
                <a:solidFill>
                  <a:schemeClr val="tx1"/>
                </a:solidFill>
              </a:rPr>
              <a:t>new data </a:t>
            </a:r>
            <a:r>
              <a:rPr lang="en-US" sz="2800" dirty="0" smtClean="0">
                <a:solidFill>
                  <a:schemeClr val="tx1"/>
                </a:solidFill>
              </a:rPr>
              <a:t>corruption hang </a:t>
            </a:r>
            <a:r>
              <a:rPr lang="en-US" sz="2800" dirty="0">
                <a:solidFill>
                  <a:schemeClr val="tx1"/>
                </a:solidFill>
              </a:rPr>
              <a:t>bug detection tool for cloud server systems.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marL="566928" indent="-285750" algn="l">
              <a:spcBef>
                <a:spcPts val="0"/>
              </a:spcBef>
              <a:buClr>
                <a:schemeClr val="tx1"/>
              </a:buClr>
              <a:buFont typeface=".AppleSystemUIFont" charset="-120"/>
              <a:buChar char="-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ombines candidate </a:t>
            </a:r>
            <a:r>
              <a:rPr lang="en-US" dirty="0">
                <a:solidFill>
                  <a:schemeClr val="tx1"/>
                </a:solidFill>
              </a:rPr>
              <a:t>bug discovery and false positive </a:t>
            </a:r>
            <a:r>
              <a:rPr lang="en-US" dirty="0" smtClean="0">
                <a:solidFill>
                  <a:schemeClr val="tx1"/>
                </a:solidFill>
              </a:rPr>
              <a:t>filtering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66928" indent="-285750" algn="l">
              <a:spcBef>
                <a:spcPts val="0"/>
              </a:spcBef>
              <a:buClr>
                <a:schemeClr val="tx1"/>
              </a:buClr>
              <a:buFont typeface=".AppleSystemUIFont" charset="-120"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566928" indent="-285750" algn="l">
              <a:spcBef>
                <a:spcPts val="0"/>
              </a:spcBef>
              <a:buClr>
                <a:schemeClr val="tx1"/>
              </a:buClr>
              <a:buFont typeface=".AppleSystemUIFont" charset="-120"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Evaluated over 9 cloud server systems and detects </a:t>
            </a:r>
            <a:r>
              <a:rPr lang="en-US" b="1" dirty="0" smtClean="0">
                <a:solidFill>
                  <a:srgbClr val="941651"/>
                </a:solidFill>
              </a:rPr>
              <a:t>42</a:t>
            </a:r>
            <a:r>
              <a:rPr lang="en-US" dirty="0" smtClean="0">
                <a:solidFill>
                  <a:schemeClr val="tx1"/>
                </a:solidFill>
              </a:rPr>
              <a:t> true </a:t>
            </a:r>
            <a:r>
              <a:rPr lang="en-US" dirty="0" smtClean="0">
                <a:solidFill>
                  <a:schemeClr val="tx1"/>
                </a:solidFill>
              </a:rPr>
              <a:t>data corruption </a:t>
            </a:r>
            <a:r>
              <a:rPr lang="en-US" dirty="0" smtClean="0">
                <a:solidFill>
                  <a:schemeClr val="tx1"/>
                </a:solidFill>
              </a:rPr>
              <a:t>hang bugs including </a:t>
            </a:r>
            <a:r>
              <a:rPr lang="en-US" b="1" dirty="0" smtClean="0">
                <a:solidFill>
                  <a:srgbClr val="941651"/>
                </a:solidFill>
              </a:rPr>
              <a:t>29</a:t>
            </a:r>
            <a:r>
              <a:rPr lang="en-US" dirty="0" smtClean="0">
                <a:solidFill>
                  <a:srgbClr val="94165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new bugs.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20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685800" y="424335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/>
              <a:t>Acknowledgements</a:t>
            </a:r>
            <a:endParaRPr sz="2400" b="0" dirty="0">
              <a:solidFill>
                <a:srgbClr val="000000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567874" y="1383844"/>
            <a:ext cx="8118926" cy="3520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DScope </a:t>
            </a:r>
            <a:r>
              <a:rPr lang="en-US" sz="1800" dirty="0">
                <a:solidFill>
                  <a:schemeClr val="tx1"/>
                </a:solidFill>
              </a:rPr>
              <a:t>is supported in part </a:t>
            </a:r>
            <a:r>
              <a:rPr lang="en-US" sz="1800" dirty="0" smtClean="0">
                <a:solidFill>
                  <a:schemeClr val="tx1"/>
                </a:solidFill>
              </a:rPr>
              <a:t>by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NSF </a:t>
            </a:r>
            <a:r>
              <a:rPr lang="en-US" sz="1800" dirty="0">
                <a:solidFill>
                  <a:schemeClr val="tx1"/>
                </a:solidFill>
              </a:rPr>
              <a:t>CNS1513942 grant and </a:t>
            </a:r>
            <a:r>
              <a:rPr lang="en-US" sz="1800" dirty="0" smtClean="0">
                <a:solidFill>
                  <a:schemeClr val="tx1"/>
                </a:solidFill>
              </a:rPr>
              <a:t>NSF CNS1149445 </a:t>
            </a:r>
            <a:r>
              <a:rPr lang="en-US" sz="1800" dirty="0">
                <a:solidFill>
                  <a:schemeClr val="tx1"/>
                </a:solidFill>
              </a:rPr>
              <a:t>grant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21</a:t>
            </a:fld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3580382" y="2692709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</a:rPr>
              <a:t>Thank you</a:t>
            </a:r>
            <a:endParaRPr lang="en-US" sz="2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89967" y="532803"/>
            <a:ext cx="413554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A Data </a:t>
            </a:r>
            <a:r>
              <a:rPr lang="en-US" sz="3000" dirty="0" smtClean="0">
                <a:solidFill>
                  <a:srgbClr val="000000"/>
                </a:solidFill>
              </a:rPr>
              <a:t>Corruption Hang </a:t>
            </a:r>
            <a:r>
              <a:rPr lang="en-US" sz="3000" dirty="0" smtClean="0">
                <a:solidFill>
                  <a:srgbClr val="000000"/>
                </a:solidFill>
              </a:rPr>
              <a:t>Bug Example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74248" y="2045967"/>
            <a:ext cx="4412391" cy="25237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183</a:t>
            </a:r>
            <a:r>
              <a:rPr lang="fi-FI" sz="1800" dirty="0" smtClean="0"/>
              <a:t>  </a:t>
            </a:r>
            <a:r>
              <a:rPr lang="fi-FI" sz="1800" dirty="0" err="1" smtClean="0"/>
              <a:t>public</a:t>
            </a:r>
            <a:r>
              <a:rPr lang="fi-FI" sz="1800" dirty="0" smtClean="0"/>
              <a:t> </a:t>
            </a:r>
            <a:r>
              <a:rPr lang="fi-FI" sz="1800" dirty="0" err="1"/>
              <a:t>static</a:t>
            </a:r>
            <a:r>
              <a:rPr lang="fi-FI" sz="1800" dirty="0"/>
              <a:t> </a:t>
            </a:r>
            <a:r>
              <a:rPr lang="fi-FI" sz="1800" dirty="0" err="1"/>
              <a:t>void</a:t>
            </a:r>
            <a:r>
              <a:rPr lang="fi-FI" sz="1800" dirty="0"/>
              <a:t> </a:t>
            </a:r>
            <a:r>
              <a:rPr lang="fi-FI" sz="1800" b="1" dirty="0" err="1">
                <a:solidFill>
                  <a:srgbClr val="0070C0"/>
                </a:solidFill>
              </a:rPr>
              <a:t>skipFully</a:t>
            </a:r>
            <a:r>
              <a:rPr lang="fi-FI" sz="1800" dirty="0" smtClean="0"/>
              <a:t>( </a:t>
            </a:r>
          </a:p>
          <a:p>
            <a:r>
              <a:rPr lang="fi-FI" sz="1800" dirty="0"/>
              <a:t> </a:t>
            </a:r>
            <a:r>
              <a:rPr lang="fi-FI" sz="1800" dirty="0" smtClean="0"/>
              <a:t>              </a:t>
            </a:r>
            <a:r>
              <a:rPr lang="fi-FI" sz="1800" dirty="0" err="1" smtClean="0"/>
              <a:t>InputStream</a:t>
            </a:r>
            <a:r>
              <a:rPr lang="fi-FI" sz="1800" dirty="0" smtClean="0"/>
              <a:t> </a:t>
            </a:r>
            <a:r>
              <a:rPr lang="fi-FI" sz="1800" dirty="0"/>
              <a:t>in, long </a:t>
            </a:r>
            <a:r>
              <a:rPr lang="fi-FI" sz="1800" dirty="0" err="1"/>
              <a:t>len</a:t>
            </a:r>
            <a:r>
              <a:rPr lang="fi-FI" sz="1800" dirty="0"/>
              <a:t>) </a:t>
            </a:r>
            <a:r>
              <a:rPr lang="mr-IN" sz="1800" dirty="0" smtClean="0"/>
              <a:t>…</a:t>
            </a:r>
            <a:r>
              <a:rPr lang="fi-FI" sz="1800" dirty="0" smtClean="0"/>
              <a:t> </a:t>
            </a:r>
            <a:r>
              <a:rPr lang="fi-FI" sz="1800" dirty="0"/>
              <a:t>{</a:t>
            </a:r>
          </a:p>
          <a:p>
            <a:r>
              <a:rPr lang="fi-FI" sz="1600" dirty="0" smtClean="0">
                <a:solidFill>
                  <a:schemeClr val="tx1"/>
                </a:solidFill>
              </a:rPr>
              <a:t>184</a:t>
            </a:r>
            <a:r>
              <a:rPr lang="fi-FI" sz="1800" dirty="0" smtClean="0">
                <a:solidFill>
                  <a:srgbClr val="941651"/>
                </a:solidFill>
              </a:rPr>
              <a:t>    </a:t>
            </a:r>
            <a:r>
              <a:rPr lang="fi-FI" sz="1800" b="1" dirty="0" err="1" smtClean="0">
                <a:solidFill>
                  <a:srgbClr val="941651"/>
                </a:solidFill>
              </a:rPr>
              <a:t>while</a:t>
            </a:r>
            <a:r>
              <a:rPr lang="fi-FI" sz="1800" dirty="0" smtClean="0">
                <a:solidFill>
                  <a:srgbClr val="941651"/>
                </a:solidFill>
              </a:rPr>
              <a:t> </a:t>
            </a:r>
            <a:r>
              <a:rPr lang="fi-FI" sz="1800" dirty="0" smtClean="0"/>
              <a:t>(</a:t>
            </a:r>
            <a:r>
              <a:rPr lang="fi-FI" sz="1800" dirty="0" err="1" smtClean="0"/>
              <a:t>len</a:t>
            </a:r>
            <a:r>
              <a:rPr lang="fi-FI" sz="1800" dirty="0" smtClean="0"/>
              <a:t> </a:t>
            </a:r>
            <a:r>
              <a:rPr lang="fi-FI" sz="1800" dirty="0"/>
              <a:t>&gt; </a:t>
            </a:r>
            <a:r>
              <a:rPr lang="fi-FI" sz="1800" dirty="0" smtClean="0"/>
              <a:t>0) </a:t>
            </a:r>
            <a:r>
              <a:rPr lang="fi-FI" sz="1800" dirty="0"/>
              <a:t>{       </a:t>
            </a:r>
          </a:p>
          <a:p>
            <a:r>
              <a:rPr lang="fi-FI" sz="1600" dirty="0" smtClean="0">
                <a:solidFill>
                  <a:schemeClr val="tx1"/>
                </a:solidFill>
              </a:rPr>
              <a:t>185</a:t>
            </a:r>
            <a:r>
              <a:rPr lang="fi-FI" sz="1800" dirty="0" smtClean="0">
                <a:solidFill>
                  <a:srgbClr val="941651"/>
                </a:solidFill>
              </a:rPr>
              <a:t>        </a:t>
            </a:r>
            <a:r>
              <a:rPr lang="fi-FI" sz="1800" dirty="0" smtClean="0">
                <a:solidFill>
                  <a:schemeClr val="tx1"/>
                </a:solidFill>
              </a:rPr>
              <a:t>long </a:t>
            </a:r>
            <a:r>
              <a:rPr lang="fi-FI" sz="1800" dirty="0" err="1"/>
              <a:t>ret</a:t>
            </a:r>
            <a:r>
              <a:rPr lang="fi-FI" sz="1800" dirty="0"/>
              <a:t> </a:t>
            </a:r>
            <a:r>
              <a:rPr lang="fi-FI" sz="1800" dirty="0" smtClean="0"/>
              <a:t>=</a:t>
            </a:r>
            <a:r>
              <a:rPr lang="fi-FI" sz="1800" dirty="0" smtClean="0">
                <a:solidFill>
                  <a:schemeClr val="tx1"/>
                </a:solidFill>
              </a:rPr>
              <a:t> </a:t>
            </a:r>
            <a:r>
              <a:rPr lang="fi-FI" sz="1800" b="1" dirty="0" err="1" smtClean="0">
                <a:solidFill>
                  <a:schemeClr val="tx1"/>
                </a:solidFill>
              </a:rPr>
              <a:t>in</a:t>
            </a:r>
            <a:r>
              <a:rPr lang="fi-FI" sz="1800" dirty="0" err="1" smtClean="0">
                <a:solidFill>
                  <a:schemeClr val="tx1"/>
                </a:solidFill>
              </a:rPr>
              <a:t>.skip</a:t>
            </a:r>
            <a:r>
              <a:rPr lang="fi-FI" sz="1800" dirty="0" smtClean="0">
                <a:solidFill>
                  <a:schemeClr val="tx1"/>
                </a:solidFill>
              </a:rPr>
              <a:t>(</a:t>
            </a:r>
            <a:r>
              <a:rPr lang="fi-FI" sz="1800" dirty="0" err="1" smtClean="0">
                <a:solidFill>
                  <a:schemeClr val="tx1"/>
                </a:solidFill>
              </a:rPr>
              <a:t>len</a:t>
            </a:r>
            <a:r>
              <a:rPr lang="fi-FI" sz="1800" dirty="0" smtClean="0"/>
              <a:t>);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</a:t>
            </a:r>
            <a:r>
              <a:rPr lang="mr-IN" sz="1600" dirty="0" smtClean="0">
                <a:solidFill>
                  <a:schemeClr val="tx1"/>
                </a:solidFill>
              </a:rPr>
              <a:t>…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</a:t>
            </a:r>
            <a:r>
              <a:rPr lang="mr-IN" sz="1600" dirty="0" smtClean="0">
                <a:solidFill>
                  <a:schemeClr val="tx1"/>
                </a:solidFill>
              </a:rPr>
              <a:t>…</a:t>
            </a:r>
            <a:endParaRPr lang="fi-FI" sz="1800" dirty="0" smtClean="0"/>
          </a:p>
          <a:p>
            <a:r>
              <a:rPr lang="fi-FI" sz="1600" dirty="0" smtClean="0"/>
              <a:t>189</a:t>
            </a:r>
            <a:r>
              <a:rPr lang="fi-FI" sz="1800" dirty="0" smtClean="0"/>
              <a:t>        </a:t>
            </a:r>
            <a:r>
              <a:rPr lang="fi-FI" sz="1800" dirty="0" err="1" smtClean="0"/>
              <a:t>len</a:t>
            </a:r>
            <a:r>
              <a:rPr lang="fi-FI" sz="1800" dirty="0" smtClean="0"/>
              <a:t> </a:t>
            </a:r>
            <a:r>
              <a:rPr lang="fi-FI" sz="1800" dirty="0"/>
              <a:t>-= </a:t>
            </a:r>
            <a:r>
              <a:rPr lang="fi-FI" sz="1800" b="1" dirty="0" err="1" smtClean="0"/>
              <a:t>ret</a:t>
            </a:r>
            <a:r>
              <a:rPr lang="fi-FI" sz="1800" dirty="0" smtClean="0"/>
              <a:t>;</a:t>
            </a:r>
          </a:p>
          <a:p>
            <a:r>
              <a:rPr lang="fi-FI" sz="1600" dirty="0" smtClean="0"/>
              <a:t>190</a:t>
            </a:r>
            <a:r>
              <a:rPr lang="fi-FI" sz="1800" dirty="0" smtClean="0"/>
              <a:t>     }  </a:t>
            </a:r>
          </a:p>
          <a:p>
            <a:r>
              <a:rPr lang="fi-FI" sz="1600" dirty="0" smtClean="0"/>
              <a:t>191</a:t>
            </a:r>
            <a:r>
              <a:rPr lang="fi-FI" sz="1800" dirty="0" smtClean="0"/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48" y="16071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 smtClean="0">
                <a:solidFill>
                  <a:srgbClr val="0070C0"/>
                </a:solidFill>
              </a:rPr>
              <a:t>Hadoop</a:t>
            </a:r>
            <a:r>
              <a:rPr lang="nl-NL" sz="1800" b="1" dirty="0">
                <a:solidFill>
                  <a:srgbClr val="0070C0"/>
                </a:solidFill>
              </a:rPr>
              <a:t>-</a:t>
            </a:r>
            <a:r>
              <a:rPr lang="nl-NL" sz="1800" b="1" dirty="0" smtClean="0">
                <a:solidFill>
                  <a:srgbClr val="0070C0"/>
                </a:solidFill>
              </a:rPr>
              <a:t>8614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9597" y="2797900"/>
            <a:ext cx="12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Corrupted </a:t>
            </a:r>
            <a:r>
              <a:rPr lang="en-US" b="1" dirty="0" err="1" smtClean="0">
                <a:solidFill>
                  <a:srgbClr val="FF0000"/>
                </a:solidFill>
              </a:rPr>
              <a:t>InputStream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3154" y="2935515"/>
            <a:ext cx="292608" cy="271355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1793096" y="3206870"/>
            <a:ext cx="346362" cy="515026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613397" y="2072972"/>
            <a:ext cx="2560320" cy="575255"/>
            <a:chOff x="5615041" y="1736222"/>
            <a:chExt cx="2560320" cy="575255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23FA70A0-5914-B844-97A2-1A87E46AA284}"/>
                </a:ext>
              </a:extLst>
            </p:cNvPr>
            <p:cNvSpPr/>
            <p:nvPr/>
          </p:nvSpPr>
          <p:spPr>
            <a:xfrm>
              <a:off x="5615041" y="1742854"/>
              <a:ext cx="2560320" cy="568623"/>
            </a:xfrm>
            <a:prstGeom prst="roundRect">
              <a:avLst/>
            </a:prstGeom>
            <a:solidFill>
              <a:schemeClr val="bg1">
                <a:lumMod val="50000"/>
                <a:alpha val="30000"/>
              </a:schemeClr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879F329-A59F-2040-B710-6FBAFC2E62F9}"/>
                </a:ext>
              </a:extLst>
            </p:cNvPr>
            <p:cNvSpPr txBox="1"/>
            <p:nvPr/>
          </p:nvSpPr>
          <p:spPr>
            <a:xfrm>
              <a:off x="5796870" y="1736222"/>
              <a:ext cx="2196662" cy="55399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de-DE"/>
              </a:defPPr>
              <a:lvl1pPr marL="12700">
                <a:lnSpc>
                  <a:spcPct val="100000"/>
                </a:lnSpc>
                <a:defRPr sz="2400" b="1" spc="-30">
                  <a:latin typeface="Calibri"/>
                  <a:cs typeface="Calibri"/>
                </a:defRPr>
              </a:lvl1pPr>
            </a:lstStyle>
            <a:p>
              <a:pPr algn="ctr">
                <a:buNone/>
              </a:pPr>
              <a:r>
                <a:rPr lang="en-US" sz="1800" b="0" dirty="0">
                  <a:latin typeface="Calibri" charset="0"/>
                  <a:ea typeface="Calibri" charset="0"/>
                  <a:cs typeface="Calibri" charset="0"/>
                </a:rPr>
                <a:t>L</a:t>
              </a:r>
              <a:r>
                <a:rPr lang="en-US" sz="1800" b="0" dirty="0" smtClean="0">
                  <a:latin typeface="Calibri" charset="0"/>
                  <a:ea typeface="Calibri" charset="0"/>
                  <a:cs typeface="Calibri" charset="0"/>
                </a:rPr>
                <a:t>oop path &amp; exit condition extraction</a:t>
              </a:r>
              <a:endParaRPr lang="en-US" sz="1800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13397" y="2865739"/>
            <a:ext cx="2560320" cy="553998"/>
            <a:chOff x="5615041" y="3037757"/>
            <a:chExt cx="2560320" cy="553998"/>
          </a:xfrm>
        </p:grpSpPr>
        <p:sp>
          <p:nvSpPr>
            <p:cNvPr id="28" name="Rounded Rectangle 27">
              <a:extLst>
                <a:ext uri="{FF2B5EF4-FFF2-40B4-BE49-F238E27FC236}">
                  <a16:creationId xmlns="" xmlns:a16="http://schemas.microsoft.com/office/drawing/2014/main" id="{DEDEB48D-5B0E-1249-BC63-B353C1F5BB83}"/>
                </a:ext>
              </a:extLst>
            </p:cNvPr>
            <p:cNvSpPr/>
            <p:nvPr/>
          </p:nvSpPr>
          <p:spPr>
            <a:xfrm>
              <a:off x="5615041" y="3039148"/>
              <a:ext cx="2560320" cy="548640"/>
            </a:xfrm>
            <a:prstGeom prst="roundRect">
              <a:avLst/>
            </a:prstGeom>
            <a:solidFill>
              <a:schemeClr val="bg1">
                <a:lumMod val="50000"/>
                <a:alpha val="30000"/>
              </a:schemeClr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D14CF52-E947-EF4A-9BEB-1B7CC04843E6}"/>
                </a:ext>
              </a:extLst>
            </p:cNvPr>
            <p:cNvSpPr txBox="1"/>
            <p:nvPr/>
          </p:nvSpPr>
          <p:spPr>
            <a:xfrm>
              <a:off x="5616492" y="3037757"/>
              <a:ext cx="2557419" cy="55399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de-DE"/>
              </a:defPPr>
              <a:lvl1pPr marL="12700">
                <a:lnSpc>
                  <a:spcPct val="100000"/>
                </a:lnSpc>
                <a:defRPr sz="2400" b="1" spc="-30">
                  <a:latin typeface="Calibri"/>
                  <a:cs typeface="Calibri"/>
                </a:defRPr>
              </a:lvl1pPr>
            </a:lstStyle>
            <a:p>
              <a:pPr algn="ctr">
                <a:buNone/>
              </a:pPr>
              <a:r>
                <a:rPr lang="en-US" sz="1800" b="0" dirty="0" smtClean="0">
                  <a:latin typeface="Calibri" charset="0"/>
                  <a:ea typeface="Calibri" charset="0"/>
                  <a:cs typeface="Calibri" charset="0"/>
                </a:rPr>
                <a:t>I/O </a:t>
              </a:r>
              <a:r>
                <a:rPr lang="en-US" sz="1800" b="0" dirty="0">
                  <a:latin typeface="Calibri" charset="0"/>
                  <a:ea typeface="Calibri" charset="0"/>
                  <a:cs typeface="Calibri" charset="0"/>
                </a:rPr>
                <a:t>dependent </a:t>
              </a:r>
              <a:r>
                <a:rPr lang="en-US" sz="1800" b="0" dirty="0" smtClean="0">
                  <a:latin typeface="Calibri" charset="0"/>
                  <a:ea typeface="Calibri" charset="0"/>
                  <a:cs typeface="Calibri" charset="0"/>
                </a:rPr>
                <a:t>infinite loop identification</a:t>
              </a:r>
              <a:endParaRPr lang="en-US" sz="1800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13397" y="3637250"/>
            <a:ext cx="2560320" cy="559240"/>
            <a:chOff x="5614938" y="4068129"/>
            <a:chExt cx="2560320" cy="559240"/>
          </a:xfrm>
        </p:grpSpPr>
        <p:sp>
          <p:nvSpPr>
            <p:cNvPr id="31" name="Rounded Rectangle 30">
              <a:extLst>
                <a:ext uri="{FF2B5EF4-FFF2-40B4-BE49-F238E27FC236}">
                  <a16:creationId xmlns="" xmlns:a16="http://schemas.microsoft.com/office/drawing/2014/main" id="{DEDEB48D-5B0E-1249-BC63-B353C1F5BB83}"/>
                </a:ext>
              </a:extLst>
            </p:cNvPr>
            <p:cNvSpPr/>
            <p:nvPr/>
          </p:nvSpPr>
          <p:spPr>
            <a:xfrm>
              <a:off x="5614938" y="4068129"/>
              <a:ext cx="2560320" cy="553882"/>
            </a:xfrm>
            <a:prstGeom prst="roundRect">
              <a:avLst/>
            </a:prstGeom>
            <a:solidFill>
              <a:schemeClr val="bg1">
                <a:lumMod val="50000"/>
                <a:alpha val="30000"/>
              </a:schemeClr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D14CF52-E947-EF4A-9BEB-1B7CC04843E6}"/>
                </a:ext>
              </a:extLst>
            </p:cNvPr>
            <p:cNvSpPr txBox="1"/>
            <p:nvPr/>
          </p:nvSpPr>
          <p:spPr>
            <a:xfrm>
              <a:off x="5795671" y="4073371"/>
              <a:ext cx="2198854" cy="55399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de-DE"/>
              </a:defPPr>
              <a:lvl1pPr marL="12700">
                <a:lnSpc>
                  <a:spcPct val="100000"/>
                </a:lnSpc>
                <a:defRPr sz="2400" b="1" spc="-30">
                  <a:latin typeface="Calibri"/>
                  <a:cs typeface="Calibri"/>
                </a:defRPr>
              </a:lvl1pPr>
            </a:lstStyle>
            <a:p>
              <a:pPr algn="ctr">
                <a:buNone/>
              </a:pPr>
              <a:r>
                <a:rPr lang="en-US" sz="1800" b="0" dirty="0" smtClean="0">
                  <a:latin typeface="Calibri" charset="0"/>
                  <a:ea typeface="Calibri" charset="0"/>
                  <a:cs typeface="Calibri" charset="0"/>
                </a:rPr>
                <a:t>False positive hang bug pruning</a:t>
              </a:r>
              <a:endParaRPr lang="en-US" sz="1800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42291" y="1223575"/>
            <a:ext cx="2702532" cy="427468"/>
            <a:chOff x="5742433" y="1068031"/>
            <a:chExt cx="2252053" cy="534389"/>
          </a:xfrm>
        </p:grpSpPr>
        <p:sp>
          <p:nvSpPr>
            <p:cNvPr id="38" name="Multidocument 37"/>
            <p:cNvSpPr/>
            <p:nvPr/>
          </p:nvSpPr>
          <p:spPr>
            <a:xfrm>
              <a:off x="5795671" y="1068031"/>
              <a:ext cx="2198815" cy="534389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E879F329-A59F-2040-B710-6FBAFC2E62F9}"/>
                </a:ext>
              </a:extLst>
            </p:cNvPr>
            <p:cNvSpPr txBox="1"/>
            <p:nvPr/>
          </p:nvSpPr>
          <p:spPr>
            <a:xfrm>
              <a:off x="5742433" y="1208615"/>
              <a:ext cx="1943890" cy="34628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de-DE"/>
              </a:defPPr>
              <a:lvl1pPr marL="12700">
                <a:lnSpc>
                  <a:spcPct val="100000"/>
                </a:lnSpc>
                <a:defRPr sz="2400" b="1" spc="-30">
                  <a:latin typeface="Calibri"/>
                  <a:cs typeface="Calibri"/>
                </a:defRPr>
              </a:lvl1pPr>
            </a:lstStyle>
            <a:p>
              <a:pPr algn="ctr">
                <a:buNone/>
              </a:pPr>
              <a:r>
                <a:rPr lang="en-US" sz="1800" b="0" dirty="0" smtClean="0">
                  <a:latin typeface="Calibri" charset="0"/>
                  <a:ea typeface="Calibri" charset="0"/>
                  <a:cs typeface="Calibri" charset="0"/>
                </a:rPr>
                <a:t>Application bytecode</a:t>
              </a:r>
              <a:endParaRPr lang="en-US" sz="1800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3670" y="4470365"/>
            <a:ext cx="3099774" cy="472897"/>
            <a:chOff x="5614086" y="4634082"/>
            <a:chExt cx="2559825" cy="798398"/>
          </a:xfrm>
        </p:grpSpPr>
        <p:sp>
          <p:nvSpPr>
            <p:cNvPr id="42" name="Multidocument 41"/>
            <p:cNvSpPr/>
            <p:nvPr/>
          </p:nvSpPr>
          <p:spPr>
            <a:xfrm>
              <a:off x="5614086" y="4634082"/>
              <a:ext cx="2559825" cy="798398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879F329-A59F-2040-B710-6FBAFC2E62F9}"/>
                </a:ext>
              </a:extLst>
            </p:cNvPr>
            <p:cNvSpPr txBox="1"/>
            <p:nvPr/>
          </p:nvSpPr>
          <p:spPr>
            <a:xfrm>
              <a:off x="5614086" y="4780866"/>
              <a:ext cx="2125475" cy="55399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de-DE"/>
              </a:defPPr>
              <a:lvl1pPr marL="12700">
                <a:lnSpc>
                  <a:spcPct val="100000"/>
                </a:lnSpc>
                <a:defRPr sz="2400" b="1" spc="-30">
                  <a:latin typeface="Calibri"/>
                  <a:cs typeface="Calibri"/>
                </a:defRPr>
              </a:lvl1pPr>
            </a:lstStyle>
            <a:p>
              <a:pPr algn="ctr">
                <a:buNone/>
              </a:pPr>
              <a:r>
                <a:rPr lang="en-US" sz="1800" b="0" dirty="0" smtClean="0">
                  <a:latin typeface="Calibri" charset="0"/>
                  <a:ea typeface="Calibri" charset="0"/>
                  <a:cs typeface="Calibri" charset="0"/>
                </a:rPr>
                <a:t>Data corruption hang bugs</a:t>
              </a:r>
              <a:endParaRPr lang="en-US" sz="1800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BAE62C07-405C-DA47-909C-B2B22639178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6893557" y="2648227"/>
            <a:ext cx="1" cy="217512"/>
          </a:xfrm>
          <a:prstGeom prst="straightConnector1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BAE62C07-405C-DA47-909C-B2B22639178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6893557" y="3415770"/>
            <a:ext cx="0" cy="226722"/>
          </a:xfrm>
          <a:prstGeom prst="straightConnector1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BAE62C07-405C-DA47-909C-B2B22639178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893557" y="4196490"/>
            <a:ext cx="0" cy="273875"/>
          </a:xfrm>
          <a:prstGeom prst="straightConnector1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BAE62C07-405C-DA47-909C-B2B22639178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93557" y="1637643"/>
            <a:ext cx="0" cy="435329"/>
          </a:xfrm>
          <a:prstGeom prst="straightConnector1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Shape 159"/>
          <p:cNvSpPr txBox="1">
            <a:spLocks/>
          </p:cNvSpPr>
          <p:nvPr/>
        </p:nvSpPr>
        <p:spPr>
          <a:xfrm>
            <a:off x="4973870" y="469144"/>
            <a:ext cx="4059294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 smtClean="0">
                <a:solidFill>
                  <a:srgbClr val="000000"/>
                </a:solidFill>
              </a:rPr>
              <a:t>Overview of DScope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9812" y="3707877"/>
            <a:ext cx="320040" cy="271355"/>
          </a:xfrm>
          <a:prstGeom prst="rect">
            <a:avLst/>
          </a:prstGeom>
          <a:solidFill>
            <a:srgbClr val="FFC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ular Callout 56"/>
          <p:cNvSpPr/>
          <p:nvPr/>
        </p:nvSpPr>
        <p:spPr>
          <a:xfrm>
            <a:off x="2205789" y="3874168"/>
            <a:ext cx="2230443" cy="610999"/>
          </a:xfrm>
          <a:prstGeom prst="wedgeRoundRectCallout">
            <a:avLst>
              <a:gd name="adj1" fmla="val -59591"/>
              <a:gd name="adj2" fmla="val -4714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loop stride (ret) is always 0 when in is corrupted.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5289574" y="1788841"/>
            <a:ext cx="3677691" cy="25289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44973" y="1753508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DScope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4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1" grpId="0" animBg="1"/>
      <p:bldP spid="57" grpId="0" animBg="1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Loop Path &amp; Exit Condition Extraction</a:t>
            </a:r>
            <a:endParaRPr lang="en-US" sz="2400" b="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43" y="2185481"/>
            <a:ext cx="1250726" cy="1790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9178" y="2262901"/>
            <a:ext cx="4547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549 </a:t>
            </a:r>
            <a:r>
              <a:rPr lang="en-US" sz="1800" dirty="0" smtClean="0"/>
              <a:t>   </a:t>
            </a:r>
            <a:r>
              <a:rPr lang="en-US" sz="1800" b="1" dirty="0" smtClean="0">
                <a:solidFill>
                  <a:srgbClr val="941651"/>
                </a:solidFill>
              </a:rPr>
              <a:t>for</a:t>
            </a:r>
            <a:r>
              <a:rPr lang="en-US" sz="1800" dirty="0" smtClean="0">
                <a:solidFill>
                  <a:srgbClr val="941651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40FF"/>
                </a:solidFill>
              </a:rPr>
              <a:t> </a:t>
            </a:r>
            <a:r>
              <a:rPr lang="en-US" sz="1800" b="1" dirty="0" err="1">
                <a:solidFill>
                  <a:srgbClr val="941651"/>
                </a:solidFill>
              </a:rPr>
              <a:t>int</a:t>
            </a:r>
            <a:r>
              <a:rPr lang="en-US" sz="1800" b="1" dirty="0">
                <a:solidFill>
                  <a:srgbClr val="941651"/>
                </a:solidFill>
              </a:rPr>
              <a:t> </a:t>
            </a:r>
            <a:r>
              <a:rPr lang="en-US" sz="1800" dirty="0"/>
              <a:t>j = </a:t>
            </a:r>
            <a:r>
              <a:rPr lang="en-US" sz="1800" dirty="0" smtClean="0"/>
              <a:t>0; </a:t>
            </a:r>
            <a:r>
              <a:rPr lang="en-US" sz="1800" dirty="0"/>
              <a:t>j &lt; </a:t>
            </a:r>
            <a:r>
              <a:rPr lang="en-US" sz="1800" dirty="0" smtClean="0"/>
              <a:t>length; </a:t>
            </a:r>
            <a:r>
              <a:rPr lang="en-US" sz="1800" dirty="0" err="1" smtClean="0"/>
              <a:t>j++</a:t>
            </a:r>
            <a:r>
              <a:rPr lang="en-US" sz="1800" dirty="0" smtClean="0"/>
              <a:t>)  {</a:t>
            </a:r>
            <a:endParaRPr lang="en-US" sz="1800" dirty="0"/>
          </a:p>
          <a:p>
            <a:r>
              <a:rPr lang="en-US" sz="1800" dirty="0"/>
              <a:t>550 </a:t>
            </a:r>
            <a:r>
              <a:rPr lang="en-US" sz="1800" dirty="0" smtClean="0"/>
              <a:t>     String rack </a:t>
            </a:r>
            <a:r>
              <a:rPr lang="en-US" sz="1800" dirty="0"/>
              <a:t>= </a:t>
            </a:r>
            <a:r>
              <a:rPr lang="en-US" sz="1800" dirty="0" smtClean="0"/>
              <a:t>racks[j] 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          . </a:t>
            </a:r>
            <a:r>
              <a:rPr lang="en-US" sz="1800" dirty="0"/>
              <a:t>. .</a:t>
            </a:r>
          </a:p>
          <a:p>
            <a:r>
              <a:rPr lang="fi-FI" sz="1800" dirty="0"/>
              <a:t>559 </a:t>
            </a:r>
            <a:r>
              <a:rPr lang="fi-FI" sz="1800" dirty="0" smtClean="0"/>
              <a:t>   }</a:t>
            </a:r>
            <a:endParaRPr lang="fi-FI" sz="1800" dirty="0"/>
          </a:p>
          <a:p>
            <a:r>
              <a:rPr lang="fi-FI" sz="1800" dirty="0"/>
              <a:t>560</a:t>
            </a: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79371" y="4083007"/>
            <a:ext cx="5402597" cy="369332"/>
            <a:chOff x="1779371" y="4356667"/>
            <a:chExt cx="540259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779371" y="4356667"/>
              <a:ext cx="540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</a:rPr>
                <a:t>Loop path:  </a:t>
              </a:r>
              <a:r>
                <a:rPr lang="en-US" sz="1800" dirty="0" smtClean="0">
                  <a:solidFill>
                    <a:schemeClr val="bg2"/>
                  </a:solidFill>
                </a:rPr>
                <a:t>549    550    </a:t>
              </a:r>
              <a:r>
                <a:rPr lang="mr-IN" sz="1800" dirty="0" smtClean="0">
                  <a:solidFill>
                    <a:schemeClr val="bg2"/>
                  </a:solidFill>
                </a:rPr>
                <a:t>…</a:t>
              </a:r>
              <a:r>
                <a:rPr lang="en-US" sz="1800" dirty="0" smtClean="0">
                  <a:solidFill>
                    <a:schemeClr val="bg2"/>
                  </a:solidFill>
                </a:rPr>
                <a:t>    </a:t>
              </a:r>
              <a:r>
                <a:rPr lang="fi-FI" sz="1800" dirty="0" smtClean="0">
                  <a:solidFill>
                    <a:schemeClr val="bg2"/>
                  </a:solidFill>
                </a:rPr>
                <a:t>559    560    549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582888" y="4537926"/>
              <a:ext cx="1828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209422" y="4537926"/>
              <a:ext cx="1828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085" y="4529252"/>
              <a:ext cx="1828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75552" y="4537511"/>
              <a:ext cx="1828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010552" y="4537511"/>
              <a:ext cx="1828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176"/>
          <p:cNvSpPr/>
          <p:nvPr/>
        </p:nvSpPr>
        <p:spPr>
          <a:xfrm>
            <a:off x="6431622" y="1925010"/>
            <a:ext cx="976045" cy="2291137"/>
          </a:xfrm>
          <a:custGeom>
            <a:avLst/>
            <a:gdLst>
              <a:gd name="connsiteX0" fmla="*/ 318499 w 976045"/>
              <a:gd name="connsiteY0" fmla="*/ 0 h 2291137"/>
              <a:gd name="connsiteX1" fmla="*/ 318499 w 976045"/>
              <a:gd name="connsiteY1" fmla="*/ 0 h 2291137"/>
              <a:gd name="connsiteX2" fmla="*/ 113016 w 976045"/>
              <a:gd name="connsiteY2" fmla="*/ 20548 h 2291137"/>
              <a:gd name="connsiteX3" fmla="*/ 71920 w 976045"/>
              <a:gd name="connsiteY3" fmla="*/ 30822 h 2291137"/>
              <a:gd name="connsiteX4" fmla="*/ 10275 w 976045"/>
              <a:gd name="connsiteY4" fmla="*/ 102741 h 2291137"/>
              <a:gd name="connsiteX5" fmla="*/ 0 w 976045"/>
              <a:gd name="connsiteY5" fmla="*/ 133564 h 2291137"/>
              <a:gd name="connsiteX6" fmla="*/ 10275 w 976045"/>
              <a:gd name="connsiteY6" fmla="*/ 256854 h 2291137"/>
              <a:gd name="connsiteX7" fmla="*/ 20549 w 976045"/>
              <a:gd name="connsiteY7" fmla="*/ 297950 h 2291137"/>
              <a:gd name="connsiteX8" fmla="*/ 51371 w 976045"/>
              <a:gd name="connsiteY8" fmla="*/ 431514 h 2291137"/>
              <a:gd name="connsiteX9" fmla="*/ 61645 w 976045"/>
              <a:gd name="connsiteY9" fmla="*/ 472611 h 2291137"/>
              <a:gd name="connsiteX10" fmla="*/ 71920 w 976045"/>
              <a:gd name="connsiteY10" fmla="*/ 503433 h 2291137"/>
              <a:gd name="connsiteX11" fmla="*/ 92468 w 976045"/>
              <a:gd name="connsiteY11" fmla="*/ 636997 h 2291137"/>
              <a:gd name="connsiteX12" fmla="*/ 61645 w 976045"/>
              <a:gd name="connsiteY12" fmla="*/ 832206 h 2291137"/>
              <a:gd name="connsiteX13" fmla="*/ 51371 w 976045"/>
              <a:gd name="connsiteY13" fmla="*/ 863029 h 2291137"/>
              <a:gd name="connsiteX14" fmla="*/ 41097 w 976045"/>
              <a:gd name="connsiteY14" fmla="*/ 1171254 h 2291137"/>
              <a:gd name="connsiteX15" fmla="*/ 51371 w 976045"/>
              <a:gd name="connsiteY15" fmla="*/ 1202076 h 2291137"/>
              <a:gd name="connsiteX16" fmla="*/ 61645 w 976045"/>
              <a:gd name="connsiteY16" fmla="*/ 1345914 h 2291137"/>
              <a:gd name="connsiteX17" fmla="*/ 82194 w 976045"/>
              <a:gd name="connsiteY17" fmla="*/ 1520575 h 2291137"/>
              <a:gd name="connsiteX18" fmla="*/ 92468 w 976045"/>
              <a:gd name="connsiteY18" fmla="*/ 1643865 h 2291137"/>
              <a:gd name="connsiteX19" fmla="*/ 102742 w 976045"/>
              <a:gd name="connsiteY19" fmla="*/ 1736332 h 2291137"/>
              <a:gd name="connsiteX20" fmla="*/ 113016 w 976045"/>
              <a:gd name="connsiteY20" fmla="*/ 1880170 h 2291137"/>
              <a:gd name="connsiteX21" fmla="*/ 123290 w 976045"/>
              <a:gd name="connsiteY21" fmla="*/ 1993186 h 2291137"/>
              <a:gd name="connsiteX22" fmla="*/ 154113 w 976045"/>
              <a:gd name="connsiteY22" fmla="*/ 2065105 h 2291137"/>
              <a:gd name="connsiteX23" fmla="*/ 226032 w 976045"/>
              <a:gd name="connsiteY23" fmla="*/ 2147299 h 2291137"/>
              <a:gd name="connsiteX24" fmla="*/ 287677 w 976045"/>
              <a:gd name="connsiteY24" fmla="*/ 2188395 h 2291137"/>
              <a:gd name="connsiteX25" fmla="*/ 318499 w 976045"/>
              <a:gd name="connsiteY25" fmla="*/ 2219218 h 2291137"/>
              <a:gd name="connsiteX26" fmla="*/ 410967 w 976045"/>
              <a:gd name="connsiteY26" fmla="*/ 2250040 h 2291137"/>
              <a:gd name="connsiteX27" fmla="*/ 482886 w 976045"/>
              <a:gd name="connsiteY27" fmla="*/ 2280863 h 2291137"/>
              <a:gd name="connsiteX28" fmla="*/ 544531 w 976045"/>
              <a:gd name="connsiteY28" fmla="*/ 2291137 h 2291137"/>
              <a:gd name="connsiteX29" fmla="*/ 585627 w 976045"/>
              <a:gd name="connsiteY29" fmla="*/ 2280863 h 2291137"/>
              <a:gd name="connsiteX30" fmla="*/ 636998 w 976045"/>
              <a:gd name="connsiteY30" fmla="*/ 2270588 h 2291137"/>
              <a:gd name="connsiteX31" fmla="*/ 719191 w 976045"/>
              <a:gd name="connsiteY31" fmla="*/ 2239766 h 2291137"/>
              <a:gd name="connsiteX32" fmla="*/ 770562 w 976045"/>
              <a:gd name="connsiteY32" fmla="*/ 2229492 h 2291137"/>
              <a:gd name="connsiteX33" fmla="*/ 842481 w 976045"/>
              <a:gd name="connsiteY33" fmla="*/ 2178121 h 2291137"/>
              <a:gd name="connsiteX34" fmla="*/ 883578 w 976045"/>
              <a:gd name="connsiteY34" fmla="*/ 2137024 h 2291137"/>
              <a:gd name="connsiteX35" fmla="*/ 924675 w 976045"/>
              <a:gd name="connsiteY35" fmla="*/ 2075379 h 2291137"/>
              <a:gd name="connsiteX36" fmla="*/ 945223 w 976045"/>
              <a:gd name="connsiteY36" fmla="*/ 2013734 h 2291137"/>
              <a:gd name="connsiteX37" fmla="*/ 955497 w 976045"/>
              <a:gd name="connsiteY37" fmla="*/ 1962364 h 2291137"/>
              <a:gd name="connsiteX38" fmla="*/ 965771 w 976045"/>
              <a:gd name="connsiteY38" fmla="*/ 1890445 h 2291137"/>
              <a:gd name="connsiteX39" fmla="*/ 976045 w 976045"/>
              <a:gd name="connsiteY39" fmla="*/ 1849348 h 2291137"/>
              <a:gd name="connsiteX40" fmla="*/ 965771 w 976045"/>
              <a:gd name="connsiteY40" fmla="*/ 1335640 h 2291137"/>
              <a:gd name="connsiteX41" fmla="*/ 955497 w 976045"/>
              <a:gd name="connsiteY41" fmla="*/ 1273995 h 2291137"/>
              <a:gd name="connsiteX42" fmla="*/ 945223 w 976045"/>
              <a:gd name="connsiteY42" fmla="*/ 1150705 h 2291137"/>
              <a:gd name="connsiteX43" fmla="*/ 924675 w 976045"/>
              <a:gd name="connsiteY43" fmla="*/ 842481 h 2291137"/>
              <a:gd name="connsiteX44" fmla="*/ 904126 w 976045"/>
              <a:gd name="connsiteY44" fmla="*/ 760287 h 2291137"/>
              <a:gd name="connsiteX45" fmla="*/ 883578 w 976045"/>
              <a:gd name="connsiteY45" fmla="*/ 729465 h 2291137"/>
              <a:gd name="connsiteX46" fmla="*/ 863030 w 976045"/>
              <a:gd name="connsiteY46" fmla="*/ 667820 h 2291137"/>
              <a:gd name="connsiteX47" fmla="*/ 821933 w 976045"/>
              <a:gd name="connsiteY47" fmla="*/ 606175 h 2291137"/>
              <a:gd name="connsiteX48" fmla="*/ 801385 w 976045"/>
              <a:gd name="connsiteY48" fmla="*/ 575352 h 2291137"/>
              <a:gd name="connsiteX49" fmla="*/ 770562 w 976045"/>
              <a:gd name="connsiteY49" fmla="*/ 513708 h 2291137"/>
              <a:gd name="connsiteX50" fmla="*/ 750014 w 976045"/>
              <a:gd name="connsiteY50" fmla="*/ 493159 h 2291137"/>
              <a:gd name="connsiteX51" fmla="*/ 729466 w 976045"/>
              <a:gd name="connsiteY51" fmla="*/ 452063 h 2291137"/>
              <a:gd name="connsiteX52" fmla="*/ 708917 w 976045"/>
              <a:gd name="connsiteY52" fmla="*/ 431514 h 2291137"/>
              <a:gd name="connsiteX53" fmla="*/ 688369 w 976045"/>
              <a:gd name="connsiteY53" fmla="*/ 400692 h 2291137"/>
              <a:gd name="connsiteX54" fmla="*/ 657547 w 976045"/>
              <a:gd name="connsiteY54" fmla="*/ 297950 h 2291137"/>
              <a:gd name="connsiteX55" fmla="*/ 647272 w 976045"/>
              <a:gd name="connsiteY55" fmla="*/ 246579 h 2291137"/>
              <a:gd name="connsiteX56" fmla="*/ 565079 w 976045"/>
              <a:gd name="connsiteY56" fmla="*/ 164386 h 2291137"/>
              <a:gd name="connsiteX57" fmla="*/ 472612 w 976045"/>
              <a:gd name="connsiteY57" fmla="*/ 113015 h 2291137"/>
              <a:gd name="connsiteX58" fmla="*/ 421241 w 976045"/>
              <a:gd name="connsiteY58" fmla="*/ 71919 h 2291137"/>
              <a:gd name="connsiteX59" fmla="*/ 400693 w 976045"/>
              <a:gd name="connsiteY59" fmla="*/ 51370 h 2291137"/>
              <a:gd name="connsiteX60" fmla="*/ 369870 w 976045"/>
              <a:gd name="connsiteY60" fmla="*/ 41096 h 2291137"/>
              <a:gd name="connsiteX61" fmla="*/ 339048 w 976045"/>
              <a:gd name="connsiteY61" fmla="*/ 20548 h 2291137"/>
              <a:gd name="connsiteX62" fmla="*/ 318499 w 976045"/>
              <a:gd name="connsiteY62" fmla="*/ 0 h 229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76045" h="2291137">
                <a:moveTo>
                  <a:pt x="318499" y="0"/>
                </a:moveTo>
                <a:lnTo>
                  <a:pt x="318499" y="0"/>
                </a:lnTo>
                <a:cubicBezTo>
                  <a:pt x="259634" y="4905"/>
                  <a:pt x="174573" y="10289"/>
                  <a:pt x="113016" y="20548"/>
                </a:cubicBezTo>
                <a:cubicBezTo>
                  <a:pt x="99088" y="22869"/>
                  <a:pt x="85619" y="27397"/>
                  <a:pt x="71920" y="30822"/>
                </a:cubicBezTo>
                <a:cubicBezTo>
                  <a:pt x="46641" y="56101"/>
                  <a:pt x="25923" y="71446"/>
                  <a:pt x="10275" y="102741"/>
                </a:cubicBezTo>
                <a:cubicBezTo>
                  <a:pt x="5432" y="112428"/>
                  <a:pt x="3425" y="123290"/>
                  <a:pt x="0" y="133564"/>
                </a:cubicBezTo>
                <a:cubicBezTo>
                  <a:pt x="3425" y="174661"/>
                  <a:pt x="5160" y="215933"/>
                  <a:pt x="10275" y="256854"/>
                </a:cubicBezTo>
                <a:cubicBezTo>
                  <a:pt x="12026" y="270865"/>
                  <a:pt x="17486" y="284166"/>
                  <a:pt x="20549" y="297950"/>
                </a:cubicBezTo>
                <a:cubicBezTo>
                  <a:pt x="52176" y="440274"/>
                  <a:pt x="1012" y="230074"/>
                  <a:pt x="51371" y="431514"/>
                </a:cubicBezTo>
                <a:cubicBezTo>
                  <a:pt x="54796" y="445213"/>
                  <a:pt x="57179" y="459215"/>
                  <a:pt x="61645" y="472611"/>
                </a:cubicBezTo>
                <a:cubicBezTo>
                  <a:pt x="65070" y="482885"/>
                  <a:pt x="69293" y="492927"/>
                  <a:pt x="71920" y="503433"/>
                </a:cubicBezTo>
                <a:cubicBezTo>
                  <a:pt x="83686" y="550495"/>
                  <a:pt x="86231" y="587098"/>
                  <a:pt x="92468" y="636997"/>
                </a:cubicBezTo>
                <a:cubicBezTo>
                  <a:pt x="87724" y="670204"/>
                  <a:pt x="74831" y="779465"/>
                  <a:pt x="61645" y="832206"/>
                </a:cubicBezTo>
                <a:cubicBezTo>
                  <a:pt x="59018" y="842713"/>
                  <a:pt x="54796" y="852755"/>
                  <a:pt x="51371" y="863029"/>
                </a:cubicBezTo>
                <a:cubicBezTo>
                  <a:pt x="47946" y="965771"/>
                  <a:pt x="41097" y="1068455"/>
                  <a:pt x="41097" y="1171254"/>
                </a:cubicBezTo>
                <a:cubicBezTo>
                  <a:pt x="41097" y="1182084"/>
                  <a:pt x="50106" y="1191320"/>
                  <a:pt x="51371" y="1202076"/>
                </a:cubicBezTo>
                <a:cubicBezTo>
                  <a:pt x="56987" y="1249815"/>
                  <a:pt x="57653" y="1298012"/>
                  <a:pt x="61645" y="1345914"/>
                </a:cubicBezTo>
                <a:cubicBezTo>
                  <a:pt x="85703" y="1634600"/>
                  <a:pt x="59051" y="1300709"/>
                  <a:pt x="82194" y="1520575"/>
                </a:cubicBezTo>
                <a:cubicBezTo>
                  <a:pt x="86511" y="1561588"/>
                  <a:pt x="88558" y="1602812"/>
                  <a:pt x="92468" y="1643865"/>
                </a:cubicBezTo>
                <a:cubicBezTo>
                  <a:pt x="95408" y="1674737"/>
                  <a:pt x="100055" y="1705437"/>
                  <a:pt x="102742" y="1736332"/>
                </a:cubicBezTo>
                <a:cubicBezTo>
                  <a:pt x="106906" y="1784219"/>
                  <a:pt x="109183" y="1832255"/>
                  <a:pt x="113016" y="1880170"/>
                </a:cubicBezTo>
                <a:cubicBezTo>
                  <a:pt x="116033" y="1917877"/>
                  <a:pt x="117940" y="1955739"/>
                  <a:pt x="123290" y="1993186"/>
                </a:cubicBezTo>
                <a:cubicBezTo>
                  <a:pt x="126034" y="2012395"/>
                  <a:pt x="146221" y="2051293"/>
                  <a:pt x="154113" y="2065105"/>
                </a:cubicBezTo>
                <a:cubicBezTo>
                  <a:pt x="176768" y="2104752"/>
                  <a:pt x="188140" y="2109407"/>
                  <a:pt x="226032" y="2147299"/>
                </a:cubicBezTo>
                <a:cubicBezTo>
                  <a:pt x="264512" y="2185779"/>
                  <a:pt x="243070" y="2173526"/>
                  <a:pt x="287677" y="2188395"/>
                </a:cubicBezTo>
                <a:cubicBezTo>
                  <a:pt x="297951" y="2198669"/>
                  <a:pt x="305798" y="2212162"/>
                  <a:pt x="318499" y="2219218"/>
                </a:cubicBezTo>
                <a:cubicBezTo>
                  <a:pt x="410970" y="2270591"/>
                  <a:pt x="349320" y="2219216"/>
                  <a:pt x="410967" y="2250040"/>
                </a:cubicBezTo>
                <a:cubicBezTo>
                  <a:pt x="436091" y="2262602"/>
                  <a:pt x="455677" y="2274816"/>
                  <a:pt x="482886" y="2280863"/>
                </a:cubicBezTo>
                <a:cubicBezTo>
                  <a:pt x="503222" y="2285382"/>
                  <a:pt x="523983" y="2287712"/>
                  <a:pt x="544531" y="2291137"/>
                </a:cubicBezTo>
                <a:cubicBezTo>
                  <a:pt x="558230" y="2287712"/>
                  <a:pt x="571843" y="2283926"/>
                  <a:pt x="585627" y="2280863"/>
                </a:cubicBezTo>
                <a:cubicBezTo>
                  <a:pt x="602674" y="2277075"/>
                  <a:pt x="620057" y="2274823"/>
                  <a:pt x="636998" y="2270588"/>
                </a:cubicBezTo>
                <a:cubicBezTo>
                  <a:pt x="676945" y="2260601"/>
                  <a:pt x="672022" y="2253916"/>
                  <a:pt x="719191" y="2239766"/>
                </a:cubicBezTo>
                <a:cubicBezTo>
                  <a:pt x="735917" y="2234748"/>
                  <a:pt x="753438" y="2232917"/>
                  <a:pt x="770562" y="2229492"/>
                </a:cubicBezTo>
                <a:cubicBezTo>
                  <a:pt x="793575" y="2214150"/>
                  <a:pt x="822093" y="2195961"/>
                  <a:pt x="842481" y="2178121"/>
                </a:cubicBezTo>
                <a:cubicBezTo>
                  <a:pt x="857061" y="2165364"/>
                  <a:pt x="872832" y="2153144"/>
                  <a:pt x="883578" y="2137024"/>
                </a:cubicBezTo>
                <a:lnTo>
                  <a:pt x="924675" y="2075379"/>
                </a:lnTo>
                <a:cubicBezTo>
                  <a:pt x="931524" y="2054831"/>
                  <a:pt x="940975" y="2034973"/>
                  <a:pt x="945223" y="2013734"/>
                </a:cubicBezTo>
                <a:cubicBezTo>
                  <a:pt x="948648" y="1996611"/>
                  <a:pt x="952626" y="1979589"/>
                  <a:pt x="955497" y="1962364"/>
                </a:cubicBezTo>
                <a:cubicBezTo>
                  <a:pt x="959478" y="1938477"/>
                  <a:pt x="961439" y="1914271"/>
                  <a:pt x="965771" y="1890445"/>
                </a:cubicBezTo>
                <a:cubicBezTo>
                  <a:pt x="968297" y="1876552"/>
                  <a:pt x="972620" y="1863047"/>
                  <a:pt x="976045" y="1849348"/>
                </a:cubicBezTo>
                <a:cubicBezTo>
                  <a:pt x="972620" y="1678112"/>
                  <a:pt x="971884" y="1506801"/>
                  <a:pt x="965771" y="1335640"/>
                </a:cubicBezTo>
                <a:cubicBezTo>
                  <a:pt x="965027" y="1314822"/>
                  <a:pt x="957797" y="1294699"/>
                  <a:pt x="955497" y="1273995"/>
                </a:cubicBezTo>
                <a:cubicBezTo>
                  <a:pt x="950943" y="1233008"/>
                  <a:pt x="947511" y="1191881"/>
                  <a:pt x="945223" y="1150705"/>
                </a:cubicBezTo>
                <a:cubicBezTo>
                  <a:pt x="932495" y="921600"/>
                  <a:pt x="948875" y="975575"/>
                  <a:pt x="924675" y="842481"/>
                </a:cubicBezTo>
                <a:cubicBezTo>
                  <a:pt x="921326" y="824063"/>
                  <a:pt x="914309" y="780654"/>
                  <a:pt x="904126" y="760287"/>
                </a:cubicBezTo>
                <a:cubicBezTo>
                  <a:pt x="898604" y="749243"/>
                  <a:pt x="890427" y="739739"/>
                  <a:pt x="883578" y="729465"/>
                </a:cubicBezTo>
                <a:cubicBezTo>
                  <a:pt x="876729" y="708917"/>
                  <a:pt x="875045" y="685842"/>
                  <a:pt x="863030" y="667820"/>
                </a:cubicBezTo>
                <a:lnTo>
                  <a:pt x="821933" y="606175"/>
                </a:lnTo>
                <a:cubicBezTo>
                  <a:pt x="815084" y="595901"/>
                  <a:pt x="805290" y="587066"/>
                  <a:pt x="801385" y="575352"/>
                </a:cubicBezTo>
                <a:cubicBezTo>
                  <a:pt x="790533" y="542795"/>
                  <a:pt x="793326" y="542163"/>
                  <a:pt x="770562" y="513708"/>
                </a:cubicBezTo>
                <a:cubicBezTo>
                  <a:pt x="764511" y="506144"/>
                  <a:pt x="755387" y="501219"/>
                  <a:pt x="750014" y="493159"/>
                </a:cubicBezTo>
                <a:cubicBezTo>
                  <a:pt x="741519" y="480416"/>
                  <a:pt x="737962" y="464806"/>
                  <a:pt x="729466" y="452063"/>
                </a:cubicBezTo>
                <a:cubicBezTo>
                  <a:pt x="724093" y="444003"/>
                  <a:pt x="714968" y="439078"/>
                  <a:pt x="708917" y="431514"/>
                </a:cubicBezTo>
                <a:cubicBezTo>
                  <a:pt x="701203" y="421872"/>
                  <a:pt x="695218" y="410966"/>
                  <a:pt x="688369" y="400692"/>
                </a:cubicBezTo>
                <a:cubicBezTo>
                  <a:pt x="671292" y="349461"/>
                  <a:pt x="667900" y="344538"/>
                  <a:pt x="657547" y="297950"/>
                </a:cubicBezTo>
                <a:cubicBezTo>
                  <a:pt x="653759" y="280903"/>
                  <a:pt x="654498" y="262477"/>
                  <a:pt x="647272" y="246579"/>
                </a:cubicBezTo>
                <a:cubicBezTo>
                  <a:pt x="613008" y="171198"/>
                  <a:pt x="618759" y="196593"/>
                  <a:pt x="565079" y="164386"/>
                </a:cubicBezTo>
                <a:cubicBezTo>
                  <a:pt x="476756" y="111393"/>
                  <a:pt x="534610" y="133683"/>
                  <a:pt x="472612" y="113015"/>
                </a:cubicBezTo>
                <a:cubicBezTo>
                  <a:pt x="422987" y="63392"/>
                  <a:pt x="486057" y="123773"/>
                  <a:pt x="421241" y="71919"/>
                </a:cubicBezTo>
                <a:cubicBezTo>
                  <a:pt x="413677" y="65868"/>
                  <a:pt x="408999" y="56354"/>
                  <a:pt x="400693" y="51370"/>
                </a:cubicBezTo>
                <a:cubicBezTo>
                  <a:pt x="391406" y="45798"/>
                  <a:pt x="380144" y="44521"/>
                  <a:pt x="369870" y="41096"/>
                </a:cubicBezTo>
                <a:cubicBezTo>
                  <a:pt x="359596" y="34247"/>
                  <a:pt x="350092" y="26070"/>
                  <a:pt x="339048" y="20548"/>
                </a:cubicBezTo>
                <a:cubicBezTo>
                  <a:pt x="329361" y="15705"/>
                  <a:pt x="321924" y="3425"/>
                  <a:pt x="318499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1779370" y="4398171"/>
            <a:ext cx="540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Exit condition:  </a:t>
            </a:r>
            <a:r>
              <a:rPr lang="en-US" sz="1800" dirty="0" smtClean="0">
                <a:solidFill>
                  <a:schemeClr val="bg2"/>
                </a:solidFill>
              </a:rPr>
              <a:t>j &gt;= length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96645" y="1384103"/>
            <a:ext cx="761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Simple Loops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7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7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</a:rPr>
              <a:t>Loop Path &amp; Exit Condition Extraction</a:t>
            </a:r>
            <a:endParaRPr lang="en-US" sz="2400" b="0" dirty="0">
              <a:solidFill>
                <a:srgbClr val="00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46433" y="3341828"/>
            <a:ext cx="3740051" cy="369332"/>
            <a:chOff x="3926716" y="3894306"/>
            <a:chExt cx="374005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3926716" y="3894306"/>
              <a:ext cx="374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2"/>
                  </a:solidFill>
                </a:rPr>
                <a:t>549    550    </a:t>
              </a:r>
              <a:r>
                <a:rPr lang="mr-IN" sz="1800" dirty="0" smtClean="0">
                  <a:solidFill>
                    <a:schemeClr val="bg2"/>
                  </a:solidFill>
                </a:rPr>
                <a:t>…</a:t>
              </a:r>
              <a:r>
                <a:rPr lang="en-US" sz="1800" dirty="0" smtClean="0">
                  <a:solidFill>
                    <a:schemeClr val="bg2"/>
                  </a:solidFill>
                </a:rPr>
                <a:t>    </a:t>
              </a:r>
              <a:r>
                <a:rPr lang="fi-FI" sz="1800" dirty="0" smtClean="0">
                  <a:solidFill>
                    <a:schemeClr val="bg2"/>
                  </a:solidFill>
                </a:rPr>
                <a:t>559    549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35822" y="4087646"/>
              <a:ext cx="182880" cy="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062356" y="4087646"/>
              <a:ext cx="182880" cy="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547431" y="4078972"/>
              <a:ext cx="182880" cy="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11446" y="4087231"/>
              <a:ext cx="182880" cy="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78" y="1892748"/>
            <a:ext cx="1768054" cy="28199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96645" y="1384103"/>
            <a:ext cx="761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Nested Loops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62375" y="2124149"/>
            <a:ext cx="179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solidFill>
                  <a:schemeClr val="tx1"/>
                </a:solidFill>
              </a:rPr>
              <a:t>Loop paths: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14893" y="2645696"/>
            <a:ext cx="4754146" cy="369332"/>
            <a:chOff x="3926716" y="2601839"/>
            <a:chExt cx="475414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3926716" y="2601839"/>
              <a:ext cx="475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941651"/>
                  </a:solidFill>
                </a:rPr>
                <a:t>544    </a:t>
              </a:r>
              <a:r>
                <a:rPr lang="mr-IN" sz="1800" dirty="0" smtClean="0">
                  <a:solidFill>
                    <a:srgbClr val="941651"/>
                  </a:solidFill>
                </a:rPr>
                <a:t>…</a:t>
              </a:r>
              <a:r>
                <a:rPr lang="en-US" sz="1800" dirty="0" smtClean="0">
                  <a:solidFill>
                    <a:srgbClr val="941651"/>
                  </a:solidFill>
                </a:rPr>
                <a:t>    </a:t>
              </a:r>
              <a:r>
                <a:rPr lang="fi-FI" sz="1800" dirty="0" smtClean="0">
                  <a:solidFill>
                    <a:srgbClr val="941651"/>
                  </a:solidFill>
                </a:rPr>
                <a:t>549    560    </a:t>
              </a:r>
              <a:r>
                <a:rPr lang="mr-IN" sz="1800" dirty="0" smtClean="0">
                  <a:solidFill>
                    <a:srgbClr val="941651"/>
                  </a:solidFill>
                </a:rPr>
                <a:t>…</a:t>
              </a:r>
              <a:r>
                <a:rPr lang="en-US" sz="1800" dirty="0" smtClean="0">
                  <a:solidFill>
                    <a:srgbClr val="941651"/>
                  </a:solidFill>
                </a:rPr>
                <a:t>    571    544</a:t>
              </a:r>
              <a:endParaRPr lang="en-US" sz="1800" dirty="0">
                <a:solidFill>
                  <a:srgbClr val="94165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435822" y="2795179"/>
              <a:ext cx="182880" cy="0"/>
            </a:xfrm>
            <a:prstGeom prst="straightConnector1">
              <a:avLst/>
            </a:prstGeom>
            <a:ln w="25400">
              <a:solidFill>
                <a:srgbClr val="941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540415" y="2786505"/>
              <a:ext cx="182880" cy="0"/>
            </a:xfrm>
            <a:prstGeom prst="straightConnector1">
              <a:avLst/>
            </a:prstGeom>
            <a:ln w="25400">
              <a:solidFill>
                <a:srgbClr val="941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183882" y="2794764"/>
              <a:ext cx="182880" cy="0"/>
            </a:xfrm>
            <a:prstGeom prst="straightConnector1">
              <a:avLst/>
            </a:prstGeom>
            <a:ln w="25400">
              <a:solidFill>
                <a:srgbClr val="941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3447" y="2798827"/>
              <a:ext cx="182880" cy="0"/>
            </a:xfrm>
            <a:prstGeom prst="straightConnector1">
              <a:avLst/>
            </a:prstGeom>
            <a:ln w="25400">
              <a:solidFill>
                <a:srgbClr val="941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652253" y="2784530"/>
              <a:ext cx="182880" cy="0"/>
            </a:xfrm>
            <a:prstGeom prst="straightConnector1">
              <a:avLst/>
            </a:prstGeom>
            <a:ln w="25400">
              <a:solidFill>
                <a:srgbClr val="941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317608" y="2803118"/>
              <a:ext cx="182880" cy="0"/>
            </a:xfrm>
            <a:prstGeom prst="straightConnector1">
              <a:avLst/>
            </a:prstGeom>
            <a:ln w="25400">
              <a:solidFill>
                <a:srgbClr val="941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>
            <a:off x="1403470" y="1816041"/>
            <a:ext cx="1140432" cy="2887795"/>
          </a:xfrm>
          <a:custGeom>
            <a:avLst/>
            <a:gdLst>
              <a:gd name="connsiteX0" fmla="*/ 616449 w 1140432"/>
              <a:gd name="connsiteY0" fmla="*/ 757 h 2887795"/>
              <a:gd name="connsiteX1" fmla="*/ 616449 w 1140432"/>
              <a:gd name="connsiteY1" fmla="*/ 757 h 2887795"/>
              <a:gd name="connsiteX2" fmla="*/ 523982 w 1140432"/>
              <a:gd name="connsiteY2" fmla="*/ 21305 h 2887795"/>
              <a:gd name="connsiteX3" fmla="*/ 493160 w 1140432"/>
              <a:gd name="connsiteY3" fmla="*/ 31579 h 2887795"/>
              <a:gd name="connsiteX4" fmla="*/ 421241 w 1140432"/>
              <a:gd name="connsiteY4" fmla="*/ 41853 h 2887795"/>
              <a:gd name="connsiteX5" fmla="*/ 359596 w 1140432"/>
              <a:gd name="connsiteY5" fmla="*/ 72676 h 2887795"/>
              <a:gd name="connsiteX6" fmla="*/ 339047 w 1140432"/>
              <a:gd name="connsiteY6" fmla="*/ 93224 h 2887795"/>
              <a:gd name="connsiteX7" fmla="*/ 287676 w 1140432"/>
              <a:gd name="connsiteY7" fmla="*/ 134321 h 2887795"/>
              <a:gd name="connsiteX8" fmla="*/ 215757 w 1140432"/>
              <a:gd name="connsiteY8" fmla="*/ 226788 h 2887795"/>
              <a:gd name="connsiteX9" fmla="*/ 205483 w 1140432"/>
              <a:gd name="connsiteY9" fmla="*/ 257610 h 2887795"/>
              <a:gd name="connsiteX10" fmla="*/ 184935 w 1140432"/>
              <a:gd name="connsiteY10" fmla="*/ 278159 h 2887795"/>
              <a:gd name="connsiteX11" fmla="*/ 164387 w 1140432"/>
              <a:gd name="connsiteY11" fmla="*/ 339804 h 2887795"/>
              <a:gd name="connsiteX12" fmla="*/ 123290 w 1140432"/>
              <a:gd name="connsiteY12" fmla="*/ 463094 h 2887795"/>
              <a:gd name="connsiteX13" fmla="*/ 102742 w 1140432"/>
              <a:gd name="connsiteY13" fmla="*/ 524739 h 2887795"/>
              <a:gd name="connsiteX14" fmla="*/ 92467 w 1140432"/>
              <a:gd name="connsiteY14" fmla="*/ 555561 h 2887795"/>
              <a:gd name="connsiteX15" fmla="*/ 71919 w 1140432"/>
              <a:gd name="connsiteY15" fmla="*/ 596658 h 2887795"/>
              <a:gd name="connsiteX16" fmla="*/ 61645 w 1140432"/>
              <a:gd name="connsiteY16" fmla="*/ 637754 h 2887795"/>
              <a:gd name="connsiteX17" fmla="*/ 51371 w 1140432"/>
              <a:gd name="connsiteY17" fmla="*/ 668577 h 2887795"/>
              <a:gd name="connsiteX18" fmla="*/ 41097 w 1140432"/>
              <a:gd name="connsiteY18" fmla="*/ 709673 h 2887795"/>
              <a:gd name="connsiteX19" fmla="*/ 10274 w 1140432"/>
              <a:gd name="connsiteY19" fmla="*/ 812415 h 2887795"/>
              <a:gd name="connsiteX20" fmla="*/ 0 w 1140432"/>
              <a:gd name="connsiteY20" fmla="*/ 915157 h 2887795"/>
              <a:gd name="connsiteX21" fmla="*/ 10274 w 1140432"/>
              <a:gd name="connsiteY21" fmla="*/ 976801 h 2887795"/>
              <a:gd name="connsiteX22" fmla="*/ 20548 w 1140432"/>
              <a:gd name="connsiteY22" fmla="*/ 1110366 h 2887795"/>
              <a:gd name="connsiteX23" fmla="*/ 30823 w 1140432"/>
              <a:gd name="connsiteY23" fmla="*/ 1192559 h 2887795"/>
              <a:gd name="connsiteX24" fmla="*/ 20548 w 1140432"/>
              <a:gd name="connsiteY24" fmla="*/ 1243930 h 2887795"/>
              <a:gd name="connsiteX25" fmla="*/ 30823 w 1140432"/>
              <a:gd name="connsiteY25" fmla="*/ 1285026 h 2887795"/>
              <a:gd name="connsiteX26" fmla="*/ 92467 w 1140432"/>
              <a:gd name="connsiteY26" fmla="*/ 1408316 h 2887795"/>
              <a:gd name="connsiteX27" fmla="*/ 133564 w 1140432"/>
              <a:gd name="connsiteY27" fmla="*/ 1449413 h 2887795"/>
              <a:gd name="connsiteX28" fmla="*/ 195209 w 1140432"/>
              <a:gd name="connsiteY28" fmla="*/ 1521332 h 2887795"/>
              <a:gd name="connsiteX29" fmla="*/ 277402 w 1140432"/>
              <a:gd name="connsiteY29" fmla="*/ 1603525 h 2887795"/>
              <a:gd name="connsiteX30" fmla="*/ 297951 w 1140432"/>
              <a:gd name="connsiteY30" fmla="*/ 1624073 h 2887795"/>
              <a:gd name="connsiteX31" fmla="*/ 318499 w 1140432"/>
              <a:gd name="connsiteY31" fmla="*/ 1644622 h 2887795"/>
              <a:gd name="connsiteX32" fmla="*/ 349321 w 1140432"/>
              <a:gd name="connsiteY32" fmla="*/ 1706267 h 2887795"/>
              <a:gd name="connsiteX33" fmla="*/ 369870 w 1140432"/>
              <a:gd name="connsiteY33" fmla="*/ 1767912 h 2887795"/>
              <a:gd name="connsiteX34" fmla="*/ 390418 w 1140432"/>
              <a:gd name="connsiteY34" fmla="*/ 1829557 h 2887795"/>
              <a:gd name="connsiteX35" fmla="*/ 400692 w 1140432"/>
              <a:gd name="connsiteY35" fmla="*/ 1891201 h 2887795"/>
              <a:gd name="connsiteX36" fmla="*/ 410966 w 1140432"/>
              <a:gd name="connsiteY36" fmla="*/ 2148055 h 2887795"/>
              <a:gd name="connsiteX37" fmla="*/ 421241 w 1140432"/>
              <a:gd name="connsiteY37" fmla="*/ 2497377 h 2887795"/>
              <a:gd name="connsiteX38" fmla="*/ 441789 w 1140432"/>
              <a:gd name="connsiteY38" fmla="*/ 2641215 h 2887795"/>
              <a:gd name="connsiteX39" fmla="*/ 472611 w 1140432"/>
              <a:gd name="connsiteY39" fmla="*/ 2774779 h 2887795"/>
              <a:gd name="connsiteX40" fmla="*/ 482885 w 1140432"/>
              <a:gd name="connsiteY40" fmla="*/ 2805601 h 2887795"/>
              <a:gd name="connsiteX41" fmla="*/ 503434 w 1140432"/>
              <a:gd name="connsiteY41" fmla="*/ 2826150 h 2887795"/>
              <a:gd name="connsiteX42" fmla="*/ 523982 w 1140432"/>
              <a:gd name="connsiteY42" fmla="*/ 2856972 h 2887795"/>
              <a:gd name="connsiteX43" fmla="*/ 554805 w 1140432"/>
              <a:gd name="connsiteY43" fmla="*/ 2867246 h 2887795"/>
              <a:gd name="connsiteX44" fmla="*/ 626724 w 1140432"/>
              <a:gd name="connsiteY44" fmla="*/ 2887795 h 2887795"/>
              <a:gd name="connsiteX45" fmla="*/ 791110 w 1140432"/>
              <a:gd name="connsiteY45" fmla="*/ 2877521 h 2887795"/>
              <a:gd name="connsiteX46" fmla="*/ 873303 w 1140432"/>
              <a:gd name="connsiteY46" fmla="*/ 2856972 h 2887795"/>
              <a:gd name="connsiteX47" fmla="*/ 914400 w 1140432"/>
              <a:gd name="connsiteY47" fmla="*/ 2846698 h 2887795"/>
              <a:gd name="connsiteX48" fmla="*/ 945223 w 1140432"/>
              <a:gd name="connsiteY48" fmla="*/ 2826150 h 2887795"/>
              <a:gd name="connsiteX49" fmla="*/ 996593 w 1140432"/>
              <a:gd name="connsiteY49" fmla="*/ 2785053 h 2887795"/>
              <a:gd name="connsiteX50" fmla="*/ 1037690 w 1140432"/>
              <a:gd name="connsiteY50" fmla="*/ 2723408 h 2887795"/>
              <a:gd name="connsiteX51" fmla="*/ 1068512 w 1140432"/>
              <a:gd name="connsiteY51" fmla="*/ 2630941 h 2887795"/>
              <a:gd name="connsiteX52" fmla="*/ 1078787 w 1140432"/>
              <a:gd name="connsiteY52" fmla="*/ 2600118 h 2887795"/>
              <a:gd name="connsiteX53" fmla="*/ 1089061 w 1140432"/>
              <a:gd name="connsiteY53" fmla="*/ 2548748 h 2887795"/>
              <a:gd name="connsiteX54" fmla="*/ 1099335 w 1140432"/>
              <a:gd name="connsiteY54" fmla="*/ 2466554 h 2887795"/>
              <a:gd name="connsiteX55" fmla="*/ 1109609 w 1140432"/>
              <a:gd name="connsiteY55" fmla="*/ 2425458 h 2887795"/>
              <a:gd name="connsiteX56" fmla="*/ 1119883 w 1140432"/>
              <a:gd name="connsiteY56" fmla="*/ 2343264 h 2887795"/>
              <a:gd name="connsiteX57" fmla="*/ 1140432 w 1140432"/>
              <a:gd name="connsiteY57" fmla="*/ 2127507 h 2887795"/>
              <a:gd name="connsiteX58" fmla="*/ 1140432 w 1140432"/>
              <a:gd name="connsiteY58" fmla="*/ 2014491 h 2887795"/>
              <a:gd name="connsiteX59" fmla="*/ 1119883 w 1140432"/>
              <a:gd name="connsiteY59" fmla="*/ 1531606 h 2887795"/>
              <a:gd name="connsiteX60" fmla="*/ 1109609 w 1140432"/>
              <a:gd name="connsiteY60" fmla="*/ 1428864 h 2887795"/>
              <a:gd name="connsiteX61" fmla="*/ 1089061 w 1140432"/>
              <a:gd name="connsiteY61" fmla="*/ 1305575 h 2887795"/>
              <a:gd name="connsiteX62" fmla="*/ 1058238 w 1140432"/>
              <a:gd name="connsiteY62" fmla="*/ 904882 h 2887795"/>
              <a:gd name="connsiteX63" fmla="*/ 1068512 w 1140432"/>
              <a:gd name="connsiteY63" fmla="*/ 658303 h 2887795"/>
              <a:gd name="connsiteX64" fmla="*/ 1058238 w 1140432"/>
              <a:gd name="connsiteY64" fmla="*/ 473368 h 2887795"/>
              <a:gd name="connsiteX65" fmla="*/ 1047964 w 1140432"/>
              <a:gd name="connsiteY65" fmla="*/ 308981 h 2887795"/>
              <a:gd name="connsiteX66" fmla="*/ 1027416 w 1140432"/>
              <a:gd name="connsiteY66" fmla="*/ 216514 h 2887795"/>
              <a:gd name="connsiteX67" fmla="*/ 986319 w 1140432"/>
              <a:gd name="connsiteY67" fmla="*/ 124046 h 2887795"/>
              <a:gd name="connsiteX68" fmla="*/ 924674 w 1140432"/>
              <a:gd name="connsiteY68" fmla="*/ 93224 h 2887795"/>
              <a:gd name="connsiteX69" fmla="*/ 893852 w 1140432"/>
              <a:gd name="connsiteY69" fmla="*/ 72676 h 2887795"/>
              <a:gd name="connsiteX70" fmla="*/ 801384 w 1140432"/>
              <a:gd name="connsiteY70" fmla="*/ 41853 h 2887795"/>
              <a:gd name="connsiteX71" fmla="*/ 739739 w 1140432"/>
              <a:gd name="connsiteY71" fmla="*/ 21305 h 2887795"/>
              <a:gd name="connsiteX72" fmla="*/ 657546 w 1140432"/>
              <a:gd name="connsiteY72" fmla="*/ 757 h 2887795"/>
              <a:gd name="connsiteX73" fmla="*/ 616449 w 1140432"/>
              <a:gd name="connsiteY73" fmla="*/ 757 h 288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40432" h="2887795">
                <a:moveTo>
                  <a:pt x="616449" y="757"/>
                </a:moveTo>
                <a:lnTo>
                  <a:pt x="616449" y="757"/>
                </a:lnTo>
                <a:cubicBezTo>
                  <a:pt x="585627" y="7606"/>
                  <a:pt x="554613" y="13647"/>
                  <a:pt x="523982" y="21305"/>
                </a:cubicBezTo>
                <a:cubicBezTo>
                  <a:pt x="513476" y="23932"/>
                  <a:pt x="503779" y="29455"/>
                  <a:pt x="493160" y="31579"/>
                </a:cubicBezTo>
                <a:cubicBezTo>
                  <a:pt x="469414" y="36328"/>
                  <a:pt x="445214" y="38428"/>
                  <a:pt x="421241" y="41853"/>
                </a:cubicBezTo>
                <a:cubicBezTo>
                  <a:pt x="388683" y="52705"/>
                  <a:pt x="388051" y="49912"/>
                  <a:pt x="359596" y="72676"/>
                </a:cubicBezTo>
                <a:cubicBezTo>
                  <a:pt x="352032" y="78727"/>
                  <a:pt x="346611" y="87173"/>
                  <a:pt x="339047" y="93224"/>
                </a:cubicBezTo>
                <a:cubicBezTo>
                  <a:pt x="313773" y="113443"/>
                  <a:pt x="306281" y="109514"/>
                  <a:pt x="287676" y="134321"/>
                </a:cubicBezTo>
                <a:cubicBezTo>
                  <a:pt x="213944" y="232631"/>
                  <a:pt x="278503" y="164044"/>
                  <a:pt x="215757" y="226788"/>
                </a:cubicBezTo>
                <a:cubicBezTo>
                  <a:pt x="212332" y="237062"/>
                  <a:pt x="211055" y="248324"/>
                  <a:pt x="205483" y="257610"/>
                </a:cubicBezTo>
                <a:cubicBezTo>
                  <a:pt x="200499" y="265916"/>
                  <a:pt x="189267" y="269495"/>
                  <a:pt x="184935" y="278159"/>
                </a:cubicBezTo>
                <a:cubicBezTo>
                  <a:pt x="175249" y="297532"/>
                  <a:pt x="171237" y="319256"/>
                  <a:pt x="164387" y="339804"/>
                </a:cubicBezTo>
                <a:lnTo>
                  <a:pt x="123290" y="463094"/>
                </a:lnTo>
                <a:lnTo>
                  <a:pt x="102742" y="524739"/>
                </a:lnTo>
                <a:cubicBezTo>
                  <a:pt x="99317" y="535013"/>
                  <a:pt x="97310" y="545874"/>
                  <a:pt x="92467" y="555561"/>
                </a:cubicBezTo>
                <a:cubicBezTo>
                  <a:pt x="85618" y="569260"/>
                  <a:pt x="77297" y="582317"/>
                  <a:pt x="71919" y="596658"/>
                </a:cubicBezTo>
                <a:cubicBezTo>
                  <a:pt x="66961" y="609879"/>
                  <a:pt x="65524" y="624177"/>
                  <a:pt x="61645" y="637754"/>
                </a:cubicBezTo>
                <a:cubicBezTo>
                  <a:pt x="58670" y="648167"/>
                  <a:pt x="54346" y="658164"/>
                  <a:pt x="51371" y="668577"/>
                </a:cubicBezTo>
                <a:cubicBezTo>
                  <a:pt x="47492" y="682154"/>
                  <a:pt x="45155" y="696148"/>
                  <a:pt x="41097" y="709673"/>
                </a:cubicBezTo>
                <a:cubicBezTo>
                  <a:pt x="3578" y="834734"/>
                  <a:pt x="33953" y="717695"/>
                  <a:pt x="10274" y="812415"/>
                </a:cubicBezTo>
                <a:cubicBezTo>
                  <a:pt x="6849" y="846662"/>
                  <a:pt x="0" y="880739"/>
                  <a:pt x="0" y="915157"/>
                </a:cubicBezTo>
                <a:cubicBezTo>
                  <a:pt x="0" y="935988"/>
                  <a:pt x="8093" y="956084"/>
                  <a:pt x="10274" y="976801"/>
                </a:cubicBezTo>
                <a:cubicBezTo>
                  <a:pt x="14948" y="1021209"/>
                  <a:pt x="16314" y="1065914"/>
                  <a:pt x="20548" y="1110366"/>
                </a:cubicBezTo>
                <a:cubicBezTo>
                  <a:pt x="23166" y="1137853"/>
                  <a:pt x="27398" y="1165161"/>
                  <a:pt x="30823" y="1192559"/>
                </a:cubicBezTo>
                <a:cubicBezTo>
                  <a:pt x="27398" y="1209683"/>
                  <a:pt x="20548" y="1226467"/>
                  <a:pt x="20548" y="1243930"/>
                </a:cubicBezTo>
                <a:cubicBezTo>
                  <a:pt x="20548" y="1258050"/>
                  <a:pt x="26765" y="1271501"/>
                  <a:pt x="30823" y="1285026"/>
                </a:cubicBezTo>
                <a:cubicBezTo>
                  <a:pt x="45148" y="1332776"/>
                  <a:pt x="55356" y="1371205"/>
                  <a:pt x="92467" y="1408316"/>
                </a:cubicBezTo>
                <a:cubicBezTo>
                  <a:pt x="106166" y="1422015"/>
                  <a:pt x="122818" y="1433293"/>
                  <a:pt x="133564" y="1449413"/>
                </a:cubicBezTo>
                <a:cubicBezTo>
                  <a:pt x="164857" y="1496353"/>
                  <a:pt x="145382" y="1471506"/>
                  <a:pt x="195209" y="1521332"/>
                </a:cubicBezTo>
                <a:lnTo>
                  <a:pt x="277402" y="1603525"/>
                </a:lnTo>
                <a:lnTo>
                  <a:pt x="297951" y="1624073"/>
                </a:lnTo>
                <a:lnTo>
                  <a:pt x="318499" y="1644622"/>
                </a:lnTo>
                <a:cubicBezTo>
                  <a:pt x="355966" y="1757022"/>
                  <a:pt x="296213" y="1586774"/>
                  <a:pt x="349321" y="1706267"/>
                </a:cubicBezTo>
                <a:cubicBezTo>
                  <a:pt x="358118" y="1726060"/>
                  <a:pt x="363020" y="1747364"/>
                  <a:pt x="369870" y="1767912"/>
                </a:cubicBezTo>
                <a:lnTo>
                  <a:pt x="390418" y="1829557"/>
                </a:lnTo>
                <a:lnTo>
                  <a:pt x="400692" y="1891201"/>
                </a:lnTo>
                <a:cubicBezTo>
                  <a:pt x="404117" y="1976819"/>
                  <a:pt x="408063" y="2062418"/>
                  <a:pt x="410966" y="2148055"/>
                </a:cubicBezTo>
                <a:cubicBezTo>
                  <a:pt x="414913" y="2264479"/>
                  <a:pt x="415700" y="2381018"/>
                  <a:pt x="421241" y="2497377"/>
                </a:cubicBezTo>
                <a:cubicBezTo>
                  <a:pt x="423248" y="2539528"/>
                  <a:pt x="435162" y="2598141"/>
                  <a:pt x="441789" y="2641215"/>
                </a:cubicBezTo>
                <a:cubicBezTo>
                  <a:pt x="457031" y="2740291"/>
                  <a:pt x="442701" y="2685049"/>
                  <a:pt x="472611" y="2774779"/>
                </a:cubicBezTo>
                <a:cubicBezTo>
                  <a:pt x="476036" y="2785053"/>
                  <a:pt x="475227" y="2797943"/>
                  <a:pt x="482885" y="2805601"/>
                </a:cubicBezTo>
                <a:cubicBezTo>
                  <a:pt x="489735" y="2812451"/>
                  <a:pt x="497383" y="2818586"/>
                  <a:pt x="503434" y="2826150"/>
                </a:cubicBezTo>
                <a:cubicBezTo>
                  <a:pt x="511148" y="2835792"/>
                  <a:pt x="514340" y="2849258"/>
                  <a:pt x="523982" y="2856972"/>
                </a:cubicBezTo>
                <a:cubicBezTo>
                  <a:pt x="532439" y="2863737"/>
                  <a:pt x="544392" y="2864271"/>
                  <a:pt x="554805" y="2867246"/>
                </a:cubicBezTo>
                <a:cubicBezTo>
                  <a:pt x="645111" y="2893049"/>
                  <a:pt x="552820" y="2863161"/>
                  <a:pt x="626724" y="2887795"/>
                </a:cubicBezTo>
                <a:cubicBezTo>
                  <a:pt x="681519" y="2884370"/>
                  <a:pt x="736455" y="2882726"/>
                  <a:pt x="791110" y="2877521"/>
                </a:cubicBezTo>
                <a:cubicBezTo>
                  <a:pt x="838106" y="2873045"/>
                  <a:pt x="835213" y="2867855"/>
                  <a:pt x="873303" y="2856972"/>
                </a:cubicBezTo>
                <a:cubicBezTo>
                  <a:pt x="886880" y="2853093"/>
                  <a:pt x="900701" y="2850123"/>
                  <a:pt x="914400" y="2846698"/>
                </a:cubicBezTo>
                <a:cubicBezTo>
                  <a:pt x="924674" y="2839849"/>
                  <a:pt x="935581" y="2833864"/>
                  <a:pt x="945223" y="2826150"/>
                </a:cubicBezTo>
                <a:cubicBezTo>
                  <a:pt x="1018429" y="2767585"/>
                  <a:pt x="901716" y="2848304"/>
                  <a:pt x="996593" y="2785053"/>
                </a:cubicBezTo>
                <a:cubicBezTo>
                  <a:pt x="1010292" y="2764505"/>
                  <a:pt x="1029881" y="2746837"/>
                  <a:pt x="1037690" y="2723408"/>
                </a:cubicBezTo>
                <a:lnTo>
                  <a:pt x="1068512" y="2630941"/>
                </a:lnTo>
                <a:cubicBezTo>
                  <a:pt x="1071937" y="2620667"/>
                  <a:pt x="1076663" y="2610738"/>
                  <a:pt x="1078787" y="2600118"/>
                </a:cubicBezTo>
                <a:cubicBezTo>
                  <a:pt x="1082212" y="2582995"/>
                  <a:pt x="1086406" y="2566007"/>
                  <a:pt x="1089061" y="2548748"/>
                </a:cubicBezTo>
                <a:cubicBezTo>
                  <a:pt x="1093259" y="2521458"/>
                  <a:pt x="1094796" y="2493790"/>
                  <a:pt x="1099335" y="2466554"/>
                </a:cubicBezTo>
                <a:cubicBezTo>
                  <a:pt x="1101656" y="2452626"/>
                  <a:pt x="1106184" y="2439157"/>
                  <a:pt x="1109609" y="2425458"/>
                </a:cubicBezTo>
                <a:cubicBezTo>
                  <a:pt x="1113034" y="2398060"/>
                  <a:pt x="1117042" y="2370729"/>
                  <a:pt x="1119883" y="2343264"/>
                </a:cubicBezTo>
                <a:cubicBezTo>
                  <a:pt x="1127317" y="2271403"/>
                  <a:pt x="1140432" y="2127507"/>
                  <a:pt x="1140432" y="2127507"/>
                </a:cubicBezTo>
                <a:cubicBezTo>
                  <a:pt x="1116868" y="2056821"/>
                  <a:pt x="1140432" y="2142283"/>
                  <a:pt x="1140432" y="2014491"/>
                </a:cubicBezTo>
                <a:cubicBezTo>
                  <a:pt x="1140432" y="1798488"/>
                  <a:pt x="1136176" y="1710837"/>
                  <a:pt x="1119883" y="1531606"/>
                </a:cubicBezTo>
                <a:cubicBezTo>
                  <a:pt x="1116767" y="1497329"/>
                  <a:pt x="1114259" y="1462967"/>
                  <a:pt x="1109609" y="1428864"/>
                </a:cubicBezTo>
                <a:cubicBezTo>
                  <a:pt x="1103980" y="1387583"/>
                  <a:pt x="1089061" y="1305575"/>
                  <a:pt x="1089061" y="1305575"/>
                </a:cubicBezTo>
                <a:cubicBezTo>
                  <a:pt x="1067706" y="931881"/>
                  <a:pt x="1097630" y="1062455"/>
                  <a:pt x="1058238" y="904882"/>
                </a:cubicBezTo>
                <a:cubicBezTo>
                  <a:pt x="1061663" y="822689"/>
                  <a:pt x="1068512" y="740567"/>
                  <a:pt x="1068512" y="658303"/>
                </a:cubicBezTo>
                <a:cubicBezTo>
                  <a:pt x="1068512" y="596563"/>
                  <a:pt x="1061863" y="535002"/>
                  <a:pt x="1058238" y="473368"/>
                </a:cubicBezTo>
                <a:cubicBezTo>
                  <a:pt x="1055014" y="418560"/>
                  <a:pt x="1053169" y="363636"/>
                  <a:pt x="1047964" y="308981"/>
                </a:cubicBezTo>
                <a:cubicBezTo>
                  <a:pt x="1046600" y="294657"/>
                  <a:pt x="1032482" y="233400"/>
                  <a:pt x="1027416" y="216514"/>
                </a:cubicBezTo>
                <a:cubicBezTo>
                  <a:pt x="1018697" y="187450"/>
                  <a:pt x="1009911" y="147639"/>
                  <a:pt x="986319" y="124046"/>
                </a:cubicBezTo>
                <a:cubicBezTo>
                  <a:pt x="966403" y="104129"/>
                  <a:pt x="949742" y="101580"/>
                  <a:pt x="924674" y="93224"/>
                </a:cubicBezTo>
                <a:cubicBezTo>
                  <a:pt x="914400" y="86375"/>
                  <a:pt x="905136" y="77691"/>
                  <a:pt x="893852" y="72676"/>
                </a:cubicBezTo>
                <a:cubicBezTo>
                  <a:pt x="893837" y="72669"/>
                  <a:pt x="816803" y="46993"/>
                  <a:pt x="801384" y="41853"/>
                </a:cubicBezTo>
                <a:lnTo>
                  <a:pt x="739739" y="21305"/>
                </a:lnTo>
                <a:cubicBezTo>
                  <a:pt x="708825" y="11001"/>
                  <a:pt x="692971" y="4299"/>
                  <a:pt x="657546" y="757"/>
                </a:cubicBezTo>
                <a:cubicBezTo>
                  <a:pt x="640507" y="-947"/>
                  <a:pt x="623298" y="757"/>
                  <a:pt x="616449" y="757"/>
                </a:cubicBezTo>
                <a:close/>
              </a:path>
            </a:pathLst>
          </a:custGeom>
          <a:solidFill>
            <a:srgbClr val="FF40FF">
              <a:alpha val="8000"/>
            </a:srgbClr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103040" y="2806100"/>
            <a:ext cx="1028246" cy="1900719"/>
          </a:xfrm>
          <a:custGeom>
            <a:avLst/>
            <a:gdLst>
              <a:gd name="connsiteX0" fmla="*/ 596732 w 1028246"/>
              <a:gd name="connsiteY0" fmla="*/ 0 h 1900719"/>
              <a:gd name="connsiteX1" fmla="*/ 596732 w 1028246"/>
              <a:gd name="connsiteY1" fmla="*/ 0 h 1900719"/>
              <a:gd name="connsiteX2" fmla="*/ 237136 w 1028246"/>
              <a:gd name="connsiteY2" fmla="*/ 10274 h 1900719"/>
              <a:gd name="connsiteX3" fmla="*/ 124120 w 1028246"/>
              <a:gd name="connsiteY3" fmla="*/ 30823 h 1900719"/>
              <a:gd name="connsiteX4" fmla="*/ 103572 w 1028246"/>
              <a:gd name="connsiteY4" fmla="*/ 61645 h 1900719"/>
              <a:gd name="connsiteX5" fmla="*/ 62475 w 1028246"/>
              <a:gd name="connsiteY5" fmla="*/ 143838 h 1900719"/>
              <a:gd name="connsiteX6" fmla="*/ 52201 w 1028246"/>
              <a:gd name="connsiteY6" fmla="*/ 308225 h 1900719"/>
              <a:gd name="connsiteX7" fmla="*/ 21379 w 1028246"/>
              <a:gd name="connsiteY7" fmla="*/ 441789 h 1900719"/>
              <a:gd name="connsiteX8" fmla="*/ 11105 w 1028246"/>
              <a:gd name="connsiteY8" fmla="*/ 503434 h 1900719"/>
              <a:gd name="connsiteX9" fmla="*/ 11105 w 1028246"/>
              <a:gd name="connsiteY9" fmla="*/ 770562 h 1900719"/>
              <a:gd name="connsiteX10" fmla="*/ 31653 w 1028246"/>
              <a:gd name="connsiteY10" fmla="*/ 1212351 h 1900719"/>
              <a:gd name="connsiteX11" fmla="*/ 21379 w 1028246"/>
              <a:gd name="connsiteY11" fmla="*/ 1356189 h 1900719"/>
              <a:gd name="connsiteX12" fmla="*/ 11105 w 1028246"/>
              <a:gd name="connsiteY12" fmla="*/ 1407560 h 1900719"/>
              <a:gd name="connsiteX13" fmla="*/ 31653 w 1028246"/>
              <a:gd name="connsiteY13" fmla="*/ 1674688 h 1900719"/>
              <a:gd name="connsiteX14" fmla="*/ 72750 w 1028246"/>
              <a:gd name="connsiteY14" fmla="*/ 1818526 h 1900719"/>
              <a:gd name="connsiteX15" fmla="*/ 103572 w 1028246"/>
              <a:gd name="connsiteY15" fmla="*/ 1849348 h 1900719"/>
              <a:gd name="connsiteX16" fmla="*/ 134395 w 1028246"/>
              <a:gd name="connsiteY16" fmla="*/ 1859623 h 1900719"/>
              <a:gd name="connsiteX17" fmla="*/ 165217 w 1028246"/>
              <a:gd name="connsiteY17" fmla="*/ 1880171 h 1900719"/>
              <a:gd name="connsiteX18" fmla="*/ 237136 w 1028246"/>
              <a:gd name="connsiteY18" fmla="*/ 1900719 h 1900719"/>
              <a:gd name="connsiteX19" fmla="*/ 596732 w 1028246"/>
              <a:gd name="connsiteY19" fmla="*/ 1869897 h 1900719"/>
              <a:gd name="connsiteX20" fmla="*/ 668651 w 1028246"/>
              <a:gd name="connsiteY20" fmla="*/ 1849348 h 1900719"/>
              <a:gd name="connsiteX21" fmla="*/ 740570 w 1028246"/>
              <a:gd name="connsiteY21" fmla="*/ 1787703 h 1900719"/>
              <a:gd name="connsiteX22" fmla="*/ 761118 w 1028246"/>
              <a:gd name="connsiteY22" fmla="*/ 1756881 h 1900719"/>
              <a:gd name="connsiteX23" fmla="*/ 750844 w 1028246"/>
              <a:gd name="connsiteY23" fmla="*/ 1541124 h 1900719"/>
              <a:gd name="connsiteX24" fmla="*/ 761118 w 1028246"/>
              <a:gd name="connsiteY24" fmla="*/ 1489753 h 1900719"/>
              <a:gd name="connsiteX25" fmla="*/ 750844 w 1028246"/>
              <a:gd name="connsiteY25" fmla="*/ 1387011 h 1900719"/>
              <a:gd name="connsiteX26" fmla="*/ 750844 w 1028246"/>
              <a:gd name="connsiteY26" fmla="*/ 1140432 h 1900719"/>
              <a:gd name="connsiteX27" fmla="*/ 771392 w 1028246"/>
              <a:gd name="connsiteY27" fmla="*/ 678094 h 1900719"/>
              <a:gd name="connsiteX28" fmla="*/ 781666 w 1028246"/>
              <a:gd name="connsiteY28" fmla="*/ 626724 h 1900719"/>
              <a:gd name="connsiteX29" fmla="*/ 791941 w 1028246"/>
              <a:gd name="connsiteY29" fmla="*/ 554805 h 1900719"/>
              <a:gd name="connsiteX30" fmla="*/ 812489 w 1028246"/>
              <a:gd name="connsiteY30" fmla="*/ 493160 h 1900719"/>
              <a:gd name="connsiteX31" fmla="*/ 884408 w 1028246"/>
              <a:gd name="connsiteY31" fmla="*/ 431515 h 1900719"/>
              <a:gd name="connsiteX32" fmla="*/ 904956 w 1028246"/>
              <a:gd name="connsiteY32" fmla="*/ 410966 h 1900719"/>
              <a:gd name="connsiteX33" fmla="*/ 987150 w 1028246"/>
              <a:gd name="connsiteY33" fmla="*/ 349321 h 1900719"/>
              <a:gd name="connsiteX34" fmla="*/ 1017972 w 1028246"/>
              <a:gd name="connsiteY34" fmla="*/ 287677 h 1900719"/>
              <a:gd name="connsiteX35" fmla="*/ 1028246 w 1028246"/>
              <a:gd name="connsiteY35" fmla="*/ 256854 h 1900719"/>
              <a:gd name="connsiteX36" fmla="*/ 1007698 w 1028246"/>
              <a:gd name="connsiteY36" fmla="*/ 133564 h 1900719"/>
              <a:gd name="connsiteX37" fmla="*/ 987150 w 1028246"/>
              <a:gd name="connsiteY37" fmla="*/ 102742 h 1900719"/>
              <a:gd name="connsiteX38" fmla="*/ 956327 w 1028246"/>
              <a:gd name="connsiteY38" fmla="*/ 92468 h 1900719"/>
              <a:gd name="connsiteX39" fmla="*/ 935779 w 1028246"/>
              <a:gd name="connsiteY39" fmla="*/ 71919 h 1900719"/>
              <a:gd name="connsiteX40" fmla="*/ 904956 w 1028246"/>
              <a:gd name="connsiteY40" fmla="*/ 61645 h 1900719"/>
              <a:gd name="connsiteX41" fmla="*/ 802215 w 1028246"/>
              <a:gd name="connsiteY41" fmla="*/ 41097 h 1900719"/>
              <a:gd name="connsiteX42" fmla="*/ 627554 w 1028246"/>
              <a:gd name="connsiteY42" fmla="*/ 10274 h 1900719"/>
              <a:gd name="connsiteX43" fmla="*/ 596732 w 1028246"/>
              <a:gd name="connsiteY43" fmla="*/ 0 h 19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8246" h="1900719">
                <a:moveTo>
                  <a:pt x="596732" y="0"/>
                </a:moveTo>
                <a:lnTo>
                  <a:pt x="596732" y="0"/>
                </a:lnTo>
                <a:cubicBezTo>
                  <a:pt x="476867" y="3425"/>
                  <a:pt x="356796" y="2470"/>
                  <a:pt x="237136" y="10274"/>
                </a:cubicBezTo>
                <a:cubicBezTo>
                  <a:pt x="198928" y="12766"/>
                  <a:pt x="159857" y="17078"/>
                  <a:pt x="124120" y="30823"/>
                </a:cubicBezTo>
                <a:cubicBezTo>
                  <a:pt x="112595" y="35256"/>
                  <a:pt x="110421" y="51371"/>
                  <a:pt x="103572" y="61645"/>
                </a:cubicBezTo>
                <a:cubicBezTo>
                  <a:pt x="79961" y="132480"/>
                  <a:pt x="98340" y="107975"/>
                  <a:pt x="62475" y="143838"/>
                </a:cubicBezTo>
                <a:cubicBezTo>
                  <a:pt x="59050" y="198634"/>
                  <a:pt x="57406" y="253570"/>
                  <a:pt x="52201" y="308225"/>
                </a:cubicBezTo>
                <a:cubicBezTo>
                  <a:pt x="48904" y="342847"/>
                  <a:pt x="25923" y="414526"/>
                  <a:pt x="21379" y="441789"/>
                </a:cubicBezTo>
                <a:lnTo>
                  <a:pt x="11105" y="503434"/>
                </a:lnTo>
                <a:cubicBezTo>
                  <a:pt x="-7127" y="776893"/>
                  <a:pt x="166" y="546317"/>
                  <a:pt x="11105" y="770562"/>
                </a:cubicBezTo>
                <a:cubicBezTo>
                  <a:pt x="37768" y="1317137"/>
                  <a:pt x="7022" y="892144"/>
                  <a:pt x="31653" y="1212351"/>
                </a:cubicBezTo>
                <a:cubicBezTo>
                  <a:pt x="28228" y="1260297"/>
                  <a:pt x="26411" y="1308385"/>
                  <a:pt x="21379" y="1356189"/>
                </a:cubicBezTo>
                <a:cubicBezTo>
                  <a:pt x="19551" y="1373556"/>
                  <a:pt x="11105" y="1390097"/>
                  <a:pt x="11105" y="1407560"/>
                </a:cubicBezTo>
                <a:cubicBezTo>
                  <a:pt x="11105" y="1423547"/>
                  <a:pt x="26115" y="1639615"/>
                  <a:pt x="31653" y="1674688"/>
                </a:cubicBezTo>
                <a:cubicBezTo>
                  <a:pt x="31753" y="1675324"/>
                  <a:pt x="62982" y="1808758"/>
                  <a:pt x="72750" y="1818526"/>
                </a:cubicBezTo>
                <a:cubicBezTo>
                  <a:pt x="83024" y="1828800"/>
                  <a:pt x="91483" y="1841288"/>
                  <a:pt x="103572" y="1849348"/>
                </a:cubicBezTo>
                <a:cubicBezTo>
                  <a:pt x="112583" y="1855356"/>
                  <a:pt x="124708" y="1854780"/>
                  <a:pt x="134395" y="1859623"/>
                </a:cubicBezTo>
                <a:cubicBezTo>
                  <a:pt x="145439" y="1865145"/>
                  <a:pt x="154173" y="1874649"/>
                  <a:pt x="165217" y="1880171"/>
                </a:cubicBezTo>
                <a:cubicBezTo>
                  <a:pt x="179957" y="1887541"/>
                  <a:pt x="223968" y="1897427"/>
                  <a:pt x="237136" y="1900719"/>
                </a:cubicBezTo>
                <a:cubicBezTo>
                  <a:pt x="419782" y="1893413"/>
                  <a:pt x="454439" y="1905470"/>
                  <a:pt x="596732" y="1869897"/>
                </a:cubicBezTo>
                <a:cubicBezTo>
                  <a:pt x="609905" y="1866604"/>
                  <a:pt x="653908" y="1856720"/>
                  <a:pt x="668651" y="1849348"/>
                </a:cubicBezTo>
                <a:cubicBezTo>
                  <a:pt x="691890" y="1837728"/>
                  <a:pt x="727931" y="1806662"/>
                  <a:pt x="740570" y="1787703"/>
                </a:cubicBezTo>
                <a:lnTo>
                  <a:pt x="761118" y="1756881"/>
                </a:lnTo>
                <a:cubicBezTo>
                  <a:pt x="757693" y="1684962"/>
                  <a:pt x="750844" y="1613124"/>
                  <a:pt x="750844" y="1541124"/>
                </a:cubicBezTo>
                <a:cubicBezTo>
                  <a:pt x="750844" y="1523661"/>
                  <a:pt x="761118" y="1507216"/>
                  <a:pt x="761118" y="1489753"/>
                </a:cubicBezTo>
                <a:cubicBezTo>
                  <a:pt x="761118" y="1455335"/>
                  <a:pt x="754269" y="1421258"/>
                  <a:pt x="750844" y="1387011"/>
                </a:cubicBezTo>
                <a:cubicBezTo>
                  <a:pt x="773961" y="1202075"/>
                  <a:pt x="750844" y="1428347"/>
                  <a:pt x="750844" y="1140432"/>
                </a:cubicBezTo>
                <a:cubicBezTo>
                  <a:pt x="750844" y="881753"/>
                  <a:pt x="740838" y="846140"/>
                  <a:pt x="771392" y="678094"/>
                </a:cubicBezTo>
                <a:cubicBezTo>
                  <a:pt x="774516" y="660913"/>
                  <a:pt x="778795" y="643949"/>
                  <a:pt x="781666" y="626724"/>
                </a:cubicBezTo>
                <a:cubicBezTo>
                  <a:pt x="785647" y="602837"/>
                  <a:pt x="786496" y="578401"/>
                  <a:pt x="791941" y="554805"/>
                </a:cubicBezTo>
                <a:cubicBezTo>
                  <a:pt x="796811" y="533700"/>
                  <a:pt x="797173" y="508476"/>
                  <a:pt x="812489" y="493160"/>
                </a:cubicBezTo>
                <a:cubicBezTo>
                  <a:pt x="911429" y="394220"/>
                  <a:pt x="806164" y="494111"/>
                  <a:pt x="884408" y="431515"/>
                </a:cubicBezTo>
                <a:cubicBezTo>
                  <a:pt x="891972" y="425464"/>
                  <a:pt x="897207" y="416778"/>
                  <a:pt x="904956" y="410966"/>
                </a:cubicBezTo>
                <a:cubicBezTo>
                  <a:pt x="997900" y="341258"/>
                  <a:pt x="940023" y="396448"/>
                  <a:pt x="987150" y="349321"/>
                </a:cubicBezTo>
                <a:cubicBezTo>
                  <a:pt x="1012975" y="271846"/>
                  <a:pt x="978138" y="367347"/>
                  <a:pt x="1017972" y="287677"/>
                </a:cubicBezTo>
                <a:cubicBezTo>
                  <a:pt x="1022815" y="277990"/>
                  <a:pt x="1024821" y="267128"/>
                  <a:pt x="1028246" y="256854"/>
                </a:cubicBezTo>
                <a:cubicBezTo>
                  <a:pt x="1024991" y="227558"/>
                  <a:pt x="1024910" y="167988"/>
                  <a:pt x="1007698" y="133564"/>
                </a:cubicBezTo>
                <a:cubicBezTo>
                  <a:pt x="1002176" y="122520"/>
                  <a:pt x="996792" y="110456"/>
                  <a:pt x="987150" y="102742"/>
                </a:cubicBezTo>
                <a:cubicBezTo>
                  <a:pt x="978693" y="95977"/>
                  <a:pt x="966601" y="95893"/>
                  <a:pt x="956327" y="92468"/>
                </a:cubicBezTo>
                <a:cubicBezTo>
                  <a:pt x="949478" y="85618"/>
                  <a:pt x="944085" y="76903"/>
                  <a:pt x="935779" y="71919"/>
                </a:cubicBezTo>
                <a:cubicBezTo>
                  <a:pt x="926492" y="66347"/>
                  <a:pt x="915369" y="64620"/>
                  <a:pt x="904956" y="61645"/>
                </a:cubicBezTo>
                <a:cubicBezTo>
                  <a:pt x="857252" y="48015"/>
                  <a:pt x="857722" y="51189"/>
                  <a:pt x="802215" y="41097"/>
                </a:cubicBezTo>
                <a:cubicBezTo>
                  <a:pt x="754757" y="32468"/>
                  <a:pt x="661260" y="10274"/>
                  <a:pt x="627554" y="10274"/>
                </a:cubicBezTo>
                <a:lnTo>
                  <a:pt x="596732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67950" y="1790546"/>
            <a:ext cx="1448657" cy="2989780"/>
          </a:xfrm>
          <a:custGeom>
            <a:avLst/>
            <a:gdLst>
              <a:gd name="connsiteX0" fmla="*/ 1027416 w 1448657"/>
              <a:gd name="connsiteY0" fmla="*/ 0 h 2989780"/>
              <a:gd name="connsiteX1" fmla="*/ 1027416 w 1448657"/>
              <a:gd name="connsiteY1" fmla="*/ 0 h 2989780"/>
              <a:gd name="connsiteX2" fmla="*/ 924674 w 1448657"/>
              <a:gd name="connsiteY2" fmla="*/ 20549 h 2989780"/>
              <a:gd name="connsiteX3" fmla="*/ 863030 w 1448657"/>
              <a:gd name="connsiteY3" fmla="*/ 30823 h 2989780"/>
              <a:gd name="connsiteX4" fmla="*/ 760288 w 1448657"/>
              <a:gd name="connsiteY4" fmla="*/ 51371 h 2989780"/>
              <a:gd name="connsiteX5" fmla="*/ 719191 w 1448657"/>
              <a:gd name="connsiteY5" fmla="*/ 71919 h 2989780"/>
              <a:gd name="connsiteX6" fmla="*/ 688369 w 1448657"/>
              <a:gd name="connsiteY6" fmla="*/ 82193 h 2989780"/>
              <a:gd name="connsiteX7" fmla="*/ 647272 w 1448657"/>
              <a:gd name="connsiteY7" fmla="*/ 102742 h 2989780"/>
              <a:gd name="connsiteX8" fmla="*/ 585627 w 1448657"/>
              <a:gd name="connsiteY8" fmla="*/ 123290 h 2989780"/>
              <a:gd name="connsiteX9" fmla="*/ 554805 w 1448657"/>
              <a:gd name="connsiteY9" fmla="*/ 133564 h 2989780"/>
              <a:gd name="connsiteX10" fmla="*/ 482886 w 1448657"/>
              <a:gd name="connsiteY10" fmla="*/ 205483 h 2989780"/>
              <a:gd name="connsiteX11" fmla="*/ 462337 w 1448657"/>
              <a:gd name="connsiteY11" fmla="*/ 226032 h 2989780"/>
              <a:gd name="connsiteX12" fmla="*/ 431515 w 1448657"/>
              <a:gd name="connsiteY12" fmla="*/ 246580 h 2989780"/>
              <a:gd name="connsiteX13" fmla="*/ 410967 w 1448657"/>
              <a:gd name="connsiteY13" fmla="*/ 277402 h 2989780"/>
              <a:gd name="connsiteX14" fmla="*/ 390418 w 1448657"/>
              <a:gd name="connsiteY14" fmla="*/ 297951 h 2989780"/>
              <a:gd name="connsiteX15" fmla="*/ 369870 w 1448657"/>
              <a:gd name="connsiteY15" fmla="*/ 339047 h 2989780"/>
              <a:gd name="connsiteX16" fmla="*/ 349322 w 1448657"/>
              <a:gd name="connsiteY16" fmla="*/ 359596 h 2989780"/>
              <a:gd name="connsiteX17" fmla="*/ 328773 w 1448657"/>
              <a:gd name="connsiteY17" fmla="*/ 390418 h 2989780"/>
              <a:gd name="connsiteX18" fmla="*/ 297951 w 1448657"/>
              <a:gd name="connsiteY18" fmla="*/ 462337 h 2989780"/>
              <a:gd name="connsiteX19" fmla="*/ 277403 w 1448657"/>
              <a:gd name="connsiteY19" fmla="*/ 523982 h 2989780"/>
              <a:gd name="connsiteX20" fmla="*/ 267128 w 1448657"/>
              <a:gd name="connsiteY20" fmla="*/ 554805 h 2989780"/>
              <a:gd name="connsiteX21" fmla="*/ 256854 w 1448657"/>
              <a:gd name="connsiteY21" fmla="*/ 585627 h 2989780"/>
              <a:gd name="connsiteX22" fmla="*/ 236306 w 1448657"/>
              <a:gd name="connsiteY22" fmla="*/ 616450 h 2989780"/>
              <a:gd name="connsiteX23" fmla="*/ 215758 w 1448657"/>
              <a:gd name="connsiteY23" fmla="*/ 698643 h 2989780"/>
              <a:gd name="connsiteX24" fmla="*/ 205483 w 1448657"/>
              <a:gd name="connsiteY24" fmla="*/ 739740 h 2989780"/>
              <a:gd name="connsiteX25" fmla="*/ 195209 w 1448657"/>
              <a:gd name="connsiteY25" fmla="*/ 801384 h 2989780"/>
              <a:gd name="connsiteX26" fmla="*/ 184935 w 1448657"/>
              <a:gd name="connsiteY26" fmla="*/ 842481 h 2989780"/>
              <a:gd name="connsiteX27" fmla="*/ 164387 w 1448657"/>
              <a:gd name="connsiteY27" fmla="*/ 965771 h 2989780"/>
              <a:gd name="connsiteX28" fmla="*/ 154113 w 1448657"/>
              <a:gd name="connsiteY28" fmla="*/ 1027416 h 2989780"/>
              <a:gd name="connsiteX29" fmla="*/ 143839 w 1448657"/>
              <a:gd name="connsiteY29" fmla="*/ 1058238 h 2989780"/>
              <a:gd name="connsiteX30" fmla="*/ 123290 w 1448657"/>
              <a:gd name="connsiteY30" fmla="*/ 1140432 h 2989780"/>
              <a:gd name="connsiteX31" fmla="*/ 113016 w 1448657"/>
              <a:gd name="connsiteY31" fmla="*/ 1171254 h 2989780"/>
              <a:gd name="connsiteX32" fmla="*/ 82194 w 1448657"/>
              <a:gd name="connsiteY32" fmla="*/ 1232899 h 2989780"/>
              <a:gd name="connsiteX33" fmla="*/ 61645 w 1448657"/>
              <a:gd name="connsiteY33" fmla="*/ 1345915 h 2989780"/>
              <a:gd name="connsiteX34" fmla="*/ 51371 w 1448657"/>
              <a:gd name="connsiteY34" fmla="*/ 1428108 h 2989780"/>
              <a:gd name="connsiteX35" fmla="*/ 41097 w 1448657"/>
              <a:gd name="connsiteY35" fmla="*/ 1859623 h 2989780"/>
              <a:gd name="connsiteX36" fmla="*/ 30823 w 1448657"/>
              <a:gd name="connsiteY36" fmla="*/ 1941816 h 2989780"/>
              <a:gd name="connsiteX37" fmla="*/ 20549 w 1448657"/>
              <a:gd name="connsiteY37" fmla="*/ 2034283 h 2989780"/>
              <a:gd name="connsiteX38" fmla="*/ 0 w 1448657"/>
              <a:gd name="connsiteY38" fmla="*/ 2208944 h 2989780"/>
              <a:gd name="connsiteX39" fmla="*/ 10274 w 1448657"/>
              <a:gd name="connsiteY39" fmla="*/ 2537717 h 2989780"/>
              <a:gd name="connsiteX40" fmla="*/ 20549 w 1448657"/>
              <a:gd name="connsiteY40" fmla="*/ 2650733 h 2989780"/>
              <a:gd name="connsiteX41" fmla="*/ 30823 w 1448657"/>
              <a:gd name="connsiteY41" fmla="*/ 2681555 h 2989780"/>
              <a:gd name="connsiteX42" fmla="*/ 82194 w 1448657"/>
              <a:gd name="connsiteY42" fmla="*/ 2732926 h 2989780"/>
              <a:gd name="connsiteX43" fmla="*/ 123290 w 1448657"/>
              <a:gd name="connsiteY43" fmla="*/ 2804845 h 2989780"/>
              <a:gd name="connsiteX44" fmla="*/ 143839 w 1448657"/>
              <a:gd name="connsiteY44" fmla="*/ 2835668 h 2989780"/>
              <a:gd name="connsiteX45" fmla="*/ 154113 w 1448657"/>
              <a:gd name="connsiteY45" fmla="*/ 2866490 h 2989780"/>
              <a:gd name="connsiteX46" fmla="*/ 184935 w 1448657"/>
              <a:gd name="connsiteY46" fmla="*/ 2897313 h 2989780"/>
              <a:gd name="connsiteX47" fmla="*/ 308225 w 1448657"/>
              <a:gd name="connsiteY47" fmla="*/ 2958958 h 2989780"/>
              <a:gd name="connsiteX48" fmla="*/ 339048 w 1448657"/>
              <a:gd name="connsiteY48" fmla="*/ 2969232 h 2989780"/>
              <a:gd name="connsiteX49" fmla="*/ 441789 w 1448657"/>
              <a:gd name="connsiteY49" fmla="*/ 2979506 h 2989780"/>
              <a:gd name="connsiteX50" fmla="*/ 595901 w 1448657"/>
              <a:gd name="connsiteY50" fmla="*/ 2989780 h 2989780"/>
              <a:gd name="connsiteX51" fmla="*/ 1037690 w 1448657"/>
              <a:gd name="connsiteY51" fmla="*/ 2969232 h 2989780"/>
              <a:gd name="connsiteX52" fmla="*/ 1119883 w 1448657"/>
              <a:gd name="connsiteY52" fmla="*/ 2948683 h 2989780"/>
              <a:gd name="connsiteX53" fmla="*/ 1171254 w 1448657"/>
              <a:gd name="connsiteY53" fmla="*/ 2938409 h 2989780"/>
              <a:gd name="connsiteX54" fmla="*/ 1232899 w 1448657"/>
              <a:gd name="connsiteY54" fmla="*/ 2897313 h 2989780"/>
              <a:gd name="connsiteX55" fmla="*/ 1263722 w 1448657"/>
              <a:gd name="connsiteY55" fmla="*/ 2876764 h 2989780"/>
              <a:gd name="connsiteX56" fmla="*/ 1325367 w 1448657"/>
              <a:gd name="connsiteY56" fmla="*/ 2845942 h 2989780"/>
              <a:gd name="connsiteX57" fmla="*/ 1335641 w 1448657"/>
              <a:gd name="connsiteY57" fmla="*/ 2815119 h 2989780"/>
              <a:gd name="connsiteX58" fmla="*/ 1366463 w 1448657"/>
              <a:gd name="connsiteY58" fmla="*/ 2784297 h 2989780"/>
              <a:gd name="connsiteX59" fmla="*/ 1387012 w 1448657"/>
              <a:gd name="connsiteY59" fmla="*/ 2753474 h 2989780"/>
              <a:gd name="connsiteX60" fmla="*/ 1407560 w 1448657"/>
              <a:gd name="connsiteY60" fmla="*/ 2661007 h 2989780"/>
              <a:gd name="connsiteX61" fmla="*/ 1428108 w 1448657"/>
              <a:gd name="connsiteY61" fmla="*/ 2455524 h 2989780"/>
              <a:gd name="connsiteX62" fmla="*/ 1448657 w 1448657"/>
              <a:gd name="connsiteY62" fmla="*/ 2301411 h 2989780"/>
              <a:gd name="connsiteX63" fmla="*/ 1417834 w 1448657"/>
              <a:gd name="connsiteY63" fmla="*/ 1715784 h 2989780"/>
              <a:gd name="connsiteX64" fmla="*/ 1397286 w 1448657"/>
              <a:gd name="connsiteY64" fmla="*/ 1202077 h 2989780"/>
              <a:gd name="connsiteX65" fmla="*/ 1407560 w 1448657"/>
              <a:gd name="connsiteY65" fmla="*/ 986319 h 2989780"/>
              <a:gd name="connsiteX66" fmla="*/ 1387012 w 1448657"/>
              <a:gd name="connsiteY66" fmla="*/ 647272 h 2989780"/>
              <a:gd name="connsiteX67" fmla="*/ 1376737 w 1448657"/>
              <a:gd name="connsiteY67" fmla="*/ 575353 h 2989780"/>
              <a:gd name="connsiteX68" fmla="*/ 1356189 w 1448657"/>
              <a:gd name="connsiteY68" fmla="*/ 318499 h 2989780"/>
              <a:gd name="connsiteX69" fmla="*/ 1335641 w 1448657"/>
              <a:gd name="connsiteY69" fmla="*/ 256854 h 2989780"/>
              <a:gd name="connsiteX70" fmla="*/ 1325367 w 1448657"/>
              <a:gd name="connsiteY70" fmla="*/ 226032 h 2989780"/>
              <a:gd name="connsiteX71" fmla="*/ 1304818 w 1448657"/>
              <a:gd name="connsiteY71" fmla="*/ 205483 h 2989780"/>
              <a:gd name="connsiteX72" fmla="*/ 1263722 w 1448657"/>
              <a:gd name="connsiteY72" fmla="*/ 143838 h 2989780"/>
              <a:gd name="connsiteX73" fmla="*/ 1212351 w 1448657"/>
              <a:gd name="connsiteY73" fmla="*/ 102742 h 2989780"/>
              <a:gd name="connsiteX74" fmla="*/ 1191803 w 1448657"/>
              <a:gd name="connsiteY74" fmla="*/ 82193 h 2989780"/>
              <a:gd name="connsiteX75" fmla="*/ 1099335 w 1448657"/>
              <a:gd name="connsiteY75" fmla="*/ 51371 h 2989780"/>
              <a:gd name="connsiteX76" fmla="*/ 1037690 w 1448657"/>
              <a:gd name="connsiteY76" fmla="*/ 30823 h 2989780"/>
              <a:gd name="connsiteX77" fmla="*/ 1027416 w 1448657"/>
              <a:gd name="connsiteY77" fmla="*/ 0 h 298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448657" h="2989780">
                <a:moveTo>
                  <a:pt x="1027416" y="0"/>
                </a:moveTo>
                <a:lnTo>
                  <a:pt x="1027416" y="0"/>
                </a:lnTo>
                <a:lnTo>
                  <a:pt x="924674" y="20549"/>
                </a:lnTo>
                <a:cubicBezTo>
                  <a:pt x="904199" y="24388"/>
                  <a:pt x="883505" y="26984"/>
                  <a:pt x="863030" y="30823"/>
                </a:cubicBezTo>
                <a:cubicBezTo>
                  <a:pt x="828703" y="37259"/>
                  <a:pt x="760288" y="51371"/>
                  <a:pt x="760288" y="51371"/>
                </a:cubicBezTo>
                <a:cubicBezTo>
                  <a:pt x="746589" y="58220"/>
                  <a:pt x="733269" y="65886"/>
                  <a:pt x="719191" y="71919"/>
                </a:cubicBezTo>
                <a:cubicBezTo>
                  <a:pt x="709237" y="76185"/>
                  <a:pt x="698323" y="77927"/>
                  <a:pt x="688369" y="82193"/>
                </a:cubicBezTo>
                <a:cubicBezTo>
                  <a:pt x="674291" y="88226"/>
                  <a:pt x="661493" y="97054"/>
                  <a:pt x="647272" y="102742"/>
                </a:cubicBezTo>
                <a:cubicBezTo>
                  <a:pt x="627161" y="110786"/>
                  <a:pt x="606175" y="116441"/>
                  <a:pt x="585627" y="123290"/>
                </a:cubicBezTo>
                <a:lnTo>
                  <a:pt x="554805" y="133564"/>
                </a:lnTo>
                <a:lnTo>
                  <a:pt x="482886" y="205483"/>
                </a:lnTo>
                <a:cubicBezTo>
                  <a:pt x="476036" y="212333"/>
                  <a:pt x="470397" y="220659"/>
                  <a:pt x="462337" y="226032"/>
                </a:cubicBezTo>
                <a:lnTo>
                  <a:pt x="431515" y="246580"/>
                </a:lnTo>
                <a:cubicBezTo>
                  <a:pt x="424666" y="256854"/>
                  <a:pt x="418681" y="267760"/>
                  <a:pt x="410967" y="277402"/>
                </a:cubicBezTo>
                <a:cubicBezTo>
                  <a:pt x="404916" y="284966"/>
                  <a:pt x="395791" y="289891"/>
                  <a:pt x="390418" y="297951"/>
                </a:cubicBezTo>
                <a:cubicBezTo>
                  <a:pt x="381922" y="310694"/>
                  <a:pt x="378365" y="326304"/>
                  <a:pt x="369870" y="339047"/>
                </a:cubicBezTo>
                <a:cubicBezTo>
                  <a:pt x="364497" y="347107"/>
                  <a:pt x="355373" y="352032"/>
                  <a:pt x="349322" y="359596"/>
                </a:cubicBezTo>
                <a:cubicBezTo>
                  <a:pt x="341608" y="369238"/>
                  <a:pt x="335623" y="380144"/>
                  <a:pt x="328773" y="390418"/>
                </a:cubicBezTo>
                <a:cubicBezTo>
                  <a:pt x="295703" y="489632"/>
                  <a:pt x="348731" y="335385"/>
                  <a:pt x="297951" y="462337"/>
                </a:cubicBezTo>
                <a:cubicBezTo>
                  <a:pt x="289907" y="482448"/>
                  <a:pt x="284252" y="503434"/>
                  <a:pt x="277403" y="523982"/>
                </a:cubicBezTo>
                <a:lnTo>
                  <a:pt x="267128" y="554805"/>
                </a:lnTo>
                <a:cubicBezTo>
                  <a:pt x="263703" y="565079"/>
                  <a:pt x="262861" y="576616"/>
                  <a:pt x="256854" y="585627"/>
                </a:cubicBezTo>
                <a:lnTo>
                  <a:pt x="236306" y="616450"/>
                </a:lnTo>
                <a:lnTo>
                  <a:pt x="215758" y="698643"/>
                </a:lnTo>
                <a:cubicBezTo>
                  <a:pt x="212333" y="712342"/>
                  <a:pt x="207804" y="725811"/>
                  <a:pt x="205483" y="739740"/>
                </a:cubicBezTo>
                <a:cubicBezTo>
                  <a:pt x="202058" y="760288"/>
                  <a:pt x="199294" y="780957"/>
                  <a:pt x="195209" y="801384"/>
                </a:cubicBezTo>
                <a:cubicBezTo>
                  <a:pt x="192440" y="815230"/>
                  <a:pt x="187537" y="828602"/>
                  <a:pt x="184935" y="842481"/>
                </a:cubicBezTo>
                <a:cubicBezTo>
                  <a:pt x="177257" y="883431"/>
                  <a:pt x="171236" y="924674"/>
                  <a:pt x="164387" y="965771"/>
                </a:cubicBezTo>
                <a:cubicBezTo>
                  <a:pt x="160962" y="986319"/>
                  <a:pt x="160701" y="1007653"/>
                  <a:pt x="154113" y="1027416"/>
                </a:cubicBezTo>
                <a:cubicBezTo>
                  <a:pt x="150688" y="1037690"/>
                  <a:pt x="146689" y="1047790"/>
                  <a:pt x="143839" y="1058238"/>
                </a:cubicBezTo>
                <a:cubicBezTo>
                  <a:pt x="136408" y="1085484"/>
                  <a:pt x="132221" y="1113640"/>
                  <a:pt x="123290" y="1140432"/>
                </a:cubicBezTo>
                <a:cubicBezTo>
                  <a:pt x="119865" y="1150706"/>
                  <a:pt x="117859" y="1161568"/>
                  <a:pt x="113016" y="1171254"/>
                </a:cubicBezTo>
                <a:cubicBezTo>
                  <a:pt x="82997" y="1231294"/>
                  <a:pt x="99411" y="1172641"/>
                  <a:pt x="82194" y="1232899"/>
                </a:cubicBezTo>
                <a:cubicBezTo>
                  <a:pt x="68957" y="1279225"/>
                  <a:pt x="68922" y="1291339"/>
                  <a:pt x="61645" y="1345915"/>
                </a:cubicBezTo>
                <a:cubicBezTo>
                  <a:pt x="57996" y="1373284"/>
                  <a:pt x="54796" y="1400710"/>
                  <a:pt x="51371" y="1428108"/>
                </a:cubicBezTo>
                <a:cubicBezTo>
                  <a:pt x="47946" y="1571946"/>
                  <a:pt x="46847" y="1715859"/>
                  <a:pt x="41097" y="1859623"/>
                </a:cubicBezTo>
                <a:cubicBezTo>
                  <a:pt x="39993" y="1887212"/>
                  <a:pt x="34049" y="1914394"/>
                  <a:pt x="30823" y="1941816"/>
                </a:cubicBezTo>
                <a:cubicBezTo>
                  <a:pt x="27200" y="1972616"/>
                  <a:pt x="24173" y="2003483"/>
                  <a:pt x="20549" y="2034283"/>
                </a:cubicBezTo>
                <a:cubicBezTo>
                  <a:pt x="-7693" y="2274335"/>
                  <a:pt x="29183" y="1946296"/>
                  <a:pt x="0" y="2208944"/>
                </a:cubicBezTo>
                <a:cubicBezTo>
                  <a:pt x="3425" y="2318535"/>
                  <a:pt x="5180" y="2428191"/>
                  <a:pt x="10274" y="2537717"/>
                </a:cubicBezTo>
                <a:cubicBezTo>
                  <a:pt x="12032" y="2575504"/>
                  <a:pt x="15199" y="2613286"/>
                  <a:pt x="20549" y="2650733"/>
                </a:cubicBezTo>
                <a:cubicBezTo>
                  <a:pt x="22081" y="2661454"/>
                  <a:pt x="24325" y="2672891"/>
                  <a:pt x="30823" y="2681555"/>
                </a:cubicBezTo>
                <a:cubicBezTo>
                  <a:pt x="45353" y="2700928"/>
                  <a:pt x="68761" y="2712776"/>
                  <a:pt x="82194" y="2732926"/>
                </a:cubicBezTo>
                <a:cubicBezTo>
                  <a:pt x="132263" y="2808033"/>
                  <a:pt x="71141" y="2713585"/>
                  <a:pt x="123290" y="2804845"/>
                </a:cubicBezTo>
                <a:cubicBezTo>
                  <a:pt x="129417" y="2815566"/>
                  <a:pt x="136989" y="2825394"/>
                  <a:pt x="143839" y="2835668"/>
                </a:cubicBezTo>
                <a:cubicBezTo>
                  <a:pt x="147264" y="2845942"/>
                  <a:pt x="148106" y="2857479"/>
                  <a:pt x="154113" y="2866490"/>
                </a:cubicBezTo>
                <a:cubicBezTo>
                  <a:pt x="162173" y="2878580"/>
                  <a:pt x="173466" y="2888393"/>
                  <a:pt x="184935" y="2897313"/>
                </a:cubicBezTo>
                <a:cubicBezTo>
                  <a:pt x="244681" y="2943783"/>
                  <a:pt x="240623" y="2936424"/>
                  <a:pt x="308225" y="2958958"/>
                </a:cubicBezTo>
                <a:cubicBezTo>
                  <a:pt x="318499" y="2962383"/>
                  <a:pt x="328272" y="2968154"/>
                  <a:pt x="339048" y="2969232"/>
                </a:cubicBezTo>
                <a:cubicBezTo>
                  <a:pt x="373295" y="2972657"/>
                  <a:pt x="407481" y="2976761"/>
                  <a:pt x="441789" y="2979506"/>
                </a:cubicBezTo>
                <a:cubicBezTo>
                  <a:pt x="493110" y="2983612"/>
                  <a:pt x="544530" y="2986355"/>
                  <a:pt x="595901" y="2989780"/>
                </a:cubicBezTo>
                <a:cubicBezTo>
                  <a:pt x="628545" y="2988820"/>
                  <a:pt x="922002" y="2989648"/>
                  <a:pt x="1037690" y="2969232"/>
                </a:cubicBezTo>
                <a:cubicBezTo>
                  <a:pt x="1065501" y="2964324"/>
                  <a:pt x="1092190" y="2954221"/>
                  <a:pt x="1119883" y="2948683"/>
                </a:cubicBezTo>
                <a:lnTo>
                  <a:pt x="1171254" y="2938409"/>
                </a:lnTo>
                <a:lnTo>
                  <a:pt x="1232899" y="2897313"/>
                </a:lnTo>
                <a:cubicBezTo>
                  <a:pt x="1243173" y="2890463"/>
                  <a:pt x="1252007" y="2880669"/>
                  <a:pt x="1263722" y="2876764"/>
                </a:cubicBezTo>
                <a:cubicBezTo>
                  <a:pt x="1306258" y="2862585"/>
                  <a:pt x="1285533" y="2872497"/>
                  <a:pt x="1325367" y="2845942"/>
                </a:cubicBezTo>
                <a:cubicBezTo>
                  <a:pt x="1328792" y="2835668"/>
                  <a:pt x="1329634" y="2824130"/>
                  <a:pt x="1335641" y="2815119"/>
                </a:cubicBezTo>
                <a:cubicBezTo>
                  <a:pt x="1343700" y="2803030"/>
                  <a:pt x="1357161" y="2795459"/>
                  <a:pt x="1366463" y="2784297"/>
                </a:cubicBezTo>
                <a:cubicBezTo>
                  <a:pt x="1374368" y="2774811"/>
                  <a:pt x="1380162" y="2763748"/>
                  <a:pt x="1387012" y="2753474"/>
                </a:cubicBezTo>
                <a:cubicBezTo>
                  <a:pt x="1402307" y="2707589"/>
                  <a:pt x="1398519" y="2724294"/>
                  <a:pt x="1407560" y="2661007"/>
                </a:cubicBezTo>
                <a:cubicBezTo>
                  <a:pt x="1423429" y="2549924"/>
                  <a:pt x="1414825" y="2588361"/>
                  <a:pt x="1428108" y="2455524"/>
                </a:cubicBezTo>
                <a:cubicBezTo>
                  <a:pt x="1432536" y="2411248"/>
                  <a:pt x="1442239" y="2346333"/>
                  <a:pt x="1448657" y="2301411"/>
                </a:cubicBezTo>
                <a:cubicBezTo>
                  <a:pt x="1426982" y="1770390"/>
                  <a:pt x="1448939" y="1964632"/>
                  <a:pt x="1417834" y="1715784"/>
                </a:cubicBezTo>
                <a:cubicBezTo>
                  <a:pt x="1409568" y="1558734"/>
                  <a:pt x="1397286" y="1350576"/>
                  <a:pt x="1397286" y="1202077"/>
                </a:cubicBezTo>
                <a:cubicBezTo>
                  <a:pt x="1397286" y="1130076"/>
                  <a:pt x="1404135" y="1058238"/>
                  <a:pt x="1407560" y="986319"/>
                </a:cubicBezTo>
                <a:cubicBezTo>
                  <a:pt x="1401494" y="858938"/>
                  <a:pt x="1399731" y="768102"/>
                  <a:pt x="1387012" y="647272"/>
                </a:cubicBezTo>
                <a:cubicBezTo>
                  <a:pt x="1384477" y="623189"/>
                  <a:pt x="1380162" y="599326"/>
                  <a:pt x="1376737" y="575353"/>
                </a:cubicBezTo>
                <a:cubicBezTo>
                  <a:pt x="1374120" y="525637"/>
                  <a:pt x="1374377" y="391252"/>
                  <a:pt x="1356189" y="318499"/>
                </a:cubicBezTo>
                <a:cubicBezTo>
                  <a:pt x="1350936" y="297486"/>
                  <a:pt x="1342490" y="277402"/>
                  <a:pt x="1335641" y="256854"/>
                </a:cubicBezTo>
                <a:cubicBezTo>
                  <a:pt x="1332216" y="246580"/>
                  <a:pt x="1333025" y="233690"/>
                  <a:pt x="1325367" y="226032"/>
                </a:cubicBezTo>
                <a:cubicBezTo>
                  <a:pt x="1318517" y="219182"/>
                  <a:pt x="1310630" y="213233"/>
                  <a:pt x="1304818" y="205483"/>
                </a:cubicBezTo>
                <a:cubicBezTo>
                  <a:pt x="1290001" y="185726"/>
                  <a:pt x="1281185" y="161300"/>
                  <a:pt x="1263722" y="143838"/>
                </a:cubicBezTo>
                <a:cubicBezTo>
                  <a:pt x="1214097" y="94215"/>
                  <a:pt x="1277167" y="154596"/>
                  <a:pt x="1212351" y="102742"/>
                </a:cubicBezTo>
                <a:cubicBezTo>
                  <a:pt x="1204787" y="96691"/>
                  <a:pt x="1200467" y="86525"/>
                  <a:pt x="1191803" y="82193"/>
                </a:cubicBezTo>
                <a:cubicBezTo>
                  <a:pt x="1191800" y="82191"/>
                  <a:pt x="1114748" y="56509"/>
                  <a:pt x="1099335" y="51371"/>
                </a:cubicBezTo>
                <a:lnTo>
                  <a:pt x="1037690" y="30823"/>
                </a:lnTo>
                <a:lnTo>
                  <a:pt x="1027416" y="0"/>
                </a:lnTo>
                <a:close/>
              </a:path>
            </a:pathLst>
          </a:custGeom>
          <a:solidFill>
            <a:schemeClr val="accent6">
              <a:lumMod val="75000"/>
              <a:alpha val="23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174780" y="4041258"/>
            <a:ext cx="461389" cy="457200"/>
          </a:xfrm>
          <a:prstGeom prst="ellipse">
            <a:avLst/>
          </a:prstGeom>
          <a:solidFill>
            <a:schemeClr val="accent6">
              <a:lumMod val="75000"/>
              <a:alpha val="23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3262375" y="266122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Outer: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08863" y="3354964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Inner:</a:t>
            </a:r>
            <a:endParaRPr lang="en-US" sz="16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4367586" y="3685064"/>
            <a:ext cx="470833" cy="46606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114188" y="3685064"/>
            <a:ext cx="647957" cy="46606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014893" y="4089854"/>
            <a:ext cx="4754146" cy="369332"/>
            <a:chOff x="4014893" y="4089854"/>
            <a:chExt cx="4754146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4014893" y="4089854"/>
              <a:ext cx="475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</a:rPr>
                <a:t>544    </a:t>
              </a:r>
              <a:r>
                <a:rPr lang="mr-IN" sz="1800" dirty="0" smtClean="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</a:rPr>
                <a:t>    </a:t>
              </a:r>
              <a:r>
                <a:rPr lang="fi-FI" sz="1800" dirty="0" smtClean="0">
                  <a:solidFill>
                    <a:schemeClr val="accent6">
                      <a:lumMod val="75000"/>
                    </a:schemeClr>
                  </a:solidFill>
                </a:rPr>
                <a:t>549    560    </a:t>
              </a:r>
              <a:r>
                <a:rPr lang="mr-IN" sz="1800" dirty="0" smtClean="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</a:rPr>
                <a:t>    571    544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523999" y="4283194"/>
              <a:ext cx="1828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628592" y="4274520"/>
              <a:ext cx="1828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272059" y="4282779"/>
              <a:ext cx="1828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01624" y="4286842"/>
              <a:ext cx="1828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740430" y="4272545"/>
              <a:ext cx="1828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405785" y="4291133"/>
              <a:ext cx="1828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963312" y="4089854"/>
            <a:ext cx="88332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262375" y="408594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Outer:</a:t>
            </a:r>
            <a:endParaRPr lang="en-US" sz="1600" b="1" dirty="0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490006" y="2851494"/>
            <a:ext cx="641280" cy="490334"/>
          </a:xfrm>
          <a:prstGeom prst="ellipse">
            <a:avLst/>
          </a:prstGeom>
          <a:solidFill>
            <a:schemeClr val="accent6">
              <a:lumMod val="75000"/>
              <a:alpha val="23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79422" y="4634160"/>
            <a:ext cx="5604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DScope then extracts the exit conditions for each loop path.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89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  <p:bldP spid="21" grpId="1" animBg="1"/>
      <p:bldP spid="48" grpId="0" animBg="1"/>
      <p:bldP spid="48" grpId="1" animBg="1"/>
      <p:bldP spid="61" grpId="0" animBg="1"/>
      <p:bldP spid="63" grpId="0" animBg="1"/>
      <p:bldP spid="63" grpId="1" animBg="1"/>
      <p:bldP spid="4" grpId="0"/>
      <p:bldP spid="5" grpId="0"/>
      <p:bldP spid="16" grpId="0" animBg="1"/>
      <p:bldP spid="74" grpId="0"/>
      <p:bldP spid="75" grpId="0" animBg="1"/>
      <p:bldP spid="75" grpId="1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</a:rPr>
              <a:t>Loop Path &amp; Exit Condition Extraction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846" y="1688408"/>
            <a:ext cx="3642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tx1"/>
                </a:solidFill>
              </a:rPr>
              <a:t>120</a:t>
            </a:r>
            <a:r>
              <a:rPr lang="fi-FI" b="1" dirty="0" smtClean="0">
                <a:solidFill>
                  <a:srgbClr val="941651"/>
                </a:solidFill>
              </a:rPr>
              <a:t>  </a:t>
            </a:r>
            <a:r>
              <a:rPr lang="fi-FI" b="1" dirty="0" err="1" smtClean="0">
                <a:solidFill>
                  <a:srgbClr val="941651"/>
                </a:solidFill>
              </a:rPr>
              <a:t>while</a:t>
            </a:r>
            <a:r>
              <a:rPr lang="fi-FI" dirty="0" smtClean="0">
                <a:solidFill>
                  <a:srgbClr val="941651"/>
                </a:solidFill>
              </a:rPr>
              <a:t> </a:t>
            </a:r>
            <a:r>
              <a:rPr lang="fi-FI" dirty="0" smtClean="0"/>
              <a:t>(!</a:t>
            </a:r>
            <a:r>
              <a:rPr lang="fi-FI" b="1" dirty="0" err="1" smtClean="0">
                <a:solidFill>
                  <a:schemeClr val="tx1"/>
                </a:solidFill>
              </a:rPr>
              <a:t>dataFile</a:t>
            </a:r>
            <a:r>
              <a:rPr lang="fi-FI" dirty="0" err="1" smtClean="0"/>
              <a:t>.isEOF</a:t>
            </a:r>
            <a:r>
              <a:rPr lang="fi-FI" dirty="0" smtClean="0"/>
              <a:t>()) {</a:t>
            </a:r>
          </a:p>
          <a:p>
            <a:r>
              <a:rPr lang="fi-FI" dirty="0"/>
              <a:t> </a:t>
            </a:r>
            <a:r>
              <a:rPr lang="fi-FI" dirty="0" smtClean="0"/>
              <a:t>         </a:t>
            </a:r>
            <a:r>
              <a:rPr lang="mr-IN" dirty="0" smtClean="0"/>
              <a:t>…</a:t>
            </a:r>
            <a:endParaRPr lang="fi-FI" dirty="0" smtClean="0"/>
          </a:p>
          <a:p>
            <a:r>
              <a:rPr lang="fi-FI" sz="1200" dirty="0" smtClean="0"/>
              <a:t>129</a:t>
            </a:r>
            <a:r>
              <a:rPr lang="fi-FI" dirty="0" smtClean="0"/>
              <a:t>     </a:t>
            </a:r>
            <a:r>
              <a:rPr lang="fi-FI" dirty="0" err="1" smtClean="0"/>
              <a:t>try</a:t>
            </a:r>
            <a:r>
              <a:rPr lang="fi-FI" dirty="0" smtClean="0"/>
              <a:t> {</a:t>
            </a:r>
          </a:p>
          <a:p>
            <a:r>
              <a:rPr lang="fi-FI" sz="1200" dirty="0" smtClean="0"/>
              <a:t>130</a:t>
            </a:r>
            <a:r>
              <a:rPr lang="fi-FI" dirty="0" smtClean="0"/>
              <a:t>        </a:t>
            </a:r>
            <a:r>
              <a:rPr lang="fi-FI" dirty="0" err="1"/>
              <a:t>k</a:t>
            </a:r>
            <a:r>
              <a:rPr lang="fi-FI" dirty="0" err="1" smtClean="0"/>
              <a:t>ey</a:t>
            </a:r>
            <a:r>
              <a:rPr lang="fi-FI" dirty="0" smtClean="0"/>
              <a:t> = </a:t>
            </a:r>
            <a:r>
              <a:rPr lang="fi-FI" b="1" dirty="0" err="1" smtClean="0">
                <a:solidFill>
                  <a:srgbClr val="0070C0"/>
                </a:solidFill>
              </a:rPr>
              <a:t>decorateKey</a:t>
            </a:r>
            <a:r>
              <a:rPr lang="fi-FI" dirty="0" smtClean="0"/>
              <a:t>(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fi-FI" b="1" dirty="0" err="1" smtClean="0">
                <a:solidFill>
                  <a:schemeClr val="tx1"/>
                </a:solidFill>
              </a:rPr>
              <a:t>dataFile</a:t>
            </a:r>
            <a:r>
              <a:rPr lang="fi-FI" dirty="0" smtClean="0"/>
              <a:t>);</a:t>
            </a:r>
          </a:p>
          <a:p>
            <a:r>
              <a:rPr lang="fi-FI" dirty="0" smtClean="0"/>
              <a:t>              </a:t>
            </a:r>
            <a:r>
              <a:rPr lang="mr-IN" dirty="0" smtClean="0"/>
              <a:t>…</a:t>
            </a:r>
            <a:endParaRPr lang="fi-FI" dirty="0" smtClean="0"/>
          </a:p>
          <a:p>
            <a:r>
              <a:rPr lang="fi-FI" sz="1200" dirty="0" smtClean="0"/>
              <a:t>139</a:t>
            </a:r>
            <a:r>
              <a:rPr lang="fi-FI" dirty="0" smtClean="0"/>
              <a:t>     } </a:t>
            </a:r>
            <a:r>
              <a:rPr lang="fi-FI" dirty="0" err="1"/>
              <a:t>catch</a:t>
            </a:r>
            <a:r>
              <a:rPr lang="fi-FI" dirty="0"/>
              <a:t> (</a:t>
            </a:r>
            <a:r>
              <a:rPr lang="fi-FI" dirty="0" err="1"/>
              <a:t>Throwable</a:t>
            </a:r>
            <a:r>
              <a:rPr lang="fi-FI" dirty="0"/>
              <a:t> </a:t>
            </a:r>
            <a:r>
              <a:rPr lang="fi-FI" dirty="0" err="1"/>
              <a:t>th</a:t>
            </a:r>
            <a:r>
              <a:rPr lang="fi-FI" dirty="0" smtClean="0"/>
              <a:t>) {                </a:t>
            </a:r>
          </a:p>
          <a:p>
            <a:r>
              <a:rPr lang="fi-FI" sz="1200" dirty="0" smtClean="0"/>
              <a:t>140</a:t>
            </a:r>
            <a:r>
              <a:rPr lang="fi-FI" dirty="0" smtClean="0"/>
              <a:t>        </a:t>
            </a:r>
            <a:r>
              <a:rPr lang="fi-FI" b="1" dirty="0" smtClean="0">
                <a:solidFill>
                  <a:srgbClr val="0070C0"/>
                </a:solidFill>
              </a:rPr>
              <a:t>//</a:t>
            </a:r>
            <a:r>
              <a:rPr lang="fi-FI" b="1" dirty="0" err="1" smtClean="0">
                <a:solidFill>
                  <a:srgbClr val="0070C0"/>
                </a:solidFill>
              </a:rPr>
              <a:t>ignore</a:t>
            </a:r>
            <a:r>
              <a:rPr lang="fi-FI" b="1" dirty="0" smtClean="0">
                <a:solidFill>
                  <a:srgbClr val="0070C0"/>
                </a:solidFill>
              </a:rPr>
              <a:t> </a:t>
            </a:r>
            <a:r>
              <a:rPr lang="fi-FI" b="1" dirty="0" err="1" smtClean="0">
                <a:solidFill>
                  <a:srgbClr val="0070C0"/>
                </a:solidFill>
              </a:rPr>
              <a:t>exception</a:t>
            </a:r>
            <a:endParaRPr lang="fi-FI" b="1" dirty="0" smtClean="0">
              <a:solidFill>
                <a:srgbClr val="0070C0"/>
              </a:solidFill>
            </a:endParaRPr>
          </a:p>
          <a:p>
            <a:r>
              <a:rPr lang="fi-FI" sz="1200" dirty="0" smtClean="0"/>
              <a:t>141</a:t>
            </a:r>
            <a:r>
              <a:rPr lang="fi-FI" dirty="0" smtClean="0"/>
              <a:t>     }</a:t>
            </a:r>
          </a:p>
          <a:p>
            <a:r>
              <a:rPr lang="fi-FI" dirty="0" smtClean="0"/>
              <a:t>        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sz="1200" dirty="0" smtClean="0"/>
              <a:t>185</a:t>
            </a:r>
            <a:r>
              <a:rPr lang="en-US" dirty="0" smtClean="0"/>
              <a:t>     try {</a:t>
            </a:r>
          </a:p>
          <a:p>
            <a:r>
              <a:rPr lang="en-US" sz="1200" dirty="0" smtClean="0"/>
              <a:t>186</a:t>
            </a:r>
            <a:r>
              <a:rPr lang="en-US" dirty="0" smtClean="0"/>
              <a:t>        if (key == null) </a:t>
            </a:r>
          </a:p>
          <a:p>
            <a:r>
              <a:rPr lang="en-US" sz="1200" dirty="0" smtClean="0"/>
              <a:t>187</a:t>
            </a:r>
            <a:r>
              <a:rPr lang="en-US" dirty="0" smtClean="0"/>
              <a:t>            throw new </a:t>
            </a:r>
            <a:r>
              <a:rPr lang="en-US" dirty="0" err="1" smtClean="0"/>
              <a:t>IOError</a:t>
            </a:r>
            <a:r>
              <a:rPr lang="en-US" dirty="0" smtClean="0"/>
              <a:t>(</a:t>
            </a:r>
            <a:r>
              <a:rPr lang="mr-IN" dirty="0" smtClean="0"/>
              <a:t>…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sz="1200" dirty="0" smtClean="0"/>
              <a:t>207</a:t>
            </a:r>
            <a:r>
              <a:rPr lang="en-US" dirty="0" smtClean="0"/>
              <a:t>    </a:t>
            </a:r>
            <a:r>
              <a:rPr lang="fi-FI" dirty="0" smtClean="0"/>
              <a:t>} </a:t>
            </a:r>
            <a:r>
              <a:rPr lang="fi-FI" dirty="0" err="1"/>
              <a:t>catch</a:t>
            </a:r>
            <a:r>
              <a:rPr lang="fi-FI" dirty="0"/>
              <a:t> (</a:t>
            </a:r>
            <a:r>
              <a:rPr lang="fi-FI" dirty="0" err="1"/>
              <a:t>Throwable</a:t>
            </a:r>
            <a:r>
              <a:rPr lang="fi-FI" dirty="0"/>
              <a:t> </a:t>
            </a:r>
            <a:r>
              <a:rPr lang="fi-FI" dirty="0" err="1"/>
              <a:t>th</a:t>
            </a:r>
            <a:r>
              <a:rPr lang="fi-FI" dirty="0"/>
              <a:t>) { </a:t>
            </a:r>
            <a:endParaRPr lang="en-US" dirty="0" smtClean="0"/>
          </a:p>
          <a:p>
            <a:r>
              <a:rPr lang="fi-FI" sz="1200" dirty="0" smtClean="0"/>
              <a:t>208</a:t>
            </a:r>
            <a:r>
              <a:rPr lang="fi-FI" dirty="0" smtClean="0"/>
              <a:t>        </a:t>
            </a:r>
            <a:r>
              <a:rPr lang="fi-FI" b="1" dirty="0">
                <a:solidFill>
                  <a:srgbClr val="0070C0"/>
                </a:solidFill>
              </a:rPr>
              <a:t>//</a:t>
            </a:r>
            <a:r>
              <a:rPr lang="fi-FI" b="1" dirty="0" err="1">
                <a:solidFill>
                  <a:srgbClr val="0070C0"/>
                </a:solidFill>
              </a:rPr>
              <a:t>ignore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exception</a:t>
            </a:r>
            <a:endParaRPr lang="fi-FI" b="1" dirty="0">
              <a:solidFill>
                <a:srgbClr val="0070C0"/>
              </a:solidFill>
            </a:endParaRPr>
          </a:p>
          <a:p>
            <a:r>
              <a:rPr lang="fi-FI" dirty="0" smtClean="0"/>
              <a:t>        } }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3741130" y="2359659"/>
            <a:ext cx="733766" cy="287401"/>
          </a:xfrm>
          <a:prstGeom prst="rect">
            <a:avLst/>
          </a:prstGeom>
          <a:solidFill>
            <a:srgbClr val="C0000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3220590" y="205188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Corrupted </a:t>
            </a:r>
            <a:r>
              <a:rPr lang="en-US" b="1" dirty="0" err="1" smtClean="0">
                <a:solidFill>
                  <a:srgbClr val="FF0000"/>
                </a:solidFill>
              </a:rPr>
              <a:t>dataFile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165908" y="2560512"/>
            <a:ext cx="768401" cy="211428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65908" y="3047688"/>
            <a:ext cx="768401" cy="115536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grpSp>
        <p:nvGrpSpPr>
          <p:cNvPr id="21" name="Group 20"/>
          <p:cNvGrpSpPr/>
          <p:nvPr/>
        </p:nvGrpSpPr>
        <p:grpSpPr>
          <a:xfrm>
            <a:off x="85532" y="2647060"/>
            <a:ext cx="1144314" cy="523220"/>
            <a:chOff x="90496" y="3269552"/>
            <a:chExt cx="1144314" cy="523220"/>
          </a:xfrm>
        </p:grpSpPr>
        <p:sp>
          <p:nvSpPr>
            <p:cNvPr id="23" name="Oval 22"/>
            <p:cNvSpPr/>
            <p:nvPr/>
          </p:nvSpPr>
          <p:spPr>
            <a:xfrm>
              <a:off x="90496" y="3285881"/>
              <a:ext cx="1144314" cy="506891"/>
            </a:xfrm>
            <a:prstGeom prst="ellipse">
              <a:avLst/>
            </a:prstGeom>
            <a:solidFill>
              <a:srgbClr val="941651"/>
            </a:solidFill>
            <a:ln>
              <a:solidFill>
                <a:srgbClr val="9416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0750" y="3269552"/>
              <a:ext cx="1034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</a:t>
              </a:r>
              <a:r>
                <a:rPr lang="en-US" b="1" dirty="0" smtClean="0">
                  <a:solidFill>
                    <a:schemeClr val="bg1"/>
                  </a:solidFill>
                </a:rPr>
                <a:t>hrow exception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>
            <a:off x="1165908" y="4211527"/>
            <a:ext cx="932523" cy="259734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65907" y="4747009"/>
            <a:ext cx="768401" cy="115536"/>
          </a:xfrm>
          <a:prstGeom prst="straightConnector1">
            <a:avLst/>
          </a:prstGeom>
          <a:ln w="31750">
            <a:solidFill>
              <a:srgbClr val="C00000">
                <a:alpha val="68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5531" y="4346381"/>
            <a:ext cx="1144314" cy="523220"/>
            <a:chOff x="90496" y="3269552"/>
            <a:chExt cx="1144314" cy="523220"/>
          </a:xfrm>
        </p:grpSpPr>
        <p:sp>
          <p:nvSpPr>
            <p:cNvPr id="35" name="Oval 34"/>
            <p:cNvSpPr/>
            <p:nvPr/>
          </p:nvSpPr>
          <p:spPr>
            <a:xfrm>
              <a:off x="90496" y="3285881"/>
              <a:ext cx="1144314" cy="506891"/>
            </a:xfrm>
            <a:prstGeom prst="ellipse">
              <a:avLst/>
            </a:prstGeom>
            <a:solidFill>
              <a:srgbClr val="941651"/>
            </a:solidFill>
            <a:ln>
              <a:solidFill>
                <a:srgbClr val="9416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750" y="3269552"/>
              <a:ext cx="1034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</a:t>
              </a:r>
              <a:r>
                <a:rPr lang="en-US" b="1" dirty="0" smtClean="0">
                  <a:solidFill>
                    <a:schemeClr val="bg1"/>
                  </a:solidFill>
                </a:rPr>
                <a:t>hrow exception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9098" y="3863040"/>
            <a:ext cx="893735" cy="24280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0" name="TextBox 289"/>
          <p:cNvSpPr txBox="1"/>
          <p:nvPr/>
        </p:nvSpPr>
        <p:spPr>
          <a:xfrm>
            <a:off x="6221593" y="2026224"/>
            <a:ext cx="29532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Group </a:t>
            </a:r>
            <a:r>
              <a:rPr lang="en-US" dirty="0" smtClean="0"/>
              <a:t>invocation statements </a:t>
            </a:r>
            <a:r>
              <a:rPr lang="en-US" dirty="0" smtClean="0"/>
              <a:t>based on </a:t>
            </a:r>
            <a:r>
              <a:rPr lang="en-US" dirty="0" smtClean="0"/>
              <a:t>arguments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statements in </a:t>
            </a:r>
            <a:r>
              <a:rPr lang="en-US" dirty="0"/>
              <a:t>the same group </a:t>
            </a:r>
            <a:r>
              <a:rPr lang="en-US" dirty="0" smtClean="0"/>
              <a:t>throw exceptions </a:t>
            </a:r>
            <a:r>
              <a:rPr lang="en-US" dirty="0"/>
              <a:t>when their </a:t>
            </a:r>
            <a:r>
              <a:rPr lang="en-US" dirty="0" smtClean="0"/>
              <a:t>arguments get </a:t>
            </a:r>
            <a:r>
              <a:rPr lang="en-US" dirty="0"/>
              <a:t>corrupted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Remove infeasible loop </a:t>
            </a:r>
            <a:r>
              <a:rPr lang="en-US" dirty="0" smtClean="0"/>
              <a:t>paths.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Extract exit conditions of the feasible loop paths.</a:t>
            </a:r>
            <a:endParaRPr lang="en-US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760698" y="1222032"/>
            <a:ext cx="761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Loops </a:t>
            </a:r>
            <a:r>
              <a:rPr lang="en-US" sz="2000" b="1" dirty="0"/>
              <a:t>with exception </a:t>
            </a:r>
            <a:r>
              <a:rPr lang="en-US" sz="2000" b="1" dirty="0" smtClean="0"/>
              <a:t>handling</a:t>
            </a:r>
            <a:endParaRPr lang="en-US" sz="2000" b="1" dirty="0"/>
          </a:p>
        </p:txBody>
      </p:sp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98" y="1649839"/>
            <a:ext cx="1083859" cy="3434429"/>
          </a:xfrm>
          <a:prstGeom prst="rect">
            <a:avLst/>
          </a:prstGeom>
        </p:spPr>
      </p:pic>
      <p:sp>
        <p:nvSpPr>
          <p:cNvPr id="294" name="Rectangle 293"/>
          <p:cNvSpPr/>
          <p:nvPr/>
        </p:nvSpPr>
        <p:spPr>
          <a:xfrm>
            <a:off x="5807347" y="2229455"/>
            <a:ext cx="393369" cy="812861"/>
          </a:xfrm>
          <a:prstGeom prst="rect">
            <a:avLst/>
          </a:prstGeom>
          <a:solidFill>
            <a:srgbClr val="C0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782450" y="3687613"/>
            <a:ext cx="393369" cy="906628"/>
          </a:xfrm>
          <a:prstGeom prst="rect">
            <a:avLst/>
          </a:prstGeom>
          <a:solidFill>
            <a:srgbClr val="C0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5714556" y="1387228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Infeasible path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98" name="Straight Arrow Connector 297"/>
          <p:cNvCxnSpPr>
            <a:endCxn id="294" idx="0"/>
          </p:cNvCxnSpPr>
          <p:nvPr/>
        </p:nvCxnSpPr>
        <p:spPr>
          <a:xfrm flipH="1">
            <a:off x="6004032" y="1616776"/>
            <a:ext cx="158201" cy="612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295" idx="0"/>
          </p:cNvCxnSpPr>
          <p:nvPr/>
        </p:nvCxnSpPr>
        <p:spPr>
          <a:xfrm flipH="1">
            <a:off x="5979135" y="1630141"/>
            <a:ext cx="242458" cy="2057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90" grpId="0"/>
      <p:bldP spid="294" grpId="0" animBg="1"/>
      <p:bldP spid="295" grpId="0" animBg="1"/>
      <p:bldP spid="2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</a:rPr>
              <a:t>I/O </a:t>
            </a:r>
            <a:r>
              <a:rPr lang="en-US" sz="3000" dirty="0" smtClean="0">
                <a:solidFill>
                  <a:srgbClr val="000000"/>
                </a:solidFill>
              </a:rPr>
              <a:t>Dependent Infinite Loop Identification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96645" y="1384103"/>
            <a:ext cx="761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Exit conditions </a:t>
            </a:r>
            <a:r>
              <a:rPr lang="en-US" sz="2000" b="1" dirty="0" smtClean="0">
                <a:solidFill>
                  <a:srgbClr val="941651"/>
                </a:solidFill>
              </a:rPr>
              <a:t>directly </a:t>
            </a:r>
            <a:r>
              <a:rPr lang="en-US" sz="2000" b="1" dirty="0" smtClean="0"/>
              <a:t>depend </a:t>
            </a:r>
            <a:r>
              <a:rPr lang="en-US" sz="2000" b="1" dirty="0"/>
              <a:t>on I/O operations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6026" y="2161155"/>
            <a:ext cx="819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 b="1" dirty="0" smtClean="0">
                <a:solidFill>
                  <a:srgbClr val="0070C0"/>
                </a:solidFill>
              </a:rPr>
              <a:t>//</a:t>
            </a:r>
            <a:r>
              <a:rPr lang="mr-IN" sz="1800" b="1" dirty="0" err="1">
                <a:solidFill>
                  <a:srgbClr val="0070C0"/>
                </a:solidFill>
              </a:rPr>
              <a:t>Soot</a:t>
            </a:r>
            <a:r>
              <a:rPr lang="mr-IN" sz="1800" b="1" dirty="0">
                <a:solidFill>
                  <a:srgbClr val="0070C0"/>
                </a:solidFill>
              </a:rPr>
              <a:t> </a:t>
            </a:r>
            <a:r>
              <a:rPr lang="mr-IN" sz="1800" b="1" dirty="0" smtClean="0">
                <a:solidFill>
                  <a:srgbClr val="0070C0"/>
                </a:solidFill>
              </a:rPr>
              <a:t>IR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r>
              <a:rPr lang="mr-IN" sz="1600" dirty="0" smtClean="0"/>
              <a:t>198</a:t>
            </a:r>
            <a:r>
              <a:rPr lang="en-US" sz="1800" dirty="0" smtClean="0"/>
              <a:t>  </a:t>
            </a:r>
            <a:r>
              <a:rPr lang="mr-IN" sz="1800" dirty="0" smtClean="0"/>
              <a:t>$i1 </a:t>
            </a:r>
            <a:r>
              <a:rPr lang="mr-IN" sz="1800" dirty="0"/>
              <a:t>= r0.&lt;</a:t>
            </a:r>
            <a:r>
              <a:rPr lang="mr-IN" sz="1800" dirty="0" err="1"/>
              <a:t>InputStream</a:t>
            </a:r>
            <a:r>
              <a:rPr lang="mr-IN" sz="1800" dirty="0"/>
              <a:t>: </a:t>
            </a:r>
            <a:r>
              <a:rPr lang="mr-IN" sz="1800" dirty="0" err="1"/>
              <a:t>read</a:t>
            </a:r>
            <a:r>
              <a:rPr lang="mr-IN" sz="1800" dirty="0"/>
              <a:t>()&gt;(r2) </a:t>
            </a:r>
            <a:r>
              <a:rPr lang="mr-IN" sz="1600" b="1" dirty="0">
                <a:solidFill>
                  <a:srgbClr val="0070C0"/>
                </a:solidFill>
              </a:rPr>
              <a:t>//$i1 </a:t>
            </a:r>
            <a:r>
              <a:rPr lang="mr-IN" sz="1600" b="1" dirty="0" err="1">
                <a:solidFill>
                  <a:srgbClr val="0070C0"/>
                </a:solidFill>
              </a:rPr>
              <a:t>is</a:t>
            </a:r>
            <a:r>
              <a:rPr lang="mr-IN" sz="1600" b="1" dirty="0">
                <a:solidFill>
                  <a:srgbClr val="0070C0"/>
                </a:solidFill>
              </a:rPr>
              <a:t> </a:t>
            </a:r>
            <a:r>
              <a:rPr lang="mr-IN" sz="1600" b="1" dirty="0" err="1">
                <a:solidFill>
                  <a:srgbClr val="0070C0"/>
                </a:solidFill>
              </a:rPr>
              <a:t>an</a:t>
            </a:r>
            <a:r>
              <a:rPr lang="mr-IN" sz="1600" b="1" dirty="0">
                <a:solidFill>
                  <a:srgbClr val="0070C0"/>
                </a:solidFill>
              </a:rPr>
              <a:t> I/</a:t>
            </a:r>
            <a:r>
              <a:rPr lang="mr-IN" sz="1600" b="1" dirty="0" err="1">
                <a:solidFill>
                  <a:srgbClr val="0070C0"/>
                </a:solidFill>
              </a:rPr>
              <a:t>O</a:t>
            </a:r>
            <a:r>
              <a:rPr lang="mr-IN" sz="1600" b="1" dirty="0">
                <a:solidFill>
                  <a:srgbClr val="0070C0"/>
                </a:solidFill>
              </a:rPr>
              <a:t> </a:t>
            </a:r>
            <a:r>
              <a:rPr lang="mr-IN" sz="1600" b="1" dirty="0" err="1">
                <a:solidFill>
                  <a:srgbClr val="0070C0"/>
                </a:solidFill>
              </a:rPr>
              <a:t>related</a:t>
            </a:r>
            <a:r>
              <a:rPr lang="mr-IN" sz="1600" b="1" dirty="0">
                <a:solidFill>
                  <a:srgbClr val="0070C0"/>
                </a:solidFill>
              </a:rPr>
              <a:t> </a:t>
            </a:r>
            <a:r>
              <a:rPr lang="mr-IN" sz="1600" b="1" dirty="0" err="1" smtClean="0">
                <a:solidFill>
                  <a:srgbClr val="0070C0"/>
                </a:solidFill>
              </a:rPr>
              <a:t>variable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r>
              <a:rPr lang="mr-IN" sz="1600" dirty="0" smtClean="0"/>
              <a:t>19</a:t>
            </a:r>
            <a:r>
              <a:rPr lang="en-US" sz="1600" dirty="0" smtClean="0"/>
              <a:t>9</a:t>
            </a:r>
            <a:r>
              <a:rPr lang="en-US" sz="1800" dirty="0" smtClean="0"/>
              <a:t>  </a:t>
            </a:r>
            <a:r>
              <a:rPr lang="mr-IN" sz="1800" dirty="0" err="1" smtClean="0"/>
              <a:t>if</a:t>
            </a:r>
            <a:r>
              <a:rPr lang="mr-IN" sz="1800" dirty="0" smtClean="0"/>
              <a:t> $i1 </a:t>
            </a:r>
            <a:r>
              <a:rPr lang="mr-IN" sz="1800" dirty="0"/>
              <a:t>== -</a:t>
            </a:r>
            <a:r>
              <a:rPr lang="mr-IN" sz="1800" dirty="0" smtClean="0"/>
              <a:t>1 </a:t>
            </a:r>
            <a:r>
              <a:rPr lang="mr-IN" sz="1800" dirty="0" err="1"/>
              <a:t>goto</a:t>
            </a:r>
            <a:r>
              <a:rPr lang="mr-IN" sz="1800" dirty="0"/>
              <a:t> </a:t>
            </a:r>
            <a:r>
              <a:rPr lang="mr-IN" sz="1800" dirty="0" err="1"/>
              <a:t>line</a:t>
            </a:r>
            <a:r>
              <a:rPr lang="mr-IN" sz="1800" dirty="0"/>
              <a:t> #203 </a:t>
            </a:r>
            <a:r>
              <a:rPr lang="en-US" sz="1800" dirty="0" smtClean="0"/>
              <a:t>             </a:t>
            </a:r>
            <a:r>
              <a:rPr lang="mr-IN" sz="1600" b="1" dirty="0" smtClean="0">
                <a:solidFill>
                  <a:srgbClr val="0070C0"/>
                </a:solidFill>
              </a:rPr>
              <a:t>//``$</a:t>
            </a:r>
            <a:r>
              <a:rPr lang="mr-IN" sz="1600" b="1" dirty="0">
                <a:solidFill>
                  <a:srgbClr val="0070C0"/>
                </a:solidFill>
              </a:rPr>
              <a:t>i1 == -1'' </a:t>
            </a:r>
            <a:r>
              <a:rPr lang="mr-IN" sz="1600" b="1" dirty="0" err="1">
                <a:solidFill>
                  <a:srgbClr val="0070C0"/>
                </a:solidFill>
              </a:rPr>
              <a:t>is</a:t>
            </a:r>
            <a:r>
              <a:rPr lang="mr-IN" sz="1600" b="1" dirty="0">
                <a:solidFill>
                  <a:srgbClr val="0070C0"/>
                </a:solidFill>
              </a:rPr>
              <a:t> the </a:t>
            </a:r>
            <a:r>
              <a:rPr lang="mr-IN" sz="1600" b="1" dirty="0" err="1">
                <a:solidFill>
                  <a:srgbClr val="0070C0"/>
                </a:solidFill>
              </a:rPr>
              <a:t>exit</a:t>
            </a:r>
            <a:r>
              <a:rPr lang="mr-IN" sz="1600" b="1" dirty="0">
                <a:solidFill>
                  <a:srgbClr val="0070C0"/>
                </a:solidFill>
              </a:rPr>
              <a:t> </a:t>
            </a:r>
            <a:r>
              <a:rPr lang="mr-IN" sz="1600" b="1" dirty="0" err="1">
                <a:solidFill>
                  <a:srgbClr val="0070C0"/>
                </a:solidFill>
              </a:rPr>
              <a:t>condition</a:t>
            </a:r>
            <a:r>
              <a:rPr lang="mr-IN" sz="1600" b="1" dirty="0" smtClean="0">
                <a:solidFill>
                  <a:srgbClr val="0070C0"/>
                </a:solidFill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r>
              <a:rPr lang="en-US" sz="1800" dirty="0" smtClean="0"/>
              <a:t>        </a:t>
            </a:r>
            <a:r>
              <a:rPr lang="mr-IN" sz="1800" dirty="0" smtClean="0"/>
              <a:t>...                         </a:t>
            </a:r>
            <a:endParaRPr lang="en-US" sz="1800" dirty="0" smtClean="0"/>
          </a:p>
          <a:p>
            <a:r>
              <a:rPr lang="mr-IN" sz="1600" dirty="0" smtClean="0"/>
              <a:t>202</a:t>
            </a:r>
            <a:r>
              <a:rPr lang="en-US" sz="1800" dirty="0" smtClean="0"/>
              <a:t>  </a:t>
            </a:r>
            <a:r>
              <a:rPr lang="mr-IN" sz="1800" dirty="0" err="1" smtClean="0"/>
              <a:t>goto</a:t>
            </a:r>
            <a:r>
              <a:rPr lang="mr-IN" sz="1800" dirty="0" smtClean="0"/>
              <a:t> </a:t>
            </a:r>
            <a:r>
              <a:rPr lang="mr-IN" sz="1800" dirty="0" err="1"/>
              <a:t>line</a:t>
            </a:r>
            <a:r>
              <a:rPr lang="mr-IN" sz="1800" dirty="0"/>
              <a:t> #198</a:t>
            </a:r>
            <a:endParaRPr 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1443700" y="2492295"/>
            <a:ext cx="419390" cy="287401"/>
          </a:xfrm>
          <a:prstGeom prst="rect">
            <a:avLst/>
          </a:prstGeom>
          <a:solidFill>
            <a:srgbClr val="0070C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1653394" y="2756118"/>
            <a:ext cx="952645" cy="287401"/>
          </a:xfrm>
          <a:prstGeom prst="rect">
            <a:avLst/>
          </a:prstGeom>
          <a:solidFill>
            <a:srgbClr val="0070C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34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</a:rPr>
              <a:t>I/O </a:t>
            </a:r>
            <a:r>
              <a:rPr lang="en-US" sz="3000" dirty="0" smtClean="0">
                <a:solidFill>
                  <a:srgbClr val="000000"/>
                </a:solidFill>
              </a:rPr>
              <a:t>Dependent Infinite Loop Identification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96645" y="1384103"/>
            <a:ext cx="761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Exit conditions </a:t>
            </a:r>
            <a:r>
              <a:rPr lang="en-US" sz="2000" b="1" dirty="0" smtClean="0">
                <a:solidFill>
                  <a:srgbClr val="941651"/>
                </a:solidFill>
              </a:rPr>
              <a:t>indirectly </a:t>
            </a:r>
            <a:r>
              <a:rPr lang="en-US" sz="2000" b="1" dirty="0" smtClean="0"/>
              <a:t>depend </a:t>
            </a:r>
            <a:r>
              <a:rPr lang="en-US" sz="2000" b="1" dirty="0"/>
              <a:t>on I/O operations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7301" y="1893511"/>
            <a:ext cx="8197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  </a:t>
            </a:r>
            <a:r>
              <a:rPr lang="mr-IN" sz="1600" b="1" dirty="0" smtClean="0">
                <a:solidFill>
                  <a:srgbClr val="0070C0"/>
                </a:solidFill>
              </a:rPr>
              <a:t>//</a:t>
            </a:r>
            <a:r>
              <a:rPr lang="mr-IN" sz="1600" b="1" dirty="0" err="1">
                <a:solidFill>
                  <a:srgbClr val="0070C0"/>
                </a:solidFill>
              </a:rPr>
              <a:t>Soot</a:t>
            </a:r>
            <a:r>
              <a:rPr lang="mr-IN" sz="1600" b="1" dirty="0">
                <a:solidFill>
                  <a:srgbClr val="0070C0"/>
                </a:solidFill>
              </a:rPr>
              <a:t> </a:t>
            </a:r>
            <a:r>
              <a:rPr lang="mr-IN" sz="1600" b="1" dirty="0" smtClean="0">
                <a:solidFill>
                  <a:srgbClr val="0070C0"/>
                </a:solidFill>
              </a:rPr>
              <a:t>IR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  3  if </a:t>
            </a:r>
            <a:r>
              <a:rPr lang="en-US" sz="1600" dirty="0"/>
              <a:t>l8 &gt;= l0 </a:t>
            </a:r>
            <a:r>
              <a:rPr lang="en-US" sz="1600" dirty="0" err="1"/>
              <a:t>goto</a:t>
            </a:r>
            <a:r>
              <a:rPr lang="en-US" sz="1600" dirty="0"/>
              <a:t> line #12 </a:t>
            </a:r>
            <a:r>
              <a:rPr lang="en-US" b="1" dirty="0">
                <a:solidFill>
                  <a:srgbClr val="0070C0"/>
                </a:solidFill>
              </a:rPr>
              <a:t>//``l8 &gt;= l0</a:t>
            </a:r>
            <a:r>
              <a:rPr lang="en-US" b="1" dirty="0" smtClean="0">
                <a:solidFill>
                  <a:srgbClr val="0070C0"/>
                </a:solidFill>
              </a:rPr>
              <a:t>'’ is the </a:t>
            </a:r>
            <a:r>
              <a:rPr lang="en-US" b="1" dirty="0">
                <a:solidFill>
                  <a:srgbClr val="0070C0"/>
                </a:solidFill>
              </a:rPr>
              <a:t>exit condition</a:t>
            </a:r>
            <a:r>
              <a:rPr lang="en-US" dirty="0" smtClean="0"/>
              <a:t>    </a:t>
            </a:r>
            <a:endParaRPr lang="en-US" sz="1600" dirty="0" smtClean="0"/>
          </a:p>
          <a:p>
            <a:r>
              <a:rPr lang="en-US" sz="1600" dirty="0" smtClean="0"/>
              <a:t>      ...                       </a:t>
            </a:r>
          </a:p>
          <a:p>
            <a:r>
              <a:rPr lang="en-US" sz="1600" dirty="0" smtClean="0"/>
              <a:t>  5  $</a:t>
            </a:r>
            <a:r>
              <a:rPr lang="en-US" sz="1600" dirty="0"/>
              <a:t>l2 = l0 - l8	 </a:t>
            </a:r>
            <a:endParaRPr lang="en-US" sz="1600" dirty="0" smtClean="0"/>
          </a:p>
          <a:p>
            <a:r>
              <a:rPr lang="en-US" sz="1600" dirty="0" smtClean="0"/>
              <a:t>  6  $</a:t>
            </a:r>
            <a:r>
              <a:rPr lang="en-US" sz="1600" dirty="0"/>
              <a:t>l4 = $r2.&lt;</a:t>
            </a:r>
            <a:r>
              <a:rPr lang="en-US" sz="1600" dirty="0" err="1"/>
              <a:t>InputStream</a:t>
            </a:r>
            <a:r>
              <a:rPr lang="en-US" sz="1600" dirty="0"/>
              <a:t>: skip&gt;($l2</a:t>
            </a:r>
            <a:r>
              <a:rPr lang="en-US" sz="1600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//$</a:t>
            </a:r>
            <a:r>
              <a:rPr lang="en-US" b="1" dirty="0">
                <a:solidFill>
                  <a:srgbClr val="0070C0"/>
                </a:solidFill>
              </a:rPr>
              <a:t>l4 is an I/O related variable 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  7  $</a:t>
            </a:r>
            <a:r>
              <a:rPr lang="en-US" sz="1600" dirty="0"/>
              <a:t>b5 = $l4 </a:t>
            </a:r>
            <a:r>
              <a:rPr lang="en-US" sz="1600" dirty="0" err="1"/>
              <a:t>cmp</a:t>
            </a:r>
            <a:r>
              <a:rPr lang="en-US" sz="1600" dirty="0"/>
              <a:t> 0L	              </a:t>
            </a:r>
            <a:endParaRPr lang="en-US" sz="1600" dirty="0" smtClean="0"/>
          </a:p>
          <a:p>
            <a:r>
              <a:rPr lang="en-US" sz="1600" dirty="0" smtClean="0"/>
              <a:t>  8  </a:t>
            </a:r>
            <a:r>
              <a:rPr lang="en-US" sz="1600" dirty="0"/>
              <a:t>if $b5 == 0 </a:t>
            </a:r>
            <a:r>
              <a:rPr lang="en-US" sz="1600" dirty="0" err="1"/>
              <a:t>goto</a:t>
            </a:r>
            <a:r>
              <a:rPr lang="en-US" sz="1600" dirty="0"/>
              <a:t> line #12 </a:t>
            </a:r>
            <a:r>
              <a:rPr lang="en-US" b="1" dirty="0">
                <a:solidFill>
                  <a:srgbClr val="0070C0"/>
                </a:solidFill>
              </a:rPr>
              <a:t>//``$b5 == 0'' is </a:t>
            </a: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exit condition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  9  $</a:t>
            </a:r>
            <a:r>
              <a:rPr lang="en-US" sz="1600" dirty="0"/>
              <a:t>l7 = $l8 + $</a:t>
            </a:r>
            <a:r>
              <a:rPr lang="en-US" sz="1600" dirty="0" smtClean="0"/>
              <a:t>l4</a:t>
            </a:r>
          </a:p>
          <a:p>
            <a:r>
              <a:rPr lang="en-US" sz="1600" dirty="0" smtClean="0"/>
              <a:t>10  i8 </a:t>
            </a:r>
            <a:r>
              <a:rPr lang="en-US" sz="1600" dirty="0"/>
              <a:t>= $l7	</a:t>
            </a:r>
            <a:endParaRPr lang="en-US" sz="1600" dirty="0" smtClean="0"/>
          </a:p>
          <a:p>
            <a:r>
              <a:rPr lang="en-US" sz="1600" dirty="0" smtClean="0"/>
              <a:t>11  </a:t>
            </a:r>
            <a:r>
              <a:rPr lang="en-US" sz="1600" dirty="0" err="1"/>
              <a:t>goto</a:t>
            </a:r>
            <a:r>
              <a:rPr lang="en-US" sz="1600" dirty="0"/>
              <a:t> line #3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6646" y="3407225"/>
            <a:ext cx="863500" cy="271448"/>
          </a:xfrm>
          <a:prstGeom prst="rect">
            <a:avLst/>
          </a:prstGeom>
          <a:solidFill>
            <a:srgbClr val="0070C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884921" y="2195178"/>
            <a:ext cx="721141" cy="278392"/>
          </a:xfrm>
          <a:prstGeom prst="rect">
            <a:avLst/>
          </a:prstGeom>
          <a:solidFill>
            <a:srgbClr val="0070C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726954" y="2884536"/>
            <a:ext cx="339381" cy="287401"/>
          </a:xfrm>
          <a:prstGeom prst="rect">
            <a:avLst/>
          </a:prstGeom>
          <a:solidFill>
            <a:srgbClr val="0070C0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262202" y="2066804"/>
            <a:ext cx="1527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Dependency: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I/O operation 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$l4        </a:t>
            </a:r>
            <a:r>
              <a:rPr lang="en-US" sz="1600" b="1" dirty="0" smtClean="0">
                <a:solidFill>
                  <a:srgbClr val="941651"/>
                </a:solidFill>
              </a:rPr>
              <a:t>$l8</a:t>
            </a:r>
          </a:p>
          <a:p>
            <a:endParaRPr lang="en-US" sz="1600" b="1" dirty="0" smtClean="0">
              <a:solidFill>
                <a:srgbClr val="0070C0"/>
              </a:solidFill>
            </a:endParaRP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941651"/>
                </a:solidFill>
              </a:rPr>
              <a:t>$b5       </a:t>
            </a:r>
            <a:r>
              <a:rPr lang="en-US" sz="1600" b="1" dirty="0" smtClean="0">
                <a:solidFill>
                  <a:srgbClr val="0070C0"/>
                </a:solidFill>
              </a:rPr>
              <a:t>$l7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456341" y="2640330"/>
            <a:ext cx="327489" cy="195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56341" y="3097856"/>
            <a:ext cx="0" cy="493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20000" y="3097856"/>
            <a:ext cx="577795" cy="493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269357" y="3048701"/>
            <a:ext cx="110" cy="54284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249963" y="3455799"/>
            <a:ext cx="504093" cy="504093"/>
          </a:xfrm>
          <a:prstGeom prst="ellipse">
            <a:avLst/>
          </a:prstGeom>
          <a:noFill/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11236" y="2705796"/>
            <a:ext cx="504093" cy="504093"/>
          </a:xfrm>
          <a:prstGeom prst="ellipse">
            <a:avLst/>
          </a:prstGeom>
          <a:noFill/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742875" y="539572"/>
            <a:ext cx="77724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</a:rPr>
              <a:t>I/O </a:t>
            </a:r>
            <a:r>
              <a:rPr lang="en-US" sz="3000" dirty="0" smtClean="0">
                <a:solidFill>
                  <a:srgbClr val="000000"/>
                </a:solidFill>
              </a:rPr>
              <a:t>Dependent Infinite Loop Identification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3E696-34E5-5140-AA75-5FCB50FCF386}"/>
              </a:ext>
            </a:extLst>
          </p:cNvPr>
          <p:cNvSpPr txBox="1"/>
          <p:nvPr/>
        </p:nvSpPr>
        <p:spPr>
          <a:xfrm>
            <a:off x="896645" y="1384103"/>
            <a:ext cx="7618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Exit conditions depend </a:t>
            </a:r>
            <a:r>
              <a:rPr lang="en-US" sz="2000" b="1" dirty="0"/>
              <a:t>on </a:t>
            </a:r>
            <a:r>
              <a:rPr lang="en-US" sz="2000" b="1" dirty="0">
                <a:solidFill>
                  <a:srgbClr val="941651"/>
                </a:solidFill>
              </a:rPr>
              <a:t>complex</a:t>
            </a:r>
            <a:r>
              <a:rPr lang="en-US" sz="2000" dirty="0"/>
              <a:t> </a:t>
            </a:r>
            <a:r>
              <a:rPr lang="en-US" sz="2000" b="1" dirty="0"/>
              <a:t>I/O related </a:t>
            </a:r>
            <a:r>
              <a:rPr lang="en-US" sz="2000" b="1" dirty="0" smtClean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941651"/>
              </a:solidFill>
            </a:endParaRPr>
          </a:p>
          <a:p>
            <a:pPr marL="690372" indent="-342900">
              <a:buFont typeface=".AppleSystemUIFont" charset="-120"/>
              <a:buChar char="-"/>
            </a:pPr>
            <a:r>
              <a:rPr lang="en-US" sz="2000" dirty="0"/>
              <a:t>DScope performs an </a:t>
            </a:r>
            <a:r>
              <a:rPr lang="en-US" sz="2000" dirty="0" smtClean="0"/>
              <a:t>integrated analysis </a:t>
            </a:r>
            <a:r>
              <a:rPr lang="en-US" sz="2000" dirty="0"/>
              <a:t>by linking variable information from IR code, Java source code, and Java </a:t>
            </a:r>
            <a:r>
              <a:rPr lang="en-US" sz="2000" dirty="0" smtClean="0"/>
              <a:t>bytecode.</a:t>
            </a:r>
          </a:p>
          <a:p>
            <a:pPr marL="690372" indent="-342900">
              <a:buFont typeface=".AppleSystemUIFont" charset="-120"/>
              <a:buChar char="-"/>
            </a:pPr>
            <a:endParaRPr lang="en-US" sz="2000" dirty="0"/>
          </a:p>
          <a:p>
            <a:pPr marL="690372" indent="-342900">
              <a:buFont typeface=".AppleSystemUIFont" charset="-120"/>
              <a:buChar char="-"/>
            </a:pPr>
            <a:r>
              <a:rPr lang="en-US" sz="2000" dirty="0" smtClean="0"/>
              <a:t>User annotated I/O variables.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941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29714</TotalTime>
  <Words>2452</Words>
  <Application>Microsoft Macintosh PowerPoint</Application>
  <PresentationFormat>On-screen Show (16:9)</PresentationFormat>
  <Paragraphs>475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.AppleSystemUIFont</vt:lpstr>
      <vt:lpstr>Calibri</vt:lpstr>
      <vt:lpstr>Arial</vt:lpstr>
      <vt:lpstr>NCStateU-horizontal-left-logo</vt:lpstr>
      <vt:lpstr>PowerPoint Presentation</vt:lpstr>
      <vt:lpstr>PowerPoint Presentation</vt:lpstr>
      <vt:lpstr>A Data Corruption Hang Bug Example</vt:lpstr>
      <vt:lpstr>Loop Path &amp; Exit Condition Extraction</vt:lpstr>
      <vt:lpstr>Loop Path &amp; Exit Condition Extraction</vt:lpstr>
      <vt:lpstr>Loop Path &amp; Exit Condition Extraction</vt:lpstr>
      <vt:lpstr>I/O Dependent Infinite Loop Identification</vt:lpstr>
      <vt:lpstr>I/O Dependent Infinite Loop Identification</vt:lpstr>
      <vt:lpstr>I/O Dependent Infinite Loop Identification</vt:lpstr>
      <vt:lpstr>False Positive Filtering</vt:lpstr>
      <vt:lpstr>Loop Stride and Bound Inference</vt:lpstr>
      <vt:lpstr>Loop Stride and Bound Inference</vt:lpstr>
      <vt:lpstr>Evaluation</vt:lpstr>
      <vt:lpstr>Bug Detection Results</vt:lpstr>
      <vt:lpstr>Data Corruption Hang Bug Types</vt:lpstr>
      <vt:lpstr>Data Corruption Hang Bug Types</vt:lpstr>
      <vt:lpstr>Data Corruption Hang Bug Types</vt:lpstr>
      <vt:lpstr>False Negative Example</vt:lpstr>
      <vt:lpstr>False Positive Example</vt:lpstr>
      <vt:lpstr>Conclusion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TScope: Automatic Timeout Bug Identification for Server Systems </dc:title>
  <cp:lastModifiedBy>Dustin Day</cp:lastModifiedBy>
  <cp:revision>1310</cp:revision>
  <dcterms:modified xsi:type="dcterms:W3CDTF">2018-10-12T21:02:10Z</dcterms:modified>
</cp:coreProperties>
</file>