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B82B564-9C5A-4D43-9573-94FFB98D8BB8}">
  <a:tblStyle styleId="{5B82B564-9C5A-4D43-9573-94FFB98D8B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987" autoAdjust="0"/>
  </p:normalViewPr>
  <p:slideViewPr>
    <p:cSldViewPr snapToGrid="0" snapToObjects="1">
      <p:cViewPr varScale="1">
        <p:scale>
          <a:sx n="59" d="100"/>
          <a:sy n="59" d="100"/>
        </p:scale>
        <p:origin x="-281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80864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47612d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47612d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 myself, from NCSU, advisor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the ReDoS paper on Tuesday,  DOS security vulnerabilities in regex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make sure your regex is correct? </a:t>
            </a:r>
            <a:r>
              <a:rPr lang="en-US" dirty="0" smtClean="0"/>
              <a:t>The</a:t>
            </a:r>
            <a:r>
              <a:rPr lang="en-US" baseline="0" dirty="0" smtClean="0"/>
              <a:t> universal </a:t>
            </a:r>
            <a:r>
              <a:rPr lang="en-US" dirty="0" smtClean="0"/>
              <a:t>solution</a:t>
            </a:r>
            <a:r>
              <a:rPr lang="en-US" baseline="0" dirty="0" smtClean="0"/>
              <a:t> </a:t>
            </a:r>
            <a:r>
              <a:rPr lang="en" dirty="0" smtClean="0"/>
              <a:t>is </a:t>
            </a:r>
            <a:r>
              <a:rPr lang="en" dirty="0"/>
              <a:t>software testing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5c4d2bda0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5c4d2bda0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For the non-matching input “1a”, the visited nodes and edges are highlighted in red color.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There are 4 visited nodes and 3 visited edges. So the node coverage is still 80% but the edge coverage is 43%</a:t>
            </a: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5c4d2bda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5c4d2bda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Considering both matching and non-matching inputs, all five nodes are visited, so the node coverage becomes 100%.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Six out the seven edges are  covered, so the edge coverage is 86%</a:t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5c4d2bda0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5c4d2bda0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must notice that the edge coverage is not 100%.  The edge from Node 0 to Node Error is not covered.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This uncovered edge implies that these two inputs are not sufficient to test “\d+” and more inputs are needed for better testing.</a:t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432a067b3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432a067b3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Get back to our research questions.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 order to know how well regexes are tested, we need to collect the regular expressions and their testing inputs in some real projects</a:t>
            </a: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447612d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447612d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In the source code, we looked for the places where regular expression matching happens, which is also called “</a:t>
            </a:r>
            <a:r>
              <a:rPr lang="en" sz="1400" b="1" dirty="0">
                <a:solidFill>
                  <a:schemeClr val="dk1"/>
                </a:solidFill>
              </a:rPr>
              <a:t>call sites</a:t>
            </a:r>
            <a:r>
              <a:rPr lang="en" sz="1400" dirty="0">
                <a:solidFill>
                  <a:schemeClr val="dk1"/>
                </a:solidFill>
              </a:rPr>
              <a:t>”. </a:t>
            </a:r>
            <a:endParaRPr lang="en-US" sz="1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First thing we</a:t>
            </a:r>
            <a:r>
              <a:rPr lang="en-US" sz="1400" baseline="0" dirty="0" smtClean="0">
                <a:solidFill>
                  <a:schemeClr val="dk1"/>
                </a:solidFill>
              </a:rPr>
              <a:t> did is searching in the source code for call sites of matching functions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In this example, </a:t>
            </a:r>
            <a:r>
              <a:rPr lang="en" sz="1400" b="1" dirty="0">
                <a:solidFill>
                  <a:schemeClr val="dk1"/>
                </a:solidFill>
              </a:rPr>
              <a:t>the call site is on Line 38</a:t>
            </a:r>
            <a:r>
              <a:rPr lang="en" sz="1400" dirty="0">
                <a:solidFill>
                  <a:schemeClr val="dk1"/>
                </a:solidFill>
              </a:rPr>
              <a:t>, so we logged the project name, the file name, and the line number of this call site.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However, in this example the regular expression and input string for matching is </a:t>
            </a:r>
            <a:r>
              <a:rPr lang="en" sz="1400" b="1" dirty="0">
                <a:solidFill>
                  <a:schemeClr val="dk1"/>
                </a:solidFill>
              </a:rPr>
              <a:t>not directly available in source code</a:t>
            </a:r>
            <a:r>
              <a:rPr lang="en" sz="1400" dirty="0">
                <a:solidFill>
                  <a:schemeClr val="dk1"/>
                </a:solidFill>
              </a:rPr>
              <a:t>.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The regex variable segmentRegex is </a:t>
            </a:r>
            <a:r>
              <a:rPr lang="en" sz="1400" b="1" dirty="0">
                <a:solidFill>
                  <a:schemeClr val="dk1"/>
                </a:solidFill>
              </a:rPr>
              <a:t>defined in a different place</a:t>
            </a:r>
            <a:r>
              <a:rPr lang="en" sz="1400" dirty="0">
                <a:solidFill>
                  <a:schemeClr val="dk1"/>
                </a:solidFill>
              </a:rPr>
              <a:t>. The input variable segment is </a:t>
            </a:r>
            <a:r>
              <a:rPr lang="en" sz="1400" b="1" dirty="0">
                <a:solidFill>
                  <a:schemeClr val="dk1"/>
                </a:solidFill>
              </a:rPr>
              <a:t>derived from the function parameter </a:t>
            </a:r>
            <a:r>
              <a:rPr lang="en" sz="1400" dirty="0">
                <a:solidFill>
                  <a:schemeClr val="dk1"/>
                </a:solidFill>
              </a:rPr>
              <a:t>route. </a:t>
            </a:r>
            <a:endParaRPr sz="14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432a067b3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432a067b3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Therefore, we designed a process to get regexes and inputs during test execution.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a Java Maven project, the testing process will engage both the source code and test cases. It will also pass both the regex and input into JVM.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</a:t>
            </a:r>
            <a:r>
              <a:rPr lang="en" sz="1400" b="1">
                <a:solidFill>
                  <a:schemeClr val="dk1"/>
                </a:solidFill>
              </a:rPr>
              <a:t>dynamically instrumented</a:t>
            </a:r>
            <a:r>
              <a:rPr lang="en" sz="1400">
                <a:solidFill>
                  <a:schemeClr val="dk1"/>
                </a:solidFill>
              </a:rPr>
              <a:t> these </a:t>
            </a:r>
            <a:r>
              <a:rPr lang="en" sz="1400" b="1">
                <a:solidFill>
                  <a:schemeClr val="dk1"/>
                </a:solidFill>
              </a:rPr>
              <a:t>three matching functions</a:t>
            </a:r>
            <a:r>
              <a:rPr lang="en" sz="1400">
                <a:solidFill>
                  <a:schemeClr val="dk1"/>
                </a:solidFill>
              </a:rPr>
              <a:t> in JVM and modified their </a:t>
            </a:r>
            <a:r>
              <a:rPr lang="en" sz="1400" b="1">
                <a:solidFill>
                  <a:schemeClr val="dk1"/>
                </a:solidFill>
              </a:rPr>
              <a:t>bytecode</a:t>
            </a:r>
            <a:r>
              <a:rPr lang="en" sz="1400">
                <a:solidFill>
                  <a:schemeClr val="dk1"/>
                </a:solidFill>
              </a:rPr>
              <a:t>, so it can record </a:t>
            </a:r>
            <a:r>
              <a:rPr lang="en" sz="1400" b="1">
                <a:solidFill>
                  <a:schemeClr val="dk1"/>
                </a:solidFill>
              </a:rPr>
              <a:t>not only the call site, but also the regex and input. </a:t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432a067b3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432a067b3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/>
              <a:t>For our artifacts in RQ1. we started with projects curated in </a:t>
            </a:r>
            <a:r>
              <a:rPr lang="en-US" sz="1100" dirty="0" err="1" smtClean="0"/>
              <a:t>RepoReaper</a:t>
            </a:r>
            <a:r>
              <a:rPr lang="en-US" sz="1100" dirty="0" smtClean="0"/>
              <a:t> and selected Java Maven projects based on their test code ratio and the number of call sites in their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11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/>
              <a:t>Then we ran </a:t>
            </a:r>
            <a:r>
              <a:rPr lang="en-US" sz="1100" dirty="0" err="1" smtClean="0"/>
              <a:t>mvn</a:t>
            </a:r>
            <a:r>
              <a:rPr lang="en-US" sz="1100" dirty="0" smtClean="0"/>
              <a:t> test and use instrumentation to log the regex and inputs.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/>
              <a:t>In total we picked up 1200 projects which have regex and inputs during testing</a:t>
            </a:r>
            <a:endParaRPr sz="11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432a067b3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4432a067b3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Our first import finding in RQ1 is that 83% regular expression call sites are not tested.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the 1200 projects, we found 18,000 call sites in their source code, but only around 17% of them are executed during testing.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432a067b3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432a067b3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Our next important finding in RQ1 is that the majority of tested regular expressions have either only matching inputs or only non-matching inputs.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In our experiment, we logged 15,000 regexes,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about 33% have only non-matching input, 40% have only matching inputs.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 Only 20% regex testing have both matching and non-matching inputs.</a:t>
            </a:r>
            <a:endParaRPr sz="14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447612d4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447612d4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Now we know that regular expressions are not tested enough.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But what we still do not know is that RQ2: </a:t>
            </a:r>
            <a:r>
              <a:rPr lang="en" sz="1400" b="1">
                <a:solidFill>
                  <a:schemeClr val="dk1"/>
                </a:solidFill>
              </a:rPr>
              <a:t>------repeat the question ----Not rephrase the question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Our next question is how we can improve regular expression testing, can we utilize the existing regular expression tools to improve testing.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c4d2bda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c4d2bda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our study we introduced graph-based coverage criteria for regular expressions because we believe Current code coverage is not sufficient for regular expression testing.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is one example. This regular expression </a:t>
            </a:r>
            <a:r>
              <a:rPr lang="en" b="1">
                <a:solidFill>
                  <a:schemeClr val="dk1"/>
                </a:solidFill>
              </a:rPr>
              <a:t>accepts</a:t>
            </a:r>
            <a:r>
              <a:rPr lang="en">
                <a:solidFill>
                  <a:schemeClr val="dk1"/>
                </a:solidFill>
              </a:rPr>
              <a:t> two strings: -d and --data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Think of its code branch coverage, we only need one input “-d” to cover the </a:t>
            </a:r>
            <a:r>
              <a:rPr lang="en" b="1">
                <a:solidFill>
                  <a:schemeClr val="dk1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 branch and some</a:t>
            </a:r>
            <a:r>
              <a:rPr lang="en" b="1">
                <a:solidFill>
                  <a:schemeClr val="dk1"/>
                </a:solidFill>
              </a:rPr>
              <a:t> non-matching</a:t>
            </a:r>
            <a:r>
              <a:rPr lang="en">
                <a:solidFill>
                  <a:schemeClr val="dk1"/>
                </a:solidFill>
              </a:rPr>
              <a:t> input “xd” to cover the </a:t>
            </a:r>
            <a:r>
              <a:rPr lang="en" b="1">
                <a:solidFill>
                  <a:schemeClr val="dk1"/>
                </a:solidFill>
              </a:rPr>
              <a:t>false</a:t>
            </a:r>
            <a:r>
              <a:rPr lang="en">
                <a:solidFill>
                  <a:schemeClr val="dk1"/>
                </a:solidFill>
              </a:rPr>
              <a:t> branch.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But another valid input for this code snippet, which is “--data,” is not required </a:t>
            </a:r>
            <a:r>
              <a:rPr lang="en" b="1">
                <a:solidFill>
                  <a:schemeClr val="dk1"/>
                </a:solidFill>
              </a:rPr>
              <a:t>to be covered to satisfy branch coverage of the code.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Obviously,  the current code coverage metrics have ignored the </a:t>
            </a:r>
            <a:r>
              <a:rPr lang="en" b="1">
                <a:solidFill>
                  <a:schemeClr val="dk1"/>
                </a:solidFill>
              </a:rPr>
              <a:t>internal structure of the </a:t>
            </a:r>
            <a:r>
              <a:rPr lang="en">
                <a:solidFill>
                  <a:schemeClr val="dk1"/>
                </a:solidFill>
              </a:rPr>
              <a:t>regular expression.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1f056bcf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1f056bcf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answer this question, we  compared the coverage from two different types of testing strings.  One type of testing strings are developer-provided inputs; the other type are tool-generated inputs.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(compare the coverage achieved by developers and the coverage achieved by REX)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our experiment, we chose</a:t>
            </a:r>
            <a:r>
              <a:rPr lang="en"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Rex to generate strings for regular expressions</a:t>
            </a: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"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REX is a research tool published by Microsoft. It converts regular expressions into constraints and generates strings by solving constraints.  </a:t>
            </a:r>
            <a:endParaRPr sz="14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Therefore, all strings generated by Rex is matching inputs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432a067b3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432a067b3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\d{2,5} ----8 nodes, 12 edges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Developer: 6 nodes,  7 edges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Rex:  5 nodes, 5 edges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use this example to illustrate the comparison between developer-provided inputs and rex-generated inputs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This regex is used to match 2-5 digits. 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developer-provided inputs consist of</a:t>
            </a:r>
            <a:r>
              <a:rPr lang="en" sz="1400" b="1">
                <a:solidFill>
                  <a:schemeClr val="dk1"/>
                </a:solidFill>
              </a:rPr>
              <a:t> four strings: two matching and two non-matching inputs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We use REX to generate same number of input strings, that is four matching strings.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 this case, developer-provided inputs produce higher coverage for the regex.</a:t>
            </a:r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5c4d2bda0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45c4d2bda0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\d{2,5} ----7 nodes, 12 edges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Developer: 6 nodes,  7 edges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Rex:  7 nodes, 9 edges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When we increase the rex-generated string size from 4 to 20,  the coverage of regex using 20 generated strings is higher than using 4 developer-provided strings.</a:t>
            </a:r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45c4d2bda0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45c4d2bda0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\d{2,5} ----7 nodes, 12 edges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Developer: 6 nodes,  7 edges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Rex:  7 nodes, 9 edges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When we increase the rex-generated string size from 4 to 20,  the coverage of regex using 20 generated strings is higher than using 4 developer-provided strings.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442fed711b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442fed711b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RQ2, we use REX to generate string inputs for the regular expressions.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Because some regular expression features are not supported by rex</a:t>
            </a:r>
            <a:r>
              <a:rPr lang="en" sz="1400">
                <a:solidFill>
                  <a:schemeClr val="dk1"/>
                </a:solidFill>
              </a:rPr>
              <a:t>, we can only generate strings for about 8,000 regexes.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For these regexes,  the input size can be same as the developer-provided input size, 5 times as the developer-provided size, or 10 times as the developer-provided size.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run several times for each regex and each input size, and use the average coverage to compare with the coverage from developer-provided strings.</a:t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443bfeda6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443bfeda6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Our finding in RQ2 is that Rex does nearly as well as developers with only matching inputs.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By nearly, we mean that with the same number of inputs, developers make a little bit higher testing coverage.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However, if we only look at the matching inputs, Rex works better given a larger </a:t>
            </a:r>
            <a:r>
              <a:rPr lang="en" sz="1400" b="1">
                <a:solidFill>
                  <a:schemeClr val="dk1"/>
                </a:solidFill>
              </a:rPr>
              <a:t>input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 b="1">
                <a:solidFill>
                  <a:schemeClr val="dk1"/>
                </a:solidFill>
              </a:rPr>
              <a:t>set</a:t>
            </a:r>
            <a:r>
              <a:rPr lang="en" sz="1400">
                <a:solidFill>
                  <a:schemeClr val="dk1"/>
                </a:solidFill>
              </a:rPr>
              <a:t> size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432a067b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432a067b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the future, we can look into automatic tools of generating regex testing strings.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Instead of generating only matching string, we can consider using mutation to generate non-matching strings.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And besides the structural coverage introduced in this work, we are interested in </a:t>
            </a:r>
            <a:r>
              <a:rPr lang="en" sz="1400" b="1">
                <a:solidFill>
                  <a:schemeClr val="dk1"/>
                </a:solidFill>
              </a:rPr>
              <a:t>different types of regular expression faults</a:t>
            </a:r>
            <a:r>
              <a:rPr lang="en" sz="1400">
                <a:solidFill>
                  <a:schemeClr val="dk1"/>
                </a:solidFill>
              </a:rPr>
              <a:t>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Some regex faults can be revealed in our graph-based coverage metrics, some cannot.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So we are also interested in the relationship between coverage and faults. </a:t>
            </a:r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4447612d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4447612d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Take away: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1. We introduced a graph-based coverage metrics to measure the testing coverage of regular expression used in the source code.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2. Our finding indicates that regular expression testing deserve more attention because of the small percentage of regexes been tested.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We suggest using both matching and non-matching inputs for testing them. And if possible, tools which can automatically generate testing inputs for regular expressions can be involved to help establish a better input set.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With this, I will end </a:t>
            </a:r>
            <a:r>
              <a:rPr lang="en-US" sz="1400" smtClean="0">
                <a:solidFill>
                  <a:schemeClr val="dk1"/>
                </a:solidFill>
              </a:rPr>
              <a:t>the talk.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Thanks for listening.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Feel free to send me emails if you have any questions or interested in our work.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(need to confirm:  it is the duty of session chair to say “I am happy to take you questions” )</a:t>
            </a:r>
            <a:endParaRPr sz="14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4432a067b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4432a067b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45c4d2bda0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45c4d2bda0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regular expressions are not tested thoroughly since the mean values of coverage are low, especially for edge and edge-pair coverage.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 coverages on failed matchings are relatively small, they contribute to a high overall test coverage.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 matching tests are a necessary part of testing regular expressions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c4d2bda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c4d2bda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We suggest that regular expressions deserve more attention in testing.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So we propose to use a graph, </a:t>
            </a:r>
            <a:r>
              <a:rPr lang="en" b="1" dirty="0">
                <a:solidFill>
                  <a:schemeClr val="dk1"/>
                </a:solidFill>
              </a:rPr>
              <a:t>specifically a DFA</a:t>
            </a:r>
            <a:r>
              <a:rPr lang="en" dirty="0">
                <a:solidFill>
                  <a:schemeClr val="dk1"/>
                </a:solidFill>
              </a:rPr>
              <a:t>, to represent the regular expression structure. Then the coverage of regular expression can be clearly shown on the visited </a:t>
            </a:r>
            <a:r>
              <a:rPr lang="en" b="1" dirty="0">
                <a:solidFill>
                  <a:schemeClr val="dk1"/>
                </a:solidFill>
              </a:rPr>
              <a:t>nodes and edges</a:t>
            </a:r>
            <a:r>
              <a:rPr lang="en" dirty="0">
                <a:solidFill>
                  <a:schemeClr val="dk1"/>
                </a:solidFill>
              </a:rPr>
              <a:t> of the graph.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For example, in this </a:t>
            </a:r>
            <a:r>
              <a:rPr lang="en" dirty="0" smtClean="0">
                <a:solidFill>
                  <a:schemeClr val="dk1"/>
                </a:solidFill>
              </a:rPr>
              <a:t>graph</a:t>
            </a:r>
            <a:r>
              <a:rPr lang="en-US" dirty="0" smtClean="0">
                <a:solidFill>
                  <a:schemeClr val="dk1"/>
                </a:solidFill>
              </a:rPr>
              <a:t>,</a:t>
            </a:r>
            <a:r>
              <a:rPr lang="en-US" baseline="0" dirty="0" smtClean="0">
                <a:solidFill>
                  <a:schemeClr val="dk1"/>
                </a:solidFill>
              </a:rPr>
              <a:t> represent matching state, </a:t>
            </a:r>
            <a:r>
              <a:rPr lang="en" dirty="0" smtClean="0">
                <a:solidFill>
                  <a:schemeClr val="dk1"/>
                </a:solidFill>
              </a:rPr>
              <a:t>“-</a:t>
            </a:r>
            <a:r>
              <a:rPr lang="en" dirty="0">
                <a:solidFill>
                  <a:schemeClr val="dk1"/>
                </a:solidFill>
              </a:rPr>
              <a:t>d” and “--data” are matching strings; 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</a:rPr>
              <a:t>non-matching state </a:t>
            </a:r>
            <a:r>
              <a:rPr lang="en" b="1" dirty="0" smtClean="0">
                <a:solidFill>
                  <a:schemeClr val="dk1"/>
                </a:solidFill>
              </a:rPr>
              <a:t>anything </a:t>
            </a:r>
            <a:r>
              <a:rPr lang="en" b="1" dirty="0">
                <a:solidFill>
                  <a:schemeClr val="dk1"/>
                </a:solidFill>
              </a:rPr>
              <a:t>that doesn’t start with a dash, traverses the edge from zero to e, representing a non-matching state. This is a simplification of the actual DFA as several edges to the error state are missing, but it’s useful for illustration. 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5c4d2bda0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5c4d2bda0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45c4d2bda0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45c4d2bda0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 B M significantly outperforms Rex1M with α = 0.0001.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as test suite size is strongly correlated with coverage [19], as soon as the Rex test set is amplified to 5x and 10x the size,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coverage of Rex outperforms the developer coverage.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test inputs sets of the same size, Repo B S outperforms Rex1M.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this comparison is unfair since Rex does not generate non-matching strings.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said, as soon as the Rex dataset is amplified as in Rex5M and Rex10M, there is no clear winner compared to all test inputs from the repository.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45c4d2bda0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45c4d2bda0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42fed711b_6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42fed711b_6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442fed711b_8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442fed711b_8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442fed711b_8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442fed711b_8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442fed711b_8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442fed711b_8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442fed711b_8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442fed711b_8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c4d2bda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c4d2bda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For the given inputs earlier, the following nodes and edges are covered, and highlighted in blue.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>
                <a:solidFill>
                  <a:schemeClr val="dk1"/>
                </a:solidFill>
              </a:rPr>
              <a:t>In this case, the uncovered path in graph is highlighted in blue. </a:t>
            </a:r>
            <a:endParaRPr strike="sngStrike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Node 2 and edges from 1 to 2, and from 2 to 3, remain uncovered.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While branch coverage was achieved on the control flow graph, the regular expression’s DFA reveals that there is uncovered behavior.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>
                <a:solidFill>
                  <a:schemeClr val="dk1"/>
                </a:solidFill>
              </a:rPr>
              <a:t>It means that there is a string “--data” is not covered in testing the regex.  </a:t>
            </a:r>
            <a:endParaRPr strike="sngStrike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way, the graphical representation can provide finer-grained testing coverage for regex.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32a067b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432a067b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Why this makes sense by using graph to measure regex coverage</a:t>
            </a:r>
            <a:r>
              <a:rPr lang="en" dirty="0" smtClean="0">
                <a:solidFill>
                  <a:schemeClr val="dk1"/>
                </a:solidFill>
              </a:rPr>
              <a:t>?</a:t>
            </a:r>
            <a:r>
              <a:rPr lang="en-US" dirty="0" smtClean="0">
                <a:solidFill>
                  <a:schemeClr val="dk1"/>
                </a:solidFill>
              </a:rPr>
              <a:t> Represent the structure of regex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 Here we use a bug report </a:t>
            </a:r>
            <a:r>
              <a:rPr lang="en" b="1" dirty="0">
                <a:solidFill>
                  <a:schemeClr val="dk1"/>
                </a:solidFill>
              </a:rPr>
              <a:t>from a Maven plugin in which a regular expression is the source/root cause of the bug. 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We use this example</a:t>
            </a:r>
            <a:r>
              <a:rPr lang="en" dirty="0">
                <a:solidFill>
                  <a:schemeClr val="dk1"/>
                </a:solidFill>
              </a:rPr>
              <a:t> to show that </a:t>
            </a:r>
            <a:r>
              <a:rPr lang="en" b="1" dirty="0">
                <a:solidFill>
                  <a:schemeClr val="dk1"/>
                </a:solidFill>
              </a:rPr>
              <a:t>structural </a:t>
            </a:r>
            <a:r>
              <a:rPr lang="en" dirty="0">
                <a:solidFill>
                  <a:schemeClr val="dk1"/>
                </a:solidFill>
              </a:rPr>
              <a:t>coverage can unveil/reveal regex mistakes.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In this bug report, the regex is used to match the version of linker.  The version consists of a major version and a minor version, separated by a “dot” symbol.  \d+ means integers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So the </a:t>
            </a:r>
            <a:r>
              <a:rPr lang="en" b="1" dirty="0">
                <a:solidFill>
                  <a:schemeClr val="dk1"/>
                </a:solidFill>
              </a:rPr>
              <a:t>intended</a:t>
            </a:r>
            <a:r>
              <a:rPr lang="en" dirty="0">
                <a:solidFill>
                  <a:schemeClr val="dk1"/>
                </a:solidFill>
              </a:rPr>
              <a:t> regex starts with an integer, then “dot”,  and followed with another integer; </a:t>
            </a:r>
            <a:r>
              <a:rPr lang="en" b="1" dirty="0">
                <a:solidFill>
                  <a:schemeClr val="dk1"/>
                </a:solidFill>
              </a:rPr>
              <a:t>the faulty regex forgets the escape character and instead looks for the letter ‘d’.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 dirty="0">
                <a:solidFill>
                  <a:schemeClr val="dk1"/>
                </a:solidFill>
              </a:rPr>
              <a:t>While the developer writes the regex, he or she forgets the backslashes for the last d/</a:t>
            </a:r>
            <a:endParaRPr strike="sngStrike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432a067b3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432a067b3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 DFA represents the </a:t>
            </a:r>
            <a:r>
              <a:rPr lang="en" sz="1400" b="1">
                <a:solidFill>
                  <a:schemeClr val="dk1"/>
                </a:solidFill>
              </a:rPr>
              <a:t>faulty</a:t>
            </a:r>
            <a:r>
              <a:rPr lang="en" sz="1400">
                <a:solidFill>
                  <a:schemeClr val="dk1"/>
                </a:solidFill>
              </a:rPr>
              <a:t> regex in the bug report.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It was generated by the RE2 tool. When matching  a string to a regex, RE2 appends the byte [256] to mark the end of the string.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Back to the example,</a:t>
            </a:r>
            <a:r>
              <a:rPr lang="en" sz="1400" b="1">
                <a:solidFill>
                  <a:schemeClr val="dk1"/>
                </a:solidFill>
              </a:rPr>
              <a:t> covering the edge from nodes 2 to 3 could reveal the fault</a:t>
            </a:r>
            <a:r>
              <a:rPr lang="en" sz="1400">
                <a:solidFill>
                  <a:schemeClr val="dk1"/>
                </a:solidFill>
              </a:rPr>
              <a:t>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If an input is ended with the character “d” after “dot” sign, it is expected to reach the error state, but instead it </a:t>
            </a:r>
            <a:r>
              <a:rPr lang="en" sz="1400" b="1">
                <a:solidFill>
                  <a:schemeClr val="dk1"/>
                </a:solidFill>
              </a:rPr>
              <a:t>ends in a matching state</a:t>
            </a:r>
            <a:r>
              <a:rPr lang="en" sz="1400">
                <a:solidFill>
                  <a:schemeClr val="dk1"/>
                </a:solidFill>
              </a:rPr>
              <a:t>; this is because after visiting node 3, the ending byte 256 leads us to the matching state in node 4.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This is just one example of a bug report, but it shows the </a:t>
            </a:r>
            <a:r>
              <a:rPr lang="en" sz="1400" b="1">
                <a:solidFill>
                  <a:schemeClr val="dk1"/>
                </a:solidFill>
              </a:rPr>
              <a:t>potential of using structural coverage metrics</a:t>
            </a:r>
            <a:r>
              <a:rPr lang="en" sz="1400">
                <a:solidFill>
                  <a:schemeClr val="dk1"/>
                </a:solidFill>
              </a:rPr>
              <a:t> on regular expressions to </a:t>
            </a:r>
            <a:r>
              <a:rPr lang="en" sz="1400" b="1">
                <a:solidFill>
                  <a:schemeClr val="dk1"/>
                </a:solidFill>
              </a:rPr>
              <a:t>bring potential issues to the developer’s attention early.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32a067b3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32a067b3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suggest that regular expressions deserve more attention in testing. Thus, we are interested in two research questions: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First one is the current situation of regular expression testing; and the second one is that “can we utilize some existing regular expression tools to improve regular expression testing”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3bfeda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3bfeda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Before  getting into our research questions, </a:t>
            </a:r>
            <a:r>
              <a:rPr lang="en" sz="1400" b="1">
                <a:solidFill>
                  <a:schemeClr val="dk1"/>
                </a:solidFill>
              </a:rPr>
              <a:t>first we need to introduce the graph-based coverage criteria.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use </a:t>
            </a:r>
            <a:r>
              <a:rPr lang="en" sz="1400" b="1">
                <a:solidFill>
                  <a:schemeClr val="dk1"/>
                </a:solidFill>
              </a:rPr>
              <a:t>DFAs generated by RE2 to represent </a:t>
            </a:r>
            <a:r>
              <a:rPr lang="en" sz="1400">
                <a:solidFill>
                  <a:schemeClr val="dk1"/>
                </a:solidFill>
              </a:rPr>
              <a:t>the structure of regular expressions. RE2 is a fast regular expression engine developed by Google, and it is similar to those used in PCRE.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Those DFAs are </a:t>
            </a:r>
            <a:r>
              <a:rPr lang="en" sz="1400" b="1">
                <a:solidFill>
                  <a:schemeClr val="dk1"/>
                </a:solidFill>
              </a:rPr>
              <a:t>full-match DFA and only accept when the entire string matches the regular expression.</a:t>
            </a:r>
            <a:r>
              <a:rPr lang="en" sz="1400">
                <a:solidFill>
                  <a:schemeClr val="dk1"/>
                </a:solidFill>
              </a:rPr>
              <a:t> For example, if the regex is “\d+”, then string “123” is matching string, but string “1a” is a non-matching string.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Full Match DFAs use 256 as the marker to identify the end of the string. That’s why you see some 256 on graphs of this slides.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use the percentage of visited nodes and edges as the testing coverage of a regular expression. Edge-pair is another criteria but we are not going to talk about it in this slides.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use “\d+” and these two inputs as </a:t>
            </a:r>
            <a:r>
              <a:rPr lang="en" sz="1400" b="1">
                <a:solidFill>
                  <a:schemeClr val="dk1"/>
                </a:solidFill>
              </a:rPr>
              <a:t>a running  example</a:t>
            </a:r>
            <a:r>
              <a:rPr lang="en" sz="1400">
                <a:solidFill>
                  <a:schemeClr val="dk1"/>
                </a:solidFill>
              </a:rPr>
              <a:t> to show how to </a:t>
            </a:r>
            <a:r>
              <a:rPr lang="en" sz="1400" b="1">
                <a:solidFill>
                  <a:schemeClr val="dk1"/>
                </a:solidFill>
              </a:rPr>
              <a:t>calculate</a:t>
            </a:r>
            <a:r>
              <a:rPr lang="en" sz="1400">
                <a:solidFill>
                  <a:schemeClr val="dk1"/>
                </a:solidFill>
              </a:rPr>
              <a:t> Node and Edge Coverage. In this table, NC means Node coverage and EC mean Edge Coverage</a:t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5c4d2bda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5c4d2bda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Here is the DFA for this regex. It consists of 5 nodes and 7 edges.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For the matching input “123”, the visited nodes and edges are highlighted in blue color.  There are 4 visited nodes and 4 visited edges. So the node coverage is 80% and edge coverage is 57%</a:t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6953325" y="4815150"/>
            <a:ext cx="208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457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4648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6953325" y="4815150"/>
            <a:ext cx="208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6953325" y="4815150"/>
            <a:ext cx="208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6953325" y="4815150"/>
            <a:ext cx="208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6953325" y="4815150"/>
            <a:ext cx="208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6953325" y="4815150"/>
            <a:ext cx="208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6953325" y="4815150"/>
            <a:ext cx="208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953325" y="4815150"/>
            <a:ext cx="208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6953325" y="4815150"/>
            <a:ext cx="208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6953325" y="4815150"/>
            <a:ext cx="208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8" name="Google Shape;58;p1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800600"/>
            <a:ext cx="91440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dt" idx="10"/>
          </p:nvPr>
        </p:nvSpPr>
        <p:spPr>
          <a:xfrm>
            <a:off x="3350425" y="377362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/>
        </p:nvSpPr>
        <p:spPr>
          <a:xfrm>
            <a:off x="6892636" y="54573"/>
            <a:ext cx="2089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Computer Science</a:t>
            </a: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069375" y="-602934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</a:t>
            </a:r>
            <a:endParaRPr b="1">
              <a:solidFill>
                <a:srgbClr val="DA0002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ajumd3@ncsu.edu" TargetMode="External"/><Relationship Id="rId4" Type="http://schemas.openxmlformats.org/officeDocument/2006/relationships/hyperlink" Target="mailto:pwang7@ncsu.edu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pwang7@ncsu.edu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ctrTitle"/>
          </p:nvPr>
        </p:nvSpPr>
        <p:spPr>
          <a:xfrm>
            <a:off x="421100" y="1140625"/>
            <a:ext cx="8467200" cy="11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Are Regular Expressions Tested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Wild?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1371600" y="2533650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">
                <a:solidFill>
                  <a:schemeClr val="hlink"/>
                </a:solidFill>
              </a:rPr>
              <a:t>Peipei Wang              Kathryn T. Stolee</a:t>
            </a:r>
            <a:r>
              <a:rPr lang="en"/>
              <a:t/>
            </a:r>
            <a:br>
              <a:rPr lang="en"/>
            </a:b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North Carolina State University</a:t>
            </a:r>
            <a:endParaRPr sz="180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F2B5F"/>
                </a:solidFill>
                <a:hlinkClick r:id="rId3"/>
              </a:rPr>
              <a:t>pwang7@ncsu.edu</a:t>
            </a:r>
            <a:r>
              <a:rPr lang="en" sz="1800"/>
              <a:t>, </a:t>
            </a:r>
            <a:r>
              <a:rPr lang="en" sz="1800" u="sng">
                <a:solidFill>
                  <a:srgbClr val="1F2B5F"/>
                </a:solidFill>
                <a:hlinkClick r:id="rId4"/>
              </a:rPr>
              <a:t>ktstolee@ncsu.edu</a:t>
            </a:r>
            <a:r>
              <a:rPr lang="en" sz="1800"/>
              <a:t> 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1/27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Regular Expression Coverage</a:t>
            </a:r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sldNum" idx="12"/>
          </p:nvPr>
        </p:nvSpPr>
        <p:spPr>
          <a:xfrm>
            <a:off x="8316771" y="4749850"/>
            <a:ext cx="7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10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3960881" y="2498316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371" name="Google Shape;371;p29"/>
          <p:cNvSpPr/>
          <p:nvPr/>
        </p:nvSpPr>
        <p:spPr>
          <a:xfrm>
            <a:off x="6358605" y="3657197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grpSp>
        <p:nvGrpSpPr>
          <p:cNvPr id="372" name="Google Shape;372;p29"/>
          <p:cNvGrpSpPr/>
          <p:nvPr/>
        </p:nvGrpSpPr>
        <p:grpSpPr>
          <a:xfrm>
            <a:off x="7637908" y="2808173"/>
            <a:ext cx="622336" cy="539848"/>
            <a:chOff x="2878325" y="3201600"/>
            <a:chExt cx="431100" cy="454800"/>
          </a:xfrm>
        </p:grpSpPr>
        <p:sp>
          <p:nvSpPr>
            <p:cNvPr id="373" name="Google Shape;373;p29"/>
            <p:cNvSpPr/>
            <p:nvPr/>
          </p:nvSpPr>
          <p:spPr>
            <a:xfrm>
              <a:off x="2916425" y="3245250"/>
              <a:ext cx="354900" cy="3675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2878325" y="3201600"/>
              <a:ext cx="431100" cy="454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  <p:sp>
        <p:nvSpPr>
          <p:cNvPr id="375" name="Google Shape;375;p29"/>
          <p:cNvSpPr/>
          <p:nvPr/>
        </p:nvSpPr>
        <p:spPr>
          <a:xfrm>
            <a:off x="8263013" y="2062077"/>
            <a:ext cx="512400" cy="436500"/>
          </a:xfrm>
          <a:prstGeom prst="ellipse">
            <a:avLst/>
          </a:prstGeom>
          <a:solidFill>
            <a:srgbClr val="B7B7B7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376" name="Google Shape;376;p29"/>
          <p:cNvCxnSpPr>
            <a:stCxn id="370" idx="7"/>
            <a:endCxn id="375" idx="2"/>
          </p:cNvCxnSpPr>
          <p:nvPr/>
        </p:nvCxnSpPr>
        <p:spPr>
          <a:xfrm rot="10800000" flipH="1">
            <a:off x="4398242" y="2280240"/>
            <a:ext cx="3864900" cy="28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29"/>
          <p:cNvCxnSpPr>
            <a:stCxn id="370" idx="6"/>
            <a:endCxn id="378" idx="2"/>
          </p:cNvCxnSpPr>
          <p:nvPr/>
        </p:nvCxnSpPr>
        <p:spPr>
          <a:xfrm>
            <a:off x="4473281" y="2716566"/>
            <a:ext cx="659400" cy="361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" name="Google Shape;378;p29"/>
          <p:cNvSpPr/>
          <p:nvPr/>
        </p:nvSpPr>
        <p:spPr>
          <a:xfrm>
            <a:off x="5132549" y="2860127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79" name="Google Shape;379;p29"/>
          <p:cNvCxnSpPr>
            <a:stCxn id="378" idx="6"/>
            <a:endCxn id="374" idx="2"/>
          </p:cNvCxnSpPr>
          <p:nvPr/>
        </p:nvCxnSpPr>
        <p:spPr>
          <a:xfrm rot="10800000" flipH="1">
            <a:off x="5644949" y="3078077"/>
            <a:ext cx="1992900" cy="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29"/>
          <p:cNvCxnSpPr>
            <a:stCxn id="378" idx="5"/>
            <a:endCxn id="371" idx="2"/>
          </p:cNvCxnSpPr>
          <p:nvPr/>
        </p:nvCxnSpPr>
        <p:spPr>
          <a:xfrm>
            <a:off x="5569910" y="3232703"/>
            <a:ext cx="788700" cy="6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29"/>
          <p:cNvCxnSpPr>
            <a:stCxn id="371" idx="6"/>
            <a:endCxn id="374" idx="3"/>
          </p:cNvCxnSpPr>
          <p:nvPr/>
        </p:nvCxnSpPr>
        <p:spPr>
          <a:xfrm rot="10800000" flipH="1">
            <a:off x="6871005" y="3268847"/>
            <a:ext cx="858000" cy="60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2" name="Google Shape;382;p29"/>
          <p:cNvSpPr/>
          <p:nvPr/>
        </p:nvSpPr>
        <p:spPr>
          <a:xfrm>
            <a:off x="6275238" y="4002982"/>
            <a:ext cx="512320" cy="361814"/>
          </a:xfrm>
          <a:custGeom>
            <a:avLst/>
            <a:gdLst/>
            <a:ahLst/>
            <a:cxnLst/>
            <a:rect l="l" t="t" r="r" b="b"/>
            <a:pathLst>
              <a:path w="18756" h="10479" extrusionOk="0">
                <a:moveTo>
                  <a:pt x="4220" y="0"/>
                </a:moveTo>
                <a:cubicBezTo>
                  <a:pt x="3629" y="1690"/>
                  <a:pt x="-1611" y="8958"/>
                  <a:pt x="671" y="10141"/>
                </a:cubicBezTo>
                <a:cubicBezTo>
                  <a:pt x="2953" y="11324"/>
                  <a:pt x="15376" y="8451"/>
                  <a:pt x="17911" y="7099"/>
                </a:cubicBezTo>
                <a:cubicBezTo>
                  <a:pt x="20446" y="5747"/>
                  <a:pt x="16221" y="2873"/>
                  <a:pt x="15883" y="2028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383" name="Google Shape;383;p29"/>
          <p:cNvCxnSpPr>
            <a:stCxn id="374" idx="7"/>
            <a:endCxn id="375" idx="4"/>
          </p:cNvCxnSpPr>
          <p:nvPr/>
        </p:nvCxnSpPr>
        <p:spPr>
          <a:xfrm rot="10800000" flipH="1">
            <a:off x="8169105" y="2498432"/>
            <a:ext cx="350100" cy="388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29"/>
          <p:cNvSpPr txBox="1"/>
          <p:nvPr/>
        </p:nvSpPr>
        <p:spPr>
          <a:xfrm rot="-138619">
            <a:off x="6421076" y="2279606"/>
            <a:ext cx="1220492" cy="38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“0”-</a:t>
            </a:r>
            <a:r>
              <a:rPr lang="en" sz="1800">
                <a:solidFill>
                  <a:schemeClr val="dk1"/>
                </a:solidFill>
              </a:rPr>
              <a:t>“</a:t>
            </a:r>
            <a:r>
              <a:rPr lang="en" sz="1800"/>
              <a:t>9”</a:t>
            </a:r>
            <a:endParaRPr sz="1800"/>
          </a:p>
        </p:txBody>
      </p:sp>
      <p:sp>
        <p:nvSpPr>
          <p:cNvPr id="385" name="Google Shape;385;p29"/>
          <p:cNvSpPr txBox="1"/>
          <p:nvPr/>
        </p:nvSpPr>
        <p:spPr>
          <a:xfrm>
            <a:off x="6214623" y="2955400"/>
            <a:ext cx="1358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“a”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86" name="Google Shape;386;p29"/>
          <p:cNvSpPr txBox="1"/>
          <p:nvPr/>
        </p:nvSpPr>
        <p:spPr>
          <a:xfrm rot="-2210197">
            <a:off x="6786205" y="3406513"/>
            <a:ext cx="1343040" cy="41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not “0”-“9”</a:t>
            </a:r>
            <a:endParaRPr sz="1800"/>
          </a:p>
        </p:txBody>
      </p:sp>
      <p:sp>
        <p:nvSpPr>
          <p:cNvPr id="387" name="Google Shape;387;p29"/>
          <p:cNvSpPr txBox="1"/>
          <p:nvPr/>
        </p:nvSpPr>
        <p:spPr>
          <a:xfrm>
            <a:off x="4397449" y="275675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“1”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88" name="Google Shape;388;p29"/>
          <p:cNvSpPr txBox="1"/>
          <p:nvPr/>
        </p:nvSpPr>
        <p:spPr>
          <a:xfrm>
            <a:off x="5272426" y="335210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“0”-“9”</a:t>
            </a:r>
            <a:endParaRPr sz="1800"/>
          </a:p>
        </p:txBody>
      </p:sp>
      <p:sp>
        <p:nvSpPr>
          <p:cNvPr id="389" name="Google Shape;389;p29"/>
          <p:cNvSpPr txBox="1"/>
          <p:nvPr/>
        </p:nvSpPr>
        <p:spPr>
          <a:xfrm>
            <a:off x="6173052" y="428430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“0”-“9”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0" name="Google Shape;390;p29"/>
          <p:cNvSpPr txBox="1"/>
          <p:nvPr/>
        </p:nvSpPr>
        <p:spPr>
          <a:xfrm>
            <a:off x="8232925" y="2624100"/>
            <a:ext cx="911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[256]</a:t>
            </a:r>
            <a:endParaRPr sz="1800">
              <a:solidFill>
                <a:srgbClr val="FF0000"/>
              </a:solidFill>
            </a:endParaRPr>
          </a:p>
        </p:txBody>
      </p:sp>
      <p:grpSp>
        <p:nvGrpSpPr>
          <p:cNvPr id="391" name="Google Shape;391;p29"/>
          <p:cNvGrpSpPr/>
          <p:nvPr/>
        </p:nvGrpSpPr>
        <p:grpSpPr>
          <a:xfrm>
            <a:off x="2996350" y="2498338"/>
            <a:ext cx="964692" cy="436264"/>
            <a:chOff x="3161339" y="3968693"/>
            <a:chExt cx="914400" cy="482700"/>
          </a:xfrm>
        </p:grpSpPr>
        <p:sp>
          <p:nvSpPr>
            <p:cNvPr id="392" name="Google Shape;392;p29"/>
            <p:cNvSpPr/>
            <p:nvPr/>
          </p:nvSpPr>
          <p:spPr>
            <a:xfrm>
              <a:off x="3161339" y="3968693"/>
              <a:ext cx="485700" cy="48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3" name="Google Shape;393;p29"/>
            <p:cNvCxnSpPr>
              <a:stCxn id="392" idx="6"/>
            </p:cNvCxnSpPr>
            <p:nvPr/>
          </p:nvCxnSpPr>
          <p:spPr>
            <a:xfrm>
              <a:off x="3647039" y="4210043"/>
              <a:ext cx="428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394" name="Google Shape;394;p29"/>
          <p:cNvGraphicFramePr/>
          <p:nvPr/>
        </p:nvGraphicFramePr>
        <p:xfrm>
          <a:off x="381000" y="2906138"/>
          <a:ext cx="3473400" cy="178305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1220500"/>
                <a:gridCol w="784925"/>
                <a:gridCol w="745975"/>
                <a:gridCol w="722000"/>
              </a:tblGrid>
              <a:tr h="35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S</a:t>
                      </a:r>
                      <a:endParaRPr sz="1800" b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Node</a:t>
                      </a:r>
                      <a:r>
                        <a:rPr lang="en" sz="1800"/>
                        <a:t> Coverage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100%</a:t>
                      </a: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 (5/5)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i="1"/>
                        <a:t>80%</a:t>
                      </a:r>
                      <a:r>
                        <a:rPr lang="en" sz="1800"/>
                        <a:t> (4/5)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/>
                        <a:t>80%</a:t>
                      </a:r>
                      <a:endParaRPr sz="1800" b="1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/>
                        <a:t>(4/5)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Edge</a:t>
                      </a:r>
                      <a:endParaRPr sz="18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Coverage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86%</a:t>
                      </a:r>
                      <a:endParaRPr sz="1800" b="1" i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(6/7)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57%</a:t>
                      </a:r>
                      <a:endParaRPr sz="1800" i="1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/>
                        <a:t>(4/7)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/>
                        <a:t>43%</a:t>
                      </a:r>
                      <a:endParaRPr sz="1800" b="1" i="1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/>
                        <a:t>(3/7)</a:t>
                      </a:r>
                      <a:endParaRPr sz="1800" b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95" name="Google Shape;395;p29"/>
          <p:cNvSpPr txBox="1"/>
          <p:nvPr/>
        </p:nvSpPr>
        <p:spPr>
          <a:xfrm>
            <a:off x="673550" y="1628447"/>
            <a:ext cx="5877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Regex: “</a:t>
            </a:r>
            <a:r>
              <a:rPr lang="en" sz="2400" b="1" i="1" u="sng">
                <a:solidFill>
                  <a:srgbClr val="0000FF"/>
                </a:solidFill>
              </a:rPr>
              <a:t>\d+</a:t>
            </a:r>
            <a:r>
              <a:rPr lang="en" sz="2400" b="1"/>
              <a:t>” input set S: {“</a:t>
            </a:r>
            <a:r>
              <a:rPr lang="en" sz="2400" b="1">
                <a:solidFill>
                  <a:srgbClr val="6AA84F"/>
                </a:solidFill>
              </a:rPr>
              <a:t>123</a:t>
            </a:r>
            <a:r>
              <a:rPr lang="en" sz="2400" b="1"/>
              <a:t>”, “</a:t>
            </a:r>
            <a:r>
              <a:rPr lang="en" sz="2400" b="1">
                <a:solidFill>
                  <a:srgbClr val="FF0000"/>
                </a:solidFill>
              </a:rPr>
              <a:t>1a</a:t>
            </a:r>
            <a:r>
              <a:rPr lang="en" sz="2400" b="1"/>
              <a:t>”}</a:t>
            </a:r>
            <a:r>
              <a:rPr lang="en" sz="1800" b="1">
                <a:solidFill>
                  <a:srgbClr val="FFFFFF"/>
                </a:solidFill>
              </a:rPr>
              <a:t>a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787" y="2966606"/>
            <a:ext cx="282714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150" y="2978081"/>
            <a:ext cx="451469" cy="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Regular Expression Coverage</a:t>
            </a:r>
            <a:endParaRPr/>
          </a:p>
        </p:txBody>
      </p:sp>
      <p:sp>
        <p:nvSpPr>
          <p:cNvPr id="403" name="Google Shape;403;p30"/>
          <p:cNvSpPr txBox="1">
            <a:spLocks noGrp="1"/>
          </p:cNvSpPr>
          <p:nvPr>
            <p:ph type="sldNum" idx="12"/>
          </p:nvPr>
        </p:nvSpPr>
        <p:spPr>
          <a:xfrm>
            <a:off x="8316771" y="4749850"/>
            <a:ext cx="7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11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04" name="Google Shape;404;p30"/>
          <p:cNvSpPr/>
          <p:nvPr/>
        </p:nvSpPr>
        <p:spPr>
          <a:xfrm>
            <a:off x="3960881" y="2498316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5" name="Google Shape;405;p30"/>
          <p:cNvSpPr/>
          <p:nvPr/>
        </p:nvSpPr>
        <p:spPr>
          <a:xfrm>
            <a:off x="6358605" y="3657197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grpSp>
        <p:nvGrpSpPr>
          <p:cNvPr id="406" name="Google Shape;406;p30"/>
          <p:cNvGrpSpPr/>
          <p:nvPr/>
        </p:nvGrpSpPr>
        <p:grpSpPr>
          <a:xfrm>
            <a:off x="7637908" y="2808173"/>
            <a:ext cx="622336" cy="539848"/>
            <a:chOff x="2878325" y="3201600"/>
            <a:chExt cx="431100" cy="454800"/>
          </a:xfrm>
        </p:grpSpPr>
        <p:sp>
          <p:nvSpPr>
            <p:cNvPr id="407" name="Google Shape;407;p30"/>
            <p:cNvSpPr/>
            <p:nvPr/>
          </p:nvSpPr>
          <p:spPr>
            <a:xfrm>
              <a:off x="2916425" y="3245250"/>
              <a:ext cx="354900" cy="367500"/>
            </a:xfrm>
            <a:prstGeom prst="ellipse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2878325" y="3201600"/>
              <a:ext cx="431100" cy="454800"/>
            </a:xfrm>
            <a:prstGeom prst="ellipse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  <p:sp>
        <p:nvSpPr>
          <p:cNvPr id="409" name="Google Shape;409;p30"/>
          <p:cNvSpPr/>
          <p:nvPr/>
        </p:nvSpPr>
        <p:spPr>
          <a:xfrm>
            <a:off x="8263013" y="2062077"/>
            <a:ext cx="512400" cy="436500"/>
          </a:xfrm>
          <a:prstGeom prst="ellipse">
            <a:avLst/>
          </a:prstGeom>
          <a:solidFill>
            <a:srgbClr val="B7B7B7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410" name="Google Shape;410;p30"/>
          <p:cNvCxnSpPr>
            <a:stCxn id="404" idx="7"/>
            <a:endCxn id="409" idx="2"/>
          </p:cNvCxnSpPr>
          <p:nvPr/>
        </p:nvCxnSpPr>
        <p:spPr>
          <a:xfrm rot="10800000" flipH="1">
            <a:off x="4398242" y="2280240"/>
            <a:ext cx="3864900" cy="28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30"/>
          <p:cNvCxnSpPr>
            <a:stCxn id="404" idx="6"/>
            <a:endCxn id="412" idx="2"/>
          </p:cNvCxnSpPr>
          <p:nvPr/>
        </p:nvCxnSpPr>
        <p:spPr>
          <a:xfrm>
            <a:off x="4473281" y="2716566"/>
            <a:ext cx="659400" cy="3618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2" name="Google Shape;412;p30"/>
          <p:cNvSpPr/>
          <p:nvPr/>
        </p:nvSpPr>
        <p:spPr>
          <a:xfrm>
            <a:off x="5132549" y="2860127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13" name="Google Shape;413;p30"/>
          <p:cNvCxnSpPr>
            <a:stCxn id="412" idx="6"/>
            <a:endCxn id="408" idx="2"/>
          </p:cNvCxnSpPr>
          <p:nvPr/>
        </p:nvCxnSpPr>
        <p:spPr>
          <a:xfrm rot="10800000" flipH="1">
            <a:off x="5644949" y="3078077"/>
            <a:ext cx="1992900" cy="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30"/>
          <p:cNvCxnSpPr>
            <a:stCxn id="412" idx="5"/>
            <a:endCxn id="405" idx="2"/>
          </p:cNvCxnSpPr>
          <p:nvPr/>
        </p:nvCxnSpPr>
        <p:spPr>
          <a:xfrm>
            <a:off x="5569910" y="3232703"/>
            <a:ext cx="788700" cy="642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30"/>
          <p:cNvCxnSpPr>
            <a:stCxn id="405" idx="6"/>
            <a:endCxn id="408" idx="3"/>
          </p:cNvCxnSpPr>
          <p:nvPr/>
        </p:nvCxnSpPr>
        <p:spPr>
          <a:xfrm rot="10800000" flipH="1">
            <a:off x="6871005" y="3268847"/>
            <a:ext cx="858000" cy="606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" name="Google Shape;416;p30"/>
          <p:cNvSpPr/>
          <p:nvPr/>
        </p:nvSpPr>
        <p:spPr>
          <a:xfrm>
            <a:off x="6275238" y="4002982"/>
            <a:ext cx="512320" cy="361814"/>
          </a:xfrm>
          <a:custGeom>
            <a:avLst/>
            <a:gdLst/>
            <a:ahLst/>
            <a:cxnLst/>
            <a:rect l="l" t="t" r="r" b="b"/>
            <a:pathLst>
              <a:path w="18756" h="10479" extrusionOk="0">
                <a:moveTo>
                  <a:pt x="4220" y="0"/>
                </a:moveTo>
                <a:cubicBezTo>
                  <a:pt x="3629" y="1690"/>
                  <a:pt x="-1611" y="8958"/>
                  <a:pt x="671" y="10141"/>
                </a:cubicBezTo>
                <a:cubicBezTo>
                  <a:pt x="2953" y="11324"/>
                  <a:pt x="15376" y="8451"/>
                  <a:pt x="17911" y="7099"/>
                </a:cubicBezTo>
                <a:cubicBezTo>
                  <a:pt x="20446" y="5747"/>
                  <a:pt x="16221" y="2873"/>
                  <a:pt x="15883" y="2028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417" name="Google Shape;417;p30"/>
          <p:cNvCxnSpPr>
            <a:stCxn id="408" idx="7"/>
            <a:endCxn id="409" idx="4"/>
          </p:cNvCxnSpPr>
          <p:nvPr/>
        </p:nvCxnSpPr>
        <p:spPr>
          <a:xfrm rot="10800000" flipH="1">
            <a:off x="8169105" y="2498432"/>
            <a:ext cx="350100" cy="388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30"/>
          <p:cNvSpPr txBox="1"/>
          <p:nvPr/>
        </p:nvSpPr>
        <p:spPr>
          <a:xfrm rot="-138619">
            <a:off x="6421076" y="2279606"/>
            <a:ext cx="1220492" cy="38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“0”-</a:t>
            </a:r>
            <a:r>
              <a:rPr lang="en" sz="1800">
                <a:solidFill>
                  <a:schemeClr val="dk1"/>
                </a:solidFill>
              </a:rPr>
              <a:t>“</a:t>
            </a:r>
            <a:r>
              <a:rPr lang="en" sz="1800"/>
              <a:t>9”</a:t>
            </a:r>
            <a:endParaRPr sz="1800"/>
          </a:p>
        </p:txBody>
      </p:sp>
      <p:sp>
        <p:nvSpPr>
          <p:cNvPr id="419" name="Google Shape;419;p30"/>
          <p:cNvSpPr txBox="1"/>
          <p:nvPr/>
        </p:nvSpPr>
        <p:spPr>
          <a:xfrm>
            <a:off x="6214623" y="2955400"/>
            <a:ext cx="1358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“a”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20" name="Google Shape;420;p30"/>
          <p:cNvSpPr txBox="1"/>
          <p:nvPr/>
        </p:nvSpPr>
        <p:spPr>
          <a:xfrm rot="-2210197">
            <a:off x="6862405" y="3330313"/>
            <a:ext cx="1343040" cy="41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[256]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4397449" y="275675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“1”</a:t>
            </a:r>
            <a:endParaRPr sz="1800">
              <a:solidFill>
                <a:srgbClr val="9900FF"/>
              </a:solidFill>
            </a:endParaRPr>
          </a:p>
        </p:txBody>
      </p:sp>
      <p:sp>
        <p:nvSpPr>
          <p:cNvPr id="422" name="Google Shape;422;p30"/>
          <p:cNvSpPr txBox="1"/>
          <p:nvPr/>
        </p:nvSpPr>
        <p:spPr>
          <a:xfrm>
            <a:off x="5424826" y="335210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“2”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6325452" y="428430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“3”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4" name="Google Shape;424;p30"/>
          <p:cNvSpPr txBox="1"/>
          <p:nvPr/>
        </p:nvSpPr>
        <p:spPr>
          <a:xfrm>
            <a:off x="8232925" y="2624100"/>
            <a:ext cx="911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[256]</a:t>
            </a:r>
            <a:endParaRPr sz="1800">
              <a:solidFill>
                <a:srgbClr val="FF0000"/>
              </a:solidFill>
            </a:endParaRPr>
          </a:p>
        </p:txBody>
      </p:sp>
      <p:grpSp>
        <p:nvGrpSpPr>
          <p:cNvPr id="425" name="Google Shape;425;p30"/>
          <p:cNvGrpSpPr/>
          <p:nvPr/>
        </p:nvGrpSpPr>
        <p:grpSpPr>
          <a:xfrm>
            <a:off x="2996350" y="2498338"/>
            <a:ext cx="964692" cy="436264"/>
            <a:chOff x="3161339" y="3968693"/>
            <a:chExt cx="914400" cy="482700"/>
          </a:xfrm>
        </p:grpSpPr>
        <p:sp>
          <p:nvSpPr>
            <p:cNvPr id="426" name="Google Shape;426;p30"/>
            <p:cNvSpPr/>
            <p:nvPr/>
          </p:nvSpPr>
          <p:spPr>
            <a:xfrm>
              <a:off x="3161339" y="3968693"/>
              <a:ext cx="485700" cy="48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7" name="Google Shape;427;p30"/>
            <p:cNvCxnSpPr>
              <a:stCxn id="426" idx="6"/>
            </p:cNvCxnSpPr>
            <p:nvPr/>
          </p:nvCxnSpPr>
          <p:spPr>
            <a:xfrm>
              <a:off x="3647039" y="4210043"/>
              <a:ext cx="428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428" name="Google Shape;428;p30"/>
          <p:cNvGraphicFramePr/>
          <p:nvPr/>
        </p:nvGraphicFramePr>
        <p:xfrm>
          <a:off x="381000" y="2906138"/>
          <a:ext cx="3473400" cy="178305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1220500"/>
                <a:gridCol w="784925"/>
                <a:gridCol w="745975"/>
                <a:gridCol w="722000"/>
              </a:tblGrid>
              <a:tr h="35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S</a:t>
                      </a:r>
                      <a:endParaRPr sz="1800" b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Node</a:t>
                      </a:r>
                      <a:r>
                        <a:rPr lang="en" sz="1800"/>
                        <a:t> Coverage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/>
                        <a:t>100%</a:t>
                      </a:r>
                      <a:r>
                        <a:rPr lang="en" sz="1800" b="1"/>
                        <a:t> (5/5)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i="1"/>
                        <a:t>80%</a:t>
                      </a:r>
                      <a:r>
                        <a:rPr lang="en" sz="1800"/>
                        <a:t> (4/5)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i="1"/>
                        <a:t>80%</a:t>
                      </a:r>
                      <a:endParaRPr sz="180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/>
                        <a:t>(4/5)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Edge</a:t>
                      </a:r>
                      <a:endParaRPr sz="18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Coverage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/>
                        <a:t>86%</a:t>
                      </a:r>
                      <a:endParaRPr sz="1800" b="1" i="1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/>
                        <a:t>(6/7)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57%</a:t>
                      </a:r>
                      <a:endParaRPr sz="1800" i="1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/>
                        <a:t>(4/7)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i="1"/>
                        <a:t>43%</a:t>
                      </a:r>
                      <a:endParaRPr sz="1800" i="1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/>
                        <a:t>(3/7)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29" name="Google Shape;429;p30"/>
          <p:cNvSpPr txBox="1"/>
          <p:nvPr/>
        </p:nvSpPr>
        <p:spPr>
          <a:xfrm>
            <a:off x="673550" y="1628447"/>
            <a:ext cx="5877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Regex: “</a:t>
            </a:r>
            <a:r>
              <a:rPr lang="en" sz="2400" b="1" i="1" u="sng">
                <a:solidFill>
                  <a:srgbClr val="0000FF"/>
                </a:solidFill>
              </a:rPr>
              <a:t>\d+</a:t>
            </a:r>
            <a:r>
              <a:rPr lang="en" sz="2400" b="1"/>
              <a:t>” input set S: {“</a:t>
            </a:r>
            <a:r>
              <a:rPr lang="en" sz="2400" b="1">
                <a:solidFill>
                  <a:srgbClr val="6AA84F"/>
                </a:solidFill>
              </a:rPr>
              <a:t>123</a:t>
            </a:r>
            <a:r>
              <a:rPr lang="en" sz="2400" b="1"/>
              <a:t>”, “</a:t>
            </a:r>
            <a:r>
              <a:rPr lang="en" sz="2400" b="1">
                <a:solidFill>
                  <a:srgbClr val="FF0000"/>
                </a:solidFill>
              </a:rPr>
              <a:t>1a</a:t>
            </a:r>
            <a:r>
              <a:rPr lang="en" sz="2400" b="1"/>
              <a:t>”}</a:t>
            </a:r>
            <a:r>
              <a:rPr lang="en" sz="1800" b="1">
                <a:solidFill>
                  <a:srgbClr val="FFFFFF"/>
                </a:solidFill>
              </a:rPr>
              <a:t>a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430" name="Google Shape;4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787" y="2966606"/>
            <a:ext cx="282714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150" y="2978081"/>
            <a:ext cx="451469" cy="3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0"/>
          <p:cNvSpPr/>
          <p:nvPr/>
        </p:nvSpPr>
        <p:spPr>
          <a:xfrm>
            <a:off x="3998525" y="3932000"/>
            <a:ext cx="2118600" cy="642600"/>
          </a:xfrm>
          <a:prstGeom prst="wedgeRectCallout">
            <a:avLst>
              <a:gd name="adj1" fmla="val -11391"/>
              <a:gd name="adj2" fmla="val -195145"/>
            </a:avLst>
          </a:prstGeom>
          <a:solidFill>
            <a:srgbClr val="4A86E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Visited by both “123” and “1a”</a:t>
            </a:r>
            <a:endParaRPr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Regular Expression Coverage</a:t>
            </a:r>
            <a:endParaRPr/>
          </a:p>
        </p:txBody>
      </p:sp>
      <p:sp>
        <p:nvSpPr>
          <p:cNvPr id="438" name="Google Shape;438;p31"/>
          <p:cNvSpPr txBox="1">
            <a:spLocks noGrp="1"/>
          </p:cNvSpPr>
          <p:nvPr>
            <p:ph type="sldNum" idx="12"/>
          </p:nvPr>
        </p:nvSpPr>
        <p:spPr>
          <a:xfrm>
            <a:off x="8446073" y="4749850"/>
            <a:ext cx="659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12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3960881" y="2498316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40" name="Google Shape;440;p31"/>
          <p:cNvSpPr/>
          <p:nvPr/>
        </p:nvSpPr>
        <p:spPr>
          <a:xfrm>
            <a:off x="6358605" y="3657197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grpSp>
        <p:nvGrpSpPr>
          <p:cNvPr id="441" name="Google Shape;441;p31"/>
          <p:cNvGrpSpPr/>
          <p:nvPr/>
        </p:nvGrpSpPr>
        <p:grpSpPr>
          <a:xfrm>
            <a:off x="7637908" y="2808173"/>
            <a:ext cx="622336" cy="539848"/>
            <a:chOff x="2878325" y="3201600"/>
            <a:chExt cx="431100" cy="454800"/>
          </a:xfrm>
        </p:grpSpPr>
        <p:sp>
          <p:nvSpPr>
            <p:cNvPr id="442" name="Google Shape;442;p31"/>
            <p:cNvSpPr/>
            <p:nvPr/>
          </p:nvSpPr>
          <p:spPr>
            <a:xfrm>
              <a:off x="2916425" y="3245250"/>
              <a:ext cx="354900" cy="367500"/>
            </a:xfrm>
            <a:prstGeom prst="ellipse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2878325" y="3201600"/>
              <a:ext cx="431100" cy="454800"/>
            </a:xfrm>
            <a:prstGeom prst="ellipse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  <p:sp>
        <p:nvSpPr>
          <p:cNvPr id="444" name="Google Shape;444;p31"/>
          <p:cNvSpPr/>
          <p:nvPr/>
        </p:nvSpPr>
        <p:spPr>
          <a:xfrm>
            <a:off x="8263013" y="2062077"/>
            <a:ext cx="512400" cy="436500"/>
          </a:xfrm>
          <a:prstGeom prst="ellipse">
            <a:avLst/>
          </a:prstGeom>
          <a:solidFill>
            <a:srgbClr val="B7B7B7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445" name="Google Shape;445;p31"/>
          <p:cNvCxnSpPr>
            <a:stCxn id="439" idx="7"/>
            <a:endCxn id="444" idx="2"/>
          </p:cNvCxnSpPr>
          <p:nvPr/>
        </p:nvCxnSpPr>
        <p:spPr>
          <a:xfrm rot="10800000" flipH="1">
            <a:off x="4398242" y="2280240"/>
            <a:ext cx="3864900" cy="28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p31"/>
          <p:cNvCxnSpPr>
            <a:stCxn id="439" idx="6"/>
            <a:endCxn id="447" idx="2"/>
          </p:cNvCxnSpPr>
          <p:nvPr/>
        </p:nvCxnSpPr>
        <p:spPr>
          <a:xfrm>
            <a:off x="4473281" y="2716566"/>
            <a:ext cx="659400" cy="3618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31"/>
          <p:cNvSpPr/>
          <p:nvPr/>
        </p:nvSpPr>
        <p:spPr>
          <a:xfrm>
            <a:off x="5132549" y="2860127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448" name="Google Shape;448;p31"/>
          <p:cNvCxnSpPr>
            <a:stCxn id="447" idx="6"/>
            <a:endCxn id="443" idx="2"/>
          </p:cNvCxnSpPr>
          <p:nvPr/>
        </p:nvCxnSpPr>
        <p:spPr>
          <a:xfrm rot="10800000" flipH="1">
            <a:off x="5644949" y="3078077"/>
            <a:ext cx="1992900" cy="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31"/>
          <p:cNvCxnSpPr>
            <a:stCxn id="447" idx="5"/>
            <a:endCxn id="440" idx="2"/>
          </p:cNvCxnSpPr>
          <p:nvPr/>
        </p:nvCxnSpPr>
        <p:spPr>
          <a:xfrm>
            <a:off x="5569910" y="3232703"/>
            <a:ext cx="788700" cy="642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31"/>
          <p:cNvCxnSpPr>
            <a:stCxn id="440" idx="6"/>
            <a:endCxn id="443" idx="3"/>
          </p:cNvCxnSpPr>
          <p:nvPr/>
        </p:nvCxnSpPr>
        <p:spPr>
          <a:xfrm rot="10800000" flipH="1">
            <a:off x="6871005" y="3268847"/>
            <a:ext cx="858000" cy="606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31"/>
          <p:cNvSpPr/>
          <p:nvPr/>
        </p:nvSpPr>
        <p:spPr>
          <a:xfrm>
            <a:off x="6275238" y="4002982"/>
            <a:ext cx="512320" cy="361814"/>
          </a:xfrm>
          <a:custGeom>
            <a:avLst/>
            <a:gdLst/>
            <a:ahLst/>
            <a:cxnLst/>
            <a:rect l="l" t="t" r="r" b="b"/>
            <a:pathLst>
              <a:path w="18756" h="10479" extrusionOk="0">
                <a:moveTo>
                  <a:pt x="4220" y="0"/>
                </a:moveTo>
                <a:cubicBezTo>
                  <a:pt x="3629" y="1690"/>
                  <a:pt x="-1611" y="8958"/>
                  <a:pt x="671" y="10141"/>
                </a:cubicBezTo>
                <a:cubicBezTo>
                  <a:pt x="2953" y="11324"/>
                  <a:pt x="15376" y="8451"/>
                  <a:pt x="17911" y="7099"/>
                </a:cubicBezTo>
                <a:cubicBezTo>
                  <a:pt x="20446" y="5747"/>
                  <a:pt x="16221" y="2873"/>
                  <a:pt x="15883" y="2028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452" name="Google Shape;452;p31"/>
          <p:cNvCxnSpPr>
            <a:stCxn id="443" idx="7"/>
            <a:endCxn id="444" idx="4"/>
          </p:cNvCxnSpPr>
          <p:nvPr/>
        </p:nvCxnSpPr>
        <p:spPr>
          <a:xfrm rot="10800000" flipH="1">
            <a:off x="8169105" y="2498432"/>
            <a:ext cx="350100" cy="388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3" name="Google Shape;453;p31"/>
          <p:cNvSpPr txBox="1"/>
          <p:nvPr/>
        </p:nvSpPr>
        <p:spPr>
          <a:xfrm rot="-138619">
            <a:off x="6421076" y="2279606"/>
            <a:ext cx="1220492" cy="38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“0”-</a:t>
            </a:r>
            <a:r>
              <a:rPr lang="en" sz="1800">
                <a:solidFill>
                  <a:schemeClr val="dk1"/>
                </a:solidFill>
              </a:rPr>
              <a:t>“</a:t>
            </a:r>
            <a:r>
              <a:rPr lang="en" sz="1800"/>
              <a:t>9”</a:t>
            </a:r>
            <a:endParaRPr sz="1800"/>
          </a:p>
        </p:txBody>
      </p:sp>
      <p:sp>
        <p:nvSpPr>
          <p:cNvPr id="454" name="Google Shape;454;p31"/>
          <p:cNvSpPr txBox="1"/>
          <p:nvPr/>
        </p:nvSpPr>
        <p:spPr>
          <a:xfrm>
            <a:off x="6214623" y="2955400"/>
            <a:ext cx="1358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“a”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55" name="Google Shape;455;p31"/>
          <p:cNvSpPr txBox="1"/>
          <p:nvPr/>
        </p:nvSpPr>
        <p:spPr>
          <a:xfrm rot="-2210197">
            <a:off x="6862405" y="3330313"/>
            <a:ext cx="1343040" cy="41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[256]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56" name="Google Shape;456;p31"/>
          <p:cNvSpPr txBox="1"/>
          <p:nvPr/>
        </p:nvSpPr>
        <p:spPr>
          <a:xfrm>
            <a:off x="4397449" y="275675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“1”</a:t>
            </a:r>
            <a:endParaRPr sz="1800">
              <a:solidFill>
                <a:srgbClr val="9900FF"/>
              </a:solidFill>
            </a:endParaRPr>
          </a:p>
        </p:txBody>
      </p:sp>
      <p:sp>
        <p:nvSpPr>
          <p:cNvPr id="457" name="Google Shape;457;p31"/>
          <p:cNvSpPr txBox="1"/>
          <p:nvPr/>
        </p:nvSpPr>
        <p:spPr>
          <a:xfrm>
            <a:off x="5424826" y="335210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“2”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58" name="Google Shape;458;p31"/>
          <p:cNvSpPr txBox="1"/>
          <p:nvPr/>
        </p:nvSpPr>
        <p:spPr>
          <a:xfrm>
            <a:off x="6325452" y="428430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“3”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9" name="Google Shape;459;p31"/>
          <p:cNvSpPr txBox="1"/>
          <p:nvPr/>
        </p:nvSpPr>
        <p:spPr>
          <a:xfrm>
            <a:off x="8232925" y="2624100"/>
            <a:ext cx="911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[256]</a:t>
            </a:r>
            <a:endParaRPr sz="1800">
              <a:solidFill>
                <a:srgbClr val="FF0000"/>
              </a:solidFill>
            </a:endParaRPr>
          </a:p>
        </p:txBody>
      </p:sp>
      <p:grpSp>
        <p:nvGrpSpPr>
          <p:cNvPr id="460" name="Google Shape;460;p31"/>
          <p:cNvGrpSpPr/>
          <p:nvPr/>
        </p:nvGrpSpPr>
        <p:grpSpPr>
          <a:xfrm>
            <a:off x="2996350" y="2498338"/>
            <a:ext cx="964692" cy="436264"/>
            <a:chOff x="3161339" y="3968693"/>
            <a:chExt cx="914400" cy="482700"/>
          </a:xfrm>
        </p:grpSpPr>
        <p:sp>
          <p:nvSpPr>
            <p:cNvPr id="461" name="Google Shape;461;p31"/>
            <p:cNvSpPr/>
            <p:nvPr/>
          </p:nvSpPr>
          <p:spPr>
            <a:xfrm>
              <a:off x="3161339" y="3968693"/>
              <a:ext cx="485700" cy="48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2" name="Google Shape;462;p31"/>
            <p:cNvCxnSpPr>
              <a:stCxn id="461" idx="6"/>
            </p:cNvCxnSpPr>
            <p:nvPr/>
          </p:nvCxnSpPr>
          <p:spPr>
            <a:xfrm>
              <a:off x="3647039" y="4210043"/>
              <a:ext cx="428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463" name="Google Shape;463;p31"/>
          <p:cNvGraphicFramePr/>
          <p:nvPr/>
        </p:nvGraphicFramePr>
        <p:xfrm>
          <a:off x="381000" y="2906138"/>
          <a:ext cx="3473400" cy="178305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1220500"/>
                <a:gridCol w="784925"/>
                <a:gridCol w="745975"/>
                <a:gridCol w="722000"/>
              </a:tblGrid>
              <a:tr h="35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S</a:t>
                      </a:r>
                      <a:endParaRPr sz="1800" b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Node</a:t>
                      </a:r>
                      <a:r>
                        <a:rPr lang="en" sz="1800"/>
                        <a:t> Coverage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i="1"/>
                        <a:t>100%</a:t>
                      </a:r>
                      <a:r>
                        <a:rPr lang="en" sz="1800"/>
                        <a:t> (5/5)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i="1"/>
                        <a:t>80%</a:t>
                      </a:r>
                      <a:r>
                        <a:rPr lang="en" sz="1800"/>
                        <a:t> (4/5)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i="1"/>
                        <a:t>80%</a:t>
                      </a:r>
                      <a:endParaRPr sz="180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/>
                        <a:t>(4/5)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Edge</a:t>
                      </a:r>
                      <a:endParaRPr sz="18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Coverage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0000"/>
                          </a:solidFill>
                        </a:rPr>
                        <a:t>86%</a:t>
                      </a:r>
                      <a:endParaRPr sz="1800" b="1" i="1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(6/7)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57%</a:t>
                      </a:r>
                      <a:endParaRPr sz="1800" i="1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/>
                        <a:t>(4/7)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i="1"/>
                        <a:t>43%</a:t>
                      </a:r>
                      <a:endParaRPr sz="1800" i="1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/>
                        <a:t>(3/7)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p31"/>
          <p:cNvSpPr txBox="1"/>
          <p:nvPr/>
        </p:nvSpPr>
        <p:spPr>
          <a:xfrm>
            <a:off x="673550" y="1628447"/>
            <a:ext cx="5877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Regex: “</a:t>
            </a:r>
            <a:r>
              <a:rPr lang="en" sz="2400" b="1" i="1" u="sng">
                <a:solidFill>
                  <a:srgbClr val="0000FF"/>
                </a:solidFill>
              </a:rPr>
              <a:t>\d+</a:t>
            </a:r>
            <a:r>
              <a:rPr lang="en" sz="2400" b="1"/>
              <a:t>” input set S: {“</a:t>
            </a:r>
            <a:r>
              <a:rPr lang="en" sz="2400" b="1">
                <a:solidFill>
                  <a:srgbClr val="6AA84F"/>
                </a:solidFill>
              </a:rPr>
              <a:t>123</a:t>
            </a:r>
            <a:r>
              <a:rPr lang="en" sz="2400" b="1"/>
              <a:t>”, “</a:t>
            </a:r>
            <a:r>
              <a:rPr lang="en" sz="2400" b="1">
                <a:solidFill>
                  <a:srgbClr val="FF0000"/>
                </a:solidFill>
              </a:rPr>
              <a:t>1a</a:t>
            </a:r>
            <a:r>
              <a:rPr lang="en" sz="2400" b="1"/>
              <a:t>”}</a:t>
            </a:r>
            <a:r>
              <a:rPr lang="en" sz="1800" b="1">
                <a:solidFill>
                  <a:srgbClr val="FFFFFF"/>
                </a:solidFill>
              </a:rPr>
              <a:t>a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465" name="Google Shape;4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787" y="2966606"/>
            <a:ext cx="282714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150" y="2978081"/>
            <a:ext cx="451469" cy="3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1"/>
          <p:cNvSpPr/>
          <p:nvPr/>
        </p:nvSpPr>
        <p:spPr>
          <a:xfrm>
            <a:off x="6913250" y="1594425"/>
            <a:ext cx="1545300" cy="363600"/>
          </a:xfrm>
          <a:prstGeom prst="wedgeRectCallout">
            <a:avLst>
              <a:gd name="adj1" fmla="val -37114"/>
              <a:gd name="adj2" fmla="val 140161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Uncovered</a:t>
            </a:r>
            <a:endParaRPr sz="20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Need to Know</a:t>
            </a:r>
            <a:endParaRPr/>
          </a:p>
        </p:txBody>
      </p:sp>
      <p:sp>
        <p:nvSpPr>
          <p:cNvPr id="473" name="Google Shape;473;p32"/>
          <p:cNvSpPr txBox="1">
            <a:spLocks noGrp="1"/>
          </p:cNvSpPr>
          <p:nvPr>
            <p:ph type="sldNum" idx="12"/>
          </p:nvPr>
        </p:nvSpPr>
        <p:spPr>
          <a:xfrm>
            <a:off x="8471649" y="4749844"/>
            <a:ext cx="633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13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74" name="Google Shape;474;p32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24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❖"/>
            </a:pPr>
            <a:r>
              <a:rPr lang="en" sz="2800" b="1">
                <a:solidFill>
                  <a:srgbClr val="0000FF"/>
                </a:solidFill>
              </a:rPr>
              <a:t>How well are regular expressions tested? (RQ1)</a:t>
            </a:r>
            <a:endParaRPr sz="2800" b="1">
              <a:solidFill>
                <a:srgbClr val="0000FF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Do existing tools increase regular expression coverage? (RQ2) </a:t>
            </a:r>
            <a:endParaRPr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765200" cy="35496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...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11</a:t>
            </a:r>
            <a:r>
              <a:rPr lang="en" sz="1800" dirty="0">
                <a:solidFill>
                  <a:srgbClr val="000000"/>
                </a:solidFill>
              </a:rPr>
              <a:t>     private static Pattern segmentRegex = Pattern.compile("((:\\w+)|\\*)");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...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33</a:t>
            </a:r>
            <a:r>
              <a:rPr lang="en" sz="1800" dirty="0">
                <a:solidFill>
                  <a:srgbClr val="000000"/>
                </a:solidFill>
              </a:rPr>
              <a:t>     private Pattern compileRoutePattern(String route) {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34</a:t>
            </a:r>
            <a:r>
              <a:rPr lang="en" sz="1800" dirty="0">
                <a:solidFill>
                  <a:srgbClr val="000000"/>
                </a:solidFill>
              </a:rPr>
              <a:t>         String routeWithoutFirstSlash = route.substring(1);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35</a:t>
            </a:r>
            <a:r>
              <a:rPr lang="en" sz="1800" dirty="0">
                <a:solidFill>
                  <a:srgbClr val="000000"/>
                </a:solidFill>
              </a:rPr>
              <a:t>         List&lt;String&gt; segments = new ArrayList&lt;String&gt;();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36</a:t>
            </a:r>
            <a:r>
              <a:rPr lang="en" sz="1800" dirty="0">
                <a:solidFill>
                  <a:srgbClr val="000000"/>
                </a:solidFill>
              </a:rPr>
              <a:t>         for (String segment : routeWithoutFirstSlash.split("/")) {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37</a:t>
            </a:r>
            <a:r>
              <a:rPr lang="en" sz="1800" dirty="0">
                <a:solidFill>
                  <a:srgbClr val="000000"/>
                </a:solidFill>
              </a:rPr>
              <a:t>             Matcher match = segmentRegex.matcher(segment);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38</a:t>
            </a:r>
            <a:r>
              <a:rPr lang="en" sz="1800" dirty="0">
                <a:solidFill>
                  <a:srgbClr val="000000"/>
                </a:solidFill>
              </a:rPr>
              <a:t>             if (match.matches()) {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          ...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53</a:t>
            </a:r>
            <a:r>
              <a:rPr lang="en" sz="1800" dirty="0">
                <a:solidFill>
                  <a:srgbClr val="000000"/>
                </a:solidFill>
              </a:rPr>
              <a:t>      }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Data Collection</a:t>
            </a:r>
            <a:endParaRPr/>
          </a:p>
        </p:txBody>
      </p:sp>
      <p:sp>
        <p:nvSpPr>
          <p:cNvPr id="481" name="Google Shape;481;p33"/>
          <p:cNvSpPr/>
          <p:nvPr/>
        </p:nvSpPr>
        <p:spPr>
          <a:xfrm>
            <a:off x="1788225" y="3795974"/>
            <a:ext cx="1961400" cy="374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3"/>
          <p:cNvSpPr/>
          <p:nvPr/>
        </p:nvSpPr>
        <p:spPr>
          <a:xfrm>
            <a:off x="1034000" y="1604250"/>
            <a:ext cx="7087800" cy="374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3" name="Google Shape;483;p33"/>
          <p:cNvCxnSpPr/>
          <p:nvPr/>
        </p:nvCxnSpPr>
        <p:spPr>
          <a:xfrm rot="10800000">
            <a:off x="3688775" y="1831450"/>
            <a:ext cx="1500" cy="1709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33"/>
          <p:cNvCxnSpPr>
            <a:endCxn id="485" idx="2"/>
          </p:cNvCxnSpPr>
          <p:nvPr/>
        </p:nvCxnSpPr>
        <p:spPr>
          <a:xfrm rot="10800000">
            <a:off x="5808900" y="2559304"/>
            <a:ext cx="438000" cy="981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6" name="Google Shape;486;p33"/>
          <p:cNvSpPr/>
          <p:nvPr/>
        </p:nvSpPr>
        <p:spPr>
          <a:xfrm>
            <a:off x="1611750" y="3443675"/>
            <a:ext cx="5390400" cy="374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sldNum" idx="12"/>
          </p:nvPr>
        </p:nvSpPr>
        <p:spPr>
          <a:xfrm>
            <a:off x="8379447" y="4749844"/>
            <a:ext cx="726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14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5471100" y="2242804"/>
            <a:ext cx="675600" cy="316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3"/>
          <p:cNvSpPr/>
          <p:nvPr/>
        </p:nvSpPr>
        <p:spPr>
          <a:xfrm>
            <a:off x="4587550" y="2025550"/>
            <a:ext cx="3873300" cy="2043600"/>
          </a:xfrm>
          <a:prstGeom prst="wedgeRoundRectCallout">
            <a:avLst>
              <a:gd name="adj1" fmla="val -69831"/>
              <a:gd name="adj2" fmla="val 48269"/>
              <a:gd name="adj3" fmla="val 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FFFF"/>
                </a:solidFill>
              </a:rPr>
              <a:t>Call site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Project name: </a:t>
            </a:r>
            <a:endParaRPr lang="fr-CA" sz="1800" dirty="0" smtClean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rgbClr val="FFFFFF"/>
                </a:solidFill>
              </a:rPr>
              <a:t>mikko-apo/KiRouter.java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File name: SinatraRouteParser.java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Line number: line 38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4"/>
          <p:cNvSpPr/>
          <p:nvPr/>
        </p:nvSpPr>
        <p:spPr>
          <a:xfrm>
            <a:off x="2079175" y="1247750"/>
            <a:ext cx="4167900" cy="2539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Maven Test Process</a:t>
            </a:r>
            <a:endParaRPr sz="2200"/>
          </a:p>
        </p:txBody>
      </p:sp>
      <p:sp>
        <p:nvSpPr>
          <p:cNvPr id="494" name="Google Shape;494;p34"/>
          <p:cNvSpPr/>
          <p:nvPr/>
        </p:nvSpPr>
        <p:spPr>
          <a:xfrm>
            <a:off x="2493575" y="1836800"/>
            <a:ext cx="3655200" cy="175650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JVM</a:t>
            </a:r>
            <a:endParaRPr sz="1800"/>
          </a:p>
        </p:txBody>
      </p:sp>
      <p:sp>
        <p:nvSpPr>
          <p:cNvPr id="495" name="Google Shape;495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Data Collection</a:t>
            </a:r>
            <a:endParaRPr/>
          </a:p>
        </p:txBody>
      </p:sp>
      <p:sp>
        <p:nvSpPr>
          <p:cNvPr id="496" name="Google Shape;496;p34"/>
          <p:cNvSpPr txBox="1">
            <a:spLocks noGrp="1"/>
          </p:cNvSpPr>
          <p:nvPr>
            <p:ph type="sldNum" idx="12"/>
          </p:nvPr>
        </p:nvSpPr>
        <p:spPr>
          <a:xfrm>
            <a:off x="8379447" y="4749844"/>
            <a:ext cx="726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15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97" name="Google Shape;497;p34"/>
          <p:cNvSpPr/>
          <p:nvPr/>
        </p:nvSpPr>
        <p:spPr>
          <a:xfrm rot="870491">
            <a:off x="1446961" y="2161527"/>
            <a:ext cx="1289727" cy="190483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4"/>
          <p:cNvSpPr/>
          <p:nvPr/>
        </p:nvSpPr>
        <p:spPr>
          <a:xfrm>
            <a:off x="457200" y="1791599"/>
            <a:ext cx="945594" cy="563112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Source code</a:t>
            </a:r>
            <a:endParaRPr sz="1800"/>
          </a:p>
        </p:txBody>
      </p:sp>
      <p:sp>
        <p:nvSpPr>
          <p:cNvPr id="499" name="Google Shape;499;p34"/>
          <p:cNvSpPr/>
          <p:nvPr/>
        </p:nvSpPr>
        <p:spPr>
          <a:xfrm>
            <a:off x="457175" y="2591699"/>
            <a:ext cx="945594" cy="563112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 cases</a:t>
            </a:r>
            <a:endParaRPr sz="1800"/>
          </a:p>
        </p:txBody>
      </p:sp>
      <p:sp>
        <p:nvSpPr>
          <p:cNvPr id="500" name="Google Shape;500;p34"/>
          <p:cNvSpPr/>
          <p:nvPr/>
        </p:nvSpPr>
        <p:spPr>
          <a:xfrm rot="-770545">
            <a:off x="1469339" y="2597986"/>
            <a:ext cx="1278173" cy="176153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4"/>
          <p:cNvSpPr/>
          <p:nvPr/>
        </p:nvSpPr>
        <p:spPr>
          <a:xfrm>
            <a:off x="2713363" y="1975200"/>
            <a:ext cx="32433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String.matches</a:t>
            </a:r>
            <a:r>
              <a:rPr lang="en" sz="1800"/>
              <a:t>(String regex)</a:t>
            </a:r>
            <a:endParaRPr sz="1800"/>
          </a:p>
        </p:txBody>
      </p:sp>
      <p:sp>
        <p:nvSpPr>
          <p:cNvPr id="502" name="Google Shape;502;p34"/>
          <p:cNvSpPr/>
          <p:nvPr/>
        </p:nvSpPr>
        <p:spPr>
          <a:xfrm>
            <a:off x="2722300" y="2404650"/>
            <a:ext cx="3243300" cy="56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Pattern.matches</a:t>
            </a:r>
            <a:r>
              <a:rPr lang="en" sz="1800"/>
              <a:t>(String regex, CharSequence input)</a:t>
            </a:r>
            <a:endParaRPr sz="1800"/>
          </a:p>
        </p:txBody>
      </p:sp>
      <p:sp>
        <p:nvSpPr>
          <p:cNvPr id="503" name="Google Shape;503;p34"/>
          <p:cNvSpPr/>
          <p:nvPr/>
        </p:nvSpPr>
        <p:spPr>
          <a:xfrm>
            <a:off x="2722175" y="3003600"/>
            <a:ext cx="3215700" cy="37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Matcher.matches()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504" name="Google Shape;504;p34"/>
          <p:cNvSpPr/>
          <p:nvPr/>
        </p:nvSpPr>
        <p:spPr>
          <a:xfrm>
            <a:off x="6472500" y="2148825"/>
            <a:ext cx="2386500" cy="1303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Call site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505" name="Google Shape;505;p34"/>
          <p:cNvSpPr/>
          <p:nvPr/>
        </p:nvSpPr>
        <p:spPr>
          <a:xfrm>
            <a:off x="6591875" y="2675751"/>
            <a:ext cx="1736100" cy="706500"/>
          </a:xfrm>
          <a:prstGeom prst="foldedCorner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Regex: “\d+”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Input: “123”</a:t>
            </a:r>
            <a:endParaRPr sz="2000" b="1"/>
          </a:p>
        </p:txBody>
      </p:sp>
      <p:sp>
        <p:nvSpPr>
          <p:cNvPr id="506" name="Google Shape;506;p34"/>
          <p:cNvSpPr/>
          <p:nvPr/>
        </p:nvSpPr>
        <p:spPr>
          <a:xfrm>
            <a:off x="3455575" y="3415163"/>
            <a:ext cx="4224000" cy="563100"/>
          </a:xfrm>
          <a:prstGeom prst="curvedUpArrow">
            <a:avLst>
              <a:gd name="adj1" fmla="val 25000"/>
              <a:gd name="adj2" fmla="val 49075"/>
              <a:gd name="adj3" fmla="val 25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4"/>
          <p:cNvSpPr txBox="1"/>
          <p:nvPr/>
        </p:nvSpPr>
        <p:spPr>
          <a:xfrm>
            <a:off x="4388350" y="3897650"/>
            <a:ext cx="35472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Dynamic Instrumentation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508" name="Google Shape;508;p34"/>
          <p:cNvSpPr txBox="1"/>
          <p:nvPr/>
        </p:nvSpPr>
        <p:spPr>
          <a:xfrm rot="843950">
            <a:off x="1554702" y="2198660"/>
            <a:ext cx="845552" cy="18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“\d+”</a:t>
            </a:r>
            <a:endParaRPr sz="1800" b="1"/>
          </a:p>
        </p:txBody>
      </p:sp>
      <p:sp>
        <p:nvSpPr>
          <p:cNvPr id="509" name="Google Shape;509;p34"/>
          <p:cNvSpPr txBox="1"/>
          <p:nvPr/>
        </p:nvSpPr>
        <p:spPr>
          <a:xfrm rot="-853425">
            <a:off x="1402584" y="2674719"/>
            <a:ext cx="844902" cy="18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“123”</a:t>
            </a:r>
            <a:endParaRPr sz="1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0" animBg="1"/>
      <p:bldP spid="502" grpId="0" animBg="1"/>
      <p:bldP spid="5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RQ1: How Well Are Regex Tested</a:t>
            </a:r>
            <a:endParaRPr/>
          </a:p>
        </p:txBody>
      </p:sp>
      <p:sp>
        <p:nvSpPr>
          <p:cNvPr id="515" name="Google Shape;515;p35"/>
          <p:cNvSpPr txBox="1">
            <a:spLocks noGrp="1"/>
          </p:cNvSpPr>
          <p:nvPr>
            <p:ph type="sldNum" idx="12"/>
          </p:nvPr>
        </p:nvSpPr>
        <p:spPr>
          <a:xfrm>
            <a:off x="8500699" y="4749844"/>
            <a:ext cx="60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16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16" name="Google Shape;516;p3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800" b="1"/>
              <a:t>Artifacts</a:t>
            </a:r>
            <a:r>
              <a:rPr lang="en"/>
              <a:t> 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>
                <a:solidFill>
                  <a:srgbClr val="0000FF"/>
                </a:solidFill>
              </a:rPr>
              <a:t>RepoReaper</a:t>
            </a:r>
            <a:r>
              <a:rPr lang="en"/>
              <a:t>: curated GitHub projects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5,691 Java Maven projects </a:t>
            </a:r>
            <a:r>
              <a:rPr lang="en" sz="2000"/>
              <a:t>( test code ratio &gt; 0, call sites in code &gt; 0 )</a:t>
            </a:r>
            <a:endParaRPr sz="20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/>
              <a:t>1,225 Java Maven projects </a:t>
            </a:r>
            <a:r>
              <a:rPr lang="en" sz="2000"/>
              <a:t>( call sites in JVM )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RQ1: How Well Are Regex Tested</a:t>
            </a:r>
            <a:endParaRPr/>
          </a:p>
        </p:txBody>
      </p:sp>
      <p:sp>
        <p:nvSpPr>
          <p:cNvPr id="522" name="Google Shape;522;p36"/>
          <p:cNvSpPr txBox="1">
            <a:spLocks noGrp="1"/>
          </p:cNvSpPr>
          <p:nvPr>
            <p:ph type="sldNum" idx="12"/>
          </p:nvPr>
        </p:nvSpPr>
        <p:spPr>
          <a:xfrm>
            <a:off x="8475024" y="4749844"/>
            <a:ext cx="63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17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23" name="Google Shape;523;p36"/>
          <p:cNvSpPr txBox="1">
            <a:spLocks noGrp="1"/>
          </p:cNvSpPr>
          <p:nvPr>
            <p:ph type="body" idx="1"/>
          </p:nvPr>
        </p:nvSpPr>
        <p:spPr>
          <a:xfrm>
            <a:off x="457200" y="1085850"/>
            <a:ext cx="8229600" cy="3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Most regular expression call sites (83%) are not tested</a:t>
            </a:r>
            <a:endParaRPr sz="2800" b="1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18,426 call sites in source code </a:t>
            </a:r>
            <a:r>
              <a:rPr lang="en" sz="2000">
                <a:solidFill>
                  <a:srgbClr val="000000"/>
                </a:solidFill>
              </a:rPr>
              <a:t>(String.matches, Pattern.matches, Matcher.matches)</a:t>
            </a:r>
            <a:endParaRPr sz="2000"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3,093</a:t>
            </a:r>
            <a:r>
              <a:rPr lang="en">
                <a:solidFill>
                  <a:srgbClr val="0000FF"/>
                </a:solidFill>
              </a:rPr>
              <a:t> (16.8%)</a:t>
            </a:r>
            <a:r>
              <a:rPr lang="en">
                <a:solidFill>
                  <a:srgbClr val="000000"/>
                </a:solidFill>
              </a:rPr>
              <a:t> are executed by the test suites.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RQ1: How Well Are Regex Tested</a:t>
            </a:r>
            <a:endParaRPr/>
          </a:p>
        </p:txBody>
      </p:sp>
      <p:sp>
        <p:nvSpPr>
          <p:cNvPr id="529" name="Google Shape;529;p37"/>
          <p:cNvSpPr txBox="1">
            <a:spLocks noGrp="1"/>
          </p:cNvSpPr>
          <p:nvPr>
            <p:ph type="sldNum" idx="12"/>
          </p:nvPr>
        </p:nvSpPr>
        <p:spPr>
          <a:xfrm>
            <a:off x="8435348" y="4749844"/>
            <a:ext cx="670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18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30" name="Google Shape;530;p37"/>
          <p:cNvSpPr txBox="1">
            <a:spLocks noGrp="1"/>
          </p:cNvSpPr>
          <p:nvPr>
            <p:ph type="body" idx="1"/>
          </p:nvPr>
        </p:nvSpPr>
        <p:spPr>
          <a:xfrm>
            <a:off x="457200" y="1085850"/>
            <a:ext cx="82296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A majority of regular expressions are tested with exclusively matching or exclusively non-matching inputs.</a:t>
            </a:r>
            <a:endParaRPr sz="18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531" name="Google Shape;531;p37"/>
          <p:cNvGraphicFramePr/>
          <p:nvPr>
            <p:extLst>
              <p:ext uri="{D42A27DB-BD31-4B8C-83A1-F6EECF244321}">
                <p14:modId xmlns:p14="http://schemas.microsoft.com/office/powerpoint/2010/main" val="3965156015"/>
              </p:ext>
            </p:extLst>
          </p:nvPr>
        </p:nvGraphicFramePr>
        <p:xfrm>
          <a:off x="689188" y="3233500"/>
          <a:ext cx="7510225" cy="150873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1023700"/>
                <a:gridCol w="1675000"/>
                <a:gridCol w="2158050"/>
                <a:gridCol w="1218975"/>
                <a:gridCol w="1434500"/>
              </a:tblGrid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Only matching inputs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Only non-matching inputs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baseline="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fr-CA" sz="1800" baseline="0" dirty="0" smtClean="0">
                          <a:solidFill>
                            <a:srgbClr val="FFFFFF"/>
                          </a:solidFill>
                        </a:rPr>
                        <a:t>  </a:t>
                      </a:r>
                      <a:r>
                        <a:rPr lang="fr-CA" sz="1400" baseline="0" dirty="0" smtClean="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sz="1800" dirty="0" smtClean="0"/>
                        <a:t> </a:t>
                      </a:r>
                      <a:r>
                        <a:rPr lang="fr-CA" sz="1800" dirty="0" smtClean="0"/>
                        <a:t>&amp;</a:t>
                      </a:r>
                      <a:r>
                        <a:rPr lang="en" sz="1800" dirty="0" smtClean="0">
                          <a:solidFill>
                            <a:srgbClr val="FFFFFF"/>
                          </a:solidFill>
                        </a:rPr>
                        <a:t>non-m</a:t>
                      </a:r>
                      <a:endParaRPr sz="18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total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# regex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6,029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4,941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4,126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15,096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% regex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39.9%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32.7%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21.3%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100%</a:t>
                      </a:r>
                      <a:endParaRPr sz="1800" dirty="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532" name="Google Shape;5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150" y="3647269"/>
            <a:ext cx="361846" cy="24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926" y="3649425"/>
            <a:ext cx="210486" cy="24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614" y="3343982"/>
            <a:ext cx="361846" cy="24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850" y="3343982"/>
            <a:ext cx="210487" cy="24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Need to Know</a:t>
            </a:r>
            <a:endParaRPr/>
          </a:p>
        </p:txBody>
      </p:sp>
      <p:sp>
        <p:nvSpPr>
          <p:cNvPr id="541" name="Google Shape;541;p38"/>
          <p:cNvSpPr txBox="1">
            <a:spLocks noGrp="1"/>
          </p:cNvSpPr>
          <p:nvPr>
            <p:ph type="sldNum" idx="12"/>
          </p:nvPr>
        </p:nvSpPr>
        <p:spPr>
          <a:xfrm>
            <a:off x="8471649" y="4749844"/>
            <a:ext cx="633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19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42" name="Google Shape;542;p38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382000" cy="24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 sz="2800">
                <a:solidFill>
                  <a:srgbClr val="000000"/>
                </a:solidFill>
              </a:rPr>
              <a:t>How well are regular expressions tested? (RQ1)</a:t>
            </a:r>
            <a:endParaRPr sz="280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❖"/>
            </a:pPr>
            <a:r>
              <a:rPr lang="en" sz="2800" b="1">
                <a:solidFill>
                  <a:srgbClr val="0000FF"/>
                </a:solidFill>
              </a:rPr>
              <a:t>Do existing tools increase regular expression coverage? (RQ2) </a:t>
            </a:r>
            <a:endParaRPr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2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72050" y="1246100"/>
            <a:ext cx="4903800" cy="2328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L1:  </a:t>
            </a:r>
            <a:r>
              <a:rPr lang="en" sz="1800"/>
              <a:t>if(Pattern.matches(</a:t>
            </a:r>
            <a:r>
              <a:rPr lang="en" sz="1800">
                <a:solidFill>
                  <a:srgbClr val="0000FF"/>
                </a:solidFill>
              </a:rPr>
              <a:t>"-d|--data",</a:t>
            </a:r>
            <a:r>
              <a:rPr lang="en" sz="1800" b="1">
                <a:solidFill>
                  <a:srgbClr val="0000FF"/>
                </a:solidFill>
              </a:rPr>
              <a:t>str</a:t>
            </a:r>
            <a:r>
              <a:rPr lang="en" sz="1800"/>
              <a:t>)) {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L2:</a:t>
            </a:r>
            <a:r>
              <a:rPr lang="en" sz="1800"/>
              <a:t>	     System.out.println("YES");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    ...	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L4:</a:t>
            </a:r>
            <a:r>
              <a:rPr lang="en" sz="1800"/>
              <a:t>  } else {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L5:</a:t>
            </a:r>
            <a:r>
              <a:rPr lang="en" sz="1800"/>
              <a:t>	     System.out.println("NO");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    ...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}</a:t>
            </a:r>
            <a:endParaRPr sz="1800"/>
          </a:p>
        </p:txBody>
      </p:sp>
      <p:grpSp>
        <p:nvGrpSpPr>
          <p:cNvPr id="126" name="Google Shape;126;p21"/>
          <p:cNvGrpSpPr/>
          <p:nvPr/>
        </p:nvGrpSpPr>
        <p:grpSpPr>
          <a:xfrm>
            <a:off x="5577840" y="883619"/>
            <a:ext cx="2377422" cy="2079727"/>
            <a:chOff x="5578325" y="1584600"/>
            <a:chExt cx="2106150" cy="2046975"/>
          </a:xfrm>
        </p:grpSpPr>
        <p:sp>
          <p:nvSpPr>
            <p:cNvPr id="127" name="Google Shape;127;p21"/>
            <p:cNvSpPr/>
            <p:nvPr/>
          </p:nvSpPr>
          <p:spPr>
            <a:xfrm>
              <a:off x="6242577" y="2270400"/>
              <a:ext cx="548700" cy="38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L1</a:t>
              </a:r>
              <a:endParaRPr sz="1800"/>
            </a:p>
          </p:txBody>
        </p:sp>
        <p:cxnSp>
          <p:nvCxnSpPr>
            <p:cNvPr id="128" name="Google Shape;128;p21"/>
            <p:cNvCxnSpPr>
              <a:stCxn id="127" idx="3"/>
              <a:endCxn id="129" idx="0"/>
            </p:cNvCxnSpPr>
            <p:nvPr/>
          </p:nvCxnSpPr>
          <p:spPr>
            <a:xfrm flipH="1">
              <a:off x="5874133" y="2598165"/>
              <a:ext cx="448800" cy="657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130;p21"/>
            <p:cNvCxnSpPr>
              <a:stCxn id="127" idx="5"/>
              <a:endCxn id="131" idx="0"/>
            </p:cNvCxnSpPr>
            <p:nvPr/>
          </p:nvCxnSpPr>
          <p:spPr>
            <a:xfrm>
              <a:off x="6710922" y="2598165"/>
              <a:ext cx="513600" cy="649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" name="Google Shape;132;p21"/>
            <p:cNvSpPr txBox="1"/>
            <p:nvPr/>
          </p:nvSpPr>
          <p:spPr>
            <a:xfrm>
              <a:off x="6594675" y="1859108"/>
              <a:ext cx="517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str</a:t>
              </a:r>
              <a:endParaRPr sz="2000"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5578325" y="2710398"/>
              <a:ext cx="5793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“-d”</a:t>
              </a:r>
              <a:endParaRPr sz="2000"/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6958775" y="2662214"/>
              <a:ext cx="7257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“xd”</a:t>
              </a:r>
              <a:endParaRPr sz="2000"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5578325" y="3247575"/>
              <a:ext cx="548700" cy="38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L2</a:t>
              </a:r>
              <a:endParaRPr sz="1800"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6949925" y="3247575"/>
              <a:ext cx="548700" cy="38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L5</a:t>
              </a:r>
              <a:endParaRPr sz="1800"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6238850" y="1584600"/>
              <a:ext cx="548700" cy="384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37" name="Google Shape;137;p21"/>
            <p:cNvCxnSpPr>
              <a:stCxn id="136" idx="4"/>
              <a:endCxn id="127" idx="0"/>
            </p:cNvCxnSpPr>
            <p:nvPr/>
          </p:nvCxnSpPr>
          <p:spPr>
            <a:xfrm>
              <a:off x="6513200" y="1968600"/>
              <a:ext cx="3600" cy="301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38" name="Google Shape;138;p21"/>
          <p:cNvSpPr txBox="1"/>
          <p:nvPr/>
        </p:nvSpPr>
        <p:spPr>
          <a:xfrm>
            <a:off x="457200" y="3574925"/>
            <a:ext cx="8229600" cy="76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Branch coverage is </a:t>
            </a:r>
            <a:r>
              <a:rPr lang="en" sz="2400" b="1" i="1"/>
              <a:t>insufficient</a:t>
            </a:r>
            <a:r>
              <a:rPr lang="en" sz="2400"/>
              <a:t> to describe regex structure</a:t>
            </a:r>
            <a:endParaRPr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388" y="2053931"/>
            <a:ext cx="1226062" cy="122606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RQ2: Can REX Increase Coverage</a:t>
            </a:r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sldNum" idx="12"/>
          </p:nvPr>
        </p:nvSpPr>
        <p:spPr>
          <a:xfrm>
            <a:off x="8501174" y="4749844"/>
            <a:ext cx="6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20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550" name="Google Shape;5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25" y="1664400"/>
            <a:ext cx="1110000" cy="11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975" y="1729725"/>
            <a:ext cx="930375" cy="9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600" y="1672575"/>
            <a:ext cx="1044675" cy="10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9"/>
          <p:cNvSpPr txBox="1"/>
          <p:nvPr/>
        </p:nvSpPr>
        <p:spPr>
          <a:xfrm>
            <a:off x="6721825" y="2846813"/>
            <a:ext cx="11259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REX</a:t>
            </a:r>
            <a:endParaRPr sz="2400" b="1"/>
          </a:p>
        </p:txBody>
      </p:sp>
      <p:sp>
        <p:nvSpPr>
          <p:cNvPr id="554" name="Google Shape;554;p39"/>
          <p:cNvSpPr txBox="1"/>
          <p:nvPr/>
        </p:nvSpPr>
        <p:spPr>
          <a:xfrm>
            <a:off x="1062050" y="2831550"/>
            <a:ext cx="2053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Developers</a:t>
            </a:r>
            <a:endParaRPr sz="2400" b="1"/>
          </a:p>
        </p:txBody>
      </p:sp>
      <p:sp>
        <p:nvSpPr>
          <p:cNvPr id="555" name="Google Shape;555;p39"/>
          <p:cNvSpPr txBox="1"/>
          <p:nvPr/>
        </p:nvSpPr>
        <p:spPr>
          <a:xfrm>
            <a:off x="533400" y="3351656"/>
            <a:ext cx="4383300" cy="85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Small</a:t>
            </a:r>
            <a:r>
              <a:rPr lang="en" sz="2000"/>
              <a:t> test input size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matching and </a:t>
            </a:r>
            <a:r>
              <a:rPr lang="en" sz="2000" b="1"/>
              <a:t>non-matching</a:t>
            </a:r>
            <a:r>
              <a:rPr lang="en" sz="2000"/>
              <a:t> strings</a:t>
            </a:r>
            <a:endParaRPr sz="2000"/>
          </a:p>
        </p:txBody>
      </p:sp>
      <p:sp>
        <p:nvSpPr>
          <p:cNvPr id="556" name="Google Shape;556;p39"/>
          <p:cNvSpPr txBox="1"/>
          <p:nvPr/>
        </p:nvSpPr>
        <p:spPr>
          <a:xfrm>
            <a:off x="5867400" y="3351650"/>
            <a:ext cx="2664000" cy="85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Large</a:t>
            </a:r>
            <a:r>
              <a:rPr lang="en" sz="2000"/>
              <a:t> test input size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matching strings</a:t>
            </a:r>
            <a:endParaRPr sz="2000"/>
          </a:p>
        </p:txBody>
      </p:sp>
      <p:sp>
        <p:nvSpPr>
          <p:cNvPr id="557" name="Google Shape;557;p39"/>
          <p:cNvSpPr/>
          <p:nvPr/>
        </p:nvSpPr>
        <p:spPr>
          <a:xfrm>
            <a:off x="2173300" y="1325650"/>
            <a:ext cx="4189800" cy="970500"/>
          </a:xfrm>
          <a:prstGeom prst="wedgeRectCallout">
            <a:avLst>
              <a:gd name="adj1" fmla="val 58642"/>
              <a:gd name="adj2" fmla="val 134425"/>
            </a:avLst>
          </a:prstGeom>
          <a:solidFill>
            <a:srgbClr val="4A86E8"/>
          </a:solidFill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REX is a Microsoft research tool generating strings for regex through constraint solver</a:t>
            </a:r>
            <a:endParaRPr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RQ2: Can REX Increase Coverage</a:t>
            </a:r>
            <a:endParaRPr/>
          </a:p>
        </p:txBody>
      </p:sp>
      <p:sp>
        <p:nvSpPr>
          <p:cNvPr id="563" name="Google Shape;563;p40"/>
          <p:cNvSpPr txBox="1">
            <a:spLocks noGrp="1"/>
          </p:cNvSpPr>
          <p:nvPr>
            <p:ph type="sldNum" idx="12"/>
          </p:nvPr>
        </p:nvSpPr>
        <p:spPr>
          <a:xfrm>
            <a:off x="8477249" y="4749844"/>
            <a:ext cx="628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21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graphicFrame>
        <p:nvGraphicFramePr>
          <p:cNvPr id="564" name="Google Shape;564;p40"/>
          <p:cNvGraphicFramePr/>
          <p:nvPr/>
        </p:nvGraphicFramePr>
        <p:xfrm>
          <a:off x="1327125" y="2448281"/>
          <a:ext cx="1808075" cy="164588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964450"/>
                <a:gridCol w="843625"/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“12”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“a”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“123”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“1a”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5" name="Google Shape;565;p40"/>
          <p:cNvSpPr txBox="1"/>
          <p:nvPr/>
        </p:nvSpPr>
        <p:spPr>
          <a:xfrm>
            <a:off x="2525600" y="1418400"/>
            <a:ext cx="30699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Regex: “</a:t>
            </a:r>
            <a:r>
              <a:rPr lang="en" sz="2800" b="1" u="sng">
                <a:solidFill>
                  <a:srgbClr val="0000FF"/>
                </a:solidFill>
              </a:rPr>
              <a:t>\d{2,5}</a:t>
            </a:r>
            <a:r>
              <a:rPr lang="en" sz="2800"/>
              <a:t>” </a:t>
            </a:r>
            <a:endParaRPr sz="2800"/>
          </a:p>
        </p:txBody>
      </p:sp>
      <p:pic>
        <p:nvPicPr>
          <p:cNvPr id="566" name="Google Shape;5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125" y="2515444"/>
            <a:ext cx="451469" cy="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125" y="3369956"/>
            <a:ext cx="451469" cy="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650" y="2935565"/>
            <a:ext cx="282714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450" y="3746700"/>
            <a:ext cx="282714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0" name="Google Shape;570;p40"/>
          <p:cNvGraphicFramePr/>
          <p:nvPr/>
        </p:nvGraphicFramePr>
        <p:xfrm>
          <a:off x="5365725" y="2448281"/>
          <a:ext cx="1808075" cy="164588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964450"/>
                <a:gridCol w="843625"/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“589”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“99”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“47”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“456”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71" name="Google Shape;5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950" y="2568638"/>
            <a:ext cx="451469" cy="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950" y="2987738"/>
            <a:ext cx="451469" cy="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950" y="3406838"/>
            <a:ext cx="451469" cy="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950" y="3749738"/>
            <a:ext cx="451469" cy="3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0"/>
          <p:cNvSpPr/>
          <p:nvPr/>
        </p:nvSpPr>
        <p:spPr>
          <a:xfrm>
            <a:off x="2194700" y="3611025"/>
            <a:ext cx="2496528" cy="1138806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Higher Coverage</a:t>
            </a:r>
            <a:endParaRPr sz="2000"/>
          </a:p>
        </p:txBody>
      </p:sp>
      <p:sp>
        <p:nvSpPr>
          <p:cNvPr id="576" name="Google Shape;576;p40"/>
          <p:cNvSpPr txBox="1"/>
          <p:nvPr/>
        </p:nvSpPr>
        <p:spPr>
          <a:xfrm>
            <a:off x="1265750" y="2036006"/>
            <a:ext cx="19356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Developers</a:t>
            </a:r>
            <a:endParaRPr sz="2400" b="1"/>
          </a:p>
        </p:txBody>
      </p:sp>
      <p:sp>
        <p:nvSpPr>
          <p:cNvPr id="577" name="Google Shape;577;p40"/>
          <p:cNvSpPr txBox="1"/>
          <p:nvPr/>
        </p:nvSpPr>
        <p:spPr>
          <a:xfrm>
            <a:off x="5834375" y="2071425"/>
            <a:ext cx="11259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REX</a:t>
            </a:r>
            <a:endParaRPr sz="24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RQ2: Can REX Increase Coverage</a:t>
            </a:r>
            <a:endParaRPr/>
          </a:p>
        </p:txBody>
      </p:sp>
      <p:sp>
        <p:nvSpPr>
          <p:cNvPr id="583" name="Google Shape;583;p41"/>
          <p:cNvSpPr txBox="1">
            <a:spLocks noGrp="1"/>
          </p:cNvSpPr>
          <p:nvPr>
            <p:ph type="sldNum" idx="12"/>
          </p:nvPr>
        </p:nvSpPr>
        <p:spPr>
          <a:xfrm>
            <a:off x="8477249" y="4749844"/>
            <a:ext cx="628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22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graphicFrame>
        <p:nvGraphicFramePr>
          <p:cNvPr id="584" name="Google Shape;584;p41"/>
          <p:cNvGraphicFramePr/>
          <p:nvPr/>
        </p:nvGraphicFramePr>
        <p:xfrm>
          <a:off x="1327125" y="2448281"/>
          <a:ext cx="1808075" cy="164588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964450"/>
                <a:gridCol w="843625"/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“12”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“a”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“123”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“1a”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5" name="Google Shape;585;p41"/>
          <p:cNvSpPr txBox="1"/>
          <p:nvPr/>
        </p:nvSpPr>
        <p:spPr>
          <a:xfrm>
            <a:off x="2525600" y="1418400"/>
            <a:ext cx="30699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Regex: “</a:t>
            </a:r>
            <a:r>
              <a:rPr lang="en" sz="2800" b="1" u="sng">
                <a:solidFill>
                  <a:srgbClr val="0000FF"/>
                </a:solidFill>
              </a:rPr>
              <a:t>\d{2,5}</a:t>
            </a:r>
            <a:r>
              <a:rPr lang="en" sz="2800"/>
              <a:t>” </a:t>
            </a:r>
            <a:endParaRPr sz="2800"/>
          </a:p>
        </p:txBody>
      </p:sp>
      <p:pic>
        <p:nvPicPr>
          <p:cNvPr id="586" name="Google Shape;5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125" y="2515444"/>
            <a:ext cx="451469" cy="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125" y="3369956"/>
            <a:ext cx="451469" cy="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650" y="2935565"/>
            <a:ext cx="282714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450" y="3746700"/>
            <a:ext cx="282714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1"/>
          <p:cNvSpPr txBox="1"/>
          <p:nvPr/>
        </p:nvSpPr>
        <p:spPr>
          <a:xfrm>
            <a:off x="1265750" y="2036006"/>
            <a:ext cx="19356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Developers</a:t>
            </a:r>
            <a:endParaRPr sz="2400" b="1"/>
          </a:p>
        </p:txBody>
      </p:sp>
      <p:sp>
        <p:nvSpPr>
          <p:cNvPr id="591" name="Google Shape;591;p41"/>
          <p:cNvSpPr txBox="1"/>
          <p:nvPr/>
        </p:nvSpPr>
        <p:spPr>
          <a:xfrm>
            <a:off x="5834375" y="2071425"/>
            <a:ext cx="11259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REX</a:t>
            </a:r>
            <a:endParaRPr sz="2400" b="1"/>
          </a:p>
        </p:txBody>
      </p:sp>
      <p:graphicFrame>
        <p:nvGraphicFramePr>
          <p:cNvPr id="592" name="Google Shape;592;p41"/>
          <p:cNvGraphicFramePr/>
          <p:nvPr/>
        </p:nvGraphicFramePr>
        <p:xfrm>
          <a:off x="4078075" y="2459269"/>
          <a:ext cx="4513400" cy="164588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802900"/>
                <a:gridCol w="858525"/>
                <a:gridCol w="872175"/>
                <a:gridCol w="993400"/>
                <a:gridCol w="487475"/>
                <a:gridCol w="498925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“32”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“481”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“14”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“9991”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“96835”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“68”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“492”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“28”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“968”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“88929”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“01”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“88”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“519”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“89”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“86”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“52”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“02”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“8887”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“96298”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93" name="Google Shape;593;p41"/>
          <p:cNvGrpSpPr/>
          <p:nvPr/>
        </p:nvGrpSpPr>
        <p:grpSpPr>
          <a:xfrm>
            <a:off x="4575275" y="2601911"/>
            <a:ext cx="4199850" cy="1514557"/>
            <a:chOff x="4575275" y="2601911"/>
            <a:chExt cx="4199850" cy="1514557"/>
          </a:xfrm>
        </p:grpSpPr>
        <p:grpSp>
          <p:nvGrpSpPr>
            <p:cNvPr id="594" name="Google Shape;594;p41"/>
            <p:cNvGrpSpPr/>
            <p:nvPr/>
          </p:nvGrpSpPr>
          <p:grpSpPr>
            <a:xfrm>
              <a:off x="6251675" y="2601911"/>
              <a:ext cx="389850" cy="1514557"/>
              <a:chOff x="4575275" y="2601911"/>
              <a:chExt cx="389850" cy="1514557"/>
            </a:xfrm>
          </p:grpSpPr>
          <p:pic>
            <p:nvPicPr>
              <p:cNvPr id="595" name="Google Shape;595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5275" y="2601911"/>
                <a:ext cx="376950" cy="250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6" name="Google Shape;596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88175" y="3021011"/>
                <a:ext cx="376950" cy="250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7" name="Google Shape;597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88175" y="3440111"/>
                <a:ext cx="376950" cy="250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8" name="Google Shape;598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88175" y="3865849"/>
                <a:ext cx="376950" cy="2506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9" name="Google Shape;599;p41"/>
            <p:cNvGrpSpPr/>
            <p:nvPr/>
          </p:nvGrpSpPr>
          <p:grpSpPr>
            <a:xfrm>
              <a:off x="4575275" y="2601911"/>
              <a:ext cx="4199850" cy="1514557"/>
              <a:chOff x="4575275" y="2601911"/>
              <a:chExt cx="4199850" cy="1514557"/>
            </a:xfrm>
          </p:grpSpPr>
          <p:grpSp>
            <p:nvGrpSpPr>
              <p:cNvPr id="600" name="Google Shape;600;p41"/>
              <p:cNvGrpSpPr/>
              <p:nvPr/>
            </p:nvGrpSpPr>
            <p:grpSpPr>
              <a:xfrm>
                <a:off x="4575275" y="2601911"/>
                <a:ext cx="3056850" cy="1514557"/>
                <a:chOff x="4575275" y="2601911"/>
                <a:chExt cx="3056850" cy="1514557"/>
              </a:xfrm>
            </p:grpSpPr>
            <p:grpSp>
              <p:nvGrpSpPr>
                <p:cNvPr id="601" name="Google Shape;601;p41"/>
                <p:cNvGrpSpPr/>
                <p:nvPr/>
              </p:nvGrpSpPr>
              <p:grpSpPr>
                <a:xfrm>
                  <a:off x="4575275" y="2601911"/>
                  <a:ext cx="389850" cy="1514557"/>
                  <a:chOff x="4575275" y="2601911"/>
                  <a:chExt cx="389850" cy="1514557"/>
                </a:xfrm>
              </p:grpSpPr>
              <p:pic>
                <p:nvPicPr>
                  <p:cNvPr id="602" name="Google Shape;602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75275" y="2601911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03" name="Google Shape;603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88175" y="3021011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04" name="Google Shape;604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88175" y="3440111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05" name="Google Shape;605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88175" y="3865849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606" name="Google Shape;606;p41"/>
                <p:cNvGrpSpPr/>
                <p:nvPr/>
              </p:nvGrpSpPr>
              <p:grpSpPr>
                <a:xfrm>
                  <a:off x="5413475" y="2601911"/>
                  <a:ext cx="389850" cy="1514557"/>
                  <a:chOff x="4575275" y="2601911"/>
                  <a:chExt cx="389850" cy="1514557"/>
                </a:xfrm>
              </p:grpSpPr>
              <p:pic>
                <p:nvPicPr>
                  <p:cNvPr id="607" name="Google Shape;607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75275" y="2601911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08" name="Google Shape;608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88175" y="3021011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09" name="Google Shape;609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88175" y="3440111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10" name="Google Shape;610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88175" y="3865849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611" name="Google Shape;611;p41"/>
                <p:cNvGrpSpPr/>
                <p:nvPr/>
              </p:nvGrpSpPr>
              <p:grpSpPr>
                <a:xfrm>
                  <a:off x="7242275" y="2601911"/>
                  <a:ext cx="389850" cy="1514557"/>
                  <a:chOff x="4575275" y="2601911"/>
                  <a:chExt cx="389850" cy="1514557"/>
                </a:xfrm>
              </p:grpSpPr>
              <p:pic>
                <p:nvPicPr>
                  <p:cNvPr id="612" name="Google Shape;612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75275" y="2601911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13" name="Google Shape;613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88175" y="3021011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14" name="Google Shape;614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88175" y="3440111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15" name="Google Shape;615;p4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4588175" y="3865849"/>
                    <a:ext cx="376950" cy="250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grpSp>
            <p:nvGrpSpPr>
              <p:cNvPr id="616" name="Google Shape;616;p41"/>
              <p:cNvGrpSpPr/>
              <p:nvPr/>
            </p:nvGrpSpPr>
            <p:grpSpPr>
              <a:xfrm>
                <a:off x="8385275" y="2601911"/>
                <a:ext cx="389850" cy="1514557"/>
                <a:chOff x="4575275" y="2601911"/>
                <a:chExt cx="389850" cy="1514557"/>
              </a:xfrm>
            </p:grpSpPr>
            <p:pic>
              <p:nvPicPr>
                <p:cNvPr id="617" name="Google Shape;617;p4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75275" y="26019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8" name="Google Shape;618;p4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0210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9" name="Google Shape;619;p4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4401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0" name="Google Shape;620;p4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865849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621" name="Google Shape;621;p41"/>
          <p:cNvSpPr/>
          <p:nvPr/>
        </p:nvSpPr>
        <p:spPr>
          <a:xfrm>
            <a:off x="2162000" y="3975299"/>
            <a:ext cx="3069900" cy="937224"/>
          </a:xfrm>
          <a:prstGeom prst="irregularSeal1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Same/similar Coverage</a:t>
            </a:r>
            <a:endParaRPr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RQ2: Can REX Increase Coverage</a:t>
            </a:r>
            <a:endParaRPr/>
          </a:p>
        </p:txBody>
      </p:sp>
      <p:sp>
        <p:nvSpPr>
          <p:cNvPr id="627" name="Google Shape;627;p42"/>
          <p:cNvSpPr txBox="1">
            <a:spLocks noGrp="1"/>
          </p:cNvSpPr>
          <p:nvPr>
            <p:ph type="sldNum" idx="12"/>
          </p:nvPr>
        </p:nvSpPr>
        <p:spPr>
          <a:xfrm>
            <a:off x="8477249" y="4749844"/>
            <a:ext cx="628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23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graphicFrame>
        <p:nvGraphicFramePr>
          <p:cNvPr id="628" name="Google Shape;628;p42"/>
          <p:cNvGraphicFramePr/>
          <p:nvPr/>
        </p:nvGraphicFramePr>
        <p:xfrm>
          <a:off x="1327125" y="2448281"/>
          <a:ext cx="1808075" cy="164588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964450"/>
                <a:gridCol w="843625"/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“12”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“a”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“123”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“1a”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9" name="Google Shape;629;p42"/>
          <p:cNvSpPr txBox="1"/>
          <p:nvPr/>
        </p:nvSpPr>
        <p:spPr>
          <a:xfrm>
            <a:off x="2525600" y="1418400"/>
            <a:ext cx="30699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Regex: “</a:t>
            </a:r>
            <a:r>
              <a:rPr lang="en" sz="2800" b="1" u="sng">
                <a:solidFill>
                  <a:srgbClr val="0000FF"/>
                </a:solidFill>
              </a:rPr>
              <a:t>\d{2,5}</a:t>
            </a:r>
            <a:r>
              <a:rPr lang="en" sz="2800"/>
              <a:t>” </a:t>
            </a:r>
            <a:endParaRPr sz="2800"/>
          </a:p>
        </p:txBody>
      </p:sp>
      <p:pic>
        <p:nvPicPr>
          <p:cNvPr id="630" name="Google Shape;6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125" y="2515444"/>
            <a:ext cx="451469" cy="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125" y="3369956"/>
            <a:ext cx="451469" cy="3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2"/>
          <p:cNvSpPr txBox="1"/>
          <p:nvPr/>
        </p:nvSpPr>
        <p:spPr>
          <a:xfrm>
            <a:off x="1265750" y="2036006"/>
            <a:ext cx="19356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Developers</a:t>
            </a:r>
            <a:endParaRPr sz="2400" b="1"/>
          </a:p>
        </p:txBody>
      </p:sp>
      <p:sp>
        <p:nvSpPr>
          <p:cNvPr id="633" name="Google Shape;633;p42"/>
          <p:cNvSpPr txBox="1"/>
          <p:nvPr/>
        </p:nvSpPr>
        <p:spPr>
          <a:xfrm>
            <a:off x="5834375" y="2071425"/>
            <a:ext cx="11259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REX</a:t>
            </a:r>
            <a:endParaRPr sz="2400" b="1"/>
          </a:p>
        </p:txBody>
      </p:sp>
      <p:graphicFrame>
        <p:nvGraphicFramePr>
          <p:cNvPr id="634" name="Google Shape;634;p42"/>
          <p:cNvGraphicFramePr/>
          <p:nvPr/>
        </p:nvGraphicFramePr>
        <p:xfrm>
          <a:off x="4078075" y="2459269"/>
          <a:ext cx="4513400" cy="164588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802900"/>
                <a:gridCol w="858525"/>
                <a:gridCol w="872175"/>
                <a:gridCol w="993400"/>
                <a:gridCol w="487475"/>
                <a:gridCol w="498925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“32”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“481”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“14”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“9991”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“96835”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“68”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“492”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“28”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“968”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“88929”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“01”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“88”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“519”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“89”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“86”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“52”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“02”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“8887”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“96298”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35" name="Google Shape;635;p42"/>
          <p:cNvGrpSpPr/>
          <p:nvPr/>
        </p:nvGrpSpPr>
        <p:grpSpPr>
          <a:xfrm>
            <a:off x="6251675" y="2601911"/>
            <a:ext cx="389850" cy="1514557"/>
            <a:chOff x="4575275" y="2601911"/>
            <a:chExt cx="389850" cy="1514557"/>
          </a:xfrm>
        </p:grpSpPr>
        <p:pic>
          <p:nvPicPr>
            <p:cNvPr id="636" name="Google Shape;636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5275" y="2601911"/>
              <a:ext cx="376950" cy="250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88175" y="3021011"/>
              <a:ext cx="376950" cy="250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8" name="Google Shape;638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88175" y="3440111"/>
              <a:ext cx="376950" cy="250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9" name="Google Shape;63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88175" y="3865849"/>
              <a:ext cx="376950" cy="2506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0" name="Google Shape;640;p42"/>
          <p:cNvGrpSpPr/>
          <p:nvPr/>
        </p:nvGrpSpPr>
        <p:grpSpPr>
          <a:xfrm>
            <a:off x="4575275" y="2601911"/>
            <a:ext cx="4199850" cy="1514557"/>
            <a:chOff x="4575275" y="2601911"/>
            <a:chExt cx="4199850" cy="1514557"/>
          </a:xfrm>
        </p:grpSpPr>
        <p:grpSp>
          <p:nvGrpSpPr>
            <p:cNvPr id="641" name="Google Shape;641;p42"/>
            <p:cNvGrpSpPr/>
            <p:nvPr/>
          </p:nvGrpSpPr>
          <p:grpSpPr>
            <a:xfrm>
              <a:off x="4575275" y="2601911"/>
              <a:ext cx="3056850" cy="1514557"/>
              <a:chOff x="4575275" y="2601911"/>
              <a:chExt cx="3056850" cy="1514557"/>
            </a:xfrm>
          </p:grpSpPr>
          <p:grpSp>
            <p:nvGrpSpPr>
              <p:cNvPr id="642" name="Google Shape;642;p42"/>
              <p:cNvGrpSpPr/>
              <p:nvPr/>
            </p:nvGrpSpPr>
            <p:grpSpPr>
              <a:xfrm>
                <a:off x="4575275" y="2601911"/>
                <a:ext cx="389850" cy="1514557"/>
                <a:chOff x="4575275" y="2601911"/>
                <a:chExt cx="389850" cy="1514557"/>
              </a:xfrm>
            </p:grpSpPr>
            <p:pic>
              <p:nvPicPr>
                <p:cNvPr id="643" name="Google Shape;643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75275" y="26019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4" name="Google Shape;644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0210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5" name="Google Shape;645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4401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6" name="Google Shape;646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865849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47" name="Google Shape;647;p42"/>
              <p:cNvGrpSpPr/>
              <p:nvPr/>
            </p:nvGrpSpPr>
            <p:grpSpPr>
              <a:xfrm>
                <a:off x="5413475" y="2601911"/>
                <a:ext cx="389850" cy="1514557"/>
                <a:chOff x="4575275" y="2601911"/>
                <a:chExt cx="389850" cy="1514557"/>
              </a:xfrm>
            </p:grpSpPr>
            <p:pic>
              <p:nvPicPr>
                <p:cNvPr id="648" name="Google Shape;648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75275" y="26019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9" name="Google Shape;649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0210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0" name="Google Shape;650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4401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1" name="Google Shape;651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865849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52" name="Google Shape;652;p42"/>
              <p:cNvGrpSpPr/>
              <p:nvPr/>
            </p:nvGrpSpPr>
            <p:grpSpPr>
              <a:xfrm>
                <a:off x="7242275" y="2601911"/>
                <a:ext cx="389850" cy="1514557"/>
                <a:chOff x="4575275" y="2601911"/>
                <a:chExt cx="389850" cy="1514557"/>
              </a:xfrm>
            </p:grpSpPr>
            <p:pic>
              <p:nvPicPr>
                <p:cNvPr id="653" name="Google Shape;653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75275" y="26019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4" name="Google Shape;654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0210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5" name="Google Shape;655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440111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6" name="Google Shape;656;p42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588175" y="3865849"/>
                  <a:ext cx="376950" cy="2506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657" name="Google Shape;657;p42"/>
            <p:cNvGrpSpPr/>
            <p:nvPr/>
          </p:nvGrpSpPr>
          <p:grpSpPr>
            <a:xfrm>
              <a:off x="8385275" y="2601911"/>
              <a:ext cx="389850" cy="1514557"/>
              <a:chOff x="4575275" y="2601911"/>
              <a:chExt cx="389850" cy="1514557"/>
            </a:xfrm>
          </p:grpSpPr>
          <p:pic>
            <p:nvPicPr>
              <p:cNvPr id="658" name="Google Shape;658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5275" y="2601911"/>
                <a:ext cx="376950" cy="250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9" name="Google Shape;659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88175" y="3021011"/>
                <a:ext cx="376950" cy="250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" name="Google Shape;660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88175" y="3440111"/>
                <a:ext cx="376950" cy="250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" name="Google Shape;661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88175" y="3865849"/>
                <a:ext cx="376950" cy="2506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62" name="Google Shape;662;p42"/>
          <p:cNvSpPr/>
          <p:nvPr/>
        </p:nvSpPr>
        <p:spPr>
          <a:xfrm>
            <a:off x="4633100" y="3611025"/>
            <a:ext cx="2496528" cy="1138806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Higher Coverage</a:t>
            </a:r>
            <a:endParaRPr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RQ2: Can REX Increase Coverage</a:t>
            </a:r>
            <a:endParaRPr/>
          </a:p>
        </p:txBody>
      </p:sp>
      <p:sp>
        <p:nvSpPr>
          <p:cNvPr id="668" name="Google Shape;668;p43"/>
          <p:cNvSpPr txBox="1">
            <a:spLocks noGrp="1"/>
          </p:cNvSpPr>
          <p:nvPr>
            <p:ph type="sldNum" idx="12"/>
          </p:nvPr>
        </p:nvSpPr>
        <p:spPr>
          <a:xfrm>
            <a:off x="8444023" y="4749844"/>
            <a:ext cx="661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24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69" name="Google Shape;669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84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 b="1">
                <a:solidFill>
                  <a:srgbClr val="000000"/>
                </a:solidFill>
              </a:rPr>
              <a:t>Artifacts</a:t>
            </a:r>
            <a:r>
              <a:rPr lang="en" sz="2800">
                <a:solidFill>
                  <a:srgbClr val="000000"/>
                </a:solidFill>
              </a:rPr>
              <a:t> </a:t>
            </a:r>
            <a:endParaRPr sz="2800"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7,926 regular expressions (REX supports </a:t>
            </a:r>
            <a:r>
              <a:rPr lang="en" i="1">
                <a:solidFill>
                  <a:srgbClr val="0000FF"/>
                </a:solidFill>
              </a:rPr>
              <a:t>78%</a:t>
            </a:r>
            <a:r>
              <a:rPr lang="en">
                <a:solidFill>
                  <a:srgbClr val="000000"/>
                </a:solidFill>
              </a:rPr>
              <a:t> of the dataset from RQ1)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REX generated inputs </a:t>
            </a:r>
            <a:r>
              <a:rPr lang="en" i="1">
                <a:solidFill>
                  <a:srgbClr val="0000FF"/>
                </a:solidFill>
              </a:rPr>
              <a:t>1X, 5X, and 10X</a:t>
            </a:r>
            <a:r>
              <a:rPr lang="en">
                <a:solidFill>
                  <a:srgbClr val="000000"/>
                </a:solidFill>
              </a:rPr>
              <a:t> the size of the developer-provided input sets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>
                <a:solidFill>
                  <a:srgbClr val="000000"/>
                </a:solidFill>
              </a:rPr>
              <a:t>Average coverage based on 5/10 runs of REX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4" name="Google Shape;674;p44"/>
          <p:cNvGraphicFramePr/>
          <p:nvPr/>
        </p:nvGraphicFramePr>
        <p:xfrm>
          <a:off x="2014850" y="2043319"/>
          <a:ext cx="5533625" cy="274314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2990075"/>
                <a:gridCol w="1274775"/>
                <a:gridCol w="12687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Node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Coverage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Edge </a:t>
                      </a:r>
                      <a:r>
                        <a:rPr lang="en" sz="1800"/>
                        <a:t>Coverage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Developer</a:t>
                      </a:r>
                      <a:r>
                        <a:rPr lang="en" sz="1800"/>
                        <a:t> inputs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73.27%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36.35%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Developer</a:t>
                      </a:r>
                      <a:r>
                        <a:rPr lang="en" sz="1800"/>
                        <a:t> matching inputs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70.41%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33.79%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REX</a:t>
                      </a:r>
                      <a:r>
                        <a:rPr lang="en" sz="1800"/>
                        <a:t> </a:t>
                      </a:r>
                      <a:r>
                        <a:rPr lang="en" sz="1800" b="1"/>
                        <a:t>1X </a:t>
                      </a:r>
                      <a:r>
                        <a:rPr lang="en" sz="1800"/>
                        <a:t>matching inputs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69.29%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33.57%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REX</a:t>
                      </a:r>
                      <a:r>
                        <a:rPr lang="en" sz="1800"/>
                        <a:t> </a:t>
                      </a:r>
                      <a:r>
                        <a:rPr lang="en" sz="1800" b="1"/>
                        <a:t>5X </a:t>
                      </a:r>
                      <a:r>
                        <a:rPr lang="en" sz="1800"/>
                        <a:t>matching inputs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71.69%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36.42%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REX</a:t>
                      </a:r>
                      <a:r>
                        <a:rPr lang="en" sz="1800"/>
                        <a:t> </a:t>
                      </a:r>
                      <a:r>
                        <a:rPr lang="en" sz="1800" b="1"/>
                        <a:t>10X</a:t>
                      </a:r>
                      <a:r>
                        <a:rPr lang="en" sz="1800"/>
                        <a:t> matching inputs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72.01%</a:t>
                      </a:r>
                      <a:endParaRPr sz="1800"/>
                    </a:p>
                  </a:txBody>
                  <a:tcPr marL="91425" marR="91425" marT="68575" marB="6857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36.87%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675" name="Google Shape;675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RQ2: Can REX Increase Coverage</a:t>
            </a:r>
            <a:endParaRPr/>
          </a:p>
        </p:txBody>
      </p:sp>
      <p:sp>
        <p:nvSpPr>
          <p:cNvPr id="676" name="Google Shape;676;p44"/>
          <p:cNvSpPr txBox="1"/>
          <p:nvPr/>
        </p:nvSpPr>
        <p:spPr>
          <a:xfrm>
            <a:off x="2014850" y="3156100"/>
            <a:ext cx="5566800" cy="1567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4"/>
          <p:cNvSpPr txBox="1"/>
          <p:nvPr/>
        </p:nvSpPr>
        <p:spPr>
          <a:xfrm>
            <a:off x="2014750" y="3542100"/>
            <a:ext cx="5566800" cy="461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/>
          <p:cNvSpPr txBox="1">
            <a:spLocks noGrp="1"/>
          </p:cNvSpPr>
          <p:nvPr>
            <p:ph type="sldNum" idx="12"/>
          </p:nvPr>
        </p:nvSpPr>
        <p:spPr>
          <a:xfrm>
            <a:off x="8444023" y="4749844"/>
            <a:ext cx="661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25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79" name="Google Shape;679;p44"/>
          <p:cNvSpPr txBox="1">
            <a:spLocks noGrp="1"/>
          </p:cNvSpPr>
          <p:nvPr>
            <p:ph type="body" idx="1"/>
          </p:nvPr>
        </p:nvSpPr>
        <p:spPr>
          <a:xfrm>
            <a:off x="457200" y="1123951"/>
            <a:ext cx="8229600" cy="11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/>
              <a:t>REX does </a:t>
            </a:r>
            <a:r>
              <a:rPr lang="en" sz="2800" b="1" i="1">
                <a:solidFill>
                  <a:srgbClr val="0000FF"/>
                </a:solidFill>
              </a:rPr>
              <a:t>nearly</a:t>
            </a:r>
            <a:r>
              <a:rPr lang="en" sz="2800" b="1"/>
              <a:t> as well as developers </a:t>
            </a:r>
            <a:r>
              <a:rPr lang="en" sz="2800" b="1" i="1">
                <a:solidFill>
                  <a:srgbClr val="0000FF"/>
                </a:solidFill>
              </a:rPr>
              <a:t>with only matching inputs</a:t>
            </a:r>
            <a:endParaRPr sz="2800" b="1" i="1">
              <a:solidFill>
                <a:srgbClr val="000000"/>
              </a:solidFill>
            </a:endParaRPr>
          </a:p>
        </p:txBody>
      </p:sp>
      <p:sp>
        <p:nvSpPr>
          <p:cNvPr id="680" name="Google Shape;680;p44"/>
          <p:cNvSpPr txBox="1"/>
          <p:nvPr/>
        </p:nvSpPr>
        <p:spPr>
          <a:xfrm>
            <a:off x="2014850" y="2695200"/>
            <a:ext cx="5566800" cy="461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❖"/>
            </a:pPr>
            <a:r>
              <a:rPr lang="en" sz="2800" b="1">
                <a:solidFill>
                  <a:srgbClr val="000000"/>
                </a:solidFill>
              </a:rPr>
              <a:t>Auto-generated test strings</a:t>
            </a:r>
            <a:r>
              <a:rPr lang="en" sz="2800">
                <a:solidFill>
                  <a:srgbClr val="000000"/>
                </a:solidFill>
              </a:rPr>
              <a:t> </a:t>
            </a:r>
            <a:endParaRPr sz="2800"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">
                <a:solidFill>
                  <a:srgbClr val="000000"/>
                </a:solidFill>
              </a:rPr>
              <a:t>Mutation to generate non-matching strings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❖"/>
            </a:pPr>
            <a:r>
              <a:rPr lang="en" sz="2800" b="1">
                <a:solidFill>
                  <a:srgbClr val="000000"/>
                </a:solidFill>
              </a:rPr>
              <a:t>Beyond structural coverage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">
                <a:solidFill>
                  <a:srgbClr val="000000"/>
                </a:solidFill>
              </a:rPr>
              <a:t>Fault classification through bug reports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">
                <a:solidFill>
                  <a:srgbClr val="000000"/>
                </a:solidFill>
              </a:rPr>
              <a:t>Relationship between coverage and faults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7" name="Google Shape;687;p45"/>
          <p:cNvSpPr txBox="1">
            <a:spLocks noGrp="1"/>
          </p:cNvSpPr>
          <p:nvPr>
            <p:ph type="sldNum" idx="12"/>
          </p:nvPr>
        </p:nvSpPr>
        <p:spPr>
          <a:xfrm>
            <a:off x="8386872" y="4749844"/>
            <a:ext cx="718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26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❖"/>
            </a:pPr>
            <a:r>
              <a:rPr lang="en" sz="2800" b="1">
                <a:solidFill>
                  <a:srgbClr val="000000"/>
                </a:solidFill>
              </a:rPr>
              <a:t>Graph-based coverage metrics for regexes</a:t>
            </a:r>
            <a:r>
              <a:rPr lang="en" sz="2800">
                <a:solidFill>
                  <a:srgbClr val="000000"/>
                </a:solidFill>
              </a:rPr>
              <a:t> </a:t>
            </a:r>
            <a:endParaRPr sz="280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❖"/>
            </a:pPr>
            <a:r>
              <a:rPr lang="en" sz="2800" b="1">
                <a:solidFill>
                  <a:srgbClr val="000000"/>
                </a:solidFill>
              </a:rPr>
              <a:t>Regular expressions are un-tested, or under-tested</a:t>
            </a:r>
            <a:endParaRPr sz="2800"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">
                <a:solidFill>
                  <a:srgbClr val="000000"/>
                </a:solidFill>
              </a:rPr>
              <a:t>Non-matching testing inputs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">
                <a:solidFill>
                  <a:srgbClr val="000000"/>
                </a:solidFill>
              </a:rPr>
              <a:t>String generation tools for regexes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4" name="Google Shape;694;p46"/>
          <p:cNvSpPr txBox="1">
            <a:spLocks noGrp="1"/>
          </p:cNvSpPr>
          <p:nvPr>
            <p:ph type="sldNum" idx="12"/>
          </p:nvPr>
        </p:nvSpPr>
        <p:spPr>
          <a:xfrm>
            <a:off x="8386872" y="4749844"/>
            <a:ext cx="718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27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95" name="Google Shape;695;p46"/>
          <p:cNvSpPr txBox="1"/>
          <p:nvPr/>
        </p:nvSpPr>
        <p:spPr>
          <a:xfrm>
            <a:off x="766875" y="3582450"/>
            <a:ext cx="72438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Thanks</a:t>
            </a:r>
            <a:endParaRPr sz="360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Peipei Wang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pwang7@ncsu.edu</a:t>
            </a:r>
            <a:r>
              <a:rPr lang="en" sz="1600">
                <a:solidFill>
                  <a:srgbClr val="0000FF"/>
                </a:solidFill>
              </a:rPr>
              <a:t>)</a:t>
            </a:r>
            <a:endParaRPr sz="160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</a:t>
            </a:r>
            <a:endParaRPr/>
          </a:p>
        </p:txBody>
      </p:sp>
      <p:sp>
        <p:nvSpPr>
          <p:cNvPr id="701" name="Google Shape;701;p4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28</a:t>
            </a:fld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703" name="Google Shape;7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4" y="1066800"/>
            <a:ext cx="8396050" cy="4731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156130"/>
            <a:ext cx="9143999" cy="389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275" y="1341731"/>
            <a:ext cx="4498464" cy="3437437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RQ1: Test Coverage in GitHub</a:t>
            </a:r>
            <a:endParaRPr/>
          </a:p>
        </p:txBody>
      </p:sp>
      <p:sp>
        <p:nvSpPr>
          <p:cNvPr id="711" name="Google Shape;711;p48"/>
          <p:cNvSpPr txBox="1">
            <a:spLocks noGrp="1"/>
          </p:cNvSpPr>
          <p:nvPr>
            <p:ph type="sldNum" idx="12"/>
          </p:nvPr>
        </p:nvSpPr>
        <p:spPr>
          <a:xfrm>
            <a:off x="8429723" y="4749844"/>
            <a:ext cx="675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29</a:t>
            </a:fld>
            <a:endParaRPr sz="1200" b="1">
              <a:solidFill>
                <a:srgbClr val="FFFFFF"/>
              </a:solidFill>
            </a:endParaRPr>
          </a:p>
        </p:txBody>
      </p:sp>
      <p:sp>
        <p:nvSpPr>
          <p:cNvPr id="712" name="Google Shape;712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603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3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472050" y="1246100"/>
            <a:ext cx="4903800" cy="2328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L1:  </a:t>
            </a:r>
            <a:r>
              <a:rPr lang="en" sz="1800"/>
              <a:t>if(Pattern.matches(</a:t>
            </a:r>
            <a:r>
              <a:rPr lang="en" sz="1800">
                <a:solidFill>
                  <a:srgbClr val="0000FF"/>
                </a:solidFill>
              </a:rPr>
              <a:t>"-d|--data",</a:t>
            </a:r>
            <a:r>
              <a:rPr lang="en" sz="1800" b="1">
                <a:solidFill>
                  <a:srgbClr val="0000FF"/>
                </a:solidFill>
              </a:rPr>
              <a:t>str</a:t>
            </a:r>
            <a:r>
              <a:rPr lang="en" sz="1800"/>
              <a:t>)) {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L2:</a:t>
            </a:r>
            <a:r>
              <a:rPr lang="en" sz="1800"/>
              <a:t>	     System.out.println("YES");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    ...	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L4:</a:t>
            </a:r>
            <a:r>
              <a:rPr lang="en" sz="1800"/>
              <a:t>  } else {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L5:</a:t>
            </a:r>
            <a:r>
              <a:rPr lang="en" sz="1800"/>
              <a:t>	     System.out.println("NO");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    ...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}</a:t>
            </a:r>
            <a:endParaRPr sz="1800"/>
          </a:p>
        </p:txBody>
      </p:sp>
      <p:grpSp>
        <p:nvGrpSpPr>
          <p:cNvPr id="146" name="Google Shape;146;p22"/>
          <p:cNvGrpSpPr/>
          <p:nvPr/>
        </p:nvGrpSpPr>
        <p:grpSpPr>
          <a:xfrm>
            <a:off x="5582048" y="883619"/>
            <a:ext cx="2377422" cy="2079727"/>
            <a:chOff x="5578325" y="1584600"/>
            <a:chExt cx="2106150" cy="2046975"/>
          </a:xfrm>
        </p:grpSpPr>
        <p:sp>
          <p:nvSpPr>
            <p:cNvPr id="147" name="Google Shape;147;p22"/>
            <p:cNvSpPr/>
            <p:nvPr/>
          </p:nvSpPr>
          <p:spPr>
            <a:xfrm>
              <a:off x="6238850" y="2270400"/>
              <a:ext cx="548700" cy="38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L1</a:t>
              </a:r>
              <a:endParaRPr sz="1800"/>
            </a:p>
          </p:txBody>
        </p:sp>
        <p:cxnSp>
          <p:nvCxnSpPr>
            <p:cNvPr id="148" name="Google Shape;148;p22"/>
            <p:cNvCxnSpPr>
              <a:stCxn id="147" idx="3"/>
              <a:endCxn id="149" idx="0"/>
            </p:cNvCxnSpPr>
            <p:nvPr/>
          </p:nvCxnSpPr>
          <p:spPr>
            <a:xfrm flipH="1">
              <a:off x="5870405" y="2598165"/>
              <a:ext cx="448800" cy="657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150;p22"/>
            <p:cNvCxnSpPr>
              <a:stCxn id="147" idx="5"/>
              <a:endCxn id="151" idx="0"/>
            </p:cNvCxnSpPr>
            <p:nvPr/>
          </p:nvCxnSpPr>
          <p:spPr>
            <a:xfrm>
              <a:off x="6707195" y="2598165"/>
              <a:ext cx="517200" cy="649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152;p22"/>
            <p:cNvSpPr txBox="1"/>
            <p:nvPr/>
          </p:nvSpPr>
          <p:spPr>
            <a:xfrm>
              <a:off x="6594675" y="1859108"/>
              <a:ext cx="517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str</a:t>
              </a:r>
              <a:endParaRPr sz="2000"/>
            </a:p>
          </p:txBody>
        </p:sp>
        <p:sp>
          <p:nvSpPr>
            <p:cNvPr id="153" name="Google Shape;153;p22"/>
            <p:cNvSpPr txBox="1"/>
            <p:nvPr/>
          </p:nvSpPr>
          <p:spPr>
            <a:xfrm>
              <a:off x="5578325" y="2710398"/>
              <a:ext cx="5793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“-d”</a:t>
              </a:r>
              <a:endParaRPr sz="2000"/>
            </a:p>
          </p:txBody>
        </p:sp>
        <p:sp>
          <p:nvSpPr>
            <p:cNvPr id="154" name="Google Shape;154;p22"/>
            <p:cNvSpPr txBox="1"/>
            <p:nvPr/>
          </p:nvSpPr>
          <p:spPr>
            <a:xfrm>
              <a:off x="6958775" y="2662214"/>
              <a:ext cx="7257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“xd”</a:t>
              </a:r>
              <a:endParaRPr sz="2000"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5578325" y="3247575"/>
              <a:ext cx="548700" cy="38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L2</a:t>
              </a:r>
              <a:endParaRPr sz="1800"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6949925" y="3247575"/>
              <a:ext cx="548700" cy="38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L5</a:t>
              </a:r>
              <a:endParaRPr sz="1800"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6238850" y="1584600"/>
              <a:ext cx="548700" cy="384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7" name="Google Shape;157;p22"/>
            <p:cNvCxnSpPr>
              <a:stCxn id="156" idx="4"/>
              <a:endCxn id="147" idx="0"/>
            </p:cNvCxnSpPr>
            <p:nvPr/>
          </p:nvCxnSpPr>
          <p:spPr>
            <a:xfrm>
              <a:off x="6513200" y="1968600"/>
              <a:ext cx="0" cy="301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8" name="Google Shape;158;p22"/>
          <p:cNvGrpSpPr/>
          <p:nvPr/>
        </p:nvGrpSpPr>
        <p:grpSpPr>
          <a:xfrm>
            <a:off x="3896755" y="3035779"/>
            <a:ext cx="4787485" cy="1809414"/>
            <a:chOff x="2856539" y="3988209"/>
            <a:chExt cx="4684886" cy="2190309"/>
          </a:xfrm>
        </p:grpSpPr>
        <p:grpSp>
          <p:nvGrpSpPr>
            <p:cNvPr id="159" name="Google Shape;159;p22"/>
            <p:cNvGrpSpPr/>
            <p:nvPr/>
          </p:nvGrpSpPr>
          <p:grpSpPr>
            <a:xfrm>
              <a:off x="2856539" y="3988209"/>
              <a:ext cx="4684886" cy="2190309"/>
              <a:chOff x="3999539" y="3988209"/>
              <a:chExt cx="4684886" cy="2190309"/>
            </a:xfrm>
          </p:grpSpPr>
          <p:sp>
            <p:nvSpPr>
              <p:cNvPr id="160" name="Google Shape;160;p22"/>
              <p:cNvSpPr/>
              <p:nvPr/>
            </p:nvSpPr>
            <p:spPr>
              <a:xfrm>
                <a:off x="4913939" y="4908493"/>
                <a:ext cx="485700" cy="4827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161" name="Google Shape;161;p22"/>
              <p:cNvSpPr/>
              <p:nvPr/>
            </p:nvSpPr>
            <p:spPr>
              <a:xfrm>
                <a:off x="6272349" y="4946132"/>
                <a:ext cx="485700" cy="4827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grpSp>
            <p:nvGrpSpPr>
              <p:cNvPr id="162" name="Google Shape;162;p22"/>
              <p:cNvGrpSpPr/>
              <p:nvPr/>
            </p:nvGrpSpPr>
            <p:grpSpPr>
              <a:xfrm>
                <a:off x="8094625" y="4311687"/>
                <a:ext cx="589800" cy="597300"/>
                <a:chOff x="8094625" y="4311687"/>
                <a:chExt cx="589800" cy="597300"/>
              </a:xfrm>
            </p:grpSpPr>
            <p:sp>
              <p:nvSpPr>
                <p:cNvPr id="163" name="Google Shape;163;p22"/>
                <p:cNvSpPr/>
                <p:nvPr/>
              </p:nvSpPr>
              <p:spPr>
                <a:xfrm>
                  <a:off x="8146761" y="4369017"/>
                  <a:ext cx="485700" cy="4827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2"/>
                <p:cNvSpPr/>
                <p:nvPr/>
              </p:nvSpPr>
              <p:spPr>
                <a:xfrm>
                  <a:off x="8094625" y="4311687"/>
                  <a:ext cx="589800" cy="5973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3</a:t>
                  </a:r>
                  <a:endParaRPr sz="1800"/>
                </a:p>
              </p:txBody>
            </p:sp>
          </p:grpSp>
          <p:sp>
            <p:nvSpPr>
              <p:cNvPr id="165" name="Google Shape;165;p22"/>
              <p:cNvSpPr/>
              <p:nvPr/>
            </p:nvSpPr>
            <p:spPr>
              <a:xfrm>
                <a:off x="6401142" y="5695818"/>
                <a:ext cx="485700" cy="482700"/>
              </a:xfrm>
              <a:prstGeom prst="ellipse">
                <a:avLst/>
              </a:prstGeom>
              <a:solidFill>
                <a:srgbClr val="B7B7B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e</a:t>
                </a:r>
                <a:endParaRPr sz="1800"/>
              </a:p>
            </p:txBody>
          </p:sp>
          <p:cxnSp>
            <p:nvCxnSpPr>
              <p:cNvPr id="166" name="Google Shape;166;p22"/>
              <p:cNvCxnSpPr>
                <a:stCxn id="160" idx="5"/>
                <a:endCxn id="165" idx="2"/>
              </p:cNvCxnSpPr>
              <p:nvPr/>
            </p:nvCxnSpPr>
            <p:spPr>
              <a:xfrm>
                <a:off x="5328510" y="5320503"/>
                <a:ext cx="1072800" cy="616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22"/>
              <p:cNvCxnSpPr>
                <a:stCxn id="160" idx="6"/>
                <a:endCxn id="168" idx="2"/>
              </p:cNvCxnSpPr>
              <p:nvPr/>
            </p:nvCxnSpPr>
            <p:spPr>
              <a:xfrm rot="10800000" flipH="1">
                <a:off x="5399639" y="4305643"/>
                <a:ext cx="853500" cy="844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68" name="Google Shape;168;p22"/>
              <p:cNvSpPr/>
              <p:nvPr/>
            </p:nvSpPr>
            <p:spPr>
              <a:xfrm>
                <a:off x="6253167" y="4064217"/>
                <a:ext cx="485700" cy="4827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169" name="Google Shape;169;p22"/>
              <p:cNvCxnSpPr>
                <a:stCxn id="168" idx="6"/>
                <a:endCxn id="164" idx="2"/>
              </p:cNvCxnSpPr>
              <p:nvPr/>
            </p:nvCxnSpPr>
            <p:spPr>
              <a:xfrm>
                <a:off x="6738867" y="4305567"/>
                <a:ext cx="1355700" cy="30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22"/>
              <p:cNvCxnSpPr>
                <a:stCxn id="168" idx="4"/>
                <a:endCxn id="161" idx="0"/>
              </p:cNvCxnSpPr>
              <p:nvPr/>
            </p:nvCxnSpPr>
            <p:spPr>
              <a:xfrm>
                <a:off x="6496017" y="4546917"/>
                <a:ext cx="19200" cy="399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1" name="Google Shape;171;p22"/>
              <p:cNvCxnSpPr>
                <a:stCxn id="161" idx="6"/>
                <a:endCxn id="164" idx="3"/>
              </p:cNvCxnSpPr>
              <p:nvPr/>
            </p:nvCxnSpPr>
            <p:spPr>
              <a:xfrm rot="10800000" flipH="1">
                <a:off x="6758049" y="4821482"/>
                <a:ext cx="1422900" cy="36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72" name="Google Shape;172;p22"/>
              <p:cNvSpPr txBox="1"/>
              <p:nvPr/>
            </p:nvSpPr>
            <p:spPr>
              <a:xfrm>
                <a:off x="7158309" y="3988209"/>
                <a:ext cx="8874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“d”</a:t>
                </a:r>
                <a:endParaRPr sz="2000"/>
              </a:p>
            </p:txBody>
          </p:sp>
          <p:sp>
            <p:nvSpPr>
              <p:cNvPr id="173" name="Google Shape;173;p22"/>
              <p:cNvSpPr txBox="1"/>
              <p:nvPr/>
            </p:nvSpPr>
            <p:spPr>
              <a:xfrm>
                <a:off x="5535113" y="4242900"/>
                <a:ext cx="8874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“-”</a:t>
                </a:r>
                <a:endParaRPr sz="2000"/>
              </a:p>
            </p:txBody>
          </p:sp>
          <p:sp>
            <p:nvSpPr>
              <p:cNvPr id="174" name="Google Shape;174;p22"/>
              <p:cNvSpPr txBox="1"/>
              <p:nvPr/>
            </p:nvSpPr>
            <p:spPr>
              <a:xfrm>
                <a:off x="6063421" y="4528050"/>
                <a:ext cx="5487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“-”</a:t>
                </a:r>
                <a:endParaRPr sz="2000"/>
              </a:p>
            </p:txBody>
          </p:sp>
          <p:sp>
            <p:nvSpPr>
              <p:cNvPr id="175" name="Google Shape;175;p22"/>
              <p:cNvSpPr txBox="1"/>
              <p:nvPr/>
            </p:nvSpPr>
            <p:spPr>
              <a:xfrm>
                <a:off x="6863675" y="4549034"/>
                <a:ext cx="8535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“data”</a:t>
                </a:r>
                <a:endParaRPr sz="2000"/>
              </a:p>
            </p:txBody>
          </p:sp>
          <p:grpSp>
            <p:nvGrpSpPr>
              <p:cNvPr id="176" name="Google Shape;176;p22"/>
              <p:cNvGrpSpPr/>
              <p:nvPr/>
            </p:nvGrpSpPr>
            <p:grpSpPr>
              <a:xfrm>
                <a:off x="3999539" y="4908493"/>
                <a:ext cx="914400" cy="482700"/>
                <a:chOff x="3999539" y="4908493"/>
                <a:chExt cx="914400" cy="482700"/>
              </a:xfrm>
            </p:grpSpPr>
            <p:sp>
              <p:nvSpPr>
                <p:cNvPr id="177" name="Google Shape;177;p22"/>
                <p:cNvSpPr/>
                <p:nvPr/>
              </p:nvSpPr>
              <p:spPr>
                <a:xfrm>
                  <a:off x="3999539" y="4908493"/>
                  <a:ext cx="485700" cy="4827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8" name="Google Shape;178;p22"/>
                <p:cNvCxnSpPr>
                  <a:stCxn id="177" idx="6"/>
                </p:cNvCxnSpPr>
                <p:nvPr/>
              </p:nvCxnSpPr>
              <p:spPr>
                <a:xfrm>
                  <a:off x="4485239" y="5149843"/>
                  <a:ext cx="4287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179" name="Google Shape;179;p22"/>
            <p:cNvSpPr txBox="1"/>
            <p:nvPr/>
          </p:nvSpPr>
          <p:spPr>
            <a:xfrm>
              <a:off x="3951950" y="5461331"/>
              <a:ext cx="9486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i="1"/>
                <a:t>not “-”</a:t>
              </a:r>
              <a:endParaRPr sz="2000" i="1"/>
            </a:p>
          </p:txBody>
        </p:sp>
      </p:grpSp>
      <p:sp>
        <p:nvSpPr>
          <p:cNvPr id="180" name="Google Shape;180;p22"/>
          <p:cNvSpPr/>
          <p:nvPr/>
        </p:nvSpPr>
        <p:spPr>
          <a:xfrm>
            <a:off x="7689175" y="2624150"/>
            <a:ext cx="1395000" cy="487800"/>
          </a:xfrm>
          <a:prstGeom prst="wedgeRoundRectCallout">
            <a:avLst>
              <a:gd name="adj1" fmla="val 12149"/>
              <a:gd name="adj2" fmla="val 93153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Matching 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050175" y="4218075"/>
            <a:ext cx="1979100" cy="487800"/>
          </a:xfrm>
          <a:prstGeom prst="wedgeRoundRectCallout">
            <a:avLst>
              <a:gd name="adj1" fmla="val -60853"/>
              <a:gd name="adj2" fmla="val 49974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Non-matching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57775" y="3829475"/>
            <a:ext cx="158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hlink"/>
                </a:solidFill>
              </a:rPr>
              <a:t>"-d|--data"</a:t>
            </a:r>
            <a:endParaRPr sz="2400"/>
          </a:p>
        </p:txBody>
      </p:sp>
      <p:sp>
        <p:nvSpPr>
          <p:cNvPr id="183" name="Google Shape;183;p22"/>
          <p:cNvSpPr/>
          <p:nvPr/>
        </p:nvSpPr>
        <p:spPr>
          <a:xfrm>
            <a:off x="2687450" y="3994477"/>
            <a:ext cx="1355100" cy="298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</a:t>
            </a:r>
            <a:endParaRPr/>
          </a:p>
        </p:txBody>
      </p:sp>
      <p:sp>
        <p:nvSpPr>
          <p:cNvPr id="718" name="Google Shape;718;p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30</a:t>
            </a:fld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720" name="Google Shape;7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353" y="1675221"/>
            <a:ext cx="4457962" cy="228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RQ2: Test Coverage by Rex</a:t>
            </a:r>
            <a:endParaRPr/>
          </a:p>
        </p:txBody>
      </p:sp>
      <p:sp>
        <p:nvSpPr>
          <p:cNvPr id="726" name="Google Shape;726;p50"/>
          <p:cNvSpPr txBox="1">
            <a:spLocks noGrp="1"/>
          </p:cNvSpPr>
          <p:nvPr>
            <p:ph type="sldNum" idx="12"/>
          </p:nvPr>
        </p:nvSpPr>
        <p:spPr>
          <a:xfrm>
            <a:off x="8472599" y="4749844"/>
            <a:ext cx="63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31</a:t>
            </a:fld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727" name="Google Shape;7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25" y="1723106"/>
            <a:ext cx="6550373" cy="1848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</a:t>
            </a:r>
            <a:endParaRPr/>
          </a:p>
        </p:txBody>
      </p:sp>
      <p:sp>
        <p:nvSpPr>
          <p:cNvPr id="733" name="Google Shape;733;p5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32</a:t>
            </a:fld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735" name="Google Shape;7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175" y="1148963"/>
            <a:ext cx="6229350" cy="3493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</a:t>
            </a:r>
            <a:endParaRPr/>
          </a:p>
        </p:txBody>
      </p:sp>
      <p:sp>
        <p:nvSpPr>
          <p:cNvPr id="741" name="Google Shape;741;p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33</a:t>
            </a:fld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743" name="Google Shape;74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100" y="1538925"/>
            <a:ext cx="4230847" cy="235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</a:t>
            </a:r>
            <a:endParaRPr/>
          </a:p>
        </p:txBody>
      </p:sp>
      <p:sp>
        <p:nvSpPr>
          <p:cNvPr id="749" name="Google Shape;749;p5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34</a:t>
            </a:fld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751" name="Google Shape;75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399" y="1641281"/>
            <a:ext cx="4730135" cy="203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</a:t>
            </a:r>
            <a:endParaRPr/>
          </a:p>
        </p:txBody>
      </p:sp>
      <p:sp>
        <p:nvSpPr>
          <p:cNvPr id="757" name="Google Shape;757;p5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35</a:t>
            </a:fld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759" name="Google Shape;7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818097"/>
            <a:ext cx="4850606" cy="207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</a:t>
            </a:r>
            <a:endParaRPr/>
          </a:p>
        </p:txBody>
      </p:sp>
      <p:sp>
        <p:nvSpPr>
          <p:cNvPr id="765" name="Google Shape;765;p5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36</a:t>
            </a:fld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767" name="Google Shape;7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75" y="1860959"/>
            <a:ext cx="4521037" cy="1931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</a:t>
            </a:r>
            <a:endParaRPr/>
          </a:p>
        </p:txBody>
      </p:sp>
      <p:sp>
        <p:nvSpPr>
          <p:cNvPr id="773" name="Google Shape;773;p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37</a:t>
            </a:fld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775" name="Google Shape;7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50" y="1535906"/>
            <a:ext cx="3857700" cy="29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4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72050" y="1246100"/>
            <a:ext cx="4903800" cy="2328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L1:  </a:t>
            </a:r>
            <a:r>
              <a:rPr lang="en" sz="1800"/>
              <a:t>if(Pattern.matches(</a:t>
            </a:r>
            <a:r>
              <a:rPr lang="en" sz="1800">
                <a:solidFill>
                  <a:srgbClr val="0000FF"/>
                </a:solidFill>
              </a:rPr>
              <a:t>"-d|--data",</a:t>
            </a:r>
            <a:r>
              <a:rPr lang="en" sz="1800" b="1">
                <a:solidFill>
                  <a:srgbClr val="0000FF"/>
                </a:solidFill>
              </a:rPr>
              <a:t>str</a:t>
            </a:r>
            <a:r>
              <a:rPr lang="en" sz="1800"/>
              <a:t>)) {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L2:</a:t>
            </a:r>
            <a:r>
              <a:rPr lang="en" sz="1800"/>
              <a:t>	     System.out.println("YES");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    ...	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L4:</a:t>
            </a:r>
            <a:r>
              <a:rPr lang="en" sz="1800"/>
              <a:t>  } else {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L5:</a:t>
            </a:r>
            <a:r>
              <a:rPr lang="en" sz="1800"/>
              <a:t>	     System.out.println("NO");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     ...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}</a:t>
            </a:r>
            <a:endParaRPr sz="1800"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5582048" y="883619"/>
            <a:ext cx="2377422" cy="2079727"/>
            <a:chOff x="5578325" y="1584600"/>
            <a:chExt cx="2106150" cy="2046975"/>
          </a:xfrm>
        </p:grpSpPr>
        <p:sp>
          <p:nvSpPr>
            <p:cNvPr id="192" name="Google Shape;192;p23"/>
            <p:cNvSpPr/>
            <p:nvPr/>
          </p:nvSpPr>
          <p:spPr>
            <a:xfrm>
              <a:off x="6238850" y="2270400"/>
              <a:ext cx="548700" cy="38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L1</a:t>
              </a:r>
              <a:endParaRPr sz="1800"/>
            </a:p>
          </p:txBody>
        </p:sp>
        <p:cxnSp>
          <p:nvCxnSpPr>
            <p:cNvPr id="193" name="Google Shape;193;p23"/>
            <p:cNvCxnSpPr>
              <a:stCxn id="192" idx="3"/>
              <a:endCxn id="194" idx="0"/>
            </p:cNvCxnSpPr>
            <p:nvPr/>
          </p:nvCxnSpPr>
          <p:spPr>
            <a:xfrm flipH="1">
              <a:off x="5870405" y="2598165"/>
              <a:ext cx="448800" cy="657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5" name="Google Shape;195;p23"/>
            <p:cNvCxnSpPr>
              <a:stCxn id="192" idx="5"/>
              <a:endCxn id="196" idx="0"/>
            </p:cNvCxnSpPr>
            <p:nvPr/>
          </p:nvCxnSpPr>
          <p:spPr>
            <a:xfrm>
              <a:off x="6707195" y="2598165"/>
              <a:ext cx="517200" cy="649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7" name="Google Shape;197;p23"/>
            <p:cNvSpPr txBox="1"/>
            <p:nvPr/>
          </p:nvSpPr>
          <p:spPr>
            <a:xfrm>
              <a:off x="6594675" y="1859108"/>
              <a:ext cx="5172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str</a:t>
              </a:r>
              <a:endParaRPr sz="2000"/>
            </a:p>
          </p:txBody>
        </p:sp>
        <p:sp>
          <p:nvSpPr>
            <p:cNvPr id="198" name="Google Shape;198;p23"/>
            <p:cNvSpPr txBox="1"/>
            <p:nvPr/>
          </p:nvSpPr>
          <p:spPr>
            <a:xfrm>
              <a:off x="5578325" y="2710398"/>
              <a:ext cx="5793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“-d”</a:t>
              </a:r>
              <a:endParaRPr sz="2000"/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958775" y="2662214"/>
              <a:ext cx="7257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“xd”</a:t>
              </a:r>
              <a:endParaRPr sz="2000"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578325" y="3247575"/>
              <a:ext cx="548700" cy="38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L2</a:t>
              </a:r>
              <a:endParaRPr sz="18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949925" y="3247575"/>
              <a:ext cx="548700" cy="38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L5</a:t>
              </a:r>
              <a:endParaRPr sz="1800"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6238850" y="1584600"/>
              <a:ext cx="548700" cy="384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02" name="Google Shape;202;p23"/>
            <p:cNvCxnSpPr>
              <a:stCxn id="201" idx="4"/>
              <a:endCxn id="192" idx="0"/>
            </p:cNvCxnSpPr>
            <p:nvPr/>
          </p:nvCxnSpPr>
          <p:spPr>
            <a:xfrm>
              <a:off x="6513200" y="1968600"/>
              <a:ext cx="0" cy="301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3" name="Google Shape;203;p23"/>
          <p:cNvGrpSpPr/>
          <p:nvPr/>
        </p:nvGrpSpPr>
        <p:grpSpPr>
          <a:xfrm>
            <a:off x="3896755" y="3035779"/>
            <a:ext cx="4787485" cy="1809414"/>
            <a:chOff x="2856539" y="3988209"/>
            <a:chExt cx="4684886" cy="2190309"/>
          </a:xfrm>
        </p:grpSpPr>
        <p:grpSp>
          <p:nvGrpSpPr>
            <p:cNvPr id="204" name="Google Shape;204;p23"/>
            <p:cNvGrpSpPr/>
            <p:nvPr/>
          </p:nvGrpSpPr>
          <p:grpSpPr>
            <a:xfrm>
              <a:off x="2856539" y="3988209"/>
              <a:ext cx="4684886" cy="2190309"/>
              <a:chOff x="3999539" y="3988209"/>
              <a:chExt cx="4684886" cy="2190309"/>
            </a:xfrm>
          </p:grpSpPr>
          <p:sp>
            <p:nvSpPr>
              <p:cNvPr id="205" name="Google Shape;205;p23"/>
              <p:cNvSpPr/>
              <p:nvPr/>
            </p:nvSpPr>
            <p:spPr>
              <a:xfrm>
                <a:off x="4913939" y="4908493"/>
                <a:ext cx="485700" cy="482700"/>
              </a:xfrm>
              <a:prstGeom prst="ellipse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>
                <a:off x="6272349" y="4946132"/>
                <a:ext cx="485700" cy="4827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grpSp>
            <p:nvGrpSpPr>
              <p:cNvPr id="207" name="Google Shape;207;p23"/>
              <p:cNvGrpSpPr/>
              <p:nvPr/>
            </p:nvGrpSpPr>
            <p:grpSpPr>
              <a:xfrm>
                <a:off x="8094625" y="4311687"/>
                <a:ext cx="589800" cy="597300"/>
                <a:chOff x="8094625" y="4311687"/>
                <a:chExt cx="589800" cy="597300"/>
              </a:xfrm>
            </p:grpSpPr>
            <p:sp>
              <p:nvSpPr>
                <p:cNvPr id="208" name="Google Shape;208;p23"/>
                <p:cNvSpPr/>
                <p:nvPr/>
              </p:nvSpPr>
              <p:spPr>
                <a:xfrm>
                  <a:off x="8146761" y="4369017"/>
                  <a:ext cx="485700" cy="4827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3"/>
                <p:cNvSpPr/>
                <p:nvPr/>
              </p:nvSpPr>
              <p:spPr>
                <a:xfrm>
                  <a:off x="8094625" y="4311687"/>
                  <a:ext cx="589800" cy="5973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3        </a:t>
                  </a:r>
                  <a:endParaRPr sz="1800"/>
                </a:p>
              </p:txBody>
            </p:sp>
          </p:grpSp>
          <p:sp>
            <p:nvSpPr>
              <p:cNvPr id="210" name="Google Shape;210;p23"/>
              <p:cNvSpPr/>
              <p:nvPr/>
            </p:nvSpPr>
            <p:spPr>
              <a:xfrm>
                <a:off x="6401142" y="5695818"/>
                <a:ext cx="485700" cy="482700"/>
              </a:xfrm>
              <a:prstGeom prst="ellipse">
                <a:avLst/>
              </a:prstGeom>
              <a:solidFill>
                <a:srgbClr val="B7B7B7"/>
              </a:solidFill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e</a:t>
                </a:r>
                <a:endParaRPr sz="1800"/>
              </a:p>
            </p:txBody>
          </p:sp>
          <p:cxnSp>
            <p:nvCxnSpPr>
              <p:cNvPr id="211" name="Google Shape;211;p23"/>
              <p:cNvCxnSpPr>
                <a:stCxn id="205" idx="5"/>
                <a:endCxn id="210" idx="2"/>
              </p:cNvCxnSpPr>
              <p:nvPr/>
            </p:nvCxnSpPr>
            <p:spPr>
              <a:xfrm>
                <a:off x="5328510" y="5320503"/>
                <a:ext cx="1072800" cy="616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2" name="Google Shape;212;p23"/>
              <p:cNvCxnSpPr>
                <a:stCxn id="205" idx="6"/>
                <a:endCxn id="213" idx="2"/>
              </p:cNvCxnSpPr>
              <p:nvPr/>
            </p:nvCxnSpPr>
            <p:spPr>
              <a:xfrm rot="10800000" flipH="1">
                <a:off x="5399639" y="4305643"/>
                <a:ext cx="853500" cy="844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13" name="Google Shape;213;p23"/>
              <p:cNvSpPr/>
              <p:nvPr/>
            </p:nvSpPr>
            <p:spPr>
              <a:xfrm>
                <a:off x="6253167" y="4064217"/>
                <a:ext cx="485700" cy="482700"/>
              </a:xfrm>
              <a:prstGeom prst="ellipse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214" name="Google Shape;214;p23"/>
              <p:cNvCxnSpPr>
                <a:stCxn id="213" idx="6"/>
                <a:endCxn id="209" idx="2"/>
              </p:cNvCxnSpPr>
              <p:nvPr/>
            </p:nvCxnSpPr>
            <p:spPr>
              <a:xfrm>
                <a:off x="6738867" y="4305567"/>
                <a:ext cx="1355700" cy="30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5" name="Google Shape;215;p23"/>
              <p:cNvCxnSpPr>
                <a:stCxn id="213" idx="4"/>
                <a:endCxn id="206" idx="0"/>
              </p:cNvCxnSpPr>
              <p:nvPr/>
            </p:nvCxnSpPr>
            <p:spPr>
              <a:xfrm>
                <a:off x="6496017" y="4546917"/>
                <a:ext cx="19200" cy="399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6" name="Google Shape;216;p23"/>
              <p:cNvCxnSpPr>
                <a:stCxn id="206" idx="6"/>
                <a:endCxn id="209" idx="3"/>
              </p:cNvCxnSpPr>
              <p:nvPr/>
            </p:nvCxnSpPr>
            <p:spPr>
              <a:xfrm rot="10800000" flipH="1">
                <a:off x="6758049" y="4821482"/>
                <a:ext cx="1422900" cy="36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17" name="Google Shape;217;p23"/>
              <p:cNvSpPr txBox="1"/>
              <p:nvPr/>
            </p:nvSpPr>
            <p:spPr>
              <a:xfrm>
                <a:off x="7158309" y="3988209"/>
                <a:ext cx="8874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“d”</a:t>
                </a:r>
                <a:endParaRPr sz="2000"/>
              </a:p>
            </p:txBody>
          </p:sp>
          <p:sp>
            <p:nvSpPr>
              <p:cNvPr id="218" name="Google Shape;218;p23"/>
              <p:cNvSpPr txBox="1"/>
              <p:nvPr/>
            </p:nvSpPr>
            <p:spPr>
              <a:xfrm>
                <a:off x="5535113" y="4242900"/>
                <a:ext cx="8874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“-”</a:t>
                </a:r>
                <a:endParaRPr sz="2000"/>
              </a:p>
            </p:txBody>
          </p:sp>
          <p:sp>
            <p:nvSpPr>
              <p:cNvPr id="219" name="Google Shape;219;p23"/>
              <p:cNvSpPr txBox="1"/>
              <p:nvPr/>
            </p:nvSpPr>
            <p:spPr>
              <a:xfrm>
                <a:off x="6063421" y="4528050"/>
                <a:ext cx="5487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“-”</a:t>
                </a:r>
                <a:endParaRPr sz="2000"/>
              </a:p>
            </p:txBody>
          </p:sp>
          <p:sp>
            <p:nvSpPr>
              <p:cNvPr id="220" name="Google Shape;220;p23"/>
              <p:cNvSpPr txBox="1"/>
              <p:nvPr/>
            </p:nvSpPr>
            <p:spPr>
              <a:xfrm>
                <a:off x="6863675" y="4549034"/>
                <a:ext cx="8535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/>
                  <a:t>“data”</a:t>
                </a:r>
                <a:endParaRPr sz="2000"/>
              </a:p>
            </p:txBody>
          </p:sp>
          <p:grpSp>
            <p:nvGrpSpPr>
              <p:cNvPr id="221" name="Google Shape;221;p23"/>
              <p:cNvGrpSpPr/>
              <p:nvPr/>
            </p:nvGrpSpPr>
            <p:grpSpPr>
              <a:xfrm>
                <a:off x="3999539" y="4908493"/>
                <a:ext cx="914400" cy="482700"/>
                <a:chOff x="3999539" y="4908493"/>
                <a:chExt cx="914400" cy="482700"/>
              </a:xfrm>
            </p:grpSpPr>
            <p:sp>
              <p:nvSpPr>
                <p:cNvPr id="222" name="Google Shape;222;p23"/>
                <p:cNvSpPr/>
                <p:nvPr/>
              </p:nvSpPr>
              <p:spPr>
                <a:xfrm>
                  <a:off x="3999539" y="4908493"/>
                  <a:ext cx="485700" cy="4827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23" name="Google Shape;223;p23"/>
                <p:cNvCxnSpPr>
                  <a:stCxn id="222" idx="6"/>
                </p:cNvCxnSpPr>
                <p:nvPr/>
              </p:nvCxnSpPr>
              <p:spPr>
                <a:xfrm>
                  <a:off x="4485239" y="5149843"/>
                  <a:ext cx="4287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224" name="Google Shape;224;p23"/>
            <p:cNvSpPr txBox="1"/>
            <p:nvPr/>
          </p:nvSpPr>
          <p:spPr>
            <a:xfrm>
              <a:off x="3951950" y="5461331"/>
              <a:ext cx="9486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i="1"/>
                <a:t>not “-”</a:t>
              </a:r>
              <a:endParaRPr sz="2000" i="1"/>
            </a:p>
          </p:txBody>
        </p:sp>
      </p:grpSp>
      <p:sp>
        <p:nvSpPr>
          <p:cNvPr id="225" name="Google Shape;225;p23"/>
          <p:cNvSpPr txBox="1"/>
          <p:nvPr/>
        </p:nvSpPr>
        <p:spPr>
          <a:xfrm>
            <a:off x="557775" y="3829475"/>
            <a:ext cx="158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hlink"/>
                </a:solidFill>
              </a:rPr>
              <a:t>"-d|--data"</a:t>
            </a:r>
            <a:endParaRPr sz="2400"/>
          </a:p>
        </p:txBody>
      </p:sp>
      <p:sp>
        <p:nvSpPr>
          <p:cNvPr id="226" name="Google Shape;226;p23"/>
          <p:cNvSpPr/>
          <p:nvPr/>
        </p:nvSpPr>
        <p:spPr>
          <a:xfrm>
            <a:off x="2687450" y="3994477"/>
            <a:ext cx="1355100" cy="298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675" y="1259625"/>
            <a:ext cx="6913774" cy="33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Structural Coverage Makes Sense</a:t>
            </a:r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5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1745275" y="3348950"/>
            <a:ext cx="6274500" cy="1157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final Pattern p = Pattern.compile( "\\d+\\.d+" );</a:t>
            </a:r>
            <a:endParaRPr sz="2000">
              <a:solidFill>
                <a:schemeClr val="dk1"/>
              </a:solidFill>
            </a:endParaRPr>
          </a:p>
          <a:p>
            <a:pPr marL="152400" marR="152400" lvl="0" indent="0" algn="l" rtl="0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final Pattern p = Pattern.compile( "\\d+\\.</a:t>
            </a:r>
            <a:r>
              <a:rPr lang="en" sz="2000">
                <a:solidFill>
                  <a:srgbClr val="FF0000"/>
                </a:solidFill>
              </a:rPr>
              <a:t>\\</a:t>
            </a:r>
            <a:r>
              <a:rPr lang="en" sz="2000">
                <a:solidFill>
                  <a:schemeClr val="dk1"/>
                </a:solidFill>
              </a:rPr>
              <a:t>d+" );</a:t>
            </a:r>
            <a:endParaRPr sz="2000"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0625" y="3958687"/>
            <a:ext cx="400695" cy="3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350" y="3388800"/>
            <a:ext cx="292087" cy="33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Structural Coverage Makes Sense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6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43" name="Google Shape;243;p25"/>
          <p:cNvGrpSpPr/>
          <p:nvPr/>
        </p:nvGrpSpPr>
        <p:grpSpPr>
          <a:xfrm>
            <a:off x="4342185" y="1738317"/>
            <a:ext cx="4268388" cy="2253598"/>
            <a:chOff x="4171456" y="2436685"/>
            <a:chExt cx="4025262" cy="2622903"/>
          </a:xfrm>
        </p:grpSpPr>
        <p:sp>
          <p:nvSpPr>
            <p:cNvPr id="244" name="Google Shape;244;p25"/>
            <p:cNvSpPr txBox="1"/>
            <p:nvPr/>
          </p:nvSpPr>
          <p:spPr>
            <a:xfrm>
              <a:off x="6220175" y="4628788"/>
              <a:ext cx="5487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“d”</a:t>
              </a:r>
              <a:endParaRPr sz="1800"/>
            </a:p>
          </p:txBody>
        </p:sp>
        <p:grpSp>
          <p:nvGrpSpPr>
            <p:cNvPr id="245" name="Google Shape;245;p25"/>
            <p:cNvGrpSpPr/>
            <p:nvPr/>
          </p:nvGrpSpPr>
          <p:grpSpPr>
            <a:xfrm>
              <a:off x="4171456" y="2436685"/>
              <a:ext cx="4025262" cy="2377965"/>
              <a:chOff x="4171456" y="2436685"/>
              <a:chExt cx="4025262" cy="2377965"/>
            </a:xfrm>
          </p:grpSpPr>
          <p:sp>
            <p:nvSpPr>
              <p:cNvPr id="246" name="Google Shape;246;p25"/>
              <p:cNvSpPr txBox="1"/>
              <p:nvPr/>
            </p:nvSpPr>
            <p:spPr>
              <a:xfrm rot="-454603">
                <a:off x="5763044" y="3181068"/>
                <a:ext cx="887347" cy="430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not “d”</a:t>
                </a:r>
                <a:endParaRPr sz="1800"/>
              </a:p>
            </p:txBody>
          </p:sp>
          <p:grpSp>
            <p:nvGrpSpPr>
              <p:cNvPr id="247" name="Google Shape;247;p25"/>
              <p:cNvGrpSpPr/>
              <p:nvPr/>
            </p:nvGrpSpPr>
            <p:grpSpPr>
              <a:xfrm>
                <a:off x="4171456" y="2436685"/>
                <a:ext cx="4025262" cy="2377965"/>
                <a:chOff x="4171456" y="2436685"/>
                <a:chExt cx="4025262" cy="2377965"/>
              </a:xfrm>
            </p:grpSpPr>
            <p:sp>
              <p:nvSpPr>
                <p:cNvPr id="248" name="Google Shape;248;p25"/>
                <p:cNvSpPr/>
                <p:nvPr/>
              </p:nvSpPr>
              <p:spPr>
                <a:xfrm>
                  <a:off x="6196149" y="4031732"/>
                  <a:ext cx="485700" cy="4827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5</a:t>
                  </a:r>
                  <a:endParaRPr sz="1800"/>
                </a:p>
              </p:txBody>
            </p:sp>
            <p:grpSp>
              <p:nvGrpSpPr>
                <p:cNvPr id="249" name="Google Shape;249;p25"/>
                <p:cNvGrpSpPr/>
                <p:nvPr/>
              </p:nvGrpSpPr>
              <p:grpSpPr>
                <a:xfrm>
                  <a:off x="6955963" y="3016285"/>
                  <a:ext cx="589917" cy="597334"/>
                  <a:chOff x="2324641" y="3085564"/>
                  <a:chExt cx="431100" cy="454800"/>
                </a:xfrm>
              </p:grpSpPr>
              <p:sp>
                <p:nvSpPr>
                  <p:cNvPr id="250" name="Google Shape;250;p25"/>
                  <p:cNvSpPr/>
                  <p:nvPr/>
                </p:nvSpPr>
                <p:spPr>
                  <a:xfrm>
                    <a:off x="2362742" y="3129215"/>
                    <a:ext cx="354900" cy="3675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25"/>
                  <p:cNvSpPr/>
                  <p:nvPr/>
                </p:nvSpPr>
                <p:spPr>
                  <a:xfrm>
                    <a:off x="2324641" y="3085564"/>
                    <a:ext cx="431100" cy="454800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/>
                      <a:t>4</a:t>
                    </a:r>
                    <a:endParaRPr sz="1800"/>
                  </a:p>
                </p:txBody>
              </p:sp>
            </p:grpSp>
            <p:cxnSp>
              <p:nvCxnSpPr>
                <p:cNvPr id="252" name="Google Shape;252;p25"/>
                <p:cNvCxnSpPr>
                  <a:stCxn id="253" idx="5"/>
                  <a:endCxn id="254" idx="2"/>
                </p:cNvCxnSpPr>
                <p:nvPr/>
              </p:nvCxnSpPr>
              <p:spPr>
                <a:xfrm>
                  <a:off x="4277580" y="3495326"/>
                  <a:ext cx="504300" cy="321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254" name="Google Shape;254;p25"/>
                <p:cNvSpPr/>
                <p:nvPr/>
              </p:nvSpPr>
              <p:spPr>
                <a:xfrm>
                  <a:off x="4781942" y="3575042"/>
                  <a:ext cx="485700" cy="4827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3</a:t>
                  </a:r>
                  <a:endParaRPr sz="1800"/>
                </a:p>
              </p:txBody>
            </p:sp>
            <p:cxnSp>
              <p:nvCxnSpPr>
                <p:cNvPr id="255" name="Google Shape;255;p25"/>
                <p:cNvCxnSpPr>
                  <a:stCxn id="254" idx="6"/>
                  <a:endCxn id="251" idx="2"/>
                </p:cNvCxnSpPr>
                <p:nvPr/>
              </p:nvCxnSpPr>
              <p:spPr>
                <a:xfrm rot="10800000" flipH="1">
                  <a:off x="5267642" y="3315092"/>
                  <a:ext cx="1688400" cy="501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6" name="Google Shape;256;p25"/>
                <p:cNvCxnSpPr>
                  <a:stCxn id="254" idx="5"/>
                  <a:endCxn id="248" idx="2"/>
                </p:cNvCxnSpPr>
                <p:nvPr/>
              </p:nvCxnSpPr>
              <p:spPr>
                <a:xfrm>
                  <a:off x="5196513" y="3987052"/>
                  <a:ext cx="999600" cy="285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57" name="Google Shape;257;p25"/>
                <p:cNvCxnSpPr>
                  <a:stCxn id="248" idx="6"/>
                  <a:endCxn id="251" idx="3"/>
                </p:cNvCxnSpPr>
                <p:nvPr/>
              </p:nvCxnSpPr>
              <p:spPr>
                <a:xfrm rot="10800000" flipH="1">
                  <a:off x="6681849" y="3526082"/>
                  <a:ext cx="360300" cy="74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258" name="Google Shape;258;p25"/>
                <p:cNvSpPr/>
                <p:nvPr/>
              </p:nvSpPr>
              <p:spPr>
                <a:xfrm>
                  <a:off x="6117125" y="4414326"/>
                  <a:ext cx="485640" cy="400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6" h="10479" extrusionOk="0">
                      <a:moveTo>
                        <a:pt x="4220" y="0"/>
                      </a:moveTo>
                      <a:cubicBezTo>
                        <a:pt x="3629" y="1690"/>
                        <a:pt x="-1611" y="8958"/>
                        <a:pt x="671" y="10141"/>
                      </a:cubicBezTo>
                      <a:cubicBezTo>
                        <a:pt x="2953" y="11324"/>
                        <a:pt x="15376" y="8451"/>
                        <a:pt x="17911" y="7099"/>
                      </a:cubicBezTo>
                      <a:cubicBezTo>
                        <a:pt x="20446" y="5747"/>
                        <a:pt x="16221" y="2873"/>
                        <a:pt x="15883" y="202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sp>
            <p:cxnSp>
              <p:nvCxnSpPr>
                <p:cNvPr id="259" name="Google Shape;259;p25"/>
                <p:cNvCxnSpPr>
                  <a:stCxn id="251" idx="0"/>
                  <a:endCxn id="260" idx="4"/>
                </p:cNvCxnSpPr>
                <p:nvPr/>
              </p:nvCxnSpPr>
              <p:spPr>
                <a:xfrm rot="10800000" flipH="1">
                  <a:off x="7250922" y="2436685"/>
                  <a:ext cx="312600" cy="579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261" name="Google Shape;261;p25"/>
                <p:cNvSpPr txBox="1"/>
                <p:nvPr/>
              </p:nvSpPr>
              <p:spPr>
                <a:xfrm rot="225598">
                  <a:off x="6681605" y="3790664"/>
                  <a:ext cx="887510" cy="4308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not “d”</a:t>
                  </a:r>
                  <a:endParaRPr sz="1800"/>
                </a:p>
              </p:txBody>
            </p:sp>
            <p:sp>
              <p:nvSpPr>
                <p:cNvPr id="262" name="Google Shape;262;p25"/>
                <p:cNvSpPr txBox="1"/>
                <p:nvPr/>
              </p:nvSpPr>
              <p:spPr>
                <a:xfrm>
                  <a:off x="4171456" y="3523249"/>
                  <a:ext cx="548700" cy="31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rgbClr val="FF0000"/>
                      </a:solidFill>
                    </a:rPr>
                    <a:t>“d”</a:t>
                  </a:r>
                  <a:endParaRPr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3" name="Google Shape;263;p25"/>
                <p:cNvSpPr txBox="1"/>
                <p:nvPr/>
              </p:nvSpPr>
              <p:spPr>
                <a:xfrm>
                  <a:off x="5534375" y="3803075"/>
                  <a:ext cx="548700" cy="43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“d”</a:t>
                  </a:r>
                  <a:endParaRPr sz="1800"/>
                </a:p>
              </p:txBody>
            </p:sp>
            <p:sp>
              <p:nvSpPr>
                <p:cNvPr id="264" name="Google Shape;264;p25"/>
                <p:cNvSpPr txBox="1"/>
                <p:nvPr/>
              </p:nvSpPr>
              <p:spPr>
                <a:xfrm>
                  <a:off x="7314718" y="2523462"/>
                  <a:ext cx="882000" cy="43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[0-256]</a:t>
                  </a:r>
                  <a:endParaRPr sz="1800"/>
                </a:p>
              </p:txBody>
            </p:sp>
          </p:grpSp>
        </p:grpSp>
      </p:grpSp>
      <p:grpSp>
        <p:nvGrpSpPr>
          <p:cNvPr id="265" name="Google Shape;265;p25"/>
          <p:cNvGrpSpPr/>
          <p:nvPr/>
        </p:nvGrpSpPr>
        <p:grpSpPr>
          <a:xfrm>
            <a:off x="1256346" y="1203200"/>
            <a:ext cx="6940215" cy="1632736"/>
            <a:chOff x="1256339" y="1821879"/>
            <a:chExt cx="6544903" cy="1900298"/>
          </a:xfrm>
        </p:grpSpPr>
        <p:sp>
          <p:nvSpPr>
            <p:cNvPr id="266" name="Google Shape;266;p25"/>
            <p:cNvSpPr txBox="1"/>
            <p:nvPr/>
          </p:nvSpPr>
          <p:spPr>
            <a:xfrm rot="-982585">
              <a:off x="5991594" y="2495214"/>
              <a:ext cx="887402" cy="430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not “d”</a:t>
              </a:r>
              <a:endParaRPr sz="1800"/>
            </a:p>
          </p:txBody>
        </p:sp>
        <p:grpSp>
          <p:nvGrpSpPr>
            <p:cNvPr id="267" name="Google Shape;267;p25"/>
            <p:cNvGrpSpPr/>
            <p:nvPr/>
          </p:nvGrpSpPr>
          <p:grpSpPr>
            <a:xfrm>
              <a:off x="1256339" y="1821879"/>
              <a:ext cx="6544903" cy="1900298"/>
              <a:chOff x="1256339" y="1821879"/>
              <a:chExt cx="6544903" cy="1900298"/>
            </a:xfrm>
          </p:grpSpPr>
          <p:sp>
            <p:nvSpPr>
              <p:cNvPr id="253" name="Google Shape;253;p25"/>
              <p:cNvSpPr/>
              <p:nvPr/>
            </p:nvSpPr>
            <p:spPr>
              <a:xfrm>
                <a:off x="3857964" y="3091318"/>
                <a:ext cx="485700" cy="4827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7315542" y="1962018"/>
                <a:ext cx="485700" cy="482700"/>
              </a:xfrm>
              <a:prstGeom prst="ellipse">
                <a:avLst/>
              </a:prstGeom>
              <a:solidFill>
                <a:srgbClr val="B7B7B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e</a:t>
                </a:r>
                <a:endParaRPr sz="1800"/>
              </a:p>
            </p:txBody>
          </p:sp>
          <p:cxnSp>
            <p:nvCxnSpPr>
              <p:cNvPr id="268" name="Google Shape;268;p25"/>
              <p:cNvCxnSpPr>
                <a:stCxn id="253" idx="6"/>
                <a:endCxn id="260" idx="3"/>
              </p:cNvCxnSpPr>
              <p:nvPr/>
            </p:nvCxnSpPr>
            <p:spPr>
              <a:xfrm rot="10800000" flipH="1">
                <a:off x="4343664" y="2373868"/>
                <a:ext cx="3042900" cy="958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269" name="Google Shape;269;p25"/>
              <p:cNvGrpSpPr/>
              <p:nvPr/>
            </p:nvGrpSpPr>
            <p:grpSpPr>
              <a:xfrm>
                <a:off x="1256339" y="1911293"/>
                <a:ext cx="914400" cy="482700"/>
                <a:chOff x="3161339" y="3968693"/>
                <a:chExt cx="914400" cy="482700"/>
              </a:xfrm>
            </p:grpSpPr>
            <p:sp>
              <p:nvSpPr>
                <p:cNvPr id="270" name="Google Shape;270;p25"/>
                <p:cNvSpPr/>
                <p:nvPr/>
              </p:nvSpPr>
              <p:spPr>
                <a:xfrm>
                  <a:off x="3161339" y="3968693"/>
                  <a:ext cx="485700" cy="4827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1" name="Google Shape;271;p25"/>
                <p:cNvCxnSpPr>
                  <a:stCxn id="270" idx="6"/>
                </p:cNvCxnSpPr>
                <p:nvPr/>
              </p:nvCxnSpPr>
              <p:spPr>
                <a:xfrm>
                  <a:off x="3647039" y="4210043"/>
                  <a:ext cx="4287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272" name="Google Shape;272;p25"/>
              <p:cNvSpPr/>
              <p:nvPr/>
            </p:nvSpPr>
            <p:spPr>
              <a:xfrm>
                <a:off x="2170739" y="1911293"/>
                <a:ext cx="485700" cy="4827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0</a:t>
                </a:r>
                <a:endParaRPr sz="1800"/>
              </a:p>
            </p:txBody>
          </p:sp>
          <p:cxnSp>
            <p:nvCxnSpPr>
              <p:cNvPr id="273" name="Google Shape;273;p25"/>
              <p:cNvCxnSpPr>
                <a:stCxn id="272" idx="5"/>
                <a:endCxn id="274" idx="1"/>
              </p:cNvCxnSpPr>
              <p:nvPr/>
            </p:nvCxnSpPr>
            <p:spPr>
              <a:xfrm>
                <a:off x="2585310" y="2323303"/>
                <a:ext cx="326100" cy="449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5" name="Google Shape;275;p25"/>
              <p:cNvCxnSpPr>
                <a:stCxn id="274" idx="6"/>
                <a:endCxn id="253" idx="2"/>
              </p:cNvCxnSpPr>
              <p:nvPr/>
            </p:nvCxnSpPr>
            <p:spPr>
              <a:xfrm>
                <a:off x="3326139" y="2943543"/>
                <a:ext cx="531900" cy="38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76" name="Google Shape;276;p25"/>
              <p:cNvSpPr txBox="1"/>
              <p:nvPr/>
            </p:nvSpPr>
            <p:spPr>
              <a:xfrm>
                <a:off x="3476975" y="2723788"/>
                <a:ext cx="5487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“.”</a:t>
                </a:r>
                <a:endParaRPr sz="1800"/>
              </a:p>
            </p:txBody>
          </p:sp>
          <p:grpSp>
            <p:nvGrpSpPr>
              <p:cNvPr id="277" name="Google Shape;277;p25"/>
              <p:cNvGrpSpPr/>
              <p:nvPr/>
            </p:nvGrpSpPr>
            <p:grpSpPr>
              <a:xfrm>
                <a:off x="2701057" y="2702193"/>
                <a:ext cx="775200" cy="1019984"/>
                <a:chOff x="3021957" y="3968693"/>
                <a:chExt cx="775200" cy="1019984"/>
              </a:xfrm>
            </p:grpSpPr>
            <p:sp>
              <p:nvSpPr>
                <p:cNvPr id="274" name="Google Shape;274;p25"/>
                <p:cNvSpPr/>
                <p:nvPr/>
              </p:nvSpPr>
              <p:spPr>
                <a:xfrm>
                  <a:off x="3161339" y="3968693"/>
                  <a:ext cx="485700" cy="4827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1</a:t>
                  </a:r>
                  <a:endParaRPr sz="1800"/>
                </a:p>
              </p:txBody>
            </p:sp>
            <p:sp>
              <p:nvSpPr>
                <p:cNvPr id="278" name="Google Shape;278;p25"/>
                <p:cNvSpPr/>
                <p:nvPr/>
              </p:nvSpPr>
              <p:spPr>
                <a:xfrm>
                  <a:off x="3115162" y="4374550"/>
                  <a:ext cx="578068" cy="3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7" h="13899" extrusionOk="0">
                      <a:moveTo>
                        <a:pt x="5135" y="0"/>
                      </a:moveTo>
                      <a:cubicBezTo>
                        <a:pt x="4330" y="1610"/>
                        <a:pt x="-1358" y="7352"/>
                        <a:pt x="305" y="9659"/>
                      </a:cubicBezTo>
                      <a:cubicBezTo>
                        <a:pt x="1969" y="11967"/>
                        <a:pt x="10555" y="14060"/>
                        <a:pt x="15116" y="13845"/>
                      </a:cubicBezTo>
                      <a:cubicBezTo>
                        <a:pt x="19677" y="13630"/>
                        <a:pt x="26171" y="10518"/>
                        <a:pt x="27673" y="8371"/>
                      </a:cubicBezTo>
                      <a:cubicBezTo>
                        <a:pt x="29176" y="6225"/>
                        <a:pt x="24721" y="2200"/>
                        <a:pt x="24131" y="96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sp>
            <p:sp>
              <p:nvSpPr>
                <p:cNvPr id="279" name="Google Shape;279;p25"/>
                <p:cNvSpPr txBox="1"/>
                <p:nvPr/>
              </p:nvSpPr>
              <p:spPr>
                <a:xfrm>
                  <a:off x="3021957" y="4641277"/>
                  <a:ext cx="775200" cy="347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“0”-</a:t>
                  </a:r>
                  <a:r>
                    <a:rPr lang="en" sz="1800">
                      <a:solidFill>
                        <a:schemeClr val="dk1"/>
                      </a:solidFill>
                    </a:rPr>
                    <a:t>“9”</a:t>
                  </a:r>
                  <a:endParaRPr sz="1800"/>
                </a:p>
              </p:txBody>
            </p:sp>
          </p:grpSp>
          <p:cxnSp>
            <p:nvCxnSpPr>
              <p:cNvPr id="280" name="Google Shape;280;p25"/>
              <p:cNvCxnSpPr>
                <a:stCxn id="274" idx="7"/>
                <a:endCxn id="260" idx="2"/>
              </p:cNvCxnSpPr>
              <p:nvPr/>
            </p:nvCxnSpPr>
            <p:spPr>
              <a:xfrm rot="10800000" flipH="1">
                <a:off x="3255010" y="2203483"/>
                <a:ext cx="4060500" cy="56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81" name="Google Shape;281;p25"/>
              <p:cNvSpPr txBox="1"/>
              <p:nvPr/>
            </p:nvSpPr>
            <p:spPr>
              <a:xfrm>
                <a:off x="2657962" y="2190390"/>
                <a:ext cx="775200" cy="34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“0”-</a:t>
                </a:r>
                <a:r>
                  <a:rPr lang="en" sz="1800">
                    <a:solidFill>
                      <a:schemeClr val="dk1"/>
                    </a:solidFill>
                  </a:rPr>
                  <a:t>“9”</a:t>
                </a:r>
                <a:endParaRPr sz="1800"/>
              </a:p>
            </p:txBody>
          </p:sp>
          <p:cxnSp>
            <p:nvCxnSpPr>
              <p:cNvPr id="282" name="Google Shape;282;p25"/>
              <p:cNvCxnSpPr>
                <a:stCxn id="272" idx="6"/>
                <a:endCxn id="260" idx="2"/>
              </p:cNvCxnSpPr>
              <p:nvPr/>
            </p:nvCxnSpPr>
            <p:spPr>
              <a:xfrm>
                <a:off x="2656439" y="2152643"/>
                <a:ext cx="4659000" cy="5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83" name="Google Shape;283;p25"/>
              <p:cNvSpPr txBox="1"/>
              <p:nvPr/>
            </p:nvSpPr>
            <p:spPr>
              <a:xfrm rot="-462825">
                <a:off x="4190379" y="2347057"/>
                <a:ext cx="2107672" cy="3472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not “0”-</a:t>
                </a:r>
                <a:r>
                  <a:rPr lang="en" sz="1800">
                    <a:solidFill>
                      <a:schemeClr val="dk1"/>
                    </a:solidFill>
                  </a:rPr>
                  <a:t>“9”, not “.”</a:t>
                </a:r>
                <a:endParaRPr sz="1800"/>
              </a:p>
            </p:txBody>
          </p:sp>
          <p:sp>
            <p:nvSpPr>
              <p:cNvPr id="284" name="Google Shape;284;p25"/>
              <p:cNvSpPr txBox="1"/>
              <p:nvPr/>
            </p:nvSpPr>
            <p:spPr>
              <a:xfrm>
                <a:off x="4272538" y="1821879"/>
                <a:ext cx="1418400" cy="34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not “0”-</a:t>
                </a:r>
                <a:r>
                  <a:rPr lang="en" sz="1800">
                    <a:solidFill>
                      <a:schemeClr val="dk1"/>
                    </a:solidFill>
                  </a:rPr>
                  <a:t>“9”</a:t>
                </a:r>
                <a:endParaRPr sz="1800"/>
              </a:p>
            </p:txBody>
          </p:sp>
        </p:grpSp>
      </p:grpSp>
      <p:sp>
        <p:nvSpPr>
          <p:cNvPr id="285" name="Google Shape;285;p25"/>
          <p:cNvSpPr txBox="1"/>
          <p:nvPr/>
        </p:nvSpPr>
        <p:spPr>
          <a:xfrm>
            <a:off x="936325" y="3250800"/>
            <a:ext cx="47937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DFA for regular expression: “</a:t>
            </a:r>
            <a:r>
              <a:rPr lang="en" sz="2000" b="1"/>
              <a:t>\\d+\\.d+</a:t>
            </a:r>
            <a:r>
              <a:rPr lang="en" sz="2000"/>
              <a:t>”</a:t>
            </a:r>
            <a:endParaRPr sz="2000"/>
          </a:p>
        </p:txBody>
      </p:sp>
      <p:sp>
        <p:nvSpPr>
          <p:cNvPr id="286" name="Google Shape;286;p25"/>
          <p:cNvSpPr txBox="1"/>
          <p:nvPr/>
        </p:nvSpPr>
        <p:spPr>
          <a:xfrm>
            <a:off x="1696850" y="3995006"/>
            <a:ext cx="6740400" cy="665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Structural coverage could detect potential faults </a:t>
            </a:r>
            <a:endParaRPr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Need to Know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7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93" name="Google Shape;293;p26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554800" cy="24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How well are regular expressions tested? (RQ1)</a:t>
            </a:r>
            <a:endParaRPr sz="280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Do existing tools increase regular expression coverage? (RQ2)</a:t>
            </a:r>
            <a:endParaRPr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Regular Expression Coverage</a:t>
            </a:r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8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3960881" y="2498316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301" name="Google Shape;301;p27"/>
          <p:cNvSpPr/>
          <p:nvPr/>
        </p:nvSpPr>
        <p:spPr>
          <a:xfrm>
            <a:off x="6358605" y="3657197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grpSp>
        <p:nvGrpSpPr>
          <p:cNvPr id="302" name="Google Shape;302;p27"/>
          <p:cNvGrpSpPr/>
          <p:nvPr/>
        </p:nvGrpSpPr>
        <p:grpSpPr>
          <a:xfrm>
            <a:off x="7637908" y="2808173"/>
            <a:ext cx="622336" cy="539848"/>
            <a:chOff x="2878325" y="3201600"/>
            <a:chExt cx="431100" cy="454800"/>
          </a:xfrm>
        </p:grpSpPr>
        <p:sp>
          <p:nvSpPr>
            <p:cNvPr id="303" name="Google Shape;303;p27"/>
            <p:cNvSpPr/>
            <p:nvPr/>
          </p:nvSpPr>
          <p:spPr>
            <a:xfrm>
              <a:off x="2916425" y="3245250"/>
              <a:ext cx="354900" cy="3675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878325" y="3201600"/>
              <a:ext cx="431100" cy="4548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  <p:sp>
        <p:nvSpPr>
          <p:cNvPr id="305" name="Google Shape;305;p27"/>
          <p:cNvSpPr/>
          <p:nvPr/>
        </p:nvSpPr>
        <p:spPr>
          <a:xfrm>
            <a:off x="8263013" y="2062077"/>
            <a:ext cx="512400" cy="436500"/>
          </a:xfrm>
          <a:prstGeom prst="ellipse">
            <a:avLst/>
          </a:prstGeom>
          <a:solidFill>
            <a:srgbClr val="B7B7B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306" name="Google Shape;306;p27"/>
          <p:cNvCxnSpPr>
            <a:stCxn id="300" idx="7"/>
            <a:endCxn id="305" idx="2"/>
          </p:cNvCxnSpPr>
          <p:nvPr/>
        </p:nvCxnSpPr>
        <p:spPr>
          <a:xfrm rot="10800000" flipH="1">
            <a:off x="4398242" y="2280240"/>
            <a:ext cx="3864900" cy="28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27"/>
          <p:cNvCxnSpPr>
            <a:stCxn id="300" idx="6"/>
            <a:endCxn id="308" idx="2"/>
          </p:cNvCxnSpPr>
          <p:nvPr/>
        </p:nvCxnSpPr>
        <p:spPr>
          <a:xfrm>
            <a:off x="4473281" y="2716566"/>
            <a:ext cx="659400" cy="36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27"/>
          <p:cNvSpPr/>
          <p:nvPr/>
        </p:nvSpPr>
        <p:spPr>
          <a:xfrm>
            <a:off x="5132549" y="2860127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09" name="Google Shape;309;p27"/>
          <p:cNvCxnSpPr>
            <a:stCxn id="308" idx="6"/>
            <a:endCxn id="304" idx="2"/>
          </p:cNvCxnSpPr>
          <p:nvPr/>
        </p:nvCxnSpPr>
        <p:spPr>
          <a:xfrm rot="10800000" flipH="1">
            <a:off x="5644949" y="3078077"/>
            <a:ext cx="1992900" cy="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27"/>
          <p:cNvCxnSpPr>
            <a:stCxn id="308" idx="5"/>
            <a:endCxn id="301" idx="2"/>
          </p:cNvCxnSpPr>
          <p:nvPr/>
        </p:nvCxnSpPr>
        <p:spPr>
          <a:xfrm>
            <a:off x="5569910" y="3232703"/>
            <a:ext cx="788700" cy="6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7"/>
          <p:cNvCxnSpPr>
            <a:stCxn id="301" idx="6"/>
            <a:endCxn id="304" idx="3"/>
          </p:cNvCxnSpPr>
          <p:nvPr/>
        </p:nvCxnSpPr>
        <p:spPr>
          <a:xfrm rot="10800000" flipH="1">
            <a:off x="6871005" y="3268847"/>
            <a:ext cx="858000" cy="60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27"/>
          <p:cNvSpPr/>
          <p:nvPr/>
        </p:nvSpPr>
        <p:spPr>
          <a:xfrm>
            <a:off x="6275238" y="4002982"/>
            <a:ext cx="512320" cy="361814"/>
          </a:xfrm>
          <a:custGeom>
            <a:avLst/>
            <a:gdLst/>
            <a:ahLst/>
            <a:cxnLst/>
            <a:rect l="l" t="t" r="r" b="b"/>
            <a:pathLst>
              <a:path w="18756" h="10479" extrusionOk="0">
                <a:moveTo>
                  <a:pt x="4220" y="0"/>
                </a:moveTo>
                <a:cubicBezTo>
                  <a:pt x="3629" y="1690"/>
                  <a:pt x="-1611" y="8958"/>
                  <a:pt x="671" y="10141"/>
                </a:cubicBezTo>
                <a:cubicBezTo>
                  <a:pt x="2953" y="11324"/>
                  <a:pt x="15376" y="8451"/>
                  <a:pt x="17911" y="7099"/>
                </a:cubicBezTo>
                <a:cubicBezTo>
                  <a:pt x="20446" y="5747"/>
                  <a:pt x="16221" y="2873"/>
                  <a:pt x="15883" y="2028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313" name="Google Shape;313;p27"/>
          <p:cNvCxnSpPr>
            <a:stCxn id="304" idx="7"/>
            <a:endCxn id="305" idx="4"/>
          </p:cNvCxnSpPr>
          <p:nvPr/>
        </p:nvCxnSpPr>
        <p:spPr>
          <a:xfrm rot="10800000" flipH="1">
            <a:off x="8169105" y="2498432"/>
            <a:ext cx="350100" cy="388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27"/>
          <p:cNvSpPr txBox="1"/>
          <p:nvPr/>
        </p:nvSpPr>
        <p:spPr>
          <a:xfrm rot="-138619">
            <a:off x="6421076" y="2279606"/>
            <a:ext cx="1220492" cy="38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“0”-</a:t>
            </a:r>
            <a:r>
              <a:rPr lang="en" sz="1800">
                <a:solidFill>
                  <a:schemeClr val="dk1"/>
                </a:solidFill>
              </a:rPr>
              <a:t>“</a:t>
            </a:r>
            <a:r>
              <a:rPr lang="en" sz="1800"/>
              <a:t>9”</a:t>
            </a:r>
            <a:endParaRPr sz="1800"/>
          </a:p>
        </p:txBody>
      </p:sp>
      <p:sp>
        <p:nvSpPr>
          <p:cNvPr id="315" name="Google Shape;315;p27"/>
          <p:cNvSpPr txBox="1"/>
          <p:nvPr/>
        </p:nvSpPr>
        <p:spPr>
          <a:xfrm>
            <a:off x="6214623" y="2955400"/>
            <a:ext cx="1358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not “0”-“9”</a:t>
            </a:r>
            <a:endParaRPr sz="1800"/>
          </a:p>
        </p:txBody>
      </p:sp>
      <p:sp>
        <p:nvSpPr>
          <p:cNvPr id="316" name="Google Shape;316;p27"/>
          <p:cNvSpPr txBox="1"/>
          <p:nvPr/>
        </p:nvSpPr>
        <p:spPr>
          <a:xfrm rot="-2210197">
            <a:off x="6786205" y="3406513"/>
            <a:ext cx="1343040" cy="41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not “0”-“9”</a:t>
            </a:r>
            <a:endParaRPr sz="1800"/>
          </a:p>
        </p:txBody>
      </p:sp>
      <p:sp>
        <p:nvSpPr>
          <p:cNvPr id="317" name="Google Shape;317;p27"/>
          <p:cNvSpPr txBox="1"/>
          <p:nvPr/>
        </p:nvSpPr>
        <p:spPr>
          <a:xfrm>
            <a:off x="4168849" y="283295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“0”-</a:t>
            </a:r>
            <a:r>
              <a:rPr lang="en" sz="1800">
                <a:solidFill>
                  <a:schemeClr val="dk1"/>
                </a:solidFill>
              </a:rPr>
              <a:t>“9”</a:t>
            </a:r>
            <a:endParaRPr sz="1800"/>
          </a:p>
        </p:txBody>
      </p:sp>
      <p:sp>
        <p:nvSpPr>
          <p:cNvPr id="318" name="Google Shape;318;p27"/>
          <p:cNvSpPr txBox="1"/>
          <p:nvPr/>
        </p:nvSpPr>
        <p:spPr>
          <a:xfrm>
            <a:off x="5272426" y="335210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“0”-“9”</a:t>
            </a:r>
            <a:endParaRPr sz="1800"/>
          </a:p>
        </p:txBody>
      </p:sp>
      <p:sp>
        <p:nvSpPr>
          <p:cNvPr id="319" name="Google Shape;319;p27"/>
          <p:cNvSpPr txBox="1"/>
          <p:nvPr/>
        </p:nvSpPr>
        <p:spPr>
          <a:xfrm>
            <a:off x="6173052" y="428430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“0”-“9”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0" name="Google Shape;320;p27"/>
          <p:cNvSpPr txBox="1"/>
          <p:nvPr/>
        </p:nvSpPr>
        <p:spPr>
          <a:xfrm>
            <a:off x="8232925" y="2624100"/>
            <a:ext cx="911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[0-256]</a:t>
            </a:r>
            <a:endParaRPr sz="1800"/>
          </a:p>
        </p:txBody>
      </p:sp>
      <p:grpSp>
        <p:nvGrpSpPr>
          <p:cNvPr id="321" name="Google Shape;321;p27"/>
          <p:cNvGrpSpPr/>
          <p:nvPr/>
        </p:nvGrpSpPr>
        <p:grpSpPr>
          <a:xfrm>
            <a:off x="2996350" y="2498338"/>
            <a:ext cx="964692" cy="436264"/>
            <a:chOff x="3161339" y="3968693"/>
            <a:chExt cx="914400" cy="482700"/>
          </a:xfrm>
        </p:grpSpPr>
        <p:sp>
          <p:nvSpPr>
            <p:cNvPr id="322" name="Google Shape;322;p27"/>
            <p:cNvSpPr/>
            <p:nvPr/>
          </p:nvSpPr>
          <p:spPr>
            <a:xfrm>
              <a:off x="3161339" y="3968693"/>
              <a:ext cx="485700" cy="48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3" name="Google Shape;323;p27"/>
            <p:cNvCxnSpPr>
              <a:stCxn id="322" idx="6"/>
            </p:cNvCxnSpPr>
            <p:nvPr/>
          </p:nvCxnSpPr>
          <p:spPr>
            <a:xfrm>
              <a:off x="3647039" y="4210043"/>
              <a:ext cx="428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324" name="Google Shape;324;p27"/>
          <p:cNvGraphicFramePr/>
          <p:nvPr/>
        </p:nvGraphicFramePr>
        <p:xfrm>
          <a:off x="381000" y="2906138"/>
          <a:ext cx="3473400" cy="178305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1220500"/>
                <a:gridCol w="784925"/>
                <a:gridCol w="745975"/>
                <a:gridCol w="722000"/>
              </a:tblGrid>
              <a:tr h="35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S</a:t>
                      </a:r>
                      <a:endParaRPr sz="1800" b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Node</a:t>
                      </a:r>
                      <a:r>
                        <a:rPr lang="en" sz="1800"/>
                        <a:t> Coverage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100%</a:t>
                      </a: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 (5/5)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80%</a:t>
                      </a: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 (4/5)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80%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(4/5)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Edge</a:t>
                      </a:r>
                      <a:endParaRPr sz="18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Coverage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86%</a:t>
                      </a:r>
                      <a:endParaRPr sz="1800" b="1" i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(6/7)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57%</a:t>
                      </a:r>
                      <a:endParaRPr sz="1800" b="1" i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(4/7)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43%</a:t>
                      </a:r>
                      <a:endParaRPr sz="1800" b="1" i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(3/7)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27"/>
          <p:cNvSpPr txBox="1"/>
          <p:nvPr/>
        </p:nvSpPr>
        <p:spPr>
          <a:xfrm>
            <a:off x="673550" y="1628447"/>
            <a:ext cx="5877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Regex: “</a:t>
            </a:r>
            <a:r>
              <a:rPr lang="en" sz="2400" b="1" i="1" u="sng">
                <a:solidFill>
                  <a:srgbClr val="0000FF"/>
                </a:solidFill>
              </a:rPr>
              <a:t>\d+</a:t>
            </a:r>
            <a:r>
              <a:rPr lang="en" sz="2400" b="1"/>
              <a:t>” input set S: {“</a:t>
            </a:r>
            <a:r>
              <a:rPr lang="en" sz="2400" b="1">
                <a:solidFill>
                  <a:srgbClr val="6AA84F"/>
                </a:solidFill>
              </a:rPr>
              <a:t>123</a:t>
            </a:r>
            <a:r>
              <a:rPr lang="en" sz="2400" b="1"/>
              <a:t>”, “</a:t>
            </a:r>
            <a:r>
              <a:rPr lang="en" sz="2400" b="1">
                <a:solidFill>
                  <a:srgbClr val="FF0000"/>
                </a:solidFill>
              </a:rPr>
              <a:t>1a</a:t>
            </a:r>
            <a:r>
              <a:rPr lang="en" sz="2400" b="1"/>
              <a:t>”}</a:t>
            </a:r>
            <a:r>
              <a:rPr lang="en" sz="1800" b="1">
                <a:solidFill>
                  <a:srgbClr val="FFFFFF"/>
                </a:solidFill>
              </a:rPr>
              <a:t>a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326" name="Google Shape;3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787" y="2966606"/>
            <a:ext cx="282714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150" y="2978081"/>
            <a:ext cx="451469" cy="3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7"/>
          <p:cNvSpPr/>
          <p:nvPr/>
        </p:nvSpPr>
        <p:spPr>
          <a:xfrm>
            <a:off x="6707500" y="1744181"/>
            <a:ext cx="2032800" cy="447900"/>
          </a:xfrm>
          <a:prstGeom prst="wedgeRectCallout">
            <a:avLst>
              <a:gd name="adj1" fmla="val -30471"/>
              <a:gd name="adj2" fmla="val 101725"/>
            </a:avLst>
          </a:prstGeom>
          <a:solidFill>
            <a:srgbClr val="4A86E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Full-Match DFA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7111848" y="4057695"/>
            <a:ext cx="1827600" cy="539700"/>
          </a:xfrm>
          <a:prstGeom prst="wedgeRectCallout">
            <a:avLst>
              <a:gd name="adj1" fmla="val 38123"/>
              <a:gd name="adj2" fmla="val -250458"/>
            </a:avLst>
          </a:prstGeom>
          <a:solidFill>
            <a:srgbClr val="4A86E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256 marks the end of string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Regular Expression Coverage</a:t>
            </a:r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ldNum" idx="12"/>
          </p:nvPr>
        </p:nvSpPr>
        <p:spPr>
          <a:xfrm>
            <a:off x="8316771" y="4749850"/>
            <a:ext cx="7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</a:rPr>
              <a:t>9</a:t>
            </a:fld>
            <a:r>
              <a:rPr lang="en" sz="1200" b="1">
                <a:solidFill>
                  <a:srgbClr val="FFFFFF"/>
                </a:solidFill>
              </a:rPr>
              <a:t>/27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3960881" y="2498316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337" name="Google Shape;337;p28"/>
          <p:cNvSpPr/>
          <p:nvPr/>
        </p:nvSpPr>
        <p:spPr>
          <a:xfrm>
            <a:off x="6358605" y="3657197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grpSp>
        <p:nvGrpSpPr>
          <p:cNvPr id="338" name="Google Shape;338;p28"/>
          <p:cNvGrpSpPr/>
          <p:nvPr/>
        </p:nvGrpSpPr>
        <p:grpSpPr>
          <a:xfrm>
            <a:off x="7637908" y="2808173"/>
            <a:ext cx="622336" cy="539848"/>
            <a:chOff x="2878325" y="3201600"/>
            <a:chExt cx="431100" cy="454800"/>
          </a:xfrm>
        </p:grpSpPr>
        <p:sp>
          <p:nvSpPr>
            <p:cNvPr id="339" name="Google Shape;339;p28"/>
            <p:cNvSpPr/>
            <p:nvPr/>
          </p:nvSpPr>
          <p:spPr>
            <a:xfrm>
              <a:off x="2916425" y="3245250"/>
              <a:ext cx="354900" cy="367500"/>
            </a:xfrm>
            <a:prstGeom prst="ellipse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2878325" y="3201600"/>
              <a:ext cx="431100" cy="454800"/>
            </a:xfrm>
            <a:prstGeom prst="ellipse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</p:grpSp>
      <p:sp>
        <p:nvSpPr>
          <p:cNvPr id="341" name="Google Shape;341;p28"/>
          <p:cNvSpPr/>
          <p:nvPr/>
        </p:nvSpPr>
        <p:spPr>
          <a:xfrm>
            <a:off x="8263013" y="2062077"/>
            <a:ext cx="512400" cy="436500"/>
          </a:xfrm>
          <a:prstGeom prst="ellipse">
            <a:avLst/>
          </a:prstGeom>
          <a:solidFill>
            <a:srgbClr val="B7B7B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342" name="Google Shape;342;p28"/>
          <p:cNvCxnSpPr>
            <a:stCxn id="336" idx="7"/>
            <a:endCxn id="341" idx="2"/>
          </p:cNvCxnSpPr>
          <p:nvPr/>
        </p:nvCxnSpPr>
        <p:spPr>
          <a:xfrm rot="10800000" flipH="1">
            <a:off x="4398242" y="2280240"/>
            <a:ext cx="3864900" cy="28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28"/>
          <p:cNvCxnSpPr>
            <a:stCxn id="336" idx="6"/>
            <a:endCxn id="344" idx="2"/>
          </p:cNvCxnSpPr>
          <p:nvPr/>
        </p:nvCxnSpPr>
        <p:spPr>
          <a:xfrm>
            <a:off x="4473281" y="2716566"/>
            <a:ext cx="659400" cy="361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" name="Google Shape;344;p28"/>
          <p:cNvSpPr/>
          <p:nvPr/>
        </p:nvSpPr>
        <p:spPr>
          <a:xfrm>
            <a:off x="5132549" y="2860127"/>
            <a:ext cx="512400" cy="4365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45" name="Google Shape;345;p28"/>
          <p:cNvCxnSpPr>
            <a:stCxn id="344" idx="6"/>
            <a:endCxn id="340" idx="2"/>
          </p:cNvCxnSpPr>
          <p:nvPr/>
        </p:nvCxnSpPr>
        <p:spPr>
          <a:xfrm rot="10800000" flipH="1">
            <a:off x="5644949" y="3078077"/>
            <a:ext cx="1992900" cy="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28"/>
          <p:cNvCxnSpPr>
            <a:stCxn id="344" idx="5"/>
            <a:endCxn id="337" idx="2"/>
          </p:cNvCxnSpPr>
          <p:nvPr/>
        </p:nvCxnSpPr>
        <p:spPr>
          <a:xfrm>
            <a:off x="5569910" y="3232703"/>
            <a:ext cx="788700" cy="642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28"/>
          <p:cNvCxnSpPr>
            <a:stCxn id="337" idx="6"/>
            <a:endCxn id="340" idx="3"/>
          </p:cNvCxnSpPr>
          <p:nvPr/>
        </p:nvCxnSpPr>
        <p:spPr>
          <a:xfrm rot="10800000" flipH="1">
            <a:off x="6871005" y="3268847"/>
            <a:ext cx="858000" cy="606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" name="Google Shape;348;p28"/>
          <p:cNvSpPr/>
          <p:nvPr/>
        </p:nvSpPr>
        <p:spPr>
          <a:xfrm>
            <a:off x="6275238" y="4002982"/>
            <a:ext cx="512320" cy="361814"/>
          </a:xfrm>
          <a:custGeom>
            <a:avLst/>
            <a:gdLst/>
            <a:ahLst/>
            <a:cxnLst/>
            <a:rect l="l" t="t" r="r" b="b"/>
            <a:pathLst>
              <a:path w="18756" h="10479" extrusionOk="0">
                <a:moveTo>
                  <a:pt x="4220" y="0"/>
                </a:moveTo>
                <a:cubicBezTo>
                  <a:pt x="3629" y="1690"/>
                  <a:pt x="-1611" y="8958"/>
                  <a:pt x="671" y="10141"/>
                </a:cubicBezTo>
                <a:cubicBezTo>
                  <a:pt x="2953" y="11324"/>
                  <a:pt x="15376" y="8451"/>
                  <a:pt x="17911" y="7099"/>
                </a:cubicBezTo>
                <a:cubicBezTo>
                  <a:pt x="20446" y="5747"/>
                  <a:pt x="16221" y="2873"/>
                  <a:pt x="15883" y="2028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349" name="Google Shape;349;p28"/>
          <p:cNvCxnSpPr>
            <a:stCxn id="340" idx="7"/>
            <a:endCxn id="341" idx="4"/>
          </p:cNvCxnSpPr>
          <p:nvPr/>
        </p:nvCxnSpPr>
        <p:spPr>
          <a:xfrm rot="10800000" flipH="1">
            <a:off x="8169105" y="2498432"/>
            <a:ext cx="350100" cy="388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" name="Google Shape;350;p28"/>
          <p:cNvSpPr txBox="1"/>
          <p:nvPr/>
        </p:nvSpPr>
        <p:spPr>
          <a:xfrm rot="-138619">
            <a:off x="6421076" y="2279606"/>
            <a:ext cx="1220492" cy="38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“0”-</a:t>
            </a:r>
            <a:r>
              <a:rPr lang="en" sz="1800">
                <a:solidFill>
                  <a:schemeClr val="dk1"/>
                </a:solidFill>
              </a:rPr>
              <a:t>“</a:t>
            </a:r>
            <a:r>
              <a:rPr lang="en" sz="1800"/>
              <a:t>9”</a:t>
            </a:r>
            <a:endParaRPr sz="1800"/>
          </a:p>
        </p:txBody>
      </p:sp>
      <p:sp>
        <p:nvSpPr>
          <p:cNvPr id="351" name="Google Shape;351;p28"/>
          <p:cNvSpPr txBox="1"/>
          <p:nvPr/>
        </p:nvSpPr>
        <p:spPr>
          <a:xfrm>
            <a:off x="6214623" y="2955400"/>
            <a:ext cx="1358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not “0”-“9”</a:t>
            </a:r>
            <a:endParaRPr sz="1800"/>
          </a:p>
        </p:txBody>
      </p:sp>
      <p:sp>
        <p:nvSpPr>
          <p:cNvPr id="352" name="Google Shape;352;p28"/>
          <p:cNvSpPr txBox="1"/>
          <p:nvPr/>
        </p:nvSpPr>
        <p:spPr>
          <a:xfrm rot="-2210197">
            <a:off x="6862405" y="3330313"/>
            <a:ext cx="1343040" cy="41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[256]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4397449" y="275675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“1”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5424826" y="335210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“2”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55" name="Google Shape;355;p28"/>
          <p:cNvSpPr txBox="1"/>
          <p:nvPr/>
        </p:nvSpPr>
        <p:spPr>
          <a:xfrm>
            <a:off x="6325452" y="4284300"/>
            <a:ext cx="8580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“3”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6" name="Google Shape;356;p28"/>
          <p:cNvSpPr txBox="1"/>
          <p:nvPr/>
        </p:nvSpPr>
        <p:spPr>
          <a:xfrm>
            <a:off x="8232925" y="2624100"/>
            <a:ext cx="911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[0-256]</a:t>
            </a:r>
            <a:endParaRPr sz="1800"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2996350" y="2498338"/>
            <a:ext cx="964692" cy="436264"/>
            <a:chOff x="3161339" y="3968693"/>
            <a:chExt cx="914400" cy="482700"/>
          </a:xfrm>
        </p:grpSpPr>
        <p:sp>
          <p:nvSpPr>
            <p:cNvPr id="358" name="Google Shape;358;p28"/>
            <p:cNvSpPr/>
            <p:nvPr/>
          </p:nvSpPr>
          <p:spPr>
            <a:xfrm>
              <a:off x="3161339" y="3968693"/>
              <a:ext cx="485700" cy="48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28"/>
            <p:cNvCxnSpPr>
              <a:stCxn id="358" idx="6"/>
            </p:cNvCxnSpPr>
            <p:nvPr/>
          </p:nvCxnSpPr>
          <p:spPr>
            <a:xfrm>
              <a:off x="3647039" y="4210043"/>
              <a:ext cx="4287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360" name="Google Shape;360;p28"/>
          <p:cNvGraphicFramePr/>
          <p:nvPr/>
        </p:nvGraphicFramePr>
        <p:xfrm>
          <a:off x="381000" y="2906138"/>
          <a:ext cx="3473400" cy="1783050"/>
        </p:xfrm>
        <a:graphic>
          <a:graphicData uri="http://schemas.openxmlformats.org/drawingml/2006/table">
            <a:tbl>
              <a:tblPr>
                <a:noFill/>
                <a:tableStyleId>{5B82B564-9C5A-4D43-9573-94FFB98D8BB8}</a:tableStyleId>
              </a:tblPr>
              <a:tblGrid>
                <a:gridCol w="1220500"/>
                <a:gridCol w="784925"/>
                <a:gridCol w="745975"/>
                <a:gridCol w="722000"/>
              </a:tblGrid>
              <a:tr h="35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S</a:t>
                      </a:r>
                      <a:endParaRPr sz="1800" b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Node</a:t>
                      </a:r>
                      <a:r>
                        <a:rPr lang="en" sz="1800"/>
                        <a:t> Coverage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100%</a:t>
                      </a: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 (5/5)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/>
                        <a:t>80%</a:t>
                      </a:r>
                      <a:r>
                        <a:rPr lang="en" sz="1800" b="1"/>
                        <a:t> (4/5)</a:t>
                      </a:r>
                      <a:endParaRPr sz="1800" b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80%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(4/5)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Edge</a:t>
                      </a:r>
                      <a:endParaRPr sz="18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Coverage</a:t>
                      </a:r>
                      <a:endParaRPr sz="1800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86%</a:t>
                      </a:r>
                      <a:endParaRPr sz="1800" b="1" i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(6/7)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57%</a:t>
                      </a:r>
                      <a:endParaRPr sz="1800" b="1" i="1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/>
                        <a:t>(4/7)</a:t>
                      </a:r>
                      <a:endParaRPr sz="1800" b="1"/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 i="1">
                          <a:solidFill>
                            <a:srgbClr val="FFFFFF"/>
                          </a:solidFill>
                        </a:rPr>
                        <a:t>43%</a:t>
                      </a:r>
                      <a:endParaRPr sz="1800" b="1" i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(3/7)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61" name="Google Shape;361;p28"/>
          <p:cNvSpPr txBox="1"/>
          <p:nvPr/>
        </p:nvSpPr>
        <p:spPr>
          <a:xfrm>
            <a:off x="673550" y="1628447"/>
            <a:ext cx="5877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Regex: “</a:t>
            </a:r>
            <a:r>
              <a:rPr lang="en" sz="2400" b="1" i="1" u="sng">
                <a:solidFill>
                  <a:srgbClr val="0000FF"/>
                </a:solidFill>
              </a:rPr>
              <a:t>\d+</a:t>
            </a:r>
            <a:r>
              <a:rPr lang="en" sz="2400" b="1"/>
              <a:t>” input set S: {“</a:t>
            </a:r>
            <a:r>
              <a:rPr lang="en" sz="2400" b="1">
                <a:solidFill>
                  <a:srgbClr val="6AA84F"/>
                </a:solidFill>
              </a:rPr>
              <a:t>123</a:t>
            </a:r>
            <a:r>
              <a:rPr lang="en" sz="2400" b="1"/>
              <a:t>”, “</a:t>
            </a:r>
            <a:r>
              <a:rPr lang="en" sz="2400" b="1">
                <a:solidFill>
                  <a:srgbClr val="FF0000"/>
                </a:solidFill>
              </a:rPr>
              <a:t>1a</a:t>
            </a:r>
            <a:r>
              <a:rPr lang="en" sz="2400" b="1"/>
              <a:t>”}</a:t>
            </a:r>
            <a:r>
              <a:rPr lang="en" sz="1800" b="1">
                <a:solidFill>
                  <a:srgbClr val="FFFFFF"/>
                </a:solidFill>
              </a:rPr>
              <a:t>a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362" name="Google Shape;3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787" y="2966606"/>
            <a:ext cx="282714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150" y="2978081"/>
            <a:ext cx="451469" cy="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-ppt-template-horiz-center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c-ppt-template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3881</Words>
  <Application>Microsoft Macintosh PowerPoint</Application>
  <PresentationFormat>On-screen Show (16:9)</PresentationFormat>
  <Paragraphs>598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Lato</vt:lpstr>
      <vt:lpstr>Open Sans</vt:lpstr>
      <vt:lpstr>ncstate-ppt-template-horiz-center-logo</vt:lpstr>
      <vt:lpstr>csc-ppt-template-horizontal-left-logo</vt:lpstr>
      <vt:lpstr>How Well Are Regular Expressions Tested  in the Wild?</vt:lpstr>
      <vt:lpstr>Motivation</vt:lpstr>
      <vt:lpstr>Motivation</vt:lpstr>
      <vt:lpstr>Motivation</vt:lpstr>
      <vt:lpstr>Why Structural Coverage Makes Sense</vt:lpstr>
      <vt:lpstr>Why Structural Coverage Makes Sense</vt:lpstr>
      <vt:lpstr>What We Need to Know</vt:lpstr>
      <vt:lpstr>Measuring Regular Expression Coverage</vt:lpstr>
      <vt:lpstr>Measuring Regular Expression Coverage</vt:lpstr>
      <vt:lpstr>Measuring Regular Expression Coverage</vt:lpstr>
      <vt:lpstr>Measuring Regular Expression Coverage</vt:lpstr>
      <vt:lpstr>Measuring Regular Expression Coverage</vt:lpstr>
      <vt:lpstr>What We Need to Know</vt:lpstr>
      <vt:lpstr>Implementation of Data Collection</vt:lpstr>
      <vt:lpstr>Implementation of Data Collection</vt:lpstr>
      <vt:lpstr>RQ1: How Well Are Regex Tested</vt:lpstr>
      <vt:lpstr>RQ1: How Well Are Regex Tested</vt:lpstr>
      <vt:lpstr>RQ1: How Well Are Regex Tested</vt:lpstr>
      <vt:lpstr>What We Need to Know</vt:lpstr>
      <vt:lpstr>RQ2: Can REX Increase Coverage</vt:lpstr>
      <vt:lpstr>RQ2: Can REX Increase Coverage</vt:lpstr>
      <vt:lpstr>RQ2: Can REX Increase Coverage</vt:lpstr>
      <vt:lpstr>RQ2: Can REX Increase Coverage</vt:lpstr>
      <vt:lpstr>RQ2: Can REX Increase Coverage</vt:lpstr>
      <vt:lpstr>RQ2: Can REX Increase Coverage</vt:lpstr>
      <vt:lpstr>Future Work</vt:lpstr>
      <vt:lpstr>Key Takeaways</vt:lpstr>
      <vt:lpstr>Backup </vt:lpstr>
      <vt:lpstr>RQ1: Test Coverage in GitHub</vt:lpstr>
      <vt:lpstr>Backup </vt:lpstr>
      <vt:lpstr>RQ2: Test Coverage by Rex</vt:lpstr>
      <vt:lpstr>Backup </vt:lpstr>
      <vt:lpstr>Backup </vt:lpstr>
      <vt:lpstr>Backup </vt:lpstr>
      <vt:lpstr>Backup </vt:lpstr>
      <vt:lpstr>Backup </vt:lpstr>
      <vt:lpstr>Backup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Well Are Regular Expressions Tested  in the Wild?</dc:title>
  <cp:lastModifiedBy>Peipei Wang</cp:lastModifiedBy>
  <cp:revision>6</cp:revision>
  <dcterms:modified xsi:type="dcterms:W3CDTF">2018-11-08T21:12:08Z</dcterms:modified>
</cp:coreProperties>
</file>