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5143500" cx="9144000"/>
  <p:notesSz cx="6858000" cy="9144000"/>
  <p:embeddedFontLst>
    <p:embeddedFont>
      <p:font typeface="Roboto"/>
      <p:regular r:id="rId61"/>
      <p:bold r:id="rId62"/>
      <p:italic r:id="rId63"/>
      <p:boldItalic r:id="rId64"/>
    </p:embeddedFont>
    <p:embeddedFont>
      <p:font typeface="Lato"/>
      <p:regular r:id="rId65"/>
      <p:bold r:id="rId66"/>
      <p:italic r:id="rId67"/>
      <p:boldItalic r:id="rId68"/>
    </p:embeddedFont>
    <p:embeddedFont>
      <p:font typeface="Open Sans"/>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81FAB4-D325-4A85-A8DB-8970332A8B68}">
  <a:tblStyle styleId="{4181FAB4-D325-4A85-A8DB-8970332A8B6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70BA3C6-ABF7-48E8-AF6C-43E7524B9364}"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2" Type="http://schemas.openxmlformats.org/officeDocument/2006/relationships/font" Target="fonts/OpenSans-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OpenSans-italic.fntdata"/><Relationship Id="rId70" Type="http://schemas.openxmlformats.org/officeDocument/2006/relationships/font" Target="fonts/OpenSans-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bold.fntdata"/><Relationship Id="rId61" Type="http://schemas.openxmlformats.org/officeDocument/2006/relationships/font" Target="fonts/Roboto-regular.fntdata"/><Relationship Id="rId20" Type="http://schemas.openxmlformats.org/officeDocument/2006/relationships/slide" Target="slides/slide14.xml"/><Relationship Id="rId64" Type="http://schemas.openxmlformats.org/officeDocument/2006/relationships/font" Target="fonts/Roboto-boldItalic.fntdata"/><Relationship Id="rId63" Type="http://schemas.openxmlformats.org/officeDocument/2006/relationships/font" Target="fonts/Roboto-italic.fntdata"/><Relationship Id="rId22" Type="http://schemas.openxmlformats.org/officeDocument/2006/relationships/slide" Target="slides/slide16.xml"/><Relationship Id="rId66" Type="http://schemas.openxmlformats.org/officeDocument/2006/relationships/font" Target="fonts/Lato-bold.fntdata"/><Relationship Id="rId21" Type="http://schemas.openxmlformats.org/officeDocument/2006/relationships/slide" Target="slides/slide15.xml"/><Relationship Id="rId65" Type="http://schemas.openxmlformats.org/officeDocument/2006/relationships/font" Target="fonts/Lato-regular.fntdata"/><Relationship Id="rId24" Type="http://schemas.openxmlformats.org/officeDocument/2006/relationships/slide" Target="slides/slide18.xml"/><Relationship Id="rId68" Type="http://schemas.openxmlformats.org/officeDocument/2006/relationships/font" Target="fonts/Lato-boldItalic.fntdata"/><Relationship Id="rId23" Type="http://schemas.openxmlformats.org/officeDocument/2006/relationships/slide" Target="slides/slide17.xml"/><Relationship Id="rId67" Type="http://schemas.openxmlformats.org/officeDocument/2006/relationships/font" Target="fonts/Lato-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penSans-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apache/incubator-tamaya/pull/21"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apache/incubator-tamaya/pull/21" TargetMode="External"/><Relationship Id="rId3" Type="http://schemas.openxmlformats.org/officeDocument/2006/relationships/hyperlink" Target="https://github.com/mozilla/feedthefox/pull/43"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google/ExoPlayer/pull/3185/files" TargetMode="External"/><Relationship Id="rId3" Type="http://schemas.openxmlformats.org/officeDocument/2006/relationships/hyperlink" Target="https://github.com/apache/nutch/pull/432" TargetMode="External"/><Relationship Id="rId4" Type="http://schemas.openxmlformats.org/officeDocument/2006/relationships/hyperlink" Target="https://github.com/apache/accumulo/pull/628"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400"/>
              <a:t>Good afternoon</a:t>
            </a:r>
            <a:r>
              <a:rPr lang="en" sz="1400"/>
              <a:t>, thank you all for coming to my defense. </a:t>
            </a:r>
            <a:endParaRPr sz="1400"/>
          </a:p>
          <a:p>
            <a:pPr indent="0" lvl="0" marL="0" rtl="0" algn="l">
              <a:lnSpc>
                <a:spcPct val="100000"/>
              </a:lnSpc>
              <a:spcBef>
                <a:spcPts val="0"/>
              </a:spcBef>
              <a:spcAft>
                <a:spcPts val="0"/>
              </a:spcAft>
              <a:buSzPts val="1400"/>
              <a:buNone/>
            </a:pPr>
            <a:r>
              <a:rPr lang="en" sz="1400"/>
              <a:t>Today I am going to tell you something about regular expression. </a:t>
            </a:r>
            <a:endParaRPr sz="1400"/>
          </a:p>
          <a:p>
            <a:pPr indent="0" lvl="0" marL="0" rtl="0" algn="l">
              <a:lnSpc>
                <a:spcPct val="100000"/>
              </a:lnSpc>
              <a:spcBef>
                <a:spcPts val="0"/>
              </a:spcBef>
              <a:spcAft>
                <a:spcPts val="0"/>
              </a:spcAft>
              <a:buSzPts val="1400"/>
              <a:buNone/>
            </a:pPr>
            <a:r>
              <a:rPr lang="en" sz="1400"/>
              <a:t>It is the summary of my </a:t>
            </a:r>
            <a:r>
              <a:rPr lang="en" sz="1400"/>
              <a:t>dissertation</a:t>
            </a:r>
            <a:r>
              <a:rPr lang="en" sz="1400"/>
              <a:t> titled as “Analyses of Regular Expression Usage in Software Development”</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en" sz="1400"/>
              <a:t>For my committee members, feel free to interrupt me in the middle if you have any questions.</a:t>
            </a:r>
            <a:endParaRPr sz="1400"/>
          </a:p>
          <a:p>
            <a:pPr indent="0" lvl="0" marL="0" rtl="0" algn="l">
              <a:lnSpc>
                <a:spcPct val="100000"/>
              </a:lnSpc>
              <a:spcBef>
                <a:spcPts val="0"/>
              </a:spcBef>
              <a:spcAft>
                <a:spcPts val="0"/>
              </a:spcAft>
              <a:buClr>
                <a:schemeClr val="dk1"/>
              </a:buClr>
              <a:buSzPts val="1100"/>
              <a:buFont typeface="Arial"/>
              <a:buNone/>
            </a:pPr>
            <a:r>
              <a:rPr lang="en" sz="1400"/>
              <a:t>Also, Dr. Stolee, can you remind me when </a:t>
            </a:r>
            <a:r>
              <a:rPr lang="en" sz="1400"/>
              <a:t>audience raise hand or type their questions in chat box?</a:t>
            </a:r>
            <a:endParaRPr sz="1400"/>
          </a:p>
          <a:p>
            <a:pPr indent="0" lvl="0" marL="0" rtl="0" algn="l">
              <a:lnSpc>
                <a:spcPct val="100000"/>
              </a:lnSpc>
              <a:spcBef>
                <a:spcPts val="0"/>
              </a:spcBef>
              <a:spcAft>
                <a:spcPts val="0"/>
              </a:spcAft>
              <a:buClr>
                <a:schemeClr val="dk1"/>
              </a:buClr>
              <a:buSzPts val="1100"/>
              <a:buFont typeface="Arial"/>
              <a:buNone/>
            </a:pPr>
            <a:r>
              <a:rPr lang="en" sz="1400"/>
              <a:t>(click)</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49a57f733b_0_5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9a57f733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FFFFF"/>
                </a:highlight>
              </a:rPr>
              <a:t>This work consists of three pieces. </a:t>
            </a:r>
            <a:r>
              <a:rPr lang="en" sz="1400">
                <a:solidFill>
                  <a:schemeClr val="dk1"/>
                </a:solidFill>
                <a:highlight>
                  <a:srgbClr val="FFFFFF"/>
                </a:highlight>
              </a:rPr>
              <a:t>We</a:t>
            </a:r>
            <a:r>
              <a:rPr lang="en" sz="1400">
                <a:solidFill>
                  <a:schemeClr val="dk1"/>
                </a:solidFill>
                <a:highlight>
                  <a:srgbClr val="FFFFFF"/>
                </a:highlight>
              </a:rPr>
              <a:t> will start with the study on regex bugs. (click)</a:t>
            </a:r>
            <a:endParaRPr sz="1400">
              <a:solidFill>
                <a:schemeClr val="dk1"/>
              </a:solidFill>
              <a:highlight>
                <a:srgbClr val="FFFFFF"/>
              </a:highlight>
            </a:endParaRPr>
          </a:p>
          <a:p>
            <a:pPr indent="0" lvl="0" marL="0" rtl="0" algn="l">
              <a:spcBef>
                <a:spcPts val="0"/>
              </a:spcBef>
              <a:spcAft>
                <a:spcPts val="0"/>
              </a:spcAft>
              <a:buNone/>
            </a:pPr>
            <a:r>
              <a:rPr lang="en" sz="1400">
                <a:solidFill>
                  <a:schemeClr val="dk1"/>
                </a:solidFill>
                <a:highlight>
                  <a:srgbClr val="FFFFFF"/>
                </a:highlight>
              </a:rPr>
              <a:t>In the regex bug study we found developers do not often change regex test code,  bringing in the study of regex testing as the second piece of work. </a:t>
            </a:r>
            <a:endParaRPr sz="1400">
              <a:solidFill>
                <a:schemeClr val="dk1"/>
              </a:solidFill>
              <a:highlight>
                <a:srgbClr val="FFFFFF"/>
              </a:highlight>
            </a:endParaRPr>
          </a:p>
          <a:p>
            <a:pPr indent="0" lvl="0" marL="0" rtl="0" algn="l">
              <a:spcBef>
                <a:spcPts val="0"/>
              </a:spcBef>
              <a:spcAft>
                <a:spcPts val="0"/>
              </a:spcAft>
              <a:buNone/>
            </a:pPr>
            <a:r>
              <a:rPr lang="en" sz="1400">
                <a:solidFill>
                  <a:schemeClr val="dk1"/>
                </a:solidFill>
                <a:highlight>
                  <a:srgbClr val="FFFFFF"/>
                </a:highlight>
              </a:rPr>
              <a:t>Also originated from the regex bug study, (click) we observe that regex semantics </a:t>
            </a:r>
            <a:r>
              <a:rPr lang="en" sz="1400">
                <a:solidFill>
                  <a:schemeClr val="dk1"/>
                </a:solidFill>
                <a:highlight>
                  <a:srgbClr val="FFFFFF"/>
                </a:highlight>
              </a:rPr>
              <a:t>become obsolete as software evolves, so the study of regex evolution is brought in as the third piece of my dissertation. </a:t>
            </a:r>
            <a:endParaRPr sz="1400">
              <a:solidFill>
                <a:schemeClr val="dk1"/>
              </a:solidFill>
              <a:highlight>
                <a:srgbClr val="FFFFFF"/>
              </a:highlight>
            </a:endParaRPr>
          </a:p>
          <a:p>
            <a:pPr indent="0" lvl="0" marL="0" rtl="0" algn="l">
              <a:spcBef>
                <a:spcPts val="0"/>
              </a:spcBef>
              <a:spcAft>
                <a:spcPts val="0"/>
              </a:spcAft>
              <a:buNone/>
            </a:pPr>
            <a:r>
              <a:t/>
            </a:r>
            <a:endParaRPr sz="1400">
              <a:solidFill>
                <a:schemeClr val="dk1"/>
              </a:solidFill>
              <a:highlight>
                <a:srgbClr val="FFFFFF"/>
              </a:highlight>
            </a:endParaRPr>
          </a:p>
          <a:p>
            <a:pPr indent="0" lvl="0" marL="0" rtl="0" algn="l">
              <a:spcBef>
                <a:spcPts val="0"/>
              </a:spcBef>
              <a:spcAft>
                <a:spcPts val="0"/>
              </a:spcAft>
              <a:buNone/>
            </a:pPr>
            <a:r>
              <a:t/>
            </a:r>
            <a:endParaRPr sz="1400">
              <a:solidFill>
                <a:schemeClr val="dk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f3d150f5e_1_29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f3d150f5e_1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In the regex bug study, w</a:t>
            </a:r>
            <a:r>
              <a:rPr lang="en" sz="1400">
                <a:solidFill>
                  <a:schemeClr val="dk1"/>
                </a:solidFill>
              </a:rPr>
              <a:t>e chose GitHub pull requests as our study object because pull requests usually contain not only the regex bug description, but also the resolution, the code changes fixing the bug.</a:t>
            </a:r>
            <a:endParaRPr sz="1400">
              <a:solidFill>
                <a:schemeClr val="dk1"/>
              </a:solidFill>
            </a:endParaRPr>
          </a:p>
          <a:p>
            <a:pPr indent="0" lvl="0" marL="0" rtl="0" algn="l">
              <a:spcBef>
                <a:spcPts val="0"/>
              </a:spcBef>
              <a:spcAft>
                <a:spcPts val="0"/>
              </a:spcAft>
              <a:buNone/>
            </a:pPr>
            <a:r>
              <a:rPr lang="en" sz="1400">
                <a:solidFill>
                  <a:schemeClr val="dk1"/>
                </a:solidFill>
              </a:rPr>
              <a:t>The first contribution of regex bug study is the Identification of root causes and manifestations of 356 regex bugs in pull requests. </a:t>
            </a:r>
            <a:endParaRPr sz="1400">
              <a:solidFill>
                <a:schemeClr val="dk1"/>
              </a:solidFill>
            </a:endParaRPr>
          </a:p>
          <a:p>
            <a:pPr indent="0" lvl="0" marL="0" rtl="0" algn="l">
              <a:spcBef>
                <a:spcPts val="0"/>
              </a:spcBef>
              <a:spcAft>
                <a:spcPts val="0"/>
              </a:spcAft>
              <a:buNone/>
            </a:pPr>
            <a:r>
              <a:rPr lang="en" sz="1400">
                <a:solidFill>
                  <a:schemeClr val="dk1"/>
                </a:solidFill>
              </a:rPr>
              <a:t>Based on this, we build a taxonomy of regex bugs.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f8a8b0ba7_0_8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f8a8b0ba7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also studied the complexity of  bug fix and identified common fix patterns.</a:t>
            </a:r>
            <a:endParaRPr sz="1400"/>
          </a:p>
          <a:p>
            <a:pPr indent="0" lvl="0" marL="0" rtl="0" algn="l">
              <a:spcBef>
                <a:spcPts val="0"/>
              </a:spcBef>
              <a:spcAft>
                <a:spcPts val="0"/>
              </a:spcAft>
              <a:buNone/>
            </a:pPr>
            <a:r>
              <a:rPr lang="en"/>
              <a:t>Due to the time limitation,  this part of contributions will not be covered in this presentation.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f8a8b0ba7_0_83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f8a8b0ba7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a:t>
            </a:r>
            <a:r>
              <a:rPr lang="en" sz="1400"/>
              <a:t>convention in bug fixing is that developers also change tests so that they can test whether the fix actually fix the bug or not. </a:t>
            </a:r>
            <a:endParaRPr sz="1400"/>
          </a:p>
          <a:p>
            <a:pPr indent="0" lvl="0" marL="0" rtl="0" algn="l">
              <a:spcBef>
                <a:spcPts val="0"/>
              </a:spcBef>
              <a:spcAft>
                <a:spcPts val="0"/>
              </a:spcAft>
              <a:buNone/>
            </a:pPr>
            <a:r>
              <a:rPr lang="en" sz="1400"/>
              <a:t>So we did another analysis on pull request test code changes</a:t>
            </a:r>
            <a:endParaRPr sz="1400"/>
          </a:p>
          <a:p>
            <a:pPr indent="0" lvl="0" marL="0" rtl="0" algn="l">
              <a:spcBef>
                <a:spcPts val="0"/>
              </a:spcBef>
              <a:spcAft>
                <a:spcPts val="0"/>
              </a:spcAft>
              <a:buNone/>
            </a:pPr>
            <a:r>
              <a:rPr lang="en">
                <a:solidFill>
                  <a:schemeClr val="dk1"/>
                </a:solidFill>
              </a:rPr>
              <a:t>https://reactjs.org/docs/how-to-contribute.html</a:t>
            </a:r>
            <a:endParaRPr/>
          </a:p>
          <a:p>
            <a:pPr indent="0" lvl="0" marL="0" rtl="0" algn="l">
              <a:spcBef>
                <a:spcPts val="0"/>
              </a:spcBef>
              <a:spcAft>
                <a:spcPts val="0"/>
              </a:spcAft>
              <a:buNone/>
            </a:pPr>
            <a:r>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6d4a1725b_3_28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6d4a1725b_3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For data </a:t>
            </a:r>
            <a:r>
              <a:rPr lang="en" sz="1400">
                <a:solidFill>
                  <a:schemeClr val="dk1"/>
                </a:solidFill>
              </a:rPr>
              <a:t>collection</a:t>
            </a:r>
            <a:r>
              <a:rPr lang="en" sz="1400">
                <a:solidFill>
                  <a:schemeClr val="dk1"/>
                </a:solidFill>
              </a:rPr>
              <a:t>, </a:t>
            </a:r>
            <a:r>
              <a:rPr lang="en" sz="1400">
                <a:solidFill>
                  <a:schemeClr val="dk1"/>
                </a:solidFill>
              </a:rPr>
              <a:t>we selected regex-related pull requests from Apache, Mozilla, Facebook and Google GitHub repositories. </a:t>
            </a:r>
            <a:endParaRPr sz="1400">
              <a:solidFill>
                <a:schemeClr val="dk1"/>
              </a:solidFill>
            </a:endParaRPr>
          </a:p>
          <a:p>
            <a:pPr indent="0" lvl="0" marL="0" rtl="0" algn="l">
              <a:spcBef>
                <a:spcPts val="0"/>
              </a:spcBef>
              <a:spcAft>
                <a:spcPts val="0"/>
              </a:spcAft>
              <a:buNone/>
            </a:pPr>
            <a:r>
              <a:rPr lang="en" sz="1400">
                <a:solidFill>
                  <a:schemeClr val="dk1"/>
                </a:solidFill>
              </a:rPr>
              <a:t>For a pull request to be regex-related, it must have keywords “regular expression” or “regex” in the title and description. </a:t>
            </a:r>
            <a:endParaRPr sz="1400">
              <a:solidFill>
                <a:schemeClr val="dk1"/>
              </a:solidFill>
            </a:endParaRPr>
          </a:p>
          <a:p>
            <a:pPr indent="0" lvl="0" marL="0" rtl="0" algn="l">
              <a:spcBef>
                <a:spcPts val="0"/>
              </a:spcBef>
              <a:spcAft>
                <a:spcPts val="0"/>
              </a:spcAft>
              <a:buNone/>
            </a:pPr>
            <a:r>
              <a:rPr lang="en" sz="1400">
                <a:solidFill>
                  <a:schemeClr val="dk1"/>
                </a:solidFill>
              </a:rPr>
              <a:t>We choose only repos whose primary language is Java, JavaScript, or Python, the top 3 most popular languages on GitHub.</a:t>
            </a:r>
            <a:endParaRPr sz="1400">
              <a:solidFill>
                <a:schemeClr val="dk1"/>
              </a:solidFill>
            </a:endParaRPr>
          </a:p>
          <a:p>
            <a:pPr indent="0" lvl="0" marL="0" rtl="0" algn="l">
              <a:spcBef>
                <a:spcPts val="0"/>
              </a:spcBef>
              <a:spcAft>
                <a:spcPts val="0"/>
              </a:spcAft>
              <a:buNone/>
            </a:pPr>
            <a:r>
              <a:rPr lang="en" sz="1400">
                <a:solidFill>
                  <a:schemeClr val="dk1"/>
                </a:solidFill>
              </a:rPr>
              <a:t>The pull requests also need to be already merged because merged ones not only shows developers’ interest to solve the problem but also provides accepted patch to fix the problem.</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Finally,  for regex-related pull requests, there is at least one code changes to a regex or a regex API.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With this selection criteria we ended up with 350 regex-related PRs and 356 regex bugs. There are 6 pull requests fixing more than one regex problem. </a:t>
            </a:r>
            <a:endParaRPr sz="1400">
              <a:solidFill>
                <a:schemeClr val="dk1"/>
              </a:solidFill>
            </a:endParaRPr>
          </a:p>
          <a:p>
            <a:pPr indent="0" lvl="0" marL="0" rtl="0" algn="l">
              <a:spcBef>
                <a:spcPts val="0"/>
              </a:spcBef>
              <a:spcAft>
                <a:spcPts val="0"/>
              </a:spcAft>
              <a:buNone/>
            </a:pPr>
            <a:r>
              <a:rPr lang="en" sz="1400">
                <a:solidFill>
                  <a:schemeClr val="dk1"/>
                </a:solidFill>
              </a:rPr>
              <a:t>The first few steps are automatic, but identifying regex-related pull requests are manual.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6d4a1725b_3_35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6d4a1725b_3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To identify the root cause and </a:t>
            </a:r>
            <a:r>
              <a:rPr lang="en" sz="1400">
                <a:solidFill>
                  <a:schemeClr val="dk1"/>
                </a:solidFill>
              </a:rPr>
              <a:t>manifestation</a:t>
            </a:r>
            <a:r>
              <a:rPr lang="en" sz="1400">
                <a:solidFill>
                  <a:schemeClr val="dk1"/>
                </a:solidFill>
              </a:rPr>
              <a:t>, we check</a:t>
            </a:r>
            <a:r>
              <a:rPr lang="en" sz="1400">
                <a:solidFill>
                  <a:schemeClr val="dk1"/>
                </a:solidFill>
              </a:rPr>
              <a:t> the title and description to understand what happened. </a:t>
            </a:r>
            <a:endParaRPr sz="1400">
              <a:solidFill>
                <a:schemeClr val="dk1"/>
              </a:solidFill>
            </a:endParaRPr>
          </a:p>
          <a:p>
            <a:pPr indent="0" lvl="0" marL="0" rtl="0" algn="l">
              <a:spcBef>
                <a:spcPts val="0"/>
              </a:spcBef>
              <a:spcAft>
                <a:spcPts val="0"/>
              </a:spcAft>
              <a:buNone/>
            </a:pPr>
            <a:r>
              <a:rPr lang="en" sz="1400">
                <a:solidFill>
                  <a:schemeClr val="dk1"/>
                </a:solidFill>
              </a:rPr>
              <a:t>In this example, regex is complained (click) because if you pass the literal dot to the replaceAll function, it would be treated as the wildcard dot in regex.  As a result (click), all single characters are converted.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If the pull request contains an external JIRA bug report(click), we also read the bug report to get more information.</a:t>
            </a:r>
            <a:endParaRPr sz="1400">
              <a:solidFill>
                <a:schemeClr val="dk1"/>
              </a:solidFill>
            </a:endParaRPr>
          </a:p>
          <a:p>
            <a:pPr indent="0" lvl="0" marL="0" rtl="0" algn="l">
              <a:spcBef>
                <a:spcPts val="0"/>
              </a:spcBef>
              <a:spcAft>
                <a:spcPts val="0"/>
              </a:spcAft>
              <a:buClr>
                <a:schemeClr val="dk1"/>
              </a:buClr>
              <a:buSzPts val="1100"/>
              <a:buFont typeface="Arial"/>
              <a:buNone/>
            </a:pPr>
            <a:r>
              <a:rPr lang="en" u="sng">
                <a:solidFill>
                  <a:srgbClr val="0000FF"/>
                </a:solidFill>
                <a:hlinkClick r:id="rId2">
                  <a:extLst>
                    <a:ext uri="{A12FA001-AC4F-418D-AE19-62706E023703}">
                      <ahyp:hlinkClr val="tx"/>
                    </a:ext>
                  </a:extLst>
                </a:hlinkClick>
              </a:rPr>
              <a:t>https://github.com/apache/incubator-tamaya/pull/21</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0a5262d1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0a5262d1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We also look at the code changes in the pull request. (click).</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In this example, the fix is pretty easy, Just add two backslashes before the dot, and it will tell the regex parser that here is a literal dot and not a wildcard.</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0a5262d1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e0a5262d1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With this approach, t</a:t>
            </a:r>
            <a:r>
              <a:rPr lang="en" sz="1400">
                <a:solidFill>
                  <a:schemeClr val="dk1"/>
                </a:solidFill>
              </a:rPr>
              <a:t>hree root causes emerged. (click)  </a:t>
            </a:r>
            <a:endParaRPr sz="1400">
              <a:solidFill>
                <a:schemeClr val="dk1"/>
              </a:solidFill>
            </a:endParaRPr>
          </a:p>
          <a:p>
            <a:pPr indent="0" lvl="0" marL="0" rtl="0" algn="l">
              <a:spcBef>
                <a:spcPts val="0"/>
              </a:spcBef>
              <a:spcAft>
                <a:spcPts val="0"/>
              </a:spcAft>
              <a:buNone/>
            </a:pPr>
            <a:r>
              <a:rPr lang="en" sz="1400">
                <a:solidFill>
                  <a:schemeClr val="dk1"/>
                </a:solidFill>
              </a:rPr>
              <a:t>Each root cause manifested in two or three different ways. (click)</a:t>
            </a:r>
            <a:endParaRPr sz="1400">
              <a:solidFill>
                <a:schemeClr val="dk1"/>
              </a:solidFill>
            </a:endParaRPr>
          </a:p>
          <a:p>
            <a:pPr indent="0" lvl="0" marL="0" rtl="0" algn="l">
              <a:spcBef>
                <a:spcPts val="0"/>
              </a:spcBef>
              <a:spcAft>
                <a:spcPts val="0"/>
              </a:spcAft>
              <a:buNone/>
            </a:pPr>
            <a:r>
              <a:rPr lang="en" sz="1400">
                <a:solidFill>
                  <a:schemeClr val="dk1"/>
                </a:solidFill>
              </a:rPr>
              <a:t>(click) “Other Code” is used to describe bugs where regex or regex API changes are contained in the PR but they are not the root cause of the bug. This is because we did not exclude pull requests for feature requests in the data collection. Pull requests can be used for both feature requests and bug fixes, but it is hard to distinguish them automatically. </a:t>
            </a:r>
            <a:endParaRPr>
              <a:solidFill>
                <a:schemeClr val="dk1"/>
              </a:solidFill>
            </a:endParaRPr>
          </a:p>
          <a:p>
            <a:pPr indent="0" lvl="0" marL="0" rtl="0" algn="l">
              <a:spcBef>
                <a:spcPts val="0"/>
              </a:spcBef>
              <a:spcAft>
                <a:spcPts val="0"/>
              </a:spcAft>
              <a:buNone/>
            </a:pPr>
            <a:r>
              <a:rPr lang="en" sz="1400">
                <a:solidFill>
                  <a:schemeClr val="dk1"/>
                </a:solidFill>
              </a:rPr>
              <a:t>(click) Note that each group has a bad smell as its manifestation.  A bad smell can be either a code smell or a design smell. They refer to code that has correct semantics but is flawed in another way, such as poor maintainability, performance, or readability. Duplicated code, long method, or spaghetti code are the well-known smells you might have already heard of. </a:t>
            </a:r>
            <a:endParaRPr sz="1400">
              <a:solidFill>
                <a:schemeClr val="dk1"/>
              </a:solidFill>
            </a:endParaRPr>
          </a:p>
          <a:p>
            <a:pPr indent="0" lvl="0" marL="0" rtl="0" algn="l">
              <a:spcBef>
                <a:spcPts val="0"/>
              </a:spcBef>
              <a:spcAft>
                <a:spcPts val="0"/>
              </a:spcAft>
              <a:buNone/>
            </a:pPr>
            <a:r>
              <a:rPr lang="en" sz="1400">
                <a:solidFill>
                  <a:srgbClr val="202122"/>
                </a:solidFill>
                <a:highlight>
                  <a:schemeClr val="lt1"/>
                </a:highlight>
              </a:rPr>
              <a:t>In the next few slides, I will give two examples to illustrate the different type of regex bugs.</a:t>
            </a:r>
            <a:endParaRPr sz="14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we treat all pull requests for bug fixing during artifact collection and distinguish the ones for new feature during classifying the root causes and manifestations.</a:t>
            </a:r>
            <a:endParaRPr>
              <a:solidFill>
                <a:schemeClr val="dk1"/>
              </a:solidFill>
            </a:endParaRPr>
          </a:p>
          <a:p>
            <a:pPr indent="0" lvl="0" marL="0" rtl="0" algn="l">
              <a:spcBef>
                <a:spcPts val="0"/>
              </a:spcBef>
              <a:spcAft>
                <a:spcPts val="0"/>
              </a:spcAft>
              <a:buNone/>
            </a:pPr>
            <a:r>
              <a:rPr lang="en">
                <a:solidFill>
                  <a:schemeClr val="dk1"/>
                </a:solidFill>
              </a:rPr>
              <a:t>We used open card sorting with two raters to identify categories of root causes and manifestations. </a:t>
            </a:r>
            <a:endParaRPr>
              <a:solidFill>
                <a:schemeClr val="dk1"/>
              </a:solidFill>
            </a:endParaRPr>
          </a:p>
          <a:p>
            <a:pPr indent="0" lvl="0" marL="0" rtl="0" algn="l">
              <a:spcBef>
                <a:spcPts val="0"/>
              </a:spcBef>
              <a:spcAft>
                <a:spcPts val="0"/>
              </a:spcAft>
              <a:buNone/>
            </a:pPr>
            <a:r>
              <a:rPr lang="en">
                <a:solidFill>
                  <a:schemeClr val="dk1"/>
                </a:solidFill>
              </a:rPr>
              <a:t>The root cause is the location in the</a:t>
            </a:r>
            <a:endParaRPr>
              <a:solidFill>
                <a:schemeClr val="dk1"/>
              </a:solidFill>
            </a:endParaRPr>
          </a:p>
          <a:p>
            <a:pPr indent="0" lvl="0" marL="0" rtl="0" algn="l">
              <a:spcBef>
                <a:spcPts val="0"/>
              </a:spcBef>
              <a:spcAft>
                <a:spcPts val="0"/>
              </a:spcAft>
              <a:buNone/>
            </a:pPr>
            <a:r>
              <a:rPr lang="en">
                <a:solidFill>
                  <a:schemeClr val="dk1"/>
                </a:solidFill>
              </a:rPr>
              <a:t>source code wherein the problem lies. The manifestation is the impact of the bug on the code.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6d4a1725b_3_37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6d4a1725b_3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This</a:t>
            </a:r>
            <a:r>
              <a:rPr lang="en" sz="1400">
                <a:solidFill>
                  <a:schemeClr val="dk1"/>
                </a:solidFill>
              </a:rPr>
              <a:t> is the example of incorrect regex semantics. From the description (click) we can see that regex could not get the correct version number because the input string has changed since Xcode version eight. </a:t>
            </a:r>
            <a:endParaRPr sz="1400">
              <a:solidFill>
                <a:schemeClr val="dk1"/>
              </a:solidFill>
            </a:endParaRPr>
          </a:p>
          <a:p>
            <a:pPr indent="0" lvl="0" marL="0" rtl="0" algn="l">
              <a:spcBef>
                <a:spcPts val="0"/>
              </a:spcBef>
              <a:spcAft>
                <a:spcPts val="0"/>
              </a:spcAft>
              <a:buNone/>
            </a:pPr>
            <a:r>
              <a:rPr lang="en" sz="1400">
                <a:solidFill>
                  <a:schemeClr val="dk1"/>
                </a:solidFill>
              </a:rPr>
              <a:t>To fix the bug (click), regex has to be changed in order to match the new data type.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This example shows(click) that regex can become obsolete and needs to evolve with the content</a:t>
            </a:r>
            <a:endParaRPr sz="1400">
              <a:solidFill>
                <a:schemeClr val="dk1"/>
              </a:solidFill>
            </a:endParaRPr>
          </a:p>
          <a:p>
            <a:pPr indent="0" lvl="0" marL="0" rtl="0" algn="l">
              <a:spcBef>
                <a:spcPts val="0"/>
              </a:spcBef>
              <a:spcAft>
                <a:spcPts val="0"/>
              </a:spcAft>
              <a:buClr>
                <a:schemeClr val="dk1"/>
              </a:buClr>
              <a:buSzPts val="1100"/>
              <a:buFont typeface="Arial"/>
              <a:buNone/>
            </a:pPr>
            <a:r>
              <a:rPr lang="en" u="sng">
                <a:solidFill>
                  <a:srgbClr val="0000FF"/>
                </a:solidFill>
                <a:hlinkClick r:id="rId2">
                  <a:extLst>
                    <a:ext uri="{A12FA001-AC4F-418D-AE19-62706E023703}">
                      <ahyp:hlinkClr val="tx"/>
                    </a:ext>
                  </a:extLst>
                </a:hlinkClick>
              </a:rPr>
              <a:t>https://github.com/apache/incubator-tamaya/pull/21</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rgbClr val="0000FF"/>
                </a:solidFill>
                <a:hlinkClick r:id="rId3">
                  <a:extLst>
                    <a:ext uri="{A12FA001-AC4F-418D-AE19-62706E023703}">
                      <ahyp:hlinkClr val="tx"/>
                    </a:ext>
                  </a:extLst>
                </a:hlinkClick>
              </a:rPr>
              <a:t>https://github.com/mozilla/feedthefox/pull/43</a:t>
            </a:r>
            <a:r>
              <a:rPr lang="en">
                <a:solidFill>
                  <a:schemeClr val="dk1"/>
                </a:solidFill>
              </a:rPr>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6d4a1725b_3_39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6d4a1725b_3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example is about regex code smells. Specifically it is a code smell related to regex performance.</a:t>
            </a:r>
            <a:endParaRPr>
              <a:solidFill>
                <a:schemeClr val="dk1"/>
              </a:solidFill>
            </a:endParaRPr>
          </a:p>
          <a:p>
            <a:pPr indent="0" lvl="0" marL="0" rtl="0" algn="l">
              <a:spcBef>
                <a:spcPts val="0"/>
              </a:spcBef>
              <a:spcAft>
                <a:spcPts val="0"/>
              </a:spcAft>
              <a:buNone/>
            </a:pPr>
            <a:r>
              <a:rPr lang="en">
                <a:solidFill>
                  <a:schemeClr val="dk1"/>
                </a:solidFill>
              </a:rPr>
              <a:t>(click) In order to optimize regex execution, capturing groups are changed to non-capturing groups. And </a:t>
            </a:r>
            <a:r>
              <a:rPr lang="en">
                <a:solidFill>
                  <a:schemeClr val="dk1"/>
                </a:solidFill>
              </a:rPr>
              <a:t>capitalized letters are removed and flag is used to indicate that </a:t>
            </a:r>
            <a:r>
              <a:rPr lang="en">
                <a:solidFill>
                  <a:schemeClr val="dk1"/>
                </a:solidFill>
              </a:rPr>
              <a:t>regex is case-insensitive. </a:t>
            </a:r>
            <a:endParaRPr>
              <a:solidFill>
                <a:schemeClr val="dk1"/>
              </a:solidFill>
            </a:endParaRPr>
          </a:p>
          <a:p>
            <a:pPr indent="0" lvl="0" marL="0" rtl="0" algn="l">
              <a:spcBef>
                <a:spcPts val="0"/>
              </a:spcBef>
              <a:spcAft>
                <a:spcPts val="0"/>
              </a:spcAft>
              <a:buNone/>
            </a:pPr>
            <a:r>
              <a:rPr lang="en">
                <a:solidFill>
                  <a:schemeClr val="dk1"/>
                </a:solidFill>
              </a:rPr>
              <a:t>However, the effectiveness of tuning regex features is still unknown yet, we have an </a:t>
            </a:r>
            <a:r>
              <a:rPr lang="en">
                <a:solidFill>
                  <a:schemeClr val="dk1"/>
                </a:solidFill>
              </a:rPr>
              <a:t>ongoing</a:t>
            </a:r>
            <a:r>
              <a:rPr lang="en">
                <a:solidFill>
                  <a:schemeClr val="dk1"/>
                </a:solidFill>
              </a:rPr>
              <a:t> work to measure the regex optimization improvement. </a:t>
            </a:r>
            <a:endParaRPr>
              <a:solidFill>
                <a:schemeClr val="dk1"/>
              </a:solidFill>
            </a:endParaRPr>
          </a:p>
          <a:p>
            <a:pPr indent="0" lvl="0" marL="0" rtl="0" algn="l">
              <a:spcBef>
                <a:spcPts val="0"/>
              </a:spcBef>
              <a:spcAft>
                <a:spcPts val="0"/>
              </a:spcAft>
              <a:buNone/>
            </a:pPr>
            <a:r>
              <a:rPr lang="en" sz="800">
                <a:solidFill>
                  <a:schemeClr val="dk1"/>
                </a:solidFill>
              </a:rPr>
              <a:t>Here is another example. The problem in this PR is the performance because most of the succeeded test logs are sent for error parser with a regex. So the root cause is Regex API. Since the problem lies in how to write the code, it is a code smell. Specifically, it is a type of code smell of unnecessary computation.</a:t>
            </a:r>
            <a:endParaRPr sz="800">
              <a:solidFill>
                <a:schemeClr val="dk1"/>
              </a:solidFill>
            </a:endParaRPr>
          </a:p>
          <a:p>
            <a:pPr indent="0" lvl="0" marL="0" rtl="0" algn="l">
              <a:spcBef>
                <a:spcPts val="0"/>
              </a:spcBef>
              <a:spcAft>
                <a:spcPts val="0"/>
              </a:spcAft>
              <a:buNone/>
            </a:pPr>
            <a:r>
              <a:rPr lang="en" sz="800">
                <a:solidFill>
                  <a:schemeClr val="dk1"/>
                </a:solidFill>
              </a:rPr>
              <a:t>The fix for this type of performance problem is to filter out the logs which do not need the regex parsing. In the domain of network intrusion detection, it is called string-based pre-filtering.</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en" sz="800">
                <a:solidFill>
                  <a:schemeClr val="dk1"/>
                </a:solidFill>
              </a:rPr>
              <a:t>Also with the two examples about performance issues, we realize that Regex performance is about more than regex complexity. </a:t>
            </a:r>
            <a:endParaRPr sz="800">
              <a:solidFill>
                <a:schemeClr val="dk1"/>
              </a:solidFill>
            </a:endParaRPr>
          </a:p>
          <a:p>
            <a:pPr indent="0" lvl="0" marL="0" rtl="0" algn="l">
              <a:spcBef>
                <a:spcPts val="0"/>
              </a:spcBef>
              <a:spcAft>
                <a:spcPts val="0"/>
              </a:spcAft>
              <a:buNone/>
            </a:pPr>
            <a:r>
              <a:rPr lang="en" sz="800">
                <a:solidFill>
                  <a:schemeClr val="dk1"/>
                </a:solidFill>
              </a:rPr>
              <a:t>Prior work on theoretical regexes performance and ReDoS [45, 168, 175, 200] have been focuses on the complexity of executing a regular expression, such as linear or super-linear,  or (</a:t>
            </a:r>
            <a:r>
              <a:rPr lang="en" sz="800">
                <a:solidFill>
                  <a:schemeClr val="dk1"/>
                </a:solidFill>
                <a:highlight>
                  <a:schemeClr val="lt1"/>
                </a:highlight>
              </a:rPr>
              <a:t>Cyclomatic Complexity</a:t>
            </a:r>
            <a:endParaRPr sz="800">
              <a:solidFill>
                <a:schemeClr val="dk1"/>
              </a:solidFill>
              <a:highlight>
                <a:schemeClr val="lt1"/>
              </a:highlight>
            </a:endParaRPr>
          </a:p>
          <a:p>
            <a:pPr indent="0" lvl="0" marL="0" rtl="0" algn="l">
              <a:spcBef>
                <a:spcPts val="0"/>
              </a:spcBef>
              <a:spcAft>
                <a:spcPts val="0"/>
              </a:spcAft>
              <a:buNone/>
            </a:pPr>
            <a:r>
              <a:rPr lang="en" sz="800">
                <a:solidFill>
                  <a:schemeClr val="dk1"/>
                </a:solidFill>
              </a:rPr>
              <a:t>) ---number of wildcard, the level of nested repetitions. But In the PRs we studied, developers demonstrated an interest in optimizing regex execution by refactoring the surrounding code (e.g., adding conditional checking,or by fine tuning the features in the regular expression representation such as changing capturing groups to non-capturing groups in the previous slide. </a:t>
            </a:r>
            <a:endParaRPr sz="8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u="sng">
                <a:solidFill>
                  <a:srgbClr val="0000FF"/>
                </a:solidFill>
                <a:hlinkClick r:id="rId2">
                  <a:extLst>
                    <a:ext uri="{A12FA001-AC4F-418D-AE19-62706E023703}">
                      <ahyp:hlinkClr val="tx"/>
                    </a:ext>
                  </a:extLst>
                </a:hlinkClick>
              </a:rPr>
              <a:t>https://github.com/google/ExoPlayer/pull/3185</a:t>
            </a:r>
            <a:endParaRPr>
              <a:solidFill>
                <a:schemeClr val="dk1"/>
              </a:solidFill>
            </a:endParaRPr>
          </a:p>
          <a:p>
            <a:pPr indent="0" lvl="0" marL="0" rtl="0" algn="l">
              <a:spcBef>
                <a:spcPts val="0"/>
              </a:spcBef>
              <a:spcAft>
                <a:spcPts val="0"/>
              </a:spcAft>
              <a:buNone/>
            </a:pPr>
            <a:r>
              <a:rPr lang="en" u="sng">
                <a:solidFill>
                  <a:srgbClr val="0000FF"/>
                </a:solidFill>
                <a:hlinkClick r:id="rId3">
                  <a:extLst>
                    <a:ext uri="{A12FA001-AC4F-418D-AE19-62706E023703}">
                      <ahyp:hlinkClr val="tx"/>
                    </a:ext>
                  </a:extLst>
                </a:hlinkClick>
              </a:rPr>
              <a:t>https://github.com/apache/nutch/pull/432</a:t>
            </a:r>
            <a:endParaRPr>
              <a:solidFill>
                <a:srgbClr val="4A86E8"/>
              </a:solidFill>
            </a:endParaRPr>
          </a:p>
          <a:p>
            <a:pPr indent="0" lvl="0" marL="0" rtl="0" algn="l">
              <a:spcBef>
                <a:spcPts val="0"/>
              </a:spcBef>
              <a:spcAft>
                <a:spcPts val="0"/>
              </a:spcAft>
              <a:buNone/>
            </a:pPr>
            <a:r>
              <a:rPr lang="en" u="sng">
                <a:solidFill>
                  <a:srgbClr val="0000FF"/>
                </a:solidFill>
                <a:hlinkClick r:id="rId4">
                  <a:extLst>
                    <a:ext uri="{A12FA001-AC4F-418D-AE19-62706E023703}">
                      <ahyp:hlinkClr val="tx"/>
                    </a:ext>
                  </a:extLst>
                </a:hlinkClick>
              </a:rPr>
              <a:t>https://github.com/apache/accumulo/pull/628</a:t>
            </a:r>
            <a:endParaRPr>
              <a:solidFill>
                <a:schemeClr val="dk1"/>
              </a:solidFill>
            </a:endParaRPr>
          </a:p>
          <a:p>
            <a:pPr indent="0" lvl="0" marL="0" rtl="0" algn="l">
              <a:spcBef>
                <a:spcPts val="0"/>
              </a:spcBef>
              <a:spcAft>
                <a:spcPts val="0"/>
              </a:spcAft>
              <a:buNone/>
            </a:pPr>
            <a:r>
              <a:rPr lang="en">
                <a:solidFill>
                  <a:srgbClr val="4A86E8"/>
                </a:solidFill>
              </a:rPr>
              <a:t>https://github.com/mozilla/treeherder/pull/61</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6d4a1725b_3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b6d4a1725b_3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1100"/>
              <a:buNone/>
            </a:pPr>
            <a:r>
              <a:rPr lang="en" sz="1400">
                <a:solidFill>
                  <a:schemeClr val="dk1"/>
                </a:solidFill>
              </a:rPr>
              <a:t>So, What is regular expression? </a:t>
            </a:r>
            <a:endParaRPr sz="1400">
              <a:solidFill>
                <a:schemeClr val="dk1"/>
              </a:solidFill>
            </a:endParaRPr>
          </a:p>
          <a:p>
            <a:pPr indent="0" lvl="0" marL="0" rtl="0" algn="l">
              <a:lnSpc>
                <a:spcPct val="120000"/>
              </a:lnSpc>
              <a:spcBef>
                <a:spcPts val="0"/>
              </a:spcBef>
              <a:spcAft>
                <a:spcPts val="0"/>
              </a:spcAft>
              <a:buSzPts val="1100"/>
              <a:buNone/>
            </a:pPr>
            <a:r>
              <a:rPr lang="en" sz="1400">
                <a:solidFill>
                  <a:schemeClr val="dk1"/>
                </a:solidFill>
              </a:rPr>
              <a:t>A regular expression or regex is a language describing the shared pattern of a set of strings. The string set can be </a:t>
            </a:r>
            <a:r>
              <a:rPr lang="en" sz="1400">
                <a:solidFill>
                  <a:schemeClr val="dk1"/>
                </a:solidFill>
              </a:rPr>
              <a:t>limited or unlimited. </a:t>
            </a:r>
            <a:endParaRPr sz="1400">
              <a:solidFill>
                <a:schemeClr val="dk1"/>
              </a:solidFill>
            </a:endParaRPr>
          </a:p>
          <a:p>
            <a:pPr indent="0" lvl="0" marL="0" rtl="0" algn="l">
              <a:lnSpc>
                <a:spcPct val="120000"/>
              </a:lnSpc>
              <a:spcBef>
                <a:spcPts val="0"/>
              </a:spcBef>
              <a:spcAft>
                <a:spcPts val="0"/>
              </a:spcAft>
              <a:buSzPts val="1100"/>
              <a:buNone/>
            </a:pPr>
            <a:r>
              <a:rPr lang="en" sz="1400">
                <a:solidFill>
                  <a:schemeClr val="dk1"/>
                </a:solidFill>
              </a:rPr>
              <a:t>(click) The characters in the text box is a regex for email address. It consists of four parts: username, AT, and two domain names, separated by dot. </a:t>
            </a:r>
            <a:endParaRPr sz="1400">
              <a:solidFill>
                <a:schemeClr val="dk1"/>
              </a:solidFill>
            </a:endParaRPr>
          </a:p>
          <a:p>
            <a:pPr indent="0" lvl="0" marL="0" rtl="0" algn="l">
              <a:lnSpc>
                <a:spcPct val="120000"/>
              </a:lnSpc>
              <a:spcBef>
                <a:spcPts val="0"/>
              </a:spcBef>
              <a:spcAft>
                <a:spcPts val="0"/>
              </a:spcAft>
              <a:buSzPts val="1100"/>
              <a:buNone/>
            </a:pPr>
            <a:r>
              <a:rPr lang="en" sz="1400">
                <a:solidFill>
                  <a:schemeClr val="dk1"/>
                </a:solidFill>
              </a:rPr>
              <a:t>The username (click) are made from letters, digits, and underscores. Since dot is a wildcard character matching any character, backslash is added to annotate that it is a literal dot, not a regex metacharacter. </a:t>
            </a:r>
            <a:endParaRPr sz="1400">
              <a:solidFill>
                <a:schemeClr val="dk1"/>
              </a:solidFill>
            </a:endParaRPr>
          </a:p>
          <a:p>
            <a:pPr indent="0" lvl="0" marL="0" rtl="0" algn="l">
              <a:lnSpc>
                <a:spcPct val="120000"/>
              </a:lnSpc>
              <a:spcBef>
                <a:spcPts val="0"/>
              </a:spcBef>
              <a:spcAft>
                <a:spcPts val="0"/>
              </a:spcAft>
              <a:buSzPts val="1100"/>
              <a:buNone/>
            </a:pPr>
            <a:r>
              <a:rPr lang="en" sz="1400">
                <a:solidFill>
                  <a:schemeClr val="dk1"/>
                </a:solidFill>
              </a:rPr>
              <a:t>The first domain name has to be from alphabet characters or underscore. The second domain name must have 2 or 3 alphabet characters.</a:t>
            </a:r>
            <a:endParaRPr sz="1400">
              <a:solidFill>
                <a:schemeClr val="dk1"/>
              </a:solidFill>
            </a:endParaRPr>
          </a:p>
          <a:p>
            <a:pPr indent="0" lvl="0" marL="0" rtl="0" algn="l">
              <a:lnSpc>
                <a:spcPct val="120000"/>
              </a:lnSpc>
              <a:spcBef>
                <a:spcPts val="0"/>
              </a:spcBef>
              <a:spcAft>
                <a:spcPts val="0"/>
              </a:spcAft>
              <a:buSzPts val="1100"/>
              <a:buNone/>
            </a:pPr>
            <a:r>
              <a:rPr lang="en" sz="1400">
                <a:solidFill>
                  <a:schemeClr val="dk1"/>
                </a:solidFill>
              </a:rPr>
              <a:t>Some strings match this regex (click), the others not. (click)</a:t>
            </a:r>
            <a:endParaRPr sz="1400">
              <a:solidFill>
                <a:schemeClr val="dk1"/>
              </a:solidFill>
            </a:endParaRPr>
          </a:p>
          <a:p>
            <a:pPr indent="0" lvl="0" marL="0" rtl="0" algn="l">
              <a:lnSpc>
                <a:spcPct val="120000"/>
              </a:lnSpc>
              <a:spcBef>
                <a:spcPts val="0"/>
              </a:spcBef>
              <a:spcAft>
                <a:spcPts val="0"/>
              </a:spcAft>
              <a:buSzPts val="1100"/>
              <a:buNone/>
            </a:pPr>
            <a:r>
              <a:rPr lang="en" sz="1400">
                <a:solidFill>
                  <a:schemeClr val="dk1"/>
                </a:solidFill>
              </a:rPr>
              <a:t>In the examples of non-matching strings, the domain name either has a length larger than 3, or contain digits, or it has more than two domain names.</a:t>
            </a:r>
            <a:endParaRPr sz="1400">
              <a:solidFill>
                <a:schemeClr val="dk1"/>
              </a:solidFill>
            </a:endParaRPr>
          </a:p>
          <a:p>
            <a:pPr indent="0" lvl="0" marL="0" rtl="0" algn="l">
              <a:lnSpc>
                <a:spcPct val="120000"/>
              </a:lnSpc>
              <a:spcBef>
                <a:spcPts val="0"/>
              </a:spcBef>
              <a:spcAft>
                <a:spcPts val="0"/>
              </a:spcAft>
              <a:buSzPts val="1100"/>
              <a:buNone/>
            </a:pPr>
            <a:r>
              <a:rPr lang="en" sz="1400">
                <a:solidFill>
                  <a:schemeClr val="dk1"/>
                </a:solidFill>
              </a:rPr>
              <a:t>All the three strings shown on the right side are actually valid email addresses. So we think this regex is too restrictive. We have to find another one better than this example. (click)</a:t>
            </a:r>
            <a:endParaRPr sz="1400">
              <a:solidFill>
                <a:schemeClr val="dk1"/>
              </a:solidFill>
            </a:endParaRPr>
          </a:p>
          <a:p>
            <a:pPr indent="0" lvl="0" marL="0" rtl="0" algn="l">
              <a:lnSpc>
                <a:spcPct val="120000"/>
              </a:lnSpc>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b6d4a1725b_3_4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b6d4a1725b_3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Regarding the distribution of </a:t>
            </a:r>
            <a:r>
              <a:rPr lang="en" sz="1400">
                <a:solidFill>
                  <a:schemeClr val="dk1"/>
                </a:solidFill>
              </a:rPr>
              <a:t>regex bugs, we can see from the table that (click) 60% of them are caused by the regex itself. Another 9% are caused by regex APi, and 30% of them are other code, not caused by regex or regex API.</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In the perspective of manifestation, the largest category (click) is incorrect semantics taking 76% of the bugs caused by regex, or (click) 46% of the studied regex bugs.</a:t>
            </a:r>
            <a:endParaRPr sz="1400">
              <a:solidFill>
                <a:schemeClr val="dk1"/>
              </a:solidFill>
            </a:endParaRPr>
          </a:p>
          <a:p>
            <a:pPr indent="0" lvl="0" marL="0" rtl="0" algn="l">
              <a:spcBef>
                <a:spcPts val="0"/>
              </a:spcBef>
              <a:spcAft>
                <a:spcPts val="0"/>
              </a:spcAft>
              <a:buNone/>
            </a:pPr>
            <a:r>
              <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6d4a1725b_3_113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6d4a1725b_3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If we look at incorrect semantics loser,  the most common bug of incorrect semantics is rejecting valid strings. Its percentage is almost three times as common as accepting invalid strings, indicating that (click) developers tend to write overly-restrictive regexes.</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6d4a1725b_3_4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6d4a1725b_3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Note that in the distribution of bugs, c</a:t>
            </a:r>
            <a:r>
              <a:rPr lang="en" sz="1400">
                <a:solidFill>
                  <a:schemeClr val="dk1"/>
                </a:solidFill>
              </a:rPr>
              <a:t>ompile errors occur in eight of the PRs. Although this type of bug is not common, it is worthy to point it out because regexes exist in the code base even though they do not compile.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The existence of regex compile errors implies that regexes are not tested otherwise compile error will break the test execution and cause test failures. (click) So definitely regexes need to be tested. And it would better to  test regexes earlier before they are introduced into the code base.</a:t>
            </a:r>
            <a:endParaRPr sz="1400">
              <a:solidFill>
                <a:schemeClr val="dk1"/>
              </a:solidFill>
            </a:endParaRPr>
          </a:p>
          <a:p>
            <a:pPr indent="0" lvl="0" marL="0" rtl="0" algn="l">
              <a:spcBef>
                <a:spcPts val="0"/>
              </a:spcBef>
              <a:spcAft>
                <a:spcPts val="0"/>
              </a:spcAft>
              <a:buNone/>
            </a:pPr>
            <a:r>
              <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b6d4a1725b_3_45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b6d4a1725b_3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As an extension of regex bugs, we checked the number of bugs where test code changes are contained in the bug fix. </a:t>
            </a:r>
            <a:endParaRPr sz="1400">
              <a:solidFill>
                <a:schemeClr val="dk1"/>
              </a:solidFill>
            </a:endParaRPr>
          </a:p>
          <a:p>
            <a:pPr indent="0" lvl="0" marL="0" rtl="0" algn="l">
              <a:spcBef>
                <a:spcPts val="0"/>
              </a:spcBef>
              <a:spcAft>
                <a:spcPts val="0"/>
              </a:spcAft>
              <a:buNone/>
            </a:pPr>
            <a:r>
              <a:rPr lang="en" sz="1400">
                <a:solidFill>
                  <a:schemeClr val="dk1"/>
                </a:solidFill>
              </a:rPr>
              <a:t>It turns out that over 50% regex bugs are resolved without changes to the test cases. </a:t>
            </a:r>
            <a:endParaRPr sz="1400">
              <a:solidFill>
                <a:schemeClr val="dk1"/>
              </a:solidFill>
            </a:endParaRPr>
          </a:p>
          <a:p>
            <a:pPr indent="0" lvl="0" marL="0" rtl="0" algn="l">
              <a:spcBef>
                <a:spcPts val="0"/>
              </a:spcBef>
              <a:spcAft>
                <a:spcPts val="0"/>
              </a:spcAft>
              <a:buNone/>
            </a:pPr>
            <a:r>
              <a:rPr lang="en" sz="1400">
                <a:solidFill>
                  <a:schemeClr val="dk1"/>
                </a:solidFill>
              </a:rPr>
              <a:t>(click)</a:t>
            </a:r>
            <a:endParaRPr sz="1400">
              <a:solidFill>
                <a:schemeClr val="dk1"/>
              </a:solidFill>
            </a:endParaRPr>
          </a:p>
          <a:p>
            <a:pPr indent="0" lvl="0" marL="0" rtl="0" algn="l">
              <a:spcBef>
                <a:spcPts val="0"/>
              </a:spcBef>
              <a:spcAft>
                <a:spcPts val="0"/>
              </a:spcAft>
              <a:buNone/>
            </a:pPr>
            <a:r>
              <a:rPr lang="en" sz="1400">
                <a:solidFill>
                  <a:schemeClr val="dk1"/>
                </a:solidFill>
              </a:rPr>
              <a:t>In the dimension of GitHub commits, the reported percentages are below 6%.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In other words, (click) test changes not common in regex bugs, making us worry if regular expression testing is not common as well. </a:t>
            </a:r>
            <a:endParaRPr sz="1400">
              <a:solidFill>
                <a:schemeClr val="dk1"/>
              </a:solidFill>
            </a:endParaRPr>
          </a:p>
          <a:p>
            <a:pPr indent="0" lvl="0" marL="0" rtl="0" algn="l">
              <a:spcBef>
                <a:spcPts val="0"/>
              </a:spcBef>
              <a:spcAft>
                <a:spcPts val="0"/>
              </a:spcAft>
              <a:buNone/>
            </a:pPr>
            <a:r>
              <a:rPr lang="en">
                <a:solidFill>
                  <a:schemeClr val="dk1"/>
                </a:solidFill>
              </a:rPr>
              <a:t>BUGSJS: A Benchmark of JavaScript Bugs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BEARS: An Extensible Java Bug Benchmark for Automatic Program Repair Studies</a:t>
            </a:r>
            <a:endParaRPr>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6d4a1725b_3_46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b6d4a1725b_3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The dominant type of test code changes in regex-related pull requests is test case addition (75%).</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Which is somewhat expected. If you check the developers guide on how to contribute, you can see (click) they always suggest add tests.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b6d4a1725b_3_49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b6d4a1725b_3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Combining the regex bugs with test code changes, we can see that the o</a:t>
            </a:r>
            <a:r>
              <a:rPr lang="en" sz="1400">
                <a:solidFill>
                  <a:schemeClr val="dk1"/>
                </a:solidFill>
              </a:rPr>
              <a:t>verall percentage of test case change for incorrect semantics is 48%, which is even less than the average. </a:t>
            </a:r>
            <a:endParaRPr sz="1400">
              <a:solidFill>
                <a:schemeClr val="dk1"/>
              </a:solidFill>
            </a:endParaRPr>
          </a:p>
          <a:p>
            <a:pPr indent="0" lvl="0" marL="0" rtl="0" algn="l">
              <a:spcBef>
                <a:spcPts val="0"/>
              </a:spcBef>
              <a:spcAft>
                <a:spcPts val="0"/>
              </a:spcAft>
              <a:buNone/>
            </a:pPr>
            <a:r>
              <a:rPr lang="en" sz="1400">
                <a:solidFill>
                  <a:schemeClr val="dk1"/>
                </a:solidFill>
              </a:rPr>
              <a:t>Also, there is no test code change for fixing regex compile errors, consistent with our speculation that those regexes are not tested.</a:t>
            </a: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df8a8b0ba7_0_27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df8a8b0ba7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rPr>
              <a:t>To summarize the study of regex bugs, we found regex bugs have multiple root causes and manifestation, including i</a:t>
            </a:r>
            <a:r>
              <a:rPr lang="en" sz="1400">
                <a:solidFill>
                  <a:schemeClr val="dk1"/>
                </a:solidFill>
              </a:rPr>
              <a:t>ncorrect semantics, compile error, incorrect API usage, and bad smells.</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Also, we realize that “Write once and read forever” is a bad practice in regex usage, because as software evolves, regular expression can become obsolete and cause regex bugs. </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We also find evidence to support regexes tend to be restrictive. </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Most importantly, we find that developers do not often change regex test code in bug fix. In the next study will be focusing on regex testing, (click) to measure how well regex are tested.</a:t>
            </a:r>
            <a:endParaRPr sz="14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6d4a1725b_3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6d4a1725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t/>
            </a:r>
            <a:endParaRPr sz="1400">
              <a:solidFill>
                <a:schemeClr val="dk1"/>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b6d4a1725b_3_1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b6d4a1725b_3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1400"/>
              <a:t>In regex testing, we also use Github projects. But this time we choose curated projects and select only Java Maven projects. </a:t>
            </a:r>
            <a:r>
              <a:rPr lang="en" sz="1400">
                <a:solidFill>
                  <a:schemeClr val="dk1"/>
                </a:solidFill>
              </a:rPr>
              <a:t>In total we picked up 1200 projects based on two criteria. One is that the project must have test code. The other is that the project must have regex call site. </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6d4a1725b_3_1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6d4a1725b_3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Regex call site is the place </a:t>
            </a:r>
            <a:r>
              <a:rPr lang="en" sz="1400">
                <a:solidFill>
                  <a:schemeClr val="dk1"/>
                </a:solidFill>
              </a:rPr>
              <a:t>where regular expression matching happens.</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In this example, there are four lines related to the regex. (click)</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The object match in Line 38 is created in Line 37, but the regex and the input string are defined in different places.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Since we only care about the matching invocation, only line 38 is the valid call site. (click) So we logged the project name, the file name, and the line number of this call site.</a:t>
            </a:r>
            <a:endParaRPr sz="14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6d4a1725b_3_6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6d4a1725b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sz="1400"/>
              <a:t>Then how about this one? This is a regex defined </a:t>
            </a:r>
            <a:r>
              <a:rPr lang="en" sz="1400">
                <a:solidFill>
                  <a:schemeClr val="dk1"/>
                </a:solidFill>
                <a:highlight>
                  <a:srgbClr val="FFFFFF"/>
                </a:highlight>
              </a:rPr>
              <a:t>according to the RFC grammar. </a:t>
            </a:r>
            <a:endParaRPr sz="1400">
              <a:solidFill>
                <a:schemeClr val="dk1"/>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rPr lang="en" sz="1400">
                <a:solidFill>
                  <a:schemeClr val="dk1"/>
                </a:solidFill>
                <a:highlight>
                  <a:srgbClr val="FFFFFF"/>
                </a:highlight>
              </a:rPr>
              <a:t>To fully cover the grammar described in RFC, the regex is </a:t>
            </a:r>
            <a:r>
              <a:rPr lang="en" sz="1400">
                <a:solidFill>
                  <a:schemeClr val="dk1"/>
                </a:solidFill>
                <a:highlight>
                  <a:srgbClr val="FFFFFF"/>
                </a:highlight>
              </a:rPr>
              <a:t>extremely</a:t>
            </a:r>
            <a:r>
              <a:rPr lang="en" sz="1400">
                <a:solidFill>
                  <a:schemeClr val="dk1"/>
                </a:solidFill>
                <a:highlight>
                  <a:srgbClr val="FFFFFF"/>
                </a:highlight>
              </a:rPr>
              <a:t> long and complicated. </a:t>
            </a:r>
            <a:r>
              <a:rPr lang="en" sz="1400"/>
              <a:t>I believe no one in this zoom meeting can actually read it. </a:t>
            </a:r>
            <a:endParaRPr sz="1400"/>
          </a:p>
          <a:p>
            <a:pPr indent="0" lvl="0" marL="0" rtl="0" algn="l">
              <a:lnSpc>
                <a:spcPct val="120000"/>
              </a:lnSpc>
              <a:spcBef>
                <a:spcPts val="0"/>
              </a:spcBef>
              <a:spcAft>
                <a:spcPts val="0"/>
              </a:spcAft>
              <a:buClr>
                <a:schemeClr val="dk1"/>
              </a:buClr>
              <a:buSzPts val="1100"/>
              <a:buFont typeface="Arial"/>
              <a:buNone/>
            </a:pPr>
            <a:r>
              <a:rPr lang="en" sz="1400"/>
              <a:t>So sometimes, developers have to make a tradeoff between the correctness and readability of the regex. </a:t>
            </a:r>
            <a:endParaRPr sz="1400"/>
          </a:p>
          <a:p>
            <a:pPr indent="0" lvl="0" marL="0" rtl="0" algn="l">
              <a:lnSpc>
                <a:spcPct val="120000"/>
              </a:lnSpc>
              <a:spcBef>
                <a:spcPts val="0"/>
              </a:spcBef>
              <a:spcAft>
                <a:spcPts val="0"/>
              </a:spcAft>
              <a:buClr>
                <a:schemeClr val="dk1"/>
              </a:buClr>
              <a:buSzPts val="1100"/>
              <a:buFont typeface="Arial"/>
              <a:buNone/>
            </a:pPr>
            <a:r>
              <a:rPr lang="en"/>
              <a:t>https://www.ex-parrot.com/pdw/Mail-RFC822-Address.html</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b6d4a1725b_3_15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b6d4a1725b_3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To answer how many regexes are tested, we calculate how many call sites are reached in </a:t>
            </a:r>
            <a:r>
              <a:rPr lang="en" sz="1400">
                <a:solidFill>
                  <a:schemeClr val="dk1"/>
                </a:solidFill>
              </a:rPr>
              <a:t>maven</a:t>
            </a:r>
            <a:r>
              <a:rPr lang="en" sz="1400">
                <a:solidFill>
                  <a:schemeClr val="dk1"/>
                </a:solidFill>
              </a:rPr>
              <a:t> tests.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Overall, there are 18 thousand call sites about the three regex matching methods in Java API.</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But only around 17% of them are executed in </a:t>
            </a:r>
            <a:r>
              <a:rPr lang="en" sz="1400">
                <a:solidFill>
                  <a:schemeClr val="dk1"/>
                </a:solidFill>
              </a:rPr>
              <a:t>maven</a:t>
            </a:r>
            <a:r>
              <a:rPr lang="en" sz="1400">
                <a:solidFill>
                  <a:schemeClr val="dk1"/>
                </a:solidFill>
              </a:rPr>
              <a:t> tests. (click) The majority of the regex call sites are not tested.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Call site is the statement coverage of regex matching.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But regex</a:t>
            </a:r>
            <a:r>
              <a:rPr lang="en" sz="1400">
                <a:solidFill>
                  <a:schemeClr val="dk1"/>
                </a:solidFill>
              </a:rPr>
              <a:t> can be passed as variables and in each call site there could be multiple regex being executed.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So call sites do not actually measure how many regex tested. We need other coverage metrics to describe it.</a:t>
            </a:r>
            <a:endParaRPr sz="1400">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dd9484ceb9_11_8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dd9484ceb9_1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Then how about branch coverage?</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In this example the regex accepts two inputs “-d” and “--d”.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Bt to have a 100% branch coverage, we only need one input “-d” to cover the </a:t>
            </a:r>
            <a:r>
              <a:rPr b="1" lang="en" sz="1400">
                <a:solidFill>
                  <a:schemeClr val="dk1"/>
                </a:solidFill>
              </a:rPr>
              <a:t>true</a:t>
            </a:r>
            <a:r>
              <a:rPr lang="en" sz="1400">
                <a:solidFill>
                  <a:schemeClr val="dk1"/>
                </a:solidFill>
              </a:rPr>
              <a:t> branch and some</a:t>
            </a:r>
            <a:r>
              <a:rPr b="1" lang="en" sz="1400">
                <a:solidFill>
                  <a:schemeClr val="dk1"/>
                </a:solidFill>
              </a:rPr>
              <a:t> non-matching</a:t>
            </a:r>
            <a:r>
              <a:rPr lang="en" sz="1400">
                <a:solidFill>
                  <a:schemeClr val="dk1"/>
                </a:solidFill>
              </a:rPr>
              <a:t> input “xd” to cover the </a:t>
            </a:r>
            <a:r>
              <a:rPr b="1" lang="en" sz="1400">
                <a:solidFill>
                  <a:schemeClr val="dk1"/>
                </a:solidFill>
              </a:rPr>
              <a:t>false</a:t>
            </a:r>
            <a:r>
              <a:rPr lang="en" sz="1400">
                <a:solidFill>
                  <a:schemeClr val="dk1"/>
                </a:solidFill>
              </a:rPr>
              <a:t> branch.</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But “--d” is not covered. (click)</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So current code coverage metrics have ignored the </a:t>
            </a:r>
            <a:r>
              <a:rPr b="1" lang="en" sz="1400">
                <a:solidFill>
                  <a:schemeClr val="dk1"/>
                </a:solidFill>
              </a:rPr>
              <a:t>internal structure of the </a:t>
            </a:r>
            <a:r>
              <a:rPr lang="en" sz="1400">
                <a:solidFill>
                  <a:schemeClr val="dk1"/>
                </a:solidFill>
              </a:rPr>
              <a:t>regular expression.</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We have come up with </a:t>
            </a:r>
            <a:r>
              <a:rPr lang="en" sz="1400">
                <a:solidFill>
                  <a:schemeClr val="dk1"/>
                </a:solidFill>
              </a:rPr>
              <a:t>graph-based coverages for measuring regex coverage.</a:t>
            </a:r>
            <a:endParaRPr sz="1400">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b6cb9ff56e_1_2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b6cb9ff56e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In graph-based coverages, we use an automata or DFA</a:t>
            </a:r>
            <a:r>
              <a:rPr lang="en" sz="1400">
                <a:solidFill>
                  <a:schemeClr val="dk1"/>
                </a:solidFill>
              </a:rPr>
              <a:t> to represent the regular expression structure. (click)  In this DFA, the node with double circles (click) </a:t>
            </a:r>
            <a:r>
              <a:rPr lang="en" sz="1400">
                <a:solidFill>
                  <a:schemeClr val="dk1"/>
                </a:solidFill>
              </a:rPr>
              <a:t>represents</a:t>
            </a:r>
            <a:r>
              <a:rPr lang="en" sz="1400">
                <a:solidFill>
                  <a:schemeClr val="dk1"/>
                </a:solidFill>
              </a:rPr>
              <a:t> the matching state and the node e in grey color (click) represents the non-matching state.</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With this DFA, the regex coverage can be clearly shown on the visited </a:t>
            </a:r>
            <a:r>
              <a:rPr b="1" lang="en" sz="1400">
                <a:solidFill>
                  <a:schemeClr val="dk1"/>
                </a:solidFill>
              </a:rPr>
              <a:t>nodes and edges</a:t>
            </a:r>
            <a:r>
              <a:rPr lang="en" sz="1400">
                <a:solidFill>
                  <a:schemeClr val="dk1"/>
                </a:solidFill>
              </a:rPr>
              <a:t> of the graph.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b6d4a1725b_3_15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b6d4a1725b_3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If we use the same test input: (click) </a:t>
            </a:r>
            <a:r>
              <a:rPr lang="en" sz="1400">
                <a:solidFill>
                  <a:schemeClr val="dk1"/>
                </a:solidFill>
              </a:rPr>
              <a:t>“-d” as matching string, “xd” as non-matching string, the visited nodes and edges looks like this on the graph. (click)</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Blue circle and blue edge are the ones visited by matching string, Red circle and red edge are the ones visited by non-matching string. Purple is the node visited by both strings.</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Regarding this example, the graph has 5 nodes and 7 edges.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a:t>
            </a:r>
            <a:r>
              <a:rPr lang="en" sz="1400">
                <a:solidFill>
                  <a:schemeClr val="dk1"/>
                </a:solidFill>
              </a:rPr>
              <a:t>he matching string covers 3 nodes and 2 edges, Similarly, the non-matching string covers 2 nodes and 1 edge. In total, test inputs cover 4 nodes and 3 edges.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So the total node coverage is 80%, and the total edge coverage is 43%.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Since both node and edge coverages are not 100%, we can spot on the graph that (click) node 2 and other 4 edges are not covered by the tests.</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In this way, the graphical representation provides finer-grained testing coverages for regex.</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e05ada5289_0_4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6" name="Google Shape;596;ge05ada5289_0_4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In total, we measured test coverage for 15 thousand regexes. But (click) the majority of </a:t>
            </a:r>
            <a:r>
              <a:rPr lang="en" sz="1400">
                <a:solidFill>
                  <a:schemeClr val="dk1"/>
                </a:solidFill>
              </a:rPr>
              <a:t>them are tested with only matching or non-matching inputs. </a:t>
            </a:r>
            <a:r>
              <a:rPr lang="en" sz="1400">
                <a:solidFill>
                  <a:schemeClr val="dk1"/>
                </a:solidFill>
              </a:rPr>
              <a:t>40% of them are tested with only matching inputs and 33% are tested with only non-matching inputs. </a:t>
            </a:r>
            <a:r>
              <a:rPr lang="en" sz="1400">
                <a:solidFill>
                  <a:schemeClr val="dk1"/>
                </a:solidFill>
              </a:rPr>
              <a:t>Only 27% of tested regexes are tested with both input types. </a:t>
            </a:r>
            <a:endParaRPr sz="1400">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Regarding the size of test inputs, 75% of</a:t>
            </a:r>
            <a:r>
              <a:rPr lang="en" sz="1400">
                <a:solidFill>
                  <a:schemeClr val="dk1"/>
                </a:solidFill>
              </a:rPr>
              <a:t> the regex have at most 7 test strings.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The average node coverage is below 60%. The edge coverage is even lower. 75% of the tested regex have a edge coverage below 50%.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So (click) regex test coverages are low. It is might because the test input size is small, and the test inputs mainly include one type of strings. </a:t>
            </a:r>
            <a:endParaRPr sz="1400">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e05ada5289_0_4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e05ada5289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The t</a:t>
            </a:r>
            <a:r>
              <a:rPr lang="en" sz="1400">
                <a:solidFill>
                  <a:schemeClr val="dk1"/>
                </a:solidFill>
              </a:rPr>
              <a:t>ake-away from the study of regex testing is that regular expression testing deserve more attention because regex are un-tested or under-tested.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They are un-tested because 83% of regex call sites are not executed.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Another take-away from this study is that regex are tested mainly with either matching inputs or non-matching inputs.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We suggest using both matching and non-matching inputs for testing them. And if possible, tools should be used to help developers establish a better input set.</a:t>
            </a:r>
            <a:endParaRPr sz="14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b6d4a1725b_3_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b6d4a1725b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FFFFF"/>
                </a:highlight>
              </a:rPr>
              <a:t>Following the finding in bug study that </a:t>
            </a:r>
            <a:r>
              <a:rPr lang="en" sz="1400">
                <a:solidFill>
                  <a:schemeClr val="dk1"/>
                </a:solidFill>
                <a:highlight>
                  <a:srgbClr val="FFFFFF"/>
                </a:highlight>
              </a:rPr>
              <a:t>regex semantics become obsolete as software evolves, the regex evolution will </a:t>
            </a:r>
            <a:r>
              <a:rPr lang="en" sz="1400">
                <a:solidFill>
                  <a:schemeClr val="dk1"/>
                </a:solidFill>
                <a:highlight>
                  <a:srgbClr val="FFFFFF"/>
                </a:highlight>
              </a:rPr>
              <a:t>focus</a:t>
            </a:r>
            <a:r>
              <a:rPr lang="en" sz="1400">
                <a:solidFill>
                  <a:schemeClr val="dk1"/>
                </a:solidFill>
                <a:highlight>
                  <a:srgbClr val="FFFFFF"/>
                </a:highlight>
              </a:rPr>
              <a:t> on the </a:t>
            </a:r>
            <a:r>
              <a:rPr lang="en" sz="1400">
                <a:solidFill>
                  <a:schemeClr val="dk1"/>
                </a:solidFill>
                <a:highlight>
                  <a:srgbClr val="FFFFFF"/>
                </a:highlight>
              </a:rPr>
              <a:t>semantic</a:t>
            </a:r>
            <a:r>
              <a:rPr lang="en" sz="1400">
                <a:solidFill>
                  <a:schemeClr val="dk1"/>
                </a:solidFill>
                <a:highlight>
                  <a:srgbClr val="FFFFFF"/>
                </a:highlight>
              </a:rPr>
              <a:t> changes of regex over time.</a:t>
            </a:r>
            <a:endParaRPr sz="1400">
              <a:solidFill>
                <a:schemeClr val="dk1"/>
              </a:solidFill>
              <a:highlight>
                <a:srgbClr val="FFFFFF"/>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e05ada5289_0_5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5" name="Google Shape;645;ge05ada5289_0_5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To get regex changes over time, we search in the GitHub commit history to find that which commit version contain regexes.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For each project we start with (click) latest version where a literal regex is used in the source code. So from V6 (click) we trace back to V4,  V2 and V0. All these code versions contain the regex in the same location.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For V0, although there is a regex compiled on line 14(click), we exclude it in the regex change history (click) because the regex is a variable, not a literal string.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(click) So we are left with 3 regular expressions, r1, r2, and r3.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(click) They form a regex edit chain with 2 regex edits and have a length of 3 (click). </a:t>
            </a:r>
            <a:endParaRPr sz="1400">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49a57f733b_0_40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1" name="Google Shape;681;g49a57f733b_0_4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We use “git log” to trace back the changes of  a regex at a specific file location.</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The result is about 39 thousand edit chains. </a:t>
            </a:r>
            <a:endParaRPr sz="1400">
              <a:solidFill>
                <a:srgbClr val="3A4145"/>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f3d150f5e_1_9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f3d150f5e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1"/>
                </a:solidFill>
              </a:rPr>
              <a:t>Regular expression is a very useful tool for data processing, such as search data, replace/extract strings, or validate inputs. </a:t>
            </a:r>
            <a:endParaRPr sz="1400">
              <a:solidFill>
                <a:schemeClr val="dk1"/>
              </a:solidFill>
            </a:endParaRPr>
          </a:p>
          <a:p>
            <a:pPr indent="0" lvl="0" marL="0" rtl="0" algn="l">
              <a:lnSpc>
                <a:spcPct val="100000"/>
              </a:lnSpc>
              <a:spcBef>
                <a:spcPts val="0"/>
              </a:spcBef>
              <a:spcAft>
                <a:spcPts val="0"/>
              </a:spcAft>
              <a:buNone/>
            </a:pPr>
            <a:r>
              <a:rPr lang="en" sz="1400"/>
              <a:t>It is used commonly </a:t>
            </a:r>
            <a:r>
              <a:rPr lang="en" sz="1400">
                <a:solidFill>
                  <a:schemeClr val="dk1"/>
                </a:solidFill>
              </a:rPr>
              <a:t>in today’s web search and database query engines. </a:t>
            </a:r>
            <a:endParaRPr sz="1400">
              <a:solidFill>
                <a:schemeClr val="dk1"/>
              </a:solidFill>
            </a:endParaRPr>
          </a:p>
          <a:p>
            <a:pPr indent="0" lvl="0" marL="0" rtl="0" algn="l">
              <a:lnSpc>
                <a:spcPct val="100000"/>
              </a:lnSpc>
              <a:spcBef>
                <a:spcPts val="0"/>
              </a:spcBef>
              <a:spcAft>
                <a:spcPts val="0"/>
              </a:spcAft>
              <a:buNone/>
            </a:pPr>
            <a:r>
              <a:rPr lang="en" sz="1400">
                <a:solidFill>
                  <a:schemeClr val="dk1"/>
                </a:solidFill>
              </a:rPr>
              <a:t>In compiler, it can identify the tokens and variables.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In bioinformatics, it can be used in DNA sequence pattern matching or sequence alignment.</a:t>
            </a:r>
            <a:endParaRPr sz="1400">
              <a:solidFill>
                <a:schemeClr val="dk1"/>
              </a:solidFill>
            </a:endParaRPr>
          </a:p>
          <a:p>
            <a:pPr indent="0" lvl="0" marL="0" rtl="0" algn="l">
              <a:lnSpc>
                <a:spcPct val="100000"/>
              </a:lnSpc>
              <a:spcBef>
                <a:spcPts val="0"/>
              </a:spcBef>
              <a:spcAft>
                <a:spcPts val="0"/>
              </a:spcAft>
              <a:buNone/>
            </a:pPr>
            <a:r>
              <a:rPr lang="en" sz="1400"/>
              <a:t>It can also be used for network </a:t>
            </a:r>
            <a:r>
              <a:rPr lang="en" sz="1400"/>
              <a:t>access</a:t>
            </a:r>
            <a:r>
              <a:rPr lang="en" sz="1400"/>
              <a:t> control and </a:t>
            </a:r>
            <a:r>
              <a:rPr lang="en" sz="1400"/>
              <a:t>intrusion detection.</a:t>
            </a:r>
            <a:endParaRPr sz="1400"/>
          </a:p>
          <a:p>
            <a:pPr indent="0" lvl="0" marL="0" rtl="0" algn="l">
              <a:lnSpc>
                <a:spcPct val="100000"/>
              </a:lnSpc>
              <a:spcBef>
                <a:spcPts val="0"/>
              </a:spcBef>
              <a:spcAft>
                <a:spcPts val="0"/>
              </a:spcAft>
              <a:buNone/>
            </a:pPr>
            <a:r>
              <a:rPr lang="en" sz="1400"/>
              <a:t>So the first reason motivating us to study regex in software development is that regex is </a:t>
            </a:r>
            <a:r>
              <a:rPr lang="en" sz="1400"/>
              <a:t>commonly</a:t>
            </a:r>
            <a:r>
              <a:rPr lang="en" sz="1400"/>
              <a:t> used. In a paper published in ISSTA 2016, it is said that 42% of the python projects have used regex module. </a:t>
            </a:r>
            <a:endParaRPr sz="1400"/>
          </a:p>
          <a:p>
            <a:pPr indent="0" lvl="0" marL="0" rtl="0" algn="l">
              <a:lnSpc>
                <a:spcPct val="100000"/>
              </a:lnSpc>
              <a:spcBef>
                <a:spcPts val="0"/>
              </a:spcBef>
              <a:spcAft>
                <a:spcPts val="0"/>
              </a:spcAft>
              <a:buNone/>
            </a:pPr>
            <a:r>
              <a:rPr lang="en">
                <a:solidFill>
                  <a:schemeClr val="dk1"/>
                </a:solidFill>
              </a:rPr>
              <a:t>Register, or create an account on one website, you need phone number, email address, password, … SSN credit</a:t>
            </a:r>
            <a:endParaRPr>
              <a:solidFill>
                <a:schemeClr val="dk1"/>
              </a:solidFill>
            </a:endParaRPr>
          </a:p>
          <a:p>
            <a:pPr indent="0" lvl="0" marL="0" rtl="0" algn="l">
              <a:lnSpc>
                <a:spcPct val="100000"/>
              </a:lnSpc>
              <a:spcBef>
                <a:spcPts val="0"/>
              </a:spcBef>
              <a:spcAft>
                <a:spcPts val="0"/>
              </a:spcAft>
              <a:buNone/>
            </a:pPr>
            <a:r>
              <a:rPr lang="en">
                <a:solidFill>
                  <a:schemeClr val="dk1"/>
                </a:solidFill>
              </a:rPr>
              <a:t>The lexical analyzer needs to scan and identify only a finite set of valid string/token/lexeme that belong to the language in hand. It searches for the pattern defined by the language rules.</a:t>
            </a:r>
            <a:endParaRPr>
              <a:solidFill>
                <a:schemeClr val="dk1"/>
              </a:solidFill>
            </a:endParaRPr>
          </a:p>
          <a:p>
            <a:pPr indent="0" lvl="0" marL="0" rtl="0" algn="l">
              <a:lnSpc>
                <a:spcPct val="100000"/>
              </a:lnSpc>
              <a:spcBef>
                <a:spcPts val="0"/>
              </a:spcBef>
              <a:spcAft>
                <a:spcPts val="0"/>
              </a:spcAft>
              <a:buNone/>
            </a:pPr>
            <a:r>
              <a:rPr lang="en">
                <a:solidFill>
                  <a:schemeClr val="dk1"/>
                </a:solidFill>
              </a:rPr>
              <a:t>Bio-informatics - </a:t>
            </a:r>
            <a:r>
              <a:rPr lang="en">
                <a:solidFill>
                  <a:schemeClr val="dk1"/>
                </a:solidFill>
                <a:highlight>
                  <a:srgbClr val="FFFFFF"/>
                </a:highlight>
              </a:rPr>
              <a:t>A classical algorithm for the pairwise sequence alignment is the Smith Waterman algorithm which uses dynamic programming. </a:t>
            </a:r>
            <a:endParaRPr sz="14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49a57f733b_0_37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49a57f733b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Among those edit chains, 95% of them have a length of one, which means there is no regex edit on these regex locations.</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(click) So regexes are not frequently modified. Only 187 edit chains </a:t>
            </a:r>
            <a:r>
              <a:rPr lang="en" sz="1400">
                <a:solidFill>
                  <a:schemeClr val="dk1"/>
                </a:solidFill>
              </a:rPr>
              <a:t>have</a:t>
            </a:r>
            <a:r>
              <a:rPr lang="en" sz="1400">
                <a:solidFill>
                  <a:schemeClr val="dk1"/>
                </a:solidFill>
              </a:rPr>
              <a:t> a length more than one.</a:t>
            </a:r>
            <a:endParaRPr sz="14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e05ada5289_0_7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7" name="Google Shape;697;ge05ada5289_0_7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There are five types of regex semantic changes. </a:t>
            </a:r>
            <a:r>
              <a:rPr lang="en" sz="1400">
                <a:solidFill>
                  <a:schemeClr val="dk1"/>
                </a:solidFill>
              </a:rPr>
              <a:t>Regex semantics can have overlap, can be equivalent or disjoint. Also the regex semantics can expand or shrink after the regex edit.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We use r1 to refer regex before the </a:t>
            </a:r>
            <a:r>
              <a:rPr lang="en" sz="1400">
                <a:solidFill>
                  <a:schemeClr val="dk1"/>
                </a:solidFill>
              </a:rPr>
              <a:t>semantic</a:t>
            </a:r>
            <a:r>
              <a:rPr lang="en" sz="1400">
                <a:solidFill>
                  <a:schemeClr val="dk1"/>
                </a:solidFill>
              </a:rPr>
              <a:t> changes, and r2 to refer regex after the semantic change.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e05ada5289_0_86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e05ada5289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Suppose there is a edit on the regex matching string of integers.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We can illustrate the semantic change in this graph. “1a” is always rejected by both r1 and r2. “123” is </a:t>
            </a:r>
            <a:r>
              <a:rPr lang="en" sz="1400">
                <a:solidFill>
                  <a:schemeClr val="dk1"/>
                </a:solidFill>
              </a:rPr>
              <a:t>always</a:t>
            </a:r>
            <a:r>
              <a:rPr lang="en" sz="1400">
                <a:solidFill>
                  <a:schemeClr val="dk1"/>
                </a:solidFill>
              </a:rPr>
              <a:t> accepted by both r1 and r2. “02” is a matching string in r1, but it becomes a non-matching input in r2.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To identify the type of semantic changes automatically, (click) we generate 500 matching strings for r1, and 500 matching strings for r2. (click) together there are 1000 strings.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We then </a:t>
            </a:r>
            <a:r>
              <a:rPr lang="en" sz="1400">
                <a:solidFill>
                  <a:schemeClr val="dk1"/>
                </a:solidFill>
              </a:rPr>
              <a:t>calculate</a:t>
            </a:r>
            <a:r>
              <a:rPr lang="en" sz="1400">
                <a:solidFill>
                  <a:schemeClr val="dk1"/>
                </a:solidFill>
              </a:rPr>
              <a:t> (click) how many of these 1000 strings are matching strings in r1 and r2.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Since r1 matches all 1000 strings but r2 only 940, the type of semantic change in this example is (click) semantic reduction.</a:t>
            </a:r>
            <a:endParaRPr sz="1400">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e05ada5289_0_88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e05ada5289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We also need to measure the degree of semantic changes. They are the areas of different colors in </a:t>
            </a:r>
            <a:r>
              <a:rPr lang="en" sz="1400">
                <a:solidFill>
                  <a:schemeClr val="dk1"/>
                </a:solidFill>
              </a:rPr>
              <a:t>the circles.</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(click) The intersection of semantics is the percentage of strings accepted by both regexes.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(click) The removal is the percentage of strings accepted in r1 but rejected in r2. In this example, the rejected strings are 60, so the degree of semantic removal is 6%.</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(click) The addition is the percentage of strings rejected in r1 but accepted in r2. In the example of semantic reduction, it is 0.</a:t>
            </a:r>
            <a:endParaRPr sz="1400">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e05ada5289_0_10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2" name="Google Shape;792;ge05ada5289_0_10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400">
                <a:solidFill>
                  <a:schemeClr val="dk1"/>
                </a:solidFill>
              </a:rPr>
              <a:t>Our result shows that 51% of regex changes is regex semantic </a:t>
            </a:r>
            <a:r>
              <a:rPr lang="en" sz="1400">
                <a:solidFill>
                  <a:schemeClr val="dk1"/>
                </a:solidFill>
              </a:rPr>
              <a:t>expansion</a:t>
            </a:r>
            <a:r>
              <a:rPr lang="en" sz="1400">
                <a:solidFill>
                  <a:schemeClr val="dk1"/>
                </a:solidFill>
              </a:rPr>
              <a:t>, another evidence (click) to show that regexes are overly restrictive. </a:t>
            </a:r>
            <a:endParaRPr sz="14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e05ada5289_0_9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1" name="Google Shape;801;ge05ada5289_0_9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400">
                <a:solidFill>
                  <a:schemeClr val="dk1"/>
                </a:solidFill>
              </a:rPr>
              <a:t>Regex overlap, reduction, and expansion mainly deal with semantic correctness. So together there are about 70% of regex edits are related to semantic correctness. </a:t>
            </a:r>
            <a:endParaRPr sz="14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e05ada5289_0_9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0" name="Google Shape;810;ge05ada5289_0_9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400">
                <a:solidFill>
                  <a:schemeClr val="dk1"/>
                </a:solidFill>
              </a:rPr>
              <a:t>For the other two types, equivalent semantic changes (click) are usually because of regex refactoring for performance or security purposes. </a:t>
            </a:r>
            <a:endParaRPr sz="1400">
              <a:solidFill>
                <a:schemeClr val="dk1"/>
              </a:solidFill>
            </a:endParaRPr>
          </a:p>
          <a:p>
            <a:pPr indent="0" lvl="0" marL="0" rtl="0" algn="l">
              <a:lnSpc>
                <a:spcPct val="100000"/>
              </a:lnSpc>
              <a:spcBef>
                <a:spcPts val="0"/>
              </a:spcBef>
              <a:spcAft>
                <a:spcPts val="0"/>
              </a:spcAft>
              <a:buSzPts val="1400"/>
              <a:buNone/>
            </a:pPr>
            <a:r>
              <a:rPr lang="en" sz="1400">
                <a:solidFill>
                  <a:schemeClr val="dk1"/>
                </a:solidFill>
              </a:rPr>
              <a:t>Disjoint changes (click) are related to software </a:t>
            </a:r>
            <a:r>
              <a:rPr lang="en" sz="1400">
                <a:solidFill>
                  <a:schemeClr val="dk1"/>
                </a:solidFill>
              </a:rPr>
              <a:t>evolution where the software requirement or data input changes.</a:t>
            </a:r>
            <a:endParaRPr sz="1400">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e05ada5289_0_1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9" name="Google Shape;819;ge05ada5289_0_1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400">
                <a:solidFill>
                  <a:schemeClr val="dk1"/>
                </a:solidFill>
              </a:rPr>
              <a:t>As we mentioned earlier, intersection, addition, removal are the metrics to measure the degree of semantic changes. </a:t>
            </a:r>
            <a:endParaRPr sz="1400">
              <a:solidFill>
                <a:schemeClr val="dk1"/>
              </a:solidFill>
            </a:endParaRPr>
          </a:p>
          <a:p>
            <a:pPr indent="0" lvl="0" marL="0" rtl="0" algn="l">
              <a:lnSpc>
                <a:spcPct val="100000"/>
              </a:lnSpc>
              <a:spcBef>
                <a:spcPts val="0"/>
              </a:spcBef>
              <a:spcAft>
                <a:spcPts val="0"/>
              </a:spcAft>
              <a:buSzPts val="1400"/>
              <a:buNone/>
            </a:pPr>
            <a:r>
              <a:rPr lang="en" sz="1400">
                <a:solidFill>
                  <a:schemeClr val="dk1"/>
                </a:solidFill>
              </a:rPr>
              <a:t>The average value of the regex semantic intersection in an edit is 57%</a:t>
            </a:r>
            <a:r>
              <a:rPr lang="en">
                <a:solidFill>
                  <a:schemeClr val="dk1"/>
                </a:solidFill>
              </a:rPr>
              <a:t>, meaning that on average more than half of the matching strings are retained after the regex edit.</a:t>
            </a:r>
            <a:r>
              <a:rPr lang="en" sz="1400">
                <a:solidFill>
                  <a:schemeClr val="dk1"/>
                </a:solidFill>
              </a:rPr>
              <a:t> But the median is 70%, indicating that for 50% of regex changes, at most 70% of the matching strings will be retained after the regex edit. Changing 30% of the matching input strings is a big deal, it is telling us that (click) regex in the source code are partially correct.</a:t>
            </a:r>
            <a:endParaRPr sz="1400">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e05ada5289_0_12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e05ada5289_0_1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To summary the regex evolution study, we do think that </a:t>
            </a:r>
            <a:r>
              <a:rPr lang="en" sz="1400">
                <a:solidFill>
                  <a:schemeClr val="dk1"/>
                </a:solidFill>
              </a:rPr>
              <a:t>“Write once, read never” is a common problem in regex usage because only 5% of regexes have been changed in GitHub projects.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Second, for the 5% of changed regex, we found that regex evolves for different reasons. Half of them are done because the original regexes are too restrictive. About 70% of them are related to semantic correctness, For the others the reasons are usually software changes, performance concerns, and security concerns. </a:t>
            </a:r>
            <a:endParaRPr sz="1400">
              <a:solidFill>
                <a:schemeClr val="dk1"/>
              </a:solidFill>
            </a:endParaRPr>
          </a:p>
          <a:p>
            <a:pPr indent="0" lvl="0" marL="0" rtl="0" algn="l">
              <a:spcBef>
                <a:spcPts val="0"/>
              </a:spcBef>
              <a:spcAft>
                <a:spcPts val="0"/>
              </a:spcAft>
              <a:buClr>
                <a:schemeClr val="dk1"/>
              </a:buClr>
              <a:buSzPts val="1100"/>
              <a:buFont typeface="Arial"/>
              <a:buNone/>
            </a:pPr>
            <a:r>
              <a:rPr lang="en"/>
              <a:t>Partially correct -----compromise between </a:t>
            </a:r>
            <a:r>
              <a:rPr lang="en"/>
              <a:t>what</a:t>
            </a:r>
            <a:r>
              <a:rPr lang="en"/>
              <a:t> to match/ offer</a:t>
            </a:r>
            <a:endParaRPr/>
          </a:p>
          <a:p>
            <a:pPr indent="-298450" lvl="0" marL="457200" rtl="0" algn="l">
              <a:lnSpc>
                <a:spcPct val="150000"/>
              </a:lnSpc>
              <a:spcBef>
                <a:spcPts val="0"/>
              </a:spcBef>
              <a:spcAft>
                <a:spcPts val="0"/>
              </a:spcAft>
              <a:buClr>
                <a:schemeClr val="dk1"/>
              </a:buClr>
              <a:buSzPts val="1100"/>
              <a:buChar char="•"/>
            </a:pPr>
            <a:r>
              <a:rPr lang="en">
                <a:solidFill>
                  <a:schemeClr val="dk1"/>
                </a:solidFill>
              </a:rPr>
              <a:t>Regular expressions are partially correct</a:t>
            </a:r>
            <a:endParaRPr/>
          </a:p>
          <a:p>
            <a:pPr indent="0" lvl="0" marL="0" rtl="0" algn="l">
              <a:spcBef>
                <a:spcPts val="0"/>
              </a:spcBef>
              <a:spcAft>
                <a:spcPts val="0"/>
              </a:spcAft>
              <a:buNone/>
            </a:pPr>
            <a:r>
              <a:t/>
            </a:r>
            <a:endParaRPr sz="14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e05ada5289_0_12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e05ada5289_0_1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To revisit regex usage, we found regex are modified infrequently and are overly restrictive </a:t>
            </a:r>
            <a:r>
              <a:rPr lang="en" sz="1400">
                <a:solidFill>
                  <a:schemeClr val="dk1"/>
                </a:solidFill>
              </a:rPr>
              <a:t>in the study of regex evolution. In the study of regex testing, we found that most regexes are not tested. For the tested ones, they have a low test coverage. These issues in regex usage contribute to regex-related software bugs. In the regex bug study we also found similar evidence of these issues.</a:t>
            </a:r>
            <a:endParaRPr sz="14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f3d150f5e_1_10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f3d150f5e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The 2nd reason to </a:t>
            </a:r>
            <a:r>
              <a:rPr lang="en" sz="1400">
                <a:solidFill>
                  <a:schemeClr val="dk1"/>
                </a:solidFill>
              </a:rPr>
              <a:t>study regex in software development</a:t>
            </a:r>
            <a:r>
              <a:rPr lang="en" sz="1400">
                <a:solidFill>
                  <a:schemeClr val="dk1"/>
                </a:solidFill>
              </a:rPr>
              <a:t> is that regexes are hard. </a:t>
            </a:r>
            <a:endParaRPr sz="1400">
              <a:solidFill>
                <a:schemeClr val="dk1"/>
              </a:solidFill>
            </a:endParaRPr>
          </a:p>
          <a:p>
            <a:pPr indent="0" lvl="0" marL="0" rtl="0" algn="l">
              <a:spcBef>
                <a:spcPts val="0"/>
              </a:spcBef>
              <a:spcAft>
                <a:spcPts val="0"/>
              </a:spcAft>
              <a:buNone/>
            </a:pPr>
            <a:r>
              <a:rPr lang="en" sz="1400">
                <a:solidFill>
                  <a:schemeClr val="dk1"/>
                </a:solidFill>
              </a:rPr>
              <a:t>Several studies have found that regex is not just hard to read and compose, it is also hard to reuse, hard to search, and validate. </a:t>
            </a:r>
            <a:endParaRPr sz="1400">
              <a:solidFill>
                <a:schemeClr val="dk1"/>
              </a:solidFill>
            </a:endParaRPr>
          </a:p>
          <a:p>
            <a:pPr indent="0" lvl="0" marL="0" rtl="0" algn="l">
              <a:spcBef>
                <a:spcPts val="0"/>
              </a:spcBef>
              <a:spcAft>
                <a:spcPts val="0"/>
              </a:spcAft>
              <a:buNone/>
            </a:pPr>
            <a:r>
              <a:rPr lang="en" sz="1400">
                <a:solidFill>
                  <a:schemeClr val="dk1"/>
                </a:solidFill>
              </a:rPr>
              <a:t>For example, regex is hard to reuse because regex engine implementations are inconsistent across programming languages. There are semantic and performance differences in different regex implementations. </a:t>
            </a:r>
            <a:endParaRPr sz="1400">
              <a:solidFill>
                <a:schemeClr val="dk1"/>
              </a:solidFill>
            </a:endParaRPr>
          </a:p>
          <a:p>
            <a:pPr indent="0" lvl="0" marL="0" rtl="0" algn="l">
              <a:spcBef>
                <a:spcPts val="0"/>
              </a:spcBef>
              <a:spcAft>
                <a:spcPts val="0"/>
              </a:spcAft>
              <a:buNone/>
            </a:pPr>
            <a:r>
              <a:rPr lang="en" sz="1400">
                <a:solidFill>
                  <a:schemeClr val="dk1"/>
                </a:solidFill>
              </a:rPr>
              <a:t>Regex is also hard to master because most</a:t>
            </a:r>
            <a:r>
              <a:rPr lang="en" sz="1400">
                <a:solidFill>
                  <a:schemeClr val="dk1"/>
                </a:solidFill>
              </a:rPr>
              <a:t> developers are not aware of the security risks when using regexes, and do not know how to deal these risks effectively.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a:solidFill>
                  <a:schemeClr val="dk1"/>
                </a:solidFill>
              </a:rPr>
              <a:t>Though most regexes compile across language boundaries, 15% exhibit semantic differences across languages and 10% exhibit performance differences across languages.</a:t>
            </a:r>
            <a:endParaRPr sz="1400">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e05ada5289_0_12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e05ada5289_0_1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1"/>
                </a:solidFill>
              </a:rPr>
              <a:t>A</a:t>
            </a:r>
            <a:r>
              <a:rPr lang="en" sz="1400">
                <a:solidFill>
                  <a:schemeClr val="dk1"/>
                </a:solidFill>
              </a:rPr>
              <a:t>fter showing all these regex issues, t</a:t>
            </a:r>
            <a:r>
              <a:rPr lang="en" sz="1400">
                <a:solidFill>
                  <a:schemeClr val="dk1"/>
                </a:solidFill>
              </a:rPr>
              <a:t>he first thing I want to say is that don’t</a:t>
            </a:r>
            <a:r>
              <a:rPr lang="en" sz="1400">
                <a:solidFill>
                  <a:schemeClr val="dk1"/>
                </a:solidFill>
              </a:rPr>
              <a:t> blame developers</a:t>
            </a:r>
            <a:r>
              <a:rPr lang="en" sz="1400">
                <a:solidFill>
                  <a:schemeClr val="dk1"/>
                </a:solidFill>
              </a:rPr>
              <a:t>. Regex is hard and not well-supported in software development. So developers are not fully responsible for all these faults. </a:t>
            </a:r>
            <a:endParaRPr sz="1400">
              <a:solidFill>
                <a:schemeClr val="dk1"/>
              </a:solidFill>
            </a:endParaRPr>
          </a:p>
          <a:p>
            <a:pPr indent="0" lvl="0" marL="0" rtl="0" algn="l">
              <a:lnSpc>
                <a:spcPct val="100000"/>
              </a:lnSpc>
              <a:spcBef>
                <a:spcPts val="1600"/>
              </a:spcBef>
              <a:spcAft>
                <a:spcPts val="0"/>
              </a:spcAft>
              <a:buNone/>
            </a:pPr>
            <a:r>
              <a:rPr lang="en" sz="1400">
                <a:solidFill>
                  <a:schemeClr val="dk1"/>
                </a:solidFill>
              </a:rPr>
              <a:t>Now let’s go back to our original question of how to help developers. In the study we found sometimes regex is introduced as a better solution, sometimes, regex is removed and other alternative solutions are used instead. So in the education area, maybe we should teach students ont just the basics of regex syntax is necessary but also educate students when to use and when not to use regex. Also we can educate students the correct way to use regex. How to compose and validate the regex, how to test them, and even how to document them so that others can understand the purpose of using it. </a:t>
            </a:r>
            <a:endParaRPr sz="1400">
              <a:solidFill>
                <a:schemeClr val="dk1"/>
              </a:solidFill>
            </a:endParaRPr>
          </a:p>
          <a:p>
            <a:pPr indent="0" lvl="0" marL="0" rtl="0" algn="l">
              <a:lnSpc>
                <a:spcPct val="100000"/>
              </a:lnSpc>
              <a:spcBef>
                <a:spcPts val="1600"/>
              </a:spcBef>
              <a:spcAft>
                <a:spcPts val="0"/>
              </a:spcAft>
              <a:buNone/>
            </a:pPr>
            <a:r>
              <a:rPr lang="en" sz="1400">
                <a:solidFill>
                  <a:schemeClr val="dk1"/>
                </a:solidFill>
              </a:rPr>
              <a:t>To help developers, there are already some regex tools, but these tools are independent from the software development. So maybe we can build these tools in the IDE. With the immediate feedback from IDE, developers can spot the regex compile errors and more willing to test their regex correctness. Only having the tool is not enough, we also need to persuade developers to use it. </a:t>
            </a:r>
            <a:r>
              <a:rPr lang="en">
                <a:solidFill>
                  <a:schemeClr val="dk1"/>
                </a:solidFill>
              </a:rPr>
              <a:t>The nudge theory may help </a:t>
            </a:r>
            <a:endParaRPr>
              <a:solidFill>
                <a:schemeClr val="dk1"/>
              </a:solidFill>
            </a:endParaRPr>
          </a:p>
          <a:p>
            <a:pPr indent="0" lvl="0" marL="0" rtl="0" algn="l">
              <a:lnSpc>
                <a:spcPct val="100000"/>
              </a:lnSpc>
              <a:spcBef>
                <a:spcPts val="1600"/>
              </a:spcBef>
              <a:spcAft>
                <a:spcPts val="0"/>
              </a:spcAft>
              <a:buNone/>
            </a:pPr>
            <a:r>
              <a:rPr lang="en" sz="1400">
                <a:solidFill>
                  <a:schemeClr val="dk1"/>
                </a:solidFill>
              </a:rPr>
              <a:t>One more thing we learned in the study is that developers care about regex performance. Instead of pushing developers to detect the security risks and make the optimization manually, why can’t we build the auto-optimization in the regex library. These are actually progressing work. Hyperscan is a regex library which has already merge the optimization. Also the openJDK community is having a proposal to build a ReDoS-safe regex engine.</a:t>
            </a:r>
            <a:endParaRPr sz="1400">
              <a:solidFill>
                <a:schemeClr val="dk1"/>
              </a:solidFill>
            </a:endParaRPr>
          </a:p>
          <a:p>
            <a:pPr indent="0" lvl="0" marL="0" rtl="0" algn="l">
              <a:lnSpc>
                <a:spcPct val="100000"/>
              </a:lnSpc>
              <a:spcBef>
                <a:spcPts val="1600"/>
              </a:spcBef>
              <a:spcAft>
                <a:spcPts val="1600"/>
              </a:spcAft>
              <a:buNone/>
            </a:pPr>
            <a:r>
              <a:rPr lang="en">
                <a:solidFill>
                  <a:schemeClr val="dk1"/>
                </a:solidFill>
              </a:rPr>
              <a:t>There are a lot of work can be done for regex. Some I have proposed previously such as regex mutation, fix regex bugs, and regex synthesis. </a:t>
            </a:r>
            <a:r>
              <a:rPr lang="en">
                <a:solidFill>
                  <a:schemeClr val="dk1"/>
                </a:solidFill>
              </a:rPr>
              <a:t>As we can see, developers use it but not frequently enough for them to take a very serious attitude, to know all aspects of it.  If I only use it once a year, why should I know how it is implemented, using DFA or NFA, or when it could cause security issues? I may be using a simple regex and this knowledge may never be used.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df3fb2b2ee_0_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df3fb2b2e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is the list of publications since I came to ncsu. My dissertation is based on the first 4 publications.</a:t>
            </a:r>
            <a:endParaRPr sz="140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df3fb2b2ee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df3fb2b2e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are a few more papers when I worked on </a:t>
            </a:r>
            <a:r>
              <a:rPr lang="en" sz="1400"/>
              <a:t>security, and cloud systems before 2017.</a:t>
            </a:r>
            <a:endParaRPr sz="140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df3fb2b2ee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df3fb2b2e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df3fb2b2ee_0_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df3fb2b2e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Before the end of the talk, I would like to thank all the people who have helped me in the past, especially my advisor xxx, my committee, all labmates in the software engineering lab. And my cat Sarabi for giving me a lot of joy during the pandemic.</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6d4a1725b_3_4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6d4a1725b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Regular expression is the </a:t>
            </a:r>
            <a:r>
              <a:rPr lang="en" sz="1400"/>
              <a:t>culprit for the 30 minutes outage if </a:t>
            </a:r>
            <a:r>
              <a:rPr lang="en" sz="1400">
                <a:solidFill>
                  <a:schemeClr val="dk1"/>
                </a:solidFill>
              </a:rPr>
              <a:t>StackOverflow </a:t>
            </a:r>
            <a:r>
              <a:rPr lang="en" sz="1400"/>
              <a:t>in 2016. This type of regex </a:t>
            </a:r>
            <a:r>
              <a:rPr lang="en" sz="1400"/>
              <a:t>security risk is prevalent in libraries and web servers.</a:t>
            </a:r>
            <a:endParaRPr sz="1400"/>
          </a:p>
          <a:p>
            <a:pPr indent="0" lvl="0" marL="0" rtl="0" algn="l">
              <a:spcBef>
                <a:spcPts val="0"/>
              </a:spcBef>
              <a:spcAft>
                <a:spcPts val="0"/>
              </a:spcAft>
              <a:buClr>
                <a:schemeClr val="dk1"/>
              </a:buClr>
              <a:buSzPts val="1100"/>
              <a:buFont typeface="Arial"/>
              <a:buNone/>
            </a:pPr>
            <a:r>
              <a:rPr lang="en">
                <a:solidFill>
                  <a:schemeClr val="dk1"/>
                </a:solidFill>
              </a:rPr>
              <a:t>The prevalence of ReDOS has been demonstrated in javascript and python modules (Davis FSE 2018) and  JavaScript-based Web Servers(Staicu USENIX Security </a:t>
            </a:r>
            <a:r>
              <a:rPr lang="en">
                <a:solidFill>
                  <a:srgbClr val="333333"/>
                </a:solidFill>
                <a:highlight>
                  <a:schemeClr val="lt1"/>
                </a:highlight>
                <a:latin typeface="Lato"/>
                <a:ea typeface="Lato"/>
                <a:cs typeface="Lato"/>
                <a:sym typeface="Lato"/>
              </a:rPr>
              <a:t>Symposium </a:t>
            </a:r>
            <a:r>
              <a:rPr lang="en">
                <a:solidFill>
                  <a:schemeClr val="dk1"/>
                </a:solidFill>
              </a:rPr>
              <a:t>2018)</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f3d150f5e_1_17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f3d150f5e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400">
                <a:solidFill>
                  <a:schemeClr val="dk1"/>
                </a:solidFill>
              </a:rPr>
              <a:t>Here is another example showing that regexes are hard to use. </a:t>
            </a:r>
            <a:endParaRPr sz="1400">
              <a:solidFill>
                <a:schemeClr val="dk1"/>
              </a:solidFill>
            </a:endParaRPr>
          </a:p>
          <a:p>
            <a:pPr indent="0" lvl="0" marL="0" rtl="0" algn="l">
              <a:lnSpc>
                <a:spcPct val="120000"/>
              </a:lnSpc>
              <a:spcBef>
                <a:spcPts val="0"/>
              </a:spcBef>
              <a:spcAft>
                <a:spcPts val="0"/>
              </a:spcAft>
              <a:buNone/>
            </a:pPr>
            <a:r>
              <a:rPr lang="en" sz="1400">
                <a:solidFill>
                  <a:schemeClr val="dk1"/>
                </a:solidFill>
              </a:rPr>
              <a:t>This is a GitHub issue. Someone proposed a </a:t>
            </a:r>
            <a:r>
              <a:rPr lang="en" sz="1400">
                <a:solidFill>
                  <a:schemeClr val="dk1"/>
                </a:solidFill>
              </a:rPr>
              <a:t>regex</a:t>
            </a:r>
            <a:r>
              <a:rPr lang="en" sz="1400">
                <a:solidFill>
                  <a:schemeClr val="dk1"/>
                </a:solidFill>
              </a:rPr>
              <a:t> to valid Semantic Version Number in Nov, 2014. This issue didn’t close until August 2019. It takes almost 5 years for developers to reach an agreement. </a:t>
            </a:r>
            <a:endParaRPr sz="1400">
              <a:solidFill>
                <a:schemeClr val="dk1"/>
              </a:solidFill>
            </a:endParaRPr>
          </a:p>
          <a:p>
            <a:pPr indent="0" lvl="0" marL="0" rtl="0" algn="l">
              <a:lnSpc>
                <a:spcPct val="120000"/>
              </a:lnSpc>
              <a:spcBef>
                <a:spcPts val="0"/>
              </a:spcBef>
              <a:spcAft>
                <a:spcPts val="0"/>
              </a:spcAft>
              <a:buNone/>
            </a:pPr>
            <a:r>
              <a:rPr lang="en" sz="1400">
                <a:solidFill>
                  <a:schemeClr val="dk1"/>
                </a:solidFill>
              </a:rPr>
              <a:t>The reported number comments per issue is only 10 on </a:t>
            </a:r>
            <a:r>
              <a:rPr lang="en" sz="1400">
                <a:solidFill>
                  <a:schemeClr val="dk1"/>
                </a:solidFill>
              </a:rPr>
              <a:t>average. Median is 0. But this regex issue takes 34 comments. Even after the issue was closed, the discussion goes on and people continue add their comments. </a:t>
            </a:r>
            <a:endParaRPr sz="1200">
              <a:solidFill>
                <a:srgbClr val="222222"/>
              </a:solidFill>
              <a:highlight>
                <a:schemeClr val="lt1"/>
              </a:highlight>
            </a:endParaRPr>
          </a:p>
          <a:p>
            <a:pPr indent="0" lvl="0" marL="0" rtl="0" algn="l">
              <a:lnSpc>
                <a:spcPct val="120000"/>
              </a:lnSpc>
              <a:spcBef>
                <a:spcPts val="0"/>
              </a:spcBef>
              <a:spcAft>
                <a:spcPts val="0"/>
              </a:spcAft>
              <a:buNone/>
            </a:pPr>
            <a:r>
              <a:rPr lang="en" sz="1200">
                <a:solidFill>
                  <a:srgbClr val="222222"/>
                </a:solidFill>
                <a:highlight>
                  <a:schemeClr val="lt1"/>
                </a:highlight>
              </a:rPr>
              <a:t>https://github.com/semver/semver/issues/232</a:t>
            </a:r>
            <a:endParaRPr sz="1200">
              <a:solidFill>
                <a:srgbClr val="222222"/>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chemeClr val="lt1"/>
                </a:highlight>
              </a:rPr>
              <a:t>5 years 34 comments, </a:t>
            </a:r>
            <a:endParaRPr sz="1200">
              <a:solidFill>
                <a:srgbClr val="222222"/>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chemeClr val="lt1"/>
                </a:highlight>
              </a:rPr>
              <a:t>Comments average: 10, median: 0 [MSR 2015 A Data Set for Social Diversity Studies of GitHub Teams]</a:t>
            </a:r>
            <a:endParaRPr sz="1200">
              <a:solidFill>
                <a:srgbClr val="222222"/>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chemeClr val="lt1"/>
                </a:highlight>
              </a:rPr>
              <a:t>Issue resolution latency varies from 2 days to 55 days. (mean varies from 16 to 231 days) [2018 APSEC Multi-discussing Across Issues in GitHub: A Preliminary Study]</a:t>
            </a:r>
            <a:endParaRPr sz="1200">
              <a:solidFill>
                <a:srgbClr val="222222"/>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chemeClr val="lt1"/>
                </a:highlight>
              </a:rPr>
              <a:t>the number of comments is the best single predictor of the latency; [MSR 2015 Wait For It:]</a:t>
            </a:r>
            <a:endParaRPr sz="1200">
              <a:solidFill>
                <a:srgbClr val="222222"/>
              </a:solidFill>
              <a:highlight>
                <a:schemeClr val="lt1"/>
              </a:highlight>
            </a:endParaRPr>
          </a:p>
          <a:p>
            <a:pPr indent="0" lvl="0" marL="0" rtl="0" algn="l">
              <a:lnSpc>
                <a:spcPct val="120000"/>
              </a:lnSpc>
              <a:spcBef>
                <a:spcPts val="0"/>
              </a:spcBef>
              <a:spcAft>
                <a:spcPts val="0"/>
              </a:spcAft>
              <a:buClr>
                <a:schemeClr val="dk1"/>
              </a:buClr>
              <a:buSzPts val="1100"/>
              <a:buFont typeface="Arial"/>
              <a:buNone/>
            </a:pPr>
            <a:r>
              <a:rPr lang="en" sz="1200">
                <a:solidFill>
                  <a:srgbClr val="222222"/>
                </a:solidFill>
                <a:highlight>
                  <a:schemeClr val="lt1"/>
                </a:highlight>
              </a:rPr>
              <a:t>A the discussion of this problem hadn’t ended yet. People continue posting their comments. The latest one was posted 7 months ago. </a:t>
            </a:r>
            <a:endParaRPr sz="1200">
              <a:solidFill>
                <a:srgbClr val="222222"/>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f3d150f5e_1_20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f3d150f5e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People use regex for good reasons. Regular expression is very concise. Concise means less code and flexibility. So </a:t>
            </a:r>
            <a:r>
              <a:rPr lang="en" sz="1400">
                <a:solidFill>
                  <a:schemeClr val="dk1"/>
                </a:solidFill>
              </a:rPr>
              <a:t>regexes are hard but </a:t>
            </a:r>
            <a:r>
              <a:rPr lang="en" sz="1400">
                <a:solidFill>
                  <a:schemeClr val="dk1"/>
                </a:solidFill>
              </a:rPr>
              <a:t>necessary. </a:t>
            </a:r>
            <a:endParaRPr sz="1400">
              <a:solidFill>
                <a:schemeClr val="dk1"/>
              </a:solidFill>
            </a:endParaRPr>
          </a:p>
          <a:p>
            <a:pPr indent="0" lvl="0" marL="0" rtl="0" algn="l">
              <a:spcBef>
                <a:spcPts val="0"/>
              </a:spcBef>
              <a:spcAft>
                <a:spcPts val="0"/>
              </a:spcAft>
              <a:buNone/>
            </a:pPr>
            <a:r>
              <a:rPr lang="en" sz="1400">
                <a:solidFill>
                  <a:schemeClr val="dk1"/>
                </a:solidFill>
              </a:rPr>
              <a:t>Because of the difficulty, developers make mistakes in using regexes. </a:t>
            </a:r>
            <a:endParaRPr sz="1400">
              <a:solidFill>
                <a:schemeClr val="dk1"/>
              </a:solidFill>
            </a:endParaRPr>
          </a:p>
          <a:p>
            <a:pPr indent="0" lvl="0" marL="0" rtl="0" algn="l">
              <a:spcBef>
                <a:spcPts val="0"/>
              </a:spcBef>
              <a:spcAft>
                <a:spcPts val="0"/>
              </a:spcAft>
              <a:buNone/>
            </a:pPr>
            <a:r>
              <a:rPr lang="en" sz="1400">
                <a:solidFill>
                  <a:schemeClr val="dk1"/>
                </a:solidFill>
              </a:rPr>
              <a:t>So how to help developers and prevent them from making mistakes?</a:t>
            </a:r>
            <a:endParaRPr sz="1400">
              <a:solidFill>
                <a:schemeClr val="dk1"/>
              </a:solidFill>
            </a:endParaRPr>
          </a:p>
          <a:p>
            <a:pPr indent="0" lvl="0" marL="0" rtl="0" algn="l">
              <a:spcBef>
                <a:spcPts val="0"/>
              </a:spcBef>
              <a:spcAft>
                <a:spcPts val="0"/>
              </a:spcAft>
              <a:buNone/>
            </a:pPr>
            <a:r>
              <a:rPr lang="en" sz="1400">
                <a:solidFill>
                  <a:schemeClr val="dk1"/>
                </a:solidFill>
              </a:rPr>
              <a:t>But wait!! Before coming up with any solutions, we have to first define the problem. Up to now, we don’t know what mistakes or problems developers make and deal with yet. </a:t>
            </a:r>
            <a:endParaRPr sz="14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f3d150f5e_1_2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f3d150f5e_1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To get an overall picture of </a:t>
            </a:r>
            <a:r>
              <a:rPr lang="en" sz="1400">
                <a:solidFill>
                  <a:schemeClr val="dk1"/>
                </a:solidFill>
              </a:rPr>
              <a:t>regex problems, we study the regex usage in open source projects.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Our findings about regex usage is that </a:t>
            </a:r>
            <a:r>
              <a:rPr lang="en" sz="1400">
                <a:solidFill>
                  <a:schemeClr val="dk1"/>
                </a:solidFill>
              </a:rPr>
              <a:t>“regex have low test coverage, are modified infrequently, overly restrictive, and contribute to software bugs”.</a:t>
            </a:r>
            <a:endParaRPr sz="14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7" name="Google Shape;17;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lvl="1"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2pPr>
            <a:lvl3pPr lvl="2" marR="0" algn="ctr">
              <a:lnSpc>
                <a:spcPct val="100000"/>
              </a:lnSpc>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lvl="3" marR="0" algn="ctr">
              <a:lnSpc>
                <a:spcPct val="100000"/>
              </a:lnSpc>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lvl="4" marR="0" algn="ctr">
              <a:lnSpc>
                <a:spcPct val="100000"/>
              </a:lnSpc>
              <a:spcBef>
                <a:spcPts val="200"/>
              </a:spcBef>
              <a:spcAft>
                <a:spcPts val="0"/>
              </a:spcAft>
              <a:buClr>
                <a:srgbClr val="888888"/>
              </a:buClr>
              <a:buSzPts val="1000"/>
              <a:buFont typeface="Arial"/>
              <a:buNone/>
              <a:defRPr b="0" i="0" sz="1000" u="none" cap="none" strike="noStrike">
                <a:solidFill>
                  <a:srgbClr val="888888"/>
                </a:solidFill>
                <a:latin typeface="Arial"/>
                <a:ea typeface="Arial"/>
                <a:cs typeface="Arial"/>
                <a:sym typeface="Arial"/>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4" name="Shape 74"/>
        <p:cNvGrpSpPr/>
        <p:nvPr/>
      </p:nvGrpSpPr>
      <p:grpSpPr>
        <a:xfrm>
          <a:off x="0" y="0"/>
          <a:ext cx="0" cy="0"/>
          <a:chOff x="0" y="0"/>
          <a:chExt cx="0" cy="0"/>
        </a:xfrm>
      </p:grpSpPr>
      <p:sp>
        <p:nvSpPr>
          <p:cNvPr id="75" name="Google Shape;75;p12"/>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76" name="Google Shape;76;p12"/>
          <p:cNvSpPr txBox="1"/>
          <p:nvPr>
            <p:ph idx="1" type="body"/>
          </p:nvPr>
        </p:nvSpPr>
        <p:spPr>
          <a:xfrm>
            <a:off x="457200" y="1151335"/>
            <a:ext cx="4040100" cy="4800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4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0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77" name="Google Shape;77;p12"/>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8" name="Google Shape;78;p12"/>
          <p:cNvSpPr txBox="1"/>
          <p:nvPr>
            <p:ph idx="3" type="body"/>
          </p:nvPr>
        </p:nvSpPr>
        <p:spPr>
          <a:xfrm>
            <a:off x="4645025" y="1151335"/>
            <a:ext cx="4041900" cy="4800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4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0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79" name="Google Shape;79;p12"/>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0" name="Google Shape;80;p12"/>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13"/>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Google Shape;86;p13"/>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7" name="Shape 87"/>
        <p:cNvGrpSpPr/>
        <p:nvPr/>
      </p:nvGrpSpPr>
      <p:grpSpPr>
        <a:xfrm>
          <a:off x="0" y="0"/>
          <a:ext cx="0" cy="0"/>
          <a:chOff x="0" y="0"/>
          <a:chExt cx="0" cy="0"/>
        </a:xfrm>
      </p:grpSpPr>
      <p:sp>
        <p:nvSpPr>
          <p:cNvPr id="88" name="Google Shape;88;p14"/>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89" name="Google Shape;89;p14"/>
          <p:cNvSpPr txBox="1"/>
          <p:nvPr>
            <p:ph idx="1" type="body"/>
          </p:nvPr>
        </p:nvSpPr>
        <p:spPr>
          <a:xfrm>
            <a:off x="3575050" y="204788"/>
            <a:ext cx="5111700" cy="438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0" name="Google Shape;90;p14"/>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24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8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10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91" name="Google Shape;91;p14"/>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Google Shape;92;p1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p14"/>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4" name="Shape 94"/>
        <p:cNvGrpSpPr/>
        <p:nvPr/>
      </p:nvGrpSpPr>
      <p:grpSpPr>
        <a:xfrm>
          <a:off x="0" y="0"/>
          <a:ext cx="0" cy="0"/>
          <a:chOff x="0" y="0"/>
          <a:chExt cx="0" cy="0"/>
        </a:xfrm>
      </p:grpSpPr>
      <p:sp>
        <p:nvSpPr>
          <p:cNvPr id="95" name="Google Shape;95;p15"/>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96" name="Google Shape;96;p15"/>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97" name="Google Shape;97;p15"/>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24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8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10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98" name="Google Shape;98;p15"/>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1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0" name="Google Shape;100;p15"/>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03" name="Google Shape;103;p16"/>
          <p:cNvSpPr txBox="1"/>
          <p:nvPr>
            <p:ph idx="1" type="body"/>
          </p:nvPr>
        </p:nvSpPr>
        <p:spPr>
          <a:xfrm rot="5400000">
            <a:off x="3408150" y="-684000"/>
            <a:ext cx="2327700" cy="82296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4" name="Google Shape;104;p16"/>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5" name="Google Shape;105;p1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6" name="Google Shape;106;p16"/>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7" name="Shape 107"/>
        <p:cNvGrpSpPr/>
        <p:nvPr/>
      </p:nvGrpSpPr>
      <p:grpSpPr>
        <a:xfrm>
          <a:off x="0" y="0"/>
          <a:ext cx="0" cy="0"/>
          <a:chOff x="0" y="0"/>
          <a:chExt cx="0" cy="0"/>
        </a:xfrm>
      </p:grpSpPr>
      <p:sp>
        <p:nvSpPr>
          <p:cNvPr id="108" name="Google Shape;108;p17"/>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09" name="Google Shape;109;p17"/>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0" name="Google Shape;110;p17"/>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1" name="Google Shape;111;p1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2" name="Google Shape;112;p17"/>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1pPr>
            <a:lvl2pPr lvl="1"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2pPr>
            <a:lvl3pPr lvl="2"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3pPr>
            <a:lvl4pPr lvl="3"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4pPr>
            <a:lvl5pPr lvl="4"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5pPr>
            <a:lvl6pPr lvl="5"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6pPr>
            <a:lvl7pPr lvl="6"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7pPr>
            <a:lvl8pPr lvl="7"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8pPr>
            <a:lvl9pPr lvl="8" marR="0" algn="ctr">
              <a:lnSpc>
                <a:spcPct val="100000"/>
              </a:lnSpc>
              <a:spcBef>
                <a:spcPts val="0"/>
              </a:spcBef>
              <a:spcAft>
                <a:spcPts val="0"/>
              </a:spcAft>
              <a:buSzPts val="1400"/>
              <a:buNone/>
              <a:defRPr b="1" i="0" sz="3200" u="none" cap="none" strike="noStrike">
                <a:solidFill>
                  <a:srgbClr val="DA0002"/>
                </a:solidFill>
                <a:latin typeface="Arial"/>
                <a:ea typeface="Arial"/>
                <a:cs typeface="Arial"/>
                <a:sym typeface="Arial"/>
              </a:defRPr>
            </a:lvl9pPr>
          </a:lstStyle>
          <a:p/>
        </p:txBody>
      </p:sp>
      <p:sp>
        <p:nvSpPr>
          <p:cNvPr id="23" name="Google Shape;23;p3"/>
          <p:cNvSpPr txBox="1"/>
          <p:nvPr>
            <p:ph idx="1" type="body"/>
          </p:nvPr>
        </p:nvSpPr>
        <p:spPr>
          <a:xfrm>
            <a:off x="457200" y="1200151"/>
            <a:ext cx="8229600" cy="37257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algn="l">
              <a:lnSpc>
                <a:spcPct val="100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algn="l">
              <a:lnSpc>
                <a:spcPct val="100000"/>
              </a:lnSpc>
              <a:spcBef>
                <a:spcPts val="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cxnSp>
        <p:nvCxnSpPr>
          <p:cNvPr id="24" name="Google Shape;24;p3"/>
          <p:cNvCxnSpPr/>
          <p:nvPr/>
        </p:nvCxnSpPr>
        <p:spPr>
          <a:xfrm>
            <a:off x="457200" y="1143000"/>
            <a:ext cx="8229600" cy="0"/>
          </a:xfrm>
          <a:prstGeom prst="straightConnector1">
            <a:avLst/>
          </a:prstGeom>
          <a:noFill/>
          <a:ln cap="flat" cmpd="sng" w="50800">
            <a:solidFill>
              <a:srgbClr val="DA0002"/>
            </a:solidFill>
            <a:prstDash val="solid"/>
            <a:round/>
            <a:headEnd len="sm" w="sm" type="none"/>
            <a:tailEnd len="sm" w="sm" type="none"/>
          </a:ln>
        </p:spPr>
      </p:cxnSp>
      <p:sp>
        <p:nvSpPr>
          <p:cNvPr id="25" name="Google Shape;25;p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6"/>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41" name="Google Shape;41;p6"/>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indent="0" lvl="1" marL="457200"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2pPr>
            <a:lvl3pPr indent="0" lvl="2" marL="914400"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0" lvl="3" marL="1371600" marR="0" rtl="0" algn="ctr">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0" lvl="4" marL="1828800" marR="0" rtl="0" algn="ctr">
              <a:spcBef>
                <a:spcPts val="200"/>
              </a:spcBef>
              <a:spcAft>
                <a:spcPts val="0"/>
              </a:spcAft>
              <a:buClr>
                <a:srgbClr val="888888"/>
              </a:buClr>
              <a:buSzPts val="1000"/>
              <a:buFont typeface="Arial"/>
              <a:buNone/>
              <a:defRPr b="0" i="0" sz="1000" u="none" cap="none" strike="noStrike">
                <a:solidFill>
                  <a:srgbClr val="888888"/>
                </a:solidFill>
                <a:latin typeface="Arial"/>
                <a:ea typeface="Arial"/>
                <a:cs typeface="Arial"/>
                <a:sym typeface="Arial"/>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42" name="Google Shape;42;p6"/>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7"/>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47" name="Google Shape;47;p7"/>
          <p:cNvSpPr txBox="1"/>
          <p:nvPr>
            <p:ph idx="1" type="body"/>
          </p:nvPr>
        </p:nvSpPr>
        <p:spPr>
          <a:xfrm>
            <a:off x="457200" y="2266950"/>
            <a:ext cx="8229600" cy="23277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8" name="Google Shape;48;p7"/>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53" name="Google Shape;53;p8"/>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sp>
        <p:nvSpPr>
          <p:cNvPr id="57" name="Google Shape;57;p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rgbClr val="DA0002"/>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rgbClr val="DA0002"/>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rgbClr val="DA0002"/>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rgbClr val="DA0002"/>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rgbClr val="DA0002"/>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rgbClr val="DA0002"/>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rgbClr val="DA0002"/>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rgbClr val="DA0002"/>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rgbClr val="DA0002"/>
                </a:solidFill>
                <a:latin typeface="Arial"/>
                <a:ea typeface="Arial"/>
                <a:cs typeface="Arial"/>
                <a:sym typeface="Arial"/>
              </a:defRPr>
            </a:lvl9pPr>
          </a:lstStyle>
          <a:p/>
        </p:txBody>
      </p:sp>
      <p:sp>
        <p:nvSpPr>
          <p:cNvPr id="58" name="Google Shape;58;p9"/>
          <p:cNvSpPr txBox="1"/>
          <p:nvPr>
            <p:ph idx="1" type="body"/>
          </p:nvPr>
        </p:nvSpPr>
        <p:spPr>
          <a:xfrm>
            <a:off x="457200" y="1200151"/>
            <a:ext cx="8229600" cy="37257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spcBef>
                <a:spcPts val="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cxnSp>
        <p:nvCxnSpPr>
          <p:cNvPr id="59" name="Google Shape;59;p9"/>
          <p:cNvCxnSpPr/>
          <p:nvPr/>
        </p:nvCxnSpPr>
        <p:spPr>
          <a:xfrm>
            <a:off x="457200" y="1143000"/>
            <a:ext cx="8229600" cy="0"/>
          </a:xfrm>
          <a:prstGeom prst="straightConnector1">
            <a:avLst/>
          </a:prstGeom>
          <a:noFill/>
          <a:ln cap="flat" cmpd="sng" w="50800">
            <a:solidFill>
              <a:srgbClr val="DA0002"/>
            </a:solidFill>
            <a:prstDash val="solid"/>
            <a:round/>
            <a:headEnd len="sm" w="sm" type="none"/>
            <a:tailEnd len="sm" w="sm" type="none"/>
          </a:ln>
        </p:spPr>
      </p:cxnSp>
      <p:sp>
        <p:nvSpPr>
          <p:cNvPr id="60" name="Google Shape;60;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10"/>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63" name="Google Shape;63;p10"/>
          <p:cNvSpPr txBox="1"/>
          <p:nvPr>
            <p:ph idx="1" type="body"/>
          </p:nvPr>
        </p:nvSpPr>
        <p:spPr>
          <a:xfrm>
            <a:off x="722313" y="2180035"/>
            <a:ext cx="7772400" cy="11253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888888"/>
              </a:buClr>
              <a:buSzPts val="2400"/>
              <a:buFont typeface="Arial"/>
              <a:buNone/>
              <a:defRPr b="0" i="0" sz="2000" u="none" cap="none" strike="noStrike">
                <a:solidFill>
                  <a:srgbClr val="888888"/>
                </a:solidFill>
                <a:latin typeface="Arial"/>
                <a:ea typeface="Arial"/>
                <a:cs typeface="Arial"/>
                <a:sym typeface="Arial"/>
              </a:defRPr>
            </a:lvl1pPr>
            <a:lvl2pPr indent="-228600" lvl="1" marL="914400" marR="0" rtl="0" algn="l">
              <a:spcBef>
                <a:spcPts val="360"/>
              </a:spcBef>
              <a:spcAft>
                <a:spcPts val="0"/>
              </a:spcAft>
              <a:buClr>
                <a:srgbClr val="888888"/>
              </a:buClr>
              <a:buSzPts val="2400"/>
              <a:buFont typeface="Arial"/>
              <a:buNone/>
              <a:defRPr b="0" i="0" sz="1800" u="none" cap="none" strike="noStrike">
                <a:solidFill>
                  <a:srgbClr val="888888"/>
                </a:solidFill>
                <a:latin typeface="Arial"/>
                <a:ea typeface="Arial"/>
                <a:cs typeface="Arial"/>
                <a:sym typeface="Arial"/>
              </a:defRPr>
            </a:lvl2pPr>
            <a:lvl3pPr indent="-228600" lvl="2" marL="1371600" marR="0" rtl="0" algn="l">
              <a:spcBef>
                <a:spcPts val="320"/>
              </a:spcBef>
              <a:spcAft>
                <a:spcPts val="0"/>
              </a:spcAft>
              <a:buClr>
                <a:srgbClr val="888888"/>
              </a:buClr>
              <a:buSzPts val="1800"/>
              <a:buFont typeface="Arial"/>
              <a:buNone/>
              <a:defRPr b="0" i="0" sz="1600" u="none" cap="none" strike="noStrike">
                <a:solidFill>
                  <a:srgbClr val="888888"/>
                </a:solidFill>
                <a:latin typeface="Arial"/>
                <a:ea typeface="Arial"/>
                <a:cs typeface="Arial"/>
                <a:sym typeface="Arial"/>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228600" lvl="4" marL="2286000" marR="0" rtl="0" algn="l">
              <a:spcBef>
                <a:spcPts val="280"/>
              </a:spcBef>
              <a:spcAft>
                <a:spcPts val="0"/>
              </a:spcAft>
              <a:buClr>
                <a:srgbClr val="888888"/>
              </a:buClr>
              <a:buSzPts val="1000"/>
              <a:buFont typeface="Arial"/>
              <a:buNone/>
              <a:defRPr b="0" i="0" sz="1400" u="none" cap="none" strike="noStrike">
                <a:solidFill>
                  <a:srgbClr val="888888"/>
                </a:solidFill>
                <a:latin typeface="Arial"/>
                <a:ea typeface="Arial"/>
                <a:cs typeface="Arial"/>
                <a:sym typeface="Arial"/>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64" name="Google Shape;64;p10"/>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11"/>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69" name="Google Shape;69;p11"/>
          <p:cNvSpPr txBox="1"/>
          <p:nvPr>
            <p:ph idx="1" type="body"/>
          </p:nvPr>
        </p:nvSpPr>
        <p:spPr>
          <a:xfrm>
            <a:off x="457200" y="1476375"/>
            <a:ext cx="4038600" cy="31182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11"/>
          <p:cNvSpPr txBox="1"/>
          <p:nvPr>
            <p:ph idx="2" type="body"/>
          </p:nvPr>
        </p:nvSpPr>
        <p:spPr>
          <a:xfrm>
            <a:off x="4648200" y="1476375"/>
            <a:ext cx="4038600" cy="31182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953325" y="4815150"/>
            <a:ext cx="20898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image" Target="../media/image2.jpg"/><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4800600"/>
            <a:ext cx="9144000" cy="342900"/>
          </a:xfrm>
          <a:prstGeom prst="rect">
            <a:avLst/>
          </a:prstGeom>
          <a:noFill/>
          <a:ln>
            <a:noFill/>
          </a:ln>
        </p:spPr>
      </p:pic>
      <p:sp>
        <p:nvSpPr>
          <p:cNvPr id="7" name="Google Shape;7;p1"/>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9pPr>
          </a:lstStyle>
          <a:p/>
        </p:txBody>
      </p:sp>
      <p:sp>
        <p:nvSpPr>
          <p:cNvPr id="8" name="Google Shape;8;p1"/>
          <p:cNvSpPr txBox="1"/>
          <p:nvPr>
            <p:ph idx="1" type="body"/>
          </p:nvPr>
        </p:nvSpPr>
        <p:spPr>
          <a:xfrm>
            <a:off x="457200" y="2266950"/>
            <a:ext cx="8229600" cy="23277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11" name="Google Shape;11;p1"/>
          <p:cNvPicPr preferRelativeResize="0"/>
          <p:nvPr/>
        </p:nvPicPr>
        <p:blipFill rotWithShape="1">
          <a:blip r:embed="rId1">
            <a:alphaModFix/>
          </a:blip>
          <a:srcRect b="0" l="0" r="0" t="0"/>
          <a:stretch/>
        </p:blipFill>
        <p:spPr>
          <a:xfrm>
            <a:off x="0" y="0"/>
            <a:ext cx="9144000" cy="342900"/>
          </a:xfrm>
          <a:prstGeom prst="rect">
            <a:avLst/>
          </a:prstGeom>
          <a:noFill/>
          <a:ln>
            <a:noFill/>
          </a:ln>
        </p:spPr>
      </p:pic>
      <p:sp>
        <p:nvSpPr>
          <p:cNvPr id="12" name="Google Shape;12;p1"/>
          <p:cNvSpPr txBox="1"/>
          <p:nvPr/>
        </p:nvSpPr>
        <p:spPr>
          <a:xfrm>
            <a:off x="6892636" y="54573"/>
            <a:ext cx="2089800" cy="254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Open Sans"/>
                <a:ea typeface="Open Sans"/>
                <a:cs typeface="Open Sans"/>
                <a:sym typeface="Open Sans"/>
              </a:rPr>
              <a:t>Computer Science</a:t>
            </a:r>
            <a:endParaRPr b="0" i="0" sz="1600" u="none" cap="none" strike="noStrike">
              <a:solidFill>
                <a:schemeClr val="lt1"/>
              </a:solidFill>
              <a:latin typeface="Open Sans"/>
              <a:ea typeface="Open Sans"/>
              <a:cs typeface="Open Sans"/>
              <a:sym typeface="Open Sans"/>
            </a:endParaRPr>
          </a:p>
        </p:txBody>
      </p:sp>
      <p:sp>
        <p:nvSpPr>
          <p:cNvPr id="13" name="Google Shape;13;p1"/>
          <p:cNvSpPr txBox="1"/>
          <p:nvPr/>
        </p:nvSpPr>
        <p:spPr>
          <a:xfrm>
            <a:off x="6069375" y="-602934"/>
            <a:ext cx="3000000" cy="2250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 </a:t>
            </a:r>
            <a:r>
              <a:rPr b="0" i="0" lang="en" sz="1200" u="none" cap="none" strike="noStrike">
                <a:solidFill>
                  <a:srgbClr val="000000"/>
                </a:solidFill>
                <a:latin typeface="Calibri"/>
                <a:ea typeface="Calibri"/>
                <a:cs typeface="Calibri"/>
                <a:sym typeface="Calibri"/>
              </a:rPr>
              <a:t>  </a:t>
            </a:r>
            <a:endParaRPr b="1" i="0" sz="1400" u="none" cap="none" strike="noStrike">
              <a:solidFill>
                <a:srgbClr val="DA0002"/>
              </a:solidFill>
              <a:latin typeface="Arial"/>
              <a:ea typeface="Arial"/>
              <a:cs typeface="Arial"/>
              <a:sym typeface="Arial"/>
            </a:endParaRPr>
          </a:p>
        </p:txBody>
      </p:sp>
      <p:sp>
        <p:nvSpPr>
          <p:cNvPr id="14" name="Google Shape;14;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 name="Shape 29"/>
        <p:cNvGrpSpPr/>
        <p:nvPr/>
      </p:nvGrpSpPr>
      <p:grpSpPr>
        <a:xfrm>
          <a:off x="0" y="0"/>
          <a:ext cx="0" cy="0"/>
          <a:chOff x="0" y="0"/>
          <a:chExt cx="0" cy="0"/>
        </a:xfrm>
      </p:grpSpPr>
      <p:pic>
        <p:nvPicPr>
          <p:cNvPr id="30" name="Google Shape;30;p5"/>
          <p:cNvPicPr preferRelativeResize="0"/>
          <p:nvPr/>
        </p:nvPicPr>
        <p:blipFill rotWithShape="1">
          <a:blip r:embed="rId1">
            <a:alphaModFix/>
          </a:blip>
          <a:srcRect b="0" l="0" r="0" t="0"/>
          <a:stretch/>
        </p:blipFill>
        <p:spPr>
          <a:xfrm>
            <a:off x="0" y="4800600"/>
            <a:ext cx="9144000" cy="342900"/>
          </a:xfrm>
          <a:prstGeom prst="rect">
            <a:avLst/>
          </a:prstGeom>
          <a:noFill/>
          <a:ln>
            <a:noFill/>
          </a:ln>
        </p:spPr>
      </p:pic>
      <p:sp>
        <p:nvSpPr>
          <p:cNvPr id="31" name="Google Shape;31;p5"/>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32" name="Google Shape;32;p5"/>
          <p:cNvSpPr txBox="1"/>
          <p:nvPr>
            <p:ph idx="1" type="body"/>
          </p:nvPr>
        </p:nvSpPr>
        <p:spPr>
          <a:xfrm>
            <a:off x="457200" y="2266950"/>
            <a:ext cx="8229600" cy="23277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3350425" y="3773625"/>
            <a:ext cx="21336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35" name="Google Shape;35;p5"/>
          <p:cNvPicPr preferRelativeResize="0"/>
          <p:nvPr/>
        </p:nvPicPr>
        <p:blipFill rotWithShape="1">
          <a:blip r:embed="rId1">
            <a:alphaModFix/>
          </a:blip>
          <a:srcRect b="0" l="0" r="0" t="0"/>
          <a:stretch/>
        </p:blipFill>
        <p:spPr>
          <a:xfrm>
            <a:off x="0" y="0"/>
            <a:ext cx="9144000" cy="342900"/>
          </a:xfrm>
          <a:prstGeom prst="rect">
            <a:avLst/>
          </a:prstGeom>
          <a:noFill/>
          <a:ln>
            <a:noFill/>
          </a:ln>
        </p:spPr>
      </p:pic>
      <p:sp>
        <p:nvSpPr>
          <p:cNvPr id="36" name="Google Shape;36;p5"/>
          <p:cNvSpPr txBox="1"/>
          <p:nvPr/>
        </p:nvSpPr>
        <p:spPr>
          <a:xfrm>
            <a:off x="6892636" y="54573"/>
            <a:ext cx="2089800" cy="254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 sz="1600" u="none" cap="none" strike="noStrike">
                <a:solidFill>
                  <a:schemeClr val="lt1"/>
                </a:solidFill>
                <a:latin typeface="Open Sans"/>
                <a:ea typeface="Open Sans"/>
                <a:cs typeface="Open Sans"/>
                <a:sym typeface="Open Sans"/>
              </a:rPr>
              <a:t>Computer Science</a:t>
            </a:r>
            <a:endParaRPr b="0" i="0" sz="1600" u="none" cap="none" strike="noStrike">
              <a:solidFill>
                <a:schemeClr val="lt1"/>
              </a:solidFill>
              <a:latin typeface="Open Sans"/>
              <a:ea typeface="Open Sans"/>
              <a:cs typeface="Open Sans"/>
              <a:sym typeface="Open Sans"/>
            </a:endParaRPr>
          </a:p>
        </p:txBody>
      </p:sp>
      <p:sp>
        <p:nvSpPr>
          <p:cNvPr id="37" name="Google Shape;37;p5"/>
          <p:cNvSpPr txBox="1"/>
          <p:nvPr/>
        </p:nvSpPr>
        <p:spPr>
          <a:xfrm>
            <a:off x="6069375" y="-602934"/>
            <a:ext cx="3000000" cy="2250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Calibri"/>
                <a:ea typeface="Calibri"/>
                <a:cs typeface="Calibri"/>
                <a:sym typeface="Calibri"/>
              </a:rPr>
              <a:t> </a:t>
            </a:r>
            <a:r>
              <a:rPr lang="en" sz="1200">
                <a:latin typeface="Calibri"/>
                <a:ea typeface="Calibri"/>
                <a:cs typeface="Calibri"/>
                <a:sym typeface="Calibri"/>
              </a:rPr>
              <a:t>  </a:t>
            </a:r>
            <a:endParaRPr b="1">
              <a:solidFill>
                <a:srgbClr val="DA0002"/>
              </a:solidFill>
            </a:endParaRPr>
          </a:p>
        </p:txBody>
      </p:sp>
      <p:sp>
        <p:nvSpPr>
          <p:cNvPr id="38" name="Google Shape;38;p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majumd3@ncs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0.png"/><Relationship Id="rId4" Type="http://schemas.openxmlformats.org/officeDocument/2006/relationships/image" Target="../media/image18.png"/><Relationship Id="rId5" Type="http://schemas.openxmlformats.org/officeDocument/2006/relationships/image" Target="../media/image14.png"/><Relationship Id="rId6"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28.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mailto:smith@163.com" TargetMode="External"/><Relationship Id="rId4" Type="http://schemas.openxmlformats.org/officeDocument/2006/relationships/hyperlink" Target="mailto:smith@163.com" TargetMode="External"/><Relationship Id="rId9" Type="http://schemas.openxmlformats.org/officeDocument/2006/relationships/image" Target="../media/image5.png"/><Relationship Id="rId5" Type="http://schemas.openxmlformats.org/officeDocument/2006/relationships/hyperlink" Target="mailto:smith@163.com" TargetMode="External"/><Relationship Id="rId6" Type="http://schemas.openxmlformats.org/officeDocument/2006/relationships/hyperlink" Target="mailto:smith@163.com" TargetMode="External"/><Relationship Id="rId7" Type="http://schemas.openxmlformats.org/officeDocument/2006/relationships/image" Target="../media/image17.png"/><Relationship Id="rId8"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22.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0.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s://openjdk.java.net/jeps/8260688"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wangpeipei90.github.io/papers/msr2020_preprint.pdf" TargetMode="External"/><Relationship Id="rId4" Type="http://schemas.openxmlformats.org/officeDocument/2006/relationships/hyperlink" Target="https://wangpeipei90.github.io/papers/saner2019_preprint.pdf" TargetMode="External"/><Relationship Id="rId5" Type="http://schemas.openxmlformats.org/officeDocument/2006/relationships/hyperlink" Target="https://wangpeipei90.github.io/papers/fse2018.pdf" TargetMode="External"/><Relationship Id="rId6" Type="http://schemas.openxmlformats.org/officeDocument/2006/relationships/hyperlink" Target="http://dance.csc.ncsu.edu/papers/SOCC18.pdf"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dance.csc.ncsu.edu/papers/TPDS18.pdf" TargetMode="External"/><Relationship Id="rId4" Type="http://schemas.openxmlformats.org/officeDocument/2006/relationships/hyperlink" Target="https://wangpeipei90.github.io/papers/ase2017.pdf" TargetMode="External"/><Relationship Id="rId5" Type="http://schemas.openxmlformats.org/officeDocument/2006/relationships/hyperlink" Target="http://dance.csc.ncsu.edu/papers/socc2017.pdf" TargetMode="External"/><Relationship Id="rId6" Type="http://schemas.openxmlformats.org/officeDocument/2006/relationships/hyperlink" Target="http://dance.csc.ncsu.edu/papers/CSUR2016.pdf" TargetMode="External"/><Relationship Id="rId7" Type="http://schemas.openxmlformats.org/officeDocument/2006/relationships/hyperlink" Target="http://dance.csc.ncsu.edu/papers/srds16.pdf"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dance.csc.ncsu.edu/papers/tpds-perfcompass.pdf" TargetMode="External"/><Relationship Id="rId4" Type="http://schemas.openxmlformats.org/officeDocument/2006/relationships/hyperlink" Target="http://dance.csc.ncsu.edu/papers/icac2015.pdf" TargetMode="External"/><Relationship Id="rId5" Type="http://schemas.openxmlformats.org/officeDocument/2006/relationships/hyperlink" Target="http://dance.csc.ncsu.edu/papers/ic2e2015.pdf" TargetMode="External"/><Relationship Id="rId6" Type="http://schemas.openxmlformats.org/officeDocument/2006/relationships/hyperlink" Target="http://dance.csc.ncsu.edu/papers/hotcloud14.pdf"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ctrTitle"/>
          </p:nvPr>
        </p:nvSpPr>
        <p:spPr>
          <a:xfrm>
            <a:off x="685800" y="607219"/>
            <a:ext cx="7772400" cy="110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Analyses of Regular Expression Usage </a:t>
            </a:r>
            <a:endParaRPr/>
          </a:p>
          <a:p>
            <a:pPr indent="0" lvl="0" marL="0" rtl="0" algn="ctr">
              <a:lnSpc>
                <a:spcPct val="100000"/>
              </a:lnSpc>
              <a:spcBef>
                <a:spcPts val="0"/>
              </a:spcBef>
              <a:spcAft>
                <a:spcPts val="0"/>
              </a:spcAft>
              <a:buSzPts val="1400"/>
              <a:buNone/>
            </a:pPr>
            <a:r>
              <a:rPr lang="en"/>
              <a:t>in Software Development</a:t>
            </a:r>
            <a:endParaRPr/>
          </a:p>
        </p:txBody>
      </p:sp>
      <p:sp>
        <p:nvSpPr>
          <p:cNvPr id="118" name="Google Shape;118;p18"/>
          <p:cNvSpPr txBox="1"/>
          <p:nvPr>
            <p:ph idx="1" type="subTitle"/>
          </p:nvPr>
        </p:nvSpPr>
        <p:spPr>
          <a:xfrm>
            <a:off x="1371600" y="2000250"/>
            <a:ext cx="6400800" cy="131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480"/>
              </a:spcBef>
              <a:spcAft>
                <a:spcPts val="0"/>
              </a:spcAft>
              <a:buClr>
                <a:srgbClr val="888888"/>
              </a:buClr>
              <a:buSzPts val="2400"/>
              <a:buFont typeface="Arial"/>
              <a:buNone/>
            </a:pPr>
            <a:r>
              <a:rPr b="1" lang="en">
                <a:solidFill>
                  <a:srgbClr val="4A86E8"/>
                </a:solidFill>
              </a:rPr>
              <a:t>Peipei Wang </a:t>
            </a:r>
            <a:r>
              <a:rPr lang="en">
                <a:solidFill>
                  <a:srgbClr val="4A86E8"/>
                </a:solidFill>
              </a:rPr>
              <a:t> </a:t>
            </a:r>
            <a:endParaRPr>
              <a:solidFill>
                <a:srgbClr val="4A86E8"/>
              </a:solidFill>
            </a:endParaRPr>
          </a:p>
          <a:p>
            <a:pPr indent="0" lvl="0" marL="0" rtl="0" algn="ctr">
              <a:lnSpc>
                <a:spcPct val="100000"/>
              </a:lnSpc>
              <a:spcBef>
                <a:spcPts val="480"/>
              </a:spcBef>
              <a:spcAft>
                <a:spcPts val="0"/>
              </a:spcAft>
              <a:buClr>
                <a:srgbClr val="888888"/>
              </a:buClr>
              <a:buSzPts val="2400"/>
              <a:buFont typeface="Arial"/>
              <a:buNone/>
            </a:pPr>
            <a:r>
              <a:rPr lang="en" sz="1800" u="sng">
                <a:solidFill>
                  <a:srgbClr val="4A86E8"/>
                </a:solidFill>
                <a:hlinkClick r:id="rId3">
                  <a:extLst>
                    <a:ext uri="{A12FA001-AC4F-418D-AE19-62706E023703}">
                      <ahyp:hlinkClr val="tx"/>
                    </a:ext>
                  </a:extLst>
                </a:hlinkClick>
              </a:rPr>
              <a:t>pwang7@ncsu.edu</a:t>
            </a:r>
            <a:r>
              <a:rPr lang="en">
                <a:solidFill>
                  <a:srgbClr val="4A86E8"/>
                </a:solidFill>
              </a:rPr>
              <a:t>  </a:t>
            </a:r>
            <a:r>
              <a:rPr lang="en">
                <a:solidFill>
                  <a:schemeClr val="hlink"/>
                </a:solidFill>
              </a:rPr>
              <a:t>  </a:t>
            </a:r>
            <a:endParaRPr/>
          </a:p>
          <a:p>
            <a:pPr indent="0" lvl="0" marL="0" rtl="0" algn="l">
              <a:lnSpc>
                <a:spcPct val="100000"/>
              </a:lnSpc>
              <a:spcBef>
                <a:spcPts val="480"/>
              </a:spcBef>
              <a:spcAft>
                <a:spcPts val="0"/>
              </a:spcAft>
              <a:buSzPts val="2400"/>
              <a:buNone/>
            </a:pPr>
            <a:r>
              <a:t/>
            </a:r>
            <a:endParaRPr sz="2000">
              <a:solidFill>
                <a:srgbClr val="FF0000"/>
              </a:solidFill>
            </a:endParaRPr>
          </a:p>
        </p:txBody>
      </p:sp>
      <p:sp>
        <p:nvSpPr>
          <p:cNvPr id="119" name="Google Shape;119;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120" name="Google Shape;120;p18"/>
          <p:cNvSpPr txBox="1"/>
          <p:nvPr/>
        </p:nvSpPr>
        <p:spPr>
          <a:xfrm>
            <a:off x="457200" y="2282650"/>
            <a:ext cx="3443400" cy="2308800"/>
          </a:xfrm>
          <a:prstGeom prst="rect">
            <a:avLst/>
          </a:prstGeom>
          <a:noFill/>
          <a:ln>
            <a:noFill/>
          </a:ln>
        </p:spPr>
        <p:txBody>
          <a:bodyPr anchorCtr="0" anchor="t" bIns="91425" lIns="91425" spcFirstLastPara="1" rIns="91425" wrap="square" tIns="91425">
            <a:spAutoFit/>
          </a:bodyPr>
          <a:lstStyle/>
          <a:p>
            <a:pPr indent="0" lvl="0" marL="0" rtl="0" algn="l">
              <a:spcBef>
                <a:spcPts val="480"/>
              </a:spcBef>
              <a:spcAft>
                <a:spcPts val="0"/>
              </a:spcAft>
              <a:buClr>
                <a:srgbClr val="888888"/>
              </a:buClr>
              <a:buSzPts val="2400"/>
              <a:buFont typeface="Arial"/>
              <a:buNone/>
            </a:pPr>
            <a:r>
              <a:rPr b="1" lang="en" sz="1800">
                <a:solidFill>
                  <a:srgbClr val="FF0000"/>
                </a:solidFill>
              </a:rPr>
              <a:t>Committee:</a:t>
            </a:r>
            <a:endParaRPr b="1" sz="1800">
              <a:solidFill>
                <a:srgbClr val="FF0000"/>
              </a:solidFill>
            </a:endParaRPr>
          </a:p>
          <a:p>
            <a:pPr indent="0" lvl="0" marL="0" rtl="0" algn="l">
              <a:spcBef>
                <a:spcPts val="480"/>
              </a:spcBef>
              <a:spcAft>
                <a:spcPts val="0"/>
              </a:spcAft>
              <a:buClr>
                <a:schemeClr val="dk1"/>
              </a:buClr>
              <a:buSzPts val="2400"/>
              <a:buFont typeface="Arial"/>
              <a:buNone/>
            </a:pPr>
            <a:r>
              <a:rPr lang="en" sz="2000">
                <a:solidFill>
                  <a:srgbClr val="FF0000"/>
                </a:solidFill>
              </a:rPr>
              <a:t>Kathryn T. Stolee 	</a:t>
            </a:r>
            <a:endParaRPr sz="2000">
              <a:solidFill>
                <a:srgbClr val="FF0000"/>
              </a:solidFill>
            </a:endParaRPr>
          </a:p>
          <a:p>
            <a:pPr indent="0" lvl="0" marL="0" rtl="0" algn="l">
              <a:spcBef>
                <a:spcPts val="480"/>
              </a:spcBef>
              <a:spcAft>
                <a:spcPts val="0"/>
              </a:spcAft>
              <a:buClr>
                <a:schemeClr val="dk1"/>
              </a:buClr>
              <a:buSzPts val="2400"/>
              <a:buFont typeface="Arial"/>
              <a:buNone/>
            </a:pPr>
            <a:r>
              <a:rPr lang="en" sz="2000">
                <a:solidFill>
                  <a:srgbClr val="FF0000"/>
                </a:solidFill>
              </a:rPr>
              <a:t>Gregg Rothermel</a:t>
            </a:r>
            <a:endParaRPr sz="2000">
              <a:solidFill>
                <a:srgbClr val="FF0000"/>
              </a:solidFill>
            </a:endParaRPr>
          </a:p>
          <a:p>
            <a:pPr indent="0" lvl="0" marL="0" rtl="0" algn="l">
              <a:spcBef>
                <a:spcPts val="480"/>
              </a:spcBef>
              <a:spcAft>
                <a:spcPts val="0"/>
              </a:spcAft>
              <a:buClr>
                <a:schemeClr val="dk1"/>
              </a:buClr>
              <a:buSzPts val="2400"/>
              <a:buFont typeface="Arial"/>
              <a:buNone/>
            </a:pPr>
            <a:r>
              <a:rPr lang="en" sz="2000">
                <a:solidFill>
                  <a:srgbClr val="FF0000"/>
                </a:solidFill>
              </a:rPr>
              <a:t>Christopher Parnin     </a:t>
            </a:r>
            <a:endParaRPr sz="2000">
              <a:solidFill>
                <a:srgbClr val="FF0000"/>
              </a:solidFill>
            </a:endParaRPr>
          </a:p>
          <a:p>
            <a:pPr indent="0" lvl="0" marL="0" rtl="0" algn="l">
              <a:spcBef>
                <a:spcPts val="480"/>
              </a:spcBef>
              <a:spcAft>
                <a:spcPts val="0"/>
              </a:spcAft>
              <a:buClr>
                <a:schemeClr val="dk1"/>
              </a:buClr>
              <a:buSzPts val="2400"/>
              <a:buFont typeface="Arial"/>
              <a:buNone/>
            </a:pPr>
            <a:r>
              <a:rPr lang="en" sz="2000">
                <a:solidFill>
                  <a:srgbClr val="FF0000"/>
                </a:solidFill>
              </a:rPr>
              <a:t>Bradley Reaves	  </a:t>
            </a:r>
            <a:endParaRPr sz="2000">
              <a:solidFill>
                <a:srgbClr val="FF0000"/>
              </a:solidFill>
            </a:endParaRPr>
          </a:p>
          <a:p>
            <a:pPr indent="0" lvl="0" marL="0" rtl="0" algn="l">
              <a:spcBef>
                <a:spcPts val="480"/>
              </a:spcBef>
              <a:spcAft>
                <a:spcPts val="0"/>
              </a:spcAft>
              <a:buClr>
                <a:schemeClr val="dk1"/>
              </a:buClr>
              <a:buSzPts val="2400"/>
              <a:buFont typeface="Arial"/>
              <a:buNone/>
            </a:pPr>
            <a:r>
              <a:rPr lang="en" sz="2000">
                <a:solidFill>
                  <a:srgbClr val="FF0000"/>
                </a:solidFill>
              </a:rPr>
              <a:t>Jamie Jennings</a:t>
            </a:r>
            <a:endParaRPr/>
          </a:p>
        </p:txBody>
      </p:sp>
      <p:sp>
        <p:nvSpPr>
          <p:cNvPr id="121" name="Google Shape;121;p18"/>
          <p:cNvSpPr txBox="1"/>
          <p:nvPr/>
        </p:nvSpPr>
        <p:spPr>
          <a:xfrm>
            <a:off x="6309075" y="3796150"/>
            <a:ext cx="22476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800"/>
              <a:t>June 17, 2021</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208" name="Google Shape;208;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209" name="Google Shape;209;p27"/>
          <p:cNvSpPr/>
          <p:nvPr/>
        </p:nvSpPr>
        <p:spPr>
          <a:xfrm>
            <a:off x="5069600" y="1910600"/>
            <a:ext cx="1464600" cy="10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Regular Expression Testing</a:t>
            </a:r>
            <a:endParaRPr sz="1800"/>
          </a:p>
        </p:txBody>
      </p:sp>
      <p:sp>
        <p:nvSpPr>
          <p:cNvPr id="210" name="Google Shape;210;p27"/>
          <p:cNvSpPr/>
          <p:nvPr/>
        </p:nvSpPr>
        <p:spPr>
          <a:xfrm>
            <a:off x="5069600" y="3513825"/>
            <a:ext cx="1639500" cy="10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Regular Expression Evolution</a:t>
            </a:r>
            <a:endParaRPr sz="1800"/>
          </a:p>
        </p:txBody>
      </p:sp>
      <p:sp>
        <p:nvSpPr>
          <p:cNvPr id="211" name="Google Shape;211;p27"/>
          <p:cNvSpPr/>
          <p:nvPr/>
        </p:nvSpPr>
        <p:spPr>
          <a:xfrm>
            <a:off x="2615975" y="3513825"/>
            <a:ext cx="1718100" cy="74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322800" y="2520200"/>
            <a:ext cx="1639500" cy="10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Regular Expression Bugs</a:t>
            </a:r>
            <a:endParaRPr sz="1800"/>
          </a:p>
        </p:txBody>
      </p:sp>
      <p:sp>
        <p:nvSpPr>
          <p:cNvPr id="213" name="Google Shape;213;p27"/>
          <p:cNvSpPr txBox="1"/>
          <p:nvPr/>
        </p:nvSpPr>
        <p:spPr>
          <a:xfrm>
            <a:off x="1962300" y="1605800"/>
            <a:ext cx="3153900" cy="74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1"/>
                </a:solidFill>
              </a:rPr>
              <a:t>Developers do not often change regex test code (51%)</a:t>
            </a:r>
            <a:endParaRPr sz="1700">
              <a:solidFill>
                <a:schemeClr val="dk1"/>
              </a:solidFill>
            </a:endParaRPr>
          </a:p>
        </p:txBody>
      </p:sp>
      <p:sp>
        <p:nvSpPr>
          <p:cNvPr id="214" name="Google Shape;214;p27"/>
          <p:cNvSpPr/>
          <p:nvPr/>
        </p:nvSpPr>
        <p:spPr>
          <a:xfrm>
            <a:off x="2616000" y="2218425"/>
            <a:ext cx="1718100" cy="74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txBox="1"/>
          <p:nvPr/>
        </p:nvSpPr>
        <p:spPr>
          <a:xfrm>
            <a:off x="389550" y="2126250"/>
            <a:ext cx="1464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DA0002"/>
                </a:solidFill>
              </a:rPr>
              <a:t>1</a:t>
            </a:r>
            <a:endParaRPr b="1" sz="2400">
              <a:solidFill>
                <a:srgbClr val="DA0002"/>
              </a:solidFill>
            </a:endParaRPr>
          </a:p>
        </p:txBody>
      </p:sp>
      <p:sp>
        <p:nvSpPr>
          <p:cNvPr id="216" name="Google Shape;216;p27"/>
          <p:cNvSpPr txBox="1"/>
          <p:nvPr/>
        </p:nvSpPr>
        <p:spPr>
          <a:xfrm>
            <a:off x="5069600" y="1508900"/>
            <a:ext cx="1464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666666"/>
                </a:solidFill>
              </a:rPr>
              <a:t>2</a:t>
            </a:r>
            <a:endParaRPr b="1" sz="2400">
              <a:solidFill>
                <a:srgbClr val="666666"/>
              </a:solidFill>
            </a:endParaRPr>
          </a:p>
        </p:txBody>
      </p:sp>
      <p:sp>
        <p:nvSpPr>
          <p:cNvPr id="217" name="Google Shape;217;p27"/>
          <p:cNvSpPr txBox="1"/>
          <p:nvPr/>
        </p:nvSpPr>
        <p:spPr>
          <a:xfrm>
            <a:off x="5157050" y="3120225"/>
            <a:ext cx="1464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666666"/>
                </a:solidFill>
              </a:rPr>
              <a:t>3</a:t>
            </a:r>
            <a:endParaRPr b="1" sz="2400">
              <a:solidFill>
                <a:srgbClr val="666666"/>
              </a:solidFill>
            </a:endParaRPr>
          </a:p>
        </p:txBody>
      </p:sp>
      <p:sp>
        <p:nvSpPr>
          <p:cNvPr id="218" name="Google Shape;218;p27"/>
          <p:cNvSpPr txBox="1"/>
          <p:nvPr/>
        </p:nvSpPr>
        <p:spPr>
          <a:xfrm>
            <a:off x="322800" y="3505200"/>
            <a:ext cx="1639500" cy="4002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n">
                <a:solidFill>
                  <a:srgbClr val="999999"/>
                </a:solidFill>
              </a:rPr>
              <a:t>[MSR 2020]</a:t>
            </a:r>
            <a:endParaRPr/>
          </a:p>
        </p:txBody>
      </p:sp>
      <p:sp>
        <p:nvSpPr>
          <p:cNvPr id="219" name="Google Shape;219;p27"/>
          <p:cNvSpPr txBox="1"/>
          <p:nvPr/>
        </p:nvSpPr>
        <p:spPr>
          <a:xfrm>
            <a:off x="5069600" y="2916800"/>
            <a:ext cx="1464600" cy="4002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n">
                <a:solidFill>
                  <a:srgbClr val="999999"/>
                </a:solidFill>
              </a:rPr>
              <a:t>[FSE 2018]</a:t>
            </a:r>
            <a:endParaRPr/>
          </a:p>
        </p:txBody>
      </p:sp>
      <p:sp>
        <p:nvSpPr>
          <p:cNvPr id="220" name="Google Shape;220;p27"/>
          <p:cNvSpPr txBox="1"/>
          <p:nvPr/>
        </p:nvSpPr>
        <p:spPr>
          <a:xfrm>
            <a:off x="5069600" y="4499500"/>
            <a:ext cx="1639500" cy="4002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n">
                <a:solidFill>
                  <a:srgbClr val="999999"/>
                </a:solidFill>
              </a:rPr>
              <a:t>[SANER 2019]</a:t>
            </a:r>
            <a:endParaRPr/>
          </a:p>
        </p:txBody>
      </p:sp>
      <p:sp>
        <p:nvSpPr>
          <p:cNvPr id="221" name="Google Shape;221;p27"/>
          <p:cNvSpPr txBox="1"/>
          <p:nvPr/>
        </p:nvSpPr>
        <p:spPr>
          <a:xfrm>
            <a:off x="1962300" y="4120400"/>
            <a:ext cx="3153900" cy="74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1"/>
                </a:solidFill>
              </a:rPr>
              <a:t>Regex semantics become obsolete as software evolves</a:t>
            </a:r>
            <a:endParaRPr sz="17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DA0002"/>
                </a:solidFill>
              </a:rPr>
              <a:t>Contributions</a:t>
            </a:r>
            <a:r>
              <a:rPr lang="en"/>
              <a:t>: Regular Expression Bugs</a:t>
            </a:r>
            <a:endParaRPr/>
          </a:p>
        </p:txBody>
      </p:sp>
      <p:sp>
        <p:nvSpPr>
          <p:cNvPr id="227" name="Google Shape;227;p28"/>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t/>
            </a:r>
            <a:endParaRPr b="1" sz="3200">
              <a:solidFill>
                <a:srgbClr val="0F79D0"/>
              </a:solidFill>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457200" rtl="0" algn="l">
              <a:lnSpc>
                <a:spcPct val="115000"/>
              </a:lnSpc>
              <a:spcBef>
                <a:spcPts val="0"/>
              </a:spcBef>
              <a:spcAft>
                <a:spcPts val="0"/>
              </a:spcAft>
              <a:buNone/>
            </a:pPr>
            <a:r>
              <a:t/>
            </a:r>
            <a:endParaRPr/>
          </a:p>
        </p:txBody>
      </p:sp>
      <p:sp>
        <p:nvSpPr>
          <p:cNvPr id="228" name="Google Shape;228;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229" name="Google Shape;229;p28"/>
          <p:cNvSpPr txBox="1"/>
          <p:nvPr/>
        </p:nvSpPr>
        <p:spPr>
          <a:xfrm>
            <a:off x="4353350" y="1595550"/>
            <a:ext cx="29748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solidFill>
                  <a:schemeClr val="dk1"/>
                </a:solidFill>
              </a:rPr>
              <a:t>Regex Bug T</a:t>
            </a:r>
            <a:r>
              <a:rPr lang="en" sz="1800">
                <a:solidFill>
                  <a:schemeClr val="dk1"/>
                </a:solidFill>
              </a:rPr>
              <a:t>axonomy </a:t>
            </a:r>
            <a:endParaRPr sz="1800"/>
          </a:p>
        </p:txBody>
      </p:sp>
      <p:sp>
        <p:nvSpPr>
          <p:cNvPr id="230" name="Google Shape;230;p28"/>
          <p:cNvSpPr/>
          <p:nvPr/>
        </p:nvSpPr>
        <p:spPr>
          <a:xfrm>
            <a:off x="432275" y="1475925"/>
            <a:ext cx="1596000" cy="180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n"/>
              <a:t>Code changes fixing the bug</a:t>
            </a:r>
            <a:endParaRPr b="1"/>
          </a:p>
        </p:txBody>
      </p:sp>
      <p:sp>
        <p:nvSpPr>
          <p:cNvPr id="231" name="Google Shape;231;p28"/>
          <p:cNvSpPr/>
          <p:nvPr/>
        </p:nvSpPr>
        <p:spPr>
          <a:xfrm>
            <a:off x="430150" y="1475925"/>
            <a:ext cx="1596000" cy="66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Regex bug</a:t>
            </a:r>
            <a:endParaRPr b="1"/>
          </a:p>
        </p:txBody>
      </p:sp>
      <p:sp>
        <p:nvSpPr>
          <p:cNvPr id="232" name="Google Shape;232;p28"/>
          <p:cNvSpPr/>
          <p:nvPr/>
        </p:nvSpPr>
        <p:spPr>
          <a:xfrm>
            <a:off x="2122200" y="1754725"/>
            <a:ext cx="499800" cy="14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txBox="1"/>
          <p:nvPr/>
        </p:nvSpPr>
        <p:spPr>
          <a:xfrm>
            <a:off x="2766350" y="1258125"/>
            <a:ext cx="16632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Identify root</a:t>
            </a:r>
            <a:r>
              <a:rPr b="1" lang="en" sz="1800">
                <a:solidFill>
                  <a:schemeClr val="dk1"/>
                </a:solidFill>
              </a:rPr>
              <a:t> </a:t>
            </a:r>
            <a:r>
              <a:rPr lang="en" sz="1800">
                <a:solidFill>
                  <a:schemeClr val="dk1"/>
                </a:solidFill>
              </a:rPr>
              <a:t>causes and manifestations of 356 regex bugs</a:t>
            </a:r>
            <a:endParaRPr sz="1800"/>
          </a:p>
        </p:txBody>
      </p:sp>
      <p:sp>
        <p:nvSpPr>
          <p:cNvPr id="234" name="Google Shape;234;p28"/>
          <p:cNvSpPr/>
          <p:nvPr/>
        </p:nvSpPr>
        <p:spPr>
          <a:xfrm>
            <a:off x="4268250" y="1735425"/>
            <a:ext cx="499800" cy="14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txBox="1"/>
          <p:nvPr/>
        </p:nvSpPr>
        <p:spPr>
          <a:xfrm>
            <a:off x="403800" y="3366325"/>
            <a:ext cx="166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Pull Request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DA0002"/>
                </a:solidFill>
              </a:rPr>
              <a:t>Contributions</a:t>
            </a:r>
            <a:r>
              <a:rPr lang="en"/>
              <a:t>: Regular Expression Bugs</a:t>
            </a:r>
            <a:endParaRPr/>
          </a:p>
        </p:txBody>
      </p:sp>
      <p:sp>
        <p:nvSpPr>
          <p:cNvPr id="241" name="Google Shape;241;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242" name="Google Shape;242;p29"/>
          <p:cNvSpPr/>
          <p:nvPr/>
        </p:nvSpPr>
        <p:spPr>
          <a:xfrm>
            <a:off x="432275" y="1475925"/>
            <a:ext cx="1596000" cy="180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n"/>
              <a:t>Code changes fixing the bug</a:t>
            </a:r>
            <a:endParaRPr b="1"/>
          </a:p>
        </p:txBody>
      </p:sp>
      <p:sp>
        <p:nvSpPr>
          <p:cNvPr id="243" name="Google Shape;243;p29"/>
          <p:cNvSpPr/>
          <p:nvPr/>
        </p:nvSpPr>
        <p:spPr>
          <a:xfrm>
            <a:off x="430150" y="1475925"/>
            <a:ext cx="1596000" cy="66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Regex bug</a:t>
            </a:r>
            <a:endParaRPr b="1"/>
          </a:p>
        </p:txBody>
      </p:sp>
      <p:sp>
        <p:nvSpPr>
          <p:cNvPr id="244" name="Google Shape;244;p29"/>
          <p:cNvSpPr txBox="1"/>
          <p:nvPr/>
        </p:nvSpPr>
        <p:spPr>
          <a:xfrm>
            <a:off x="403800" y="3366325"/>
            <a:ext cx="166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Pull Request</a:t>
            </a:r>
            <a:endParaRPr/>
          </a:p>
        </p:txBody>
      </p:sp>
      <p:sp>
        <p:nvSpPr>
          <p:cNvPr id="245" name="Google Shape;245;p29"/>
          <p:cNvSpPr/>
          <p:nvPr/>
        </p:nvSpPr>
        <p:spPr>
          <a:xfrm rot="-2293143">
            <a:off x="2023037" y="1992903"/>
            <a:ext cx="858778" cy="163425"/>
          </a:xfrm>
          <a:prstGeom prst="rightArrow">
            <a:avLst>
              <a:gd fmla="val 10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9"/>
          <p:cNvSpPr txBox="1"/>
          <p:nvPr/>
        </p:nvSpPr>
        <p:spPr>
          <a:xfrm>
            <a:off x="2838275" y="1519025"/>
            <a:ext cx="363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Analysis of  bug fix </a:t>
            </a:r>
            <a:r>
              <a:rPr b="1" lang="en" sz="1800">
                <a:solidFill>
                  <a:schemeClr val="dk1"/>
                </a:solidFill>
              </a:rPr>
              <a:t>complexity</a:t>
            </a:r>
            <a:endParaRPr b="1" sz="1800"/>
          </a:p>
        </p:txBody>
      </p:sp>
      <p:sp>
        <p:nvSpPr>
          <p:cNvPr id="247" name="Google Shape;247;p29"/>
          <p:cNvSpPr txBox="1"/>
          <p:nvPr/>
        </p:nvSpPr>
        <p:spPr>
          <a:xfrm>
            <a:off x="2914475" y="2615025"/>
            <a:ext cx="221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Ten Fix patterns</a:t>
            </a:r>
            <a:endParaRPr sz="1800"/>
          </a:p>
        </p:txBody>
      </p:sp>
      <p:sp>
        <p:nvSpPr>
          <p:cNvPr id="248" name="Google Shape;248;p29"/>
          <p:cNvSpPr/>
          <p:nvPr/>
        </p:nvSpPr>
        <p:spPr>
          <a:xfrm rot="630319">
            <a:off x="2099296" y="2678703"/>
            <a:ext cx="858897" cy="163520"/>
          </a:xfrm>
          <a:prstGeom prst="rightArrow">
            <a:avLst>
              <a:gd fmla="val 10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9"/>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DA0002"/>
                </a:solidFill>
              </a:rPr>
              <a:t>Contributions</a:t>
            </a:r>
            <a:r>
              <a:rPr lang="en"/>
              <a:t>: Regular Expression Bugs</a:t>
            </a:r>
            <a:endParaRPr/>
          </a:p>
        </p:txBody>
      </p:sp>
      <p:sp>
        <p:nvSpPr>
          <p:cNvPr id="255" name="Google Shape;25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256" name="Google Shape;256;p30"/>
          <p:cNvSpPr/>
          <p:nvPr/>
        </p:nvSpPr>
        <p:spPr>
          <a:xfrm>
            <a:off x="432275" y="1475925"/>
            <a:ext cx="1596000" cy="180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Code changes fixing the bug</a:t>
            </a:r>
            <a:endParaRPr b="1">
              <a:solidFill>
                <a:schemeClr val="dk1"/>
              </a:solidFill>
            </a:endParaRPr>
          </a:p>
          <a:p>
            <a:pPr indent="0" lvl="0" marL="0" rtl="0" algn="ctr">
              <a:spcBef>
                <a:spcPts val="0"/>
              </a:spcBef>
              <a:spcAft>
                <a:spcPts val="0"/>
              </a:spcAft>
              <a:buNone/>
            </a:pPr>
            <a:r>
              <a:t/>
            </a:r>
            <a:endParaRPr/>
          </a:p>
        </p:txBody>
      </p:sp>
      <p:sp>
        <p:nvSpPr>
          <p:cNvPr id="257" name="Google Shape;257;p30"/>
          <p:cNvSpPr/>
          <p:nvPr/>
        </p:nvSpPr>
        <p:spPr>
          <a:xfrm>
            <a:off x="432225" y="2705438"/>
            <a:ext cx="1596000" cy="5859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Test code changes</a:t>
            </a:r>
            <a:endParaRPr b="1"/>
          </a:p>
        </p:txBody>
      </p:sp>
      <p:sp>
        <p:nvSpPr>
          <p:cNvPr id="258" name="Google Shape;258;p30"/>
          <p:cNvSpPr/>
          <p:nvPr/>
        </p:nvSpPr>
        <p:spPr>
          <a:xfrm>
            <a:off x="430150" y="1475925"/>
            <a:ext cx="1596000" cy="66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Regex bug</a:t>
            </a:r>
            <a:endParaRPr b="1"/>
          </a:p>
        </p:txBody>
      </p:sp>
      <p:sp>
        <p:nvSpPr>
          <p:cNvPr id="259" name="Google Shape;259;p30"/>
          <p:cNvSpPr/>
          <p:nvPr/>
        </p:nvSpPr>
        <p:spPr>
          <a:xfrm rot="-1703">
            <a:off x="2244699" y="2841101"/>
            <a:ext cx="605700" cy="163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txBox="1"/>
          <p:nvPr/>
        </p:nvSpPr>
        <p:spPr>
          <a:xfrm>
            <a:off x="3066875" y="2615025"/>
            <a:ext cx="2278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W/O test code changes</a:t>
            </a:r>
            <a:endParaRPr sz="1800"/>
          </a:p>
        </p:txBody>
      </p:sp>
      <p:sp>
        <p:nvSpPr>
          <p:cNvPr id="261" name="Google Shape;261;p30"/>
          <p:cNvSpPr txBox="1"/>
          <p:nvPr/>
        </p:nvSpPr>
        <p:spPr>
          <a:xfrm>
            <a:off x="403800" y="3366325"/>
            <a:ext cx="166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Pull Request</a:t>
            </a:r>
            <a:endParaRPr/>
          </a:p>
        </p:txBody>
      </p:sp>
      <p:sp>
        <p:nvSpPr>
          <p:cNvPr id="262" name="Google Shape;262;p30"/>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1"/>
          <p:cNvSpPr txBox="1"/>
          <p:nvPr>
            <p:ph idx="11" type="ftr"/>
          </p:nvPr>
        </p:nvSpPr>
        <p:spPr>
          <a:xfrm>
            <a:off x="3124200" y="4767263"/>
            <a:ext cx="28956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grpSp>
        <p:nvGrpSpPr>
          <p:cNvPr id="268" name="Google Shape;268;p31"/>
          <p:cNvGrpSpPr/>
          <p:nvPr/>
        </p:nvGrpSpPr>
        <p:grpSpPr>
          <a:xfrm>
            <a:off x="66824" y="448875"/>
            <a:ext cx="1543599" cy="4517700"/>
            <a:chOff x="66825" y="448875"/>
            <a:chExt cx="2237100" cy="4517700"/>
          </a:xfrm>
        </p:grpSpPr>
        <p:sp>
          <p:nvSpPr>
            <p:cNvPr id="269" name="Google Shape;269;p31"/>
            <p:cNvSpPr/>
            <p:nvPr/>
          </p:nvSpPr>
          <p:spPr>
            <a:xfrm>
              <a:off x="66825" y="448875"/>
              <a:ext cx="2237100" cy="4517700"/>
            </a:xfrm>
            <a:prstGeom prst="rightArrowCallout">
              <a:avLst>
                <a:gd fmla="val 25000" name="adj1"/>
                <a:gd fmla="val 25925" name="adj2"/>
                <a:gd fmla="val 25000"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0" name="Google Shape;270;p31"/>
            <p:cNvPicPr preferRelativeResize="0"/>
            <p:nvPr/>
          </p:nvPicPr>
          <p:blipFill>
            <a:blip r:embed="rId3">
              <a:alphaModFix/>
            </a:blip>
            <a:stretch>
              <a:fillRect/>
            </a:stretch>
          </p:blipFill>
          <p:spPr>
            <a:xfrm>
              <a:off x="273239" y="535752"/>
              <a:ext cx="1040048" cy="904975"/>
            </a:xfrm>
            <a:prstGeom prst="rect">
              <a:avLst/>
            </a:prstGeom>
            <a:noFill/>
            <a:ln>
              <a:noFill/>
            </a:ln>
          </p:spPr>
        </p:pic>
        <p:pic>
          <p:nvPicPr>
            <p:cNvPr id="271" name="Google Shape;271;p31"/>
            <p:cNvPicPr preferRelativeResize="0"/>
            <p:nvPr/>
          </p:nvPicPr>
          <p:blipFill>
            <a:blip r:embed="rId4">
              <a:alphaModFix/>
            </a:blip>
            <a:stretch>
              <a:fillRect/>
            </a:stretch>
          </p:blipFill>
          <p:spPr>
            <a:xfrm>
              <a:off x="273239" y="1678301"/>
              <a:ext cx="1040048" cy="904975"/>
            </a:xfrm>
            <a:prstGeom prst="rect">
              <a:avLst/>
            </a:prstGeom>
            <a:noFill/>
            <a:ln>
              <a:noFill/>
            </a:ln>
          </p:spPr>
        </p:pic>
        <p:pic>
          <p:nvPicPr>
            <p:cNvPr id="272" name="Google Shape;272;p31"/>
            <p:cNvPicPr preferRelativeResize="0"/>
            <p:nvPr/>
          </p:nvPicPr>
          <p:blipFill>
            <a:blip r:embed="rId5">
              <a:alphaModFix/>
            </a:blip>
            <a:stretch>
              <a:fillRect/>
            </a:stretch>
          </p:blipFill>
          <p:spPr>
            <a:xfrm>
              <a:off x="273239" y="2820850"/>
              <a:ext cx="1040048" cy="904975"/>
            </a:xfrm>
            <a:prstGeom prst="rect">
              <a:avLst/>
            </a:prstGeom>
            <a:noFill/>
            <a:ln>
              <a:noFill/>
            </a:ln>
          </p:spPr>
        </p:pic>
        <p:pic>
          <p:nvPicPr>
            <p:cNvPr id="273" name="Google Shape;273;p31"/>
            <p:cNvPicPr preferRelativeResize="0"/>
            <p:nvPr/>
          </p:nvPicPr>
          <p:blipFill>
            <a:blip r:embed="rId6">
              <a:alphaModFix/>
            </a:blip>
            <a:stretch>
              <a:fillRect/>
            </a:stretch>
          </p:blipFill>
          <p:spPr>
            <a:xfrm>
              <a:off x="273239" y="3963400"/>
              <a:ext cx="1040048" cy="904975"/>
            </a:xfrm>
            <a:prstGeom prst="rect">
              <a:avLst/>
            </a:prstGeom>
            <a:noFill/>
            <a:ln>
              <a:noFill/>
            </a:ln>
          </p:spPr>
        </p:pic>
      </p:grpSp>
      <p:sp>
        <p:nvSpPr>
          <p:cNvPr id="274" name="Google Shape;274;p31"/>
          <p:cNvSpPr/>
          <p:nvPr/>
        </p:nvSpPr>
        <p:spPr>
          <a:xfrm>
            <a:off x="1640075" y="448875"/>
            <a:ext cx="1891800" cy="4517700"/>
          </a:xfrm>
          <a:prstGeom prst="rightArrowCallout">
            <a:avLst>
              <a:gd fmla="val 25000" name="adj1"/>
              <a:gd fmla="val 25925" name="adj2"/>
              <a:gd fmla="val 25000" name="adj3"/>
              <a:gd fmla="val 64977" name="adj4"/>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a:t>Search title and description:</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“regular expression”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“regex”</a:t>
            </a:r>
            <a:endParaRPr/>
          </a:p>
        </p:txBody>
      </p:sp>
      <p:sp>
        <p:nvSpPr>
          <p:cNvPr id="275" name="Google Shape;275;p31"/>
          <p:cNvSpPr/>
          <p:nvPr/>
        </p:nvSpPr>
        <p:spPr>
          <a:xfrm>
            <a:off x="3579163" y="448875"/>
            <a:ext cx="1699800" cy="4517700"/>
          </a:xfrm>
          <a:prstGeom prst="rightArrowCallout">
            <a:avLst>
              <a:gd fmla="val 25000" name="adj1"/>
              <a:gd fmla="val 25925" name="adj2"/>
              <a:gd fmla="val 25000" name="adj3"/>
              <a:gd fmla="val 64977" name="adj4"/>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a:t>Filter by language: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Java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JavaScript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Python</a:t>
            </a:r>
            <a:endParaRPr/>
          </a:p>
        </p:txBody>
      </p:sp>
      <p:sp>
        <p:nvSpPr>
          <p:cNvPr id="276" name="Google Shape;276;p31"/>
          <p:cNvSpPr/>
          <p:nvPr/>
        </p:nvSpPr>
        <p:spPr>
          <a:xfrm>
            <a:off x="8032625" y="1800550"/>
            <a:ext cx="1107575" cy="1963550"/>
          </a:xfrm>
          <a:prstGeom prst="flowChartMagneticDisk">
            <a:avLst/>
          </a:prstGeom>
          <a:solidFill>
            <a:srgbClr val="4BACC6">
              <a:alpha val="568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350</a:t>
            </a:r>
            <a:endParaRPr sz="2400"/>
          </a:p>
          <a:p>
            <a:pPr indent="0" lvl="0" marL="0" rtl="0" algn="ctr">
              <a:spcBef>
                <a:spcPts val="0"/>
              </a:spcBef>
              <a:spcAft>
                <a:spcPts val="0"/>
              </a:spcAft>
              <a:buNone/>
            </a:pPr>
            <a:r>
              <a:rPr lang="en" sz="2400"/>
              <a:t> PRs</a:t>
            </a:r>
            <a:endParaRPr sz="2400"/>
          </a:p>
          <a:p>
            <a:pPr indent="0" lvl="0" marL="0" rtl="0" algn="ctr">
              <a:spcBef>
                <a:spcPts val="0"/>
              </a:spcBef>
              <a:spcAft>
                <a:spcPts val="0"/>
              </a:spcAft>
              <a:buNone/>
            </a:pPr>
            <a:r>
              <a:rPr lang="en" sz="2400"/>
              <a:t>356 bugs </a:t>
            </a:r>
            <a:endParaRPr sz="2400"/>
          </a:p>
        </p:txBody>
      </p:sp>
      <p:sp>
        <p:nvSpPr>
          <p:cNvPr id="277" name="Google Shape;277;p31"/>
          <p:cNvSpPr/>
          <p:nvPr/>
        </p:nvSpPr>
        <p:spPr>
          <a:xfrm>
            <a:off x="6661925" y="523475"/>
            <a:ext cx="1370700" cy="4517700"/>
          </a:xfrm>
          <a:prstGeom prst="rightArrowCallout">
            <a:avLst>
              <a:gd fmla="val 25000" name="adj1"/>
              <a:gd fmla="val 25925" name="adj2"/>
              <a:gd fmla="val 25000" name="adj3"/>
              <a:gd fmla="val 64977" name="adj4"/>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a:t>Identify regex bugs:</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Change to regex or regex API</a:t>
            </a:r>
            <a:endParaRPr/>
          </a:p>
        </p:txBody>
      </p:sp>
      <p:sp>
        <p:nvSpPr>
          <p:cNvPr id="278" name="Google Shape;278;p31"/>
          <p:cNvSpPr/>
          <p:nvPr/>
        </p:nvSpPr>
        <p:spPr>
          <a:xfrm>
            <a:off x="5289425" y="448875"/>
            <a:ext cx="1370700" cy="4517700"/>
          </a:xfrm>
          <a:prstGeom prst="rightArrowCallout">
            <a:avLst>
              <a:gd fmla="val 25000" name="adj1"/>
              <a:gd fmla="val 25925" name="adj2"/>
              <a:gd fmla="val 25000" name="adj3"/>
              <a:gd fmla="val 64977" name="adj4"/>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a:t>Filter by PR status:</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merged</a:t>
            </a:r>
            <a:endParaRPr/>
          </a:p>
        </p:txBody>
      </p:sp>
      <p:sp>
        <p:nvSpPr>
          <p:cNvPr id="279" name="Google Shape;279;p31"/>
          <p:cNvSpPr txBox="1"/>
          <p:nvPr/>
        </p:nvSpPr>
        <p:spPr>
          <a:xfrm>
            <a:off x="82250" y="2788925"/>
            <a:ext cx="6189000" cy="20346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0000"/>
                </a:solidFill>
              </a:rPr>
              <a:t>Automatic</a:t>
            </a:r>
            <a:endParaRPr sz="3600">
              <a:solidFill>
                <a:srgbClr val="FF0000"/>
              </a:solidFill>
            </a:endParaRPr>
          </a:p>
        </p:txBody>
      </p:sp>
      <p:sp>
        <p:nvSpPr>
          <p:cNvPr id="280" name="Google Shape;280;p31"/>
          <p:cNvSpPr txBox="1"/>
          <p:nvPr/>
        </p:nvSpPr>
        <p:spPr>
          <a:xfrm>
            <a:off x="6457950" y="2788925"/>
            <a:ext cx="1699800" cy="20346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0000"/>
                </a:solidFill>
              </a:rPr>
              <a:t>Manual</a:t>
            </a:r>
            <a:endParaRPr sz="3600">
              <a:solidFill>
                <a:srgbClr val="FF0000"/>
              </a:solidFill>
            </a:endParaRPr>
          </a:p>
        </p:txBody>
      </p:sp>
      <p:sp>
        <p:nvSpPr>
          <p:cNvPr id="281" name="Google Shape;28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87" name="Google Shape;287;p32"/>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289" name="Google Shape;289;p32"/>
          <p:cNvPicPr preferRelativeResize="0"/>
          <p:nvPr/>
        </p:nvPicPr>
        <p:blipFill>
          <a:blip r:embed="rId3">
            <a:alphaModFix/>
          </a:blip>
          <a:stretch>
            <a:fillRect/>
          </a:stretch>
        </p:blipFill>
        <p:spPr>
          <a:xfrm>
            <a:off x="221450" y="457100"/>
            <a:ext cx="8465352" cy="4341549"/>
          </a:xfrm>
          <a:prstGeom prst="rect">
            <a:avLst/>
          </a:prstGeom>
          <a:noFill/>
          <a:ln>
            <a:noFill/>
          </a:ln>
        </p:spPr>
      </p:pic>
      <p:sp>
        <p:nvSpPr>
          <p:cNvPr id="290" name="Google Shape;290;p32"/>
          <p:cNvSpPr txBox="1"/>
          <p:nvPr/>
        </p:nvSpPr>
        <p:spPr>
          <a:xfrm>
            <a:off x="243775" y="511900"/>
            <a:ext cx="2535300" cy="6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2"/>
          <p:cNvSpPr txBox="1"/>
          <p:nvPr/>
        </p:nvSpPr>
        <p:spPr>
          <a:xfrm>
            <a:off x="271225" y="435700"/>
            <a:ext cx="2462100" cy="633900"/>
          </a:xfrm>
          <a:prstGeom prst="rect">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32"/>
          <p:cNvGrpSpPr/>
          <p:nvPr/>
        </p:nvGrpSpPr>
        <p:grpSpPr>
          <a:xfrm>
            <a:off x="85325" y="2459099"/>
            <a:ext cx="8970267" cy="1053935"/>
            <a:chOff x="0" y="2459182"/>
            <a:chExt cx="9144003" cy="1053935"/>
          </a:xfrm>
        </p:grpSpPr>
        <p:pic>
          <p:nvPicPr>
            <p:cNvPr id="293" name="Google Shape;293;p32"/>
            <p:cNvPicPr preferRelativeResize="0"/>
            <p:nvPr/>
          </p:nvPicPr>
          <p:blipFill>
            <a:blip r:embed="rId4">
              <a:alphaModFix/>
            </a:blip>
            <a:stretch>
              <a:fillRect/>
            </a:stretch>
          </p:blipFill>
          <p:spPr>
            <a:xfrm>
              <a:off x="0" y="2459182"/>
              <a:ext cx="9144003" cy="1053935"/>
            </a:xfrm>
            <a:prstGeom prst="rect">
              <a:avLst/>
            </a:prstGeom>
            <a:noFill/>
            <a:ln cap="flat" cmpd="sng" w="28575">
              <a:solidFill>
                <a:schemeClr val="dk2"/>
              </a:solidFill>
              <a:prstDash val="solid"/>
              <a:round/>
              <a:headEnd len="sm" w="sm" type="none"/>
              <a:tailEnd len="sm" w="sm" type="none"/>
            </a:ln>
          </p:spPr>
        </p:pic>
        <p:sp>
          <p:nvSpPr>
            <p:cNvPr id="294" name="Google Shape;294;p32"/>
            <p:cNvSpPr txBox="1"/>
            <p:nvPr/>
          </p:nvSpPr>
          <p:spPr>
            <a:xfrm>
              <a:off x="4400000" y="2998350"/>
              <a:ext cx="3668700" cy="426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pic>
        <p:nvPicPr>
          <p:cNvPr id="295" name="Google Shape;295;p32"/>
          <p:cNvPicPr preferRelativeResize="0"/>
          <p:nvPr/>
        </p:nvPicPr>
        <p:blipFill>
          <a:blip r:embed="rId5">
            <a:alphaModFix/>
          </a:blip>
          <a:stretch>
            <a:fillRect/>
          </a:stretch>
        </p:blipFill>
        <p:spPr>
          <a:xfrm>
            <a:off x="85325" y="1409450"/>
            <a:ext cx="8970276" cy="1208850"/>
          </a:xfrm>
          <a:prstGeom prst="rect">
            <a:avLst/>
          </a:prstGeom>
          <a:noFill/>
          <a:ln cap="flat" cmpd="sng" w="28575">
            <a:solidFill>
              <a:schemeClr val="dk2"/>
            </a:solidFill>
            <a:prstDash val="solid"/>
            <a:round/>
            <a:headEnd len="sm" w="sm" type="none"/>
            <a:tailEnd len="sm" w="sm" type="none"/>
          </a:ln>
        </p:spPr>
      </p:pic>
      <p:grpSp>
        <p:nvGrpSpPr>
          <p:cNvPr id="296" name="Google Shape;296;p32"/>
          <p:cNvGrpSpPr/>
          <p:nvPr/>
        </p:nvGrpSpPr>
        <p:grpSpPr>
          <a:xfrm>
            <a:off x="84388" y="2882007"/>
            <a:ext cx="8971180" cy="1366762"/>
            <a:chOff x="-1537" y="2881944"/>
            <a:chExt cx="9144001" cy="1366762"/>
          </a:xfrm>
        </p:grpSpPr>
        <p:pic>
          <p:nvPicPr>
            <p:cNvPr id="297" name="Google Shape;297;p32"/>
            <p:cNvPicPr preferRelativeResize="0"/>
            <p:nvPr/>
          </p:nvPicPr>
          <p:blipFill>
            <a:blip r:embed="rId6">
              <a:alphaModFix/>
            </a:blip>
            <a:stretch>
              <a:fillRect/>
            </a:stretch>
          </p:blipFill>
          <p:spPr>
            <a:xfrm>
              <a:off x="-1537" y="2881944"/>
              <a:ext cx="9144001" cy="1366762"/>
            </a:xfrm>
            <a:prstGeom prst="rect">
              <a:avLst/>
            </a:prstGeom>
            <a:noFill/>
            <a:ln cap="flat" cmpd="sng" w="28575">
              <a:solidFill>
                <a:schemeClr val="dk2"/>
              </a:solidFill>
              <a:prstDash val="solid"/>
              <a:round/>
              <a:headEnd len="sm" w="sm" type="none"/>
              <a:tailEnd len="sm" w="sm" type="none"/>
            </a:ln>
          </p:spPr>
        </p:pic>
        <p:sp>
          <p:nvSpPr>
            <p:cNvPr id="298" name="Google Shape;298;p32"/>
            <p:cNvSpPr txBox="1"/>
            <p:nvPr/>
          </p:nvSpPr>
          <p:spPr>
            <a:xfrm>
              <a:off x="118825" y="2922150"/>
              <a:ext cx="3961200" cy="353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2"/>
            <p:cNvSpPr txBox="1"/>
            <p:nvPr/>
          </p:nvSpPr>
          <p:spPr>
            <a:xfrm>
              <a:off x="6008875" y="3802775"/>
              <a:ext cx="2913600" cy="378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par>
                                <p:cTn fill="hold" nodeType="withEffect" presetClass="exit" presetID="10" presetSubtype="0">
                                  <p:stCondLst>
                                    <p:cond delay="0"/>
                                  </p:stCondLst>
                                  <p:childTnLst>
                                    <p:animEffect filter="fade" transition="out">
                                      <p:cBhvr>
                                        <p:cTn dur="1"/>
                                        <p:tgtEl>
                                          <p:spTgt spid="292"/>
                                        </p:tgtEl>
                                      </p:cBhvr>
                                    </p:animEffect>
                                    <p:set>
                                      <p:cBhvr>
                                        <p:cTn dur="1" fill="hold">
                                          <p:stCondLst>
                                            <p:cond delay="0"/>
                                          </p:stCondLst>
                                        </p:cTn>
                                        <p:tgtEl>
                                          <p:spTgt spid="29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
                                        <p:tgtEl>
                                          <p:spTgt spid="291"/>
                                        </p:tgtEl>
                                      </p:cBhvr>
                                    </p:animEffect>
                                  </p:childTnLst>
                                </p:cTn>
                              </p:par>
                              <p:par>
                                <p:cTn fill="hold" nodeType="withEffect" presetClass="exit" presetID="10" presetSubtype="0">
                                  <p:stCondLst>
                                    <p:cond delay="0"/>
                                  </p:stCondLst>
                                  <p:childTnLst>
                                    <p:animEffect filter="fade" transition="out">
                                      <p:cBhvr>
                                        <p:cTn dur="1"/>
                                        <p:tgtEl>
                                          <p:spTgt spid="296"/>
                                        </p:tgtEl>
                                      </p:cBhvr>
                                    </p:animEffect>
                                    <p:set>
                                      <p:cBhvr>
                                        <p:cTn dur="1" fill="hold">
                                          <p:stCondLst>
                                            <p:cond delay="0"/>
                                          </p:stCondLst>
                                        </p:cTn>
                                        <p:tgtEl>
                                          <p:spTgt spid="29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grpSp>
        <p:nvGrpSpPr>
          <p:cNvPr id="304" name="Google Shape;304;p33"/>
          <p:cNvGrpSpPr/>
          <p:nvPr/>
        </p:nvGrpSpPr>
        <p:grpSpPr>
          <a:xfrm>
            <a:off x="221453" y="457114"/>
            <a:ext cx="8579287" cy="4292889"/>
            <a:chOff x="221450" y="457100"/>
            <a:chExt cx="8701102" cy="4462462"/>
          </a:xfrm>
        </p:grpSpPr>
        <p:pic>
          <p:nvPicPr>
            <p:cNvPr id="305" name="Google Shape;305;p33"/>
            <p:cNvPicPr preferRelativeResize="0"/>
            <p:nvPr/>
          </p:nvPicPr>
          <p:blipFill>
            <a:blip r:embed="rId3">
              <a:alphaModFix/>
            </a:blip>
            <a:stretch>
              <a:fillRect/>
            </a:stretch>
          </p:blipFill>
          <p:spPr>
            <a:xfrm>
              <a:off x="221450" y="457100"/>
              <a:ext cx="8701102" cy="4462462"/>
            </a:xfrm>
            <a:prstGeom prst="rect">
              <a:avLst/>
            </a:prstGeom>
            <a:noFill/>
            <a:ln>
              <a:noFill/>
            </a:ln>
          </p:spPr>
        </p:pic>
        <p:pic>
          <p:nvPicPr>
            <p:cNvPr id="306" name="Google Shape;306;p33"/>
            <p:cNvPicPr preferRelativeResize="0"/>
            <p:nvPr/>
          </p:nvPicPr>
          <p:blipFill>
            <a:blip r:embed="rId4">
              <a:alphaModFix/>
            </a:blip>
            <a:stretch>
              <a:fillRect/>
            </a:stretch>
          </p:blipFill>
          <p:spPr>
            <a:xfrm>
              <a:off x="344675" y="1627100"/>
              <a:ext cx="8577874" cy="3193349"/>
            </a:xfrm>
            <a:prstGeom prst="rect">
              <a:avLst/>
            </a:prstGeom>
            <a:noFill/>
            <a:ln>
              <a:noFill/>
            </a:ln>
          </p:spPr>
        </p:pic>
      </p:grpSp>
      <p:pic>
        <p:nvPicPr>
          <p:cNvPr id="307" name="Google Shape;307;p33"/>
          <p:cNvPicPr preferRelativeResize="0"/>
          <p:nvPr/>
        </p:nvPicPr>
        <p:blipFill>
          <a:blip r:embed="rId5">
            <a:alphaModFix/>
          </a:blip>
          <a:stretch>
            <a:fillRect/>
          </a:stretch>
        </p:blipFill>
        <p:spPr>
          <a:xfrm>
            <a:off x="54875" y="3645350"/>
            <a:ext cx="8964524" cy="680500"/>
          </a:xfrm>
          <a:prstGeom prst="rect">
            <a:avLst/>
          </a:prstGeom>
          <a:noFill/>
          <a:ln cap="flat" cmpd="sng" w="28575">
            <a:solidFill>
              <a:schemeClr val="dk2"/>
            </a:solidFill>
            <a:prstDash val="solid"/>
            <a:round/>
            <a:headEnd len="sm" w="sm" type="none"/>
            <a:tailEnd len="sm" w="sm" type="none"/>
          </a:ln>
        </p:spPr>
      </p:pic>
      <p:sp>
        <p:nvSpPr>
          <p:cNvPr id="308" name="Google Shape;308;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4"/>
          <p:cNvSpPr/>
          <p:nvPr/>
        </p:nvSpPr>
        <p:spPr>
          <a:xfrm>
            <a:off x="1324650" y="438125"/>
            <a:ext cx="6465000" cy="46098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4"/>
          <p:cNvSpPr/>
          <p:nvPr/>
        </p:nvSpPr>
        <p:spPr>
          <a:xfrm>
            <a:off x="2284800" y="1182999"/>
            <a:ext cx="2020500" cy="525300"/>
          </a:xfrm>
          <a:prstGeom prst="roundRect">
            <a:avLst>
              <a:gd fmla="val 16667" name="adj"/>
            </a:avLst>
          </a:prstGeom>
          <a:solidFill>
            <a:srgbClr val="BF9000"/>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Regular Expression Itself</a:t>
            </a:r>
            <a:endParaRPr sz="1100">
              <a:solidFill>
                <a:srgbClr val="FFFFFF"/>
              </a:solidFill>
              <a:latin typeface="Roboto"/>
              <a:ea typeface="Roboto"/>
              <a:cs typeface="Roboto"/>
              <a:sym typeface="Roboto"/>
            </a:endParaRPr>
          </a:p>
        </p:txBody>
      </p:sp>
      <p:sp>
        <p:nvSpPr>
          <p:cNvPr id="315" name="Google Shape;315;p34"/>
          <p:cNvSpPr/>
          <p:nvPr/>
        </p:nvSpPr>
        <p:spPr>
          <a:xfrm>
            <a:off x="2284800" y="2480386"/>
            <a:ext cx="2020500" cy="525300"/>
          </a:xfrm>
          <a:prstGeom prst="roundRect">
            <a:avLst>
              <a:gd fmla="val 16667" name="adj"/>
            </a:avLst>
          </a:prstGeom>
          <a:solidFill>
            <a:srgbClr val="B61249"/>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Regex API</a:t>
            </a:r>
            <a:endParaRPr sz="1100">
              <a:solidFill>
                <a:srgbClr val="FFFFFF"/>
              </a:solidFill>
              <a:latin typeface="Roboto"/>
              <a:ea typeface="Roboto"/>
              <a:cs typeface="Roboto"/>
              <a:sym typeface="Roboto"/>
            </a:endParaRPr>
          </a:p>
        </p:txBody>
      </p:sp>
      <p:sp>
        <p:nvSpPr>
          <p:cNvPr id="316" name="Google Shape;316;p34"/>
          <p:cNvSpPr/>
          <p:nvPr/>
        </p:nvSpPr>
        <p:spPr>
          <a:xfrm>
            <a:off x="4838700" y="379363"/>
            <a:ext cx="2020500" cy="525300"/>
          </a:xfrm>
          <a:prstGeom prst="roundRect">
            <a:avLst>
              <a:gd fmla="val 16667" name="adj"/>
            </a:avLst>
          </a:prstGeom>
          <a:solidFill>
            <a:srgbClr val="FFD966"/>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Incorrect Semantics</a:t>
            </a:r>
            <a:endParaRPr sz="1100">
              <a:latin typeface="Roboto"/>
              <a:ea typeface="Roboto"/>
              <a:cs typeface="Roboto"/>
              <a:sym typeface="Roboto"/>
            </a:endParaRPr>
          </a:p>
        </p:txBody>
      </p:sp>
      <p:sp>
        <p:nvSpPr>
          <p:cNvPr id="317" name="Google Shape;317;p34"/>
          <p:cNvSpPr/>
          <p:nvPr/>
        </p:nvSpPr>
        <p:spPr>
          <a:xfrm>
            <a:off x="4838700" y="970293"/>
            <a:ext cx="2020500" cy="525300"/>
          </a:xfrm>
          <a:prstGeom prst="roundRect">
            <a:avLst>
              <a:gd fmla="val 16667" name="adj"/>
            </a:avLst>
          </a:prstGeom>
          <a:solidFill>
            <a:srgbClr val="FFD966"/>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Compile Error</a:t>
            </a:r>
            <a:endParaRPr sz="1100">
              <a:latin typeface="Roboto"/>
              <a:ea typeface="Roboto"/>
              <a:cs typeface="Roboto"/>
              <a:sym typeface="Roboto"/>
            </a:endParaRPr>
          </a:p>
        </p:txBody>
      </p:sp>
      <p:sp>
        <p:nvSpPr>
          <p:cNvPr id="318" name="Google Shape;318;p34"/>
          <p:cNvSpPr/>
          <p:nvPr/>
        </p:nvSpPr>
        <p:spPr>
          <a:xfrm>
            <a:off x="4838700" y="2152154"/>
            <a:ext cx="2020500" cy="525300"/>
          </a:xfrm>
          <a:prstGeom prst="roundRect">
            <a:avLst>
              <a:gd fmla="val 16667" name="adj"/>
            </a:avLst>
          </a:prstGeom>
          <a:solidFill>
            <a:srgbClr val="EA9999"/>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Incorrect Computation</a:t>
            </a:r>
            <a:endParaRPr sz="1100">
              <a:latin typeface="Roboto"/>
              <a:ea typeface="Roboto"/>
              <a:cs typeface="Roboto"/>
              <a:sym typeface="Roboto"/>
            </a:endParaRPr>
          </a:p>
        </p:txBody>
      </p:sp>
      <p:sp>
        <p:nvSpPr>
          <p:cNvPr id="319" name="Google Shape;319;p34"/>
          <p:cNvSpPr/>
          <p:nvPr/>
        </p:nvSpPr>
        <p:spPr>
          <a:xfrm>
            <a:off x="4838700" y="2743084"/>
            <a:ext cx="2020500" cy="525300"/>
          </a:xfrm>
          <a:prstGeom prst="roundRect">
            <a:avLst>
              <a:gd fmla="val 16667" name="adj"/>
            </a:avLst>
          </a:prstGeom>
          <a:solidFill>
            <a:srgbClr val="EA9999"/>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Design/Code Smells</a:t>
            </a:r>
            <a:endParaRPr sz="1100">
              <a:latin typeface="Roboto"/>
              <a:ea typeface="Roboto"/>
              <a:cs typeface="Roboto"/>
              <a:sym typeface="Roboto"/>
            </a:endParaRPr>
          </a:p>
        </p:txBody>
      </p:sp>
      <p:cxnSp>
        <p:nvCxnSpPr>
          <p:cNvPr id="320" name="Google Shape;320;p34"/>
          <p:cNvCxnSpPr>
            <a:stCxn id="314" idx="3"/>
            <a:endCxn id="316" idx="1"/>
          </p:cNvCxnSpPr>
          <p:nvPr/>
        </p:nvCxnSpPr>
        <p:spPr>
          <a:xfrm flipH="1" rot="10800000">
            <a:off x="4305300" y="641949"/>
            <a:ext cx="533400" cy="8037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21" name="Google Shape;321;p34"/>
          <p:cNvCxnSpPr>
            <a:stCxn id="314" idx="3"/>
            <a:endCxn id="317" idx="1"/>
          </p:cNvCxnSpPr>
          <p:nvPr/>
        </p:nvCxnSpPr>
        <p:spPr>
          <a:xfrm flipH="1" rot="10800000">
            <a:off x="4305300" y="1232949"/>
            <a:ext cx="533400" cy="2127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22" name="Google Shape;322;p34"/>
          <p:cNvCxnSpPr>
            <a:stCxn id="318" idx="1"/>
            <a:endCxn id="315" idx="3"/>
          </p:cNvCxnSpPr>
          <p:nvPr/>
        </p:nvCxnSpPr>
        <p:spPr>
          <a:xfrm flipH="1">
            <a:off x="4305300" y="2414804"/>
            <a:ext cx="533400" cy="3282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23" name="Google Shape;323;p34"/>
          <p:cNvCxnSpPr>
            <a:stCxn id="319" idx="1"/>
            <a:endCxn id="315" idx="3"/>
          </p:cNvCxnSpPr>
          <p:nvPr/>
        </p:nvCxnSpPr>
        <p:spPr>
          <a:xfrm rot="10800000">
            <a:off x="4305300" y="2742934"/>
            <a:ext cx="533400" cy="2628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324" name="Google Shape;324;p34"/>
          <p:cNvSpPr/>
          <p:nvPr/>
        </p:nvSpPr>
        <p:spPr>
          <a:xfrm>
            <a:off x="2284800" y="3777774"/>
            <a:ext cx="2020500" cy="525300"/>
          </a:xfrm>
          <a:prstGeom prst="roundRect">
            <a:avLst>
              <a:gd fmla="val 16667" name="adj"/>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Other Code</a:t>
            </a:r>
            <a:endParaRPr sz="1100">
              <a:solidFill>
                <a:srgbClr val="FFFFFF"/>
              </a:solidFill>
              <a:latin typeface="Roboto"/>
              <a:ea typeface="Roboto"/>
              <a:cs typeface="Roboto"/>
              <a:sym typeface="Roboto"/>
            </a:endParaRPr>
          </a:p>
        </p:txBody>
      </p:sp>
      <p:sp>
        <p:nvSpPr>
          <p:cNvPr id="325" name="Google Shape;325;p34"/>
          <p:cNvSpPr/>
          <p:nvPr/>
        </p:nvSpPr>
        <p:spPr>
          <a:xfrm>
            <a:off x="4838700" y="1561223"/>
            <a:ext cx="2020500" cy="525300"/>
          </a:xfrm>
          <a:prstGeom prst="roundRect">
            <a:avLst>
              <a:gd fmla="val 16667" name="adj"/>
            </a:avLst>
          </a:prstGeom>
          <a:solidFill>
            <a:srgbClr val="FFD966"/>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Design/Code Smells</a:t>
            </a:r>
            <a:endParaRPr sz="1100">
              <a:latin typeface="Roboto"/>
              <a:ea typeface="Roboto"/>
              <a:cs typeface="Roboto"/>
              <a:sym typeface="Roboto"/>
            </a:endParaRPr>
          </a:p>
        </p:txBody>
      </p:sp>
      <p:cxnSp>
        <p:nvCxnSpPr>
          <p:cNvPr id="326" name="Google Shape;326;p34"/>
          <p:cNvCxnSpPr>
            <a:stCxn id="314" idx="3"/>
            <a:endCxn id="325" idx="1"/>
          </p:cNvCxnSpPr>
          <p:nvPr/>
        </p:nvCxnSpPr>
        <p:spPr>
          <a:xfrm>
            <a:off x="4305300" y="1445649"/>
            <a:ext cx="533400" cy="3783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327" name="Google Shape;327;p34"/>
          <p:cNvSpPr/>
          <p:nvPr/>
        </p:nvSpPr>
        <p:spPr>
          <a:xfrm>
            <a:off x="4838700" y="3334014"/>
            <a:ext cx="2020500" cy="525300"/>
          </a:xfrm>
          <a:prstGeom prst="roundRect">
            <a:avLst>
              <a:gd fmla="val 16667" name="adj"/>
            </a:avLst>
          </a:prstGeom>
          <a:solidFill>
            <a:srgbClr val="A4C2F4"/>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New Feature</a:t>
            </a:r>
            <a:endParaRPr sz="1100">
              <a:latin typeface="Roboto"/>
              <a:ea typeface="Roboto"/>
              <a:cs typeface="Roboto"/>
              <a:sym typeface="Roboto"/>
            </a:endParaRPr>
          </a:p>
        </p:txBody>
      </p:sp>
      <p:cxnSp>
        <p:nvCxnSpPr>
          <p:cNvPr id="328" name="Google Shape;328;p34"/>
          <p:cNvCxnSpPr>
            <a:stCxn id="327" idx="1"/>
            <a:endCxn id="324" idx="3"/>
          </p:cNvCxnSpPr>
          <p:nvPr/>
        </p:nvCxnSpPr>
        <p:spPr>
          <a:xfrm flipH="1">
            <a:off x="4305300" y="3596664"/>
            <a:ext cx="533400" cy="4437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329" name="Google Shape;329;p34"/>
          <p:cNvSpPr/>
          <p:nvPr/>
        </p:nvSpPr>
        <p:spPr>
          <a:xfrm>
            <a:off x="4838700" y="3924945"/>
            <a:ext cx="2020500" cy="525300"/>
          </a:xfrm>
          <a:prstGeom prst="roundRect">
            <a:avLst>
              <a:gd fmla="val 16667" name="adj"/>
            </a:avLst>
          </a:prstGeom>
          <a:solidFill>
            <a:srgbClr val="A4C2F4"/>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Bad Smells</a:t>
            </a:r>
            <a:endParaRPr sz="1100">
              <a:latin typeface="Roboto"/>
              <a:ea typeface="Roboto"/>
              <a:cs typeface="Roboto"/>
              <a:sym typeface="Roboto"/>
            </a:endParaRPr>
          </a:p>
        </p:txBody>
      </p:sp>
      <p:cxnSp>
        <p:nvCxnSpPr>
          <p:cNvPr id="330" name="Google Shape;330;p34"/>
          <p:cNvCxnSpPr>
            <a:stCxn id="329" idx="1"/>
            <a:endCxn id="324" idx="3"/>
          </p:cNvCxnSpPr>
          <p:nvPr/>
        </p:nvCxnSpPr>
        <p:spPr>
          <a:xfrm rot="10800000">
            <a:off x="4305300" y="4040295"/>
            <a:ext cx="533400" cy="1473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331" name="Google Shape;331;p34"/>
          <p:cNvSpPr/>
          <p:nvPr/>
        </p:nvSpPr>
        <p:spPr>
          <a:xfrm>
            <a:off x="4838700" y="4515875"/>
            <a:ext cx="2020500" cy="525300"/>
          </a:xfrm>
          <a:prstGeom prst="roundRect">
            <a:avLst>
              <a:gd fmla="val 16667" name="adj"/>
            </a:avLst>
          </a:prstGeom>
          <a:solidFill>
            <a:srgbClr val="A4C2F4"/>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Other</a:t>
            </a:r>
            <a:endParaRPr sz="1100">
              <a:latin typeface="Roboto"/>
              <a:ea typeface="Roboto"/>
              <a:cs typeface="Roboto"/>
              <a:sym typeface="Roboto"/>
            </a:endParaRPr>
          </a:p>
        </p:txBody>
      </p:sp>
      <p:cxnSp>
        <p:nvCxnSpPr>
          <p:cNvPr id="332" name="Google Shape;332;p34"/>
          <p:cNvCxnSpPr>
            <a:stCxn id="331" idx="1"/>
            <a:endCxn id="324" idx="3"/>
          </p:cNvCxnSpPr>
          <p:nvPr/>
        </p:nvCxnSpPr>
        <p:spPr>
          <a:xfrm rot="10800000">
            <a:off x="4305300" y="4040525"/>
            <a:ext cx="533400" cy="7380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333" name="Google Shape;333;p34"/>
          <p:cNvSpPr txBox="1"/>
          <p:nvPr/>
        </p:nvSpPr>
        <p:spPr>
          <a:xfrm rot="-5400000">
            <a:off x="-282950" y="2542225"/>
            <a:ext cx="2305800" cy="6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t>Root Causes</a:t>
            </a:r>
            <a:endParaRPr sz="2600"/>
          </a:p>
        </p:txBody>
      </p:sp>
      <p:sp>
        <p:nvSpPr>
          <p:cNvPr id="334" name="Google Shape;334;p34"/>
          <p:cNvSpPr txBox="1"/>
          <p:nvPr/>
        </p:nvSpPr>
        <p:spPr>
          <a:xfrm rot="5400000">
            <a:off x="7009850" y="2533525"/>
            <a:ext cx="2528400" cy="6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t>Manifestations</a:t>
            </a:r>
            <a:endParaRPr sz="2600"/>
          </a:p>
        </p:txBody>
      </p:sp>
      <p:sp>
        <p:nvSpPr>
          <p:cNvPr id="335" name="Google Shape;335;p34"/>
          <p:cNvSpPr/>
          <p:nvPr/>
        </p:nvSpPr>
        <p:spPr>
          <a:xfrm>
            <a:off x="5172200" y="1403650"/>
            <a:ext cx="1380900" cy="682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4"/>
          <p:cNvSpPr/>
          <p:nvPr/>
        </p:nvSpPr>
        <p:spPr>
          <a:xfrm>
            <a:off x="5172200" y="2664338"/>
            <a:ext cx="1380900" cy="682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4"/>
          <p:cNvSpPr/>
          <p:nvPr/>
        </p:nvSpPr>
        <p:spPr>
          <a:xfrm>
            <a:off x="5158500" y="3846200"/>
            <a:ext cx="1380900" cy="682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
          <p:cNvSpPr/>
          <p:nvPr/>
        </p:nvSpPr>
        <p:spPr>
          <a:xfrm>
            <a:off x="2567700" y="3693800"/>
            <a:ext cx="1380900" cy="682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345" name="Google Shape;345;p35"/>
          <p:cNvPicPr preferRelativeResize="0"/>
          <p:nvPr/>
        </p:nvPicPr>
        <p:blipFill>
          <a:blip r:embed="rId3">
            <a:alphaModFix/>
          </a:blip>
          <a:stretch>
            <a:fillRect/>
          </a:stretch>
        </p:blipFill>
        <p:spPr>
          <a:xfrm>
            <a:off x="0" y="382666"/>
            <a:ext cx="9144001" cy="2701769"/>
          </a:xfrm>
          <a:prstGeom prst="rect">
            <a:avLst/>
          </a:prstGeom>
          <a:noFill/>
          <a:ln>
            <a:noFill/>
          </a:ln>
        </p:spPr>
      </p:pic>
      <p:sp>
        <p:nvSpPr>
          <p:cNvPr id="346" name="Google Shape;346;p35"/>
          <p:cNvSpPr/>
          <p:nvPr/>
        </p:nvSpPr>
        <p:spPr>
          <a:xfrm>
            <a:off x="4782825" y="2417382"/>
            <a:ext cx="1658700" cy="453300"/>
          </a:xfrm>
          <a:prstGeom prst="roundRect">
            <a:avLst>
              <a:gd fmla="val 16667" name="adj"/>
            </a:avLst>
          </a:prstGeom>
          <a:solidFill>
            <a:srgbClr val="BF9000"/>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Regular Expression</a:t>
            </a:r>
            <a:endParaRPr sz="1100">
              <a:solidFill>
                <a:srgbClr val="FFFFFF"/>
              </a:solidFill>
              <a:latin typeface="Roboto"/>
              <a:ea typeface="Roboto"/>
              <a:cs typeface="Roboto"/>
              <a:sym typeface="Roboto"/>
            </a:endParaRPr>
          </a:p>
        </p:txBody>
      </p:sp>
      <p:sp>
        <p:nvSpPr>
          <p:cNvPr id="347" name="Google Shape;347;p35"/>
          <p:cNvSpPr/>
          <p:nvPr/>
        </p:nvSpPr>
        <p:spPr>
          <a:xfrm>
            <a:off x="6879349" y="1914150"/>
            <a:ext cx="1658700" cy="453300"/>
          </a:xfrm>
          <a:prstGeom prst="roundRect">
            <a:avLst>
              <a:gd fmla="val 16667" name="adj"/>
            </a:avLst>
          </a:prstGeom>
          <a:solidFill>
            <a:srgbClr val="FFD966"/>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Incorrect Semantics</a:t>
            </a:r>
            <a:endParaRPr sz="1100">
              <a:latin typeface="Roboto"/>
              <a:ea typeface="Roboto"/>
              <a:cs typeface="Roboto"/>
              <a:sym typeface="Roboto"/>
            </a:endParaRPr>
          </a:p>
        </p:txBody>
      </p:sp>
      <p:cxnSp>
        <p:nvCxnSpPr>
          <p:cNvPr id="348" name="Google Shape;348;p35"/>
          <p:cNvCxnSpPr>
            <a:stCxn id="346" idx="3"/>
            <a:endCxn id="347" idx="1"/>
          </p:cNvCxnSpPr>
          <p:nvPr/>
        </p:nvCxnSpPr>
        <p:spPr>
          <a:xfrm flipH="1" rot="10800000">
            <a:off x="6441525" y="2140932"/>
            <a:ext cx="437700" cy="503100"/>
          </a:xfrm>
          <a:prstGeom prst="bentConnector3">
            <a:avLst>
              <a:gd fmla="val 50014" name="adj1"/>
            </a:avLst>
          </a:prstGeom>
          <a:noFill/>
          <a:ln cap="flat" cmpd="sng" w="9525">
            <a:solidFill>
              <a:srgbClr val="C2C2C2"/>
            </a:solidFill>
            <a:prstDash val="solid"/>
            <a:round/>
            <a:headEnd len="sm" w="sm" type="none"/>
            <a:tailEnd len="sm" w="sm" type="none"/>
          </a:ln>
        </p:spPr>
      </p:cxnSp>
      <p:sp>
        <p:nvSpPr>
          <p:cNvPr id="349" name="Google Shape;349;p35"/>
          <p:cNvSpPr txBox="1"/>
          <p:nvPr/>
        </p:nvSpPr>
        <p:spPr>
          <a:xfrm>
            <a:off x="49425" y="996150"/>
            <a:ext cx="8159400" cy="738900"/>
          </a:xfrm>
          <a:prstGeom prst="rect">
            <a:avLst/>
          </a:prstGeom>
          <a:solidFill>
            <a:srgbClr val="FFFFFF"/>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4292E"/>
                </a:solidFill>
                <a:highlight>
                  <a:srgbClr val="FFFFFF"/>
                </a:highlight>
              </a:rPr>
              <a:t>After further investigation, </a:t>
            </a:r>
            <a:r>
              <a:rPr b="1" lang="en" sz="1800">
                <a:solidFill>
                  <a:srgbClr val="FF0000"/>
                </a:solidFill>
                <a:highlight>
                  <a:srgbClr val="FFFFFF"/>
                </a:highlight>
              </a:rPr>
              <a:t>the RegEx pattern has been looking for OSX SDK version </a:t>
            </a:r>
            <a:r>
              <a:rPr b="1" lang="en" sz="1800">
                <a:solidFill>
                  <a:srgbClr val="FF0000"/>
                </a:solidFill>
                <a:latin typeface="Courier New"/>
                <a:ea typeface="Courier New"/>
                <a:cs typeface="Courier New"/>
                <a:sym typeface="Courier New"/>
              </a:rPr>
              <a:t>OS X</a:t>
            </a:r>
            <a:r>
              <a:rPr b="1" lang="en" sz="1800">
                <a:solidFill>
                  <a:srgbClr val="FF0000"/>
                </a:solidFill>
                <a:highlight>
                  <a:srgbClr val="FFFFFF"/>
                </a:highlight>
              </a:rPr>
              <a:t> no longer exists since Xcode 8+.</a:t>
            </a:r>
            <a:endParaRPr b="1" sz="1800">
              <a:solidFill>
                <a:srgbClr val="FF0000"/>
              </a:solidFill>
            </a:endParaRPr>
          </a:p>
        </p:txBody>
      </p:sp>
      <p:pic>
        <p:nvPicPr>
          <p:cNvPr id="350" name="Google Shape;350;p35"/>
          <p:cNvPicPr preferRelativeResize="0"/>
          <p:nvPr/>
        </p:nvPicPr>
        <p:blipFill>
          <a:blip r:embed="rId4">
            <a:alphaModFix/>
          </a:blip>
          <a:stretch>
            <a:fillRect/>
          </a:stretch>
        </p:blipFill>
        <p:spPr>
          <a:xfrm>
            <a:off x="49425" y="3497235"/>
            <a:ext cx="7019925" cy="857250"/>
          </a:xfrm>
          <a:prstGeom prst="rect">
            <a:avLst/>
          </a:prstGeom>
          <a:noFill/>
          <a:ln cap="flat" cmpd="sng" w="19050">
            <a:solidFill>
              <a:schemeClr val="accent1"/>
            </a:solidFill>
            <a:prstDash val="solid"/>
            <a:round/>
            <a:headEnd len="sm" w="sm" type="none"/>
            <a:tailEnd len="sm" w="sm" type="none"/>
          </a:ln>
        </p:spPr>
      </p:pic>
      <p:sp>
        <p:nvSpPr>
          <p:cNvPr id="351" name="Google Shape;351;p35"/>
          <p:cNvSpPr/>
          <p:nvPr/>
        </p:nvSpPr>
        <p:spPr>
          <a:xfrm>
            <a:off x="214950" y="3623275"/>
            <a:ext cx="8323200" cy="1040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rPr>
              <a:t>Regexes need to evolve with the target content</a:t>
            </a:r>
            <a:endParaRPr b="1"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357" name="Google Shape;357;p36"/>
          <p:cNvPicPr preferRelativeResize="0"/>
          <p:nvPr/>
        </p:nvPicPr>
        <p:blipFill>
          <a:blip r:embed="rId3">
            <a:alphaModFix/>
          </a:blip>
          <a:stretch>
            <a:fillRect/>
          </a:stretch>
        </p:blipFill>
        <p:spPr>
          <a:xfrm>
            <a:off x="0" y="356075"/>
            <a:ext cx="7946924" cy="2854734"/>
          </a:xfrm>
          <a:prstGeom prst="rect">
            <a:avLst/>
          </a:prstGeom>
          <a:noFill/>
          <a:ln>
            <a:noFill/>
          </a:ln>
        </p:spPr>
      </p:pic>
      <p:sp>
        <p:nvSpPr>
          <p:cNvPr id="358" name="Google Shape;358;p36"/>
          <p:cNvSpPr/>
          <p:nvPr/>
        </p:nvSpPr>
        <p:spPr>
          <a:xfrm>
            <a:off x="5316225" y="969582"/>
            <a:ext cx="1658700" cy="453300"/>
          </a:xfrm>
          <a:prstGeom prst="roundRect">
            <a:avLst>
              <a:gd fmla="val 16667" name="adj"/>
            </a:avLst>
          </a:prstGeom>
          <a:solidFill>
            <a:srgbClr val="BF9000"/>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Regular Expression</a:t>
            </a:r>
            <a:endParaRPr sz="1100">
              <a:solidFill>
                <a:srgbClr val="FFFFFF"/>
              </a:solidFill>
              <a:latin typeface="Roboto"/>
              <a:ea typeface="Roboto"/>
              <a:cs typeface="Roboto"/>
              <a:sym typeface="Roboto"/>
            </a:endParaRPr>
          </a:p>
        </p:txBody>
      </p:sp>
      <p:sp>
        <p:nvSpPr>
          <p:cNvPr id="359" name="Google Shape;359;p36"/>
          <p:cNvSpPr/>
          <p:nvPr/>
        </p:nvSpPr>
        <p:spPr>
          <a:xfrm>
            <a:off x="7485299" y="969585"/>
            <a:ext cx="1658700" cy="453300"/>
          </a:xfrm>
          <a:prstGeom prst="roundRect">
            <a:avLst>
              <a:gd fmla="val 16667" name="adj"/>
            </a:avLst>
          </a:prstGeom>
          <a:solidFill>
            <a:srgbClr val="FFD966"/>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Design/Code Smells</a:t>
            </a:r>
            <a:endParaRPr sz="1100">
              <a:latin typeface="Roboto"/>
              <a:ea typeface="Roboto"/>
              <a:cs typeface="Roboto"/>
              <a:sym typeface="Roboto"/>
            </a:endParaRPr>
          </a:p>
        </p:txBody>
      </p:sp>
      <p:sp>
        <p:nvSpPr>
          <p:cNvPr id="360" name="Google Shape;360;p36"/>
          <p:cNvSpPr txBox="1"/>
          <p:nvPr/>
        </p:nvSpPr>
        <p:spPr>
          <a:xfrm>
            <a:off x="21600" y="2003475"/>
            <a:ext cx="8970000" cy="14175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42900" lvl="0" marL="457200" rtl="0" algn="l">
              <a:lnSpc>
                <a:spcPct val="115000"/>
              </a:lnSpc>
              <a:spcBef>
                <a:spcPts val="300"/>
              </a:spcBef>
              <a:spcAft>
                <a:spcPts val="0"/>
              </a:spcAft>
              <a:buClr>
                <a:srgbClr val="24292E"/>
              </a:buClr>
              <a:buSzPts val="1800"/>
              <a:buChar char="●"/>
            </a:pPr>
            <a:r>
              <a:rPr lang="en" sz="1800">
                <a:solidFill>
                  <a:srgbClr val="24292E"/>
                </a:solidFill>
              </a:rPr>
              <a:t>speed up regular expressions:</a:t>
            </a:r>
            <a:endParaRPr sz="1800">
              <a:solidFill>
                <a:srgbClr val="24292E"/>
              </a:solidFill>
            </a:endParaRPr>
          </a:p>
          <a:p>
            <a:pPr indent="-342900" lvl="1" marL="914400" rtl="0" algn="l">
              <a:lnSpc>
                <a:spcPct val="115000"/>
              </a:lnSpc>
              <a:spcBef>
                <a:spcPts val="0"/>
              </a:spcBef>
              <a:spcAft>
                <a:spcPts val="0"/>
              </a:spcAft>
              <a:buClr>
                <a:srgbClr val="24292E"/>
              </a:buClr>
              <a:buSzPts val="1800"/>
              <a:buChar char="○"/>
            </a:pPr>
            <a:r>
              <a:rPr lang="en" sz="1800">
                <a:solidFill>
                  <a:srgbClr val="24292E"/>
                </a:solidFill>
              </a:rPr>
              <a:t>use non-capturing groups if possible</a:t>
            </a:r>
            <a:endParaRPr sz="1800">
              <a:solidFill>
                <a:srgbClr val="24292E"/>
              </a:solidFill>
            </a:endParaRPr>
          </a:p>
          <a:p>
            <a:pPr indent="-342900" lvl="1" marL="914400" rtl="0" algn="l">
              <a:lnSpc>
                <a:spcPct val="115000"/>
              </a:lnSpc>
              <a:spcBef>
                <a:spcPts val="0"/>
              </a:spcBef>
              <a:spcAft>
                <a:spcPts val="0"/>
              </a:spcAft>
              <a:buClr>
                <a:srgbClr val="24292E"/>
              </a:buClr>
              <a:buSzPts val="1800"/>
              <a:buChar char="○"/>
            </a:pPr>
            <a:r>
              <a:rPr lang="en" sz="1800">
                <a:solidFill>
                  <a:srgbClr val="24292E"/>
                </a:solidFill>
              </a:rPr>
              <a:t>use (?i) to make the patterns case insensitive and remove uppercase variants to keep alternations shorter</a:t>
            </a:r>
            <a:endParaRPr sz="1800"/>
          </a:p>
        </p:txBody>
      </p:sp>
      <p:cxnSp>
        <p:nvCxnSpPr>
          <p:cNvPr id="361" name="Google Shape;361;p36"/>
          <p:cNvCxnSpPr>
            <a:stCxn id="358" idx="3"/>
            <a:endCxn id="359" idx="1"/>
          </p:cNvCxnSpPr>
          <p:nvPr/>
        </p:nvCxnSpPr>
        <p:spPr>
          <a:xfrm>
            <a:off x="6974925" y="1196232"/>
            <a:ext cx="510300" cy="600"/>
          </a:xfrm>
          <a:prstGeom prst="bentConnector3">
            <a:avLst>
              <a:gd fmla="val 50007" name="adj1"/>
            </a:avLst>
          </a:prstGeom>
          <a:noFill/>
          <a:ln cap="flat" cmpd="sng" w="9525">
            <a:solidFill>
              <a:srgbClr val="C2C2C2"/>
            </a:solidFill>
            <a:prstDash val="solid"/>
            <a:round/>
            <a:headEnd len="sm" w="sm" type="none"/>
            <a:tailEnd len="sm" w="sm" type="none"/>
          </a:ln>
        </p:spPr>
      </p:cxnSp>
      <p:sp>
        <p:nvSpPr>
          <p:cNvPr id="362" name="Google Shape;362;p36"/>
          <p:cNvSpPr/>
          <p:nvPr/>
        </p:nvSpPr>
        <p:spPr>
          <a:xfrm>
            <a:off x="7412749" y="1609460"/>
            <a:ext cx="1658700" cy="453300"/>
          </a:xfrm>
          <a:prstGeom prst="roundRect">
            <a:avLst>
              <a:gd fmla="val 16667" name="adj"/>
            </a:avLst>
          </a:prstGeom>
          <a:solidFill>
            <a:srgbClr val="FFD966"/>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Code Smells</a:t>
            </a:r>
            <a:endParaRPr sz="1100">
              <a:latin typeface="Roboto"/>
              <a:ea typeface="Roboto"/>
              <a:cs typeface="Roboto"/>
              <a:sym typeface="Roboto"/>
            </a:endParaRPr>
          </a:p>
        </p:txBody>
      </p:sp>
      <p:sp>
        <p:nvSpPr>
          <p:cNvPr id="363" name="Google Shape;363;p36"/>
          <p:cNvSpPr/>
          <p:nvPr/>
        </p:nvSpPr>
        <p:spPr>
          <a:xfrm>
            <a:off x="7412750" y="2266950"/>
            <a:ext cx="1658700" cy="453300"/>
          </a:xfrm>
          <a:prstGeom prst="roundRect">
            <a:avLst>
              <a:gd fmla="val 16667" name="adj"/>
            </a:avLst>
          </a:prstGeom>
          <a:solidFill>
            <a:srgbClr val="FFD966"/>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a:ea typeface="Roboto"/>
                <a:cs typeface="Roboto"/>
                <a:sym typeface="Roboto"/>
              </a:rPr>
              <a:t>Performance issues</a:t>
            </a:r>
            <a:endParaRPr sz="1100">
              <a:latin typeface="Roboto"/>
              <a:ea typeface="Roboto"/>
              <a:cs typeface="Roboto"/>
              <a:sym typeface="Roboto"/>
            </a:endParaRPr>
          </a:p>
        </p:txBody>
      </p:sp>
      <p:cxnSp>
        <p:nvCxnSpPr>
          <p:cNvPr id="364" name="Google Shape;364;p36"/>
          <p:cNvCxnSpPr>
            <a:endCxn id="362" idx="0"/>
          </p:cNvCxnSpPr>
          <p:nvPr/>
        </p:nvCxnSpPr>
        <p:spPr>
          <a:xfrm>
            <a:off x="8242099" y="1406360"/>
            <a:ext cx="0" cy="2031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36"/>
          <p:cNvCxnSpPr>
            <a:stCxn id="362" idx="2"/>
            <a:endCxn id="363" idx="0"/>
          </p:cNvCxnSpPr>
          <p:nvPr/>
        </p:nvCxnSpPr>
        <p:spPr>
          <a:xfrm flipH="1" rot="-5400000">
            <a:off x="8140249" y="2164610"/>
            <a:ext cx="204300" cy="600"/>
          </a:xfrm>
          <a:prstGeom prst="bentConnector3">
            <a:avLst>
              <a:gd fmla="val 49973" name="adj1"/>
            </a:avLst>
          </a:prstGeom>
          <a:noFill/>
          <a:ln cap="flat" cmpd="sng" w="9525">
            <a:solidFill>
              <a:schemeClr val="dk2"/>
            </a:solidFill>
            <a:prstDash val="solid"/>
            <a:round/>
            <a:headEnd len="med" w="med" type="none"/>
            <a:tailEnd len="med" w="med" type="none"/>
          </a:ln>
        </p:spPr>
      </p:cxnSp>
      <p:pic>
        <p:nvPicPr>
          <p:cNvPr id="366" name="Google Shape;366;p36"/>
          <p:cNvPicPr preferRelativeResize="0"/>
          <p:nvPr/>
        </p:nvPicPr>
        <p:blipFill>
          <a:blip r:embed="rId4">
            <a:alphaModFix/>
          </a:blip>
          <a:stretch>
            <a:fillRect/>
          </a:stretch>
        </p:blipFill>
        <p:spPr>
          <a:xfrm>
            <a:off x="152400" y="3619247"/>
            <a:ext cx="8839203" cy="793498"/>
          </a:xfrm>
          <a:prstGeom prst="rect">
            <a:avLst/>
          </a:prstGeom>
          <a:noFill/>
          <a:ln cap="flat" cmpd="sng" w="1905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Example of Regular Expression (Regex)</a:t>
            </a:r>
            <a:endParaRPr/>
          </a:p>
        </p:txBody>
      </p:sp>
      <p:sp>
        <p:nvSpPr>
          <p:cNvPr id="127" name="Google Shape;127;p1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128" name="Google Shape;128;p19"/>
          <p:cNvSpPr/>
          <p:nvPr/>
        </p:nvSpPr>
        <p:spPr>
          <a:xfrm>
            <a:off x="1054250" y="1309925"/>
            <a:ext cx="7156200" cy="975000"/>
          </a:xfrm>
          <a:prstGeom prst="rect">
            <a:avLst/>
          </a:prstGeom>
          <a:noFill/>
          <a:ln cap="flat" cmpd="sng" w="19050">
            <a:solidFill>
              <a:srgbClr val="222222"/>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3000" u="none" cap="none" strike="noStrike">
                <a:solidFill>
                  <a:srgbClr val="0000FF"/>
                </a:solidFill>
                <a:latin typeface="Arial"/>
                <a:ea typeface="Arial"/>
                <a:cs typeface="Arial"/>
                <a:sym typeface="Arial"/>
              </a:rPr>
              <a:t>^\w+</a:t>
            </a:r>
            <a:r>
              <a:rPr b="0" i="0" lang="en" sz="3000" u="none" cap="none" strike="noStrike">
                <a:latin typeface="Arial"/>
                <a:ea typeface="Arial"/>
                <a:cs typeface="Arial"/>
                <a:sym typeface="Arial"/>
              </a:rPr>
              <a:t>@</a:t>
            </a:r>
            <a:r>
              <a:rPr b="0" i="0" lang="en" sz="3000" u="none" cap="none" strike="noStrike">
                <a:solidFill>
                  <a:srgbClr val="9900FF"/>
                </a:solidFill>
                <a:latin typeface="Arial"/>
                <a:ea typeface="Arial"/>
                <a:cs typeface="Arial"/>
                <a:sym typeface="Arial"/>
              </a:rPr>
              <a:t>[a-zA-Z_]+?</a:t>
            </a:r>
            <a:r>
              <a:rPr b="0" i="0" lang="en" sz="3000" u="none" cap="none" strike="noStrike">
                <a:solidFill>
                  <a:srgbClr val="FF0000"/>
                </a:solidFill>
                <a:latin typeface="Arial"/>
                <a:ea typeface="Arial"/>
                <a:cs typeface="Arial"/>
                <a:sym typeface="Arial"/>
              </a:rPr>
              <a:t>\.</a:t>
            </a:r>
            <a:r>
              <a:rPr b="0" i="0" lang="en" sz="3000" u="none" cap="none" strike="noStrike">
                <a:solidFill>
                  <a:srgbClr val="38761D"/>
                </a:solidFill>
                <a:latin typeface="Arial"/>
                <a:ea typeface="Arial"/>
                <a:cs typeface="Arial"/>
                <a:sym typeface="Arial"/>
              </a:rPr>
              <a:t>[a-zA-Z]{2,3}$</a:t>
            </a:r>
            <a:endParaRPr b="0" i="0" sz="3000" u="none" cap="none" strike="noStrike">
              <a:solidFill>
                <a:srgbClr val="38761D"/>
              </a:solidFill>
              <a:latin typeface="Arial"/>
              <a:ea typeface="Arial"/>
              <a:cs typeface="Arial"/>
              <a:sym typeface="Arial"/>
            </a:endParaRPr>
          </a:p>
        </p:txBody>
      </p:sp>
      <p:sp>
        <p:nvSpPr>
          <p:cNvPr id="129" name="Google Shape;129;p19"/>
          <p:cNvSpPr/>
          <p:nvPr/>
        </p:nvSpPr>
        <p:spPr>
          <a:xfrm>
            <a:off x="1143675" y="2610300"/>
            <a:ext cx="3399600" cy="1834200"/>
          </a:xfrm>
          <a:prstGeom prst="rect">
            <a:avLst/>
          </a:prstGeom>
          <a:no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342900" lvl="0" marL="342900" marR="0" rtl="0" algn="l">
              <a:lnSpc>
                <a:spcPct val="150000"/>
              </a:lnSpc>
              <a:spcBef>
                <a:spcPts val="0"/>
              </a:spcBef>
              <a:spcAft>
                <a:spcPts val="0"/>
              </a:spcAft>
              <a:buClr>
                <a:srgbClr val="000000"/>
              </a:buClr>
              <a:buSzPts val="2400"/>
              <a:buFont typeface="Arial"/>
              <a:buChar char="•"/>
            </a:pPr>
            <a:r>
              <a:rPr b="0" i="0" lang="en" sz="2400" u="none" cap="none" strike="noStrike">
                <a:solidFill>
                  <a:srgbClr val="0000FF"/>
                </a:solidFill>
                <a:latin typeface="Arial"/>
                <a:ea typeface="Arial"/>
                <a:cs typeface="Arial"/>
                <a:sym typeface="Arial"/>
              </a:rPr>
              <a:t>joe</a:t>
            </a:r>
            <a:r>
              <a:rPr b="0" i="0" lang="en" sz="2400" u="none" cap="none" strike="noStrike">
                <a:solidFill>
                  <a:schemeClr val="dk1"/>
                </a:solidFill>
                <a:latin typeface="Arial"/>
                <a:ea typeface="Arial"/>
                <a:cs typeface="Arial"/>
                <a:sym typeface="Arial"/>
              </a:rPr>
              <a:t>@</a:t>
            </a:r>
            <a:r>
              <a:rPr b="0" i="0" lang="en" sz="2400" u="none" cap="none" strike="noStrike">
                <a:solidFill>
                  <a:srgbClr val="9900FF"/>
                </a:solidFill>
                <a:latin typeface="Arial"/>
                <a:ea typeface="Arial"/>
                <a:cs typeface="Arial"/>
                <a:sym typeface="Arial"/>
              </a:rPr>
              <a:t>gmail</a:t>
            </a:r>
            <a:r>
              <a:rPr b="0" i="0" lang="en" sz="2400" u="none" cap="none" strike="noStrike">
                <a:solidFill>
                  <a:srgbClr val="FF0000"/>
                </a:solidFill>
                <a:latin typeface="Arial"/>
                <a:ea typeface="Arial"/>
                <a:cs typeface="Arial"/>
                <a:sym typeface="Arial"/>
              </a:rPr>
              <a:t>.</a:t>
            </a:r>
            <a:r>
              <a:rPr b="0" i="0" lang="en" sz="2400" u="none" cap="none" strike="noStrike">
                <a:solidFill>
                  <a:srgbClr val="38761D"/>
                </a:solidFill>
                <a:latin typeface="Arial"/>
                <a:ea typeface="Arial"/>
                <a:cs typeface="Arial"/>
                <a:sym typeface="Arial"/>
              </a:rPr>
              <a:t>com</a:t>
            </a:r>
            <a:endParaRPr b="0" i="0" sz="2400" u="none" cap="none" strike="noStrike">
              <a:solidFill>
                <a:srgbClr val="38761D"/>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400"/>
              <a:buFont typeface="Arial"/>
              <a:buChar char="•"/>
            </a:pPr>
            <a:r>
              <a:rPr b="0" i="0" lang="en" sz="2400" u="none" cap="none" strike="noStrike">
                <a:solidFill>
                  <a:srgbClr val="0000FF"/>
                </a:solidFill>
                <a:latin typeface="Arial"/>
                <a:ea typeface="Arial"/>
                <a:cs typeface="Arial"/>
                <a:sym typeface="Arial"/>
              </a:rPr>
              <a:t>smith</a:t>
            </a:r>
            <a:r>
              <a:rPr b="0" i="0" lang="en" sz="2400" u="none" cap="none" strike="noStrike">
                <a:solidFill>
                  <a:schemeClr val="dk1"/>
                </a:solidFill>
                <a:latin typeface="Arial"/>
                <a:ea typeface="Arial"/>
                <a:cs typeface="Arial"/>
                <a:sym typeface="Arial"/>
              </a:rPr>
              <a:t>@</a:t>
            </a:r>
            <a:r>
              <a:rPr b="0" i="0" lang="en" sz="2400" u="none" cap="none" strike="noStrike">
                <a:solidFill>
                  <a:srgbClr val="9900FF"/>
                </a:solidFill>
                <a:latin typeface="Arial"/>
                <a:ea typeface="Arial"/>
                <a:cs typeface="Arial"/>
                <a:sym typeface="Arial"/>
              </a:rPr>
              <a:t>baidu</a:t>
            </a:r>
            <a:r>
              <a:rPr b="0" i="0" lang="en" sz="2400" u="none" cap="none" strike="noStrike">
                <a:solidFill>
                  <a:srgbClr val="FF0000"/>
                </a:solidFill>
                <a:latin typeface="Arial"/>
                <a:ea typeface="Arial"/>
                <a:cs typeface="Arial"/>
                <a:sym typeface="Arial"/>
              </a:rPr>
              <a:t>.</a:t>
            </a:r>
            <a:r>
              <a:rPr b="0" i="0" lang="en" sz="2400" u="none" cap="none" strike="noStrike">
                <a:solidFill>
                  <a:srgbClr val="38761D"/>
                </a:solidFill>
                <a:latin typeface="Arial"/>
                <a:ea typeface="Arial"/>
                <a:cs typeface="Arial"/>
                <a:sym typeface="Arial"/>
              </a:rPr>
              <a:t>com</a:t>
            </a:r>
            <a:endParaRPr b="0" i="0" sz="2400" u="none" cap="none" strike="noStrike">
              <a:solidFill>
                <a:srgbClr val="38761D"/>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400"/>
              <a:buFont typeface="Arial"/>
              <a:buChar char="•"/>
            </a:pPr>
            <a:r>
              <a:rPr b="0" i="0" lang="en" sz="2400" u="none" cap="none" strike="noStrike">
                <a:solidFill>
                  <a:srgbClr val="0000FF"/>
                </a:solidFill>
                <a:latin typeface="Arial"/>
                <a:ea typeface="Arial"/>
                <a:cs typeface="Arial"/>
                <a:sym typeface="Arial"/>
              </a:rPr>
              <a:t>pwang7</a:t>
            </a:r>
            <a:r>
              <a:rPr b="0" i="0" lang="en" sz="2400" u="none" cap="none" strike="noStrike">
                <a:solidFill>
                  <a:schemeClr val="dk1"/>
                </a:solidFill>
                <a:latin typeface="Arial"/>
                <a:ea typeface="Arial"/>
                <a:cs typeface="Arial"/>
                <a:sym typeface="Arial"/>
              </a:rPr>
              <a:t>@</a:t>
            </a:r>
            <a:r>
              <a:rPr b="0" i="0" lang="en" sz="2400" u="none" cap="none" strike="noStrike">
                <a:solidFill>
                  <a:srgbClr val="9900FF"/>
                </a:solidFill>
                <a:latin typeface="Arial"/>
                <a:ea typeface="Arial"/>
                <a:cs typeface="Arial"/>
                <a:sym typeface="Arial"/>
              </a:rPr>
              <a:t>ncsu</a:t>
            </a:r>
            <a:r>
              <a:rPr b="0" i="0" lang="en" sz="2400" u="none" cap="none" strike="noStrike">
                <a:solidFill>
                  <a:srgbClr val="FF0000"/>
                </a:solidFill>
                <a:latin typeface="Arial"/>
                <a:ea typeface="Arial"/>
                <a:cs typeface="Arial"/>
                <a:sym typeface="Arial"/>
              </a:rPr>
              <a:t>.</a:t>
            </a:r>
            <a:r>
              <a:rPr b="0" i="0" lang="en" sz="2400" u="none" cap="none" strike="noStrike">
                <a:solidFill>
                  <a:srgbClr val="38761D"/>
                </a:solidFill>
                <a:latin typeface="Arial"/>
                <a:ea typeface="Arial"/>
                <a:cs typeface="Arial"/>
                <a:sym typeface="Arial"/>
              </a:rPr>
              <a:t>edu</a:t>
            </a:r>
            <a:endParaRPr>
              <a:solidFill>
                <a:srgbClr val="38761D"/>
              </a:solidFill>
            </a:endParaRPr>
          </a:p>
        </p:txBody>
      </p:sp>
      <p:sp>
        <p:nvSpPr>
          <p:cNvPr id="130" name="Google Shape;130;p19"/>
          <p:cNvSpPr/>
          <p:nvPr/>
        </p:nvSpPr>
        <p:spPr>
          <a:xfrm>
            <a:off x="4952066" y="2809044"/>
            <a:ext cx="3399600" cy="1436700"/>
          </a:xfrm>
          <a:prstGeom prst="rect">
            <a:avLst/>
          </a:prstGeom>
          <a:no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285750" lvl="0" marL="285750" marR="0" rtl="0" algn="l">
              <a:lnSpc>
                <a:spcPct val="150000"/>
              </a:lnSpc>
              <a:spcBef>
                <a:spcPts val="0"/>
              </a:spcBef>
              <a:spcAft>
                <a:spcPts val="0"/>
              </a:spcAft>
              <a:buClr>
                <a:srgbClr val="000000"/>
              </a:buClr>
              <a:buSzPts val="2400"/>
              <a:buFont typeface="Arial"/>
              <a:buChar char="•"/>
            </a:pPr>
            <a:r>
              <a:rPr b="0" i="0" lang="en" sz="2400" u="none" cap="none" strike="noStrike">
                <a:solidFill>
                  <a:srgbClr val="0000FF"/>
                </a:solidFill>
                <a:latin typeface="Arial"/>
                <a:ea typeface="Arial"/>
                <a:cs typeface="Arial"/>
                <a:sym typeface="Arial"/>
              </a:rPr>
              <a:t>joe</a:t>
            </a:r>
            <a:r>
              <a:rPr b="0" i="0" lang="en" sz="2400" u="none" cap="none" strike="noStrike">
                <a:latin typeface="Arial"/>
                <a:ea typeface="Arial"/>
                <a:cs typeface="Arial"/>
                <a:sym typeface="Arial"/>
              </a:rPr>
              <a:t>@</a:t>
            </a:r>
            <a:r>
              <a:rPr b="0" i="0" lang="en" sz="2400" u="none" cap="none" strike="noStrike">
                <a:solidFill>
                  <a:srgbClr val="9900FF"/>
                </a:solidFill>
                <a:latin typeface="Arial"/>
                <a:ea typeface="Arial"/>
                <a:cs typeface="Arial"/>
                <a:sym typeface="Arial"/>
              </a:rPr>
              <a:t>web</a:t>
            </a:r>
            <a:r>
              <a:rPr b="0" i="0" lang="en" sz="2400" u="none" cap="none" strike="noStrike">
                <a:solidFill>
                  <a:srgbClr val="FF0000"/>
                </a:solidFill>
                <a:latin typeface="Arial"/>
                <a:ea typeface="Arial"/>
                <a:cs typeface="Arial"/>
                <a:sym typeface="Arial"/>
              </a:rPr>
              <a:t>.</a:t>
            </a:r>
            <a:r>
              <a:rPr b="0" i="0" lang="en" sz="2400" u="sng" cap="none" strike="noStrike">
                <a:latin typeface="Arial"/>
                <a:ea typeface="Arial"/>
                <a:cs typeface="Arial"/>
                <a:sym typeface="Arial"/>
              </a:rPr>
              <a:t>info</a:t>
            </a:r>
            <a:endParaRPr u="sng"/>
          </a:p>
          <a:p>
            <a:pPr indent="-285750" lvl="0" marL="285750" marR="0" rtl="0" algn="l">
              <a:lnSpc>
                <a:spcPct val="150000"/>
              </a:lnSpc>
              <a:spcBef>
                <a:spcPts val="0"/>
              </a:spcBef>
              <a:spcAft>
                <a:spcPts val="0"/>
              </a:spcAft>
              <a:buClr>
                <a:srgbClr val="000000"/>
              </a:buClr>
              <a:buSzPts val="2400"/>
              <a:buFont typeface="Arial"/>
              <a:buChar char="•"/>
            </a:pPr>
            <a:r>
              <a:rPr b="0" i="0" lang="en" sz="2400" cap="none" strike="noStrike">
                <a:solidFill>
                  <a:schemeClr val="hlink"/>
                </a:solidFill>
                <a:uFill>
                  <a:noFill/>
                </a:uFill>
                <a:latin typeface="Arial"/>
                <a:ea typeface="Arial"/>
                <a:cs typeface="Arial"/>
                <a:sym typeface="Arial"/>
                <a:hlinkClick r:id="rId3"/>
              </a:rPr>
              <a:t>smith</a:t>
            </a:r>
            <a:r>
              <a:rPr b="0" i="0" lang="en" sz="2400" cap="none" strike="noStrike">
                <a:solidFill>
                  <a:schemeClr val="dk1"/>
                </a:solidFill>
                <a:uFill>
                  <a:noFill/>
                </a:uFill>
                <a:latin typeface="Arial"/>
                <a:ea typeface="Arial"/>
                <a:cs typeface="Arial"/>
                <a:sym typeface="Arial"/>
                <a:hlinkClick r:id="rId4">
                  <a:extLst>
                    <a:ext uri="{A12FA001-AC4F-418D-AE19-62706E023703}">
                      <ahyp:hlinkClr val="tx"/>
                    </a:ext>
                  </a:extLst>
                </a:hlinkClick>
              </a:rPr>
              <a:t>@</a:t>
            </a:r>
            <a:r>
              <a:rPr b="0" i="0" lang="en" sz="2400" u="sng" cap="none" strike="noStrike">
                <a:solidFill>
                  <a:schemeClr val="dk1"/>
                </a:solidFill>
                <a:latin typeface="Arial"/>
                <a:ea typeface="Arial"/>
                <a:cs typeface="Arial"/>
                <a:sym typeface="Arial"/>
                <a:hlinkClick r:id="rId5">
                  <a:extLst>
                    <a:ext uri="{A12FA001-AC4F-418D-AE19-62706E023703}">
                      <ahyp:hlinkClr val="tx"/>
                    </a:ext>
                  </a:extLst>
                </a:hlinkClick>
              </a:rPr>
              <a:t>163</a:t>
            </a:r>
            <a:r>
              <a:rPr b="0" i="0" lang="en" sz="2400" cap="none" strike="noStrike">
                <a:solidFill>
                  <a:srgbClr val="38761D"/>
                </a:solidFill>
                <a:uFill>
                  <a:noFill/>
                </a:uFill>
                <a:latin typeface="Arial"/>
                <a:ea typeface="Arial"/>
                <a:cs typeface="Arial"/>
                <a:sym typeface="Arial"/>
                <a:hlinkClick r:id="rId6">
                  <a:extLst>
                    <a:ext uri="{A12FA001-AC4F-418D-AE19-62706E023703}">
                      <ahyp:hlinkClr val="tx"/>
                    </a:ext>
                  </a:extLst>
                </a:hlinkClick>
              </a:rPr>
              <a:t>.com</a:t>
            </a:r>
            <a:endParaRPr b="0" i="0" sz="2400" cap="none" strike="noStrike">
              <a:solidFill>
                <a:srgbClr val="38761D"/>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400"/>
              <a:buChar char="•"/>
            </a:pPr>
            <a:r>
              <a:rPr lang="en" sz="2400">
                <a:solidFill>
                  <a:srgbClr val="0000FF"/>
                </a:solidFill>
              </a:rPr>
              <a:t>atif</a:t>
            </a:r>
            <a:r>
              <a:rPr lang="en" sz="2400">
                <a:solidFill>
                  <a:schemeClr val="dk1"/>
                </a:solidFill>
              </a:rPr>
              <a:t>@</a:t>
            </a:r>
            <a:r>
              <a:rPr lang="en" sz="2400">
                <a:solidFill>
                  <a:srgbClr val="9900FF"/>
                </a:solidFill>
              </a:rPr>
              <a:t>unimelb</a:t>
            </a:r>
            <a:r>
              <a:rPr lang="en" sz="2400">
                <a:solidFill>
                  <a:srgbClr val="FF0000"/>
                </a:solidFill>
              </a:rPr>
              <a:t>.</a:t>
            </a:r>
            <a:r>
              <a:rPr lang="en" sz="2400">
                <a:solidFill>
                  <a:srgbClr val="38761D"/>
                </a:solidFill>
              </a:rPr>
              <a:t>edu</a:t>
            </a:r>
            <a:r>
              <a:rPr lang="en" sz="2400" u="sng">
                <a:solidFill>
                  <a:schemeClr val="dk1"/>
                </a:solidFill>
              </a:rPr>
              <a:t>.au</a:t>
            </a:r>
            <a:endParaRPr sz="2400" u="sng">
              <a:solidFill>
                <a:schemeClr val="dk1"/>
              </a:solidFill>
            </a:endParaRPr>
          </a:p>
        </p:txBody>
      </p:sp>
      <p:pic>
        <p:nvPicPr>
          <p:cNvPr id="131" name="Google Shape;131;p19"/>
          <p:cNvPicPr preferRelativeResize="0"/>
          <p:nvPr/>
        </p:nvPicPr>
        <p:blipFill rotWithShape="1">
          <a:blip r:embed="rId7">
            <a:alphaModFix/>
          </a:blip>
          <a:srcRect b="0" l="0" r="0" t="0"/>
          <a:stretch/>
        </p:blipFill>
        <p:spPr>
          <a:xfrm>
            <a:off x="2146318" y="2175771"/>
            <a:ext cx="881369" cy="710233"/>
          </a:xfrm>
          <a:prstGeom prst="rect">
            <a:avLst/>
          </a:prstGeom>
          <a:noFill/>
          <a:ln>
            <a:noFill/>
          </a:ln>
        </p:spPr>
      </p:pic>
      <p:pic>
        <p:nvPicPr>
          <p:cNvPr id="132" name="Google Shape;132;p19"/>
          <p:cNvPicPr preferRelativeResize="0"/>
          <p:nvPr/>
        </p:nvPicPr>
        <p:blipFill rotWithShape="1">
          <a:blip r:embed="rId8">
            <a:alphaModFix/>
          </a:blip>
          <a:srcRect b="0" l="0" r="0" t="0"/>
          <a:stretch/>
        </p:blipFill>
        <p:spPr>
          <a:xfrm>
            <a:off x="5772214" y="2206191"/>
            <a:ext cx="706522" cy="657048"/>
          </a:xfrm>
          <a:prstGeom prst="rect">
            <a:avLst/>
          </a:prstGeom>
          <a:noFill/>
          <a:ln>
            <a:noFill/>
          </a:ln>
        </p:spPr>
      </p:pic>
      <p:sp>
        <p:nvSpPr>
          <p:cNvPr id="133" name="Google Shape;133;p19"/>
          <p:cNvSpPr/>
          <p:nvPr/>
        </p:nvSpPr>
        <p:spPr>
          <a:xfrm>
            <a:off x="93475" y="2125325"/>
            <a:ext cx="1980600" cy="522600"/>
          </a:xfrm>
          <a:prstGeom prst="wedgeRoundRectCallout">
            <a:avLst>
              <a:gd fmla="val 50933" name="adj1"/>
              <a:gd fmla="val -79304" name="adj2"/>
              <a:gd fmla="val 0" name="adj3"/>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Courier New"/>
                <a:ea typeface="Courier New"/>
                <a:cs typeface="Courier New"/>
                <a:sym typeface="Courier New"/>
              </a:rPr>
              <a:t>[a-zA-Z0-9_]</a:t>
            </a:r>
            <a:r>
              <a:rPr b="1" lang="en" sz="1800">
                <a:solidFill>
                  <a:srgbClr val="FFFFFF"/>
                </a:solidFill>
              </a:rPr>
              <a:t> </a:t>
            </a:r>
            <a:endParaRPr b="1" sz="1800">
              <a:solidFill>
                <a:srgbClr val="FFFFFF"/>
              </a:solidFill>
            </a:endParaRPr>
          </a:p>
        </p:txBody>
      </p:sp>
      <p:grpSp>
        <p:nvGrpSpPr>
          <p:cNvPr id="134" name="Google Shape;134;p19"/>
          <p:cNvGrpSpPr/>
          <p:nvPr/>
        </p:nvGrpSpPr>
        <p:grpSpPr>
          <a:xfrm>
            <a:off x="1277805" y="2302931"/>
            <a:ext cx="3054850" cy="2447358"/>
            <a:chOff x="1928978" y="2129605"/>
            <a:chExt cx="2548469" cy="2541125"/>
          </a:xfrm>
        </p:grpSpPr>
        <p:pic>
          <p:nvPicPr>
            <p:cNvPr id="135" name="Google Shape;135;p19"/>
            <p:cNvPicPr preferRelativeResize="0"/>
            <p:nvPr/>
          </p:nvPicPr>
          <p:blipFill>
            <a:blip r:embed="rId9">
              <a:alphaModFix/>
            </a:blip>
            <a:stretch>
              <a:fillRect/>
            </a:stretch>
          </p:blipFill>
          <p:spPr>
            <a:xfrm>
              <a:off x="1928978" y="2129605"/>
              <a:ext cx="2548469" cy="2541125"/>
            </a:xfrm>
            <a:prstGeom prst="rect">
              <a:avLst/>
            </a:prstGeom>
            <a:noFill/>
            <a:ln>
              <a:noFill/>
            </a:ln>
          </p:spPr>
        </p:pic>
        <p:sp>
          <p:nvSpPr>
            <p:cNvPr id="136" name="Google Shape;136;p19"/>
            <p:cNvSpPr txBox="1"/>
            <p:nvPr/>
          </p:nvSpPr>
          <p:spPr>
            <a:xfrm>
              <a:off x="2125013" y="3169318"/>
              <a:ext cx="2156400" cy="479400"/>
            </a:xfrm>
            <a:prstGeom prst="rect">
              <a:avLst/>
            </a:prstGeom>
            <a:solidFill>
              <a:srgbClr val="FFFF00"/>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t>Restrictive</a:t>
              </a:r>
              <a:endParaRPr sz="18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Distribution of Regex Bugs</a:t>
            </a:r>
            <a:endParaRPr/>
          </a:p>
        </p:txBody>
      </p:sp>
      <p:sp>
        <p:nvSpPr>
          <p:cNvPr id="372" name="Google Shape;372;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373" name="Google Shape;373;p37"/>
          <p:cNvGraphicFramePr/>
          <p:nvPr/>
        </p:nvGraphicFramePr>
        <p:xfrm>
          <a:off x="547850" y="1191850"/>
          <a:ext cx="3000000" cy="3000000"/>
        </p:xfrm>
        <a:graphic>
          <a:graphicData uri="http://schemas.openxmlformats.org/drawingml/2006/table">
            <a:tbl>
              <a:tblPr>
                <a:noFill/>
                <a:tableStyleId>{4181FAB4-D325-4A85-A8DB-8970332A8B68}</a:tableStyleId>
              </a:tblPr>
              <a:tblGrid>
                <a:gridCol w="1143625"/>
                <a:gridCol w="2456275"/>
                <a:gridCol w="2341600"/>
                <a:gridCol w="2197450"/>
              </a:tblGrid>
              <a:tr h="540700">
                <a:tc>
                  <a:txBody>
                    <a:bodyPr/>
                    <a:lstStyle/>
                    <a:p>
                      <a:pPr indent="0" lvl="0" marL="0" rtl="0" algn="ctr">
                        <a:spcBef>
                          <a:spcPts val="0"/>
                        </a:spcBef>
                        <a:spcAft>
                          <a:spcPts val="0"/>
                        </a:spcAft>
                        <a:buNone/>
                      </a:pPr>
                      <a:r>
                        <a:rPr b="1" lang="en"/>
                        <a:t>Root Cause</a:t>
                      </a:r>
                      <a:endParaRPr b="1"/>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t>Manifestation</a:t>
                      </a:r>
                      <a:endParaRPr b="1"/>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t>Count (%) in Manifestation</a:t>
                      </a:r>
                      <a:endParaRPr b="1"/>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t>Count (%) in Root Cause</a:t>
                      </a:r>
                      <a:endParaRPr b="1"/>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FEFEF"/>
                    </a:solidFill>
                  </a:tcPr>
                </a:tc>
              </a:tr>
              <a:tr h="365200">
                <a:tc rowSpan="3">
                  <a:txBody>
                    <a:bodyPr/>
                    <a:lstStyle/>
                    <a:p>
                      <a:pPr indent="0" lvl="0" marL="0" rtl="0" algn="ctr">
                        <a:spcBef>
                          <a:spcPts val="0"/>
                        </a:spcBef>
                        <a:spcAft>
                          <a:spcPts val="0"/>
                        </a:spcAft>
                        <a:buNone/>
                      </a:pPr>
                      <a:r>
                        <a:rPr lang="en"/>
                        <a:t>Regex</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Incorrect Semantics</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165 (75.7%)</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rowSpan="3">
                  <a:txBody>
                    <a:bodyPr/>
                    <a:lstStyle/>
                    <a:p>
                      <a:pPr indent="0" lvl="0" marL="0" rtl="0" algn="ctr">
                        <a:spcBef>
                          <a:spcPts val="0"/>
                        </a:spcBef>
                        <a:spcAft>
                          <a:spcPts val="0"/>
                        </a:spcAft>
                        <a:buNone/>
                      </a:pPr>
                      <a:r>
                        <a:rPr lang="en"/>
                        <a:t>218 (61.2%)</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r>
              <a:tr h="365200">
                <a:tc vMerge="1"/>
                <a:tc>
                  <a:txBody>
                    <a:bodyPr/>
                    <a:lstStyle/>
                    <a:p>
                      <a:pPr indent="0" lvl="0" marL="0" rtl="0" algn="ctr">
                        <a:spcBef>
                          <a:spcPts val="0"/>
                        </a:spcBef>
                        <a:spcAft>
                          <a:spcPts val="0"/>
                        </a:spcAft>
                        <a:buNone/>
                      </a:pPr>
                      <a:r>
                        <a:rPr lang="en"/>
                        <a:t>Compile Error</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8 (3.6%)</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vMerge="1"/>
              </a:tr>
              <a:tr h="285250">
                <a:tc vMerge="1"/>
                <a:tc>
                  <a:txBody>
                    <a:bodyPr/>
                    <a:lstStyle/>
                    <a:p>
                      <a:pPr indent="0" lvl="0" marL="0" rtl="0" algn="ctr">
                        <a:spcBef>
                          <a:spcPts val="0"/>
                        </a:spcBef>
                        <a:spcAft>
                          <a:spcPts val="0"/>
                        </a:spcAft>
                        <a:buNone/>
                      </a:pPr>
                      <a:r>
                        <a:rPr lang="en"/>
                        <a:t>Bad Smells</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45 (20.6%)</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vMerge="1"/>
              </a:tr>
              <a:tr h="365200">
                <a:tc rowSpan="2">
                  <a:txBody>
                    <a:bodyPr/>
                    <a:lstStyle/>
                    <a:p>
                      <a:pPr indent="0" lvl="0" marL="0" rtl="0" algn="ctr">
                        <a:spcBef>
                          <a:spcPts val="0"/>
                        </a:spcBef>
                        <a:spcAft>
                          <a:spcPts val="0"/>
                        </a:spcAft>
                        <a:buNone/>
                      </a:pPr>
                      <a:r>
                        <a:rPr lang="en"/>
                        <a:t>Regex API</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Incorrect Computation</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6 (22.2%)</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c rowSpan="2">
                  <a:txBody>
                    <a:bodyPr/>
                    <a:lstStyle/>
                    <a:p>
                      <a:pPr indent="0" lvl="0" marL="0" rtl="0" algn="ctr">
                        <a:spcBef>
                          <a:spcPts val="0"/>
                        </a:spcBef>
                        <a:spcAft>
                          <a:spcPts val="0"/>
                        </a:spcAft>
                        <a:buNone/>
                      </a:pPr>
                      <a:r>
                        <a:rPr lang="en"/>
                        <a:t>33 (9.3%)</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r>
              <a:tr h="365200">
                <a:tc vMerge="1"/>
                <a:tc>
                  <a:txBody>
                    <a:bodyPr/>
                    <a:lstStyle/>
                    <a:p>
                      <a:pPr indent="0" lvl="0" marL="0" rtl="0" algn="ctr">
                        <a:spcBef>
                          <a:spcPts val="0"/>
                        </a:spcBef>
                        <a:spcAft>
                          <a:spcPts val="0"/>
                        </a:spcAft>
                        <a:buNone/>
                      </a:pPr>
                      <a:r>
                        <a:rPr lang="en"/>
                        <a:t>Bad Smells</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27 (81.8%)</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c vMerge="1"/>
              </a:tr>
              <a:tr h="365200">
                <a:tc rowSpan="3">
                  <a:txBody>
                    <a:bodyPr/>
                    <a:lstStyle/>
                    <a:p>
                      <a:pPr indent="0" lvl="0" marL="0" rtl="0" algn="ctr">
                        <a:spcBef>
                          <a:spcPts val="0"/>
                        </a:spcBef>
                        <a:spcAft>
                          <a:spcPts val="0"/>
                        </a:spcAft>
                        <a:buNone/>
                      </a:pPr>
                      <a:r>
                        <a:rPr lang="en"/>
                        <a:t>Other Code</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t>New Feature</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t>59 (56.2%)</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rowSpan="3">
                  <a:txBody>
                    <a:bodyPr/>
                    <a:lstStyle/>
                    <a:p>
                      <a:pPr indent="0" lvl="0" marL="0" rtl="0" algn="ctr">
                        <a:spcBef>
                          <a:spcPts val="0"/>
                        </a:spcBef>
                        <a:spcAft>
                          <a:spcPts val="0"/>
                        </a:spcAft>
                        <a:buNone/>
                      </a:pPr>
                      <a:r>
                        <a:rPr lang="en"/>
                        <a:t>105 (29.5%)</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r>
              <a:tr h="365200">
                <a:tc vMerge="1"/>
                <a:tc>
                  <a:txBody>
                    <a:bodyPr/>
                    <a:lstStyle/>
                    <a:p>
                      <a:pPr indent="0" lvl="0" marL="0" rtl="0" algn="ctr">
                        <a:spcBef>
                          <a:spcPts val="0"/>
                        </a:spcBef>
                        <a:spcAft>
                          <a:spcPts val="0"/>
                        </a:spcAft>
                        <a:buNone/>
                      </a:pPr>
                      <a:r>
                        <a:rPr lang="en">
                          <a:solidFill>
                            <a:schemeClr val="dk1"/>
                          </a:solidFill>
                        </a:rPr>
                        <a:t>Bad Smells</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t>19 (18.1%)</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vMerge="1"/>
              </a:tr>
              <a:tr h="285250">
                <a:tc vMerge="1"/>
                <a:tc>
                  <a:txBody>
                    <a:bodyPr/>
                    <a:lstStyle/>
                    <a:p>
                      <a:pPr indent="0" lvl="0" marL="0" rtl="0" algn="ctr">
                        <a:spcBef>
                          <a:spcPts val="0"/>
                        </a:spcBef>
                        <a:spcAft>
                          <a:spcPts val="0"/>
                        </a:spcAft>
                        <a:buNone/>
                      </a:pPr>
                      <a:r>
                        <a:rPr lang="en"/>
                        <a:t>Other Failures</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t>27 (25.7%)</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vMerge="1"/>
              </a:tr>
            </a:tbl>
          </a:graphicData>
        </a:graphic>
      </p:graphicFrame>
      <p:sp>
        <p:nvSpPr>
          <p:cNvPr id="374" name="Google Shape;374;p37"/>
          <p:cNvSpPr/>
          <p:nvPr/>
        </p:nvSpPr>
        <p:spPr>
          <a:xfrm>
            <a:off x="6962300" y="2072400"/>
            <a:ext cx="1143600" cy="5814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7"/>
          <p:cNvSpPr txBox="1"/>
          <p:nvPr/>
        </p:nvSpPr>
        <p:spPr>
          <a:xfrm>
            <a:off x="2112500" y="1793800"/>
            <a:ext cx="1668600" cy="3936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
                                        <p:tgtEl>
                                          <p:spTgt spid="375"/>
                                        </p:tgtEl>
                                      </p:cBhvr>
                                    </p:animEffect>
                                  </p:childTnLst>
                                </p:cTn>
                              </p:par>
                              <p:par>
                                <p:cTn fill="hold" nodeType="withEffect" presetClass="exit" presetID="10" presetSubtype="0">
                                  <p:stCondLst>
                                    <p:cond delay="0"/>
                                  </p:stCondLst>
                                  <p:childTnLst>
                                    <p:animEffect filter="fade" transition="out">
                                      <p:cBhvr>
                                        <p:cTn dur="1"/>
                                        <p:tgtEl>
                                          <p:spTgt spid="374"/>
                                        </p:tgtEl>
                                      </p:cBhvr>
                                    </p:animEffect>
                                    <p:set>
                                      <p:cBhvr>
                                        <p:cTn dur="1" fill="hold">
                                          <p:stCondLst>
                                            <p:cond delay="0"/>
                                          </p:stCondLst>
                                        </p:cTn>
                                        <p:tgtEl>
                                          <p:spTgt spid="37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graphicFrame>
        <p:nvGraphicFramePr>
          <p:cNvPr id="380" name="Google Shape;380;p38"/>
          <p:cNvGraphicFramePr/>
          <p:nvPr/>
        </p:nvGraphicFramePr>
        <p:xfrm>
          <a:off x="952500" y="1809750"/>
          <a:ext cx="3000000" cy="3000000"/>
        </p:xfrm>
        <a:graphic>
          <a:graphicData uri="http://schemas.openxmlformats.org/drawingml/2006/table">
            <a:tbl>
              <a:tblPr>
                <a:noFill/>
                <a:tableStyleId>{4181FAB4-D325-4A85-A8DB-8970332A8B68}</a:tableStyleId>
              </a:tblPr>
              <a:tblGrid>
                <a:gridCol w="3619500"/>
                <a:gridCol w="3619500"/>
              </a:tblGrid>
              <a:tr h="351925">
                <a:tc>
                  <a:txBody>
                    <a:bodyPr/>
                    <a:lstStyle/>
                    <a:p>
                      <a:pPr indent="0" lvl="0" marL="0" rtl="0" algn="l">
                        <a:spcBef>
                          <a:spcPts val="0"/>
                        </a:spcBef>
                        <a:spcAft>
                          <a:spcPts val="0"/>
                        </a:spcAft>
                        <a:buNone/>
                      </a:pPr>
                      <a:r>
                        <a:rPr lang="en" sz="1800"/>
                        <a:t>Rejecting valid strings </a:t>
                      </a:r>
                      <a:endParaRPr sz="1800"/>
                    </a:p>
                  </a:txBody>
                  <a:tcPr marT="91425" marB="91425" marR="91425" marL="91425"/>
                </a:tc>
                <a:tc>
                  <a:txBody>
                    <a:bodyPr/>
                    <a:lstStyle/>
                    <a:p>
                      <a:pPr indent="0" lvl="0" marL="0" rtl="0" algn="l">
                        <a:spcBef>
                          <a:spcPts val="0"/>
                        </a:spcBef>
                        <a:spcAft>
                          <a:spcPts val="0"/>
                        </a:spcAft>
                        <a:buNone/>
                      </a:pPr>
                      <a:r>
                        <a:rPr lang="en" sz="1800"/>
                        <a:t>102 (61.8%)</a:t>
                      </a:r>
                      <a:endParaRPr sz="1800"/>
                    </a:p>
                  </a:txBody>
                  <a:tcPr marT="91425" marB="91425" marR="91425" marL="91425"/>
                </a:tc>
              </a:tr>
              <a:tr h="381000">
                <a:tc>
                  <a:txBody>
                    <a:bodyPr/>
                    <a:lstStyle/>
                    <a:p>
                      <a:pPr indent="0" lvl="0" marL="0" rtl="0" algn="l">
                        <a:spcBef>
                          <a:spcPts val="0"/>
                        </a:spcBef>
                        <a:spcAft>
                          <a:spcPts val="0"/>
                        </a:spcAft>
                        <a:buNone/>
                      </a:pPr>
                      <a:r>
                        <a:rPr lang="en" sz="1800"/>
                        <a:t>Accepting invalid strings</a:t>
                      </a:r>
                      <a:endParaRPr sz="1800"/>
                    </a:p>
                  </a:txBody>
                  <a:tcPr marT="91425" marB="91425" marR="91425" marL="91425"/>
                </a:tc>
                <a:tc>
                  <a:txBody>
                    <a:bodyPr/>
                    <a:lstStyle/>
                    <a:p>
                      <a:pPr indent="0" lvl="0" marL="0" rtl="0" algn="l">
                        <a:spcBef>
                          <a:spcPts val="0"/>
                        </a:spcBef>
                        <a:spcAft>
                          <a:spcPts val="0"/>
                        </a:spcAft>
                        <a:buNone/>
                      </a:pPr>
                      <a:r>
                        <a:rPr lang="en" sz="1800"/>
                        <a:t>  36 (21.8%)</a:t>
                      </a:r>
                      <a:endParaRPr sz="1800"/>
                    </a:p>
                  </a:txBody>
                  <a:tcPr marT="91425" marB="91425" marR="91425" marL="91425"/>
                </a:tc>
              </a:tr>
              <a:tr h="381000">
                <a:tc>
                  <a:txBody>
                    <a:bodyPr/>
                    <a:lstStyle/>
                    <a:p>
                      <a:pPr indent="0" lvl="0" marL="0" rtl="0" algn="l">
                        <a:spcBef>
                          <a:spcPts val="0"/>
                        </a:spcBef>
                        <a:spcAft>
                          <a:spcPts val="0"/>
                        </a:spcAft>
                        <a:buNone/>
                      </a:pPr>
                      <a:r>
                        <a:rPr lang="en" sz="1800"/>
                        <a:t>Both of the above</a:t>
                      </a:r>
                      <a:endParaRPr sz="1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800">
                          <a:solidFill>
                            <a:schemeClr val="dk1"/>
                          </a:solidFill>
                        </a:rPr>
                        <a:t>  17 (10.3%)</a:t>
                      </a:r>
                      <a:endParaRPr sz="1800"/>
                    </a:p>
                  </a:txBody>
                  <a:tcPr marT="91425" marB="91425" marR="91425" marL="91425"/>
                </a:tc>
              </a:tr>
              <a:tr h="381000">
                <a:tc>
                  <a:txBody>
                    <a:bodyPr/>
                    <a:lstStyle/>
                    <a:p>
                      <a:pPr indent="0" lvl="0" marL="0" rtl="0" algn="l">
                        <a:spcBef>
                          <a:spcPts val="0"/>
                        </a:spcBef>
                        <a:spcAft>
                          <a:spcPts val="0"/>
                        </a:spcAft>
                        <a:buNone/>
                      </a:pPr>
                      <a:r>
                        <a:rPr lang="en" sz="1800"/>
                        <a:t>Others</a:t>
                      </a:r>
                      <a:endParaRPr sz="1800"/>
                    </a:p>
                  </a:txBody>
                  <a:tcPr marT="91425" marB="91425" marR="91425" marL="91425"/>
                </a:tc>
                <a:tc>
                  <a:txBody>
                    <a:bodyPr/>
                    <a:lstStyle/>
                    <a:p>
                      <a:pPr indent="0" lvl="0" marL="0" rtl="0" algn="l">
                        <a:spcBef>
                          <a:spcPts val="0"/>
                        </a:spcBef>
                        <a:spcAft>
                          <a:spcPts val="0"/>
                        </a:spcAft>
                        <a:buNone/>
                      </a:pPr>
                      <a:r>
                        <a:rPr lang="en" sz="1800"/>
                        <a:t>  10 ( 6.1%)</a:t>
                      </a:r>
                      <a:endParaRPr sz="1800"/>
                    </a:p>
                  </a:txBody>
                  <a:tcPr marT="91425" marB="91425" marR="91425" marL="91425"/>
                </a:tc>
              </a:tr>
            </a:tbl>
          </a:graphicData>
        </a:graphic>
      </p:graphicFrame>
      <p:sp>
        <p:nvSpPr>
          <p:cNvPr id="381" name="Google Shape;381;p38"/>
          <p:cNvSpPr/>
          <p:nvPr/>
        </p:nvSpPr>
        <p:spPr>
          <a:xfrm>
            <a:off x="952350" y="1809750"/>
            <a:ext cx="7239000" cy="459000"/>
          </a:xfrm>
          <a:prstGeom prst="rect">
            <a:avLst/>
          </a:prstGeom>
          <a:noFill/>
          <a:ln cap="flat" cmpd="sng" w="28575">
            <a:solidFill>
              <a:srgbClr val="DA000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Distribution of Regex Bugs</a:t>
            </a:r>
            <a:endParaRPr/>
          </a:p>
        </p:txBody>
      </p:sp>
      <p:sp>
        <p:nvSpPr>
          <p:cNvPr id="383" name="Google Shape;383;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384" name="Google Shape;384;p38"/>
          <p:cNvSpPr/>
          <p:nvPr/>
        </p:nvSpPr>
        <p:spPr>
          <a:xfrm>
            <a:off x="513900" y="3726875"/>
            <a:ext cx="8115900" cy="1040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Regexes tend to be too restrictive.</a:t>
            </a:r>
            <a:endParaRPr b="1" sz="2800"/>
          </a:p>
        </p:txBody>
      </p:sp>
      <p:sp>
        <p:nvSpPr>
          <p:cNvPr id="385" name="Google Shape;385;p38"/>
          <p:cNvSpPr txBox="1"/>
          <p:nvPr>
            <p:ph type="title"/>
          </p:nvPr>
        </p:nvSpPr>
        <p:spPr>
          <a:xfrm>
            <a:off x="838200" y="1217478"/>
            <a:ext cx="6938400" cy="56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chemeClr val="dk1"/>
                </a:solidFill>
              </a:rPr>
              <a:t>Incorrect Semantics (165/356 Bugs, 46%)</a:t>
            </a:r>
            <a:endParaRPr sz="2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Distribution of Regex Bugs</a:t>
            </a:r>
            <a:endParaRPr/>
          </a:p>
        </p:txBody>
      </p:sp>
      <p:sp>
        <p:nvSpPr>
          <p:cNvPr id="391" name="Google Shape;391;p39"/>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393" name="Google Shape;393;p39"/>
          <p:cNvGraphicFramePr/>
          <p:nvPr/>
        </p:nvGraphicFramePr>
        <p:xfrm>
          <a:off x="547850" y="1191850"/>
          <a:ext cx="3000000" cy="3000000"/>
        </p:xfrm>
        <a:graphic>
          <a:graphicData uri="http://schemas.openxmlformats.org/drawingml/2006/table">
            <a:tbl>
              <a:tblPr>
                <a:noFill/>
                <a:tableStyleId>{4181FAB4-D325-4A85-A8DB-8970332A8B68}</a:tableStyleId>
              </a:tblPr>
              <a:tblGrid>
                <a:gridCol w="1143625"/>
                <a:gridCol w="2456275"/>
                <a:gridCol w="2341600"/>
                <a:gridCol w="2197450"/>
              </a:tblGrid>
              <a:tr h="560225">
                <a:tc>
                  <a:txBody>
                    <a:bodyPr/>
                    <a:lstStyle/>
                    <a:p>
                      <a:pPr indent="0" lvl="0" marL="0" rtl="0" algn="ctr">
                        <a:spcBef>
                          <a:spcPts val="0"/>
                        </a:spcBef>
                        <a:spcAft>
                          <a:spcPts val="0"/>
                        </a:spcAft>
                        <a:buNone/>
                      </a:pPr>
                      <a:r>
                        <a:rPr b="1" lang="en"/>
                        <a:t>Root Cause</a:t>
                      </a:r>
                      <a:endParaRPr b="1"/>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t>Manifestation</a:t>
                      </a:r>
                      <a:endParaRPr b="1"/>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t>Count (%) in Manifestation</a:t>
                      </a:r>
                      <a:endParaRPr b="1"/>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t>Count (%) in Root Cause</a:t>
                      </a:r>
                      <a:endParaRPr b="1"/>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FEFEF"/>
                    </a:solidFill>
                  </a:tcPr>
                </a:tc>
              </a:tr>
              <a:tr h="365200">
                <a:tc rowSpan="3">
                  <a:txBody>
                    <a:bodyPr/>
                    <a:lstStyle/>
                    <a:p>
                      <a:pPr indent="0" lvl="0" marL="0" rtl="0" algn="ctr">
                        <a:spcBef>
                          <a:spcPts val="0"/>
                        </a:spcBef>
                        <a:spcAft>
                          <a:spcPts val="0"/>
                        </a:spcAft>
                        <a:buNone/>
                      </a:pPr>
                      <a:r>
                        <a:rPr lang="en"/>
                        <a:t>Regex</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Incorrect Semantics</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165 (75.7%)</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rowSpan="3">
                  <a:txBody>
                    <a:bodyPr/>
                    <a:lstStyle/>
                    <a:p>
                      <a:pPr indent="0" lvl="0" marL="0" rtl="0" algn="ctr">
                        <a:spcBef>
                          <a:spcPts val="0"/>
                        </a:spcBef>
                        <a:spcAft>
                          <a:spcPts val="0"/>
                        </a:spcAft>
                        <a:buNone/>
                      </a:pPr>
                      <a:r>
                        <a:rPr lang="en"/>
                        <a:t>218 (61.2%)</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r>
              <a:tr h="365200">
                <a:tc vMerge="1"/>
                <a:tc>
                  <a:txBody>
                    <a:bodyPr/>
                    <a:lstStyle/>
                    <a:p>
                      <a:pPr indent="0" lvl="0" marL="0" rtl="0" algn="ctr">
                        <a:spcBef>
                          <a:spcPts val="0"/>
                        </a:spcBef>
                        <a:spcAft>
                          <a:spcPts val="0"/>
                        </a:spcAft>
                        <a:buNone/>
                      </a:pPr>
                      <a:r>
                        <a:rPr lang="en"/>
                        <a:t>Compile Error</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8 (3.6%)</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vMerge="1"/>
              </a:tr>
              <a:tr h="365200">
                <a:tc vMerge="1"/>
                <a:tc>
                  <a:txBody>
                    <a:bodyPr/>
                    <a:lstStyle/>
                    <a:p>
                      <a:pPr indent="0" lvl="0" marL="0" rtl="0" algn="ctr">
                        <a:spcBef>
                          <a:spcPts val="0"/>
                        </a:spcBef>
                        <a:spcAft>
                          <a:spcPts val="0"/>
                        </a:spcAft>
                        <a:buNone/>
                      </a:pPr>
                      <a:r>
                        <a:rPr lang="en"/>
                        <a:t>Bad Smells</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45 (20.6%)</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vMerge="1"/>
              </a:tr>
              <a:tr h="365200">
                <a:tc rowSpan="2">
                  <a:txBody>
                    <a:bodyPr/>
                    <a:lstStyle/>
                    <a:p>
                      <a:pPr indent="0" lvl="0" marL="0" rtl="0" algn="ctr">
                        <a:spcBef>
                          <a:spcPts val="0"/>
                        </a:spcBef>
                        <a:spcAft>
                          <a:spcPts val="0"/>
                        </a:spcAft>
                        <a:buNone/>
                      </a:pPr>
                      <a:r>
                        <a:rPr lang="en"/>
                        <a:t>Regex API</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Incorrect Computation</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6 (22.2%)</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c rowSpan="2">
                  <a:txBody>
                    <a:bodyPr/>
                    <a:lstStyle/>
                    <a:p>
                      <a:pPr indent="0" lvl="0" marL="0" rtl="0" algn="ctr">
                        <a:spcBef>
                          <a:spcPts val="0"/>
                        </a:spcBef>
                        <a:spcAft>
                          <a:spcPts val="0"/>
                        </a:spcAft>
                        <a:buNone/>
                      </a:pPr>
                      <a:r>
                        <a:rPr lang="en"/>
                        <a:t>33 (9.3%)</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r>
              <a:tr h="365200">
                <a:tc vMerge="1"/>
                <a:tc>
                  <a:txBody>
                    <a:bodyPr/>
                    <a:lstStyle/>
                    <a:p>
                      <a:pPr indent="0" lvl="0" marL="0" rtl="0" algn="ctr">
                        <a:spcBef>
                          <a:spcPts val="0"/>
                        </a:spcBef>
                        <a:spcAft>
                          <a:spcPts val="0"/>
                        </a:spcAft>
                        <a:buNone/>
                      </a:pPr>
                      <a:r>
                        <a:rPr lang="en"/>
                        <a:t>Bad Smells</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27 (81.8%)</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c vMerge="1"/>
              </a:tr>
              <a:tr h="365200">
                <a:tc rowSpan="3">
                  <a:txBody>
                    <a:bodyPr/>
                    <a:lstStyle/>
                    <a:p>
                      <a:pPr indent="0" lvl="0" marL="0" rtl="0" algn="ctr">
                        <a:spcBef>
                          <a:spcPts val="0"/>
                        </a:spcBef>
                        <a:spcAft>
                          <a:spcPts val="0"/>
                        </a:spcAft>
                        <a:buNone/>
                      </a:pPr>
                      <a:r>
                        <a:rPr lang="en"/>
                        <a:t>Other Code</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t>New Feature</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t>59 (56.2%)</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rowSpan="3">
                  <a:txBody>
                    <a:bodyPr/>
                    <a:lstStyle/>
                    <a:p>
                      <a:pPr indent="0" lvl="0" marL="0" rtl="0" algn="ctr">
                        <a:spcBef>
                          <a:spcPts val="0"/>
                        </a:spcBef>
                        <a:spcAft>
                          <a:spcPts val="0"/>
                        </a:spcAft>
                        <a:buNone/>
                      </a:pPr>
                      <a:r>
                        <a:rPr lang="en"/>
                        <a:t>105 (29.5%)</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r>
              <a:tr h="365200">
                <a:tc vMerge="1"/>
                <a:tc>
                  <a:txBody>
                    <a:bodyPr/>
                    <a:lstStyle/>
                    <a:p>
                      <a:pPr indent="0" lvl="0" marL="0" rtl="0" algn="ctr">
                        <a:spcBef>
                          <a:spcPts val="0"/>
                        </a:spcBef>
                        <a:spcAft>
                          <a:spcPts val="0"/>
                        </a:spcAft>
                        <a:buNone/>
                      </a:pPr>
                      <a:r>
                        <a:rPr lang="en" sz="1200">
                          <a:solidFill>
                            <a:schemeClr val="dk1"/>
                          </a:solidFill>
                        </a:rPr>
                        <a:t>Bad Smells</a:t>
                      </a:r>
                      <a:endParaRPr sz="12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1200"/>
                        <a:t>19 (18.1%)</a:t>
                      </a:r>
                      <a:endParaRPr sz="12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vMerge="1"/>
              </a:tr>
              <a:tr h="174775">
                <a:tc vMerge="1"/>
                <a:tc>
                  <a:txBody>
                    <a:bodyPr/>
                    <a:lstStyle/>
                    <a:p>
                      <a:pPr indent="0" lvl="0" marL="0" rtl="0" algn="ctr">
                        <a:spcBef>
                          <a:spcPts val="0"/>
                        </a:spcBef>
                        <a:spcAft>
                          <a:spcPts val="0"/>
                        </a:spcAft>
                        <a:buNone/>
                      </a:pPr>
                      <a:r>
                        <a:rPr lang="en" sz="1200"/>
                        <a:t>Other Failures</a:t>
                      </a:r>
                      <a:endParaRPr sz="12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1200"/>
                        <a:t>27 (25.7%)</a:t>
                      </a:r>
                      <a:endParaRPr sz="12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2CC"/>
                    </a:solidFill>
                  </a:tcPr>
                </a:tc>
                <a:tc vMerge="1"/>
              </a:tr>
            </a:tbl>
          </a:graphicData>
        </a:graphic>
      </p:graphicFrame>
      <p:sp>
        <p:nvSpPr>
          <p:cNvPr id="394" name="Google Shape;394;p39"/>
          <p:cNvSpPr/>
          <p:nvPr/>
        </p:nvSpPr>
        <p:spPr>
          <a:xfrm>
            <a:off x="560575" y="3726800"/>
            <a:ext cx="8115900" cy="1040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Regexes need to be tested!</a:t>
            </a:r>
            <a:endParaRPr b="1" sz="2800"/>
          </a:p>
        </p:txBody>
      </p:sp>
      <p:sp>
        <p:nvSpPr>
          <p:cNvPr id="395" name="Google Shape;395;p39"/>
          <p:cNvSpPr txBox="1"/>
          <p:nvPr/>
        </p:nvSpPr>
        <p:spPr>
          <a:xfrm>
            <a:off x="2233150" y="2200050"/>
            <a:ext cx="1285800" cy="326100"/>
          </a:xfrm>
          <a:prstGeom prst="rect">
            <a:avLst/>
          </a:prstGeom>
          <a:noFill/>
          <a:ln cap="flat" cmpd="sng" w="28575">
            <a:solidFill>
              <a:srgbClr val="DA000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Regex Bug Fix W/O Test Code Changes</a:t>
            </a:r>
            <a:endParaRPr/>
          </a:p>
        </p:txBody>
      </p:sp>
      <p:sp>
        <p:nvSpPr>
          <p:cNvPr id="401" name="Google Shape;401;p40"/>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403" name="Google Shape;403;p40"/>
          <p:cNvGraphicFramePr/>
          <p:nvPr/>
        </p:nvGraphicFramePr>
        <p:xfrm>
          <a:off x="737650" y="1545725"/>
          <a:ext cx="3000000" cy="3000000"/>
        </p:xfrm>
        <a:graphic>
          <a:graphicData uri="http://schemas.openxmlformats.org/drawingml/2006/table">
            <a:tbl>
              <a:tblPr>
                <a:noFill/>
                <a:tableStyleId>{4181FAB4-D325-4A85-A8DB-8970332A8B68}</a:tableStyleId>
              </a:tblPr>
              <a:tblGrid>
                <a:gridCol w="1052475"/>
                <a:gridCol w="2569425"/>
                <a:gridCol w="1449375"/>
                <a:gridCol w="1419050"/>
                <a:gridCol w="1392425"/>
              </a:tblGrid>
              <a:tr h="560225">
                <a:tc rowSpan="2">
                  <a:txBody>
                    <a:bodyPr/>
                    <a:lstStyle/>
                    <a:p>
                      <a:pPr indent="0" lvl="0" marL="0" rtl="0" algn="ctr">
                        <a:spcBef>
                          <a:spcPts val="0"/>
                        </a:spcBef>
                        <a:spcAft>
                          <a:spcPts val="0"/>
                        </a:spcAft>
                        <a:buNone/>
                      </a:pPr>
                      <a:r>
                        <a:rPr b="1" lang="en" sz="1800"/>
                        <a:t>Total</a:t>
                      </a:r>
                      <a:endParaRPr b="1"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FEFEF"/>
                    </a:solidFill>
                  </a:tcPr>
                </a:tc>
                <a:tc rowSpan="2">
                  <a:txBody>
                    <a:bodyPr/>
                    <a:lstStyle/>
                    <a:p>
                      <a:pPr indent="0" lvl="0" marL="0" rtl="0" algn="ctr">
                        <a:spcBef>
                          <a:spcPts val="0"/>
                        </a:spcBef>
                        <a:spcAft>
                          <a:spcPts val="0"/>
                        </a:spcAft>
                        <a:buNone/>
                      </a:pPr>
                      <a:r>
                        <a:rPr b="1" lang="en" sz="1800"/>
                        <a:t>Without Test Code Changes</a:t>
                      </a:r>
                      <a:endParaRPr b="1"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FEFEF"/>
                    </a:solidFill>
                  </a:tcPr>
                </a:tc>
                <a:tc gridSpan="3">
                  <a:txBody>
                    <a:bodyPr/>
                    <a:lstStyle/>
                    <a:p>
                      <a:pPr indent="0" lvl="0" marL="0" rtl="0" algn="ctr">
                        <a:spcBef>
                          <a:spcPts val="0"/>
                        </a:spcBef>
                        <a:spcAft>
                          <a:spcPts val="0"/>
                        </a:spcAft>
                        <a:buNone/>
                      </a:pPr>
                      <a:r>
                        <a:rPr b="1" lang="en" sz="1800"/>
                        <a:t>With Test Code Changes</a:t>
                      </a:r>
                      <a:endParaRPr b="1"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FEFEF"/>
                    </a:solidFill>
                  </a:tcPr>
                </a:tc>
                <a:tc hMerge="1"/>
                <a:tc hMerge="1"/>
              </a:tr>
              <a:tr h="365200">
                <a:tc vMerge="1"/>
                <a:tc vMerge="1"/>
                <a:tc>
                  <a:txBody>
                    <a:bodyPr/>
                    <a:lstStyle/>
                    <a:p>
                      <a:pPr indent="0" lvl="0" marL="0" rtl="0" algn="ctr">
                        <a:spcBef>
                          <a:spcPts val="0"/>
                        </a:spcBef>
                        <a:spcAft>
                          <a:spcPts val="0"/>
                        </a:spcAft>
                        <a:buNone/>
                      </a:pPr>
                      <a:r>
                        <a:rPr b="1" lang="en" sz="1800"/>
                        <a:t>Addition</a:t>
                      </a:r>
                      <a:endParaRPr b="1"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sz="1800"/>
                        <a:t>Edit</a:t>
                      </a:r>
                      <a:endParaRPr b="1"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sz="1800"/>
                        <a:t>Removal</a:t>
                      </a:r>
                      <a:endParaRPr b="1"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r>
              <a:tr h="365200">
                <a:tc rowSpan="2">
                  <a:txBody>
                    <a:bodyPr/>
                    <a:lstStyle/>
                    <a:p>
                      <a:pPr indent="0" lvl="0" marL="0" rtl="0" algn="ctr">
                        <a:spcBef>
                          <a:spcPts val="0"/>
                        </a:spcBef>
                        <a:spcAft>
                          <a:spcPts val="0"/>
                        </a:spcAft>
                        <a:buNone/>
                      </a:pPr>
                      <a:r>
                        <a:rPr lang="en" sz="1800">
                          <a:solidFill>
                            <a:schemeClr val="dk1"/>
                          </a:solidFill>
                        </a:rPr>
                        <a:t>356</a:t>
                      </a:r>
                      <a:endParaRPr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rowSpan="2">
                  <a:txBody>
                    <a:bodyPr/>
                    <a:lstStyle/>
                    <a:p>
                      <a:pPr indent="0" lvl="0" marL="0" rtl="0" algn="ctr">
                        <a:spcBef>
                          <a:spcPts val="0"/>
                        </a:spcBef>
                        <a:spcAft>
                          <a:spcPts val="0"/>
                        </a:spcAft>
                        <a:buNone/>
                      </a:pPr>
                      <a:r>
                        <a:rPr lang="en" sz="1800"/>
                        <a:t>182 (51.1%)</a:t>
                      </a:r>
                      <a:endParaRPr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sz="1800"/>
                        <a:t>131 (75.3%)</a:t>
                      </a:r>
                      <a:endParaRPr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sz="1800"/>
                        <a:t>59 (33.9%)</a:t>
                      </a:r>
                      <a:endParaRPr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sz="1800">
                          <a:solidFill>
                            <a:schemeClr val="dk1"/>
                          </a:solidFill>
                        </a:rPr>
                        <a:t>19 (10.9%)</a:t>
                      </a:r>
                      <a:endParaRPr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r>
              <a:tr h="365200">
                <a:tc vMerge="1"/>
                <a:tc vMerge="1"/>
                <a:tc gridSpan="3">
                  <a:txBody>
                    <a:bodyPr/>
                    <a:lstStyle/>
                    <a:p>
                      <a:pPr indent="0" lvl="0" marL="0" rtl="0" algn="ctr">
                        <a:spcBef>
                          <a:spcPts val="0"/>
                        </a:spcBef>
                        <a:spcAft>
                          <a:spcPts val="0"/>
                        </a:spcAft>
                        <a:buNone/>
                      </a:pPr>
                      <a:r>
                        <a:rPr lang="en" sz="1800"/>
                        <a:t>174 (48.9%)</a:t>
                      </a:r>
                      <a:endParaRPr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c hMerge="1"/>
                <a:tc hMerge="1"/>
              </a:tr>
            </a:tbl>
          </a:graphicData>
        </a:graphic>
      </p:graphicFrame>
      <p:sp>
        <p:nvSpPr>
          <p:cNvPr id="404" name="Google Shape;404;p40"/>
          <p:cNvSpPr/>
          <p:nvPr/>
        </p:nvSpPr>
        <p:spPr>
          <a:xfrm>
            <a:off x="648775" y="3422075"/>
            <a:ext cx="8104500" cy="1040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Test changes is uncommon in regex bugs</a:t>
            </a:r>
            <a:endParaRPr b="1" sz="2800"/>
          </a:p>
        </p:txBody>
      </p:sp>
      <p:sp>
        <p:nvSpPr>
          <p:cNvPr id="405" name="Google Shape;405;p40"/>
          <p:cNvSpPr/>
          <p:nvPr/>
        </p:nvSpPr>
        <p:spPr>
          <a:xfrm>
            <a:off x="2096975" y="2741450"/>
            <a:ext cx="1970700" cy="635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0"/>
          <p:cNvSpPr txBox="1"/>
          <p:nvPr/>
        </p:nvSpPr>
        <p:spPr>
          <a:xfrm>
            <a:off x="4213175" y="1539850"/>
            <a:ext cx="4892400" cy="1970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800"/>
              <a:t># bug fixes without test changes </a:t>
            </a:r>
            <a:r>
              <a:rPr lang="en"/>
              <a:t>(GitHub commits)</a:t>
            </a:r>
            <a:endParaRPr/>
          </a:p>
          <a:p>
            <a:pPr indent="-317500" lvl="0" marL="457200" rtl="0" algn="l">
              <a:lnSpc>
                <a:spcPct val="150000"/>
              </a:lnSpc>
              <a:spcBef>
                <a:spcPts val="0"/>
              </a:spcBef>
              <a:spcAft>
                <a:spcPts val="0"/>
              </a:spcAft>
              <a:buSzPts val="1400"/>
              <a:buChar char="●"/>
            </a:pPr>
            <a:r>
              <a:rPr lang="en" sz="1800"/>
              <a:t>4/795 (0.5%) in BugsJS</a:t>
            </a:r>
            <a:r>
              <a:rPr lang="en" sz="1800">
                <a:solidFill>
                  <a:srgbClr val="999999"/>
                </a:solidFill>
              </a:rPr>
              <a:t> </a:t>
            </a:r>
            <a:endParaRPr sz="1800">
              <a:solidFill>
                <a:srgbClr val="999999"/>
              </a:solidFill>
            </a:endParaRPr>
          </a:p>
          <a:p>
            <a:pPr indent="0" lvl="0" marL="457200" rtl="0" algn="l">
              <a:lnSpc>
                <a:spcPct val="150000"/>
              </a:lnSpc>
              <a:spcBef>
                <a:spcPts val="0"/>
              </a:spcBef>
              <a:spcAft>
                <a:spcPts val="0"/>
              </a:spcAft>
              <a:buNone/>
            </a:pPr>
            <a:r>
              <a:rPr lang="en">
                <a:solidFill>
                  <a:srgbClr val="999999"/>
                </a:solidFill>
              </a:rPr>
              <a:t>[Gyimesi, ICST 2018]</a:t>
            </a:r>
            <a:endParaRPr sz="1300" u="sng">
              <a:solidFill>
                <a:srgbClr val="D14836"/>
              </a:solidFill>
              <a:highlight>
                <a:srgbClr val="FFFFFF"/>
              </a:highlight>
            </a:endParaRPr>
          </a:p>
          <a:p>
            <a:pPr indent="-317500" lvl="0" marL="457200" rtl="0" algn="l">
              <a:lnSpc>
                <a:spcPct val="150000"/>
              </a:lnSpc>
              <a:spcBef>
                <a:spcPts val="0"/>
              </a:spcBef>
              <a:spcAft>
                <a:spcPts val="0"/>
              </a:spcAft>
              <a:buClr>
                <a:schemeClr val="dk1"/>
              </a:buClr>
              <a:buSzPts val="1400"/>
              <a:buChar char="●"/>
            </a:pPr>
            <a:r>
              <a:rPr lang="en" sz="1800">
                <a:solidFill>
                  <a:schemeClr val="dk1"/>
                </a:solidFill>
              </a:rPr>
              <a:t>741/12,355 (6%) in BEARS</a:t>
            </a:r>
            <a:endParaRPr sz="1800">
              <a:solidFill>
                <a:srgbClr val="999999"/>
              </a:solidFill>
            </a:endParaRPr>
          </a:p>
          <a:p>
            <a:pPr indent="0" lvl="0" marL="457200" rtl="0" algn="l">
              <a:lnSpc>
                <a:spcPct val="150000"/>
              </a:lnSpc>
              <a:spcBef>
                <a:spcPts val="0"/>
              </a:spcBef>
              <a:spcAft>
                <a:spcPts val="0"/>
              </a:spcAft>
              <a:buNone/>
            </a:pPr>
            <a:r>
              <a:rPr lang="en">
                <a:solidFill>
                  <a:srgbClr val="999999"/>
                </a:solidFill>
              </a:rPr>
              <a:t>[Madeiral, SANER 2019]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Regex Bug Fix W/O Test Code Changes</a:t>
            </a:r>
            <a:endParaRPr/>
          </a:p>
        </p:txBody>
      </p:sp>
      <p:sp>
        <p:nvSpPr>
          <p:cNvPr id="412" name="Google Shape;412;p41"/>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414" name="Google Shape;414;p41"/>
          <p:cNvGraphicFramePr/>
          <p:nvPr/>
        </p:nvGraphicFramePr>
        <p:xfrm>
          <a:off x="737650" y="1545725"/>
          <a:ext cx="3000000" cy="3000000"/>
        </p:xfrm>
        <a:graphic>
          <a:graphicData uri="http://schemas.openxmlformats.org/drawingml/2006/table">
            <a:tbl>
              <a:tblPr>
                <a:noFill/>
                <a:tableStyleId>{4181FAB4-D325-4A85-A8DB-8970332A8B68}</a:tableStyleId>
              </a:tblPr>
              <a:tblGrid>
                <a:gridCol w="1052475"/>
                <a:gridCol w="2569425"/>
                <a:gridCol w="1449375"/>
                <a:gridCol w="1419050"/>
                <a:gridCol w="1392425"/>
              </a:tblGrid>
              <a:tr h="560225">
                <a:tc rowSpan="2">
                  <a:txBody>
                    <a:bodyPr/>
                    <a:lstStyle/>
                    <a:p>
                      <a:pPr indent="0" lvl="0" marL="0" rtl="0" algn="ctr">
                        <a:spcBef>
                          <a:spcPts val="0"/>
                        </a:spcBef>
                        <a:spcAft>
                          <a:spcPts val="0"/>
                        </a:spcAft>
                        <a:buNone/>
                      </a:pPr>
                      <a:r>
                        <a:rPr b="1" lang="en" sz="1800"/>
                        <a:t>Total</a:t>
                      </a:r>
                      <a:endParaRPr b="1"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FEFEF"/>
                    </a:solidFill>
                  </a:tcPr>
                </a:tc>
                <a:tc rowSpan="2">
                  <a:txBody>
                    <a:bodyPr/>
                    <a:lstStyle/>
                    <a:p>
                      <a:pPr indent="0" lvl="0" marL="0" rtl="0" algn="ctr">
                        <a:spcBef>
                          <a:spcPts val="0"/>
                        </a:spcBef>
                        <a:spcAft>
                          <a:spcPts val="0"/>
                        </a:spcAft>
                        <a:buNone/>
                      </a:pPr>
                      <a:r>
                        <a:rPr b="1" lang="en" sz="1800"/>
                        <a:t>Without Test Code Changes</a:t>
                      </a:r>
                      <a:endParaRPr b="1"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FEFEF"/>
                    </a:solidFill>
                  </a:tcPr>
                </a:tc>
                <a:tc gridSpan="3">
                  <a:txBody>
                    <a:bodyPr/>
                    <a:lstStyle/>
                    <a:p>
                      <a:pPr indent="0" lvl="0" marL="0" rtl="0" algn="ctr">
                        <a:spcBef>
                          <a:spcPts val="0"/>
                        </a:spcBef>
                        <a:spcAft>
                          <a:spcPts val="0"/>
                        </a:spcAft>
                        <a:buNone/>
                      </a:pPr>
                      <a:r>
                        <a:rPr b="1" lang="en" sz="1800"/>
                        <a:t>With Test Code Changes</a:t>
                      </a:r>
                      <a:endParaRPr b="1"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FEFEF"/>
                    </a:solidFill>
                  </a:tcPr>
                </a:tc>
                <a:tc hMerge="1"/>
                <a:tc hMerge="1"/>
              </a:tr>
              <a:tr h="365200">
                <a:tc vMerge="1"/>
                <a:tc vMerge="1"/>
                <a:tc>
                  <a:txBody>
                    <a:bodyPr/>
                    <a:lstStyle/>
                    <a:p>
                      <a:pPr indent="0" lvl="0" marL="0" rtl="0" algn="ctr">
                        <a:spcBef>
                          <a:spcPts val="0"/>
                        </a:spcBef>
                        <a:spcAft>
                          <a:spcPts val="0"/>
                        </a:spcAft>
                        <a:buNone/>
                      </a:pPr>
                      <a:r>
                        <a:rPr b="1" lang="en" sz="1800"/>
                        <a:t>Addition</a:t>
                      </a:r>
                      <a:endParaRPr b="1"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sz="1800"/>
                        <a:t>Edit</a:t>
                      </a:r>
                      <a:endParaRPr b="1"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sz="1800"/>
                        <a:t>Removal</a:t>
                      </a:r>
                      <a:endParaRPr b="1"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r>
              <a:tr h="365200">
                <a:tc rowSpan="2">
                  <a:txBody>
                    <a:bodyPr/>
                    <a:lstStyle/>
                    <a:p>
                      <a:pPr indent="0" lvl="0" marL="0" rtl="0" algn="ctr">
                        <a:spcBef>
                          <a:spcPts val="0"/>
                        </a:spcBef>
                        <a:spcAft>
                          <a:spcPts val="0"/>
                        </a:spcAft>
                        <a:buNone/>
                      </a:pPr>
                      <a:r>
                        <a:rPr lang="en" sz="1800">
                          <a:solidFill>
                            <a:schemeClr val="dk1"/>
                          </a:solidFill>
                        </a:rPr>
                        <a:t>356</a:t>
                      </a:r>
                      <a:endParaRPr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rowSpan="2">
                  <a:txBody>
                    <a:bodyPr/>
                    <a:lstStyle/>
                    <a:p>
                      <a:pPr indent="0" lvl="0" marL="0" rtl="0" algn="ctr">
                        <a:spcBef>
                          <a:spcPts val="0"/>
                        </a:spcBef>
                        <a:spcAft>
                          <a:spcPts val="0"/>
                        </a:spcAft>
                        <a:buNone/>
                      </a:pPr>
                      <a:r>
                        <a:rPr lang="en" sz="1800"/>
                        <a:t>182 (51.1%)</a:t>
                      </a:r>
                      <a:endParaRPr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sz="1800"/>
                        <a:t>131 (75.3%)</a:t>
                      </a:r>
                      <a:endParaRPr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sz="1800"/>
                        <a:t>59 (33.9%)</a:t>
                      </a:r>
                      <a:endParaRPr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sz="1800">
                          <a:solidFill>
                            <a:schemeClr val="dk1"/>
                          </a:solidFill>
                        </a:rPr>
                        <a:t>19 (10.9%)</a:t>
                      </a:r>
                      <a:endParaRPr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r>
              <a:tr h="365200">
                <a:tc vMerge="1"/>
                <a:tc vMerge="1"/>
                <a:tc gridSpan="3">
                  <a:txBody>
                    <a:bodyPr/>
                    <a:lstStyle/>
                    <a:p>
                      <a:pPr indent="0" lvl="0" marL="0" rtl="0" algn="ctr">
                        <a:spcBef>
                          <a:spcPts val="0"/>
                        </a:spcBef>
                        <a:spcAft>
                          <a:spcPts val="0"/>
                        </a:spcAft>
                        <a:buNone/>
                      </a:pPr>
                      <a:r>
                        <a:rPr lang="en" sz="1800"/>
                        <a:t>174 (48.9%)</a:t>
                      </a:r>
                      <a:endParaRPr sz="18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c hMerge="1"/>
                <a:tc hMerge="1"/>
              </a:tr>
            </a:tbl>
          </a:graphicData>
        </a:graphic>
      </p:graphicFrame>
      <p:sp>
        <p:nvSpPr>
          <p:cNvPr id="415" name="Google Shape;415;p41"/>
          <p:cNvSpPr/>
          <p:nvPr/>
        </p:nvSpPr>
        <p:spPr>
          <a:xfrm>
            <a:off x="4067675" y="2031950"/>
            <a:ext cx="1828800" cy="1147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6" name="Google Shape;416;p41"/>
          <p:cNvPicPr preferRelativeResize="0"/>
          <p:nvPr/>
        </p:nvPicPr>
        <p:blipFill>
          <a:blip r:embed="rId3">
            <a:alphaModFix/>
          </a:blip>
          <a:stretch>
            <a:fillRect/>
          </a:stretch>
        </p:blipFill>
        <p:spPr>
          <a:xfrm>
            <a:off x="72675" y="1336375"/>
            <a:ext cx="7399825" cy="3432125"/>
          </a:xfrm>
          <a:prstGeom prst="rect">
            <a:avLst/>
          </a:prstGeom>
          <a:noFill/>
          <a:ln cap="flat" cmpd="sng" w="19050">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
                                        <p:tgtEl>
                                          <p:spTgt spid="4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Regex Bug Fix W/O Test Code Changes</a:t>
            </a:r>
            <a:endParaRPr/>
          </a:p>
        </p:txBody>
      </p:sp>
      <p:sp>
        <p:nvSpPr>
          <p:cNvPr id="422" name="Google Shape;422;p42"/>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424" name="Google Shape;424;p42"/>
          <p:cNvGraphicFramePr/>
          <p:nvPr/>
        </p:nvGraphicFramePr>
        <p:xfrm>
          <a:off x="509050" y="1393325"/>
          <a:ext cx="3000000" cy="3000000"/>
        </p:xfrm>
        <a:graphic>
          <a:graphicData uri="http://schemas.openxmlformats.org/drawingml/2006/table">
            <a:tbl>
              <a:tblPr>
                <a:noFill/>
                <a:tableStyleId>{4181FAB4-D325-4A85-A8DB-8970332A8B68}</a:tableStyleId>
              </a:tblPr>
              <a:tblGrid>
                <a:gridCol w="725925"/>
                <a:gridCol w="1559125"/>
                <a:gridCol w="1486350"/>
                <a:gridCol w="1486350"/>
                <a:gridCol w="1486350"/>
                <a:gridCol w="1394850"/>
              </a:tblGrid>
              <a:tr h="560225">
                <a:tc>
                  <a:txBody>
                    <a:bodyPr/>
                    <a:lstStyle/>
                    <a:p>
                      <a:pPr indent="0" lvl="0" marL="0" rtl="0" algn="ctr">
                        <a:spcBef>
                          <a:spcPts val="0"/>
                        </a:spcBef>
                        <a:spcAft>
                          <a:spcPts val="0"/>
                        </a:spcAft>
                        <a:buNone/>
                      </a:pPr>
                      <a:r>
                        <a:rPr b="1" lang="en"/>
                        <a:t>Root Cause</a:t>
                      </a:r>
                      <a:endParaRPr b="1"/>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t>Manifestation</a:t>
                      </a:r>
                      <a:endParaRPr b="1"/>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t>Test Code Addition</a:t>
                      </a:r>
                      <a:endParaRPr b="1"/>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t>Test Code</a:t>
                      </a:r>
                      <a:endParaRPr b="1"/>
                    </a:p>
                    <a:p>
                      <a:pPr indent="0" lvl="0" marL="0" rtl="0" algn="ctr">
                        <a:spcBef>
                          <a:spcPts val="0"/>
                        </a:spcBef>
                        <a:spcAft>
                          <a:spcPts val="0"/>
                        </a:spcAft>
                        <a:buNone/>
                      </a:pPr>
                      <a:r>
                        <a:rPr b="1" lang="en"/>
                        <a:t>Edit</a:t>
                      </a:r>
                      <a:endParaRPr b="1"/>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t>Test Code</a:t>
                      </a:r>
                      <a:endParaRPr b="1"/>
                    </a:p>
                    <a:p>
                      <a:pPr indent="0" lvl="0" marL="0" rtl="0" algn="ctr">
                        <a:spcBef>
                          <a:spcPts val="0"/>
                        </a:spcBef>
                        <a:spcAft>
                          <a:spcPts val="0"/>
                        </a:spcAft>
                        <a:buNone/>
                      </a:pPr>
                      <a:r>
                        <a:rPr b="1" lang="en"/>
                        <a:t>Removal</a:t>
                      </a:r>
                      <a:endParaRPr b="1"/>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t>Combined</a:t>
                      </a:r>
                      <a:endParaRPr b="1"/>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FEFEF"/>
                    </a:solidFill>
                  </a:tcPr>
                </a:tc>
              </a:tr>
              <a:tr h="365200">
                <a:tc rowSpan="3">
                  <a:txBody>
                    <a:bodyPr/>
                    <a:lstStyle/>
                    <a:p>
                      <a:pPr indent="0" lvl="0" marL="0" rtl="0" algn="ctr">
                        <a:spcBef>
                          <a:spcPts val="0"/>
                        </a:spcBef>
                        <a:spcAft>
                          <a:spcPts val="0"/>
                        </a:spcAft>
                        <a:buNone/>
                      </a:pPr>
                      <a:r>
                        <a:rPr lang="en"/>
                        <a:t>Regex</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Incorrect Semantics</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53</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32</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79/165 (47.9%)</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r>
              <a:tr h="365200">
                <a:tc vMerge="1"/>
                <a:tc>
                  <a:txBody>
                    <a:bodyPr/>
                    <a:lstStyle/>
                    <a:p>
                      <a:pPr indent="0" lvl="0" marL="0" rtl="0" algn="ctr">
                        <a:spcBef>
                          <a:spcPts val="0"/>
                        </a:spcBef>
                        <a:spcAft>
                          <a:spcPts val="0"/>
                        </a:spcAft>
                        <a:buNone/>
                      </a:pPr>
                      <a:r>
                        <a:rPr lang="en"/>
                        <a:t>Compile Error</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0</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0</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0</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solidFill>
                            <a:schemeClr val="dk1"/>
                          </a:solidFill>
                        </a:rPr>
                        <a:t>0/8 (0.0%)</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r>
              <a:tr h="365200">
                <a:tc vMerge="1"/>
                <a:tc>
                  <a:txBody>
                    <a:bodyPr/>
                    <a:lstStyle/>
                    <a:p>
                      <a:pPr indent="0" lvl="0" marL="0" rtl="0" algn="ctr">
                        <a:spcBef>
                          <a:spcPts val="0"/>
                        </a:spcBef>
                        <a:spcAft>
                          <a:spcPts val="0"/>
                        </a:spcAft>
                        <a:buNone/>
                      </a:pPr>
                      <a:r>
                        <a:rPr lang="en"/>
                        <a:t>Bad Smells</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7</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16/45 (35.6%)</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AD1DC"/>
                    </a:solidFill>
                  </a:tcPr>
                </a:tc>
              </a:tr>
              <a:tr h="365200">
                <a:tc rowSpan="2">
                  <a:txBody>
                    <a:bodyPr/>
                    <a:lstStyle/>
                    <a:p>
                      <a:pPr indent="0" lvl="0" marL="0" rtl="0" algn="ctr">
                        <a:spcBef>
                          <a:spcPts val="0"/>
                        </a:spcBef>
                        <a:spcAft>
                          <a:spcPts val="0"/>
                        </a:spcAft>
                        <a:buNone/>
                      </a:pPr>
                      <a:r>
                        <a:rPr lang="en"/>
                        <a:t>Regex API</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Incorrect Computation</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2</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2</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0</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4/6 (66.7%)</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r>
              <a:tr h="365200">
                <a:tc vMerge="1"/>
                <a:tc>
                  <a:txBody>
                    <a:bodyPr/>
                    <a:lstStyle/>
                    <a:p>
                      <a:pPr indent="0" lvl="0" marL="0" rtl="0" algn="ctr">
                        <a:spcBef>
                          <a:spcPts val="0"/>
                        </a:spcBef>
                        <a:spcAft>
                          <a:spcPts val="0"/>
                        </a:spcAft>
                        <a:buNone/>
                      </a:pPr>
                      <a:r>
                        <a:rPr lang="en"/>
                        <a:t>Bad Smells</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6</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1</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1</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rPr lang="en"/>
                        <a:t>7/27 (25.9%)</a:t>
                      </a:r>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D0E0E3"/>
                    </a:solidFill>
                  </a:tcPr>
                </a:tc>
              </a:tr>
            </a:tbl>
          </a:graphicData>
        </a:graphic>
      </p:graphicFrame>
      <p:sp>
        <p:nvSpPr>
          <p:cNvPr id="425" name="Google Shape;425;p42"/>
          <p:cNvSpPr/>
          <p:nvPr/>
        </p:nvSpPr>
        <p:spPr>
          <a:xfrm>
            <a:off x="7393150" y="2002650"/>
            <a:ext cx="1148400" cy="559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2"/>
          <p:cNvSpPr/>
          <p:nvPr/>
        </p:nvSpPr>
        <p:spPr>
          <a:xfrm>
            <a:off x="1395000" y="2496675"/>
            <a:ext cx="1254000" cy="559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Summary: </a:t>
            </a:r>
            <a:r>
              <a:rPr lang="en"/>
              <a:t>Regular Expression Bugs</a:t>
            </a:r>
            <a:endParaRPr/>
          </a:p>
        </p:txBody>
      </p:sp>
      <p:sp>
        <p:nvSpPr>
          <p:cNvPr id="432" name="Google Shape;432;p43"/>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p>
          <a:p>
            <a:pPr indent="-381000" lvl="0" marL="457200" rtl="0" algn="l">
              <a:lnSpc>
                <a:spcPct val="150000"/>
              </a:lnSpc>
              <a:spcBef>
                <a:spcPts val="480"/>
              </a:spcBef>
              <a:spcAft>
                <a:spcPts val="0"/>
              </a:spcAft>
              <a:buSzPts val="2400"/>
              <a:buChar char="•"/>
            </a:pPr>
            <a:r>
              <a:rPr lang="en"/>
              <a:t>Regex can become </a:t>
            </a:r>
            <a:r>
              <a:rPr lang="en"/>
              <a:t>obsolete and needs to evolve</a:t>
            </a:r>
            <a:endParaRPr/>
          </a:p>
          <a:p>
            <a:pPr indent="-381000" lvl="0" marL="457200" rtl="0" algn="l">
              <a:lnSpc>
                <a:spcPct val="150000"/>
              </a:lnSpc>
              <a:spcBef>
                <a:spcPts val="0"/>
              </a:spcBef>
              <a:spcAft>
                <a:spcPts val="0"/>
              </a:spcAft>
              <a:buSzPts val="2400"/>
              <a:buChar char="•"/>
            </a:pPr>
            <a:r>
              <a:rPr lang="en"/>
              <a:t>Regexes tend to be restrictive and cause incorrect semantics</a:t>
            </a:r>
            <a:endParaRPr/>
          </a:p>
          <a:p>
            <a:pPr indent="-381000" lvl="0" marL="457200" rtl="0" algn="l">
              <a:lnSpc>
                <a:spcPct val="150000"/>
              </a:lnSpc>
              <a:spcBef>
                <a:spcPts val="0"/>
              </a:spcBef>
              <a:spcAft>
                <a:spcPts val="0"/>
              </a:spcAft>
              <a:buSzPts val="2400"/>
              <a:buChar char="•"/>
            </a:pPr>
            <a:r>
              <a:rPr lang="en"/>
              <a:t>Developers do not often change regex test code</a:t>
            </a:r>
            <a:endParaRPr/>
          </a:p>
        </p:txBody>
      </p:sp>
      <p:sp>
        <p:nvSpPr>
          <p:cNvPr id="433" name="Google Shape;433;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439" name="Google Shape;439;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440" name="Google Shape;440;p44"/>
          <p:cNvSpPr/>
          <p:nvPr/>
        </p:nvSpPr>
        <p:spPr>
          <a:xfrm>
            <a:off x="5069600" y="1910600"/>
            <a:ext cx="1464600" cy="10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Regular Expression Testing</a:t>
            </a:r>
            <a:endParaRPr sz="1800"/>
          </a:p>
        </p:txBody>
      </p:sp>
      <p:sp>
        <p:nvSpPr>
          <p:cNvPr id="441" name="Google Shape;441;p44"/>
          <p:cNvSpPr/>
          <p:nvPr/>
        </p:nvSpPr>
        <p:spPr>
          <a:xfrm>
            <a:off x="5069600" y="3513825"/>
            <a:ext cx="1639500" cy="10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Regular Expression Evolution</a:t>
            </a:r>
            <a:endParaRPr sz="1800"/>
          </a:p>
        </p:txBody>
      </p:sp>
      <p:sp>
        <p:nvSpPr>
          <p:cNvPr id="442" name="Google Shape;442;p44"/>
          <p:cNvSpPr/>
          <p:nvPr/>
        </p:nvSpPr>
        <p:spPr>
          <a:xfrm>
            <a:off x="2615975" y="3513825"/>
            <a:ext cx="1718100" cy="74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4"/>
          <p:cNvSpPr/>
          <p:nvPr/>
        </p:nvSpPr>
        <p:spPr>
          <a:xfrm>
            <a:off x="322800" y="2520200"/>
            <a:ext cx="1639500" cy="10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Regular Expression Bugs</a:t>
            </a:r>
            <a:endParaRPr sz="1800"/>
          </a:p>
        </p:txBody>
      </p:sp>
      <p:sp>
        <p:nvSpPr>
          <p:cNvPr id="444" name="Google Shape;444;p44"/>
          <p:cNvSpPr txBox="1"/>
          <p:nvPr/>
        </p:nvSpPr>
        <p:spPr>
          <a:xfrm>
            <a:off x="1962300" y="1605800"/>
            <a:ext cx="3153900" cy="74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1"/>
                </a:solidFill>
              </a:rPr>
              <a:t>Developers do not often change regex test code (51%)</a:t>
            </a:r>
            <a:endParaRPr sz="1700">
              <a:solidFill>
                <a:schemeClr val="dk1"/>
              </a:solidFill>
            </a:endParaRPr>
          </a:p>
        </p:txBody>
      </p:sp>
      <p:sp>
        <p:nvSpPr>
          <p:cNvPr id="445" name="Google Shape;445;p44"/>
          <p:cNvSpPr/>
          <p:nvPr/>
        </p:nvSpPr>
        <p:spPr>
          <a:xfrm>
            <a:off x="2616000" y="2218425"/>
            <a:ext cx="1718100" cy="74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4"/>
          <p:cNvSpPr txBox="1"/>
          <p:nvPr/>
        </p:nvSpPr>
        <p:spPr>
          <a:xfrm>
            <a:off x="1962300" y="4120400"/>
            <a:ext cx="3153900" cy="74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1"/>
                </a:solidFill>
              </a:rPr>
              <a:t>Regex semantics become obsolete as software evolves</a:t>
            </a:r>
            <a:endParaRPr sz="1700">
              <a:solidFill>
                <a:schemeClr val="dk1"/>
              </a:solidFill>
            </a:endParaRPr>
          </a:p>
        </p:txBody>
      </p:sp>
      <p:sp>
        <p:nvSpPr>
          <p:cNvPr id="447" name="Google Shape;447;p44"/>
          <p:cNvSpPr txBox="1"/>
          <p:nvPr/>
        </p:nvSpPr>
        <p:spPr>
          <a:xfrm>
            <a:off x="389550" y="2126250"/>
            <a:ext cx="1464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666666"/>
                </a:solidFill>
              </a:rPr>
              <a:t>1</a:t>
            </a:r>
            <a:endParaRPr b="1" sz="2400">
              <a:solidFill>
                <a:srgbClr val="666666"/>
              </a:solidFill>
            </a:endParaRPr>
          </a:p>
        </p:txBody>
      </p:sp>
      <p:sp>
        <p:nvSpPr>
          <p:cNvPr id="448" name="Google Shape;448;p44"/>
          <p:cNvSpPr txBox="1"/>
          <p:nvPr/>
        </p:nvSpPr>
        <p:spPr>
          <a:xfrm>
            <a:off x="5069600" y="1508900"/>
            <a:ext cx="1464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DA0002"/>
                </a:solidFill>
              </a:rPr>
              <a:t>2</a:t>
            </a:r>
            <a:endParaRPr b="1" sz="2400">
              <a:solidFill>
                <a:srgbClr val="DA0002"/>
              </a:solidFill>
            </a:endParaRPr>
          </a:p>
        </p:txBody>
      </p:sp>
      <p:sp>
        <p:nvSpPr>
          <p:cNvPr id="449" name="Google Shape;449;p44"/>
          <p:cNvSpPr txBox="1"/>
          <p:nvPr/>
        </p:nvSpPr>
        <p:spPr>
          <a:xfrm>
            <a:off x="5157050" y="3120225"/>
            <a:ext cx="1464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666666"/>
                </a:solidFill>
              </a:rPr>
              <a:t>3</a:t>
            </a:r>
            <a:endParaRPr b="1" sz="2400">
              <a:solidFill>
                <a:srgbClr val="666666"/>
              </a:solidFill>
            </a:endParaRPr>
          </a:p>
        </p:txBody>
      </p:sp>
      <p:sp>
        <p:nvSpPr>
          <p:cNvPr id="450" name="Google Shape;450;p44"/>
          <p:cNvSpPr txBox="1"/>
          <p:nvPr/>
        </p:nvSpPr>
        <p:spPr>
          <a:xfrm>
            <a:off x="322800" y="3505200"/>
            <a:ext cx="1639500" cy="4002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n">
                <a:solidFill>
                  <a:srgbClr val="999999"/>
                </a:solidFill>
              </a:rPr>
              <a:t>[MSR 2020]</a:t>
            </a:r>
            <a:endParaRPr/>
          </a:p>
        </p:txBody>
      </p:sp>
      <p:sp>
        <p:nvSpPr>
          <p:cNvPr id="451" name="Google Shape;451;p44"/>
          <p:cNvSpPr txBox="1"/>
          <p:nvPr/>
        </p:nvSpPr>
        <p:spPr>
          <a:xfrm>
            <a:off x="5069600" y="2916800"/>
            <a:ext cx="1464600" cy="4002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n">
                <a:solidFill>
                  <a:srgbClr val="999999"/>
                </a:solidFill>
              </a:rPr>
              <a:t>[FSE 2018]</a:t>
            </a:r>
            <a:endParaRPr/>
          </a:p>
        </p:txBody>
      </p:sp>
      <p:sp>
        <p:nvSpPr>
          <p:cNvPr id="452" name="Google Shape;452;p44"/>
          <p:cNvSpPr txBox="1"/>
          <p:nvPr/>
        </p:nvSpPr>
        <p:spPr>
          <a:xfrm>
            <a:off x="5069600" y="4499500"/>
            <a:ext cx="1639500" cy="4002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n">
                <a:solidFill>
                  <a:srgbClr val="999999"/>
                </a:solidFill>
              </a:rPr>
              <a:t>[SANER 2019]</a:t>
            </a:r>
            <a:endParaRPr/>
          </a:p>
        </p:txBody>
      </p:sp>
      <p:sp>
        <p:nvSpPr>
          <p:cNvPr id="453" name="Google Shape;453;p44"/>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Regex Testing Artifacts</a:t>
            </a:r>
            <a:endParaRPr/>
          </a:p>
        </p:txBody>
      </p:sp>
      <p:sp>
        <p:nvSpPr>
          <p:cNvPr id="459" name="Google Shape;459;p45"/>
          <p:cNvSpPr txBox="1"/>
          <p:nvPr>
            <p:ph idx="1" type="body"/>
          </p:nvPr>
        </p:nvSpPr>
        <p:spPr>
          <a:xfrm>
            <a:off x="457200" y="1200151"/>
            <a:ext cx="8229600" cy="372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a:p>
            <a:pPr indent="-381000" lvl="0" marL="457200" rtl="0" algn="l">
              <a:lnSpc>
                <a:spcPct val="150000"/>
              </a:lnSpc>
              <a:spcBef>
                <a:spcPts val="0"/>
              </a:spcBef>
              <a:spcAft>
                <a:spcPts val="0"/>
              </a:spcAft>
              <a:buSzPts val="2400"/>
              <a:buChar char="❖"/>
            </a:pPr>
            <a:r>
              <a:rPr lang="en">
                <a:solidFill>
                  <a:srgbClr val="0000FF"/>
                </a:solidFill>
              </a:rPr>
              <a:t>RepoReaper</a:t>
            </a:r>
            <a:r>
              <a:rPr lang="en"/>
              <a:t>: curated GitHub projects</a:t>
            </a:r>
            <a:endParaRPr/>
          </a:p>
          <a:p>
            <a:pPr indent="-381000" lvl="0" marL="457200" rtl="0" algn="l">
              <a:lnSpc>
                <a:spcPct val="150000"/>
              </a:lnSpc>
              <a:spcBef>
                <a:spcPts val="0"/>
              </a:spcBef>
              <a:spcAft>
                <a:spcPts val="0"/>
              </a:spcAft>
              <a:buSzPts val="2400"/>
              <a:buChar char="❖"/>
            </a:pPr>
            <a:r>
              <a:rPr lang="en"/>
              <a:t>5,691 Java Maven projects </a:t>
            </a:r>
            <a:r>
              <a:rPr lang="en" sz="2000"/>
              <a:t>( test code ratio &gt; 0, call sites in code &gt; 0 )</a:t>
            </a:r>
            <a:endParaRPr sz="2000"/>
          </a:p>
          <a:p>
            <a:pPr indent="-381000" lvl="0" marL="457200" rtl="0" algn="l">
              <a:lnSpc>
                <a:spcPct val="150000"/>
              </a:lnSpc>
              <a:spcBef>
                <a:spcPts val="0"/>
              </a:spcBef>
              <a:spcAft>
                <a:spcPts val="0"/>
              </a:spcAft>
              <a:buSzPts val="2400"/>
              <a:buChar char="❖"/>
            </a:pPr>
            <a:r>
              <a:rPr lang="en"/>
              <a:t>1,225 Java Maven projects</a:t>
            </a:r>
            <a:endParaRPr sz="2000">
              <a:solidFill>
                <a:srgbClr val="000000"/>
              </a:solidFill>
            </a:endParaRPr>
          </a:p>
        </p:txBody>
      </p:sp>
      <p:sp>
        <p:nvSpPr>
          <p:cNvPr id="460" name="Google Shape;460;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6"/>
          <p:cNvSpPr txBox="1"/>
          <p:nvPr>
            <p:ph idx="1" type="body"/>
          </p:nvPr>
        </p:nvSpPr>
        <p:spPr>
          <a:xfrm>
            <a:off x="457200" y="1200150"/>
            <a:ext cx="8229600" cy="35496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rPr>
              <a:t>...</a:t>
            </a:r>
            <a:endParaRPr sz="1800">
              <a:solidFill>
                <a:srgbClr val="000000"/>
              </a:solidFill>
            </a:endParaRPr>
          </a:p>
          <a:p>
            <a:pPr indent="0" lvl="0" marL="0" rtl="0" algn="l">
              <a:lnSpc>
                <a:spcPct val="115000"/>
              </a:lnSpc>
              <a:spcBef>
                <a:spcPts val="0"/>
              </a:spcBef>
              <a:spcAft>
                <a:spcPts val="0"/>
              </a:spcAft>
              <a:buNone/>
            </a:pPr>
            <a:r>
              <a:rPr b="1" lang="en" sz="1800">
                <a:solidFill>
                  <a:srgbClr val="000000"/>
                </a:solidFill>
              </a:rPr>
              <a:t>11</a:t>
            </a:r>
            <a:r>
              <a:rPr lang="en" sz="1800">
                <a:solidFill>
                  <a:srgbClr val="000000"/>
                </a:solidFill>
              </a:rPr>
              <a:t>     private static Pattern segmentRegex = Pattern.compile("((:\\w+)|\\*)");</a:t>
            </a:r>
            <a:endParaRPr sz="1800">
              <a:solidFill>
                <a:srgbClr val="000000"/>
              </a:solidFill>
            </a:endParaRPr>
          </a:p>
          <a:p>
            <a:pPr indent="0" lvl="0" marL="457200" rtl="0" algn="l">
              <a:lnSpc>
                <a:spcPct val="115000"/>
              </a:lnSpc>
              <a:spcBef>
                <a:spcPts val="0"/>
              </a:spcBef>
              <a:spcAft>
                <a:spcPts val="0"/>
              </a:spcAft>
              <a:buNone/>
            </a:pPr>
            <a:r>
              <a:rPr lang="en" sz="1800">
                <a:solidFill>
                  <a:srgbClr val="000000"/>
                </a:solidFill>
              </a:rPr>
              <a:t>...</a:t>
            </a:r>
            <a:endParaRPr sz="1800">
              <a:solidFill>
                <a:srgbClr val="000000"/>
              </a:solidFill>
            </a:endParaRPr>
          </a:p>
          <a:p>
            <a:pPr indent="0" lvl="0" marL="0" rtl="0" algn="l">
              <a:lnSpc>
                <a:spcPct val="115000"/>
              </a:lnSpc>
              <a:spcBef>
                <a:spcPts val="0"/>
              </a:spcBef>
              <a:spcAft>
                <a:spcPts val="0"/>
              </a:spcAft>
              <a:buNone/>
            </a:pPr>
            <a:r>
              <a:rPr b="1" lang="en" sz="1800">
                <a:solidFill>
                  <a:srgbClr val="000000"/>
                </a:solidFill>
              </a:rPr>
              <a:t>33</a:t>
            </a:r>
            <a:r>
              <a:rPr lang="en" sz="1800">
                <a:solidFill>
                  <a:srgbClr val="000000"/>
                </a:solidFill>
              </a:rPr>
              <a:t>     private Pattern compileRoutePattern(String route) {</a:t>
            </a:r>
            <a:endParaRPr sz="1800">
              <a:solidFill>
                <a:srgbClr val="000000"/>
              </a:solidFill>
            </a:endParaRPr>
          </a:p>
          <a:p>
            <a:pPr indent="0" lvl="0" marL="0" rtl="0" algn="l">
              <a:lnSpc>
                <a:spcPct val="115000"/>
              </a:lnSpc>
              <a:spcBef>
                <a:spcPts val="0"/>
              </a:spcBef>
              <a:spcAft>
                <a:spcPts val="0"/>
              </a:spcAft>
              <a:buNone/>
            </a:pPr>
            <a:r>
              <a:rPr b="1" lang="en" sz="1800">
                <a:solidFill>
                  <a:srgbClr val="000000"/>
                </a:solidFill>
              </a:rPr>
              <a:t>34</a:t>
            </a:r>
            <a:r>
              <a:rPr lang="en" sz="1800">
                <a:solidFill>
                  <a:srgbClr val="000000"/>
                </a:solidFill>
              </a:rPr>
              <a:t>         String routeWithoutFirstSlash = route.substring(1);</a:t>
            </a:r>
            <a:endParaRPr sz="1800">
              <a:solidFill>
                <a:srgbClr val="000000"/>
              </a:solidFill>
            </a:endParaRPr>
          </a:p>
          <a:p>
            <a:pPr indent="0" lvl="0" marL="0" rtl="0" algn="l">
              <a:lnSpc>
                <a:spcPct val="115000"/>
              </a:lnSpc>
              <a:spcBef>
                <a:spcPts val="0"/>
              </a:spcBef>
              <a:spcAft>
                <a:spcPts val="0"/>
              </a:spcAft>
              <a:buNone/>
            </a:pPr>
            <a:r>
              <a:rPr b="1" lang="en" sz="1800">
                <a:solidFill>
                  <a:srgbClr val="000000"/>
                </a:solidFill>
              </a:rPr>
              <a:t>35</a:t>
            </a:r>
            <a:r>
              <a:rPr lang="en" sz="1800">
                <a:solidFill>
                  <a:srgbClr val="000000"/>
                </a:solidFill>
              </a:rPr>
              <a:t>         List&lt;String&gt; segments = new ArrayList&lt;String&gt;();</a:t>
            </a:r>
            <a:endParaRPr sz="1800">
              <a:solidFill>
                <a:srgbClr val="000000"/>
              </a:solidFill>
            </a:endParaRPr>
          </a:p>
          <a:p>
            <a:pPr indent="0" lvl="0" marL="0" rtl="0" algn="l">
              <a:lnSpc>
                <a:spcPct val="115000"/>
              </a:lnSpc>
              <a:spcBef>
                <a:spcPts val="0"/>
              </a:spcBef>
              <a:spcAft>
                <a:spcPts val="0"/>
              </a:spcAft>
              <a:buNone/>
            </a:pPr>
            <a:r>
              <a:rPr b="1" lang="en" sz="1800">
                <a:solidFill>
                  <a:srgbClr val="000000"/>
                </a:solidFill>
              </a:rPr>
              <a:t>36</a:t>
            </a:r>
            <a:r>
              <a:rPr lang="en" sz="1800">
                <a:solidFill>
                  <a:srgbClr val="000000"/>
                </a:solidFill>
              </a:rPr>
              <a:t>         for (String segment : routeWithoutFirstSlash.split("/")) {</a:t>
            </a:r>
            <a:endParaRPr sz="1800">
              <a:solidFill>
                <a:srgbClr val="000000"/>
              </a:solidFill>
            </a:endParaRPr>
          </a:p>
          <a:p>
            <a:pPr indent="0" lvl="0" marL="0" rtl="0" algn="l">
              <a:lnSpc>
                <a:spcPct val="115000"/>
              </a:lnSpc>
              <a:spcBef>
                <a:spcPts val="0"/>
              </a:spcBef>
              <a:spcAft>
                <a:spcPts val="0"/>
              </a:spcAft>
              <a:buNone/>
            </a:pPr>
            <a:r>
              <a:rPr b="1" lang="en" sz="1800">
                <a:solidFill>
                  <a:srgbClr val="000000"/>
                </a:solidFill>
              </a:rPr>
              <a:t>37</a:t>
            </a:r>
            <a:r>
              <a:rPr lang="en" sz="1800">
                <a:solidFill>
                  <a:srgbClr val="000000"/>
                </a:solidFill>
              </a:rPr>
              <a:t>             Matcher match = segmentRegex.matcher(segment);</a:t>
            </a:r>
            <a:endParaRPr sz="1800">
              <a:solidFill>
                <a:srgbClr val="000000"/>
              </a:solidFill>
            </a:endParaRPr>
          </a:p>
          <a:p>
            <a:pPr indent="0" lvl="0" marL="0" rtl="0" algn="l">
              <a:lnSpc>
                <a:spcPct val="115000"/>
              </a:lnSpc>
              <a:spcBef>
                <a:spcPts val="0"/>
              </a:spcBef>
              <a:spcAft>
                <a:spcPts val="0"/>
              </a:spcAft>
              <a:buNone/>
            </a:pPr>
            <a:r>
              <a:rPr b="1" lang="en" sz="1800">
                <a:solidFill>
                  <a:srgbClr val="000000"/>
                </a:solidFill>
              </a:rPr>
              <a:t>38</a:t>
            </a:r>
            <a:r>
              <a:rPr lang="en" sz="1800">
                <a:solidFill>
                  <a:srgbClr val="000000"/>
                </a:solidFill>
              </a:rPr>
              <a:t>             if (match.matches()) {</a:t>
            </a:r>
            <a:endParaRPr sz="1800">
              <a:solidFill>
                <a:srgbClr val="000000"/>
              </a:solidFill>
            </a:endParaRPr>
          </a:p>
          <a:p>
            <a:pPr indent="0" lvl="0" marL="0" rtl="0" algn="l">
              <a:lnSpc>
                <a:spcPct val="115000"/>
              </a:lnSpc>
              <a:spcBef>
                <a:spcPts val="0"/>
              </a:spcBef>
              <a:spcAft>
                <a:spcPts val="0"/>
              </a:spcAft>
              <a:buNone/>
            </a:pPr>
            <a:r>
              <a:rPr lang="en" sz="1800">
                <a:solidFill>
                  <a:srgbClr val="000000"/>
                </a:solidFill>
              </a:rPr>
              <a:t>          ...</a:t>
            </a:r>
            <a:endParaRPr sz="1800">
              <a:solidFill>
                <a:srgbClr val="000000"/>
              </a:solidFill>
            </a:endParaRPr>
          </a:p>
          <a:p>
            <a:pPr indent="0" lvl="0" marL="0" rtl="0" algn="l">
              <a:lnSpc>
                <a:spcPct val="115000"/>
              </a:lnSpc>
              <a:spcBef>
                <a:spcPts val="0"/>
              </a:spcBef>
              <a:spcAft>
                <a:spcPts val="0"/>
              </a:spcAft>
              <a:buNone/>
            </a:pPr>
            <a:r>
              <a:rPr b="1" lang="en" sz="1800">
                <a:solidFill>
                  <a:srgbClr val="000000"/>
                </a:solidFill>
              </a:rPr>
              <a:t>53</a:t>
            </a:r>
            <a:r>
              <a:rPr lang="en" sz="1800">
                <a:solidFill>
                  <a:srgbClr val="000000"/>
                </a:solidFill>
              </a:rPr>
              <a:t>      }</a:t>
            </a:r>
            <a:endParaRPr sz="1800">
              <a:solidFill>
                <a:srgbClr val="000000"/>
              </a:solidFill>
            </a:endParaRPr>
          </a:p>
        </p:txBody>
      </p:sp>
      <p:sp>
        <p:nvSpPr>
          <p:cNvPr id="466" name="Google Shape;466;p4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Regex Call Site</a:t>
            </a:r>
            <a:endParaRPr/>
          </a:p>
        </p:txBody>
      </p:sp>
      <p:sp>
        <p:nvSpPr>
          <p:cNvPr id="467" name="Google Shape;467;p46"/>
          <p:cNvSpPr/>
          <p:nvPr/>
        </p:nvSpPr>
        <p:spPr>
          <a:xfrm>
            <a:off x="1788225" y="3795974"/>
            <a:ext cx="1961400" cy="374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6"/>
          <p:cNvSpPr/>
          <p:nvPr/>
        </p:nvSpPr>
        <p:spPr>
          <a:xfrm>
            <a:off x="1034000" y="1604250"/>
            <a:ext cx="7087800" cy="374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9" name="Google Shape;469;p46"/>
          <p:cNvCxnSpPr/>
          <p:nvPr/>
        </p:nvCxnSpPr>
        <p:spPr>
          <a:xfrm rot="10800000">
            <a:off x="3678575" y="1999750"/>
            <a:ext cx="11700" cy="1540800"/>
          </a:xfrm>
          <a:prstGeom prst="straightConnector1">
            <a:avLst/>
          </a:prstGeom>
          <a:noFill/>
          <a:ln cap="flat" cmpd="sng" w="19050">
            <a:solidFill>
              <a:srgbClr val="0000FF"/>
            </a:solidFill>
            <a:prstDash val="solid"/>
            <a:round/>
            <a:headEnd len="med" w="med" type="none"/>
            <a:tailEnd len="med" w="med" type="triangle"/>
          </a:ln>
        </p:spPr>
      </p:cxnSp>
      <p:cxnSp>
        <p:nvCxnSpPr>
          <p:cNvPr id="470" name="Google Shape;470;p46"/>
          <p:cNvCxnSpPr>
            <a:endCxn id="471" idx="2"/>
          </p:cNvCxnSpPr>
          <p:nvPr/>
        </p:nvCxnSpPr>
        <p:spPr>
          <a:xfrm rot="10800000">
            <a:off x="5808900" y="2559304"/>
            <a:ext cx="438000" cy="981300"/>
          </a:xfrm>
          <a:prstGeom prst="straightConnector1">
            <a:avLst/>
          </a:prstGeom>
          <a:noFill/>
          <a:ln cap="flat" cmpd="sng" w="19050">
            <a:solidFill>
              <a:srgbClr val="0000FF"/>
            </a:solidFill>
            <a:prstDash val="solid"/>
            <a:round/>
            <a:headEnd len="med" w="med" type="none"/>
            <a:tailEnd len="med" w="med" type="triangle"/>
          </a:ln>
        </p:spPr>
      </p:cxnSp>
      <p:sp>
        <p:nvSpPr>
          <p:cNvPr id="472" name="Google Shape;472;p46"/>
          <p:cNvSpPr/>
          <p:nvPr/>
        </p:nvSpPr>
        <p:spPr>
          <a:xfrm>
            <a:off x="1611750" y="3443675"/>
            <a:ext cx="5390400" cy="374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1" name="Google Shape;471;p46"/>
          <p:cNvSpPr/>
          <p:nvPr/>
        </p:nvSpPr>
        <p:spPr>
          <a:xfrm>
            <a:off x="5471100" y="2242804"/>
            <a:ext cx="675600" cy="3165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6"/>
          <p:cNvSpPr/>
          <p:nvPr/>
        </p:nvSpPr>
        <p:spPr>
          <a:xfrm>
            <a:off x="4587550" y="2025550"/>
            <a:ext cx="3873300" cy="2043600"/>
          </a:xfrm>
          <a:prstGeom prst="wedgeRoundRectCallout">
            <a:avLst>
              <a:gd fmla="val -69831" name="adj1"/>
              <a:gd fmla="val 48269"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FFFFFF"/>
                </a:solidFill>
              </a:rPr>
              <a:t>Call site</a:t>
            </a:r>
            <a:endParaRPr b="1" sz="18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rPr>
              <a:t>Project name: mikko-apo/KiRouter.java</a:t>
            </a:r>
            <a:endParaRPr sz="18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rPr>
              <a:t>File name: SinatraRouteParser.java</a:t>
            </a:r>
            <a:endParaRPr sz="1800">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FFFFFF"/>
                </a:solidFill>
              </a:rPr>
              <a:t>Line number: line 38</a:t>
            </a:r>
            <a:endParaRPr sz="18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Example of Regular Expression (Regex)</a:t>
            </a:r>
            <a:endParaRPr/>
          </a:p>
        </p:txBody>
      </p:sp>
      <p:sp>
        <p:nvSpPr>
          <p:cNvPr id="142" name="Google Shape;14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143" name="Google Shape;143;p20"/>
          <p:cNvSpPr txBox="1"/>
          <p:nvPr/>
        </p:nvSpPr>
        <p:spPr>
          <a:xfrm>
            <a:off x="1094575" y="2021225"/>
            <a:ext cx="20343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2400"/>
              </a:spcBef>
              <a:spcAft>
                <a:spcPts val="600"/>
              </a:spcAft>
              <a:buNone/>
            </a:pPr>
            <a:r>
              <a:rPr b="1" lang="en" sz="2400">
                <a:solidFill>
                  <a:schemeClr val="dk1"/>
                </a:solidFill>
              </a:rPr>
              <a:t>Mail::RFC822</a:t>
            </a:r>
            <a:endParaRPr sz="2400"/>
          </a:p>
        </p:txBody>
      </p:sp>
      <p:pic>
        <p:nvPicPr>
          <p:cNvPr id="144" name="Google Shape;144;p20"/>
          <p:cNvPicPr preferRelativeResize="0"/>
          <p:nvPr/>
        </p:nvPicPr>
        <p:blipFill>
          <a:blip r:embed="rId3">
            <a:alphaModFix/>
          </a:blip>
          <a:stretch>
            <a:fillRect/>
          </a:stretch>
        </p:blipFill>
        <p:spPr>
          <a:xfrm>
            <a:off x="3611975" y="1185625"/>
            <a:ext cx="4131225" cy="4872276"/>
          </a:xfrm>
          <a:prstGeom prst="rect">
            <a:avLst/>
          </a:prstGeom>
          <a:noFill/>
          <a:ln>
            <a:noFill/>
          </a:ln>
        </p:spPr>
      </p:pic>
      <p:sp>
        <p:nvSpPr>
          <p:cNvPr id="145" name="Google Shape;145;p20"/>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How Many Regexes are Tested</a:t>
            </a:r>
            <a:endParaRPr/>
          </a:p>
        </p:txBody>
      </p:sp>
      <p:sp>
        <p:nvSpPr>
          <p:cNvPr id="480" name="Google Shape;480;p47"/>
          <p:cNvSpPr txBox="1"/>
          <p:nvPr>
            <p:ph idx="1" type="body"/>
          </p:nvPr>
        </p:nvSpPr>
        <p:spPr>
          <a:xfrm>
            <a:off x="457200" y="1200151"/>
            <a:ext cx="8229600" cy="3725700"/>
          </a:xfrm>
          <a:prstGeom prst="rect">
            <a:avLst/>
          </a:prstGeom>
          <a:noFill/>
          <a:ln>
            <a:noFill/>
          </a:ln>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SzPts val="2400"/>
              <a:buNone/>
            </a:pPr>
            <a:r>
              <a:t/>
            </a:r>
            <a:endParaRPr b="1" sz="2800"/>
          </a:p>
          <a:p>
            <a:pPr indent="-381000" lvl="1" marL="914400" rtl="0" algn="l">
              <a:lnSpc>
                <a:spcPct val="150000"/>
              </a:lnSpc>
              <a:spcBef>
                <a:spcPts val="0"/>
              </a:spcBef>
              <a:spcAft>
                <a:spcPts val="0"/>
              </a:spcAft>
              <a:buClr>
                <a:srgbClr val="000000"/>
              </a:buClr>
              <a:buSzPts val="2400"/>
              <a:buChar char="➢"/>
            </a:pPr>
            <a:r>
              <a:rPr lang="en">
                <a:solidFill>
                  <a:srgbClr val="000000"/>
                </a:solidFill>
              </a:rPr>
              <a:t>18,426 call sites in source code </a:t>
            </a:r>
            <a:r>
              <a:rPr lang="en" sz="2000">
                <a:solidFill>
                  <a:srgbClr val="000000"/>
                </a:solidFill>
              </a:rPr>
              <a:t>(String.matches, Pattern.matches, Matcher.matches)</a:t>
            </a:r>
            <a:endParaRPr sz="2000">
              <a:solidFill>
                <a:srgbClr val="000000"/>
              </a:solidFill>
            </a:endParaRPr>
          </a:p>
          <a:p>
            <a:pPr indent="-381000" lvl="1" marL="914400" rtl="0" algn="l">
              <a:lnSpc>
                <a:spcPct val="150000"/>
              </a:lnSpc>
              <a:spcBef>
                <a:spcPts val="0"/>
              </a:spcBef>
              <a:spcAft>
                <a:spcPts val="0"/>
              </a:spcAft>
              <a:buClr>
                <a:srgbClr val="000000"/>
              </a:buClr>
              <a:buSzPts val="2400"/>
              <a:buChar char="➢"/>
            </a:pPr>
            <a:r>
              <a:rPr lang="en">
                <a:solidFill>
                  <a:srgbClr val="000000"/>
                </a:solidFill>
              </a:rPr>
              <a:t># call sites per project (</a:t>
            </a:r>
            <a:r>
              <a:rPr lang="en"/>
              <a:t>median:</a:t>
            </a:r>
            <a:r>
              <a:rPr lang="en">
                <a:solidFill>
                  <a:srgbClr val="0000FF"/>
                </a:solidFill>
              </a:rPr>
              <a:t> 4</a:t>
            </a:r>
            <a:r>
              <a:rPr lang="en"/>
              <a:t>, mean:</a:t>
            </a:r>
            <a:r>
              <a:rPr lang="en">
                <a:solidFill>
                  <a:srgbClr val="0000FF"/>
                </a:solidFill>
              </a:rPr>
              <a:t> 15</a:t>
            </a:r>
            <a:r>
              <a:rPr lang="en">
                <a:solidFill>
                  <a:srgbClr val="000000"/>
                </a:solidFill>
              </a:rPr>
              <a:t>)</a:t>
            </a:r>
            <a:endParaRPr>
              <a:solidFill>
                <a:srgbClr val="000000"/>
              </a:solidFill>
            </a:endParaRPr>
          </a:p>
          <a:p>
            <a:pPr indent="-381000" lvl="1" marL="914400" rtl="0" algn="l">
              <a:lnSpc>
                <a:spcPct val="150000"/>
              </a:lnSpc>
              <a:spcBef>
                <a:spcPts val="0"/>
              </a:spcBef>
              <a:spcAft>
                <a:spcPts val="0"/>
              </a:spcAft>
              <a:buClr>
                <a:srgbClr val="000000"/>
              </a:buClr>
              <a:buSzPts val="2400"/>
              <a:buChar char="➢"/>
            </a:pPr>
            <a:r>
              <a:rPr lang="en">
                <a:solidFill>
                  <a:srgbClr val="000000"/>
                </a:solidFill>
              </a:rPr>
              <a:t>3,093</a:t>
            </a:r>
            <a:r>
              <a:rPr lang="en">
                <a:solidFill>
                  <a:srgbClr val="0000FF"/>
                </a:solidFill>
              </a:rPr>
              <a:t> (16.8%)</a:t>
            </a:r>
            <a:r>
              <a:rPr lang="en">
                <a:solidFill>
                  <a:srgbClr val="000000"/>
                </a:solidFill>
              </a:rPr>
              <a:t> are executed by the test suites.</a:t>
            </a:r>
            <a:endParaRPr>
              <a:solidFill>
                <a:srgbClr val="000000"/>
              </a:solidFill>
            </a:endParaRPr>
          </a:p>
        </p:txBody>
      </p:sp>
      <p:sp>
        <p:nvSpPr>
          <p:cNvPr id="481" name="Google Shape;481;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482" name="Google Shape;482;p47"/>
          <p:cNvSpPr/>
          <p:nvPr/>
        </p:nvSpPr>
        <p:spPr>
          <a:xfrm>
            <a:off x="560575" y="3553625"/>
            <a:ext cx="8115900" cy="1061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2400"/>
              <a:buFont typeface="Arial"/>
              <a:buNone/>
            </a:pPr>
            <a:r>
              <a:rPr b="1" lang="en" sz="2800">
                <a:solidFill>
                  <a:schemeClr val="dk1"/>
                </a:solidFill>
              </a:rPr>
              <a:t>Most regular expression call sites (83%) are not tested</a:t>
            </a:r>
            <a:endParaRPr sz="3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
                                        <p:tgtEl>
                                          <p:spTgt spid="4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Regex Testing Coverage</a:t>
            </a:r>
            <a:endParaRPr/>
          </a:p>
        </p:txBody>
      </p:sp>
      <p:sp>
        <p:nvSpPr>
          <p:cNvPr id="488" name="Google Shape;48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9" name="Google Shape;489;p48"/>
          <p:cNvSpPr txBox="1"/>
          <p:nvPr/>
        </p:nvSpPr>
        <p:spPr>
          <a:xfrm>
            <a:off x="472050" y="1246100"/>
            <a:ext cx="4903800" cy="2328900"/>
          </a:xfrm>
          <a:prstGeom prst="rect">
            <a:avLst/>
          </a:prstGeom>
          <a:solidFill>
            <a:srgbClr val="EFEFEF"/>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t>L1:  </a:t>
            </a:r>
            <a:r>
              <a:rPr lang="en" sz="1800"/>
              <a:t>if(Pattern.matches(</a:t>
            </a:r>
            <a:r>
              <a:rPr lang="en" sz="1800">
                <a:solidFill>
                  <a:srgbClr val="0000FF"/>
                </a:solidFill>
              </a:rPr>
              <a:t>"-d|--d"</a:t>
            </a:r>
            <a:r>
              <a:rPr lang="en" sz="1800">
                <a:solidFill>
                  <a:srgbClr val="0000FF"/>
                </a:solidFill>
              </a:rPr>
              <a:t>,</a:t>
            </a:r>
            <a:r>
              <a:rPr b="1" lang="en" sz="1800">
                <a:solidFill>
                  <a:srgbClr val="0000FF"/>
                </a:solidFill>
              </a:rPr>
              <a:t>str</a:t>
            </a:r>
            <a:r>
              <a:rPr lang="en" sz="1800"/>
              <a:t>)) {</a:t>
            </a:r>
            <a:endParaRPr sz="1800"/>
          </a:p>
          <a:p>
            <a:pPr indent="0" lvl="0" marL="0" rtl="0" algn="l">
              <a:lnSpc>
                <a:spcPct val="115000"/>
              </a:lnSpc>
              <a:spcBef>
                <a:spcPts val="0"/>
              </a:spcBef>
              <a:spcAft>
                <a:spcPts val="0"/>
              </a:spcAft>
              <a:buNone/>
            </a:pPr>
            <a:r>
              <a:rPr b="1" lang="en" sz="1800"/>
              <a:t>L2:</a:t>
            </a:r>
            <a:r>
              <a:rPr lang="en" sz="1800"/>
              <a:t>	     System.out.println("YES");</a:t>
            </a:r>
            <a:endParaRPr sz="1800"/>
          </a:p>
          <a:p>
            <a:pPr indent="0" lvl="0" marL="0" rtl="0" algn="l">
              <a:lnSpc>
                <a:spcPct val="115000"/>
              </a:lnSpc>
              <a:spcBef>
                <a:spcPts val="0"/>
              </a:spcBef>
              <a:spcAft>
                <a:spcPts val="0"/>
              </a:spcAft>
              <a:buNone/>
            </a:pPr>
            <a:r>
              <a:rPr lang="en" sz="1800"/>
              <a:t>	     ...	</a:t>
            </a:r>
            <a:endParaRPr sz="1800"/>
          </a:p>
          <a:p>
            <a:pPr indent="0" lvl="0" marL="0" rtl="0" algn="l">
              <a:lnSpc>
                <a:spcPct val="115000"/>
              </a:lnSpc>
              <a:spcBef>
                <a:spcPts val="0"/>
              </a:spcBef>
              <a:spcAft>
                <a:spcPts val="0"/>
              </a:spcAft>
              <a:buNone/>
            </a:pPr>
            <a:r>
              <a:rPr b="1" lang="en" sz="1800"/>
              <a:t>L4:</a:t>
            </a:r>
            <a:r>
              <a:rPr lang="en" sz="1800"/>
              <a:t>  } else {</a:t>
            </a:r>
            <a:endParaRPr sz="1800"/>
          </a:p>
          <a:p>
            <a:pPr indent="0" lvl="0" marL="0" rtl="0" algn="l">
              <a:lnSpc>
                <a:spcPct val="115000"/>
              </a:lnSpc>
              <a:spcBef>
                <a:spcPts val="0"/>
              </a:spcBef>
              <a:spcAft>
                <a:spcPts val="0"/>
              </a:spcAft>
              <a:buNone/>
            </a:pPr>
            <a:r>
              <a:rPr b="1" lang="en" sz="1800"/>
              <a:t>L5:</a:t>
            </a:r>
            <a:r>
              <a:rPr lang="en" sz="1800"/>
              <a:t>	     System.out.println("NO");</a:t>
            </a:r>
            <a:endParaRPr sz="1800"/>
          </a:p>
          <a:p>
            <a:pPr indent="0" lvl="0" marL="0" rtl="0" algn="l">
              <a:lnSpc>
                <a:spcPct val="115000"/>
              </a:lnSpc>
              <a:spcBef>
                <a:spcPts val="0"/>
              </a:spcBef>
              <a:spcAft>
                <a:spcPts val="0"/>
              </a:spcAft>
              <a:buNone/>
            </a:pPr>
            <a:r>
              <a:rPr lang="en" sz="1800"/>
              <a:t>	     ...</a:t>
            </a:r>
            <a:endParaRPr sz="1800"/>
          </a:p>
          <a:p>
            <a:pPr indent="0" lvl="0" marL="0" rtl="0" algn="l">
              <a:lnSpc>
                <a:spcPct val="115000"/>
              </a:lnSpc>
              <a:spcBef>
                <a:spcPts val="0"/>
              </a:spcBef>
              <a:spcAft>
                <a:spcPts val="0"/>
              </a:spcAft>
              <a:buNone/>
            </a:pPr>
            <a:r>
              <a:rPr lang="en" sz="1800"/>
              <a:t>       }</a:t>
            </a:r>
            <a:endParaRPr sz="1800"/>
          </a:p>
        </p:txBody>
      </p:sp>
      <p:grpSp>
        <p:nvGrpSpPr>
          <p:cNvPr id="490" name="Google Shape;490;p48"/>
          <p:cNvGrpSpPr/>
          <p:nvPr/>
        </p:nvGrpSpPr>
        <p:grpSpPr>
          <a:xfrm>
            <a:off x="5577840" y="883619"/>
            <a:ext cx="2377422" cy="2079727"/>
            <a:chOff x="5578325" y="1584600"/>
            <a:chExt cx="2106150" cy="2046975"/>
          </a:xfrm>
        </p:grpSpPr>
        <p:sp>
          <p:nvSpPr>
            <p:cNvPr id="491" name="Google Shape;491;p48"/>
            <p:cNvSpPr/>
            <p:nvPr/>
          </p:nvSpPr>
          <p:spPr>
            <a:xfrm>
              <a:off x="6242577" y="2270400"/>
              <a:ext cx="548700" cy="384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L1</a:t>
              </a:r>
              <a:endParaRPr sz="1800"/>
            </a:p>
          </p:txBody>
        </p:sp>
        <p:cxnSp>
          <p:nvCxnSpPr>
            <p:cNvPr id="492" name="Google Shape;492;p48"/>
            <p:cNvCxnSpPr>
              <a:stCxn id="491" idx="3"/>
              <a:endCxn id="493" idx="0"/>
            </p:cNvCxnSpPr>
            <p:nvPr/>
          </p:nvCxnSpPr>
          <p:spPr>
            <a:xfrm flipH="1">
              <a:off x="5874133" y="2598165"/>
              <a:ext cx="448800" cy="657300"/>
            </a:xfrm>
            <a:prstGeom prst="straightConnector1">
              <a:avLst/>
            </a:prstGeom>
            <a:noFill/>
            <a:ln cap="flat" cmpd="sng" w="19050">
              <a:solidFill>
                <a:srgbClr val="000000"/>
              </a:solidFill>
              <a:prstDash val="solid"/>
              <a:round/>
              <a:headEnd len="med" w="med" type="none"/>
              <a:tailEnd len="med" w="med" type="triangle"/>
            </a:ln>
          </p:spPr>
        </p:cxnSp>
        <p:cxnSp>
          <p:nvCxnSpPr>
            <p:cNvPr id="494" name="Google Shape;494;p48"/>
            <p:cNvCxnSpPr>
              <a:stCxn id="491" idx="5"/>
              <a:endCxn id="495" idx="0"/>
            </p:cNvCxnSpPr>
            <p:nvPr/>
          </p:nvCxnSpPr>
          <p:spPr>
            <a:xfrm>
              <a:off x="6710922" y="2598165"/>
              <a:ext cx="513300" cy="649500"/>
            </a:xfrm>
            <a:prstGeom prst="straightConnector1">
              <a:avLst/>
            </a:prstGeom>
            <a:noFill/>
            <a:ln cap="flat" cmpd="sng" w="19050">
              <a:solidFill>
                <a:srgbClr val="000000"/>
              </a:solidFill>
              <a:prstDash val="solid"/>
              <a:round/>
              <a:headEnd len="med" w="med" type="none"/>
              <a:tailEnd len="med" w="med" type="triangle"/>
            </a:ln>
          </p:spPr>
        </p:cxnSp>
        <p:sp>
          <p:nvSpPr>
            <p:cNvPr id="496" name="Google Shape;496;p48"/>
            <p:cNvSpPr txBox="1"/>
            <p:nvPr/>
          </p:nvSpPr>
          <p:spPr>
            <a:xfrm>
              <a:off x="6594675" y="1859108"/>
              <a:ext cx="5172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str</a:t>
              </a:r>
              <a:endParaRPr sz="2000"/>
            </a:p>
          </p:txBody>
        </p:sp>
        <p:sp>
          <p:nvSpPr>
            <p:cNvPr id="497" name="Google Shape;497;p48"/>
            <p:cNvSpPr txBox="1"/>
            <p:nvPr/>
          </p:nvSpPr>
          <p:spPr>
            <a:xfrm>
              <a:off x="5578325" y="2710398"/>
              <a:ext cx="5793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“-d”</a:t>
              </a:r>
              <a:endParaRPr sz="2000"/>
            </a:p>
          </p:txBody>
        </p:sp>
        <p:sp>
          <p:nvSpPr>
            <p:cNvPr id="498" name="Google Shape;498;p48"/>
            <p:cNvSpPr txBox="1"/>
            <p:nvPr/>
          </p:nvSpPr>
          <p:spPr>
            <a:xfrm>
              <a:off x="6958775" y="2662214"/>
              <a:ext cx="7257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“xd”</a:t>
              </a:r>
              <a:endParaRPr sz="2000"/>
            </a:p>
          </p:txBody>
        </p:sp>
        <p:sp>
          <p:nvSpPr>
            <p:cNvPr id="499" name="Google Shape;499;p48"/>
            <p:cNvSpPr/>
            <p:nvPr/>
          </p:nvSpPr>
          <p:spPr>
            <a:xfrm>
              <a:off x="5578325" y="3247575"/>
              <a:ext cx="548700" cy="384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L2</a:t>
              </a:r>
              <a:endParaRPr sz="1800"/>
            </a:p>
          </p:txBody>
        </p:sp>
        <p:sp>
          <p:nvSpPr>
            <p:cNvPr id="495" name="Google Shape;495;p48"/>
            <p:cNvSpPr/>
            <p:nvPr/>
          </p:nvSpPr>
          <p:spPr>
            <a:xfrm>
              <a:off x="6949925" y="3247575"/>
              <a:ext cx="548700" cy="384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L5</a:t>
              </a:r>
              <a:endParaRPr sz="1800"/>
            </a:p>
          </p:txBody>
        </p:sp>
        <p:sp>
          <p:nvSpPr>
            <p:cNvPr id="500" name="Google Shape;500;p48"/>
            <p:cNvSpPr/>
            <p:nvPr/>
          </p:nvSpPr>
          <p:spPr>
            <a:xfrm>
              <a:off x="6238850" y="1584600"/>
              <a:ext cx="548700" cy="384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cxnSp>
          <p:nvCxnSpPr>
            <p:cNvPr id="501" name="Google Shape;501;p48"/>
            <p:cNvCxnSpPr>
              <a:stCxn id="500" idx="4"/>
              <a:endCxn id="491" idx="0"/>
            </p:cNvCxnSpPr>
            <p:nvPr/>
          </p:nvCxnSpPr>
          <p:spPr>
            <a:xfrm>
              <a:off x="6513200" y="1968600"/>
              <a:ext cx="3600" cy="301800"/>
            </a:xfrm>
            <a:prstGeom prst="straightConnector1">
              <a:avLst/>
            </a:prstGeom>
            <a:noFill/>
            <a:ln cap="flat" cmpd="sng" w="19050">
              <a:solidFill>
                <a:srgbClr val="000000"/>
              </a:solidFill>
              <a:prstDash val="solid"/>
              <a:round/>
              <a:headEnd len="med" w="med" type="none"/>
              <a:tailEnd len="med" w="med" type="triangle"/>
            </a:ln>
          </p:spPr>
        </p:cxnSp>
      </p:grpSp>
      <p:sp>
        <p:nvSpPr>
          <p:cNvPr id="502" name="Google Shape;502;p48"/>
          <p:cNvSpPr/>
          <p:nvPr/>
        </p:nvSpPr>
        <p:spPr>
          <a:xfrm>
            <a:off x="437700" y="3650675"/>
            <a:ext cx="8454000" cy="1040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Code coverages are insufficient to describe regex structure</a:t>
            </a:r>
            <a:endParaRPr b="1"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9"/>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Regex Testing Coverage</a:t>
            </a:r>
            <a:endParaRPr/>
          </a:p>
        </p:txBody>
      </p:sp>
      <p:sp>
        <p:nvSpPr>
          <p:cNvPr id="509" name="Google Shape;509;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0" name="Google Shape;510;p49"/>
          <p:cNvSpPr txBox="1"/>
          <p:nvPr/>
        </p:nvSpPr>
        <p:spPr>
          <a:xfrm>
            <a:off x="472050" y="1246100"/>
            <a:ext cx="4903800" cy="2328900"/>
          </a:xfrm>
          <a:prstGeom prst="rect">
            <a:avLst/>
          </a:prstGeom>
          <a:solidFill>
            <a:srgbClr val="EFEFEF"/>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t>L1:  </a:t>
            </a:r>
            <a:r>
              <a:rPr lang="en" sz="1800"/>
              <a:t>if(Pattern.matches(</a:t>
            </a:r>
            <a:r>
              <a:rPr lang="en" sz="1800">
                <a:solidFill>
                  <a:srgbClr val="0000FF"/>
                </a:solidFill>
              </a:rPr>
              <a:t>"-d|--d"</a:t>
            </a:r>
            <a:r>
              <a:rPr lang="en" sz="1800">
                <a:solidFill>
                  <a:srgbClr val="0000FF"/>
                </a:solidFill>
              </a:rPr>
              <a:t>,</a:t>
            </a:r>
            <a:r>
              <a:rPr b="1" lang="en" sz="1800">
                <a:solidFill>
                  <a:srgbClr val="0000FF"/>
                </a:solidFill>
              </a:rPr>
              <a:t>str</a:t>
            </a:r>
            <a:r>
              <a:rPr lang="en" sz="1800"/>
              <a:t>)) {</a:t>
            </a:r>
            <a:endParaRPr sz="1800"/>
          </a:p>
          <a:p>
            <a:pPr indent="0" lvl="0" marL="0" rtl="0" algn="l">
              <a:lnSpc>
                <a:spcPct val="115000"/>
              </a:lnSpc>
              <a:spcBef>
                <a:spcPts val="0"/>
              </a:spcBef>
              <a:spcAft>
                <a:spcPts val="0"/>
              </a:spcAft>
              <a:buNone/>
            </a:pPr>
            <a:r>
              <a:rPr b="1" lang="en" sz="1800"/>
              <a:t>L2:</a:t>
            </a:r>
            <a:r>
              <a:rPr lang="en" sz="1800"/>
              <a:t>	     System.out.println("YES");</a:t>
            </a:r>
            <a:endParaRPr sz="1800"/>
          </a:p>
          <a:p>
            <a:pPr indent="0" lvl="0" marL="0" rtl="0" algn="l">
              <a:lnSpc>
                <a:spcPct val="115000"/>
              </a:lnSpc>
              <a:spcBef>
                <a:spcPts val="0"/>
              </a:spcBef>
              <a:spcAft>
                <a:spcPts val="0"/>
              </a:spcAft>
              <a:buNone/>
            </a:pPr>
            <a:r>
              <a:rPr lang="en" sz="1800"/>
              <a:t>	     ...	</a:t>
            </a:r>
            <a:endParaRPr sz="1800"/>
          </a:p>
          <a:p>
            <a:pPr indent="0" lvl="0" marL="0" rtl="0" algn="l">
              <a:lnSpc>
                <a:spcPct val="115000"/>
              </a:lnSpc>
              <a:spcBef>
                <a:spcPts val="0"/>
              </a:spcBef>
              <a:spcAft>
                <a:spcPts val="0"/>
              </a:spcAft>
              <a:buNone/>
            </a:pPr>
            <a:r>
              <a:rPr b="1" lang="en" sz="1800"/>
              <a:t>L4:</a:t>
            </a:r>
            <a:r>
              <a:rPr lang="en" sz="1800"/>
              <a:t>  } else {</a:t>
            </a:r>
            <a:endParaRPr sz="1800"/>
          </a:p>
          <a:p>
            <a:pPr indent="0" lvl="0" marL="0" rtl="0" algn="l">
              <a:lnSpc>
                <a:spcPct val="115000"/>
              </a:lnSpc>
              <a:spcBef>
                <a:spcPts val="0"/>
              </a:spcBef>
              <a:spcAft>
                <a:spcPts val="0"/>
              </a:spcAft>
              <a:buNone/>
            </a:pPr>
            <a:r>
              <a:rPr b="1" lang="en" sz="1800"/>
              <a:t>L5:</a:t>
            </a:r>
            <a:r>
              <a:rPr lang="en" sz="1800"/>
              <a:t>	     System.out.println("NO");</a:t>
            </a:r>
            <a:endParaRPr sz="1800"/>
          </a:p>
          <a:p>
            <a:pPr indent="0" lvl="0" marL="0" rtl="0" algn="l">
              <a:lnSpc>
                <a:spcPct val="115000"/>
              </a:lnSpc>
              <a:spcBef>
                <a:spcPts val="0"/>
              </a:spcBef>
              <a:spcAft>
                <a:spcPts val="0"/>
              </a:spcAft>
              <a:buNone/>
            </a:pPr>
            <a:r>
              <a:rPr lang="en" sz="1800"/>
              <a:t>	     ...</a:t>
            </a:r>
            <a:endParaRPr sz="1800"/>
          </a:p>
          <a:p>
            <a:pPr indent="0" lvl="0" marL="0" rtl="0" algn="l">
              <a:lnSpc>
                <a:spcPct val="115000"/>
              </a:lnSpc>
              <a:spcBef>
                <a:spcPts val="0"/>
              </a:spcBef>
              <a:spcAft>
                <a:spcPts val="0"/>
              </a:spcAft>
              <a:buNone/>
            </a:pPr>
            <a:r>
              <a:rPr lang="en" sz="1800"/>
              <a:t>       }</a:t>
            </a:r>
            <a:endParaRPr sz="1800"/>
          </a:p>
        </p:txBody>
      </p:sp>
      <p:grpSp>
        <p:nvGrpSpPr>
          <p:cNvPr id="511" name="Google Shape;511;p49"/>
          <p:cNvGrpSpPr/>
          <p:nvPr/>
        </p:nvGrpSpPr>
        <p:grpSpPr>
          <a:xfrm>
            <a:off x="3896755" y="3035779"/>
            <a:ext cx="4787485" cy="1809414"/>
            <a:chOff x="2856539" y="3988209"/>
            <a:chExt cx="4684886" cy="2190309"/>
          </a:xfrm>
        </p:grpSpPr>
        <p:grpSp>
          <p:nvGrpSpPr>
            <p:cNvPr id="512" name="Google Shape;512;p49"/>
            <p:cNvGrpSpPr/>
            <p:nvPr/>
          </p:nvGrpSpPr>
          <p:grpSpPr>
            <a:xfrm>
              <a:off x="2856539" y="3988209"/>
              <a:ext cx="4684886" cy="2190309"/>
              <a:chOff x="3999539" y="3988209"/>
              <a:chExt cx="4684886" cy="2190309"/>
            </a:xfrm>
          </p:grpSpPr>
          <p:sp>
            <p:nvSpPr>
              <p:cNvPr id="513" name="Google Shape;513;p49"/>
              <p:cNvSpPr/>
              <p:nvPr/>
            </p:nvSpPr>
            <p:spPr>
              <a:xfrm>
                <a:off x="4913939" y="4908493"/>
                <a:ext cx="485700" cy="4827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14" name="Google Shape;514;p49"/>
              <p:cNvSpPr/>
              <p:nvPr/>
            </p:nvSpPr>
            <p:spPr>
              <a:xfrm>
                <a:off x="6272349" y="4946132"/>
                <a:ext cx="485700" cy="4827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grpSp>
            <p:nvGrpSpPr>
              <p:cNvPr id="515" name="Google Shape;515;p49"/>
              <p:cNvGrpSpPr/>
              <p:nvPr/>
            </p:nvGrpSpPr>
            <p:grpSpPr>
              <a:xfrm>
                <a:off x="8094625" y="4311687"/>
                <a:ext cx="589800" cy="597300"/>
                <a:chOff x="8094625" y="4311687"/>
                <a:chExt cx="589800" cy="597300"/>
              </a:xfrm>
            </p:grpSpPr>
            <p:sp>
              <p:nvSpPr>
                <p:cNvPr id="516" name="Google Shape;516;p49"/>
                <p:cNvSpPr/>
                <p:nvPr/>
              </p:nvSpPr>
              <p:spPr>
                <a:xfrm>
                  <a:off x="8146761" y="4369017"/>
                  <a:ext cx="485700" cy="4827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9"/>
                <p:cNvSpPr/>
                <p:nvPr/>
              </p:nvSpPr>
              <p:spPr>
                <a:xfrm>
                  <a:off x="8094625" y="4311687"/>
                  <a:ext cx="589800" cy="5973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grpSp>
          <p:sp>
            <p:nvSpPr>
              <p:cNvPr id="518" name="Google Shape;518;p49"/>
              <p:cNvSpPr/>
              <p:nvPr/>
            </p:nvSpPr>
            <p:spPr>
              <a:xfrm>
                <a:off x="6401142" y="5695818"/>
                <a:ext cx="485700" cy="482700"/>
              </a:xfrm>
              <a:prstGeom prst="ellipse">
                <a:avLst/>
              </a:prstGeom>
              <a:solidFill>
                <a:srgbClr val="B7B7B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cxnSp>
            <p:nvCxnSpPr>
              <p:cNvPr id="519" name="Google Shape;519;p49"/>
              <p:cNvCxnSpPr>
                <a:stCxn id="513" idx="5"/>
                <a:endCxn id="518" idx="2"/>
              </p:cNvCxnSpPr>
              <p:nvPr/>
            </p:nvCxnSpPr>
            <p:spPr>
              <a:xfrm>
                <a:off x="5328510" y="5320503"/>
                <a:ext cx="1072500" cy="616800"/>
              </a:xfrm>
              <a:prstGeom prst="straightConnector1">
                <a:avLst/>
              </a:prstGeom>
              <a:noFill/>
              <a:ln cap="flat" cmpd="sng" w="19050">
                <a:solidFill>
                  <a:srgbClr val="000000"/>
                </a:solidFill>
                <a:prstDash val="solid"/>
                <a:round/>
                <a:headEnd len="med" w="med" type="none"/>
                <a:tailEnd len="med" w="med" type="triangle"/>
              </a:ln>
            </p:spPr>
          </p:cxnSp>
          <p:cxnSp>
            <p:nvCxnSpPr>
              <p:cNvPr id="520" name="Google Shape;520;p49"/>
              <p:cNvCxnSpPr>
                <a:stCxn id="513" idx="6"/>
                <a:endCxn id="521" idx="2"/>
              </p:cNvCxnSpPr>
              <p:nvPr/>
            </p:nvCxnSpPr>
            <p:spPr>
              <a:xfrm flipH="1" rot="10800000">
                <a:off x="5399639" y="4305643"/>
                <a:ext cx="853500" cy="844200"/>
              </a:xfrm>
              <a:prstGeom prst="straightConnector1">
                <a:avLst/>
              </a:prstGeom>
              <a:noFill/>
              <a:ln cap="flat" cmpd="sng" w="19050">
                <a:solidFill>
                  <a:srgbClr val="000000"/>
                </a:solidFill>
                <a:prstDash val="solid"/>
                <a:round/>
                <a:headEnd len="med" w="med" type="none"/>
                <a:tailEnd len="med" w="med" type="triangle"/>
              </a:ln>
            </p:spPr>
          </p:cxnSp>
          <p:sp>
            <p:nvSpPr>
              <p:cNvPr id="521" name="Google Shape;521;p49"/>
              <p:cNvSpPr/>
              <p:nvPr/>
            </p:nvSpPr>
            <p:spPr>
              <a:xfrm>
                <a:off x="6253167" y="4064217"/>
                <a:ext cx="485700" cy="4827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cxnSp>
            <p:nvCxnSpPr>
              <p:cNvPr id="522" name="Google Shape;522;p49"/>
              <p:cNvCxnSpPr>
                <a:stCxn id="521" idx="6"/>
                <a:endCxn id="517" idx="2"/>
              </p:cNvCxnSpPr>
              <p:nvPr/>
            </p:nvCxnSpPr>
            <p:spPr>
              <a:xfrm>
                <a:off x="6738867" y="4305567"/>
                <a:ext cx="1355700" cy="304800"/>
              </a:xfrm>
              <a:prstGeom prst="straightConnector1">
                <a:avLst/>
              </a:prstGeom>
              <a:noFill/>
              <a:ln cap="flat" cmpd="sng" w="19050">
                <a:solidFill>
                  <a:srgbClr val="000000"/>
                </a:solidFill>
                <a:prstDash val="solid"/>
                <a:round/>
                <a:headEnd len="med" w="med" type="none"/>
                <a:tailEnd len="med" w="med" type="triangle"/>
              </a:ln>
            </p:spPr>
          </p:cxnSp>
          <p:cxnSp>
            <p:nvCxnSpPr>
              <p:cNvPr id="523" name="Google Shape;523;p49"/>
              <p:cNvCxnSpPr>
                <a:stCxn id="521" idx="4"/>
                <a:endCxn id="514" idx="0"/>
              </p:cNvCxnSpPr>
              <p:nvPr/>
            </p:nvCxnSpPr>
            <p:spPr>
              <a:xfrm>
                <a:off x="6496017" y="4546917"/>
                <a:ext cx="19200" cy="399300"/>
              </a:xfrm>
              <a:prstGeom prst="straightConnector1">
                <a:avLst/>
              </a:prstGeom>
              <a:noFill/>
              <a:ln cap="flat" cmpd="sng" w="19050">
                <a:solidFill>
                  <a:srgbClr val="000000"/>
                </a:solidFill>
                <a:prstDash val="solid"/>
                <a:round/>
                <a:headEnd len="med" w="med" type="none"/>
                <a:tailEnd len="med" w="med" type="triangle"/>
              </a:ln>
            </p:spPr>
          </p:cxnSp>
          <p:cxnSp>
            <p:nvCxnSpPr>
              <p:cNvPr id="524" name="Google Shape;524;p49"/>
              <p:cNvCxnSpPr>
                <a:stCxn id="514" idx="6"/>
                <a:endCxn id="517" idx="3"/>
              </p:cNvCxnSpPr>
              <p:nvPr/>
            </p:nvCxnSpPr>
            <p:spPr>
              <a:xfrm flipH="1" rot="10800000">
                <a:off x="6758049" y="4821482"/>
                <a:ext cx="1422900" cy="366000"/>
              </a:xfrm>
              <a:prstGeom prst="straightConnector1">
                <a:avLst/>
              </a:prstGeom>
              <a:noFill/>
              <a:ln cap="flat" cmpd="sng" w="19050">
                <a:solidFill>
                  <a:srgbClr val="000000"/>
                </a:solidFill>
                <a:prstDash val="solid"/>
                <a:round/>
                <a:headEnd len="med" w="med" type="none"/>
                <a:tailEnd len="med" w="med" type="triangle"/>
              </a:ln>
            </p:spPr>
          </p:cxnSp>
          <p:sp>
            <p:nvSpPr>
              <p:cNvPr id="525" name="Google Shape;525;p49"/>
              <p:cNvSpPr txBox="1"/>
              <p:nvPr/>
            </p:nvSpPr>
            <p:spPr>
              <a:xfrm>
                <a:off x="7158309" y="3988209"/>
                <a:ext cx="8874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“d”</a:t>
                </a:r>
                <a:endParaRPr sz="2000"/>
              </a:p>
            </p:txBody>
          </p:sp>
          <p:sp>
            <p:nvSpPr>
              <p:cNvPr id="526" name="Google Shape;526;p49"/>
              <p:cNvSpPr txBox="1"/>
              <p:nvPr/>
            </p:nvSpPr>
            <p:spPr>
              <a:xfrm>
                <a:off x="5535113" y="4242900"/>
                <a:ext cx="8874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t>
                </a:r>
                <a:endParaRPr sz="2000"/>
              </a:p>
            </p:txBody>
          </p:sp>
          <p:sp>
            <p:nvSpPr>
              <p:cNvPr id="527" name="Google Shape;527;p49"/>
              <p:cNvSpPr txBox="1"/>
              <p:nvPr/>
            </p:nvSpPr>
            <p:spPr>
              <a:xfrm>
                <a:off x="6063421" y="4528050"/>
                <a:ext cx="5487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t>
                </a:r>
                <a:endParaRPr sz="2000"/>
              </a:p>
            </p:txBody>
          </p:sp>
          <p:sp>
            <p:nvSpPr>
              <p:cNvPr id="528" name="Google Shape;528;p49"/>
              <p:cNvSpPr txBox="1"/>
              <p:nvPr/>
            </p:nvSpPr>
            <p:spPr>
              <a:xfrm>
                <a:off x="6863675" y="4549034"/>
                <a:ext cx="8535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“d”</a:t>
                </a:r>
                <a:endParaRPr sz="2000"/>
              </a:p>
            </p:txBody>
          </p:sp>
          <p:grpSp>
            <p:nvGrpSpPr>
              <p:cNvPr id="529" name="Google Shape;529;p49"/>
              <p:cNvGrpSpPr/>
              <p:nvPr/>
            </p:nvGrpSpPr>
            <p:grpSpPr>
              <a:xfrm>
                <a:off x="3999539" y="4908493"/>
                <a:ext cx="914400" cy="482700"/>
                <a:chOff x="3999539" y="4908493"/>
                <a:chExt cx="914400" cy="482700"/>
              </a:xfrm>
            </p:grpSpPr>
            <p:sp>
              <p:nvSpPr>
                <p:cNvPr id="530" name="Google Shape;530;p49"/>
                <p:cNvSpPr/>
                <p:nvPr/>
              </p:nvSpPr>
              <p:spPr>
                <a:xfrm>
                  <a:off x="3999539" y="4908493"/>
                  <a:ext cx="485700" cy="4827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31" name="Google Shape;531;p49"/>
                <p:cNvCxnSpPr>
                  <a:stCxn id="530" idx="6"/>
                </p:cNvCxnSpPr>
                <p:nvPr/>
              </p:nvCxnSpPr>
              <p:spPr>
                <a:xfrm>
                  <a:off x="4485239" y="5149843"/>
                  <a:ext cx="428700" cy="0"/>
                </a:xfrm>
                <a:prstGeom prst="straightConnector1">
                  <a:avLst/>
                </a:prstGeom>
                <a:noFill/>
                <a:ln cap="flat" cmpd="sng" w="19050">
                  <a:solidFill>
                    <a:srgbClr val="000000"/>
                  </a:solidFill>
                  <a:prstDash val="solid"/>
                  <a:round/>
                  <a:headEnd len="med" w="med" type="none"/>
                  <a:tailEnd len="med" w="med" type="triangle"/>
                </a:ln>
              </p:spPr>
            </p:cxnSp>
          </p:grpSp>
        </p:grpSp>
        <p:sp>
          <p:nvSpPr>
            <p:cNvPr id="532" name="Google Shape;532;p49"/>
            <p:cNvSpPr txBox="1"/>
            <p:nvPr/>
          </p:nvSpPr>
          <p:spPr>
            <a:xfrm>
              <a:off x="3951950" y="5461331"/>
              <a:ext cx="9486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000"/>
                <a:t>not “-”</a:t>
              </a:r>
              <a:endParaRPr i="1" sz="2000"/>
            </a:p>
          </p:txBody>
        </p:sp>
      </p:grpSp>
      <p:sp>
        <p:nvSpPr>
          <p:cNvPr id="533" name="Google Shape;533;p49"/>
          <p:cNvSpPr/>
          <p:nvPr/>
        </p:nvSpPr>
        <p:spPr>
          <a:xfrm>
            <a:off x="7689175" y="2624150"/>
            <a:ext cx="1395000" cy="487800"/>
          </a:xfrm>
          <a:prstGeom prst="wedgeRoundRectCallout">
            <a:avLst>
              <a:gd fmla="val 12149" name="adj1"/>
              <a:gd fmla="val 93153" name="adj2"/>
              <a:gd fmla="val 0" name="adj3"/>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rgbClr val="FFFFFF"/>
                </a:solidFill>
              </a:rPr>
              <a:t>Matching </a:t>
            </a:r>
            <a:endParaRPr b="1" sz="2200">
              <a:solidFill>
                <a:srgbClr val="FFFFFF"/>
              </a:solidFill>
            </a:endParaRPr>
          </a:p>
        </p:txBody>
      </p:sp>
      <p:sp>
        <p:nvSpPr>
          <p:cNvPr id="534" name="Google Shape;534;p49"/>
          <p:cNvSpPr txBox="1"/>
          <p:nvPr/>
        </p:nvSpPr>
        <p:spPr>
          <a:xfrm>
            <a:off x="557775" y="3829475"/>
            <a:ext cx="15849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chemeClr val="hlink"/>
                </a:solidFill>
              </a:rPr>
              <a:t>"-d|--d"</a:t>
            </a:r>
            <a:endParaRPr sz="2400"/>
          </a:p>
        </p:txBody>
      </p:sp>
      <p:sp>
        <p:nvSpPr>
          <p:cNvPr id="535" name="Google Shape;535;p49"/>
          <p:cNvSpPr/>
          <p:nvPr/>
        </p:nvSpPr>
        <p:spPr>
          <a:xfrm>
            <a:off x="2687450" y="3994477"/>
            <a:ext cx="1355100" cy="298200"/>
          </a:xfrm>
          <a:prstGeom prst="righ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49"/>
          <p:cNvGrpSpPr/>
          <p:nvPr/>
        </p:nvGrpSpPr>
        <p:grpSpPr>
          <a:xfrm>
            <a:off x="5473355" y="3156965"/>
            <a:ext cx="2036100" cy="1488900"/>
            <a:chOff x="5473355" y="3156965"/>
            <a:chExt cx="2036100" cy="1488900"/>
          </a:xfrm>
        </p:grpSpPr>
        <p:sp>
          <p:nvSpPr>
            <p:cNvPr id="537" name="Google Shape;537;p49"/>
            <p:cNvSpPr txBox="1"/>
            <p:nvPr/>
          </p:nvSpPr>
          <p:spPr>
            <a:xfrm>
              <a:off x="6540155" y="4100325"/>
              <a:ext cx="9693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000"/>
                <a:t>not “d”</a:t>
              </a:r>
              <a:endParaRPr i="1" sz="2000"/>
            </a:p>
          </p:txBody>
        </p:sp>
        <p:cxnSp>
          <p:nvCxnSpPr>
            <p:cNvPr id="538" name="Google Shape;538;p49"/>
            <p:cNvCxnSpPr>
              <a:stCxn id="514" idx="4"/>
              <a:endCxn id="518" idx="0"/>
            </p:cNvCxnSpPr>
            <p:nvPr/>
          </p:nvCxnSpPr>
          <p:spPr>
            <a:xfrm>
              <a:off x="6467507" y="4225877"/>
              <a:ext cx="131700" cy="220500"/>
            </a:xfrm>
            <a:prstGeom prst="straightConnector1">
              <a:avLst/>
            </a:prstGeom>
            <a:noFill/>
            <a:ln cap="flat" cmpd="sng" w="19050">
              <a:solidFill>
                <a:schemeClr val="dk1"/>
              </a:solidFill>
              <a:prstDash val="solid"/>
              <a:round/>
              <a:headEnd len="med" w="med" type="none"/>
              <a:tailEnd len="med" w="med" type="triangle"/>
            </a:ln>
          </p:spPr>
        </p:cxnSp>
        <p:cxnSp>
          <p:nvCxnSpPr>
            <p:cNvPr id="539" name="Google Shape;539;p49"/>
            <p:cNvCxnSpPr>
              <a:stCxn id="521" idx="1"/>
              <a:endCxn id="518" idx="2"/>
            </p:cNvCxnSpPr>
            <p:nvPr/>
          </p:nvCxnSpPr>
          <p:spPr>
            <a:xfrm flipH="1" rot="-5400000">
              <a:off x="5567274" y="3862115"/>
              <a:ext cx="1488900" cy="78600"/>
            </a:xfrm>
            <a:prstGeom prst="curvedConnector4">
              <a:avLst>
                <a:gd fmla="val -19915" name="adj1"/>
                <a:gd fmla="val -395435" name="adj2"/>
              </a:avLst>
            </a:prstGeom>
            <a:noFill/>
            <a:ln cap="flat" cmpd="sng" w="19050">
              <a:solidFill>
                <a:schemeClr val="dk1"/>
              </a:solidFill>
              <a:prstDash val="solid"/>
              <a:round/>
              <a:headEnd len="med" w="med" type="none"/>
              <a:tailEnd len="med" w="med" type="none"/>
            </a:ln>
          </p:spPr>
        </p:cxnSp>
        <p:sp>
          <p:nvSpPr>
            <p:cNvPr id="540" name="Google Shape;540;p49"/>
            <p:cNvSpPr txBox="1"/>
            <p:nvPr/>
          </p:nvSpPr>
          <p:spPr>
            <a:xfrm>
              <a:off x="5473355" y="3871725"/>
              <a:ext cx="9693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000"/>
                <a:t>not “d”</a:t>
              </a:r>
              <a:endParaRPr i="1" sz="2000"/>
            </a:p>
          </p:txBody>
        </p:sp>
      </p:grpSp>
      <p:sp>
        <p:nvSpPr>
          <p:cNvPr id="541" name="Google Shape;541;p49"/>
          <p:cNvSpPr/>
          <p:nvPr/>
        </p:nvSpPr>
        <p:spPr>
          <a:xfrm>
            <a:off x="7050175" y="4218075"/>
            <a:ext cx="1979100" cy="487800"/>
          </a:xfrm>
          <a:prstGeom prst="wedgeRoundRectCallout">
            <a:avLst>
              <a:gd fmla="val -60853" name="adj1"/>
              <a:gd fmla="val 49974" name="adj2"/>
              <a:gd fmla="val 0" name="adj3"/>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rgbClr val="FFFFFF"/>
                </a:solidFill>
              </a:rPr>
              <a:t>Non-matching</a:t>
            </a:r>
            <a:endParaRPr b="1" sz="22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
                                        <p:tgtEl>
                                          <p:spTgt spid="511"/>
                                        </p:tgtEl>
                                      </p:cBhvr>
                                    </p:animEffect>
                                  </p:childTnLst>
                                </p:cTn>
                              </p:par>
                              <p:par>
                                <p:cTn fill="hold" nodeType="with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
                                        <p:tgtEl>
                                          <p:spTgt spid="5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Regex Testing Coverage</a:t>
            </a:r>
            <a:endParaRPr/>
          </a:p>
        </p:txBody>
      </p:sp>
      <p:sp>
        <p:nvSpPr>
          <p:cNvPr id="547" name="Google Shape;54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48" name="Google Shape;548;p50"/>
          <p:cNvGrpSpPr/>
          <p:nvPr/>
        </p:nvGrpSpPr>
        <p:grpSpPr>
          <a:xfrm>
            <a:off x="3896755" y="3035779"/>
            <a:ext cx="4787485" cy="1809414"/>
            <a:chOff x="2856539" y="3988209"/>
            <a:chExt cx="4684886" cy="2190309"/>
          </a:xfrm>
        </p:grpSpPr>
        <p:grpSp>
          <p:nvGrpSpPr>
            <p:cNvPr id="549" name="Google Shape;549;p50"/>
            <p:cNvGrpSpPr/>
            <p:nvPr/>
          </p:nvGrpSpPr>
          <p:grpSpPr>
            <a:xfrm>
              <a:off x="2856539" y="3988209"/>
              <a:ext cx="4684886" cy="2190309"/>
              <a:chOff x="3999539" y="3988209"/>
              <a:chExt cx="4684886" cy="2190309"/>
            </a:xfrm>
          </p:grpSpPr>
          <p:sp>
            <p:nvSpPr>
              <p:cNvPr id="550" name="Google Shape;550;p50"/>
              <p:cNvSpPr/>
              <p:nvPr/>
            </p:nvSpPr>
            <p:spPr>
              <a:xfrm>
                <a:off x="4913939" y="4908493"/>
                <a:ext cx="485700" cy="482700"/>
              </a:xfrm>
              <a:prstGeom prst="ellipse">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51" name="Google Shape;551;p50"/>
              <p:cNvSpPr/>
              <p:nvPr/>
            </p:nvSpPr>
            <p:spPr>
              <a:xfrm>
                <a:off x="6272349" y="4946132"/>
                <a:ext cx="485700" cy="4827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grpSp>
            <p:nvGrpSpPr>
              <p:cNvPr id="552" name="Google Shape;552;p50"/>
              <p:cNvGrpSpPr/>
              <p:nvPr/>
            </p:nvGrpSpPr>
            <p:grpSpPr>
              <a:xfrm>
                <a:off x="8094625" y="4311687"/>
                <a:ext cx="589800" cy="597300"/>
                <a:chOff x="8094625" y="4311687"/>
                <a:chExt cx="589800" cy="597300"/>
              </a:xfrm>
            </p:grpSpPr>
            <p:sp>
              <p:nvSpPr>
                <p:cNvPr id="553" name="Google Shape;553;p50"/>
                <p:cNvSpPr/>
                <p:nvPr/>
              </p:nvSpPr>
              <p:spPr>
                <a:xfrm>
                  <a:off x="8146761" y="4369017"/>
                  <a:ext cx="485700" cy="4827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0"/>
                <p:cNvSpPr/>
                <p:nvPr/>
              </p:nvSpPr>
              <p:spPr>
                <a:xfrm>
                  <a:off x="8094625" y="4311687"/>
                  <a:ext cx="589800" cy="5973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        </a:t>
                  </a:r>
                  <a:endParaRPr sz="1800"/>
                </a:p>
              </p:txBody>
            </p:sp>
          </p:grpSp>
          <p:sp>
            <p:nvSpPr>
              <p:cNvPr id="555" name="Google Shape;555;p50"/>
              <p:cNvSpPr/>
              <p:nvPr/>
            </p:nvSpPr>
            <p:spPr>
              <a:xfrm>
                <a:off x="6401142" y="5695818"/>
                <a:ext cx="485700" cy="482700"/>
              </a:xfrm>
              <a:prstGeom prst="ellipse">
                <a:avLst/>
              </a:prstGeom>
              <a:solidFill>
                <a:srgbClr val="B7B7B7"/>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cxnSp>
            <p:nvCxnSpPr>
              <p:cNvPr id="556" name="Google Shape;556;p50"/>
              <p:cNvCxnSpPr>
                <a:stCxn id="550" idx="5"/>
                <a:endCxn id="555" idx="2"/>
              </p:cNvCxnSpPr>
              <p:nvPr/>
            </p:nvCxnSpPr>
            <p:spPr>
              <a:xfrm>
                <a:off x="5328510" y="5320503"/>
                <a:ext cx="1072500" cy="616800"/>
              </a:xfrm>
              <a:prstGeom prst="straightConnector1">
                <a:avLst/>
              </a:prstGeom>
              <a:noFill/>
              <a:ln cap="flat" cmpd="sng" w="19050">
                <a:solidFill>
                  <a:srgbClr val="FF0000"/>
                </a:solidFill>
                <a:prstDash val="solid"/>
                <a:round/>
                <a:headEnd len="med" w="med" type="none"/>
                <a:tailEnd len="med" w="med" type="triangle"/>
              </a:ln>
            </p:spPr>
          </p:cxnSp>
          <p:cxnSp>
            <p:nvCxnSpPr>
              <p:cNvPr id="557" name="Google Shape;557;p50"/>
              <p:cNvCxnSpPr>
                <a:stCxn id="550" idx="6"/>
                <a:endCxn id="558" idx="2"/>
              </p:cNvCxnSpPr>
              <p:nvPr/>
            </p:nvCxnSpPr>
            <p:spPr>
              <a:xfrm flipH="1" rot="10800000">
                <a:off x="5399639" y="4305643"/>
                <a:ext cx="853500" cy="844200"/>
              </a:xfrm>
              <a:prstGeom prst="straightConnector1">
                <a:avLst/>
              </a:prstGeom>
              <a:noFill/>
              <a:ln cap="flat" cmpd="sng" w="19050">
                <a:solidFill>
                  <a:srgbClr val="0000FF"/>
                </a:solidFill>
                <a:prstDash val="solid"/>
                <a:round/>
                <a:headEnd len="med" w="med" type="none"/>
                <a:tailEnd len="med" w="med" type="triangle"/>
              </a:ln>
            </p:spPr>
          </p:cxnSp>
          <p:sp>
            <p:nvSpPr>
              <p:cNvPr id="558" name="Google Shape;558;p50"/>
              <p:cNvSpPr/>
              <p:nvPr/>
            </p:nvSpPr>
            <p:spPr>
              <a:xfrm>
                <a:off x="6253167" y="4064217"/>
                <a:ext cx="485700" cy="4827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cxnSp>
            <p:nvCxnSpPr>
              <p:cNvPr id="559" name="Google Shape;559;p50"/>
              <p:cNvCxnSpPr>
                <a:stCxn id="558" idx="6"/>
                <a:endCxn id="554" idx="2"/>
              </p:cNvCxnSpPr>
              <p:nvPr/>
            </p:nvCxnSpPr>
            <p:spPr>
              <a:xfrm>
                <a:off x="6738867" y="4305567"/>
                <a:ext cx="1355700" cy="304800"/>
              </a:xfrm>
              <a:prstGeom prst="straightConnector1">
                <a:avLst/>
              </a:prstGeom>
              <a:noFill/>
              <a:ln cap="flat" cmpd="sng" w="19050">
                <a:solidFill>
                  <a:srgbClr val="0000FF"/>
                </a:solidFill>
                <a:prstDash val="solid"/>
                <a:round/>
                <a:headEnd len="med" w="med" type="none"/>
                <a:tailEnd len="med" w="med" type="triangle"/>
              </a:ln>
            </p:spPr>
          </p:cxnSp>
          <p:cxnSp>
            <p:nvCxnSpPr>
              <p:cNvPr id="560" name="Google Shape;560;p50"/>
              <p:cNvCxnSpPr>
                <a:stCxn id="558" idx="4"/>
                <a:endCxn id="551" idx="0"/>
              </p:cNvCxnSpPr>
              <p:nvPr/>
            </p:nvCxnSpPr>
            <p:spPr>
              <a:xfrm>
                <a:off x="6496017" y="4546917"/>
                <a:ext cx="19200" cy="399300"/>
              </a:xfrm>
              <a:prstGeom prst="straightConnector1">
                <a:avLst/>
              </a:prstGeom>
              <a:noFill/>
              <a:ln cap="flat" cmpd="sng" w="19050">
                <a:solidFill>
                  <a:srgbClr val="000000"/>
                </a:solidFill>
                <a:prstDash val="solid"/>
                <a:round/>
                <a:headEnd len="med" w="med" type="none"/>
                <a:tailEnd len="med" w="med" type="triangle"/>
              </a:ln>
            </p:spPr>
          </p:cxnSp>
          <p:cxnSp>
            <p:nvCxnSpPr>
              <p:cNvPr id="561" name="Google Shape;561;p50"/>
              <p:cNvCxnSpPr>
                <a:stCxn id="551" idx="6"/>
                <a:endCxn id="554" idx="3"/>
              </p:cNvCxnSpPr>
              <p:nvPr/>
            </p:nvCxnSpPr>
            <p:spPr>
              <a:xfrm flipH="1" rot="10800000">
                <a:off x="6758049" y="4821482"/>
                <a:ext cx="1422900" cy="366000"/>
              </a:xfrm>
              <a:prstGeom prst="straightConnector1">
                <a:avLst/>
              </a:prstGeom>
              <a:noFill/>
              <a:ln cap="flat" cmpd="sng" w="19050">
                <a:solidFill>
                  <a:srgbClr val="000000"/>
                </a:solidFill>
                <a:prstDash val="solid"/>
                <a:round/>
                <a:headEnd len="med" w="med" type="none"/>
                <a:tailEnd len="med" w="med" type="triangle"/>
              </a:ln>
            </p:spPr>
          </p:cxnSp>
          <p:sp>
            <p:nvSpPr>
              <p:cNvPr id="562" name="Google Shape;562;p50"/>
              <p:cNvSpPr txBox="1"/>
              <p:nvPr/>
            </p:nvSpPr>
            <p:spPr>
              <a:xfrm>
                <a:off x="7158309" y="3988209"/>
                <a:ext cx="8874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“d”</a:t>
                </a:r>
                <a:endParaRPr sz="2000"/>
              </a:p>
            </p:txBody>
          </p:sp>
          <p:sp>
            <p:nvSpPr>
              <p:cNvPr id="563" name="Google Shape;563;p50"/>
              <p:cNvSpPr txBox="1"/>
              <p:nvPr/>
            </p:nvSpPr>
            <p:spPr>
              <a:xfrm>
                <a:off x="5535113" y="4242900"/>
                <a:ext cx="8874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t>
                </a:r>
                <a:endParaRPr sz="2000"/>
              </a:p>
            </p:txBody>
          </p:sp>
          <p:sp>
            <p:nvSpPr>
              <p:cNvPr id="564" name="Google Shape;564;p50"/>
              <p:cNvSpPr txBox="1"/>
              <p:nvPr/>
            </p:nvSpPr>
            <p:spPr>
              <a:xfrm>
                <a:off x="6063421" y="4528050"/>
                <a:ext cx="5487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t>
                </a:r>
                <a:endParaRPr sz="2000"/>
              </a:p>
            </p:txBody>
          </p:sp>
          <p:sp>
            <p:nvSpPr>
              <p:cNvPr id="565" name="Google Shape;565;p50"/>
              <p:cNvSpPr txBox="1"/>
              <p:nvPr/>
            </p:nvSpPr>
            <p:spPr>
              <a:xfrm>
                <a:off x="6863675" y="4549034"/>
                <a:ext cx="8535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“data”</a:t>
                </a:r>
                <a:endParaRPr sz="2000"/>
              </a:p>
            </p:txBody>
          </p:sp>
          <p:grpSp>
            <p:nvGrpSpPr>
              <p:cNvPr id="566" name="Google Shape;566;p50"/>
              <p:cNvGrpSpPr/>
              <p:nvPr/>
            </p:nvGrpSpPr>
            <p:grpSpPr>
              <a:xfrm>
                <a:off x="3999539" y="4908493"/>
                <a:ext cx="914400" cy="482700"/>
                <a:chOff x="3999539" y="4908493"/>
                <a:chExt cx="914400" cy="482700"/>
              </a:xfrm>
            </p:grpSpPr>
            <p:sp>
              <p:nvSpPr>
                <p:cNvPr id="567" name="Google Shape;567;p50"/>
                <p:cNvSpPr/>
                <p:nvPr/>
              </p:nvSpPr>
              <p:spPr>
                <a:xfrm>
                  <a:off x="3999539" y="4908493"/>
                  <a:ext cx="485700" cy="4827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68" name="Google Shape;568;p50"/>
                <p:cNvCxnSpPr>
                  <a:stCxn id="567" idx="6"/>
                </p:cNvCxnSpPr>
                <p:nvPr/>
              </p:nvCxnSpPr>
              <p:spPr>
                <a:xfrm>
                  <a:off x="4485239" y="5149843"/>
                  <a:ext cx="428700" cy="0"/>
                </a:xfrm>
                <a:prstGeom prst="straightConnector1">
                  <a:avLst/>
                </a:prstGeom>
                <a:noFill/>
                <a:ln cap="flat" cmpd="sng" w="19050">
                  <a:solidFill>
                    <a:srgbClr val="000000"/>
                  </a:solidFill>
                  <a:prstDash val="solid"/>
                  <a:round/>
                  <a:headEnd len="med" w="med" type="none"/>
                  <a:tailEnd len="med" w="med" type="triangle"/>
                </a:ln>
              </p:spPr>
            </p:cxnSp>
          </p:grpSp>
        </p:grpSp>
        <p:sp>
          <p:nvSpPr>
            <p:cNvPr id="569" name="Google Shape;569;p50"/>
            <p:cNvSpPr txBox="1"/>
            <p:nvPr/>
          </p:nvSpPr>
          <p:spPr>
            <a:xfrm>
              <a:off x="3951950" y="5461331"/>
              <a:ext cx="9486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000"/>
                <a:t>not “-”</a:t>
              </a:r>
              <a:endParaRPr i="1" sz="2000"/>
            </a:p>
          </p:txBody>
        </p:sp>
      </p:grpSp>
      <p:sp>
        <p:nvSpPr>
          <p:cNvPr id="570" name="Google Shape;570;p50"/>
          <p:cNvSpPr txBox="1"/>
          <p:nvPr/>
        </p:nvSpPr>
        <p:spPr>
          <a:xfrm>
            <a:off x="557775" y="3829475"/>
            <a:ext cx="15849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chemeClr val="hlink"/>
                </a:solidFill>
              </a:rPr>
              <a:t>"-d|--data"</a:t>
            </a:r>
            <a:endParaRPr sz="2400"/>
          </a:p>
        </p:txBody>
      </p:sp>
      <p:sp>
        <p:nvSpPr>
          <p:cNvPr id="571" name="Google Shape;571;p50"/>
          <p:cNvSpPr/>
          <p:nvPr/>
        </p:nvSpPr>
        <p:spPr>
          <a:xfrm>
            <a:off x="2687450" y="3994477"/>
            <a:ext cx="1355100" cy="298200"/>
          </a:xfrm>
          <a:prstGeom prst="righ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50"/>
          <p:cNvGrpSpPr/>
          <p:nvPr/>
        </p:nvGrpSpPr>
        <p:grpSpPr>
          <a:xfrm>
            <a:off x="5149950" y="883619"/>
            <a:ext cx="2424312" cy="2079727"/>
            <a:chOff x="5536785" y="1584600"/>
            <a:chExt cx="2147690" cy="2046975"/>
          </a:xfrm>
        </p:grpSpPr>
        <p:sp>
          <p:nvSpPr>
            <p:cNvPr id="573" name="Google Shape;573;p50"/>
            <p:cNvSpPr/>
            <p:nvPr/>
          </p:nvSpPr>
          <p:spPr>
            <a:xfrm>
              <a:off x="6242577" y="2270400"/>
              <a:ext cx="548700" cy="384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L1</a:t>
              </a:r>
              <a:endParaRPr sz="1800"/>
            </a:p>
          </p:txBody>
        </p:sp>
        <p:cxnSp>
          <p:nvCxnSpPr>
            <p:cNvPr id="574" name="Google Shape;574;p50"/>
            <p:cNvCxnSpPr>
              <a:stCxn id="573" idx="3"/>
            </p:cNvCxnSpPr>
            <p:nvPr/>
          </p:nvCxnSpPr>
          <p:spPr>
            <a:xfrm flipH="1">
              <a:off x="5874133" y="2598165"/>
              <a:ext cx="448800" cy="657300"/>
            </a:xfrm>
            <a:prstGeom prst="straightConnector1">
              <a:avLst/>
            </a:prstGeom>
            <a:noFill/>
            <a:ln cap="flat" cmpd="sng" w="19050">
              <a:solidFill>
                <a:srgbClr val="000000"/>
              </a:solidFill>
              <a:prstDash val="solid"/>
              <a:round/>
              <a:headEnd len="med" w="med" type="none"/>
              <a:tailEnd len="med" w="med" type="triangle"/>
            </a:ln>
          </p:spPr>
        </p:cxnSp>
        <p:cxnSp>
          <p:nvCxnSpPr>
            <p:cNvPr id="575" name="Google Shape;575;p50"/>
            <p:cNvCxnSpPr>
              <a:stCxn id="573" idx="5"/>
              <a:endCxn id="576" idx="0"/>
            </p:cNvCxnSpPr>
            <p:nvPr/>
          </p:nvCxnSpPr>
          <p:spPr>
            <a:xfrm>
              <a:off x="6710922" y="2598165"/>
              <a:ext cx="513300" cy="649500"/>
            </a:xfrm>
            <a:prstGeom prst="straightConnector1">
              <a:avLst/>
            </a:prstGeom>
            <a:noFill/>
            <a:ln cap="flat" cmpd="sng" w="19050">
              <a:solidFill>
                <a:srgbClr val="000000"/>
              </a:solidFill>
              <a:prstDash val="solid"/>
              <a:round/>
              <a:headEnd len="med" w="med" type="none"/>
              <a:tailEnd len="med" w="med" type="triangle"/>
            </a:ln>
          </p:spPr>
        </p:cxnSp>
        <p:sp>
          <p:nvSpPr>
            <p:cNvPr id="577" name="Google Shape;577;p50"/>
            <p:cNvSpPr txBox="1"/>
            <p:nvPr/>
          </p:nvSpPr>
          <p:spPr>
            <a:xfrm>
              <a:off x="6594675" y="1859108"/>
              <a:ext cx="5172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str</a:t>
              </a:r>
              <a:endParaRPr sz="2000"/>
            </a:p>
          </p:txBody>
        </p:sp>
        <p:sp>
          <p:nvSpPr>
            <p:cNvPr id="578" name="Google Shape;578;p50"/>
            <p:cNvSpPr txBox="1"/>
            <p:nvPr/>
          </p:nvSpPr>
          <p:spPr>
            <a:xfrm>
              <a:off x="5536785" y="2710393"/>
              <a:ext cx="6207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38761D"/>
                  </a:solidFill>
                </a:rPr>
                <a:t>“-d”</a:t>
              </a:r>
              <a:endParaRPr b="1" sz="2000">
                <a:solidFill>
                  <a:srgbClr val="38761D"/>
                </a:solidFill>
              </a:endParaRPr>
            </a:p>
          </p:txBody>
        </p:sp>
        <p:sp>
          <p:nvSpPr>
            <p:cNvPr id="579" name="Google Shape;579;p50"/>
            <p:cNvSpPr txBox="1"/>
            <p:nvPr/>
          </p:nvSpPr>
          <p:spPr>
            <a:xfrm>
              <a:off x="6958775" y="2662214"/>
              <a:ext cx="7257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0000"/>
                  </a:solidFill>
                </a:rPr>
                <a:t>“xd”</a:t>
              </a:r>
              <a:endParaRPr b="1" sz="2000">
                <a:solidFill>
                  <a:srgbClr val="FF0000"/>
                </a:solidFill>
              </a:endParaRPr>
            </a:p>
          </p:txBody>
        </p:sp>
        <p:sp>
          <p:nvSpPr>
            <p:cNvPr id="580" name="Google Shape;580;p50"/>
            <p:cNvSpPr/>
            <p:nvPr/>
          </p:nvSpPr>
          <p:spPr>
            <a:xfrm>
              <a:off x="5578325" y="3247575"/>
              <a:ext cx="548700" cy="384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L2</a:t>
              </a:r>
              <a:endParaRPr sz="1800"/>
            </a:p>
          </p:txBody>
        </p:sp>
        <p:sp>
          <p:nvSpPr>
            <p:cNvPr id="576" name="Google Shape;576;p50"/>
            <p:cNvSpPr/>
            <p:nvPr/>
          </p:nvSpPr>
          <p:spPr>
            <a:xfrm>
              <a:off x="6949925" y="3247575"/>
              <a:ext cx="548700" cy="384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L5</a:t>
              </a:r>
              <a:endParaRPr sz="1800"/>
            </a:p>
          </p:txBody>
        </p:sp>
        <p:sp>
          <p:nvSpPr>
            <p:cNvPr id="581" name="Google Shape;581;p50"/>
            <p:cNvSpPr/>
            <p:nvPr/>
          </p:nvSpPr>
          <p:spPr>
            <a:xfrm>
              <a:off x="6238850" y="1584600"/>
              <a:ext cx="548700" cy="384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cxnSp>
          <p:nvCxnSpPr>
            <p:cNvPr id="582" name="Google Shape;582;p50"/>
            <p:cNvCxnSpPr>
              <a:stCxn id="581" idx="4"/>
              <a:endCxn id="573" idx="0"/>
            </p:cNvCxnSpPr>
            <p:nvPr/>
          </p:nvCxnSpPr>
          <p:spPr>
            <a:xfrm>
              <a:off x="6513200" y="1968600"/>
              <a:ext cx="3600" cy="301800"/>
            </a:xfrm>
            <a:prstGeom prst="straightConnector1">
              <a:avLst/>
            </a:prstGeom>
            <a:noFill/>
            <a:ln cap="flat" cmpd="sng" w="19050">
              <a:solidFill>
                <a:srgbClr val="000000"/>
              </a:solidFill>
              <a:prstDash val="solid"/>
              <a:round/>
              <a:headEnd len="med" w="med" type="none"/>
              <a:tailEnd len="med" w="med" type="triangle"/>
            </a:ln>
          </p:spPr>
        </p:cxnSp>
      </p:grpSp>
      <p:graphicFrame>
        <p:nvGraphicFramePr>
          <p:cNvPr id="583" name="Google Shape;583;p50"/>
          <p:cNvGraphicFramePr/>
          <p:nvPr/>
        </p:nvGraphicFramePr>
        <p:xfrm>
          <a:off x="381000" y="1305938"/>
          <a:ext cx="3000000" cy="3000000"/>
        </p:xfrm>
        <a:graphic>
          <a:graphicData uri="http://schemas.openxmlformats.org/drawingml/2006/table">
            <a:tbl>
              <a:tblPr>
                <a:noFill/>
                <a:tableStyleId>{970BA3C6-ABF7-48E8-AF6C-43E7524B9364}</a:tableStyleId>
              </a:tblPr>
              <a:tblGrid>
                <a:gridCol w="1220500"/>
                <a:gridCol w="784925"/>
                <a:gridCol w="745975"/>
                <a:gridCol w="722000"/>
              </a:tblGrid>
              <a:tr h="3515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a:t>Total</a:t>
                      </a:r>
                      <a:endParaRPr b="1"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82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Node</a:t>
                      </a:r>
                      <a:r>
                        <a:rPr lang="en" sz="1800" u="none" cap="none" strike="noStrike"/>
                        <a:t> Coverage</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800"/>
                        <a:buFont typeface="Arial"/>
                        <a:buNone/>
                      </a:pPr>
                      <a:r>
                        <a:rPr b="1" i="1" lang="en" sz="1800">
                          <a:solidFill>
                            <a:schemeClr val="dk1"/>
                          </a:solidFill>
                        </a:rPr>
                        <a:t>80</a:t>
                      </a:r>
                      <a:r>
                        <a:rPr b="1" i="1" lang="en" sz="1800" u="none" cap="none" strike="noStrike">
                          <a:solidFill>
                            <a:schemeClr val="dk1"/>
                          </a:solidFill>
                        </a:rPr>
                        <a:t>%</a:t>
                      </a:r>
                      <a:r>
                        <a:rPr b="1" lang="en" sz="1800" u="none" cap="none" strike="noStrike">
                          <a:solidFill>
                            <a:schemeClr val="dk1"/>
                          </a:solidFill>
                        </a:rPr>
                        <a:t> (</a:t>
                      </a:r>
                      <a:r>
                        <a:rPr b="1" lang="en" sz="1800">
                          <a:solidFill>
                            <a:schemeClr val="dk1"/>
                          </a:solidFill>
                        </a:rPr>
                        <a:t>4</a:t>
                      </a:r>
                      <a:r>
                        <a:rPr b="1" lang="en" sz="1800" u="none" cap="none" strike="noStrike">
                          <a:solidFill>
                            <a:schemeClr val="dk1"/>
                          </a:solidFill>
                        </a:rPr>
                        <a:t>/5)</a:t>
                      </a:r>
                      <a:endParaRPr sz="1800" u="none" cap="none" strike="noStrike">
                        <a:solidFill>
                          <a:schemeClr val="dk1"/>
                        </a:solidFill>
                      </a:endParaRPr>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800"/>
                        <a:buFont typeface="Arial"/>
                        <a:buNone/>
                      </a:pPr>
                      <a:r>
                        <a:rPr b="1" i="1" lang="en" sz="1800">
                          <a:solidFill>
                            <a:schemeClr val="dk1"/>
                          </a:solidFill>
                        </a:rPr>
                        <a:t>6</a:t>
                      </a:r>
                      <a:r>
                        <a:rPr b="1" i="1" lang="en" sz="1800" u="none" cap="none" strike="noStrike">
                          <a:solidFill>
                            <a:schemeClr val="dk1"/>
                          </a:solidFill>
                        </a:rPr>
                        <a:t>0%</a:t>
                      </a:r>
                      <a:r>
                        <a:rPr b="1" lang="en" sz="1800" u="none" cap="none" strike="noStrike">
                          <a:solidFill>
                            <a:schemeClr val="dk1"/>
                          </a:solidFill>
                        </a:rPr>
                        <a:t> (</a:t>
                      </a:r>
                      <a:r>
                        <a:rPr b="1" lang="en" sz="1800">
                          <a:solidFill>
                            <a:schemeClr val="dk1"/>
                          </a:solidFill>
                        </a:rPr>
                        <a:t>3</a:t>
                      </a:r>
                      <a:r>
                        <a:rPr b="1" lang="en" sz="1800" u="none" cap="none" strike="noStrike">
                          <a:solidFill>
                            <a:schemeClr val="dk1"/>
                          </a:solidFill>
                        </a:rPr>
                        <a:t>/5)</a:t>
                      </a:r>
                      <a:endParaRPr b="1" sz="1800" u="none" cap="none" strike="noStrike">
                        <a:solidFill>
                          <a:schemeClr val="dk1"/>
                        </a:solidFill>
                      </a:endParaRPr>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1" i="1" lang="en" sz="1800">
                          <a:solidFill>
                            <a:schemeClr val="dk1"/>
                          </a:solidFill>
                        </a:rPr>
                        <a:t>4</a:t>
                      </a:r>
                      <a:r>
                        <a:rPr b="1" i="1" lang="en" sz="1800" u="none" cap="none" strike="noStrike">
                          <a:solidFill>
                            <a:schemeClr val="dk1"/>
                          </a:solidFill>
                        </a:rPr>
                        <a:t>0%</a:t>
                      </a:r>
                      <a:endParaRPr b="1" sz="1800" u="none" cap="none" strike="noStrike">
                        <a:solidFill>
                          <a:schemeClr val="dk1"/>
                        </a:solidFill>
                      </a:endParaRPr>
                    </a:p>
                    <a:p>
                      <a:pPr indent="0" lvl="0" marL="0" marR="0" rtl="0" algn="ctr">
                        <a:lnSpc>
                          <a:spcPct val="100000"/>
                        </a:lnSpc>
                        <a:spcBef>
                          <a:spcPts val="0"/>
                        </a:spcBef>
                        <a:spcAft>
                          <a:spcPts val="0"/>
                        </a:spcAft>
                        <a:buClr>
                          <a:schemeClr val="dk1"/>
                        </a:buClr>
                        <a:buSzPts val="800"/>
                        <a:buFont typeface="Arial"/>
                        <a:buNone/>
                      </a:pPr>
                      <a:r>
                        <a:rPr b="1" lang="en" sz="1800" u="none" cap="none" strike="noStrike">
                          <a:solidFill>
                            <a:schemeClr val="dk1"/>
                          </a:solidFill>
                        </a:rPr>
                        <a:t>(</a:t>
                      </a:r>
                      <a:r>
                        <a:rPr b="1" lang="en" sz="1800">
                          <a:solidFill>
                            <a:schemeClr val="dk1"/>
                          </a:solidFill>
                        </a:rPr>
                        <a:t>2</a:t>
                      </a:r>
                      <a:r>
                        <a:rPr b="1" lang="en" sz="1800" u="none" cap="none" strike="noStrike">
                          <a:solidFill>
                            <a:schemeClr val="dk1"/>
                          </a:solidFill>
                        </a:rPr>
                        <a:t>/5)</a:t>
                      </a:r>
                      <a:endParaRPr sz="1800" u="none" cap="none" strike="noStrike">
                        <a:solidFill>
                          <a:schemeClr val="dk1"/>
                        </a:solidFill>
                      </a:endParaRPr>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8200">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t>Edge</a:t>
                      </a:r>
                      <a:endParaRPr b="1" sz="1800" u="none" cap="none" strike="noStrike"/>
                    </a:p>
                    <a:p>
                      <a:pPr indent="0" lvl="0" marL="0" marR="0" rtl="0" algn="ctr">
                        <a:lnSpc>
                          <a:spcPct val="100000"/>
                        </a:lnSpc>
                        <a:spcBef>
                          <a:spcPts val="0"/>
                        </a:spcBef>
                        <a:spcAft>
                          <a:spcPts val="0"/>
                        </a:spcAft>
                        <a:buClr>
                          <a:srgbClr val="000000"/>
                        </a:buClr>
                        <a:buSzPts val="1800"/>
                        <a:buFont typeface="Arial"/>
                        <a:buNone/>
                      </a:pPr>
                      <a:r>
                        <a:rPr lang="en" sz="1800" u="none" cap="none" strike="noStrike"/>
                        <a:t>Coverage</a:t>
                      </a:r>
                      <a:endParaRPr sz="1800" u="none" cap="none" strike="noStrike"/>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800"/>
                        <a:buFont typeface="Arial"/>
                        <a:buNone/>
                      </a:pPr>
                      <a:r>
                        <a:rPr b="1" i="1" lang="en" sz="1800">
                          <a:solidFill>
                            <a:schemeClr val="dk1"/>
                          </a:solidFill>
                        </a:rPr>
                        <a:t>43</a:t>
                      </a:r>
                      <a:r>
                        <a:rPr b="1" i="1" lang="en" sz="1800" u="none" cap="none" strike="noStrike">
                          <a:solidFill>
                            <a:schemeClr val="dk1"/>
                          </a:solidFill>
                        </a:rPr>
                        <a:t>%</a:t>
                      </a:r>
                      <a:endParaRPr b="1" i="1" sz="1800" u="none" cap="none" strike="noStrike">
                        <a:solidFill>
                          <a:schemeClr val="dk1"/>
                        </a:solidFill>
                      </a:endParaRPr>
                    </a:p>
                    <a:p>
                      <a:pPr indent="0" lvl="0" marL="0" marR="0" rtl="0" algn="ctr">
                        <a:lnSpc>
                          <a:spcPct val="100000"/>
                        </a:lnSpc>
                        <a:spcBef>
                          <a:spcPts val="0"/>
                        </a:spcBef>
                        <a:spcAft>
                          <a:spcPts val="0"/>
                        </a:spcAft>
                        <a:buClr>
                          <a:schemeClr val="dk1"/>
                        </a:buClr>
                        <a:buSzPts val="800"/>
                        <a:buFont typeface="Arial"/>
                        <a:buNone/>
                      </a:pPr>
                      <a:r>
                        <a:rPr b="1" lang="en" sz="1800" u="none" cap="none" strike="noStrike">
                          <a:solidFill>
                            <a:schemeClr val="dk1"/>
                          </a:solidFill>
                        </a:rPr>
                        <a:t>(</a:t>
                      </a:r>
                      <a:r>
                        <a:rPr b="1" lang="en" sz="1800">
                          <a:solidFill>
                            <a:schemeClr val="dk1"/>
                          </a:solidFill>
                        </a:rPr>
                        <a:t>3</a:t>
                      </a:r>
                      <a:r>
                        <a:rPr b="1" lang="en" sz="1800" u="none" cap="none" strike="noStrike">
                          <a:solidFill>
                            <a:schemeClr val="dk1"/>
                          </a:solidFill>
                        </a:rPr>
                        <a:t>/</a:t>
                      </a:r>
                      <a:r>
                        <a:rPr b="1" lang="en" sz="1800">
                          <a:solidFill>
                            <a:schemeClr val="dk1"/>
                          </a:solidFill>
                        </a:rPr>
                        <a:t>7</a:t>
                      </a:r>
                      <a:r>
                        <a:rPr b="1" lang="en" sz="1800" u="none" cap="none" strike="noStrike">
                          <a:solidFill>
                            <a:schemeClr val="dk1"/>
                          </a:solidFill>
                        </a:rPr>
                        <a:t>)</a:t>
                      </a:r>
                      <a:endParaRPr sz="1800" u="none" cap="none" strike="noStrike">
                        <a:solidFill>
                          <a:schemeClr val="dk1"/>
                        </a:solidFill>
                      </a:endParaRPr>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i="1" lang="en" sz="1800">
                          <a:solidFill>
                            <a:schemeClr val="dk1"/>
                          </a:solidFill>
                        </a:rPr>
                        <a:t>29</a:t>
                      </a:r>
                      <a:r>
                        <a:rPr b="1" i="1" lang="en" sz="1800" u="none" cap="none" strike="noStrike">
                          <a:solidFill>
                            <a:schemeClr val="dk1"/>
                          </a:solidFill>
                        </a:rPr>
                        <a:t>%</a:t>
                      </a:r>
                      <a:endParaRPr b="1" i="1" sz="1800" u="none" cap="none" strike="noStrike">
                        <a:solidFill>
                          <a:schemeClr val="dk1"/>
                        </a:solidFill>
                      </a:endParaRPr>
                    </a:p>
                    <a:p>
                      <a:pPr indent="0" lvl="0" marL="0" marR="0" rtl="0" algn="ctr">
                        <a:lnSpc>
                          <a:spcPct val="100000"/>
                        </a:lnSpc>
                        <a:spcBef>
                          <a:spcPts val="0"/>
                        </a:spcBef>
                        <a:spcAft>
                          <a:spcPts val="0"/>
                        </a:spcAft>
                        <a:buClr>
                          <a:schemeClr val="dk1"/>
                        </a:buClr>
                        <a:buSzPts val="800"/>
                        <a:buFont typeface="Arial"/>
                        <a:buNone/>
                      </a:pPr>
                      <a:r>
                        <a:rPr b="1" lang="en" sz="1800" u="none" cap="none" strike="noStrike">
                          <a:solidFill>
                            <a:schemeClr val="dk1"/>
                          </a:solidFill>
                        </a:rPr>
                        <a:t>(</a:t>
                      </a:r>
                      <a:r>
                        <a:rPr b="1" lang="en" sz="1800">
                          <a:solidFill>
                            <a:schemeClr val="dk1"/>
                          </a:solidFill>
                        </a:rPr>
                        <a:t>2</a:t>
                      </a:r>
                      <a:r>
                        <a:rPr b="1" lang="en" sz="1800" u="none" cap="none" strike="noStrike">
                          <a:solidFill>
                            <a:schemeClr val="dk1"/>
                          </a:solidFill>
                        </a:rPr>
                        <a:t>/</a:t>
                      </a:r>
                      <a:r>
                        <a:rPr b="1" lang="en" sz="1800">
                          <a:solidFill>
                            <a:schemeClr val="dk1"/>
                          </a:solidFill>
                        </a:rPr>
                        <a:t>7</a:t>
                      </a:r>
                      <a:r>
                        <a:rPr b="1" lang="en" sz="1800" u="none" cap="none" strike="noStrike">
                          <a:solidFill>
                            <a:schemeClr val="dk1"/>
                          </a:solidFill>
                        </a:rPr>
                        <a:t>)</a:t>
                      </a:r>
                      <a:endParaRPr b="1" sz="1800" u="none" cap="none" strike="noStrike">
                        <a:solidFill>
                          <a:schemeClr val="dk1"/>
                        </a:solidFill>
                      </a:endParaRPr>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800"/>
                        <a:buFont typeface="Arial"/>
                        <a:buNone/>
                      </a:pPr>
                      <a:r>
                        <a:rPr b="1" i="1" lang="en" sz="1800">
                          <a:solidFill>
                            <a:schemeClr val="dk1"/>
                          </a:solidFill>
                        </a:rPr>
                        <a:t>14</a:t>
                      </a:r>
                      <a:r>
                        <a:rPr b="1" i="1" lang="en" sz="1800" u="none" cap="none" strike="noStrike">
                          <a:solidFill>
                            <a:schemeClr val="dk1"/>
                          </a:solidFill>
                        </a:rPr>
                        <a:t>%</a:t>
                      </a:r>
                      <a:endParaRPr b="1" i="1" sz="1800" u="none" cap="none" strike="noStrike">
                        <a:solidFill>
                          <a:schemeClr val="dk1"/>
                        </a:solidFill>
                      </a:endParaRPr>
                    </a:p>
                    <a:p>
                      <a:pPr indent="0" lvl="0" marL="0" marR="0" rtl="0" algn="ctr">
                        <a:lnSpc>
                          <a:spcPct val="100000"/>
                        </a:lnSpc>
                        <a:spcBef>
                          <a:spcPts val="0"/>
                        </a:spcBef>
                        <a:spcAft>
                          <a:spcPts val="0"/>
                        </a:spcAft>
                        <a:buClr>
                          <a:schemeClr val="dk1"/>
                        </a:buClr>
                        <a:buSzPts val="800"/>
                        <a:buFont typeface="Arial"/>
                        <a:buNone/>
                      </a:pPr>
                      <a:r>
                        <a:rPr b="1" lang="en" sz="1800" u="none" cap="none" strike="noStrike">
                          <a:solidFill>
                            <a:schemeClr val="dk1"/>
                          </a:solidFill>
                        </a:rPr>
                        <a:t>(</a:t>
                      </a:r>
                      <a:r>
                        <a:rPr b="1" lang="en" sz="1800">
                          <a:solidFill>
                            <a:schemeClr val="dk1"/>
                          </a:solidFill>
                        </a:rPr>
                        <a:t>1</a:t>
                      </a:r>
                      <a:r>
                        <a:rPr b="1" lang="en" sz="1800" u="none" cap="none" strike="noStrike">
                          <a:solidFill>
                            <a:schemeClr val="dk1"/>
                          </a:solidFill>
                        </a:rPr>
                        <a:t>/</a:t>
                      </a:r>
                      <a:r>
                        <a:rPr b="1" lang="en" sz="1800">
                          <a:solidFill>
                            <a:schemeClr val="dk1"/>
                          </a:solidFill>
                        </a:rPr>
                        <a:t>7</a:t>
                      </a:r>
                      <a:r>
                        <a:rPr b="1" lang="en" sz="1800" u="none" cap="none" strike="noStrike">
                          <a:solidFill>
                            <a:schemeClr val="dk1"/>
                          </a:solidFill>
                        </a:rPr>
                        <a:t>)</a:t>
                      </a:r>
                      <a:endParaRPr b="1" sz="1800" u="none" cap="none" strike="noStrike">
                        <a:solidFill>
                          <a:schemeClr val="dk1"/>
                        </a:solidFill>
                      </a:endParaRPr>
                    </a:p>
                  </a:txBody>
                  <a:tcPr marT="68575" marB="685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584" name="Google Shape;584;p50"/>
          <p:cNvPicPr preferRelativeResize="0"/>
          <p:nvPr/>
        </p:nvPicPr>
        <p:blipFill rotWithShape="1">
          <a:blip r:embed="rId3">
            <a:alphaModFix/>
          </a:blip>
          <a:srcRect b="0" l="0" r="0" t="0"/>
          <a:stretch/>
        </p:blipFill>
        <p:spPr>
          <a:xfrm>
            <a:off x="3417787" y="1366406"/>
            <a:ext cx="282714" cy="323100"/>
          </a:xfrm>
          <a:prstGeom prst="rect">
            <a:avLst/>
          </a:prstGeom>
          <a:noFill/>
          <a:ln>
            <a:noFill/>
          </a:ln>
        </p:spPr>
      </p:pic>
      <p:pic>
        <p:nvPicPr>
          <p:cNvPr id="585" name="Google Shape;585;p50"/>
          <p:cNvPicPr preferRelativeResize="0"/>
          <p:nvPr/>
        </p:nvPicPr>
        <p:blipFill rotWithShape="1">
          <a:blip r:embed="rId4">
            <a:alphaModFix/>
          </a:blip>
          <a:srcRect b="0" l="0" r="0" t="0"/>
          <a:stretch/>
        </p:blipFill>
        <p:spPr>
          <a:xfrm>
            <a:off x="2593150" y="1377881"/>
            <a:ext cx="451469" cy="300150"/>
          </a:xfrm>
          <a:prstGeom prst="rect">
            <a:avLst/>
          </a:prstGeom>
          <a:noFill/>
          <a:ln>
            <a:noFill/>
          </a:ln>
        </p:spPr>
      </p:pic>
      <p:sp>
        <p:nvSpPr>
          <p:cNvPr id="586" name="Google Shape;586;p50"/>
          <p:cNvSpPr/>
          <p:nvPr/>
        </p:nvSpPr>
        <p:spPr>
          <a:xfrm>
            <a:off x="6516100" y="3231425"/>
            <a:ext cx="1545300" cy="363600"/>
          </a:xfrm>
          <a:prstGeom prst="wedgeRectCallout">
            <a:avLst>
              <a:gd fmla="val -37114" name="adj1"/>
              <a:gd fmla="val 140161" name="adj2"/>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Uncovered</a:t>
            </a:r>
            <a:endParaRPr b="1" i="0" sz="2000" u="none" cap="none" strike="noStrike">
              <a:solidFill>
                <a:srgbClr val="000000"/>
              </a:solidFill>
              <a:latin typeface="Arial"/>
              <a:ea typeface="Arial"/>
              <a:cs typeface="Arial"/>
              <a:sym typeface="Arial"/>
            </a:endParaRPr>
          </a:p>
        </p:txBody>
      </p:sp>
      <p:sp>
        <p:nvSpPr>
          <p:cNvPr id="587" name="Google Shape;587;p50"/>
          <p:cNvSpPr/>
          <p:nvPr/>
        </p:nvSpPr>
        <p:spPr>
          <a:xfrm>
            <a:off x="6828350" y="1426750"/>
            <a:ext cx="1743600" cy="558900"/>
          </a:xfrm>
          <a:prstGeom prst="wedgeRoundRectCallout">
            <a:avLst>
              <a:gd fmla="val -32374" name="adj1"/>
              <a:gd fmla="val 65611" name="adj2"/>
              <a:gd fmla="val 0" name="adj3"/>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Non-matching input</a:t>
            </a:r>
            <a:endParaRPr sz="1800">
              <a:solidFill>
                <a:srgbClr val="FFFFFF"/>
              </a:solidFill>
            </a:endParaRPr>
          </a:p>
        </p:txBody>
      </p:sp>
      <p:sp>
        <p:nvSpPr>
          <p:cNvPr id="588" name="Google Shape;588;p50"/>
          <p:cNvSpPr/>
          <p:nvPr/>
        </p:nvSpPr>
        <p:spPr>
          <a:xfrm>
            <a:off x="4273725" y="1426750"/>
            <a:ext cx="1244400" cy="558900"/>
          </a:xfrm>
          <a:prstGeom prst="wedgeRoundRectCallout">
            <a:avLst>
              <a:gd fmla="val 32869" name="adj1"/>
              <a:gd fmla="val 69078" name="adj2"/>
              <a:gd fmla="val 0" name="adj3"/>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Matching input</a:t>
            </a:r>
            <a:endParaRPr sz="1800">
              <a:solidFill>
                <a:srgbClr val="FFFFFF"/>
              </a:solidFill>
            </a:endParaRPr>
          </a:p>
        </p:txBody>
      </p:sp>
      <p:grpSp>
        <p:nvGrpSpPr>
          <p:cNvPr id="589" name="Google Shape;589;p50"/>
          <p:cNvGrpSpPr/>
          <p:nvPr/>
        </p:nvGrpSpPr>
        <p:grpSpPr>
          <a:xfrm>
            <a:off x="5473355" y="3156965"/>
            <a:ext cx="2036100" cy="1488900"/>
            <a:chOff x="5473355" y="3156965"/>
            <a:chExt cx="2036100" cy="1488900"/>
          </a:xfrm>
        </p:grpSpPr>
        <p:sp>
          <p:nvSpPr>
            <p:cNvPr id="590" name="Google Shape;590;p50"/>
            <p:cNvSpPr txBox="1"/>
            <p:nvPr/>
          </p:nvSpPr>
          <p:spPr>
            <a:xfrm>
              <a:off x="6540155" y="4100325"/>
              <a:ext cx="9693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000"/>
                <a:t>not “d”</a:t>
              </a:r>
              <a:endParaRPr i="1" sz="2000"/>
            </a:p>
          </p:txBody>
        </p:sp>
        <p:cxnSp>
          <p:nvCxnSpPr>
            <p:cNvPr id="591" name="Google Shape;591;p50"/>
            <p:cNvCxnSpPr/>
            <p:nvPr/>
          </p:nvCxnSpPr>
          <p:spPr>
            <a:xfrm>
              <a:off x="6467507" y="4225877"/>
              <a:ext cx="131700" cy="220500"/>
            </a:xfrm>
            <a:prstGeom prst="straightConnector1">
              <a:avLst/>
            </a:prstGeom>
            <a:noFill/>
            <a:ln cap="flat" cmpd="sng" w="19050">
              <a:solidFill>
                <a:schemeClr val="dk1"/>
              </a:solidFill>
              <a:prstDash val="solid"/>
              <a:round/>
              <a:headEnd len="med" w="med" type="none"/>
              <a:tailEnd len="med" w="med" type="triangle"/>
            </a:ln>
          </p:spPr>
        </p:cxnSp>
        <p:cxnSp>
          <p:nvCxnSpPr>
            <p:cNvPr id="592" name="Google Shape;592;p50"/>
            <p:cNvCxnSpPr/>
            <p:nvPr/>
          </p:nvCxnSpPr>
          <p:spPr>
            <a:xfrm flipH="1" rot="-5400000">
              <a:off x="5567274" y="3862115"/>
              <a:ext cx="1488900" cy="78600"/>
            </a:xfrm>
            <a:prstGeom prst="curvedConnector4">
              <a:avLst>
                <a:gd fmla="val -19915" name="adj1"/>
                <a:gd fmla="val -395435" name="adj2"/>
              </a:avLst>
            </a:prstGeom>
            <a:noFill/>
            <a:ln cap="flat" cmpd="sng" w="19050">
              <a:solidFill>
                <a:schemeClr val="dk1"/>
              </a:solidFill>
              <a:prstDash val="solid"/>
              <a:round/>
              <a:headEnd len="med" w="med" type="none"/>
              <a:tailEnd len="med" w="med" type="none"/>
            </a:ln>
          </p:spPr>
        </p:cxnSp>
        <p:sp>
          <p:nvSpPr>
            <p:cNvPr id="593" name="Google Shape;593;p50"/>
            <p:cNvSpPr txBox="1"/>
            <p:nvPr/>
          </p:nvSpPr>
          <p:spPr>
            <a:xfrm>
              <a:off x="5473355" y="3871725"/>
              <a:ext cx="9693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000"/>
                <a:t>not “d”</a:t>
              </a:r>
              <a:endParaRPr i="1" sz="20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
                                        <p:tgtEl>
                                          <p:spTgt spid="588"/>
                                        </p:tgtEl>
                                      </p:cBhvr>
                                    </p:animEffect>
                                  </p:childTnLst>
                                </p:cTn>
                              </p:par>
                              <p:par>
                                <p:cTn fill="hold" nodeType="with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
                                        <p:tgtEl>
                                          <p:spTgt spid="5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
                                        <p:tgtEl>
                                          <p:spTgt spid="571"/>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
                                        <p:tgtEl>
                                          <p:spTgt spid="589"/>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
                                        <p:tgtEl>
                                          <p:spTgt spid="5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
                                        <p:tgtEl>
                                          <p:spTgt spid="583"/>
                                        </p:tgtEl>
                                      </p:cBhvr>
                                    </p:animEffect>
                                  </p:childTnLst>
                                </p:cTn>
                              </p:par>
                              <p:par>
                                <p:cTn fill="hold" nodeType="with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
                                        <p:tgtEl>
                                          <p:spTgt spid="585"/>
                                        </p:tgtEl>
                                      </p:cBhvr>
                                    </p:animEffect>
                                  </p:childTnLst>
                                </p:cTn>
                              </p:par>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
                                        <p:tgtEl>
                                          <p:spTgt spid="5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1"/>
                                        <p:tgtEl>
                                          <p:spTgt spid="5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How Well Are Regex Tested</a:t>
            </a:r>
            <a:endParaRPr/>
          </a:p>
        </p:txBody>
      </p:sp>
      <p:sp>
        <p:nvSpPr>
          <p:cNvPr id="599" name="Google Shape;599;p51"/>
          <p:cNvSpPr txBox="1"/>
          <p:nvPr>
            <p:ph idx="1" type="body"/>
          </p:nvPr>
        </p:nvSpPr>
        <p:spPr>
          <a:xfrm>
            <a:off x="457200" y="1200151"/>
            <a:ext cx="8229600" cy="3725700"/>
          </a:xfrm>
          <a:prstGeom prst="rect">
            <a:avLst/>
          </a:prstGeom>
          <a:noFill/>
          <a:ln>
            <a:noFill/>
          </a:ln>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SzPts val="2400"/>
              <a:buNone/>
            </a:pPr>
            <a:r>
              <a:t/>
            </a:r>
            <a:endParaRPr sz="1800">
              <a:solidFill>
                <a:srgbClr val="000000"/>
              </a:solidFill>
            </a:endParaRPr>
          </a:p>
          <a:p>
            <a:pPr indent="0" lvl="0" marL="914400" rtl="0" algn="l">
              <a:lnSpc>
                <a:spcPct val="150000"/>
              </a:lnSpc>
              <a:spcBef>
                <a:spcPts val="0"/>
              </a:spcBef>
              <a:spcAft>
                <a:spcPts val="0"/>
              </a:spcAft>
              <a:buSzPts val="2400"/>
              <a:buNone/>
            </a:pPr>
            <a:r>
              <a:t/>
            </a:r>
            <a:endParaRPr sz="2000">
              <a:solidFill>
                <a:srgbClr val="000000"/>
              </a:solidFill>
            </a:endParaRPr>
          </a:p>
          <a:p>
            <a:pPr indent="0" lvl="0" marL="0" rtl="0" algn="l">
              <a:lnSpc>
                <a:spcPct val="150000"/>
              </a:lnSpc>
              <a:spcBef>
                <a:spcPts val="0"/>
              </a:spcBef>
              <a:spcAft>
                <a:spcPts val="0"/>
              </a:spcAft>
              <a:buSzPts val="2400"/>
              <a:buNone/>
            </a:pPr>
            <a:r>
              <a:t/>
            </a:r>
            <a:endParaRPr sz="2000">
              <a:solidFill>
                <a:srgbClr val="000000"/>
              </a:solidFill>
            </a:endParaRPr>
          </a:p>
        </p:txBody>
      </p:sp>
      <p:graphicFrame>
        <p:nvGraphicFramePr>
          <p:cNvPr id="600" name="Google Shape;600;p51"/>
          <p:cNvGraphicFramePr/>
          <p:nvPr/>
        </p:nvGraphicFramePr>
        <p:xfrm>
          <a:off x="816875" y="1428100"/>
          <a:ext cx="3000000" cy="3000000"/>
        </p:xfrm>
        <a:graphic>
          <a:graphicData uri="http://schemas.openxmlformats.org/drawingml/2006/table">
            <a:tbl>
              <a:tblPr>
                <a:noFill/>
                <a:tableStyleId>{970BA3C6-ABF7-48E8-AF6C-43E7524B9364}</a:tableStyleId>
              </a:tblPr>
              <a:tblGrid>
                <a:gridCol w="1023700"/>
                <a:gridCol w="1675000"/>
                <a:gridCol w="2158050"/>
                <a:gridCol w="1218975"/>
                <a:gridCol w="1434500"/>
              </a:tblGrid>
              <a:tr h="2857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Only matching inputs</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Only non-matching inputs</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 sz="1800">
                          <a:solidFill>
                            <a:srgbClr val="FFFFFF"/>
                          </a:solidFill>
                        </a:rPr>
                        <a:t>      </a:t>
                      </a:r>
                      <a:r>
                        <a:rPr lang="en" sz="1800" u="none" cap="none" strike="noStrike"/>
                        <a:t>&amp;</a:t>
                      </a:r>
                      <a:endParaRPr sz="1800" u="none" cap="none" strike="noStrike">
                        <a:solidFill>
                          <a:srgbClr val="FFFFFF"/>
                        </a:solidFill>
                      </a:endParaRPr>
                    </a:p>
                  </a:txBody>
                  <a:tcPr marT="68575" marB="6857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t</a:t>
                      </a:r>
                      <a:r>
                        <a:rPr lang="en" sz="1800" u="none" cap="none" strike="noStrike"/>
                        <a:t>otal</a:t>
                      </a:r>
                      <a:endParaRPr sz="1800" u="none" cap="none" strike="noStrike"/>
                    </a:p>
                  </a:txBody>
                  <a:tcPr marT="68575" marB="6857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 regex</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6,029</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4,941</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4,126</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FF"/>
                          </a:solidFill>
                        </a:rPr>
                        <a:t>15,096</a:t>
                      </a:r>
                      <a:endParaRPr sz="1800" u="none" cap="none" strike="noStrike">
                        <a:solidFill>
                          <a:srgbClr val="0000FF"/>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 regex</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FF"/>
                          </a:solidFill>
                        </a:rPr>
                        <a:t>39.9%</a:t>
                      </a:r>
                      <a:endParaRPr sz="1800" u="none" cap="none" strike="noStrike">
                        <a:solidFill>
                          <a:srgbClr val="0000FF"/>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FF"/>
                          </a:solidFill>
                        </a:rPr>
                        <a:t>32.7%</a:t>
                      </a:r>
                      <a:endParaRPr sz="1800" u="none" cap="none" strike="noStrike">
                        <a:solidFill>
                          <a:srgbClr val="0000FF"/>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2</a:t>
                      </a:r>
                      <a:r>
                        <a:rPr lang="en" sz="1800"/>
                        <a:t>7</a:t>
                      </a:r>
                      <a:r>
                        <a:rPr lang="en" sz="1800" u="none" cap="none" strike="noStrike"/>
                        <a:t>.3%</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100%</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pic>
        <p:nvPicPr>
          <p:cNvPr id="601" name="Google Shape;601;p51"/>
          <p:cNvPicPr preferRelativeResize="0"/>
          <p:nvPr/>
        </p:nvPicPr>
        <p:blipFill rotWithShape="1">
          <a:blip r:embed="rId3">
            <a:alphaModFix/>
          </a:blip>
          <a:srcRect b="0" l="0" r="0" t="0"/>
          <a:stretch/>
        </p:blipFill>
        <p:spPr>
          <a:xfrm>
            <a:off x="3050350" y="1820619"/>
            <a:ext cx="361846" cy="240563"/>
          </a:xfrm>
          <a:prstGeom prst="rect">
            <a:avLst/>
          </a:prstGeom>
          <a:noFill/>
          <a:ln>
            <a:noFill/>
          </a:ln>
        </p:spPr>
      </p:pic>
      <p:pic>
        <p:nvPicPr>
          <p:cNvPr id="602" name="Google Shape;602;p51"/>
          <p:cNvPicPr preferRelativeResize="0"/>
          <p:nvPr/>
        </p:nvPicPr>
        <p:blipFill rotWithShape="1">
          <a:blip r:embed="rId4">
            <a:alphaModFix/>
          </a:blip>
          <a:srcRect b="0" l="0" r="0" t="0"/>
          <a:stretch/>
        </p:blipFill>
        <p:spPr>
          <a:xfrm>
            <a:off x="4993126" y="1820625"/>
            <a:ext cx="210486" cy="240562"/>
          </a:xfrm>
          <a:prstGeom prst="rect">
            <a:avLst/>
          </a:prstGeom>
          <a:noFill/>
          <a:ln>
            <a:noFill/>
          </a:ln>
        </p:spPr>
      </p:pic>
      <p:pic>
        <p:nvPicPr>
          <p:cNvPr id="603" name="Google Shape;603;p51"/>
          <p:cNvPicPr preferRelativeResize="0"/>
          <p:nvPr/>
        </p:nvPicPr>
        <p:blipFill rotWithShape="1">
          <a:blip r:embed="rId3">
            <a:alphaModFix/>
          </a:blip>
          <a:srcRect b="0" l="0" r="0" t="0"/>
          <a:stretch/>
        </p:blipFill>
        <p:spPr>
          <a:xfrm>
            <a:off x="5728289" y="1646707"/>
            <a:ext cx="361846" cy="240563"/>
          </a:xfrm>
          <a:prstGeom prst="rect">
            <a:avLst/>
          </a:prstGeom>
          <a:noFill/>
          <a:ln>
            <a:noFill/>
          </a:ln>
        </p:spPr>
      </p:pic>
      <p:sp>
        <p:nvSpPr>
          <p:cNvPr id="604" name="Google Shape;60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605" name="Google Shape;605;p51"/>
          <p:cNvSpPr/>
          <p:nvPr/>
        </p:nvSpPr>
        <p:spPr>
          <a:xfrm>
            <a:off x="419150" y="3193075"/>
            <a:ext cx="8115900" cy="1461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800">
                <a:solidFill>
                  <a:schemeClr val="dk1"/>
                </a:solidFill>
              </a:rPr>
              <a:t>A majority of regular expressions are tested with only matching or non-matching inputs</a:t>
            </a:r>
            <a:endParaRPr b="1" sz="2800">
              <a:solidFill>
                <a:schemeClr val="dk1"/>
              </a:solidFill>
            </a:endParaRPr>
          </a:p>
        </p:txBody>
      </p:sp>
      <p:pic>
        <p:nvPicPr>
          <p:cNvPr id="606" name="Google Shape;606;p51"/>
          <p:cNvPicPr preferRelativeResize="0"/>
          <p:nvPr/>
        </p:nvPicPr>
        <p:blipFill rotWithShape="1">
          <a:blip r:embed="rId4">
            <a:alphaModFix/>
          </a:blip>
          <a:srcRect b="0" l="0" r="0" t="0"/>
          <a:stretch/>
        </p:blipFill>
        <p:spPr>
          <a:xfrm>
            <a:off x="6461625" y="1632782"/>
            <a:ext cx="210487" cy="2405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00"/>
                                        <p:tgtEl>
                                          <p:spTgt spid="6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How Well Are Regex Tested</a:t>
            </a:r>
            <a:endParaRPr/>
          </a:p>
        </p:txBody>
      </p:sp>
      <p:sp>
        <p:nvSpPr>
          <p:cNvPr id="612" name="Google Shape;612;p52"/>
          <p:cNvSpPr txBox="1"/>
          <p:nvPr>
            <p:ph idx="1" type="body"/>
          </p:nvPr>
        </p:nvSpPr>
        <p:spPr>
          <a:xfrm>
            <a:off x="457200" y="1200151"/>
            <a:ext cx="8229600" cy="3725700"/>
          </a:xfrm>
          <a:prstGeom prst="rect">
            <a:avLst/>
          </a:prstGeom>
          <a:noFill/>
          <a:ln>
            <a:noFill/>
          </a:ln>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SzPts val="2400"/>
              <a:buNone/>
            </a:pPr>
            <a:r>
              <a:t/>
            </a:r>
            <a:endParaRPr sz="1800">
              <a:solidFill>
                <a:srgbClr val="000000"/>
              </a:solidFill>
            </a:endParaRPr>
          </a:p>
          <a:p>
            <a:pPr indent="0" lvl="0" marL="914400" rtl="0" algn="l">
              <a:lnSpc>
                <a:spcPct val="150000"/>
              </a:lnSpc>
              <a:spcBef>
                <a:spcPts val="0"/>
              </a:spcBef>
              <a:spcAft>
                <a:spcPts val="0"/>
              </a:spcAft>
              <a:buSzPts val="2400"/>
              <a:buNone/>
            </a:pPr>
            <a:r>
              <a:t/>
            </a:r>
            <a:endParaRPr sz="2000">
              <a:solidFill>
                <a:srgbClr val="000000"/>
              </a:solidFill>
            </a:endParaRPr>
          </a:p>
          <a:p>
            <a:pPr indent="0" lvl="0" marL="0" rtl="0" algn="l">
              <a:lnSpc>
                <a:spcPct val="150000"/>
              </a:lnSpc>
              <a:spcBef>
                <a:spcPts val="0"/>
              </a:spcBef>
              <a:spcAft>
                <a:spcPts val="0"/>
              </a:spcAft>
              <a:buSzPts val="2400"/>
              <a:buNone/>
            </a:pPr>
            <a:r>
              <a:t/>
            </a:r>
            <a:endParaRPr sz="2000">
              <a:solidFill>
                <a:srgbClr val="000000"/>
              </a:solidFill>
            </a:endParaRPr>
          </a:p>
        </p:txBody>
      </p:sp>
      <p:graphicFrame>
        <p:nvGraphicFramePr>
          <p:cNvPr id="613" name="Google Shape;613;p52"/>
          <p:cNvGraphicFramePr/>
          <p:nvPr/>
        </p:nvGraphicFramePr>
        <p:xfrm>
          <a:off x="816875" y="1504300"/>
          <a:ext cx="3000000" cy="3000000"/>
        </p:xfrm>
        <a:graphic>
          <a:graphicData uri="http://schemas.openxmlformats.org/drawingml/2006/table">
            <a:tbl>
              <a:tblPr>
                <a:noFill/>
                <a:tableStyleId>{970BA3C6-ABF7-48E8-AF6C-43E7524B9364}</a:tableStyleId>
              </a:tblPr>
              <a:tblGrid>
                <a:gridCol w="1023700"/>
                <a:gridCol w="1675000"/>
                <a:gridCol w="2158050"/>
                <a:gridCol w="1218975"/>
                <a:gridCol w="1434500"/>
              </a:tblGrid>
              <a:tr h="2857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t>Regex length</a:t>
                      </a:r>
                      <a:endParaRPr sz="1800"/>
                    </a:p>
                  </a:txBody>
                  <a:tcPr marT="68575" marB="6857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 Test string inputs</a:t>
                      </a:r>
                      <a:endParaRPr sz="1800"/>
                    </a:p>
                  </a:txBody>
                  <a:tcPr marT="68575" marB="6857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rPr>
                        <a:t>   </a:t>
                      </a:r>
                      <a:r>
                        <a:rPr b="1" lang="en" sz="1800">
                          <a:solidFill>
                            <a:schemeClr val="dk1"/>
                          </a:solidFill>
                        </a:rPr>
                        <a:t>Node</a:t>
                      </a:r>
                      <a:r>
                        <a:rPr lang="en" sz="1800">
                          <a:solidFill>
                            <a:schemeClr val="dk1"/>
                          </a:solidFill>
                        </a:rPr>
                        <a:t> Coverage</a:t>
                      </a:r>
                      <a:r>
                        <a:rPr lang="en" sz="1800">
                          <a:solidFill>
                            <a:schemeClr val="dk1"/>
                          </a:solidFill>
                        </a:rPr>
                        <a:t> </a:t>
                      </a:r>
                      <a:endParaRPr sz="1800">
                        <a:solidFill>
                          <a:schemeClr val="dk1"/>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800">
                          <a:solidFill>
                            <a:schemeClr val="dk1"/>
                          </a:solidFill>
                        </a:rPr>
                        <a:t> </a:t>
                      </a:r>
                      <a:r>
                        <a:rPr b="1" lang="en" sz="1800">
                          <a:solidFill>
                            <a:schemeClr val="dk1"/>
                          </a:solidFill>
                        </a:rPr>
                        <a:t>Edge</a:t>
                      </a:r>
                      <a:r>
                        <a:rPr lang="en" sz="1800">
                          <a:solidFill>
                            <a:schemeClr val="dk1"/>
                          </a:solidFill>
                        </a:rPr>
                        <a:t> Coverage</a:t>
                      </a:r>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ctr">
                        <a:lnSpc>
                          <a:spcPct val="100000"/>
                        </a:lnSpc>
                        <a:spcBef>
                          <a:spcPts val="0"/>
                        </a:spcBef>
                        <a:spcAft>
                          <a:spcPts val="0"/>
                        </a:spcAft>
                        <a:buClr>
                          <a:srgbClr val="000000"/>
                        </a:buClr>
                        <a:buSzPts val="1800"/>
                        <a:buFont typeface="Arial"/>
                        <a:buNone/>
                      </a:pPr>
                      <a:r>
                        <a:rPr lang="en" sz="1800"/>
                        <a:t>Mean</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31</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60</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59.05%</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28.74%</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ctr">
                        <a:lnSpc>
                          <a:spcPct val="100000"/>
                        </a:lnSpc>
                        <a:spcBef>
                          <a:spcPts val="0"/>
                        </a:spcBef>
                        <a:spcAft>
                          <a:spcPts val="0"/>
                        </a:spcAft>
                        <a:buNone/>
                      </a:pPr>
                      <a:r>
                        <a:rPr lang="en" sz="1800"/>
                        <a:t>25%</a:t>
                      </a:r>
                      <a:endParaRPr sz="1800"/>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1"/>
                          </a:solidFill>
                        </a:rPr>
                        <a:t>12</a:t>
                      </a:r>
                      <a:endParaRPr sz="1800">
                        <a:solidFill>
                          <a:schemeClr val="dk1"/>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800">
                          <a:solidFill>
                            <a:srgbClr val="0000FF"/>
                          </a:solidFill>
                        </a:rPr>
                        <a:t>1</a:t>
                      </a:r>
                      <a:endParaRPr b="1" sz="1800">
                        <a:solidFill>
                          <a:srgbClr val="0000FF"/>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t>24.62%</a:t>
                      </a:r>
                      <a:endParaRPr sz="1800"/>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t>6.67%</a:t>
                      </a:r>
                      <a:endParaRPr sz="1800"/>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ctr">
                        <a:lnSpc>
                          <a:spcPct val="100000"/>
                        </a:lnSpc>
                        <a:spcBef>
                          <a:spcPts val="0"/>
                        </a:spcBef>
                        <a:spcAft>
                          <a:spcPts val="0"/>
                        </a:spcAft>
                        <a:buClr>
                          <a:srgbClr val="000000"/>
                        </a:buClr>
                        <a:buSzPts val="1800"/>
                        <a:buFont typeface="Arial"/>
                        <a:buNone/>
                      </a:pPr>
                      <a:r>
                        <a:rPr lang="en" sz="1800"/>
                        <a:t>Median</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rPr>
                        <a:t>18</a:t>
                      </a:r>
                      <a:endParaRPr sz="1800" u="none" cap="none" strike="noStrike">
                        <a:solidFill>
                          <a:schemeClr val="dk1"/>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a:solidFill>
                            <a:srgbClr val="0000FF"/>
                          </a:solidFill>
                        </a:rPr>
                        <a:t>2</a:t>
                      </a:r>
                      <a:endParaRPr b="1" sz="1800" u="none" cap="none" strike="noStrike">
                        <a:solidFill>
                          <a:srgbClr val="0000FF"/>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63.64</a:t>
                      </a:r>
                      <a:r>
                        <a:rPr lang="en" sz="1800" u="none" cap="none" strike="noStrike"/>
                        <a:t>%</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23.90</a:t>
                      </a:r>
                      <a:r>
                        <a:rPr lang="en" sz="1800" u="none" cap="none" strike="noStrike"/>
                        <a:t>%</a:t>
                      </a:r>
                      <a:endParaRPr sz="18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ctr">
                        <a:lnSpc>
                          <a:spcPct val="100000"/>
                        </a:lnSpc>
                        <a:spcBef>
                          <a:spcPts val="0"/>
                        </a:spcBef>
                        <a:spcAft>
                          <a:spcPts val="0"/>
                        </a:spcAft>
                        <a:buNone/>
                      </a:pPr>
                      <a:r>
                        <a:rPr lang="en" sz="1800"/>
                        <a:t>75% </a:t>
                      </a:r>
                      <a:endParaRPr sz="1800"/>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1"/>
                          </a:solidFill>
                        </a:rPr>
                        <a:t>39</a:t>
                      </a:r>
                      <a:endParaRPr sz="1800">
                        <a:solidFill>
                          <a:schemeClr val="dk1"/>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800">
                          <a:solidFill>
                            <a:srgbClr val="0000FF"/>
                          </a:solidFill>
                        </a:rPr>
                        <a:t>7</a:t>
                      </a:r>
                      <a:endParaRPr b="1" sz="1800">
                        <a:solidFill>
                          <a:srgbClr val="0000FF"/>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t>95.65%</a:t>
                      </a:r>
                      <a:endParaRPr sz="1800"/>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800">
                          <a:solidFill>
                            <a:srgbClr val="FF0000"/>
                          </a:solidFill>
                        </a:rPr>
                        <a:t>49.97%</a:t>
                      </a:r>
                      <a:endParaRPr b="1" sz="1800">
                        <a:solidFill>
                          <a:srgbClr val="FF0000"/>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614" name="Google Shape;614;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615" name="Google Shape;615;p52"/>
          <p:cNvSpPr/>
          <p:nvPr/>
        </p:nvSpPr>
        <p:spPr>
          <a:xfrm>
            <a:off x="419150" y="3712500"/>
            <a:ext cx="8115900" cy="7266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800">
                <a:solidFill>
                  <a:schemeClr val="dk1"/>
                </a:solidFill>
              </a:rPr>
              <a:t>Regex test coverages are low</a:t>
            </a:r>
            <a:endParaRPr b="1" sz="2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
                                        <p:tgtEl>
                                          <p:spTgt spid="6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Summary: Regular Expression Testing</a:t>
            </a:r>
            <a:endParaRPr/>
          </a:p>
        </p:txBody>
      </p:sp>
      <p:sp>
        <p:nvSpPr>
          <p:cNvPr id="621" name="Google Shape;621;p53"/>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sz="1800"/>
          </a:p>
          <a:p>
            <a:pPr indent="-381000" lvl="0" marL="457200" rtl="0" algn="l">
              <a:lnSpc>
                <a:spcPct val="150000"/>
              </a:lnSpc>
              <a:spcBef>
                <a:spcPts val="0"/>
              </a:spcBef>
              <a:spcAft>
                <a:spcPts val="0"/>
              </a:spcAft>
              <a:buSzPts val="2400"/>
              <a:buChar char="•"/>
            </a:pPr>
            <a:r>
              <a:rPr lang="en"/>
              <a:t>Regular expressions are </a:t>
            </a:r>
            <a:r>
              <a:rPr lang="en">
                <a:solidFill>
                  <a:srgbClr val="0000FF"/>
                </a:solidFill>
              </a:rPr>
              <a:t>un-tested</a:t>
            </a:r>
            <a:r>
              <a:rPr lang="en"/>
              <a:t> or </a:t>
            </a:r>
            <a:r>
              <a:rPr lang="en">
                <a:solidFill>
                  <a:srgbClr val="0000FF"/>
                </a:solidFill>
              </a:rPr>
              <a:t>under-tested</a:t>
            </a:r>
            <a:endParaRPr sz="1400"/>
          </a:p>
          <a:p>
            <a:pPr indent="-381000" lvl="0" marL="457200" rtl="0" algn="l">
              <a:lnSpc>
                <a:spcPct val="150000"/>
              </a:lnSpc>
              <a:spcBef>
                <a:spcPts val="0"/>
              </a:spcBef>
              <a:spcAft>
                <a:spcPts val="0"/>
              </a:spcAft>
              <a:buSzPts val="2400"/>
              <a:buChar char="•"/>
            </a:pPr>
            <a:r>
              <a:rPr lang="en"/>
              <a:t>The majority of regular expressions are tested with only matching or non-matching inputs</a:t>
            </a:r>
            <a:endParaRPr/>
          </a:p>
        </p:txBody>
      </p:sp>
      <p:sp>
        <p:nvSpPr>
          <p:cNvPr id="622" name="Google Shape;622;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5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628" name="Google Shape;628;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629" name="Google Shape;629;p54"/>
          <p:cNvSpPr/>
          <p:nvPr/>
        </p:nvSpPr>
        <p:spPr>
          <a:xfrm>
            <a:off x="5069600" y="1910600"/>
            <a:ext cx="1464600" cy="10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Regular Expression Testing</a:t>
            </a:r>
            <a:endParaRPr sz="1800"/>
          </a:p>
        </p:txBody>
      </p:sp>
      <p:sp>
        <p:nvSpPr>
          <p:cNvPr id="630" name="Google Shape;630;p54"/>
          <p:cNvSpPr/>
          <p:nvPr/>
        </p:nvSpPr>
        <p:spPr>
          <a:xfrm>
            <a:off x="5069600" y="3513825"/>
            <a:ext cx="1639500" cy="10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Regular Expression Evolution</a:t>
            </a:r>
            <a:endParaRPr sz="1800"/>
          </a:p>
        </p:txBody>
      </p:sp>
      <p:sp>
        <p:nvSpPr>
          <p:cNvPr id="631" name="Google Shape;631;p54"/>
          <p:cNvSpPr/>
          <p:nvPr/>
        </p:nvSpPr>
        <p:spPr>
          <a:xfrm>
            <a:off x="2615975" y="3513825"/>
            <a:ext cx="1718100" cy="74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4"/>
          <p:cNvSpPr/>
          <p:nvPr/>
        </p:nvSpPr>
        <p:spPr>
          <a:xfrm>
            <a:off x="322800" y="2520200"/>
            <a:ext cx="1639500" cy="10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Regular Expression Bugs</a:t>
            </a:r>
            <a:endParaRPr sz="1800"/>
          </a:p>
        </p:txBody>
      </p:sp>
      <p:sp>
        <p:nvSpPr>
          <p:cNvPr id="633" name="Google Shape;633;p54"/>
          <p:cNvSpPr txBox="1"/>
          <p:nvPr/>
        </p:nvSpPr>
        <p:spPr>
          <a:xfrm>
            <a:off x="1962300" y="1605800"/>
            <a:ext cx="3153900" cy="74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1"/>
                </a:solidFill>
              </a:rPr>
              <a:t>Developers do not often change regex test code (51%)</a:t>
            </a:r>
            <a:endParaRPr sz="1700">
              <a:solidFill>
                <a:schemeClr val="dk1"/>
              </a:solidFill>
            </a:endParaRPr>
          </a:p>
        </p:txBody>
      </p:sp>
      <p:sp>
        <p:nvSpPr>
          <p:cNvPr id="634" name="Google Shape;634;p54"/>
          <p:cNvSpPr/>
          <p:nvPr/>
        </p:nvSpPr>
        <p:spPr>
          <a:xfrm>
            <a:off x="2616000" y="2218425"/>
            <a:ext cx="1718100" cy="74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4"/>
          <p:cNvSpPr txBox="1"/>
          <p:nvPr/>
        </p:nvSpPr>
        <p:spPr>
          <a:xfrm>
            <a:off x="1962300" y="4120400"/>
            <a:ext cx="3153900" cy="74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1"/>
                </a:solidFill>
              </a:rPr>
              <a:t>Regex semantics become obsolete as software evolves</a:t>
            </a:r>
            <a:endParaRPr sz="1700">
              <a:solidFill>
                <a:schemeClr val="dk1"/>
              </a:solidFill>
            </a:endParaRPr>
          </a:p>
        </p:txBody>
      </p:sp>
      <p:sp>
        <p:nvSpPr>
          <p:cNvPr id="636" name="Google Shape;636;p54"/>
          <p:cNvSpPr txBox="1"/>
          <p:nvPr/>
        </p:nvSpPr>
        <p:spPr>
          <a:xfrm>
            <a:off x="389550" y="2126250"/>
            <a:ext cx="1464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666666"/>
                </a:solidFill>
              </a:rPr>
              <a:t>1</a:t>
            </a:r>
            <a:endParaRPr b="1" sz="2400">
              <a:solidFill>
                <a:srgbClr val="666666"/>
              </a:solidFill>
            </a:endParaRPr>
          </a:p>
        </p:txBody>
      </p:sp>
      <p:sp>
        <p:nvSpPr>
          <p:cNvPr id="637" name="Google Shape;637;p54"/>
          <p:cNvSpPr txBox="1"/>
          <p:nvPr/>
        </p:nvSpPr>
        <p:spPr>
          <a:xfrm>
            <a:off x="5069600" y="1508900"/>
            <a:ext cx="1464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666666"/>
                </a:solidFill>
              </a:rPr>
              <a:t>2</a:t>
            </a:r>
            <a:endParaRPr b="1" sz="2400">
              <a:solidFill>
                <a:srgbClr val="666666"/>
              </a:solidFill>
            </a:endParaRPr>
          </a:p>
        </p:txBody>
      </p:sp>
      <p:sp>
        <p:nvSpPr>
          <p:cNvPr id="638" name="Google Shape;638;p54"/>
          <p:cNvSpPr txBox="1"/>
          <p:nvPr/>
        </p:nvSpPr>
        <p:spPr>
          <a:xfrm>
            <a:off x="5157050" y="3120225"/>
            <a:ext cx="1464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FF0000"/>
                </a:solidFill>
              </a:rPr>
              <a:t>3</a:t>
            </a:r>
            <a:endParaRPr b="1" sz="2400">
              <a:solidFill>
                <a:srgbClr val="FF0000"/>
              </a:solidFill>
            </a:endParaRPr>
          </a:p>
        </p:txBody>
      </p:sp>
      <p:sp>
        <p:nvSpPr>
          <p:cNvPr id="639" name="Google Shape;639;p54"/>
          <p:cNvSpPr txBox="1"/>
          <p:nvPr/>
        </p:nvSpPr>
        <p:spPr>
          <a:xfrm>
            <a:off x="322800" y="3505200"/>
            <a:ext cx="1639500" cy="4002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n">
                <a:solidFill>
                  <a:srgbClr val="999999"/>
                </a:solidFill>
              </a:rPr>
              <a:t>[MSR 2020]</a:t>
            </a:r>
            <a:endParaRPr/>
          </a:p>
        </p:txBody>
      </p:sp>
      <p:sp>
        <p:nvSpPr>
          <p:cNvPr id="640" name="Google Shape;640;p54"/>
          <p:cNvSpPr txBox="1"/>
          <p:nvPr/>
        </p:nvSpPr>
        <p:spPr>
          <a:xfrm>
            <a:off x="5069600" y="2916800"/>
            <a:ext cx="1464600" cy="4002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n">
                <a:solidFill>
                  <a:srgbClr val="999999"/>
                </a:solidFill>
              </a:rPr>
              <a:t>[FSE 2018]</a:t>
            </a:r>
            <a:endParaRPr/>
          </a:p>
        </p:txBody>
      </p:sp>
      <p:sp>
        <p:nvSpPr>
          <p:cNvPr id="641" name="Google Shape;641;p54"/>
          <p:cNvSpPr txBox="1"/>
          <p:nvPr/>
        </p:nvSpPr>
        <p:spPr>
          <a:xfrm>
            <a:off x="5069600" y="4499500"/>
            <a:ext cx="1639500" cy="4002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n">
                <a:solidFill>
                  <a:srgbClr val="999999"/>
                </a:solidFill>
              </a:rPr>
              <a:t>[SANER 2019]</a:t>
            </a:r>
            <a:endParaRPr/>
          </a:p>
        </p:txBody>
      </p:sp>
      <p:sp>
        <p:nvSpPr>
          <p:cNvPr id="642" name="Google Shape;642;p54"/>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5"/>
          <p:cNvSpPr/>
          <p:nvPr/>
        </p:nvSpPr>
        <p:spPr>
          <a:xfrm>
            <a:off x="6480575" y="3351900"/>
            <a:ext cx="2461800" cy="375300"/>
          </a:xfrm>
          <a:prstGeom prst="triangle">
            <a:avLst>
              <a:gd fmla="val 5756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5"/>
          <p:cNvSpPr/>
          <p:nvPr/>
        </p:nvSpPr>
        <p:spPr>
          <a:xfrm>
            <a:off x="6388775" y="3727100"/>
            <a:ext cx="2645400" cy="804600"/>
          </a:xfrm>
          <a:prstGeom prst="flowChartAlternateProcess">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path/to/file_regex.java</a:t>
            </a:r>
            <a:endParaRPr>
              <a:solidFill>
                <a:schemeClr val="dk1"/>
              </a:solidFill>
            </a:endParaRPr>
          </a:p>
          <a:p>
            <a:pPr indent="0" lvl="0" marL="0" rtl="0" algn="ctr">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14:</a:t>
            </a:r>
            <a:r>
              <a:rPr lang="en">
                <a:solidFill>
                  <a:schemeClr val="dk1"/>
                </a:solidFill>
              </a:rPr>
              <a:t> </a:t>
            </a:r>
            <a:r>
              <a:rPr lang="en" sz="1200">
                <a:solidFill>
                  <a:schemeClr val="dk1"/>
                </a:solidFill>
              </a:rPr>
              <a:t>Pattern test = Pattern.compile( “\d{3}-\d{3}” );</a:t>
            </a:r>
            <a:endParaRPr sz="1200"/>
          </a:p>
        </p:txBody>
      </p:sp>
      <p:sp>
        <p:nvSpPr>
          <p:cNvPr id="649" name="Google Shape;649;p55"/>
          <p:cNvSpPr txBox="1"/>
          <p:nvPr/>
        </p:nvSpPr>
        <p:spPr>
          <a:xfrm>
            <a:off x="2902000" y="3333300"/>
            <a:ext cx="5402100" cy="937200"/>
          </a:xfrm>
          <a:prstGeom prst="rect">
            <a:avLst/>
          </a:prstGeom>
          <a:solidFill>
            <a:srgbClr val="93C47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	</a:t>
            </a:r>
            <a:endParaRPr/>
          </a:p>
          <a:p>
            <a:pPr indent="0" lvl="0" marL="0" rtl="0" algn="ctr">
              <a:spcBef>
                <a:spcPts val="0"/>
              </a:spcBef>
              <a:spcAft>
                <a:spcPts val="0"/>
              </a:spcAft>
              <a:buNone/>
            </a:pPr>
            <a:r>
              <a:rPr b="1" lang="en">
                <a:solidFill>
                  <a:srgbClr val="0000FF"/>
                </a:solidFill>
              </a:rPr>
              <a:t>Regular Expression Edit Chain</a:t>
            </a:r>
            <a:endParaRPr b="1">
              <a:solidFill>
                <a:srgbClr val="0000FF"/>
              </a:solidFill>
            </a:endParaRPr>
          </a:p>
        </p:txBody>
      </p:sp>
      <p:sp>
        <p:nvSpPr>
          <p:cNvPr id="650" name="Google Shape;650;p55"/>
          <p:cNvSpPr txBox="1"/>
          <p:nvPr>
            <p:ph idx="1" type="body"/>
          </p:nvPr>
        </p:nvSpPr>
        <p:spPr>
          <a:xfrm>
            <a:off x="457200" y="1200150"/>
            <a:ext cx="8364900" cy="37257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t>Collect r</a:t>
            </a:r>
            <a:r>
              <a:rPr b="1" lang="en"/>
              <a:t>egex changing history in</a:t>
            </a:r>
            <a:r>
              <a:rPr b="1" lang="en"/>
              <a:t> </a:t>
            </a:r>
            <a:r>
              <a:rPr b="1" lang="en"/>
              <a:t>GitHub </a:t>
            </a:r>
            <a:endParaRPr sz="2000"/>
          </a:p>
        </p:txBody>
      </p:sp>
      <p:sp>
        <p:nvSpPr>
          <p:cNvPr id="651" name="Google Shape;651;p5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Regex Evolution</a:t>
            </a:r>
            <a:endParaRPr/>
          </a:p>
        </p:txBody>
      </p:sp>
      <p:sp>
        <p:nvSpPr>
          <p:cNvPr id="652" name="Google Shape;652;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653" name="Google Shape;653;p55"/>
          <p:cNvSpPr/>
          <p:nvPr/>
        </p:nvSpPr>
        <p:spPr>
          <a:xfrm>
            <a:off x="687750" y="2907300"/>
            <a:ext cx="6405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a:t>
            </a:r>
            <a:r>
              <a:rPr lang="en" sz="1200"/>
              <a:t>0</a:t>
            </a:r>
            <a:endParaRPr sz="1200"/>
          </a:p>
        </p:txBody>
      </p:sp>
      <p:sp>
        <p:nvSpPr>
          <p:cNvPr id="654" name="Google Shape;654;p55"/>
          <p:cNvSpPr/>
          <p:nvPr/>
        </p:nvSpPr>
        <p:spPr>
          <a:xfrm>
            <a:off x="1842754" y="2907307"/>
            <a:ext cx="6405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rPr>
              <a:t>v</a:t>
            </a:r>
            <a:r>
              <a:rPr lang="en" sz="1200">
                <a:solidFill>
                  <a:schemeClr val="dk1"/>
                </a:solidFill>
              </a:rPr>
              <a:t>1</a:t>
            </a:r>
            <a:endParaRPr/>
          </a:p>
        </p:txBody>
      </p:sp>
      <p:sp>
        <p:nvSpPr>
          <p:cNvPr id="655" name="Google Shape;655;p55"/>
          <p:cNvSpPr/>
          <p:nvPr/>
        </p:nvSpPr>
        <p:spPr>
          <a:xfrm>
            <a:off x="2997758" y="2903989"/>
            <a:ext cx="6405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rPr>
              <a:t>v</a:t>
            </a:r>
            <a:r>
              <a:rPr lang="en" sz="1200">
                <a:solidFill>
                  <a:schemeClr val="dk1"/>
                </a:solidFill>
              </a:rPr>
              <a:t>2</a:t>
            </a:r>
            <a:endParaRPr/>
          </a:p>
        </p:txBody>
      </p:sp>
      <p:sp>
        <p:nvSpPr>
          <p:cNvPr id="656" name="Google Shape;656;p55"/>
          <p:cNvSpPr/>
          <p:nvPr/>
        </p:nvSpPr>
        <p:spPr>
          <a:xfrm>
            <a:off x="4102514" y="2903997"/>
            <a:ext cx="6405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rPr>
              <a:t>v</a:t>
            </a:r>
            <a:r>
              <a:rPr lang="en" sz="1200">
                <a:solidFill>
                  <a:schemeClr val="dk1"/>
                </a:solidFill>
              </a:rPr>
              <a:t>3</a:t>
            </a:r>
            <a:endParaRPr/>
          </a:p>
        </p:txBody>
      </p:sp>
      <p:sp>
        <p:nvSpPr>
          <p:cNvPr id="657" name="Google Shape;657;p55"/>
          <p:cNvSpPr/>
          <p:nvPr/>
        </p:nvSpPr>
        <p:spPr>
          <a:xfrm>
            <a:off x="5207293" y="2898154"/>
            <a:ext cx="6405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rPr>
              <a:t>v</a:t>
            </a:r>
            <a:r>
              <a:rPr lang="en" sz="1200">
                <a:solidFill>
                  <a:schemeClr val="dk1"/>
                </a:solidFill>
              </a:rPr>
              <a:t>4</a:t>
            </a:r>
            <a:endParaRPr/>
          </a:p>
        </p:txBody>
      </p:sp>
      <p:sp>
        <p:nvSpPr>
          <p:cNvPr id="658" name="Google Shape;658;p55"/>
          <p:cNvSpPr/>
          <p:nvPr/>
        </p:nvSpPr>
        <p:spPr>
          <a:xfrm>
            <a:off x="6347447" y="2907311"/>
            <a:ext cx="6405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rPr>
              <a:t>v</a:t>
            </a:r>
            <a:r>
              <a:rPr lang="en" sz="1200">
                <a:solidFill>
                  <a:schemeClr val="dk1"/>
                </a:solidFill>
              </a:rPr>
              <a:t>5</a:t>
            </a:r>
            <a:endParaRPr/>
          </a:p>
        </p:txBody>
      </p:sp>
      <p:sp>
        <p:nvSpPr>
          <p:cNvPr id="659" name="Google Shape;659;p55"/>
          <p:cNvSpPr/>
          <p:nvPr/>
        </p:nvSpPr>
        <p:spPr>
          <a:xfrm>
            <a:off x="7490601" y="2903993"/>
            <a:ext cx="6405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rPr>
              <a:t>v</a:t>
            </a:r>
            <a:r>
              <a:rPr lang="en" sz="1200">
                <a:solidFill>
                  <a:schemeClr val="dk1"/>
                </a:solidFill>
              </a:rPr>
              <a:t>6</a:t>
            </a:r>
            <a:endParaRPr/>
          </a:p>
        </p:txBody>
      </p:sp>
      <p:cxnSp>
        <p:nvCxnSpPr>
          <p:cNvPr id="660" name="Google Shape;660;p55"/>
          <p:cNvCxnSpPr>
            <a:endCxn id="654" idx="1"/>
          </p:cNvCxnSpPr>
          <p:nvPr/>
        </p:nvCxnSpPr>
        <p:spPr>
          <a:xfrm>
            <a:off x="1352254" y="3126307"/>
            <a:ext cx="490500" cy="3300"/>
          </a:xfrm>
          <a:prstGeom prst="straightConnector1">
            <a:avLst/>
          </a:prstGeom>
          <a:noFill/>
          <a:ln cap="flat" cmpd="sng" w="9525">
            <a:solidFill>
              <a:schemeClr val="dk2"/>
            </a:solidFill>
            <a:prstDash val="solid"/>
            <a:round/>
            <a:headEnd len="med" w="med" type="none"/>
            <a:tailEnd len="med" w="med" type="triangle"/>
          </a:ln>
        </p:spPr>
      </p:cxnSp>
      <p:cxnSp>
        <p:nvCxnSpPr>
          <p:cNvPr id="661" name="Google Shape;661;p55"/>
          <p:cNvCxnSpPr>
            <a:endCxn id="655" idx="1"/>
          </p:cNvCxnSpPr>
          <p:nvPr/>
        </p:nvCxnSpPr>
        <p:spPr>
          <a:xfrm>
            <a:off x="2495258" y="3126289"/>
            <a:ext cx="502500" cy="0"/>
          </a:xfrm>
          <a:prstGeom prst="straightConnector1">
            <a:avLst/>
          </a:prstGeom>
          <a:noFill/>
          <a:ln cap="flat" cmpd="sng" w="9525">
            <a:solidFill>
              <a:schemeClr val="dk2"/>
            </a:solidFill>
            <a:prstDash val="solid"/>
            <a:round/>
            <a:headEnd len="med" w="med" type="none"/>
            <a:tailEnd len="med" w="med" type="triangle"/>
          </a:ln>
        </p:spPr>
      </p:cxnSp>
      <p:cxnSp>
        <p:nvCxnSpPr>
          <p:cNvPr id="662" name="Google Shape;662;p55"/>
          <p:cNvCxnSpPr>
            <a:endCxn id="656" idx="1"/>
          </p:cNvCxnSpPr>
          <p:nvPr/>
        </p:nvCxnSpPr>
        <p:spPr>
          <a:xfrm>
            <a:off x="3638114" y="3126297"/>
            <a:ext cx="464400" cy="0"/>
          </a:xfrm>
          <a:prstGeom prst="straightConnector1">
            <a:avLst/>
          </a:prstGeom>
          <a:noFill/>
          <a:ln cap="flat" cmpd="sng" w="9525">
            <a:solidFill>
              <a:schemeClr val="dk2"/>
            </a:solidFill>
            <a:prstDash val="solid"/>
            <a:round/>
            <a:headEnd len="med" w="med" type="none"/>
            <a:tailEnd len="med" w="med" type="triangle"/>
          </a:ln>
        </p:spPr>
      </p:cxnSp>
      <p:cxnSp>
        <p:nvCxnSpPr>
          <p:cNvPr id="663" name="Google Shape;663;p55"/>
          <p:cNvCxnSpPr/>
          <p:nvPr/>
        </p:nvCxnSpPr>
        <p:spPr>
          <a:xfrm flipH="1" rot="10800000">
            <a:off x="4742900" y="3123600"/>
            <a:ext cx="476100" cy="12000"/>
          </a:xfrm>
          <a:prstGeom prst="straightConnector1">
            <a:avLst/>
          </a:prstGeom>
          <a:noFill/>
          <a:ln cap="flat" cmpd="sng" w="9525">
            <a:solidFill>
              <a:schemeClr val="dk2"/>
            </a:solidFill>
            <a:prstDash val="solid"/>
            <a:round/>
            <a:headEnd len="med" w="med" type="none"/>
            <a:tailEnd len="med" w="med" type="triangle"/>
          </a:ln>
        </p:spPr>
      </p:cxnSp>
      <p:cxnSp>
        <p:nvCxnSpPr>
          <p:cNvPr id="664" name="Google Shape;664;p55"/>
          <p:cNvCxnSpPr/>
          <p:nvPr/>
        </p:nvCxnSpPr>
        <p:spPr>
          <a:xfrm>
            <a:off x="5852379" y="3127957"/>
            <a:ext cx="490500" cy="3300"/>
          </a:xfrm>
          <a:prstGeom prst="straightConnector1">
            <a:avLst/>
          </a:prstGeom>
          <a:noFill/>
          <a:ln cap="flat" cmpd="sng" w="9525">
            <a:solidFill>
              <a:schemeClr val="dk2"/>
            </a:solidFill>
            <a:prstDash val="solid"/>
            <a:round/>
            <a:headEnd len="med" w="med" type="none"/>
            <a:tailEnd len="med" w="med" type="triangle"/>
          </a:ln>
        </p:spPr>
      </p:cxnSp>
      <p:cxnSp>
        <p:nvCxnSpPr>
          <p:cNvPr id="665" name="Google Shape;665;p55"/>
          <p:cNvCxnSpPr/>
          <p:nvPr/>
        </p:nvCxnSpPr>
        <p:spPr>
          <a:xfrm>
            <a:off x="6995379" y="3127957"/>
            <a:ext cx="490500" cy="3300"/>
          </a:xfrm>
          <a:prstGeom prst="straightConnector1">
            <a:avLst/>
          </a:prstGeom>
          <a:noFill/>
          <a:ln cap="flat" cmpd="sng" w="9525">
            <a:solidFill>
              <a:schemeClr val="dk2"/>
            </a:solidFill>
            <a:prstDash val="solid"/>
            <a:round/>
            <a:headEnd len="med" w="med" type="none"/>
            <a:tailEnd len="med" w="med" type="triangle"/>
          </a:ln>
        </p:spPr>
      </p:cxnSp>
      <p:sp>
        <p:nvSpPr>
          <p:cNvPr id="666" name="Google Shape;666;p55"/>
          <p:cNvSpPr/>
          <p:nvPr/>
        </p:nvSpPr>
        <p:spPr>
          <a:xfrm rot="10800000">
            <a:off x="5424800" y="2436250"/>
            <a:ext cx="2553300" cy="445200"/>
          </a:xfrm>
          <a:prstGeom prst="curvedUpArrow">
            <a:avLst>
              <a:gd fmla="val 25000" name="adj1"/>
              <a:gd fmla="val 50000" name="adj2"/>
              <a:gd fmla="val 25000" name="adj3"/>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5"/>
          <p:cNvSpPr/>
          <p:nvPr/>
        </p:nvSpPr>
        <p:spPr>
          <a:xfrm>
            <a:off x="64175" y="3727100"/>
            <a:ext cx="2066100" cy="970800"/>
          </a:xfrm>
          <a:prstGeom prst="flowChartAlternateProcess">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path/to/file_regex.java</a:t>
            </a:r>
            <a:endParaRPr sz="1200">
              <a:solidFill>
                <a:schemeClr val="dk1"/>
              </a:solidFill>
            </a:endParaRPr>
          </a:p>
          <a:p>
            <a:pPr indent="0" lvl="0" marL="0" rtl="0" algn="l">
              <a:spcBef>
                <a:spcPts val="0"/>
              </a:spcBef>
              <a:spcAft>
                <a:spcPts val="0"/>
              </a:spcAft>
              <a:buNone/>
            </a:pPr>
            <a:r>
              <a:rPr lang="en" sz="1200">
                <a:solidFill>
                  <a:schemeClr val="dk1"/>
                </a:solidFill>
              </a:rPr>
              <a:t>13: String regex = function_par</a:t>
            </a:r>
            <a:endParaRPr sz="1200">
              <a:solidFill>
                <a:schemeClr val="dk1"/>
              </a:solidFill>
            </a:endParaRPr>
          </a:p>
          <a:p>
            <a:pPr indent="0" lvl="0" marL="0" rtl="0" algn="l">
              <a:spcBef>
                <a:spcPts val="0"/>
              </a:spcBef>
              <a:spcAft>
                <a:spcPts val="0"/>
              </a:spcAft>
              <a:buNone/>
            </a:pPr>
            <a:r>
              <a:rPr lang="en" sz="1200">
                <a:solidFill>
                  <a:schemeClr val="dk1"/>
                </a:solidFill>
              </a:rPr>
              <a:t>14:</a:t>
            </a:r>
            <a:r>
              <a:rPr lang="en">
                <a:solidFill>
                  <a:schemeClr val="dk1"/>
                </a:solidFill>
              </a:rPr>
              <a:t> </a:t>
            </a:r>
            <a:r>
              <a:rPr lang="en" sz="1200">
                <a:solidFill>
                  <a:schemeClr val="dk1"/>
                </a:solidFill>
              </a:rPr>
              <a:t>Pattern test = Pattern.compile(regex);</a:t>
            </a:r>
            <a:endParaRPr sz="1200"/>
          </a:p>
        </p:txBody>
      </p:sp>
      <p:sp>
        <p:nvSpPr>
          <p:cNvPr id="668" name="Google Shape;668;p55"/>
          <p:cNvSpPr/>
          <p:nvPr/>
        </p:nvSpPr>
        <p:spPr>
          <a:xfrm>
            <a:off x="174125" y="3342750"/>
            <a:ext cx="1846200" cy="393600"/>
          </a:xfrm>
          <a:prstGeom prst="triangle">
            <a:avLst>
              <a:gd fmla="val 4560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9" name="Google Shape;669;p55"/>
          <p:cNvPicPr preferRelativeResize="0"/>
          <p:nvPr/>
        </p:nvPicPr>
        <p:blipFill rotWithShape="1">
          <a:blip r:embed="rId3">
            <a:alphaModFix/>
          </a:blip>
          <a:srcRect b="0" l="0" r="0" t="0"/>
          <a:stretch/>
        </p:blipFill>
        <p:spPr>
          <a:xfrm>
            <a:off x="1588987" y="4109606"/>
            <a:ext cx="282714" cy="323100"/>
          </a:xfrm>
          <a:prstGeom prst="rect">
            <a:avLst/>
          </a:prstGeom>
          <a:noFill/>
          <a:ln>
            <a:noFill/>
          </a:ln>
        </p:spPr>
      </p:pic>
      <p:sp>
        <p:nvSpPr>
          <p:cNvPr id="670" name="Google Shape;670;p55"/>
          <p:cNvSpPr/>
          <p:nvPr/>
        </p:nvSpPr>
        <p:spPr>
          <a:xfrm rot="10800000">
            <a:off x="3262700" y="2436150"/>
            <a:ext cx="2200800" cy="461700"/>
          </a:xfrm>
          <a:prstGeom prst="curvedUpArrow">
            <a:avLst>
              <a:gd fmla="val 25000" name="adj1"/>
              <a:gd fmla="val 50000" name="adj2"/>
              <a:gd fmla="val 25000" name="adj3"/>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5"/>
          <p:cNvSpPr/>
          <p:nvPr/>
        </p:nvSpPr>
        <p:spPr>
          <a:xfrm rot="10800000">
            <a:off x="700400" y="2436250"/>
            <a:ext cx="2553300" cy="445200"/>
          </a:xfrm>
          <a:prstGeom prst="curvedUpArrow">
            <a:avLst>
              <a:gd fmla="val 25000" name="adj1"/>
              <a:gd fmla="val 50000" name="adj2"/>
              <a:gd fmla="val 25000" name="adj3"/>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5"/>
          <p:cNvSpPr/>
          <p:nvPr/>
        </p:nvSpPr>
        <p:spPr>
          <a:xfrm>
            <a:off x="3026925" y="3507000"/>
            <a:ext cx="502500" cy="444600"/>
          </a:xfrm>
          <a:prstGeom prst="ellipse">
            <a:avLst/>
          </a:prstGeom>
          <a:solidFill>
            <a:srgbClr val="93C47D"/>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r1</a:t>
            </a:r>
            <a:endParaRPr/>
          </a:p>
        </p:txBody>
      </p:sp>
      <p:sp>
        <p:nvSpPr>
          <p:cNvPr id="673" name="Google Shape;673;p55"/>
          <p:cNvSpPr/>
          <p:nvPr/>
        </p:nvSpPr>
        <p:spPr>
          <a:xfrm>
            <a:off x="5312925" y="3507000"/>
            <a:ext cx="502500" cy="444600"/>
          </a:xfrm>
          <a:prstGeom prst="ellipse">
            <a:avLst/>
          </a:prstGeom>
          <a:solidFill>
            <a:srgbClr val="93C47D"/>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r2</a:t>
            </a:r>
            <a:endParaRPr/>
          </a:p>
        </p:txBody>
      </p:sp>
      <p:sp>
        <p:nvSpPr>
          <p:cNvPr id="674" name="Google Shape;674;p55"/>
          <p:cNvSpPr/>
          <p:nvPr/>
        </p:nvSpPr>
        <p:spPr>
          <a:xfrm>
            <a:off x="7598925" y="3507000"/>
            <a:ext cx="502500" cy="444600"/>
          </a:xfrm>
          <a:prstGeom prst="ellipse">
            <a:avLst/>
          </a:prstGeom>
          <a:solidFill>
            <a:srgbClr val="93C47D"/>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r3</a:t>
            </a:r>
            <a:endParaRPr/>
          </a:p>
        </p:txBody>
      </p:sp>
      <p:cxnSp>
        <p:nvCxnSpPr>
          <p:cNvPr id="675" name="Google Shape;675;p55"/>
          <p:cNvCxnSpPr>
            <a:stCxn id="672" idx="6"/>
            <a:endCxn id="673" idx="2"/>
          </p:cNvCxnSpPr>
          <p:nvPr/>
        </p:nvCxnSpPr>
        <p:spPr>
          <a:xfrm>
            <a:off x="3529425" y="3729300"/>
            <a:ext cx="1783500" cy="0"/>
          </a:xfrm>
          <a:prstGeom prst="straightConnector1">
            <a:avLst/>
          </a:prstGeom>
          <a:noFill/>
          <a:ln cap="flat" cmpd="sng" w="19050">
            <a:solidFill>
              <a:srgbClr val="0000FF"/>
            </a:solidFill>
            <a:prstDash val="solid"/>
            <a:round/>
            <a:headEnd len="med" w="med" type="none"/>
            <a:tailEnd len="med" w="med" type="triangle"/>
          </a:ln>
        </p:spPr>
      </p:cxnSp>
      <p:cxnSp>
        <p:nvCxnSpPr>
          <p:cNvPr id="676" name="Google Shape;676;p55"/>
          <p:cNvCxnSpPr>
            <a:stCxn id="673" idx="6"/>
          </p:cNvCxnSpPr>
          <p:nvPr/>
        </p:nvCxnSpPr>
        <p:spPr>
          <a:xfrm>
            <a:off x="5815425" y="3729300"/>
            <a:ext cx="1783500" cy="0"/>
          </a:xfrm>
          <a:prstGeom prst="straightConnector1">
            <a:avLst/>
          </a:prstGeom>
          <a:noFill/>
          <a:ln cap="flat" cmpd="sng" w="19050">
            <a:solidFill>
              <a:srgbClr val="0000FF"/>
            </a:solidFill>
            <a:prstDash val="solid"/>
            <a:round/>
            <a:headEnd len="med" w="med" type="none"/>
            <a:tailEnd len="med" w="med" type="triangle"/>
          </a:ln>
        </p:spPr>
      </p:cxnSp>
      <p:sp>
        <p:nvSpPr>
          <p:cNvPr id="677" name="Google Shape;677;p55"/>
          <p:cNvSpPr/>
          <p:nvPr/>
        </p:nvSpPr>
        <p:spPr>
          <a:xfrm>
            <a:off x="8054300" y="2449475"/>
            <a:ext cx="815100" cy="375300"/>
          </a:xfrm>
          <a:prstGeom prst="wedgeRoundRectCallout">
            <a:avLst>
              <a:gd fmla="val -37008" name="adj1"/>
              <a:gd fmla="val 95723"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latest</a:t>
            </a:r>
            <a:endParaRPr sz="1800">
              <a:solidFill>
                <a:srgbClr val="FFFFFF"/>
              </a:solidFill>
            </a:endParaRPr>
          </a:p>
        </p:txBody>
      </p:sp>
      <p:sp>
        <p:nvSpPr>
          <p:cNvPr id="678" name="Google Shape;678;p55"/>
          <p:cNvSpPr/>
          <p:nvPr/>
        </p:nvSpPr>
        <p:spPr>
          <a:xfrm>
            <a:off x="3568800" y="3089600"/>
            <a:ext cx="1114500" cy="541500"/>
          </a:xfrm>
          <a:prstGeom prst="wedgeRoundRectCallout">
            <a:avLst>
              <a:gd fmla="val 26792" name="adj1"/>
              <a:gd fmla="val 65919"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Len: 3</a:t>
            </a:r>
            <a:endParaRPr sz="1800">
              <a:solidFill>
                <a:srgbClr val="FFFFFF"/>
              </a:solidFill>
            </a:endParaRPr>
          </a:p>
          <a:p>
            <a:pPr indent="0" lvl="0" marL="0" rtl="0" algn="l">
              <a:spcBef>
                <a:spcPts val="0"/>
              </a:spcBef>
              <a:spcAft>
                <a:spcPts val="0"/>
              </a:spcAft>
              <a:buNone/>
            </a:pPr>
            <a:r>
              <a:rPr lang="en" sz="1800">
                <a:solidFill>
                  <a:srgbClr val="FFFFFF"/>
                </a:solidFill>
              </a:rPr>
              <a:t>Edits: 2</a:t>
            </a:r>
            <a:endParaRPr sz="18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1"/>
                                        <p:tgtEl>
                                          <p:spTgt spid="677"/>
                                        </p:tgtEl>
                                      </p:cBhvr>
                                    </p:animEffect>
                                  </p:childTnLst>
                                </p:cTn>
                              </p:par>
                              <p:par>
                                <p:cTn fill="hold" nodeType="with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1"/>
                                        <p:tgtEl>
                                          <p:spTgt spid="647"/>
                                        </p:tgtEl>
                                      </p:cBhvr>
                                    </p:animEffect>
                                  </p:childTnLst>
                                </p:cTn>
                              </p:par>
                              <p:par>
                                <p:cTn fill="hold" nodeType="with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1"/>
                                        <p:tgtEl>
                                          <p:spTgt spid="6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1"/>
                                        <p:tgtEl>
                                          <p:spTgt spid="666"/>
                                        </p:tgtEl>
                                      </p:cBhvr>
                                    </p:animEffect>
                                  </p:childTnLst>
                                </p:cTn>
                              </p:par>
                              <p:par>
                                <p:cTn fill="hold" nodeType="with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
                                        <p:tgtEl>
                                          <p:spTgt spid="670"/>
                                        </p:tgtEl>
                                      </p:cBhvr>
                                    </p:animEffec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
                                        <p:tgtEl>
                                          <p:spTgt spid="6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
                                        <p:tgtEl>
                                          <p:spTgt spid="667"/>
                                        </p:tgtEl>
                                      </p:cBhvr>
                                    </p:animEffect>
                                  </p:childTnLst>
                                </p:cTn>
                              </p:par>
                              <p:par>
                                <p:cTn fill="hold" nodeType="with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1000"/>
                                        <p:tgtEl>
                                          <p:spTgt spid="6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1"/>
                                        <p:tgtEl>
                                          <p:spTgt spid="6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
                                        <p:tgtEl>
                                          <p:spTgt spid="672"/>
                                        </p:tgtEl>
                                      </p:cBhvr>
                                    </p:animEffect>
                                  </p:childTnLst>
                                </p:cTn>
                              </p:par>
                              <p:par>
                                <p:cTn fill="hold" nodeType="with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1"/>
                                        <p:tgtEl>
                                          <p:spTgt spid="673"/>
                                        </p:tgtEl>
                                      </p:cBhvr>
                                    </p:animEffect>
                                  </p:childTnLst>
                                </p:cTn>
                              </p:par>
                              <p:par>
                                <p:cTn fill="hold" nodeType="with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1"/>
                                        <p:tgtEl>
                                          <p:spTgt spid="6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1"/>
                                        <p:tgtEl>
                                          <p:spTgt spid="675"/>
                                        </p:tgtEl>
                                      </p:cBhvr>
                                    </p:animEffect>
                                  </p:childTnLst>
                                </p:cTn>
                              </p:par>
                              <p:par>
                                <p:cTn fill="hold" nodeType="withEffect" presetClass="entr" presetID="10" presetSubtype="0">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1"/>
                                        <p:tgtEl>
                                          <p:spTgt spid="676"/>
                                        </p:tgtEl>
                                      </p:cBhvr>
                                    </p:animEffect>
                                  </p:childTnLst>
                                </p:cTn>
                              </p:par>
                              <p:par>
                                <p:cTn fill="hold" nodeType="with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
                                        <p:tgtEl>
                                          <p:spTgt spid="6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1"/>
                                        <p:tgtEl>
                                          <p:spTgt spid="6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5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
              <a:t>Regex Evolution Artifacts</a:t>
            </a:r>
            <a:endParaRPr/>
          </a:p>
        </p:txBody>
      </p:sp>
      <p:sp>
        <p:nvSpPr>
          <p:cNvPr id="684" name="Google Shape;684;p56"/>
          <p:cNvSpPr txBox="1"/>
          <p:nvPr>
            <p:ph idx="1" type="body"/>
          </p:nvPr>
        </p:nvSpPr>
        <p:spPr>
          <a:xfrm>
            <a:off x="457200" y="1200151"/>
            <a:ext cx="8229600" cy="37257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a:p>
          <a:p>
            <a:pPr indent="-381000" lvl="0" marL="457200" rtl="0" algn="l">
              <a:lnSpc>
                <a:spcPct val="150000"/>
              </a:lnSpc>
              <a:spcBef>
                <a:spcPts val="0"/>
              </a:spcBef>
              <a:spcAft>
                <a:spcPts val="0"/>
              </a:spcAft>
              <a:buSzPts val="2400"/>
              <a:buChar char="●"/>
            </a:pPr>
            <a:r>
              <a:rPr lang="en"/>
              <a:t>Commit histories: “git log -L &lt;start&gt;,&lt;end&gt;:&lt;file&gt;” </a:t>
            </a:r>
            <a:endParaRPr/>
          </a:p>
          <a:p>
            <a:pPr indent="0" lvl="0" marL="0" rtl="0" algn="l">
              <a:lnSpc>
                <a:spcPct val="150000"/>
              </a:lnSpc>
              <a:spcBef>
                <a:spcPts val="0"/>
              </a:spcBef>
              <a:spcAft>
                <a:spcPts val="0"/>
              </a:spcAft>
              <a:buNone/>
            </a:pPr>
            <a:r>
              <a:t/>
            </a:r>
            <a:endParaRPr sz="1800"/>
          </a:p>
          <a:p>
            <a:pPr indent="-381000" lvl="0" marL="457200" rtl="0" algn="l">
              <a:lnSpc>
                <a:spcPct val="150000"/>
              </a:lnSpc>
              <a:spcBef>
                <a:spcPts val="0"/>
              </a:spcBef>
              <a:spcAft>
                <a:spcPts val="0"/>
              </a:spcAft>
              <a:buSzPts val="2400"/>
              <a:buChar char="●"/>
            </a:pPr>
            <a:r>
              <a:rPr lang="en">
                <a:solidFill>
                  <a:srgbClr val="0000FF"/>
                </a:solidFill>
              </a:rPr>
              <a:t>3,962</a:t>
            </a:r>
            <a:r>
              <a:rPr lang="en"/>
              <a:t> edit chains with 4,224 regexes</a:t>
            </a:r>
            <a:endParaRPr/>
          </a:p>
          <a:p>
            <a:pPr indent="0" lvl="0" marL="0" rtl="0" algn="l">
              <a:lnSpc>
                <a:spcPct val="200000"/>
              </a:lnSpc>
              <a:spcBef>
                <a:spcPts val="0"/>
              </a:spcBef>
              <a:spcAft>
                <a:spcPts val="0"/>
              </a:spcAft>
              <a:buNone/>
            </a:pPr>
            <a:r>
              <a:t/>
            </a:r>
            <a:endParaRPr b="1"/>
          </a:p>
        </p:txBody>
      </p:sp>
      <p:sp>
        <p:nvSpPr>
          <p:cNvPr id="685" name="Google Shape;685;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None/>
            </a:pPr>
            <a:r>
              <a:rPr lang="en"/>
              <a:t>Why Regex in Software Development?</a:t>
            </a:r>
            <a:endParaRPr/>
          </a:p>
        </p:txBody>
      </p:sp>
      <p:sp>
        <p:nvSpPr>
          <p:cNvPr id="151" name="Google Shape;151;p21"/>
          <p:cNvSpPr txBox="1"/>
          <p:nvPr>
            <p:ph idx="1" type="body"/>
          </p:nvPr>
        </p:nvSpPr>
        <p:spPr>
          <a:xfrm>
            <a:off x="457200" y="1213426"/>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4A86E8"/>
                </a:solidFill>
                <a:highlight>
                  <a:srgbClr val="CCCCCC"/>
                </a:highlight>
                <a:latin typeface="Impact"/>
                <a:ea typeface="Impact"/>
                <a:cs typeface="Impact"/>
                <a:sym typeface="Impact"/>
              </a:rPr>
              <a:t>EVERYWHERE</a:t>
            </a:r>
            <a:endParaRPr sz="4800">
              <a:solidFill>
                <a:srgbClr val="4A86E8"/>
              </a:solidFill>
              <a:highlight>
                <a:srgbClr val="CCCCCC"/>
              </a:highlight>
              <a:latin typeface="Impact"/>
              <a:ea typeface="Impact"/>
              <a:cs typeface="Impact"/>
              <a:sym typeface="Impact"/>
            </a:endParaRPr>
          </a:p>
        </p:txBody>
      </p:sp>
      <p:sp>
        <p:nvSpPr>
          <p:cNvPr id="152" name="Google Shape;152;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153" name="Google Shape;153;p21"/>
          <p:cNvSpPr txBox="1"/>
          <p:nvPr>
            <p:ph idx="1" type="body"/>
          </p:nvPr>
        </p:nvSpPr>
        <p:spPr>
          <a:xfrm>
            <a:off x="4041325" y="1289625"/>
            <a:ext cx="5064600" cy="29394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AutoNum type="arabicPeriod"/>
            </a:pPr>
            <a:r>
              <a:rPr b="1" lang="en"/>
              <a:t>Regular expressions matter</a:t>
            </a:r>
            <a:endParaRPr b="1"/>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Search, replace, validation, extraction</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Web search, database query</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t>Compiler lexical analysis</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Network access control, intrusion detection</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Pattern matching in DNA sequences</a:t>
            </a:r>
            <a:endParaRPr sz="1800">
              <a:solidFill>
                <a:srgbClr val="000000"/>
              </a:solidFill>
            </a:endParaRPr>
          </a:p>
          <a:p>
            <a:pPr indent="0" lvl="0" marL="457200" rtl="0" algn="l">
              <a:lnSpc>
                <a:spcPct val="115000"/>
              </a:lnSpc>
              <a:spcBef>
                <a:spcPts val="0"/>
              </a:spcBef>
              <a:spcAft>
                <a:spcPts val="0"/>
              </a:spcAft>
              <a:buNone/>
            </a:pPr>
            <a:r>
              <a:t/>
            </a:r>
            <a:endParaRPr sz="1800">
              <a:solidFill>
                <a:srgbClr val="000000"/>
              </a:solidFill>
            </a:endParaRPr>
          </a:p>
          <a:p>
            <a:pPr indent="0" lvl="0" marL="457200" rtl="0" algn="l">
              <a:lnSpc>
                <a:spcPct val="115000"/>
              </a:lnSpc>
              <a:spcBef>
                <a:spcPts val="0"/>
              </a:spcBef>
              <a:spcAft>
                <a:spcPts val="0"/>
              </a:spcAft>
              <a:buNone/>
            </a:pPr>
            <a:r>
              <a:t/>
            </a:r>
            <a:endParaRPr sz="1800">
              <a:solidFill>
                <a:srgbClr val="000000"/>
              </a:solidFill>
            </a:endParaRPr>
          </a:p>
        </p:txBody>
      </p:sp>
      <p:sp>
        <p:nvSpPr>
          <p:cNvPr id="154" name="Google Shape;154;p21"/>
          <p:cNvSpPr txBox="1"/>
          <p:nvPr/>
        </p:nvSpPr>
        <p:spPr>
          <a:xfrm>
            <a:off x="298125" y="3508325"/>
            <a:ext cx="4308900" cy="846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800">
                <a:solidFill>
                  <a:srgbClr val="0000FF"/>
                </a:solidFill>
              </a:rPr>
              <a:t>42% </a:t>
            </a:r>
            <a:r>
              <a:rPr lang="en" sz="1800">
                <a:solidFill>
                  <a:srgbClr val="0000FF"/>
                </a:solidFill>
              </a:rPr>
              <a:t>of Python projects use regex</a:t>
            </a:r>
            <a:endParaRPr sz="1800">
              <a:solidFill>
                <a:srgbClr val="0000FF"/>
              </a:solidFill>
            </a:endParaRPr>
          </a:p>
          <a:p>
            <a:pPr indent="0" lvl="0" marL="457200" rtl="0" algn="l">
              <a:lnSpc>
                <a:spcPct val="150000"/>
              </a:lnSpc>
              <a:spcBef>
                <a:spcPts val="0"/>
              </a:spcBef>
              <a:spcAft>
                <a:spcPts val="0"/>
              </a:spcAft>
              <a:buNone/>
            </a:pPr>
            <a:r>
              <a:rPr lang="en" sz="1600">
                <a:solidFill>
                  <a:srgbClr val="888888"/>
                </a:solidFill>
              </a:rPr>
              <a:t>[Chapman, ISSTA 2016]</a:t>
            </a:r>
            <a:endParaRPr sz="16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5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Regex Edit Frequency</a:t>
            </a:r>
            <a:endParaRPr/>
          </a:p>
        </p:txBody>
      </p:sp>
      <p:sp>
        <p:nvSpPr>
          <p:cNvPr id="691" name="Google Shape;691;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692" name="Google Shape;692;p57"/>
          <p:cNvGraphicFramePr/>
          <p:nvPr/>
        </p:nvGraphicFramePr>
        <p:xfrm>
          <a:off x="993825" y="1269813"/>
          <a:ext cx="3000000" cy="3000000"/>
        </p:xfrm>
        <a:graphic>
          <a:graphicData uri="http://schemas.openxmlformats.org/drawingml/2006/table">
            <a:tbl>
              <a:tblPr>
                <a:noFill/>
                <a:tableStyleId>{4181FAB4-D325-4A85-A8DB-8970332A8B68}</a:tableStyleId>
              </a:tblPr>
              <a:tblGrid>
                <a:gridCol w="1605150"/>
                <a:gridCol w="1605150"/>
                <a:gridCol w="1605150"/>
                <a:gridCol w="1605150"/>
              </a:tblGrid>
              <a:tr h="516175">
                <a:tc rowSpan="2">
                  <a:txBody>
                    <a:bodyPr/>
                    <a:lstStyle/>
                    <a:p>
                      <a:pPr indent="0" lvl="0" marL="0" rtl="0" algn="l">
                        <a:spcBef>
                          <a:spcPts val="0"/>
                        </a:spcBef>
                        <a:spcAft>
                          <a:spcPts val="0"/>
                        </a:spcAft>
                        <a:buNone/>
                      </a:pPr>
                      <a:r>
                        <a:t/>
                      </a:r>
                      <a:endParaRPr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gridSpan="3">
                  <a:txBody>
                    <a:bodyPr/>
                    <a:lstStyle/>
                    <a:p>
                      <a:pPr indent="0" lvl="0" marL="0" rtl="0" algn="ctr">
                        <a:spcBef>
                          <a:spcPts val="0"/>
                        </a:spcBef>
                        <a:spcAft>
                          <a:spcPts val="0"/>
                        </a:spcAft>
                        <a:buNone/>
                      </a:pPr>
                      <a:r>
                        <a:rPr lang="en" sz="1800"/>
                        <a:t>Edit Frequency </a:t>
                      </a:r>
                      <a:endParaRPr sz="1800"/>
                    </a:p>
                    <a:p>
                      <a:pPr indent="0" lvl="0" marL="0" rtl="0" algn="ctr">
                        <a:spcBef>
                          <a:spcPts val="0"/>
                        </a:spcBef>
                        <a:spcAft>
                          <a:spcPts val="0"/>
                        </a:spcAft>
                        <a:buNone/>
                      </a:pPr>
                      <a:r>
                        <a:rPr lang="en" sz="1800"/>
                        <a:t>( # edit chains)</a:t>
                      </a:r>
                      <a:endParaRPr sz="18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hMerge="1"/>
                <a:tc hMerge="1"/>
              </a:tr>
              <a:tr h="516175">
                <a:tc vMerge="1"/>
                <a:tc>
                  <a:txBody>
                    <a:bodyPr/>
                    <a:lstStyle/>
                    <a:p>
                      <a:pPr indent="0" lvl="0" marL="0" rtl="0" algn="ctr">
                        <a:spcBef>
                          <a:spcPts val="0"/>
                        </a:spcBef>
                        <a:spcAft>
                          <a:spcPts val="0"/>
                        </a:spcAft>
                        <a:buNone/>
                      </a:pPr>
                      <a:r>
                        <a:rPr lang="en" sz="1800"/>
                        <a:t>No edits</a:t>
                      </a:r>
                      <a:endParaRPr sz="1800"/>
                    </a:p>
                    <a:p>
                      <a:pPr indent="0" lvl="0" marL="0" rtl="0" algn="ctr">
                        <a:spcBef>
                          <a:spcPts val="0"/>
                        </a:spcBef>
                        <a:spcAft>
                          <a:spcPts val="0"/>
                        </a:spcAft>
                        <a:buNone/>
                      </a:pPr>
                      <a:r>
                        <a:rPr lang="en" sz="1800"/>
                        <a:t>(len = 1)</a:t>
                      </a:r>
                      <a:endParaRPr sz="18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t>Have one edit (len = 2)</a:t>
                      </a:r>
                      <a:endParaRPr sz="18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Have</a:t>
                      </a:r>
                      <a:endParaRPr sz="1800">
                        <a:solidFill>
                          <a:schemeClr val="dk1"/>
                        </a:solidFill>
                      </a:endParaRPr>
                    </a:p>
                    <a:p>
                      <a:pPr indent="0" lvl="0" marL="0" rtl="0" algn="ctr">
                        <a:spcBef>
                          <a:spcPts val="0"/>
                        </a:spcBef>
                        <a:spcAft>
                          <a:spcPts val="0"/>
                        </a:spcAft>
                        <a:buClr>
                          <a:schemeClr val="dk1"/>
                        </a:buClr>
                        <a:buSzPts val="1100"/>
                        <a:buFont typeface="Arial"/>
                        <a:buNone/>
                      </a:pPr>
                      <a:r>
                        <a:rPr lang="en" sz="1800">
                          <a:solidFill>
                            <a:schemeClr val="dk1"/>
                          </a:solidFill>
                        </a:rPr>
                        <a:t>edits (len &gt;2)</a:t>
                      </a:r>
                      <a:endParaRPr sz="18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863875">
                <a:tc>
                  <a:txBody>
                    <a:bodyPr/>
                    <a:lstStyle/>
                    <a:p>
                      <a:pPr indent="0" lvl="0" marL="0" rtl="0" algn="ctr">
                        <a:spcBef>
                          <a:spcPts val="0"/>
                        </a:spcBef>
                        <a:spcAft>
                          <a:spcPts val="0"/>
                        </a:spcAft>
                        <a:buNone/>
                      </a:pPr>
                      <a:r>
                        <a:rPr lang="en" sz="1800">
                          <a:solidFill>
                            <a:schemeClr val="dk1"/>
                          </a:solidFill>
                        </a:rPr>
                        <a:t>GitHub</a:t>
                      </a:r>
                      <a:endParaRPr sz="18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0000"/>
                          </a:solidFill>
                        </a:rPr>
                        <a:t>3,775</a:t>
                      </a:r>
                      <a:endParaRPr sz="1800">
                        <a:solidFill>
                          <a:srgbClr val="FF0000"/>
                        </a:solidFill>
                      </a:endParaRPr>
                    </a:p>
                    <a:p>
                      <a:pPr indent="0" lvl="0" marL="0" rtl="0" algn="ctr">
                        <a:spcBef>
                          <a:spcPts val="0"/>
                        </a:spcBef>
                        <a:spcAft>
                          <a:spcPts val="0"/>
                        </a:spcAft>
                        <a:buNone/>
                      </a:pPr>
                      <a:r>
                        <a:rPr lang="en" sz="1800">
                          <a:solidFill>
                            <a:srgbClr val="FF0000"/>
                          </a:solidFill>
                        </a:rPr>
                        <a:t>(95.3%)</a:t>
                      </a:r>
                      <a:endParaRPr sz="1800">
                        <a:solidFill>
                          <a:srgbClr val="FF0000"/>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t>137</a:t>
                      </a:r>
                      <a:endParaRPr sz="1800"/>
                    </a:p>
                    <a:p>
                      <a:pPr indent="0" lvl="0" marL="0" rtl="0" algn="ctr">
                        <a:spcBef>
                          <a:spcPts val="0"/>
                        </a:spcBef>
                        <a:spcAft>
                          <a:spcPts val="0"/>
                        </a:spcAft>
                        <a:buNone/>
                      </a:pPr>
                      <a:r>
                        <a:rPr lang="en" sz="1800"/>
                        <a:t>(3.5%)</a:t>
                      </a:r>
                      <a:endParaRPr sz="18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t>50</a:t>
                      </a:r>
                      <a:endParaRPr sz="1800"/>
                    </a:p>
                    <a:p>
                      <a:pPr indent="0" lvl="0" marL="0" rtl="0" algn="ctr">
                        <a:spcBef>
                          <a:spcPts val="0"/>
                        </a:spcBef>
                        <a:spcAft>
                          <a:spcPts val="0"/>
                        </a:spcAft>
                        <a:buNone/>
                      </a:pPr>
                      <a:r>
                        <a:rPr lang="en" sz="1800"/>
                        <a:t>(1.3%)</a:t>
                      </a:r>
                      <a:endParaRPr sz="18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693" name="Google Shape;693;p57"/>
          <p:cNvSpPr/>
          <p:nvPr/>
        </p:nvSpPr>
        <p:spPr>
          <a:xfrm>
            <a:off x="457200" y="3803550"/>
            <a:ext cx="8115900" cy="7266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800">
                <a:solidFill>
                  <a:schemeClr val="dk1"/>
                </a:solidFill>
              </a:rPr>
              <a:t>Regexes are not frequently modified</a:t>
            </a:r>
            <a:endParaRPr b="1" sz="2800">
              <a:solidFill>
                <a:schemeClr val="dk1"/>
              </a:solidFill>
            </a:endParaRPr>
          </a:p>
        </p:txBody>
      </p:sp>
      <p:sp>
        <p:nvSpPr>
          <p:cNvPr id="694" name="Google Shape;694;p57"/>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1"/>
                                        <p:tgtEl>
                                          <p:spTgt spid="6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5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Regex </a:t>
            </a:r>
            <a:r>
              <a:rPr lang="en"/>
              <a:t>Semantic Changes</a:t>
            </a:r>
            <a:endParaRPr/>
          </a:p>
        </p:txBody>
      </p:sp>
      <p:grpSp>
        <p:nvGrpSpPr>
          <p:cNvPr id="700" name="Google Shape;700;p58"/>
          <p:cNvGrpSpPr/>
          <p:nvPr/>
        </p:nvGrpSpPr>
        <p:grpSpPr>
          <a:xfrm>
            <a:off x="3491089" y="1334027"/>
            <a:ext cx="1858738" cy="1598009"/>
            <a:chOff x="254900" y="1344700"/>
            <a:chExt cx="2575500" cy="2248500"/>
          </a:xfrm>
        </p:grpSpPr>
        <p:sp>
          <p:nvSpPr>
            <p:cNvPr id="701" name="Google Shape;701;p58"/>
            <p:cNvSpPr/>
            <p:nvPr/>
          </p:nvSpPr>
          <p:spPr>
            <a:xfrm>
              <a:off x="254900" y="1344700"/>
              <a:ext cx="2575500" cy="2248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2" name="Google Shape;702;p58"/>
            <p:cNvGrpSpPr/>
            <p:nvPr/>
          </p:nvGrpSpPr>
          <p:grpSpPr>
            <a:xfrm>
              <a:off x="398125" y="1492775"/>
              <a:ext cx="2388465" cy="1666375"/>
              <a:chOff x="702925" y="1721375"/>
              <a:chExt cx="2388465" cy="1666375"/>
            </a:xfrm>
          </p:grpSpPr>
          <p:sp>
            <p:nvSpPr>
              <p:cNvPr id="703" name="Google Shape;703;p58"/>
              <p:cNvSpPr/>
              <p:nvPr/>
            </p:nvSpPr>
            <p:spPr>
              <a:xfrm>
                <a:off x="702925" y="1721375"/>
                <a:ext cx="1486800" cy="1337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8"/>
              <p:cNvSpPr/>
              <p:nvPr/>
            </p:nvSpPr>
            <p:spPr>
              <a:xfrm>
                <a:off x="1604590" y="1721375"/>
                <a:ext cx="1486800" cy="1337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58"/>
              <p:cNvSpPr txBox="1"/>
              <p:nvPr/>
            </p:nvSpPr>
            <p:spPr>
              <a:xfrm>
                <a:off x="959450" y="2994150"/>
                <a:ext cx="759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r1</a:t>
                </a:r>
                <a:endParaRPr b="0" i="0" sz="1800" u="none" cap="none" strike="noStrike">
                  <a:solidFill>
                    <a:srgbClr val="000000"/>
                  </a:solidFill>
                  <a:latin typeface="Arial"/>
                  <a:ea typeface="Arial"/>
                  <a:cs typeface="Arial"/>
                  <a:sym typeface="Arial"/>
                </a:endParaRPr>
              </a:p>
            </p:txBody>
          </p:sp>
          <p:sp>
            <p:nvSpPr>
              <p:cNvPr id="706" name="Google Shape;706;p58"/>
              <p:cNvSpPr txBox="1"/>
              <p:nvPr/>
            </p:nvSpPr>
            <p:spPr>
              <a:xfrm>
                <a:off x="2098700" y="2994150"/>
                <a:ext cx="759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r2</a:t>
                </a:r>
                <a:endParaRPr b="0" i="0" sz="1800" u="none" cap="none" strike="noStrike">
                  <a:solidFill>
                    <a:srgbClr val="000000"/>
                  </a:solidFill>
                  <a:latin typeface="Arial"/>
                  <a:ea typeface="Arial"/>
                  <a:cs typeface="Arial"/>
                  <a:sym typeface="Arial"/>
                </a:endParaRPr>
              </a:p>
            </p:txBody>
          </p:sp>
        </p:grpSp>
        <p:sp>
          <p:nvSpPr>
            <p:cNvPr id="707" name="Google Shape;707;p58"/>
            <p:cNvSpPr txBox="1"/>
            <p:nvPr/>
          </p:nvSpPr>
          <p:spPr>
            <a:xfrm>
              <a:off x="693168" y="1689264"/>
              <a:ext cx="1645800" cy="1045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 sz="2000" u="none" cap="none" strike="noStrike">
                  <a:solidFill>
                    <a:srgbClr val="0000FF"/>
                  </a:solidFill>
                  <a:latin typeface="Arial"/>
                  <a:ea typeface="Arial"/>
                  <a:cs typeface="Arial"/>
                  <a:sym typeface="Arial"/>
                </a:rPr>
                <a:t>Overlap</a:t>
              </a:r>
              <a:endParaRPr b="0" i="0" sz="2000" u="none" cap="none" strike="noStrike">
                <a:solidFill>
                  <a:srgbClr val="0000FF"/>
                </a:solidFill>
                <a:latin typeface="Arial"/>
                <a:ea typeface="Arial"/>
                <a:cs typeface="Arial"/>
                <a:sym typeface="Arial"/>
              </a:endParaRPr>
            </a:p>
          </p:txBody>
        </p:sp>
      </p:grpSp>
      <p:grpSp>
        <p:nvGrpSpPr>
          <p:cNvPr id="708" name="Google Shape;708;p58"/>
          <p:cNvGrpSpPr/>
          <p:nvPr/>
        </p:nvGrpSpPr>
        <p:grpSpPr>
          <a:xfrm>
            <a:off x="6255419" y="1308384"/>
            <a:ext cx="1698303" cy="1567879"/>
            <a:chOff x="6655700" y="1344700"/>
            <a:chExt cx="2054067" cy="2248500"/>
          </a:xfrm>
        </p:grpSpPr>
        <p:grpSp>
          <p:nvGrpSpPr>
            <p:cNvPr id="709" name="Google Shape;709;p58"/>
            <p:cNvGrpSpPr/>
            <p:nvPr/>
          </p:nvGrpSpPr>
          <p:grpSpPr>
            <a:xfrm>
              <a:off x="6655700" y="1344700"/>
              <a:ext cx="2054067" cy="2248500"/>
              <a:chOff x="6655700" y="1344700"/>
              <a:chExt cx="2054067" cy="2248500"/>
            </a:xfrm>
          </p:grpSpPr>
          <p:sp>
            <p:nvSpPr>
              <p:cNvPr id="710" name="Google Shape;710;p58"/>
              <p:cNvSpPr txBox="1"/>
              <p:nvPr/>
            </p:nvSpPr>
            <p:spPr>
              <a:xfrm>
                <a:off x="6955367" y="1789574"/>
                <a:ext cx="1754400" cy="1045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FF"/>
                    </a:solidFill>
                    <a:latin typeface="Arial"/>
                    <a:ea typeface="Arial"/>
                    <a:cs typeface="Arial"/>
                    <a:sym typeface="Arial"/>
                  </a:rPr>
                  <a:t>Equivalent</a:t>
                </a:r>
                <a:endParaRPr b="0" i="0" sz="2000" u="none" cap="none" strike="noStrike">
                  <a:solidFill>
                    <a:srgbClr val="0000FF"/>
                  </a:solidFill>
                  <a:latin typeface="Arial"/>
                  <a:ea typeface="Arial"/>
                  <a:cs typeface="Arial"/>
                  <a:sym typeface="Arial"/>
                </a:endParaRPr>
              </a:p>
            </p:txBody>
          </p:sp>
          <p:sp>
            <p:nvSpPr>
              <p:cNvPr id="711" name="Google Shape;711;p58"/>
              <p:cNvSpPr/>
              <p:nvPr/>
            </p:nvSpPr>
            <p:spPr>
              <a:xfrm>
                <a:off x="6655700" y="1344700"/>
                <a:ext cx="1954800" cy="2248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2" name="Google Shape;712;p58"/>
            <p:cNvGrpSpPr/>
            <p:nvPr/>
          </p:nvGrpSpPr>
          <p:grpSpPr>
            <a:xfrm>
              <a:off x="6786190" y="1568975"/>
              <a:ext cx="1783810" cy="1744075"/>
              <a:chOff x="690190" y="1721375"/>
              <a:chExt cx="1783810" cy="1744075"/>
            </a:xfrm>
          </p:grpSpPr>
          <p:sp>
            <p:nvSpPr>
              <p:cNvPr id="713" name="Google Shape;713;p58"/>
              <p:cNvSpPr/>
              <p:nvPr/>
            </p:nvSpPr>
            <p:spPr>
              <a:xfrm>
                <a:off x="702925" y="1721375"/>
                <a:ext cx="1486800" cy="1337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58"/>
              <p:cNvSpPr/>
              <p:nvPr/>
            </p:nvSpPr>
            <p:spPr>
              <a:xfrm>
                <a:off x="690190" y="1721375"/>
                <a:ext cx="1486800" cy="1337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58"/>
              <p:cNvSpPr txBox="1"/>
              <p:nvPr/>
            </p:nvSpPr>
            <p:spPr>
              <a:xfrm>
                <a:off x="959450" y="2994150"/>
                <a:ext cx="759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r1</a:t>
                </a:r>
                <a:endParaRPr b="0" i="0" sz="1800" u="none" cap="none" strike="noStrike">
                  <a:solidFill>
                    <a:srgbClr val="000000"/>
                  </a:solidFill>
                  <a:latin typeface="Arial"/>
                  <a:ea typeface="Arial"/>
                  <a:cs typeface="Arial"/>
                  <a:sym typeface="Arial"/>
                </a:endParaRPr>
              </a:p>
            </p:txBody>
          </p:sp>
          <p:sp>
            <p:nvSpPr>
              <p:cNvPr id="716" name="Google Shape;716;p58"/>
              <p:cNvSpPr txBox="1"/>
              <p:nvPr/>
            </p:nvSpPr>
            <p:spPr>
              <a:xfrm>
                <a:off x="1336700" y="2994150"/>
                <a:ext cx="1137300" cy="47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r2</a:t>
                </a:r>
                <a:endParaRPr b="0" i="0" sz="1800" u="none" cap="none" strike="noStrike">
                  <a:solidFill>
                    <a:srgbClr val="000000"/>
                  </a:solidFill>
                  <a:latin typeface="Arial"/>
                  <a:ea typeface="Arial"/>
                  <a:cs typeface="Arial"/>
                  <a:sym typeface="Arial"/>
                </a:endParaRPr>
              </a:p>
            </p:txBody>
          </p:sp>
        </p:grpSp>
      </p:grpSp>
      <p:grpSp>
        <p:nvGrpSpPr>
          <p:cNvPr id="717" name="Google Shape;717;p58"/>
          <p:cNvGrpSpPr/>
          <p:nvPr/>
        </p:nvGrpSpPr>
        <p:grpSpPr>
          <a:xfrm>
            <a:off x="411760" y="1346741"/>
            <a:ext cx="2269775" cy="1537524"/>
            <a:chOff x="3150500" y="1344700"/>
            <a:chExt cx="3352200" cy="2248500"/>
          </a:xfrm>
        </p:grpSpPr>
        <p:sp>
          <p:nvSpPr>
            <p:cNvPr id="718" name="Google Shape;718;p58"/>
            <p:cNvSpPr/>
            <p:nvPr/>
          </p:nvSpPr>
          <p:spPr>
            <a:xfrm>
              <a:off x="3150500" y="1344700"/>
              <a:ext cx="3352200" cy="2248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9" name="Google Shape;719;p58"/>
            <p:cNvGrpSpPr/>
            <p:nvPr/>
          </p:nvGrpSpPr>
          <p:grpSpPr>
            <a:xfrm>
              <a:off x="3236875" y="1568975"/>
              <a:ext cx="3150465" cy="1666375"/>
              <a:chOff x="702925" y="1721375"/>
              <a:chExt cx="3150465" cy="1666375"/>
            </a:xfrm>
          </p:grpSpPr>
          <p:sp>
            <p:nvSpPr>
              <p:cNvPr id="720" name="Google Shape;720;p58"/>
              <p:cNvSpPr/>
              <p:nvPr/>
            </p:nvSpPr>
            <p:spPr>
              <a:xfrm>
                <a:off x="702925" y="1721375"/>
                <a:ext cx="1486800" cy="1337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58"/>
              <p:cNvSpPr/>
              <p:nvPr/>
            </p:nvSpPr>
            <p:spPr>
              <a:xfrm>
                <a:off x="2366590" y="1721375"/>
                <a:ext cx="1486800" cy="1337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58"/>
              <p:cNvSpPr txBox="1"/>
              <p:nvPr/>
            </p:nvSpPr>
            <p:spPr>
              <a:xfrm>
                <a:off x="959450" y="2994150"/>
                <a:ext cx="759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r1</a:t>
                </a:r>
                <a:endParaRPr b="0" i="0" sz="1800" u="none" cap="none" strike="noStrike">
                  <a:solidFill>
                    <a:srgbClr val="000000"/>
                  </a:solidFill>
                  <a:latin typeface="Arial"/>
                  <a:ea typeface="Arial"/>
                  <a:cs typeface="Arial"/>
                  <a:sym typeface="Arial"/>
                </a:endParaRPr>
              </a:p>
            </p:txBody>
          </p:sp>
          <p:sp>
            <p:nvSpPr>
              <p:cNvPr id="723" name="Google Shape;723;p58"/>
              <p:cNvSpPr txBox="1"/>
              <p:nvPr/>
            </p:nvSpPr>
            <p:spPr>
              <a:xfrm>
                <a:off x="2860700" y="2994150"/>
                <a:ext cx="759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r2</a:t>
                </a:r>
                <a:endParaRPr b="0" i="0" sz="1800" u="none" cap="none" strike="noStrike">
                  <a:solidFill>
                    <a:srgbClr val="000000"/>
                  </a:solidFill>
                  <a:latin typeface="Arial"/>
                  <a:ea typeface="Arial"/>
                  <a:cs typeface="Arial"/>
                  <a:sym typeface="Arial"/>
                </a:endParaRPr>
              </a:p>
            </p:txBody>
          </p:sp>
        </p:grpSp>
        <p:sp>
          <p:nvSpPr>
            <p:cNvPr id="724" name="Google Shape;724;p58"/>
            <p:cNvSpPr txBox="1"/>
            <p:nvPr/>
          </p:nvSpPr>
          <p:spPr>
            <a:xfrm>
              <a:off x="3853127" y="1725008"/>
              <a:ext cx="1645800" cy="1045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 sz="2000" u="none" cap="none" strike="noStrike">
                  <a:solidFill>
                    <a:srgbClr val="0000FF"/>
                  </a:solidFill>
                  <a:latin typeface="Arial"/>
                  <a:ea typeface="Arial"/>
                  <a:cs typeface="Arial"/>
                  <a:sym typeface="Arial"/>
                </a:rPr>
                <a:t>Disjoint</a:t>
              </a:r>
              <a:endParaRPr b="0" i="0" sz="2000" u="none" cap="none" strike="noStrike">
                <a:solidFill>
                  <a:srgbClr val="0000FF"/>
                </a:solidFill>
                <a:latin typeface="Arial"/>
                <a:ea typeface="Arial"/>
                <a:cs typeface="Arial"/>
                <a:sym typeface="Arial"/>
              </a:endParaRPr>
            </a:p>
          </p:txBody>
        </p:sp>
      </p:grpSp>
      <p:grpSp>
        <p:nvGrpSpPr>
          <p:cNvPr id="725" name="Google Shape;725;p58"/>
          <p:cNvGrpSpPr/>
          <p:nvPr/>
        </p:nvGrpSpPr>
        <p:grpSpPr>
          <a:xfrm>
            <a:off x="4708316" y="3014286"/>
            <a:ext cx="2344554" cy="1457253"/>
            <a:chOff x="727725" y="1441400"/>
            <a:chExt cx="2344554" cy="2248500"/>
          </a:xfrm>
        </p:grpSpPr>
        <p:sp>
          <p:nvSpPr>
            <p:cNvPr id="726" name="Google Shape;726;p58"/>
            <p:cNvSpPr/>
            <p:nvPr/>
          </p:nvSpPr>
          <p:spPr>
            <a:xfrm>
              <a:off x="1020797" y="1811625"/>
              <a:ext cx="1073400" cy="10452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7" name="Google Shape;727;p58"/>
            <p:cNvGrpSpPr/>
            <p:nvPr/>
          </p:nvGrpSpPr>
          <p:grpSpPr>
            <a:xfrm>
              <a:off x="727725" y="1441400"/>
              <a:ext cx="2344554" cy="2248500"/>
              <a:chOff x="270525" y="831800"/>
              <a:chExt cx="2344554" cy="2248500"/>
            </a:xfrm>
          </p:grpSpPr>
          <p:sp>
            <p:nvSpPr>
              <p:cNvPr id="728" name="Google Shape;728;p58"/>
              <p:cNvSpPr/>
              <p:nvPr/>
            </p:nvSpPr>
            <p:spPr>
              <a:xfrm>
                <a:off x="270525" y="831800"/>
                <a:ext cx="1846800" cy="2248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58"/>
              <p:cNvSpPr/>
              <p:nvPr/>
            </p:nvSpPr>
            <p:spPr>
              <a:xfrm>
                <a:off x="356900" y="1056075"/>
                <a:ext cx="1486800" cy="1337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58"/>
              <p:cNvSpPr txBox="1"/>
              <p:nvPr/>
            </p:nvSpPr>
            <p:spPr>
              <a:xfrm>
                <a:off x="613425" y="2328850"/>
                <a:ext cx="759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r1</a:t>
                </a:r>
                <a:endParaRPr b="0" i="0" sz="1800" u="none" cap="none" strike="noStrike">
                  <a:solidFill>
                    <a:srgbClr val="000000"/>
                  </a:solidFill>
                  <a:latin typeface="Arial"/>
                  <a:ea typeface="Arial"/>
                  <a:cs typeface="Arial"/>
                  <a:sym typeface="Arial"/>
                </a:endParaRPr>
              </a:p>
            </p:txBody>
          </p:sp>
          <p:sp>
            <p:nvSpPr>
              <p:cNvPr id="731" name="Google Shape;731;p58"/>
              <p:cNvSpPr txBox="1"/>
              <p:nvPr/>
            </p:nvSpPr>
            <p:spPr>
              <a:xfrm>
                <a:off x="720500" y="1527825"/>
                <a:ext cx="759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r2</a:t>
                </a:r>
                <a:endParaRPr b="0" i="0" sz="1800" u="none" cap="none" strike="noStrike">
                  <a:solidFill>
                    <a:srgbClr val="000000"/>
                  </a:solidFill>
                  <a:latin typeface="Arial"/>
                  <a:ea typeface="Arial"/>
                  <a:cs typeface="Arial"/>
                  <a:sym typeface="Arial"/>
                </a:endParaRPr>
              </a:p>
            </p:txBody>
          </p:sp>
          <p:sp>
            <p:nvSpPr>
              <p:cNvPr id="732" name="Google Shape;732;p58"/>
              <p:cNvSpPr txBox="1"/>
              <p:nvPr/>
            </p:nvSpPr>
            <p:spPr>
              <a:xfrm>
                <a:off x="969279" y="1290759"/>
                <a:ext cx="1645800" cy="1045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FF"/>
                    </a:solidFill>
                    <a:latin typeface="Arial"/>
                    <a:ea typeface="Arial"/>
                    <a:cs typeface="Arial"/>
                    <a:sym typeface="Arial"/>
                  </a:rPr>
                  <a:t>Reduction</a:t>
                </a:r>
                <a:endParaRPr b="0" i="0" sz="2000" u="none" cap="none" strike="noStrike">
                  <a:solidFill>
                    <a:srgbClr val="0000FF"/>
                  </a:solidFill>
                  <a:latin typeface="Arial"/>
                  <a:ea typeface="Arial"/>
                  <a:cs typeface="Arial"/>
                  <a:sym typeface="Arial"/>
                </a:endParaRPr>
              </a:p>
            </p:txBody>
          </p:sp>
        </p:grpSp>
      </p:grpSp>
      <p:grpSp>
        <p:nvGrpSpPr>
          <p:cNvPr id="733" name="Google Shape;733;p58"/>
          <p:cNvGrpSpPr/>
          <p:nvPr/>
        </p:nvGrpSpPr>
        <p:grpSpPr>
          <a:xfrm>
            <a:off x="1821448" y="2967845"/>
            <a:ext cx="2176998" cy="1704813"/>
            <a:chOff x="6427125" y="1441400"/>
            <a:chExt cx="2176998" cy="2248500"/>
          </a:xfrm>
        </p:grpSpPr>
        <p:sp>
          <p:nvSpPr>
            <p:cNvPr id="734" name="Google Shape;734;p58"/>
            <p:cNvSpPr txBox="1"/>
            <p:nvPr/>
          </p:nvSpPr>
          <p:spPr>
            <a:xfrm>
              <a:off x="6958323" y="1726406"/>
              <a:ext cx="1645800" cy="1045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0000FF"/>
                  </a:solidFill>
                  <a:latin typeface="Arial"/>
                  <a:ea typeface="Arial"/>
                  <a:cs typeface="Arial"/>
                  <a:sym typeface="Arial"/>
                </a:rPr>
                <a:t>Expansion</a:t>
              </a:r>
              <a:endParaRPr b="0" i="0" sz="2000" u="none" cap="none" strike="noStrike">
                <a:solidFill>
                  <a:srgbClr val="0000FF"/>
                </a:solidFill>
                <a:latin typeface="Arial"/>
                <a:ea typeface="Arial"/>
                <a:cs typeface="Arial"/>
                <a:sym typeface="Arial"/>
              </a:endParaRPr>
            </a:p>
          </p:txBody>
        </p:sp>
        <p:sp>
          <p:nvSpPr>
            <p:cNvPr id="735" name="Google Shape;735;p58"/>
            <p:cNvSpPr/>
            <p:nvPr/>
          </p:nvSpPr>
          <p:spPr>
            <a:xfrm>
              <a:off x="6427125" y="1441400"/>
              <a:ext cx="1954800" cy="2248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6" name="Google Shape;736;p58"/>
            <p:cNvGrpSpPr/>
            <p:nvPr/>
          </p:nvGrpSpPr>
          <p:grpSpPr>
            <a:xfrm>
              <a:off x="6570350" y="1665675"/>
              <a:ext cx="1486800" cy="1666375"/>
              <a:chOff x="702925" y="1721375"/>
              <a:chExt cx="1486800" cy="1666375"/>
            </a:xfrm>
          </p:grpSpPr>
          <p:sp>
            <p:nvSpPr>
              <p:cNvPr id="737" name="Google Shape;737;p58"/>
              <p:cNvSpPr/>
              <p:nvPr/>
            </p:nvSpPr>
            <p:spPr>
              <a:xfrm>
                <a:off x="702925" y="1721375"/>
                <a:ext cx="1486800" cy="13371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58"/>
              <p:cNvSpPr/>
              <p:nvPr/>
            </p:nvSpPr>
            <p:spPr>
              <a:xfrm>
                <a:off x="918797" y="1920525"/>
                <a:ext cx="1029000" cy="98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58"/>
              <p:cNvSpPr txBox="1"/>
              <p:nvPr/>
            </p:nvSpPr>
            <p:spPr>
              <a:xfrm>
                <a:off x="1111850" y="2232150"/>
                <a:ext cx="759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r1</a:t>
                </a:r>
                <a:endParaRPr b="0" i="0" sz="1800" u="none" cap="none" strike="noStrike">
                  <a:solidFill>
                    <a:srgbClr val="000000"/>
                  </a:solidFill>
                  <a:latin typeface="Arial"/>
                  <a:ea typeface="Arial"/>
                  <a:cs typeface="Arial"/>
                  <a:sym typeface="Arial"/>
                </a:endParaRPr>
              </a:p>
            </p:txBody>
          </p:sp>
          <p:sp>
            <p:nvSpPr>
              <p:cNvPr id="740" name="Google Shape;740;p58"/>
              <p:cNvSpPr txBox="1"/>
              <p:nvPr/>
            </p:nvSpPr>
            <p:spPr>
              <a:xfrm>
                <a:off x="1108100" y="2994150"/>
                <a:ext cx="8529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r2</a:t>
                </a:r>
                <a:endParaRPr b="0" i="0" sz="1800" u="none" cap="none" strike="noStrike">
                  <a:solidFill>
                    <a:srgbClr val="000000"/>
                  </a:solidFill>
                  <a:latin typeface="Arial"/>
                  <a:ea typeface="Arial"/>
                  <a:cs typeface="Arial"/>
                  <a:sym typeface="Arial"/>
                </a:endParaRPr>
              </a:p>
            </p:txBody>
          </p:sp>
        </p:grpSp>
      </p:grpSp>
      <p:sp>
        <p:nvSpPr>
          <p:cNvPr id="741" name="Google Shape;741;p5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742" name="Google Shape;742;p58"/>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5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How to Measure </a:t>
            </a:r>
            <a:r>
              <a:rPr lang="en"/>
              <a:t>Semantic Changes</a:t>
            </a:r>
            <a:endParaRPr/>
          </a:p>
        </p:txBody>
      </p:sp>
      <p:sp>
        <p:nvSpPr>
          <p:cNvPr id="748" name="Google Shape;748;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749" name="Google Shape;749;p59"/>
          <p:cNvSpPr txBox="1"/>
          <p:nvPr/>
        </p:nvSpPr>
        <p:spPr>
          <a:xfrm>
            <a:off x="5927250" y="1294975"/>
            <a:ext cx="2915700" cy="20307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          “1a”</a:t>
            </a:r>
            <a:endParaRPr b="1" sz="1800"/>
          </a:p>
        </p:txBody>
      </p:sp>
      <p:sp>
        <p:nvSpPr>
          <p:cNvPr id="750" name="Google Shape;750;p59"/>
          <p:cNvSpPr/>
          <p:nvPr/>
        </p:nvSpPr>
        <p:spPr>
          <a:xfrm>
            <a:off x="5986675" y="1693725"/>
            <a:ext cx="2575500" cy="1514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a:t>
            </a:r>
            <a:r>
              <a:rPr b="1" lang="en" sz="1800">
                <a:solidFill>
                  <a:srgbClr val="FFFFFF"/>
                </a:solidFill>
              </a:rPr>
              <a:t>02”</a:t>
            </a:r>
            <a:endParaRPr b="1" sz="1800">
              <a:solidFill>
                <a:srgbClr val="FFFFFF"/>
              </a:solidFill>
            </a:endParaRPr>
          </a:p>
        </p:txBody>
      </p:sp>
      <p:sp>
        <p:nvSpPr>
          <p:cNvPr id="751" name="Google Shape;751;p59"/>
          <p:cNvSpPr/>
          <p:nvPr/>
        </p:nvSpPr>
        <p:spPr>
          <a:xfrm>
            <a:off x="6932075" y="1963875"/>
            <a:ext cx="1238100" cy="857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a:t>
            </a:r>
            <a:r>
              <a:rPr b="1" lang="en" sz="1800">
                <a:solidFill>
                  <a:srgbClr val="FFFFFF"/>
                </a:solidFill>
              </a:rPr>
              <a:t>123”</a:t>
            </a:r>
            <a:endParaRPr b="1" sz="1800">
              <a:solidFill>
                <a:srgbClr val="FFFFFF"/>
              </a:solidFill>
            </a:endParaRPr>
          </a:p>
        </p:txBody>
      </p:sp>
      <p:sp>
        <p:nvSpPr>
          <p:cNvPr id="752" name="Google Shape;752;p59"/>
          <p:cNvSpPr txBox="1"/>
          <p:nvPr>
            <p:ph idx="1" type="body"/>
          </p:nvPr>
        </p:nvSpPr>
        <p:spPr>
          <a:xfrm>
            <a:off x="7543800" y="2871475"/>
            <a:ext cx="548700" cy="474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400">
                <a:solidFill>
                  <a:srgbClr val="FF0000"/>
                </a:solidFill>
              </a:rPr>
              <a:t>r1</a:t>
            </a:r>
            <a:endParaRPr sz="1400">
              <a:solidFill>
                <a:srgbClr val="FF0000"/>
              </a:solidFill>
            </a:endParaRPr>
          </a:p>
        </p:txBody>
      </p:sp>
      <p:sp>
        <p:nvSpPr>
          <p:cNvPr id="753" name="Google Shape;753;p59"/>
          <p:cNvSpPr txBox="1"/>
          <p:nvPr>
            <p:ph idx="1" type="body"/>
          </p:nvPr>
        </p:nvSpPr>
        <p:spPr>
          <a:xfrm>
            <a:off x="457200" y="1247350"/>
            <a:ext cx="4415700" cy="104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rPr>
              <a:t>Regex for matching string of integers</a:t>
            </a:r>
            <a:endParaRPr sz="1800">
              <a:solidFill>
                <a:srgbClr val="000000"/>
              </a:solidFill>
            </a:endParaRPr>
          </a:p>
          <a:p>
            <a:pPr indent="0" lvl="0" marL="0" rtl="0" algn="l">
              <a:lnSpc>
                <a:spcPct val="115000"/>
              </a:lnSpc>
              <a:spcBef>
                <a:spcPts val="0"/>
              </a:spcBef>
              <a:spcAft>
                <a:spcPts val="0"/>
              </a:spcAft>
              <a:buNone/>
            </a:pPr>
            <a:r>
              <a:rPr lang="en" sz="1800">
                <a:solidFill>
                  <a:srgbClr val="000000"/>
                </a:solidFill>
              </a:rPr>
              <a:t>r1: [0-9]+                      </a:t>
            </a:r>
            <a:r>
              <a:rPr lang="en" sz="1800"/>
              <a:t>r2: [0-9]|[1-9][0-9]*</a:t>
            </a:r>
            <a:endParaRPr sz="1800">
              <a:solidFill>
                <a:srgbClr val="000000"/>
              </a:solidFill>
            </a:endParaRPr>
          </a:p>
        </p:txBody>
      </p:sp>
      <p:sp>
        <p:nvSpPr>
          <p:cNvPr id="754" name="Google Shape;754;p59"/>
          <p:cNvSpPr/>
          <p:nvPr/>
        </p:nvSpPr>
        <p:spPr>
          <a:xfrm>
            <a:off x="78750" y="2536075"/>
            <a:ext cx="1690800" cy="6768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00FF"/>
                </a:solidFill>
              </a:rPr>
              <a:t>Matching strings for r1:</a:t>
            </a:r>
            <a:r>
              <a:rPr b="1" lang="en">
                <a:solidFill>
                  <a:srgbClr val="FFFFFF"/>
                </a:solidFill>
              </a:rPr>
              <a:t> </a:t>
            </a:r>
            <a:r>
              <a:rPr b="1" lang="en">
                <a:solidFill>
                  <a:srgbClr val="FF0000"/>
                </a:solidFill>
              </a:rPr>
              <a:t>500</a:t>
            </a:r>
            <a:endParaRPr b="1">
              <a:solidFill>
                <a:srgbClr val="FF0000"/>
              </a:solidFill>
            </a:endParaRPr>
          </a:p>
        </p:txBody>
      </p:sp>
      <p:cxnSp>
        <p:nvCxnSpPr>
          <p:cNvPr id="755" name="Google Shape;755;p59"/>
          <p:cNvCxnSpPr/>
          <p:nvPr/>
        </p:nvCxnSpPr>
        <p:spPr>
          <a:xfrm flipH="1" rot="10800000">
            <a:off x="1750000" y="1794925"/>
            <a:ext cx="802500" cy="9600"/>
          </a:xfrm>
          <a:prstGeom prst="straightConnector1">
            <a:avLst/>
          </a:prstGeom>
          <a:noFill/>
          <a:ln cap="flat" cmpd="sng" w="19050">
            <a:solidFill>
              <a:srgbClr val="FF0000"/>
            </a:solidFill>
            <a:prstDash val="solid"/>
            <a:round/>
            <a:headEnd len="med" w="med" type="none"/>
            <a:tailEnd len="med" w="med" type="triangle"/>
          </a:ln>
        </p:spPr>
      </p:cxnSp>
      <p:sp>
        <p:nvSpPr>
          <p:cNvPr id="756" name="Google Shape;756;p59"/>
          <p:cNvSpPr/>
          <p:nvPr/>
        </p:nvSpPr>
        <p:spPr>
          <a:xfrm>
            <a:off x="100200" y="3620375"/>
            <a:ext cx="1669500" cy="6768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00FF"/>
                </a:solidFill>
              </a:rPr>
              <a:t>Matching strings for r2: </a:t>
            </a:r>
            <a:r>
              <a:rPr b="1" lang="en">
                <a:solidFill>
                  <a:srgbClr val="FF0000"/>
                </a:solidFill>
              </a:rPr>
              <a:t>500</a:t>
            </a:r>
            <a:endParaRPr b="1">
              <a:solidFill>
                <a:srgbClr val="FF0000"/>
              </a:solidFill>
            </a:endParaRPr>
          </a:p>
        </p:txBody>
      </p:sp>
      <p:sp>
        <p:nvSpPr>
          <p:cNvPr id="757" name="Google Shape;757;p59"/>
          <p:cNvSpPr/>
          <p:nvPr/>
        </p:nvSpPr>
        <p:spPr>
          <a:xfrm>
            <a:off x="3910538" y="2536075"/>
            <a:ext cx="1690800" cy="6768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00FF"/>
                </a:solidFill>
              </a:rPr>
              <a:t>Matching strings for r1: </a:t>
            </a:r>
            <a:r>
              <a:rPr b="1" lang="en">
                <a:solidFill>
                  <a:srgbClr val="FF0000"/>
                </a:solidFill>
              </a:rPr>
              <a:t>1000</a:t>
            </a:r>
            <a:endParaRPr b="1">
              <a:solidFill>
                <a:srgbClr val="FF0000"/>
              </a:solidFill>
            </a:endParaRPr>
          </a:p>
        </p:txBody>
      </p:sp>
      <p:sp>
        <p:nvSpPr>
          <p:cNvPr id="758" name="Google Shape;758;p59"/>
          <p:cNvSpPr/>
          <p:nvPr/>
        </p:nvSpPr>
        <p:spPr>
          <a:xfrm>
            <a:off x="3910550" y="3620375"/>
            <a:ext cx="1690800" cy="6768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00FF"/>
                </a:solidFill>
              </a:rPr>
              <a:t>Matching strings for r2: </a:t>
            </a:r>
            <a:r>
              <a:rPr b="1" lang="en">
                <a:solidFill>
                  <a:srgbClr val="FF0000"/>
                </a:solidFill>
              </a:rPr>
              <a:t>940</a:t>
            </a:r>
            <a:endParaRPr b="1">
              <a:solidFill>
                <a:srgbClr val="FF0000"/>
              </a:solidFill>
            </a:endParaRPr>
          </a:p>
        </p:txBody>
      </p:sp>
      <p:sp>
        <p:nvSpPr>
          <p:cNvPr id="759" name="Google Shape;759;p59"/>
          <p:cNvSpPr/>
          <p:nvPr/>
        </p:nvSpPr>
        <p:spPr>
          <a:xfrm>
            <a:off x="2448400" y="3006475"/>
            <a:ext cx="879900" cy="8574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00FF"/>
                </a:solidFill>
              </a:rPr>
              <a:t>1000 strings</a:t>
            </a:r>
            <a:endParaRPr b="1">
              <a:solidFill>
                <a:srgbClr val="0000FF"/>
              </a:solidFill>
            </a:endParaRPr>
          </a:p>
        </p:txBody>
      </p:sp>
      <p:cxnSp>
        <p:nvCxnSpPr>
          <p:cNvPr id="760" name="Google Shape;760;p59"/>
          <p:cNvCxnSpPr>
            <a:endCxn id="759" idx="1"/>
          </p:cNvCxnSpPr>
          <p:nvPr/>
        </p:nvCxnSpPr>
        <p:spPr>
          <a:xfrm>
            <a:off x="1769800" y="2879275"/>
            <a:ext cx="678600" cy="555900"/>
          </a:xfrm>
          <a:prstGeom prst="straightConnector1">
            <a:avLst/>
          </a:prstGeom>
          <a:noFill/>
          <a:ln cap="flat" cmpd="sng" w="19050">
            <a:solidFill>
              <a:srgbClr val="FF0000"/>
            </a:solidFill>
            <a:prstDash val="solid"/>
            <a:round/>
            <a:headEnd len="med" w="med" type="none"/>
            <a:tailEnd len="med" w="med" type="triangle"/>
          </a:ln>
        </p:spPr>
      </p:cxnSp>
      <p:cxnSp>
        <p:nvCxnSpPr>
          <p:cNvPr id="761" name="Google Shape;761;p59"/>
          <p:cNvCxnSpPr>
            <a:stCxn id="756" idx="3"/>
            <a:endCxn id="759" idx="1"/>
          </p:cNvCxnSpPr>
          <p:nvPr/>
        </p:nvCxnSpPr>
        <p:spPr>
          <a:xfrm flipH="1" rot="10800000">
            <a:off x="1769700" y="3435275"/>
            <a:ext cx="678600" cy="523500"/>
          </a:xfrm>
          <a:prstGeom prst="straightConnector1">
            <a:avLst/>
          </a:prstGeom>
          <a:noFill/>
          <a:ln cap="flat" cmpd="sng" w="19050">
            <a:solidFill>
              <a:srgbClr val="FF0000"/>
            </a:solidFill>
            <a:prstDash val="solid"/>
            <a:round/>
            <a:headEnd len="med" w="med" type="none"/>
            <a:tailEnd len="med" w="med" type="triangle"/>
          </a:ln>
        </p:spPr>
      </p:cxnSp>
      <p:cxnSp>
        <p:nvCxnSpPr>
          <p:cNvPr id="762" name="Google Shape;762;p59"/>
          <p:cNvCxnSpPr>
            <a:stCxn id="759" idx="3"/>
            <a:endCxn id="757" idx="1"/>
          </p:cNvCxnSpPr>
          <p:nvPr/>
        </p:nvCxnSpPr>
        <p:spPr>
          <a:xfrm flipH="1" rot="10800000">
            <a:off x="3328300" y="2874475"/>
            <a:ext cx="582300" cy="560700"/>
          </a:xfrm>
          <a:prstGeom prst="straightConnector1">
            <a:avLst/>
          </a:prstGeom>
          <a:noFill/>
          <a:ln cap="flat" cmpd="sng" w="19050">
            <a:solidFill>
              <a:srgbClr val="FF0000"/>
            </a:solidFill>
            <a:prstDash val="solid"/>
            <a:round/>
            <a:headEnd len="med" w="med" type="none"/>
            <a:tailEnd len="med" w="med" type="triangle"/>
          </a:ln>
        </p:spPr>
      </p:cxnSp>
      <p:cxnSp>
        <p:nvCxnSpPr>
          <p:cNvPr id="763" name="Google Shape;763;p59"/>
          <p:cNvCxnSpPr>
            <a:endCxn id="758" idx="1"/>
          </p:cNvCxnSpPr>
          <p:nvPr/>
        </p:nvCxnSpPr>
        <p:spPr>
          <a:xfrm>
            <a:off x="3328250" y="3435275"/>
            <a:ext cx="582300" cy="523500"/>
          </a:xfrm>
          <a:prstGeom prst="straightConnector1">
            <a:avLst/>
          </a:prstGeom>
          <a:noFill/>
          <a:ln cap="flat" cmpd="sng" w="19050">
            <a:solidFill>
              <a:srgbClr val="FF0000"/>
            </a:solidFill>
            <a:prstDash val="solid"/>
            <a:round/>
            <a:headEnd len="med" w="med" type="none"/>
            <a:tailEnd len="med" w="med" type="triangle"/>
          </a:ln>
        </p:spPr>
      </p:cxnSp>
      <p:sp>
        <p:nvSpPr>
          <p:cNvPr id="764" name="Google Shape;764;p59"/>
          <p:cNvSpPr/>
          <p:nvPr/>
        </p:nvSpPr>
        <p:spPr>
          <a:xfrm>
            <a:off x="2142435" y="773822"/>
            <a:ext cx="3040500" cy="681600"/>
          </a:xfrm>
          <a:prstGeom prst="wedgeRoundRectCallout">
            <a:avLst>
              <a:gd fmla="val -38002" name="adj1"/>
              <a:gd fmla="val 87092" name="adj2"/>
              <a:gd fmla="val 0" name="adj3"/>
            </a:avLst>
          </a:prstGeom>
          <a:solidFill>
            <a:srgbClr val="4A86E8"/>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Semantic </a:t>
            </a:r>
            <a:r>
              <a:rPr lang="en" sz="2400">
                <a:solidFill>
                  <a:srgbClr val="FFFFFF"/>
                </a:solidFill>
              </a:rPr>
              <a:t>r</a:t>
            </a:r>
            <a:r>
              <a:rPr b="0" i="0" lang="en" sz="2400" u="none" cap="none" strike="noStrike">
                <a:solidFill>
                  <a:srgbClr val="FFFFFF"/>
                </a:solidFill>
                <a:latin typeface="Arial"/>
                <a:ea typeface="Arial"/>
                <a:cs typeface="Arial"/>
                <a:sym typeface="Arial"/>
              </a:rPr>
              <a:t>eduction</a:t>
            </a:r>
            <a:endParaRPr b="0" i="0" sz="2400" u="none" cap="none" strike="noStrike">
              <a:solidFill>
                <a:srgbClr val="FFFFFF"/>
              </a:solidFill>
              <a:latin typeface="Arial"/>
              <a:ea typeface="Arial"/>
              <a:cs typeface="Arial"/>
              <a:sym typeface="Arial"/>
            </a:endParaRPr>
          </a:p>
        </p:txBody>
      </p:sp>
      <p:sp>
        <p:nvSpPr>
          <p:cNvPr id="765" name="Google Shape;765;p59"/>
          <p:cNvSpPr txBox="1"/>
          <p:nvPr>
            <p:ph idx="1" type="body"/>
          </p:nvPr>
        </p:nvSpPr>
        <p:spPr>
          <a:xfrm>
            <a:off x="7696200" y="2414275"/>
            <a:ext cx="548700" cy="474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400">
                <a:solidFill>
                  <a:srgbClr val="FF0000"/>
                </a:solidFill>
              </a:rPr>
              <a:t>r2</a:t>
            </a:r>
            <a:endParaRPr sz="14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1"/>
                                        <p:tgtEl>
                                          <p:spTgt spid="754"/>
                                        </p:tgtEl>
                                      </p:cBhvr>
                                    </p:animEffect>
                                  </p:childTnLst>
                                </p:cTn>
                              </p:par>
                              <p:par>
                                <p:cTn fill="hold" nodeType="with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1"/>
                                        <p:tgtEl>
                                          <p:spTgt spid="7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0"/>
                                        </p:tgtEl>
                                        <p:attrNameLst>
                                          <p:attrName>style.visibility</p:attrName>
                                        </p:attrNameLst>
                                      </p:cBhvr>
                                      <p:to>
                                        <p:strVal val="visible"/>
                                      </p:to>
                                    </p:set>
                                    <p:animEffect filter="fade" transition="in">
                                      <p:cBhvr>
                                        <p:cTn dur="1"/>
                                        <p:tgtEl>
                                          <p:spTgt spid="760"/>
                                        </p:tgtEl>
                                      </p:cBhvr>
                                    </p:animEffect>
                                  </p:childTnLst>
                                </p:cTn>
                              </p:par>
                              <p:par>
                                <p:cTn fill="hold" nodeType="with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1"/>
                                        <p:tgtEl>
                                          <p:spTgt spid="761"/>
                                        </p:tgtEl>
                                      </p:cBhvr>
                                    </p:animEffect>
                                  </p:childTnLst>
                                </p:cTn>
                              </p:par>
                              <p:par>
                                <p:cTn fill="hold" nodeType="withEffect" presetClass="entr" presetID="10" presetSubtype="0">
                                  <p:stCondLst>
                                    <p:cond delay="0"/>
                                  </p:stCondLst>
                                  <p:childTnLst>
                                    <p:set>
                                      <p:cBhvr>
                                        <p:cTn dur="1" fill="hold">
                                          <p:stCondLst>
                                            <p:cond delay="0"/>
                                          </p:stCondLst>
                                        </p:cTn>
                                        <p:tgtEl>
                                          <p:spTgt spid="759"/>
                                        </p:tgtEl>
                                        <p:attrNameLst>
                                          <p:attrName>style.visibility</p:attrName>
                                        </p:attrNameLst>
                                      </p:cBhvr>
                                      <p:to>
                                        <p:strVal val="visible"/>
                                      </p:to>
                                    </p:set>
                                    <p:animEffect filter="fade" transition="in">
                                      <p:cBhvr>
                                        <p:cTn dur="1"/>
                                        <p:tgtEl>
                                          <p:spTgt spid="7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1"/>
                                        <p:tgtEl>
                                          <p:spTgt spid="762"/>
                                        </p:tgtEl>
                                      </p:cBhvr>
                                    </p:animEffect>
                                  </p:childTnLst>
                                </p:cTn>
                              </p:par>
                              <p:par>
                                <p:cTn fill="hold" nodeType="with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1"/>
                                        <p:tgtEl>
                                          <p:spTgt spid="7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1"/>
                                        <p:tgtEl>
                                          <p:spTgt spid="763"/>
                                        </p:tgtEl>
                                      </p:cBhvr>
                                    </p:animEffect>
                                  </p:childTnLst>
                                </p:cTn>
                              </p:par>
                              <p:par>
                                <p:cTn fill="hold" nodeType="with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1"/>
                                        <p:tgtEl>
                                          <p:spTgt spid="7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1"/>
                                        <p:tgtEl>
                                          <p:spTgt spid="7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6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How to Measure Semantic Changes</a:t>
            </a:r>
            <a:endParaRPr/>
          </a:p>
        </p:txBody>
      </p:sp>
      <p:sp>
        <p:nvSpPr>
          <p:cNvPr id="771" name="Google Shape;771;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772" name="Google Shape;772;p60"/>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rPr>
              <a:t>Regex for integers</a:t>
            </a:r>
            <a:endParaRPr sz="1800">
              <a:solidFill>
                <a:srgbClr val="000000"/>
              </a:solidFill>
            </a:endParaRPr>
          </a:p>
          <a:p>
            <a:pPr indent="0" lvl="0" marL="0" rtl="0" algn="l">
              <a:lnSpc>
                <a:spcPct val="115000"/>
              </a:lnSpc>
              <a:spcBef>
                <a:spcPts val="0"/>
              </a:spcBef>
              <a:spcAft>
                <a:spcPts val="0"/>
              </a:spcAft>
              <a:buNone/>
            </a:pPr>
            <a:r>
              <a:rPr lang="en" sz="1800">
                <a:solidFill>
                  <a:srgbClr val="000000"/>
                </a:solidFill>
              </a:rPr>
              <a:t>r1: [0-9]+                      </a:t>
            </a:r>
            <a:r>
              <a:rPr lang="en" sz="1800"/>
              <a:t>r2: [0-9]|[1-9][0-9]*</a:t>
            </a:r>
            <a:endParaRPr sz="1800">
              <a:solidFill>
                <a:srgbClr val="000000"/>
              </a:solidFill>
            </a:endParaRPr>
          </a:p>
        </p:txBody>
      </p:sp>
      <p:sp>
        <p:nvSpPr>
          <p:cNvPr id="773" name="Google Shape;773;p60"/>
          <p:cNvSpPr/>
          <p:nvPr/>
        </p:nvSpPr>
        <p:spPr>
          <a:xfrm>
            <a:off x="78750" y="2536075"/>
            <a:ext cx="1690800" cy="6768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00FF"/>
                </a:solidFill>
              </a:rPr>
              <a:t>Matching strings for r1:</a:t>
            </a:r>
            <a:r>
              <a:rPr b="1" lang="en">
                <a:solidFill>
                  <a:srgbClr val="FFFFFF"/>
                </a:solidFill>
              </a:rPr>
              <a:t> </a:t>
            </a:r>
            <a:r>
              <a:rPr b="1" lang="en">
                <a:solidFill>
                  <a:srgbClr val="FF0000"/>
                </a:solidFill>
              </a:rPr>
              <a:t>500</a:t>
            </a:r>
            <a:endParaRPr b="1">
              <a:solidFill>
                <a:srgbClr val="FF0000"/>
              </a:solidFill>
            </a:endParaRPr>
          </a:p>
        </p:txBody>
      </p:sp>
      <p:cxnSp>
        <p:nvCxnSpPr>
          <p:cNvPr id="774" name="Google Shape;774;p60"/>
          <p:cNvCxnSpPr/>
          <p:nvPr/>
        </p:nvCxnSpPr>
        <p:spPr>
          <a:xfrm flipH="1" rot="10800000">
            <a:off x="1750000" y="1794925"/>
            <a:ext cx="802500" cy="9600"/>
          </a:xfrm>
          <a:prstGeom prst="straightConnector1">
            <a:avLst/>
          </a:prstGeom>
          <a:noFill/>
          <a:ln cap="flat" cmpd="sng" w="19050">
            <a:solidFill>
              <a:srgbClr val="FF0000"/>
            </a:solidFill>
            <a:prstDash val="solid"/>
            <a:round/>
            <a:headEnd len="med" w="med" type="none"/>
            <a:tailEnd len="med" w="med" type="triangle"/>
          </a:ln>
        </p:spPr>
      </p:cxnSp>
      <p:sp>
        <p:nvSpPr>
          <p:cNvPr id="775" name="Google Shape;775;p60"/>
          <p:cNvSpPr/>
          <p:nvPr/>
        </p:nvSpPr>
        <p:spPr>
          <a:xfrm>
            <a:off x="100200" y="3620375"/>
            <a:ext cx="1669500" cy="6768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00FF"/>
                </a:solidFill>
              </a:rPr>
              <a:t>Matching strings for r2: </a:t>
            </a:r>
            <a:r>
              <a:rPr b="1" lang="en">
                <a:solidFill>
                  <a:srgbClr val="FF0000"/>
                </a:solidFill>
              </a:rPr>
              <a:t>500</a:t>
            </a:r>
            <a:endParaRPr b="1">
              <a:solidFill>
                <a:srgbClr val="FF0000"/>
              </a:solidFill>
            </a:endParaRPr>
          </a:p>
        </p:txBody>
      </p:sp>
      <p:sp>
        <p:nvSpPr>
          <p:cNvPr id="776" name="Google Shape;776;p60"/>
          <p:cNvSpPr/>
          <p:nvPr/>
        </p:nvSpPr>
        <p:spPr>
          <a:xfrm>
            <a:off x="3910538" y="2536075"/>
            <a:ext cx="1690800" cy="6768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00FF"/>
                </a:solidFill>
              </a:rPr>
              <a:t>Matching strings for r1: </a:t>
            </a:r>
            <a:r>
              <a:rPr b="1" lang="en">
                <a:solidFill>
                  <a:srgbClr val="FF0000"/>
                </a:solidFill>
              </a:rPr>
              <a:t>1000</a:t>
            </a:r>
            <a:endParaRPr b="1">
              <a:solidFill>
                <a:srgbClr val="FF0000"/>
              </a:solidFill>
            </a:endParaRPr>
          </a:p>
        </p:txBody>
      </p:sp>
      <p:sp>
        <p:nvSpPr>
          <p:cNvPr id="777" name="Google Shape;777;p60"/>
          <p:cNvSpPr/>
          <p:nvPr/>
        </p:nvSpPr>
        <p:spPr>
          <a:xfrm>
            <a:off x="3910550" y="3620375"/>
            <a:ext cx="1690800" cy="6768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00FF"/>
                </a:solidFill>
              </a:rPr>
              <a:t>Matching strings for r2: </a:t>
            </a:r>
            <a:r>
              <a:rPr b="1" lang="en">
                <a:solidFill>
                  <a:srgbClr val="FF0000"/>
                </a:solidFill>
              </a:rPr>
              <a:t>940</a:t>
            </a:r>
            <a:endParaRPr b="1">
              <a:solidFill>
                <a:srgbClr val="FF0000"/>
              </a:solidFill>
            </a:endParaRPr>
          </a:p>
        </p:txBody>
      </p:sp>
      <p:sp>
        <p:nvSpPr>
          <p:cNvPr id="778" name="Google Shape;778;p60"/>
          <p:cNvSpPr/>
          <p:nvPr/>
        </p:nvSpPr>
        <p:spPr>
          <a:xfrm>
            <a:off x="2448400" y="3006475"/>
            <a:ext cx="879900" cy="8574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00FF"/>
                </a:solidFill>
              </a:rPr>
              <a:t>1000 strings</a:t>
            </a:r>
            <a:endParaRPr b="1">
              <a:solidFill>
                <a:srgbClr val="0000FF"/>
              </a:solidFill>
            </a:endParaRPr>
          </a:p>
        </p:txBody>
      </p:sp>
      <p:cxnSp>
        <p:nvCxnSpPr>
          <p:cNvPr id="779" name="Google Shape;779;p60"/>
          <p:cNvCxnSpPr>
            <a:endCxn id="778" idx="1"/>
          </p:cNvCxnSpPr>
          <p:nvPr/>
        </p:nvCxnSpPr>
        <p:spPr>
          <a:xfrm>
            <a:off x="1769800" y="2879275"/>
            <a:ext cx="678600" cy="555900"/>
          </a:xfrm>
          <a:prstGeom prst="straightConnector1">
            <a:avLst/>
          </a:prstGeom>
          <a:noFill/>
          <a:ln cap="flat" cmpd="sng" w="19050">
            <a:solidFill>
              <a:srgbClr val="FF0000"/>
            </a:solidFill>
            <a:prstDash val="solid"/>
            <a:round/>
            <a:headEnd len="med" w="med" type="none"/>
            <a:tailEnd len="med" w="med" type="triangle"/>
          </a:ln>
        </p:spPr>
      </p:cxnSp>
      <p:cxnSp>
        <p:nvCxnSpPr>
          <p:cNvPr id="780" name="Google Shape;780;p60"/>
          <p:cNvCxnSpPr>
            <a:stCxn id="775" idx="3"/>
            <a:endCxn id="778" idx="1"/>
          </p:cNvCxnSpPr>
          <p:nvPr/>
        </p:nvCxnSpPr>
        <p:spPr>
          <a:xfrm flipH="1" rot="10800000">
            <a:off x="1769700" y="3435275"/>
            <a:ext cx="678600" cy="523500"/>
          </a:xfrm>
          <a:prstGeom prst="straightConnector1">
            <a:avLst/>
          </a:prstGeom>
          <a:noFill/>
          <a:ln cap="flat" cmpd="sng" w="19050">
            <a:solidFill>
              <a:srgbClr val="FF0000"/>
            </a:solidFill>
            <a:prstDash val="solid"/>
            <a:round/>
            <a:headEnd len="med" w="med" type="none"/>
            <a:tailEnd len="med" w="med" type="triangle"/>
          </a:ln>
        </p:spPr>
      </p:cxnSp>
      <p:cxnSp>
        <p:nvCxnSpPr>
          <p:cNvPr id="781" name="Google Shape;781;p60"/>
          <p:cNvCxnSpPr>
            <a:stCxn id="778" idx="3"/>
            <a:endCxn id="776" idx="1"/>
          </p:cNvCxnSpPr>
          <p:nvPr/>
        </p:nvCxnSpPr>
        <p:spPr>
          <a:xfrm flipH="1" rot="10800000">
            <a:off x="3328300" y="2874475"/>
            <a:ext cx="582300" cy="560700"/>
          </a:xfrm>
          <a:prstGeom prst="straightConnector1">
            <a:avLst/>
          </a:prstGeom>
          <a:noFill/>
          <a:ln cap="flat" cmpd="sng" w="19050">
            <a:solidFill>
              <a:srgbClr val="FF0000"/>
            </a:solidFill>
            <a:prstDash val="solid"/>
            <a:round/>
            <a:headEnd len="med" w="med" type="none"/>
            <a:tailEnd len="med" w="med" type="triangle"/>
          </a:ln>
        </p:spPr>
      </p:cxnSp>
      <p:cxnSp>
        <p:nvCxnSpPr>
          <p:cNvPr id="782" name="Google Shape;782;p60"/>
          <p:cNvCxnSpPr>
            <a:endCxn id="777" idx="1"/>
          </p:cNvCxnSpPr>
          <p:nvPr/>
        </p:nvCxnSpPr>
        <p:spPr>
          <a:xfrm>
            <a:off x="3328250" y="3435275"/>
            <a:ext cx="582300" cy="523500"/>
          </a:xfrm>
          <a:prstGeom prst="straightConnector1">
            <a:avLst/>
          </a:prstGeom>
          <a:noFill/>
          <a:ln cap="flat" cmpd="sng" w="19050">
            <a:solidFill>
              <a:srgbClr val="FF0000"/>
            </a:solidFill>
            <a:prstDash val="solid"/>
            <a:round/>
            <a:headEnd len="med" w="med" type="none"/>
            <a:tailEnd len="med" w="med" type="triangle"/>
          </a:ln>
        </p:spPr>
      </p:cxnSp>
      <p:graphicFrame>
        <p:nvGraphicFramePr>
          <p:cNvPr id="783" name="Google Shape;783;p60"/>
          <p:cNvGraphicFramePr/>
          <p:nvPr/>
        </p:nvGraphicFramePr>
        <p:xfrm>
          <a:off x="5712713" y="2552713"/>
          <a:ext cx="3000000" cy="3000000"/>
        </p:xfrm>
        <a:graphic>
          <a:graphicData uri="http://schemas.openxmlformats.org/drawingml/2006/table">
            <a:tbl>
              <a:tblPr>
                <a:noFill/>
                <a:tableStyleId>{4181FAB4-D325-4A85-A8DB-8970332A8B68}</a:tableStyleId>
              </a:tblPr>
              <a:tblGrid>
                <a:gridCol w="1210300"/>
                <a:gridCol w="1062025"/>
                <a:gridCol w="1120425"/>
              </a:tblGrid>
              <a:tr h="751625">
                <a:tc>
                  <a:txBody>
                    <a:bodyPr/>
                    <a:lstStyle/>
                    <a:p>
                      <a:pPr indent="0" lvl="0" marL="0" rtl="0" algn="ctr">
                        <a:spcBef>
                          <a:spcPts val="0"/>
                        </a:spcBef>
                        <a:spcAft>
                          <a:spcPts val="0"/>
                        </a:spcAft>
                        <a:buClr>
                          <a:schemeClr val="dk1"/>
                        </a:buClr>
                        <a:buSzPts val="1100"/>
                        <a:buFont typeface="Arial"/>
                        <a:buNone/>
                      </a:pPr>
                      <a:r>
                        <a:rPr b="1" lang="en" sz="1800">
                          <a:solidFill>
                            <a:schemeClr val="dk1"/>
                          </a:solidFill>
                        </a:rPr>
                        <a:t>Removal</a:t>
                      </a:r>
                      <a:endParaRPr b="1" sz="1800"/>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dk1"/>
                          </a:solidFill>
                        </a:rPr>
                        <a:t>Inter-</a:t>
                      </a:r>
                      <a:endParaRPr b="1" sz="1800">
                        <a:solidFill>
                          <a:schemeClr val="dk1"/>
                        </a:solidFill>
                      </a:endParaRPr>
                    </a:p>
                    <a:p>
                      <a:pPr indent="0" lvl="0" marL="0" rtl="0" algn="ctr">
                        <a:spcBef>
                          <a:spcPts val="0"/>
                        </a:spcBef>
                        <a:spcAft>
                          <a:spcPts val="0"/>
                        </a:spcAft>
                        <a:buClr>
                          <a:schemeClr val="dk1"/>
                        </a:buClr>
                        <a:buSzPts val="1100"/>
                        <a:buFont typeface="Arial"/>
                        <a:buNone/>
                      </a:pPr>
                      <a:r>
                        <a:rPr b="1" lang="en" sz="1800">
                          <a:solidFill>
                            <a:schemeClr val="dk1"/>
                          </a:solidFill>
                        </a:rPr>
                        <a:t>section</a:t>
                      </a:r>
                      <a:endParaRPr sz="1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800">
                          <a:solidFill>
                            <a:schemeClr val="dk1"/>
                          </a:solidFill>
                        </a:rPr>
                        <a:t>Addition</a:t>
                      </a:r>
                      <a:endParaRPr sz="18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13300">
                <a:tc>
                  <a:txBody>
                    <a:bodyPr/>
                    <a:lstStyle/>
                    <a:p>
                      <a:pPr indent="0" lvl="0" marL="0" rtl="0" algn="ctr">
                        <a:spcBef>
                          <a:spcPts val="0"/>
                        </a:spcBef>
                        <a:spcAft>
                          <a:spcPts val="0"/>
                        </a:spcAft>
                        <a:buNone/>
                      </a:pPr>
                      <a:r>
                        <a:rPr lang="en" sz="1800">
                          <a:solidFill>
                            <a:schemeClr val="dk1"/>
                          </a:solidFill>
                        </a:rPr>
                        <a:t>6% </a:t>
                      </a:r>
                      <a:endParaRPr sz="1800">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(60/1000)</a:t>
                      </a:r>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rPr>
                        <a:t>94%</a:t>
                      </a:r>
                      <a:endParaRPr sz="1800">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(940/1000)</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chemeClr val="dk1"/>
                          </a:solidFill>
                        </a:rPr>
                        <a:t>0% </a:t>
                      </a:r>
                      <a:endParaRPr sz="1800">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(0/940)</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784" name="Google Shape;784;p60"/>
          <p:cNvSpPr txBox="1"/>
          <p:nvPr/>
        </p:nvSpPr>
        <p:spPr>
          <a:xfrm>
            <a:off x="6903789" y="2191425"/>
            <a:ext cx="548100" cy="27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r1</a:t>
            </a:r>
            <a:endParaRPr b="0" i="0" sz="1800" u="none" cap="none" strike="noStrike">
              <a:solidFill>
                <a:srgbClr val="000000"/>
              </a:solidFill>
              <a:latin typeface="Arial"/>
              <a:ea typeface="Arial"/>
              <a:cs typeface="Arial"/>
              <a:sym typeface="Arial"/>
            </a:endParaRPr>
          </a:p>
        </p:txBody>
      </p:sp>
      <p:sp>
        <p:nvSpPr>
          <p:cNvPr id="785" name="Google Shape;785;p60"/>
          <p:cNvSpPr txBox="1"/>
          <p:nvPr/>
        </p:nvSpPr>
        <p:spPr>
          <a:xfrm>
            <a:off x="7649785" y="2191425"/>
            <a:ext cx="548100" cy="27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r2</a:t>
            </a:r>
            <a:endParaRPr b="0" i="0" sz="1800" u="none" cap="none" strike="noStrike">
              <a:solidFill>
                <a:srgbClr val="000000"/>
              </a:solidFill>
              <a:latin typeface="Arial"/>
              <a:ea typeface="Arial"/>
              <a:cs typeface="Arial"/>
              <a:sym typeface="Arial"/>
            </a:endParaRPr>
          </a:p>
        </p:txBody>
      </p:sp>
      <p:pic>
        <p:nvPicPr>
          <p:cNvPr id="786" name="Google Shape;786;p60"/>
          <p:cNvPicPr preferRelativeResize="0"/>
          <p:nvPr/>
        </p:nvPicPr>
        <p:blipFill>
          <a:blip r:embed="rId3">
            <a:alphaModFix/>
          </a:blip>
          <a:stretch>
            <a:fillRect/>
          </a:stretch>
        </p:blipFill>
        <p:spPr>
          <a:xfrm>
            <a:off x="6449963" y="1139563"/>
            <a:ext cx="1905000" cy="1266825"/>
          </a:xfrm>
          <a:prstGeom prst="rect">
            <a:avLst/>
          </a:prstGeom>
          <a:noFill/>
          <a:ln>
            <a:noFill/>
          </a:ln>
        </p:spPr>
      </p:pic>
      <p:cxnSp>
        <p:nvCxnSpPr>
          <p:cNvPr id="787" name="Google Shape;787;p60"/>
          <p:cNvCxnSpPr/>
          <p:nvPr/>
        </p:nvCxnSpPr>
        <p:spPr>
          <a:xfrm>
            <a:off x="7485350" y="1860650"/>
            <a:ext cx="32100" cy="792600"/>
          </a:xfrm>
          <a:prstGeom prst="straightConnector1">
            <a:avLst/>
          </a:prstGeom>
          <a:noFill/>
          <a:ln cap="flat" cmpd="sng" w="19050">
            <a:solidFill>
              <a:srgbClr val="660000"/>
            </a:solidFill>
            <a:prstDash val="solid"/>
            <a:round/>
            <a:headEnd len="med" w="med" type="none"/>
            <a:tailEnd len="med" w="med" type="triangle"/>
          </a:ln>
        </p:spPr>
      </p:cxnSp>
      <p:cxnSp>
        <p:nvCxnSpPr>
          <p:cNvPr id="788" name="Google Shape;788;p60"/>
          <p:cNvCxnSpPr/>
          <p:nvPr/>
        </p:nvCxnSpPr>
        <p:spPr>
          <a:xfrm flipH="1">
            <a:off x="6513663" y="1816550"/>
            <a:ext cx="376200" cy="1019700"/>
          </a:xfrm>
          <a:prstGeom prst="straightConnector1">
            <a:avLst/>
          </a:prstGeom>
          <a:noFill/>
          <a:ln cap="flat" cmpd="sng" w="19050">
            <a:solidFill>
              <a:srgbClr val="CC0000"/>
            </a:solidFill>
            <a:prstDash val="solid"/>
            <a:round/>
            <a:headEnd len="med" w="med" type="none"/>
            <a:tailEnd len="med" w="med" type="triangle"/>
          </a:ln>
        </p:spPr>
      </p:cxnSp>
      <p:cxnSp>
        <p:nvCxnSpPr>
          <p:cNvPr id="789" name="Google Shape;789;p60"/>
          <p:cNvCxnSpPr/>
          <p:nvPr/>
        </p:nvCxnSpPr>
        <p:spPr>
          <a:xfrm>
            <a:off x="7778175" y="1860650"/>
            <a:ext cx="765900" cy="931500"/>
          </a:xfrm>
          <a:prstGeom prst="straightConnector1">
            <a:avLst/>
          </a:prstGeom>
          <a:noFill/>
          <a:ln cap="flat" cmpd="sng" w="19050">
            <a:solidFill>
              <a:srgbClr val="38761D"/>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3"/>
                                        </p:tgtEl>
                                        <p:attrNameLst>
                                          <p:attrName>style.visibility</p:attrName>
                                        </p:attrNameLst>
                                      </p:cBhvr>
                                      <p:to>
                                        <p:strVal val="visible"/>
                                      </p:to>
                                    </p:set>
                                    <p:animEffect filter="fade" transition="in">
                                      <p:cBhvr>
                                        <p:cTn dur="1"/>
                                        <p:tgtEl>
                                          <p:spTgt spid="7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7"/>
                                        </p:tgtEl>
                                        <p:attrNameLst>
                                          <p:attrName>style.visibility</p:attrName>
                                        </p:attrNameLst>
                                      </p:cBhvr>
                                      <p:to>
                                        <p:strVal val="visible"/>
                                      </p:to>
                                    </p:set>
                                    <p:animEffect filter="fade" transition="in">
                                      <p:cBhvr>
                                        <p:cTn dur="1"/>
                                        <p:tgtEl>
                                          <p:spTgt spid="7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8"/>
                                        </p:tgtEl>
                                        <p:attrNameLst>
                                          <p:attrName>style.visibility</p:attrName>
                                        </p:attrNameLst>
                                      </p:cBhvr>
                                      <p:to>
                                        <p:strVal val="visible"/>
                                      </p:to>
                                    </p:set>
                                    <p:animEffect filter="fade" transition="in">
                                      <p:cBhvr>
                                        <p:cTn dur="100"/>
                                        <p:tgtEl>
                                          <p:spTgt spid="7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9"/>
                                        </p:tgtEl>
                                        <p:attrNameLst>
                                          <p:attrName>style.visibility</p:attrName>
                                        </p:attrNameLst>
                                      </p:cBhvr>
                                      <p:to>
                                        <p:strVal val="visible"/>
                                      </p:to>
                                    </p:set>
                                    <p:animEffect filter="fade" transition="in">
                                      <p:cBhvr>
                                        <p:cTn dur="1"/>
                                        <p:tgtEl>
                                          <p:spTgt spid="7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6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Regex Semantic Changes</a:t>
            </a:r>
            <a:endParaRPr/>
          </a:p>
        </p:txBody>
      </p:sp>
      <p:sp>
        <p:nvSpPr>
          <p:cNvPr id="795" name="Google Shape;795;p6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796" name="Google Shape;796;p61"/>
          <p:cNvGraphicFramePr/>
          <p:nvPr/>
        </p:nvGraphicFramePr>
        <p:xfrm>
          <a:off x="898041" y="1602997"/>
          <a:ext cx="3000000" cy="3000000"/>
        </p:xfrm>
        <a:graphic>
          <a:graphicData uri="http://schemas.openxmlformats.org/drawingml/2006/table">
            <a:tbl>
              <a:tblPr>
                <a:noFill/>
                <a:tableStyleId>{970BA3C6-ABF7-48E8-AF6C-43E7524B9364}</a:tableStyleId>
              </a:tblPr>
              <a:tblGrid>
                <a:gridCol w="1039325"/>
                <a:gridCol w="1017275"/>
                <a:gridCol w="1085475"/>
                <a:gridCol w="1388400"/>
                <a:gridCol w="1335350"/>
                <a:gridCol w="1382650"/>
              </a:tblGrid>
              <a:tr h="1050900">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Disjoint</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Overlap</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Equivalent</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Reduction</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Expansion</a:t>
                      </a:r>
                      <a:endParaRPr sz="2000" u="none" cap="none" strike="noStrike">
                        <a:solidFill>
                          <a:schemeClr val="dk1"/>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924750">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GitHub</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44</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(21%)</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17</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(8%)</a:t>
                      </a:r>
                      <a:endParaRPr sz="2000" u="none" cap="none" strike="noStrike">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22</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(11%)</a:t>
                      </a:r>
                      <a:endParaRPr sz="2000" u="none" cap="none" strike="noStrike">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20</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(10%)</a:t>
                      </a:r>
                      <a:endParaRPr sz="2000" u="none" cap="none" strike="noStrike">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106</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(51%)</a:t>
                      </a:r>
                      <a:endParaRPr sz="2000" u="none" cap="none" strike="noStrike">
                        <a:solidFill>
                          <a:schemeClr val="dk1"/>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bl>
          </a:graphicData>
        </a:graphic>
      </p:graphicFrame>
      <p:sp>
        <p:nvSpPr>
          <p:cNvPr id="797" name="Google Shape;797;p61"/>
          <p:cNvSpPr/>
          <p:nvPr/>
        </p:nvSpPr>
        <p:spPr>
          <a:xfrm>
            <a:off x="612200" y="3772875"/>
            <a:ext cx="8115900" cy="85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rPr>
              <a:t>Regexes are overly restrictive</a:t>
            </a:r>
            <a:endParaRPr b="1" sz="2800">
              <a:solidFill>
                <a:schemeClr val="dk1"/>
              </a:solidFill>
            </a:endParaRPr>
          </a:p>
        </p:txBody>
      </p:sp>
      <p:sp>
        <p:nvSpPr>
          <p:cNvPr id="798" name="Google Shape;798;p61"/>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7"/>
                                        </p:tgtEl>
                                        <p:attrNameLst>
                                          <p:attrName>style.visibility</p:attrName>
                                        </p:attrNameLst>
                                      </p:cBhvr>
                                      <p:to>
                                        <p:strVal val="visible"/>
                                      </p:to>
                                    </p:set>
                                    <p:animEffect filter="fade" transition="in">
                                      <p:cBhvr>
                                        <p:cTn dur="200"/>
                                        <p:tgtEl>
                                          <p:spTgt spid="7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6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Regex Semantic Changes</a:t>
            </a:r>
            <a:endParaRPr/>
          </a:p>
        </p:txBody>
      </p:sp>
      <p:sp>
        <p:nvSpPr>
          <p:cNvPr id="804" name="Google Shape;804;p6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805" name="Google Shape;805;p62"/>
          <p:cNvGraphicFramePr/>
          <p:nvPr/>
        </p:nvGraphicFramePr>
        <p:xfrm>
          <a:off x="898041" y="1602997"/>
          <a:ext cx="3000000" cy="3000000"/>
        </p:xfrm>
        <a:graphic>
          <a:graphicData uri="http://schemas.openxmlformats.org/drawingml/2006/table">
            <a:tbl>
              <a:tblPr>
                <a:noFill/>
                <a:tableStyleId>{970BA3C6-ABF7-48E8-AF6C-43E7524B9364}</a:tableStyleId>
              </a:tblPr>
              <a:tblGrid>
                <a:gridCol w="1039325"/>
                <a:gridCol w="1017275"/>
                <a:gridCol w="1085475"/>
                <a:gridCol w="1388400"/>
                <a:gridCol w="1335350"/>
                <a:gridCol w="1382650"/>
              </a:tblGrid>
              <a:tr h="1050900">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Disjoint</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Overlap</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Equivalent</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Reduction</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Expansion</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FF0000"/>
                      </a:solidFill>
                      <a:prstDash val="solid"/>
                      <a:round/>
                      <a:headEnd len="sm" w="sm" type="none"/>
                      <a:tailEnd len="sm" w="sm" type="none"/>
                    </a:lnB>
                  </a:tcPr>
                </a:tc>
              </a:tr>
              <a:tr h="924750">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GitHub</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44</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(21%)</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17</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(8%)</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22</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(11%)</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20</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(10%)</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106</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(51%)</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r>
            </a:tbl>
          </a:graphicData>
        </a:graphic>
      </p:graphicFrame>
      <p:sp>
        <p:nvSpPr>
          <p:cNvPr id="806" name="Google Shape;806;p62"/>
          <p:cNvSpPr/>
          <p:nvPr/>
        </p:nvSpPr>
        <p:spPr>
          <a:xfrm>
            <a:off x="612200" y="3772875"/>
            <a:ext cx="8115900" cy="85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 sz="2400">
                <a:solidFill>
                  <a:schemeClr val="dk1"/>
                </a:solidFill>
              </a:rPr>
              <a:t>70% of regular expression edits in GitHub are related to semantic correctness</a:t>
            </a:r>
            <a:endParaRPr b="1" sz="2800">
              <a:solidFill>
                <a:schemeClr val="dk1"/>
              </a:solidFill>
            </a:endParaRPr>
          </a:p>
        </p:txBody>
      </p:sp>
      <p:sp>
        <p:nvSpPr>
          <p:cNvPr id="807" name="Google Shape;807;p62"/>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6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Regex </a:t>
            </a:r>
            <a:r>
              <a:rPr lang="en"/>
              <a:t>Semantic Changes</a:t>
            </a:r>
            <a:endParaRPr/>
          </a:p>
        </p:txBody>
      </p:sp>
      <p:sp>
        <p:nvSpPr>
          <p:cNvPr id="813" name="Google Shape;813;p6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814" name="Google Shape;814;p63"/>
          <p:cNvGraphicFramePr/>
          <p:nvPr/>
        </p:nvGraphicFramePr>
        <p:xfrm>
          <a:off x="898041" y="1602997"/>
          <a:ext cx="3000000" cy="3000000"/>
        </p:xfrm>
        <a:graphic>
          <a:graphicData uri="http://schemas.openxmlformats.org/drawingml/2006/table">
            <a:tbl>
              <a:tblPr>
                <a:noFill/>
                <a:tableStyleId>{970BA3C6-ABF7-48E8-AF6C-43E7524B9364}</a:tableStyleId>
              </a:tblPr>
              <a:tblGrid>
                <a:gridCol w="1039325"/>
                <a:gridCol w="1017275"/>
                <a:gridCol w="1085475"/>
                <a:gridCol w="1388400"/>
                <a:gridCol w="1335350"/>
                <a:gridCol w="1382650"/>
              </a:tblGrid>
              <a:tr h="1050900">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Disjoint</a:t>
                      </a:r>
                      <a:endParaRPr sz="2000" u="none" cap="none" strike="noStrike">
                        <a:solidFill>
                          <a:schemeClr val="dk1"/>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Overlap</a:t>
                      </a:r>
                      <a:endParaRPr sz="2000" u="none" cap="none" strike="noStrike">
                        <a:solidFill>
                          <a:schemeClr val="dk1"/>
                        </a:solidFill>
                      </a:endParaRPr>
                    </a:p>
                  </a:txBody>
                  <a:tcPr marT="91425" marB="91425" marR="91425" marL="91425" anchor="ctr">
                    <a:lnL cap="flat" cmpd="sng" w="19050">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Equivalent</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Reduction</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Expansion</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24750">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GitHub</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44</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(21%)</a:t>
                      </a:r>
                      <a:endParaRPr sz="2000" u="none" cap="none" strike="noStrike">
                        <a:solidFill>
                          <a:schemeClr val="dk1"/>
                        </a:solidFill>
                      </a:endParaRPr>
                    </a:p>
                  </a:txBody>
                  <a:tcPr marT="91425" marB="91425" marR="91425" marL="91425" anchor="ctr">
                    <a:lnL cap="flat" cmpd="sng" w="19050">
                      <a:solidFill>
                        <a:srgbClr val="FF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17</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(8%)</a:t>
                      </a:r>
                      <a:endParaRPr sz="2000" u="none" cap="none" strike="noStrike">
                        <a:solidFill>
                          <a:schemeClr val="dk1"/>
                        </a:solidFill>
                      </a:endParaRPr>
                    </a:p>
                  </a:txBody>
                  <a:tcPr marT="91425" marB="91425" marR="91425" marL="91425" anchor="ctr">
                    <a:lnL cap="flat" cmpd="sng" w="19050">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22</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(11%)</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20</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(10%)</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106</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(51%)</a:t>
                      </a:r>
                      <a:endParaRPr sz="2000" u="none" cap="none" strike="noStrike">
                        <a:solidFill>
                          <a:schemeClr val="dk1"/>
                        </a:solidFill>
                      </a:endParaRPr>
                    </a:p>
                  </a:txBody>
                  <a:tcPr marT="91425" marB="91425" marR="91425" marL="914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815" name="Google Shape;815;p63"/>
          <p:cNvSpPr/>
          <p:nvPr/>
        </p:nvSpPr>
        <p:spPr>
          <a:xfrm>
            <a:off x="4400410" y="3732564"/>
            <a:ext cx="2591400" cy="795300"/>
          </a:xfrm>
          <a:prstGeom prst="wedgeRoundRectCallout">
            <a:avLst>
              <a:gd fmla="val -28352" name="adj1"/>
              <a:gd fmla="val -72995"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Performance, Security</a:t>
            </a:r>
            <a:endParaRPr b="0" i="0" sz="1800" u="none" cap="none" strike="noStrike">
              <a:solidFill>
                <a:srgbClr val="FFFFFF"/>
              </a:solidFill>
              <a:latin typeface="Arial"/>
              <a:ea typeface="Arial"/>
              <a:cs typeface="Arial"/>
              <a:sym typeface="Arial"/>
            </a:endParaRPr>
          </a:p>
        </p:txBody>
      </p:sp>
      <p:sp>
        <p:nvSpPr>
          <p:cNvPr id="816" name="Google Shape;816;p63"/>
          <p:cNvSpPr/>
          <p:nvPr/>
        </p:nvSpPr>
        <p:spPr>
          <a:xfrm>
            <a:off x="1475356" y="3835178"/>
            <a:ext cx="2591400" cy="795300"/>
          </a:xfrm>
          <a:prstGeom prst="wedgeRoundRectCallout">
            <a:avLst>
              <a:gd fmla="val -18946" name="adj1"/>
              <a:gd fmla="val -77833"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Software requirement</a:t>
            </a:r>
            <a:endParaRPr b="0" i="0" sz="18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5"/>
                                        </p:tgtEl>
                                        <p:attrNameLst>
                                          <p:attrName>style.visibility</p:attrName>
                                        </p:attrNameLst>
                                      </p:cBhvr>
                                      <p:to>
                                        <p:strVal val="visible"/>
                                      </p:to>
                                    </p:set>
                                    <p:animEffect filter="fade" transition="in">
                                      <p:cBhvr>
                                        <p:cTn dur="1"/>
                                        <p:tgtEl>
                                          <p:spTgt spid="8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1"/>
                                        <p:tgtEl>
                                          <p:spTgt spid="8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6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Regex Semantic Changes</a:t>
            </a:r>
            <a:endParaRPr/>
          </a:p>
        </p:txBody>
      </p:sp>
      <p:sp>
        <p:nvSpPr>
          <p:cNvPr id="822" name="Google Shape;822;p6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823" name="Google Shape;823;p64"/>
          <p:cNvGraphicFramePr/>
          <p:nvPr/>
        </p:nvGraphicFramePr>
        <p:xfrm>
          <a:off x="788796" y="1761056"/>
          <a:ext cx="3000000" cy="3000000"/>
        </p:xfrm>
        <a:graphic>
          <a:graphicData uri="http://schemas.openxmlformats.org/drawingml/2006/table">
            <a:tbl>
              <a:tblPr>
                <a:noFill/>
                <a:tableStyleId>{970BA3C6-ABF7-48E8-AF6C-43E7524B9364}</a:tableStyleId>
              </a:tblPr>
              <a:tblGrid>
                <a:gridCol w="1027275"/>
                <a:gridCol w="1027275"/>
                <a:gridCol w="1027275"/>
                <a:gridCol w="1027275"/>
                <a:gridCol w="1027275"/>
                <a:gridCol w="1027275"/>
                <a:gridCol w="1027275"/>
              </a:tblGrid>
              <a:tr h="774100">
                <a:tc rowSpan="2">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txBody>
                  <a:tcPr marT="91425" marB="91425" marR="91425" marL="91425" anchor="ctr">
                    <a:lnL cap="flat" cmpd="sng" w="19050">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Intersection</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hMerge="1"/>
                <a:tc gridSpan="2">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Addition</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lang="en" sz="2000">
                          <a:solidFill>
                            <a:schemeClr val="dk1"/>
                          </a:solidFill>
                        </a:rPr>
                        <a:t>Removal</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81000">
                <a:tc vMerge="1"/>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Mean</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Median</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Mean</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Median</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Mean</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Median</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GitHub</a:t>
                      </a:r>
                      <a:endParaRPr sz="2000" u="none" cap="none" strike="noStrike">
                        <a:solidFill>
                          <a:schemeClr val="dk1"/>
                        </a:solidFill>
                      </a:endParaRPr>
                    </a:p>
                  </a:txBody>
                  <a:tcPr marT="91425" marB="91425" marR="91425" marL="91425" anchor="ctr">
                    <a:lnL cap="flat" cmpd="sng" w="19050">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57%</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70%</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39%</a:t>
                      </a:r>
                      <a:endParaRPr sz="2000" u="none" cap="none" strike="noStrike">
                        <a:solidFill>
                          <a:schemeClr val="dk1"/>
                        </a:solidFill>
                      </a:endParaRPr>
                    </a:p>
                  </a:txBody>
                  <a:tcPr marT="91425" marB="91425" marR="91425" marL="91425" anchor="ctr">
                    <a:lnL cap="flat" cmpd="sng" w="28575">
                      <a:solidFill>
                        <a:srgbClr val="FF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26%</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28%</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solidFill>
                            <a:schemeClr val="dk1"/>
                          </a:solidFill>
                        </a:rPr>
                        <a:t>0%</a:t>
                      </a:r>
                      <a:endParaRPr sz="2000" u="none" cap="none" strike="noStrike">
                        <a:solidFill>
                          <a:schemeClr val="dk1"/>
                        </a:solidFill>
                      </a:endParaRPr>
                    </a:p>
                  </a:txBody>
                  <a:tcPr marT="91425" marB="91425" marR="91425" marL="91425" anchor="ctr">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824" name="Google Shape;824;p64"/>
          <p:cNvSpPr txBox="1"/>
          <p:nvPr/>
        </p:nvSpPr>
        <p:spPr>
          <a:xfrm>
            <a:off x="628629" y="1410935"/>
            <a:ext cx="61194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825" name="Google Shape;825;p64"/>
          <p:cNvSpPr/>
          <p:nvPr/>
        </p:nvSpPr>
        <p:spPr>
          <a:xfrm>
            <a:off x="612200" y="3772875"/>
            <a:ext cx="8115900" cy="85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rPr>
              <a:t>Regexes are partially correct</a:t>
            </a:r>
            <a:endParaRPr b="1" sz="2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1"/>
                                        <p:tgtEl>
                                          <p:spTgt spid="8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6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Summary: Regular Expression Evolution</a:t>
            </a:r>
            <a:endParaRPr/>
          </a:p>
        </p:txBody>
      </p:sp>
      <p:sp>
        <p:nvSpPr>
          <p:cNvPr id="831" name="Google Shape;831;p65"/>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a:t>Regular expressions are rarely changed </a:t>
            </a:r>
            <a:r>
              <a:rPr lang="en" sz="1800"/>
              <a:t>(5% changed)</a:t>
            </a:r>
            <a:endParaRPr sz="1800"/>
          </a:p>
          <a:p>
            <a:pPr indent="-342900" lvl="0" marL="457200" rtl="0" algn="l">
              <a:lnSpc>
                <a:spcPct val="150000"/>
              </a:lnSpc>
              <a:spcBef>
                <a:spcPts val="0"/>
              </a:spcBef>
              <a:spcAft>
                <a:spcPts val="0"/>
              </a:spcAft>
              <a:buSzPts val="1800"/>
              <a:buChar char="•"/>
            </a:pPr>
            <a:r>
              <a:rPr lang="en"/>
              <a:t>Why regular expression evolves </a:t>
            </a:r>
            <a:endParaRPr/>
          </a:p>
          <a:p>
            <a:pPr indent="-342900" lvl="1" marL="914400" rtl="0" algn="l">
              <a:lnSpc>
                <a:spcPct val="150000"/>
              </a:lnSpc>
              <a:spcBef>
                <a:spcPts val="0"/>
              </a:spcBef>
              <a:spcAft>
                <a:spcPts val="0"/>
              </a:spcAft>
              <a:buSzPts val="1800"/>
              <a:buChar char="–"/>
            </a:pPr>
            <a:r>
              <a:rPr lang="en" sz="1800"/>
              <a:t>Restrictive regexes (50%), semantic correctness (70%)</a:t>
            </a:r>
            <a:endParaRPr sz="1800"/>
          </a:p>
          <a:p>
            <a:pPr indent="-342900" lvl="1" marL="914400" rtl="0" algn="l">
              <a:lnSpc>
                <a:spcPct val="150000"/>
              </a:lnSpc>
              <a:spcBef>
                <a:spcPts val="0"/>
              </a:spcBef>
              <a:spcAft>
                <a:spcPts val="0"/>
              </a:spcAft>
              <a:buSzPts val="1800"/>
              <a:buChar char="–"/>
            </a:pPr>
            <a:r>
              <a:rPr lang="en" sz="1800"/>
              <a:t>Performance, security, software evolution, etc (disjoint, equivalent)</a:t>
            </a:r>
            <a:endParaRPr/>
          </a:p>
        </p:txBody>
      </p:sp>
      <p:sp>
        <p:nvSpPr>
          <p:cNvPr id="832" name="Google Shape;832;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6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DA0002"/>
                </a:solidFill>
              </a:rPr>
              <a:t>Thesis Statement R</a:t>
            </a:r>
            <a:r>
              <a:rPr lang="en" sz="3600"/>
              <a:t>evisit</a:t>
            </a:r>
            <a:endParaRPr/>
          </a:p>
        </p:txBody>
      </p:sp>
      <p:sp>
        <p:nvSpPr>
          <p:cNvPr id="838" name="Google Shape;838;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839" name="Google Shape;839;p66"/>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Regular expressions in open source software have </a:t>
            </a:r>
            <a:r>
              <a:rPr b="1" lang="en" sz="3000">
                <a:solidFill>
                  <a:srgbClr val="0F79D0"/>
                </a:solidFill>
              </a:rPr>
              <a:t>low test coverage</a:t>
            </a:r>
            <a:r>
              <a:rPr lang="en" sz="3000"/>
              <a:t>, are modified </a:t>
            </a:r>
            <a:r>
              <a:rPr b="1" lang="en" sz="3000">
                <a:solidFill>
                  <a:srgbClr val="115500"/>
                </a:solidFill>
              </a:rPr>
              <a:t>infrequently</a:t>
            </a:r>
            <a:r>
              <a:rPr lang="en" sz="3000"/>
              <a:t>, are overly </a:t>
            </a:r>
            <a:r>
              <a:rPr b="1" lang="en" sz="3000">
                <a:solidFill>
                  <a:srgbClr val="115500"/>
                </a:solidFill>
              </a:rPr>
              <a:t>restrictive</a:t>
            </a:r>
            <a:r>
              <a:rPr lang="en" sz="3000"/>
              <a:t>, and contribute to software </a:t>
            </a:r>
            <a:r>
              <a:rPr b="1" lang="en" sz="3000">
                <a:solidFill>
                  <a:srgbClr val="B45F06"/>
                </a:solidFill>
              </a:rPr>
              <a:t>bugs</a:t>
            </a:r>
            <a:r>
              <a:rPr lang="en" sz="3000"/>
              <a:t>.</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None/>
            </a:pPr>
            <a:r>
              <a:rPr lang="en"/>
              <a:t>Why Regex in Software Development?</a:t>
            </a:r>
            <a:endParaRPr/>
          </a:p>
        </p:txBody>
      </p:sp>
      <p:sp>
        <p:nvSpPr>
          <p:cNvPr id="160" name="Google Shape;160;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161" name="Google Shape;161;p22"/>
          <p:cNvSpPr txBox="1"/>
          <p:nvPr>
            <p:ph idx="1" type="body"/>
          </p:nvPr>
        </p:nvSpPr>
        <p:spPr>
          <a:xfrm>
            <a:off x="457200" y="1200151"/>
            <a:ext cx="8229600" cy="3725700"/>
          </a:xfrm>
          <a:prstGeom prst="rect">
            <a:avLst/>
          </a:prstGeom>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AutoNum type="arabicPeriod" startAt="2"/>
            </a:pPr>
            <a:r>
              <a:rPr b="1" lang="en"/>
              <a:t>Regexes are hard</a:t>
            </a:r>
            <a:endParaRPr b="1"/>
          </a:p>
          <a:p>
            <a:pPr indent="-342900" lvl="0" marL="457200" rtl="0" algn="l">
              <a:lnSpc>
                <a:spcPct val="150000"/>
              </a:lnSpc>
              <a:spcBef>
                <a:spcPts val="0"/>
              </a:spcBef>
              <a:spcAft>
                <a:spcPts val="0"/>
              </a:spcAft>
              <a:buSzPts val="1800"/>
              <a:buChar char="•"/>
            </a:pPr>
            <a:r>
              <a:rPr lang="en" sz="1800"/>
              <a:t>Read</a:t>
            </a:r>
            <a:endParaRPr sz="1800"/>
          </a:p>
          <a:p>
            <a:pPr indent="-342900" lvl="0" marL="457200" rtl="0" algn="l">
              <a:lnSpc>
                <a:spcPct val="150000"/>
              </a:lnSpc>
              <a:spcBef>
                <a:spcPts val="0"/>
              </a:spcBef>
              <a:spcAft>
                <a:spcPts val="0"/>
              </a:spcAft>
              <a:buSzPts val="1800"/>
              <a:buChar char="•"/>
            </a:pPr>
            <a:r>
              <a:rPr lang="en" sz="1800"/>
              <a:t>Compose</a:t>
            </a:r>
            <a:endParaRPr sz="1800"/>
          </a:p>
          <a:p>
            <a:pPr indent="-342900" lvl="0" marL="457200" rtl="0" algn="l">
              <a:lnSpc>
                <a:spcPct val="150000"/>
              </a:lnSpc>
              <a:spcBef>
                <a:spcPts val="0"/>
              </a:spcBef>
              <a:spcAft>
                <a:spcPts val="0"/>
              </a:spcAft>
              <a:buSzPts val="1800"/>
              <a:buChar char="•"/>
            </a:pPr>
            <a:r>
              <a:rPr lang="en" sz="1800"/>
              <a:t>Reuse</a:t>
            </a:r>
            <a:endParaRPr sz="1400">
              <a:solidFill>
                <a:srgbClr val="888888"/>
              </a:solidFill>
            </a:endParaRPr>
          </a:p>
          <a:p>
            <a:pPr indent="-342900" lvl="0" marL="457200" rtl="0" algn="l">
              <a:lnSpc>
                <a:spcPct val="150000"/>
              </a:lnSpc>
              <a:spcBef>
                <a:spcPts val="0"/>
              </a:spcBef>
              <a:spcAft>
                <a:spcPts val="0"/>
              </a:spcAft>
              <a:buSzPts val="1800"/>
              <a:buChar char="•"/>
            </a:pPr>
            <a:r>
              <a:rPr lang="en" sz="1800"/>
              <a:t>Search</a:t>
            </a:r>
            <a:endParaRPr sz="1800"/>
          </a:p>
          <a:p>
            <a:pPr indent="-342900" lvl="0" marL="457200" rtl="0" algn="l">
              <a:lnSpc>
                <a:spcPct val="150000"/>
              </a:lnSpc>
              <a:spcBef>
                <a:spcPts val="0"/>
              </a:spcBef>
              <a:spcAft>
                <a:spcPts val="0"/>
              </a:spcAft>
              <a:buSzPts val="1800"/>
              <a:buChar char="•"/>
            </a:pPr>
            <a:r>
              <a:rPr lang="en" sz="1800"/>
              <a:t>Validate </a:t>
            </a:r>
            <a:endParaRPr sz="1800"/>
          </a:p>
          <a:p>
            <a:pPr indent="-342900" lvl="0" marL="457200" rtl="0" algn="l">
              <a:lnSpc>
                <a:spcPct val="150000"/>
              </a:lnSpc>
              <a:spcBef>
                <a:spcPts val="0"/>
              </a:spcBef>
              <a:spcAft>
                <a:spcPts val="0"/>
              </a:spcAft>
              <a:buSzPts val="1800"/>
              <a:buChar char="•"/>
            </a:pPr>
            <a:r>
              <a:rPr lang="en" sz="1800"/>
              <a:t>Document </a:t>
            </a:r>
            <a:endParaRPr sz="1800"/>
          </a:p>
          <a:p>
            <a:pPr indent="-342900" lvl="0" marL="457200" rtl="0" algn="l">
              <a:lnSpc>
                <a:spcPct val="150000"/>
              </a:lnSpc>
              <a:spcBef>
                <a:spcPts val="0"/>
              </a:spcBef>
              <a:spcAft>
                <a:spcPts val="0"/>
              </a:spcAft>
              <a:buSzPts val="1800"/>
              <a:buChar char="•"/>
            </a:pPr>
            <a:r>
              <a:rPr lang="en" sz="1800"/>
              <a:t>Master</a:t>
            </a:r>
            <a:endParaRPr sz="1800">
              <a:solidFill>
                <a:srgbClr val="888888"/>
              </a:solidFill>
            </a:endParaRPr>
          </a:p>
        </p:txBody>
      </p:sp>
      <p:sp>
        <p:nvSpPr>
          <p:cNvPr id="162" name="Google Shape;162;p22"/>
          <p:cNvSpPr txBox="1"/>
          <p:nvPr/>
        </p:nvSpPr>
        <p:spPr>
          <a:xfrm>
            <a:off x="4215300" y="3273125"/>
            <a:ext cx="4385700" cy="917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a:solidFill>
                  <a:srgbClr val="999999"/>
                </a:solidFill>
              </a:rPr>
              <a:t>[</a:t>
            </a:r>
            <a:r>
              <a:rPr lang="en">
                <a:solidFill>
                  <a:srgbClr val="999999"/>
                </a:solidFill>
              </a:rPr>
              <a:t>Chapman, ISSTA 2016; Chapman, ASE 2017; Davis, FSE 2018; </a:t>
            </a:r>
            <a:r>
              <a:rPr lang="en">
                <a:solidFill>
                  <a:srgbClr val="888888"/>
                </a:solidFill>
              </a:rPr>
              <a:t>Staicu Security 2018; </a:t>
            </a:r>
            <a:r>
              <a:rPr lang="en">
                <a:solidFill>
                  <a:srgbClr val="999999"/>
                </a:solidFill>
              </a:rPr>
              <a:t>Davis ASE 2019; </a:t>
            </a:r>
            <a:r>
              <a:rPr lang="en">
                <a:solidFill>
                  <a:srgbClr val="999999"/>
                </a:solidFill>
              </a:rPr>
              <a:t>Michael, ASE 2019]</a:t>
            </a:r>
            <a:endParaRPr>
              <a:solidFill>
                <a:srgbClr val="999999"/>
              </a:solidFill>
            </a:endParaRPr>
          </a:p>
        </p:txBody>
      </p:sp>
      <p:sp>
        <p:nvSpPr>
          <p:cNvPr id="163" name="Google Shape;163;p22"/>
          <p:cNvSpPr txBox="1"/>
          <p:nvPr/>
        </p:nvSpPr>
        <p:spPr>
          <a:xfrm>
            <a:off x="2970600" y="2076725"/>
            <a:ext cx="6113100" cy="967800"/>
          </a:xfrm>
          <a:prstGeom prst="rect">
            <a:avLst/>
          </a:prstGeom>
          <a:solidFill>
            <a:srgbClr val="FFFFFF"/>
          </a:solid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A86E8"/>
                </a:solidFill>
              </a:rPr>
              <a:t>Some people, when confronted with a problem, think </a:t>
            </a:r>
            <a:endParaRPr b="1" sz="1800">
              <a:solidFill>
                <a:srgbClr val="4A86E8"/>
              </a:solidFill>
            </a:endParaRPr>
          </a:p>
          <a:p>
            <a:pPr indent="0" lvl="0" marL="0" rtl="0" algn="l">
              <a:spcBef>
                <a:spcPts val="0"/>
              </a:spcBef>
              <a:spcAft>
                <a:spcPts val="0"/>
              </a:spcAft>
              <a:buNone/>
            </a:pPr>
            <a:r>
              <a:rPr b="1" lang="en" sz="1800">
                <a:solidFill>
                  <a:srgbClr val="4A86E8"/>
                </a:solidFill>
              </a:rPr>
              <a:t>“I know, I'll use regular expressions.” Now they have two problems.</a:t>
            </a:r>
            <a:endParaRPr sz="1800">
              <a:solidFill>
                <a:srgbClr val="4A86E8"/>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6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Future Work</a:t>
            </a:r>
            <a:endParaRPr/>
          </a:p>
        </p:txBody>
      </p:sp>
      <p:sp>
        <p:nvSpPr>
          <p:cNvPr id="845" name="Google Shape;845;p67"/>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Education</a:t>
            </a:r>
            <a:endParaRPr/>
          </a:p>
          <a:p>
            <a:pPr indent="-342900" lvl="1" marL="914400" rtl="0" algn="l">
              <a:lnSpc>
                <a:spcPct val="115000"/>
              </a:lnSpc>
              <a:spcBef>
                <a:spcPts val="0"/>
              </a:spcBef>
              <a:spcAft>
                <a:spcPts val="0"/>
              </a:spcAft>
              <a:buSzPts val="1800"/>
              <a:buChar char="–"/>
            </a:pPr>
            <a:r>
              <a:rPr lang="en" sz="1800"/>
              <a:t>When to (not) use regular expression</a:t>
            </a:r>
            <a:endParaRPr sz="1800"/>
          </a:p>
          <a:p>
            <a:pPr indent="-342900" lvl="1" marL="914400" rtl="0" algn="l">
              <a:lnSpc>
                <a:spcPct val="115000"/>
              </a:lnSpc>
              <a:spcBef>
                <a:spcPts val="0"/>
              </a:spcBef>
              <a:spcAft>
                <a:spcPts val="0"/>
              </a:spcAft>
              <a:buSzPts val="1800"/>
              <a:buChar char="–"/>
            </a:pPr>
            <a:r>
              <a:rPr lang="en" sz="1800"/>
              <a:t>Correct Regex </a:t>
            </a:r>
            <a:r>
              <a:rPr lang="en" sz="1800"/>
              <a:t>Practice on writing, testing, documentation</a:t>
            </a:r>
            <a:endParaRPr sz="1800"/>
          </a:p>
          <a:p>
            <a:pPr indent="-381000" lvl="0" marL="457200" rtl="0" algn="l">
              <a:lnSpc>
                <a:spcPct val="115000"/>
              </a:lnSpc>
              <a:spcBef>
                <a:spcPts val="0"/>
              </a:spcBef>
              <a:spcAft>
                <a:spcPts val="0"/>
              </a:spcAft>
              <a:buSzPts val="2400"/>
              <a:buChar char="•"/>
            </a:pPr>
            <a:r>
              <a:rPr lang="en"/>
              <a:t>IDE</a:t>
            </a:r>
            <a:endParaRPr/>
          </a:p>
          <a:p>
            <a:pPr indent="-342900" lvl="1" marL="914400" rtl="0" algn="l">
              <a:lnSpc>
                <a:spcPct val="115000"/>
              </a:lnSpc>
              <a:spcBef>
                <a:spcPts val="0"/>
              </a:spcBef>
              <a:spcAft>
                <a:spcPts val="0"/>
              </a:spcAft>
              <a:buSzPts val="1800"/>
              <a:buChar char="–"/>
            </a:pPr>
            <a:r>
              <a:rPr lang="en" sz="1800"/>
              <a:t>Immediate feedback </a:t>
            </a:r>
            <a:endParaRPr sz="1800"/>
          </a:p>
          <a:p>
            <a:pPr indent="-342900" lvl="1" marL="914400" rtl="0" algn="l">
              <a:lnSpc>
                <a:spcPct val="115000"/>
              </a:lnSpc>
              <a:spcBef>
                <a:spcPts val="0"/>
              </a:spcBef>
              <a:spcAft>
                <a:spcPts val="0"/>
              </a:spcAft>
              <a:buSzPts val="1800"/>
              <a:buChar char="–"/>
            </a:pPr>
            <a:r>
              <a:rPr lang="en" sz="1800"/>
              <a:t>Persuade developer to use</a:t>
            </a:r>
            <a:endParaRPr sz="1800"/>
          </a:p>
          <a:p>
            <a:pPr indent="-381000" lvl="0" marL="457200" rtl="0" algn="l">
              <a:lnSpc>
                <a:spcPct val="115000"/>
              </a:lnSpc>
              <a:spcBef>
                <a:spcPts val="0"/>
              </a:spcBef>
              <a:spcAft>
                <a:spcPts val="0"/>
              </a:spcAft>
              <a:buSzPts val="2400"/>
              <a:buChar char="•"/>
            </a:pPr>
            <a:r>
              <a:rPr lang="en"/>
              <a:t>Default optimization in </a:t>
            </a:r>
            <a:r>
              <a:rPr lang="en"/>
              <a:t>regex engines/libraries</a:t>
            </a:r>
            <a:endParaRPr/>
          </a:p>
          <a:p>
            <a:pPr indent="-342900" lvl="1" marL="914400" rtl="0" algn="l">
              <a:lnSpc>
                <a:spcPct val="115000"/>
              </a:lnSpc>
              <a:spcBef>
                <a:spcPts val="0"/>
              </a:spcBef>
              <a:spcAft>
                <a:spcPts val="0"/>
              </a:spcAft>
              <a:buSzPts val="1800"/>
              <a:buChar char="–"/>
            </a:pPr>
            <a:r>
              <a:rPr lang="en" sz="1800"/>
              <a:t>Regex performance optimization </a:t>
            </a:r>
            <a:r>
              <a:rPr lang="en" sz="1400">
                <a:solidFill>
                  <a:srgbClr val="999999"/>
                </a:solidFill>
              </a:rPr>
              <a:t>[Hyperscan NSDI 2019]</a:t>
            </a:r>
            <a:endParaRPr sz="1800"/>
          </a:p>
          <a:p>
            <a:pPr indent="-381000" lvl="1" marL="914400" rtl="0" algn="l">
              <a:lnSpc>
                <a:spcPct val="115000"/>
              </a:lnSpc>
              <a:spcBef>
                <a:spcPts val="0"/>
              </a:spcBef>
              <a:spcAft>
                <a:spcPts val="0"/>
              </a:spcAft>
              <a:buSzPts val="2400"/>
              <a:buChar char="–"/>
            </a:pPr>
            <a:r>
              <a:rPr lang="en" sz="1800"/>
              <a:t>ReDoS-safe regex engine</a:t>
            </a:r>
            <a:r>
              <a:rPr lang="en" sz="1400"/>
              <a:t> </a:t>
            </a:r>
            <a:r>
              <a:rPr lang="en" sz="1400" u="sng">
                <a:solidFill>
                  <a:schemeClr val="hlink"/>
                </a:solidFill>
                <a:hlinkClick r:id="rId3"/>
              </a:rPr>
              <a:t>[JEP draft: Predictable regex performance]</a:t>
            </a:r>
            <a:endParaRPr/>
          </a:p>
        </p:txBody>
      </p:sp>
      <p:sp>
        <p:nvSpPr>
          <p:cNvPr id="846" name="Google Shape;846;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6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Publication List</a:t>
            </a:r>
            <a:endParaRPr/>
          </a:p>
        </p:txBody>
      </p:sp>
      <p:sp>
        <p:nvSpPr>
          <p:cNvPr id="852" name="Google Shape;852;p68"/>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373737"/>
              </a:buClr>
              <a:buSzPts val="1400"/>
              <a:buFont typeface="Calibri"/>
              <a:buAutoNum type="arabicPeriod"/>
            </a:pPr>
            <a:r>
              <a:rPr lang="en" sz="1400">
                <a:solidFill>
                  <a:srgbClr val="373737"/>
                </a:solidFill>
                <a:highlight>
                  <a:schemeClr val="lt1"/>
                </a:highlight>
              </a:rPr>
              <a:t>“</a:t>
            </a:r>
            <a:r>
              <a:rPr lang="en" sz="1400">
                <a:solidFill>
                  <a:srgbClr val="0F79D0"/>
                </a:solidFill>
                <a:highlight>
                  <a:schemeClr val="lt1"/>
                </a:highlight>
              </a:rPr>
              <a:t>Demystifying Regular Expression Bugs: A comprehensive study on regular expression bug causes, fixes, and testing</a:t>
            </a:r>
            <a:r>
              <a:rPr lang="en" sz="1400">
                <a:solidFill>
                  <a:srgbClr val="373737"/>
                </a:solidFill>
                <a:highlight>
                  <a:schemeClr val="lt1"/>
                </a:highlight>
              </a:rPr>
              <a:t>”. </a:t>
            </a:r>
            <a:r>
              <a:rPr b="1" lang="en" sz="1400">
                <a:solidFill>
                  <a:srgbClr val="373737"/>
                </a:solidFill>
                <a:highlight>
                  <a:schemeClr val="lt1"/>
                </a:highlight>
              </a:rPr>
              <a:t>Peipei Wang</a:t>
            </a:r>
            <a:r>
              <a:rPr lang="en" sz="1400">
                <a:solidFill>
                  <a:srgbClr val="373737"/>
                </a:solidFill>
                <a:highlight>
                  <a:schemeClr val="lt1"/>
                </a:highlight>
              </a:rPr>
              <a:t>, Chris Brown, Jamie Jennings, Kathryn T. Stolee, Empirical Software Engineering (EMSE) 2021. (under minor revision).</a:t>
            </a:r>
            <a:endParaRPr sz="1400">
              <a:solidFill>
                <a:srgbClr val="373737"/>
              </a:solidFill>
              <a:highlight>
                <a:schemeClr val="lt1"/>
              </a:highlight>
            </a:endParaRPr>
          </a:p>
          <a:p>
            <a:pPr indent="-317500" lvl="0" marL="457200" rtl="0" algn="l">
              <a:lnSpc>
                <a:spcPct val="115000"/>
              </a:lnSpc>
              <a:spcBef>
                <a:spcPts val="0"/>
              </a:spcBef>
              <a:spcAft>
                <a:spcPts val="0"/>
              </a:spcAft>
              <a:buSzPts val="1400"/>
              <a:buFont typeface="Calibri"/>
              <a:buAutoNum type="arabicPeriod"/>
            </a:pPr>
            <a:r>
              <a:rPr lang="en" sz="1400">
                <a:solidFill>
                  <a:srgbClr val="373737"/>
                </a:solidFill>
                <a:highlight>
                  <a:schemeClr val="lt1"/>
                </a:highlight>
              </a:rPr>
              <a:t>“</a:t>
            </a:r>
            <a:r>
              <a:rPr lang="en" sz="1400">
                <a:solidFill>
                  <a:srgbClr val="0F79D0"/>
                </a:solidFill>
                <a:highlight>
                  <a:schemeClr val="lt1"/>
                </a:highlight>
                <a:uFill>
                  <a:noFill/>
                </a:uFill>
                <a:hlinkClick r:id="rId3">
                  <a:extLst>
                    <a:ext uri="{A12FA001-AC4F-418D-AE19-62706E023703}">
                      <ahyp:hlinkClr val="tx"/>
                    </a:ext>
                  </a:extLst>
                </a:hlinkClick>
              </a:rPr>
              <a:t>An Empirical Study on Regular Expression Bugs</a:t>
            </a:r>
            <a:r>
              <a:rPr lang="en" sz="1400">
                <a:solidFill>
                  <a:srgbClr val="373737"/>
                </a:solidFill>
                <a:highlight>
                  <a:schemeClr val="lt1"/>
                </a:highlight>
              </a:rPr>
              <a:t>”, </a:t>
            </a:r>
            <a:r>
              <a:rPr b="1" lang="en" sz="1400">
                <a:solidFill>
                  <a:srgbClr val="373737"/>
                </a:solidFill>
                <a:highlight>
                  <a:schemeClr val="lt1"/>
                </a:highlight>
              </a:rPr>
              <a:t>Peipei Wang</a:t>
            </a:r>
            <a:r>
              <a:rPr lang="en" sz="1400">
                <a:solidFill>
                  <a:srgbClr val="373737"/>
                </a:solidFill>
                <a:highlight>
                  <a:schemeClr val="lt1"/>
                </a:highlight>
              </a:rPr>
              <a:t>, Chris Brown, Jamie A. Jennings, Kathryn T. Stolee, International Conference on Mining Software Repositories (MSR), 2020. </a:t>
            </a:r>
            <a:endParaRPr sz="1400">
              <a:solidFill>
                <a:srgbClr val="373737"/>
              </a:solidFill>
              <a:highlight>
                <a:schemeClr val="lt1"/>
              </a:highlight>
            </a:endParaRPr>
          </a:p>
          <a:p>
            <a:pPr indent="-317500" lvl="0" marL="457200" rtl="0" algn="l">
              <a:lnSpc>
                <a:spcPct val="115000"/>
              </a:lnSpc>
              <a:spcBef>
                <a:spcPts val="0"/>
              </a:spcBef>
              <a:spcAft>
                <a:spcPts val="0"/>
              </a:spcAft>
              <a:buSzPts val="1400"/>
              <a:buFont typeface="Calibri"/>
              <a:buAutoNum type="arabicPeriod"/>
            </a:pPr>
            <a:r>
              <a:rPr lang="en" sz="1400">
                <a:solidFill>
                  <a:srgbClr val="373737"/>
                </a:solidFill>
                <a:highlight>
                  <a:schemeClr val="lt1"/>
                </a:highlight>
              </a:rPr>
              <a:t>“</a:t>
            </a:r>
            <a:r>
              <a:rPr lang="en" sz="1400">
                <a:solidFill>
                  <a:srgbClr val="0F79D0"/>
                </a:solidFill>
                <a:highlight>
                  <a:schemeClr val="lt1"/>
                </a:highlight>
                <a:uFill>
                  <a:noFill/>
                </a:uFill>
                <a:hlinkClick r:id="rId4">
                  <a:extLst>
                    <a:ext uri="{A12FA001-AC4F-418D-AE19-62706E023703}">
                      <ahyp:hlinkClr val="tx"/>
                    </a:ext>
                  </a:extLst>
                </a:hlinkClick>
              </a:rPr>
              <a:t>Exploring Regular Expression Evolution</a:t>
            </a:r>
            <a:r>
              <a:rPr lang="en" sz="1400">
                <a:solidFill>
                  <a:srgbClr val="373737"/>
                </a:solidFill>
                <a:highlight>
                  <a:schemeClr val="lt1"/>
                </a:highlight>
              </a:rPr>
              <a:t>”, </a:t>
            </a:r>
            <a:r>
              <a:rPr b="1" lang="en" sz="1400">
                <a:solidFill>
                  <a:srgbClr val="373737"/>
                </a:solidFill>
                <a:highlight>
                  <a:schemeClr val="lt1"/>
                </a:highlight>
              </a:rPr>
              <a:t>Peipei Wang</a:t>
            </a:r>
            <a:r>
              <a:rPr lang="en" sz="1400">
                <a:solidFill>
                  <a:srgbClr val="373737"/>
                </a:solidFill>
                <a:highlight>
                  <a:schemeClr val="lt1"/>
                </a:highlight>
              </a:rPr>
              <a:t>, Gina R. Bai, Kathryn T. Stolee, IEEE International Conference on Software Analysis, Evolution and Reengineering (SANER), 2019.</a:t>
            </a:r>
            <a:endParaRPr sz="1400">
              <a:solidFill>
                <a:srgbClr val="373737"/>
              </a:solidFill>
              <a:highlight>
                <a:schemeClr val="lt1"/>
              </a:highlight>
            </a:endParaRPr>
          </a:p>
          <a:p>
            <a:pPr indent="-317500" lvl="0" marL="457200" rtl="0" algn="l">
              <a:lnSpc>
                <a:spcPct val="115000"/>
              </a:lnSpc>
              <a:spcBef>
                <a:spcPts val="0"/>
              </a:spcBef>
              <a:spcAft>
                <a:spcPts val="0"/>
              </a:spcAft>
              <a:buSzPts val="1400"/>
              <a:buFont typeface="Calibri"/>
              <a:buAutoNum type="arabicPeriod"/>
            </a:pPr>
            <a:r>
              <a:rPr lang="en" sz="1400">
                <a:solidFill>
                  <a:srgbClr val="373737"/>
                </a:solidFill>
                <a:highlight>
                  <a:schemeClr val="lt1"/>
                </a:highlight>
              </a:rPr>
              <a:t>“</a:t>
            </a:r>
            <a:r>
              <a:rPr lang="en" sz="1400">
                <a:solidFill>
                  <a:srgbClr val="0F79D0"/>
                </a:solidFill>
                <a:highlight>
                  <a:schemeClr val="lt1"/>
                </a:highlight>
                <a:uFill>
                  <a:noFill/>
                </a:uFill>
                <a:hlinkClick r:id="rId5">
                  <a:extLst>
                    <a:ext uri="{A12FA001-AC4F-418D-AE19-62706E023703}">
                      <ahyp:hlinkClr val="tx"/>
                    </a:ext>
                  </a:extLst>
                </a:hlinkClick>
              </a:rPr>
              <a:t>How well are regular expressions tested in the wild?</a:t>
            </a:r>
            <a:r>
              <a:rPr lang="en" sz="1400">
                <a:solidFill>
                  <a:srgbClr val="373737"/>
                </a:solidFill>
                <a:highlight>
                  <a:schemeClr val="lt1"/>
                </a:highlight>
              </a:rPr>
              <a:t>”, </a:t>
            </a:r>
            <a:r>
              <a:rPr b="1" lang="en" sz="1400">
                <a:solidFill>
                  <a:srgbClr val="373737"/>
                </a:solidFill>
                <a:highlight>
                  <a:schemeClr val="lt1"/>
                </a:highlight>
              </a:rPr>
              <a:t>Peipei Wang</a:t>
            </a:r>
            <a:r>
              <a:rPr lang="en" sz="1400">
                <a:solidFill>
                  <a:srgbClr val="373737"/>
                </a:solidFill>
                <a:highlight>
                  <a:schemeClr val="lt1"/>
                </a:highlight>
              </a:rPr>
              <a:t>, Kathryn T. Stolee, Symposium on the Foundations of Software Engineering (FSE), 2018. </a:t>
            </a:r>
            <a:endParaRPr sz="1400">
              <a:solidFill>
                <a:srgbClr val="373737"/>
              </a:solidFill>
              <a:highlight>
                <a:schemeClr val="lt1"/>
              </a:highlight>
            </a:endParaRPr>
          </a:p>
          <a:p>
            <a:pPr indent="-317500" lvl="0" marL="457200" rtl="0" algn="l">
              <a:lnSpc>
                <a:spcPct val="115000"/>
              </a:lnSpc>
              <a:spcBef>
                <a:spcPts val="0"/>
              </a:spcBef>
              <a:spcAft>
                <a:spcPts val="0"/>
              </a:spcAft>
              <a:buClr>
                <a:srgbClr val="888888"/>
              </a:buClr>
              <a:buSzPts val="1400"/>
              <a:buFont typeface="Calibri"/>
              <a:buAutoNum type="arabicPeriod"/>
            </a:pPr>
            <a:r>
              <a:rPr lang="en" sz="1400">
                <a:solidFill>
                  <a:srgbClr val="888888"/>
                </a:solidFill>
                <a:highlight>
                  <a:schemeClr val="lt1"/>
                </a:highlight>
              </a:rPr>
              <a:t>“</a:t>
            </a:r>
            <a:r>
              <a:rPr lang="en" sz="1400">
                <a:solidFill>
                  <a:srgbClr val="888888"/>
                </a:solidFill>
                <a:highlight>
                  <a:schemeClr val="lt1"/>
                </a:highlight>
                <a:uFill>
                  <a:noFill/>
                </a:uFill>
                <a:hlinkClick r:id="rId6">
                  <a:extLst>
                    <a:ext uri="{A12FA001-AC4F-418D-AE19-62706E023703}">
                      <ahyp:hlinkClr val="tx"/>
                    </a:ext>
                  </a:extLst>
                </a:hlinkClick>
              </a:rPr>
              <a:t>DScope: Detecting Real-World Data Corruption Hang Bugs in Cloud Server Systems</a:t>
            </a:r>
            <a:r>
              <a:rPr lang="en" sz="1400">
                <a:solidFill>
                  <a:srgbClr val="888888"/>
                </a:solidFill>
                <a:highlight>
                  <a:schemeClr val="lt1"/>
                </a:highlight>
              </a:rPr>
              <a:t>”, Ting Dai, Jingzhu He, Xiaohui Gu, Shan Lu, and </a:t>
            </a:r>
            <a:r>
              <a:rPr b="1" lang="en" sz="1400">
                <a:solidFill>
                  <a:srgbClr val="888888"/>
                </a:solidFill>
                <a:highlight>
                  <a:schemeClr val="lt1"/>
                </a:highlight>
              </a:rPr>
              <a:t>Peipei Wang</a:t>
            </a:r>
            <a:r>
              <a:rPr lang="en" sz="1400">
                <a:solidFill>
                  <a:srgbClr val="888888"/>
                </a:solidFill>
                <a:highlight>
                  <a:schemeClr val="lt1"/>
                </a:highlight>
              </a:rPr>
              <a:t>, ACM Symposium on Cloud Computing (SOCC), 2018.</a:t>
            </a:r>
            <a:endParaRPr sz="1400">
              <a:solidFill>
                <a:srgbClr val="888888"/>
              </a:solidFill>
              <a:highlight>
                <a:schemeClr val="lt1"/>
              </a:highlight>
            </a:endParaRPr>
          </a:p>
        </p:txBody>
      </p:sp>
      <p:sp>
        <p:nvSpPr>
          <p:cNvPr id="853" name="Google Shape;853;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Publication List (cont.)</a:t>
            </a:r>
            <a:endParaRPr/>
          </a:p>
        </p:txBody>
      </p:sp>
      <p:sp>
        <p:nvSpPr>
          <p:cNvPr id="859" name="Google Shape;859;p69"/>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888888"/>
              </a:buClr>
              <a:buSzPts val="1400"/>
              <a:buFont typeface="Calibri"/>
              <a:buAutoNum type="arabicPeriod" startAt="6"/>
            </a:pPr>
            <a:r>
              <a:rPr lang="en" sz="1400">
                <a:solidFill>
                  <a:srgbClr val="888888"/>
                </a:solidFill>
                <a:highlight>
                  <a:schemeClr val="lt1"/>
                </a:highlight>
              </a:rPr>
              <a:t>“</a:t>
            </a:r>
            <a:r>
              <a:rPr lang="en" sz="1400">
                <a:solidFill>
                  <a:srgbClr val="888888"/>
                </a:solidFill>
                <a:highlight>
                  <a:schemeClr val="lt1"/>
                </a:highlight>
                <a:uFill>
                  <a:noFill/>
                </a:uFill>
                <a:hlinkClick r:id="rId3">
                  <a:extLst>
                    <a:ext uri="{A12FA001-AC4F-418D-AE19-62706E023703}">
                      <ahyp:hlinkClr val="tx"/>
                    </a:ext>
                  </a:extLst>
                </a:hlinkClick>
              </a:rPr>
              <a:t>Hytrace: A Hybrid Approach to Performance Bug Diagnosis in Production Cloud Infrastructures</a:t>
            </a:r>
            <a:r>
              <a:rPr lang="en" sz="1400">
                <a:solidFill>
                  <a:srgbClr val="888888"/>
                </a:solidFill>
                <a:highlight>
                  <a:schemeClr val="lt1"/>
                </a:highlight>
              </a:rPr>
              <a:t>”, Ting Dai, Daniel Dean, </a:t>
            </a:r>
            <a:r>
              <a:rPr b="1" lang="en" sz="1400">
                <a:solidFill>
                  <a:srgbClr val="888888"/>
                </a:solidFill>
                <a:highlight>
                  <a:schemeClr val="lt1"/>
                </a:highlight>
              </a:rPr>
              <a:t>Peipei Wang</a:t>
            </a:r>
            <a:r>
              <a:rPr lang="en" sz="1400">
                <a:solidFill>
                  <a:srgbClr val="888888"/>
                </a:solidFill>
                <a:highlight>
                  <a:schemeClr val="lt1"/>
                </a:highlight>
              </a:rPr>
              <a:t>, Xiaohui Gu, Shan Lu, IEEE Transactions on Parallel and Distributed Systems (TPDS), 2018.</a:t>
            </a:r>
            <a:endParaRPr sz="1400">
              <a:solidFill>
                <a:srgbClr val="888888"/>
              </a:solidFill>
              <a:highlight>
                <a:schemeClr val="lt1"/>
              </a:highlight>
            </a:endParaRPr>
          </a:p>
          <a:p>
            <a:pPr indent="-317500" lvl="0" marL="457200" rtl="0" algn="l">
              <a:lnSpc>
                <a:spcPct val="115000"/>
              </a:lnSpc>
              <a:spcBef>
                <a:spcPts val="0"/>
              </a:spcBef>
              <a:spcAft>
                <a:spcPts val="0"/>
              </a:spcAft>
              <a:buClr>
                <a:srgbClr val="888888"/>
              </a:buClr>
              <a:buSzPts val="1400"/>
              <a:buFont typeface="Calibri"/>
              <a:buAutoNum type="arabicPeriod" startAt="6"/>
            </a:pPr>
            <a:r>
              <a:rPr lang="en" sz="1400">
                <a:solidFill>
                  <a:srgbClr val="888888"/>
                </a:solidFill>
                <a:highlight>
                  <a:schemeClr val="lt1"/>
                </a:highlight>
              </a:rPr>
              <a:t>“</a:t>
            </a:r>
            <a:r>
              <a:rPr lang="en" sz="1400">
                <a:solidFill>
                  <a:srgbClr val="888888"/>
                </a:solidFill>
                <a:highlight>
                  <a:schemeClr val="lt1"/>
                </a:highlight>
                <a:uFill>
                  <a:noFill/>
                </a:uFill>
                <a:hlinkClick r:id="rId4">
                  <a:extLst>
                    <a:ext uri="{A12FA001-AC4F-418D-AE19-62706E023703}">
                      <ahyp:hlinkClr val="tx"/>
                    </a:ext>
                  </a:extLst>
                </a:hlinkClick>
              </a:rPr>
              <a:t>Exploring Regular Expression Comprehension</a:t>
            </a:r>
            <a:r>
              <a:rPr lang="en" sz="1400">
                <a:solidFill>
                  <a:srgbClr val="888888"/>
                </a:solidFill>
                <a:highlight>
                  <a:schemeClr val="lt1"/>
                </a:highlight>
              </a:rPr>
              <a:t>”, Carl Chapman, </a:t>
            </a:r>
            <a:r>
              <a:rPr b="1" lang="en" sz="1400">
                <a:solidFill>
                  <a:srgbClr val="888888"/>
                </a:solidFill>
                <a:highlight>
                  <a:schemeClr val="lt1"/>
                </a:highlight>
              </a:rPr>
              <a:t>Peipei Wang</a:t>
            </a:r>
            <a:r>
              <a:rPr lang="en" sz="1400">
                <a:solidFill>
                  <a:srgbClr val="888888"/>
                </a:solidFill>
                <a:highlight>
                  <a:schemeClr val="lt1"/>
                </a:highlight>
              </a:rPr>
              <a:t>, and Kathryn T. Stolee, International Conference on Automated Software Engineering (ASE), 2017. </a:t>
            </a:r>
            <a:endParaRPr sz="1400">
              <a:solidFill>
                <a:srgbClr val="888888"/>
              </a:solidFill>
              <a:highlight>
                <a:schemeClr val="lt1"/>
              </a:highlight>
            </a:endParaRPr>
          </a:p>
          <a:p>
            <a:pPr indent="-317500" lvl="0" marL="457200" rtl="0" algn="l">
              <a:lnSpc>
                <a:spcPct val="115000"/>
              </a:lnSpc>
              <a:spcBef>
                <a:spcPts val="0"/>
              </a:spcBef>
              <a:spcAft>
                <a:spcPts val="0"/>
              </a:spcAft>
              <a:buClr>
                <a:srgbClr val="888888"/>
              </a:buClr>
              <a:buSzPts val="1400"/>
              <a:buFont typeface="Calibri"/>
              <a:buAutoNum type="arabicPeriod" startAt="6"/>
            </a:pPr>
            <a:r>
              <a:rPr lang="en" sz="1400">
                <a:solidFill>
                  <a:srgbClr val="888888"/>
                </a:solidFill>
                <a:highlight>
                  <a:schemeClr val="lt1"/>
                </a:highlight>
              </a:rPr>
              <a:t>“</a:t>
            </a:r>
            <a:r>
              <a:rPr lang="en" sz="1400">
                <a:solidFill>
                  <a:srgbClr val="888888"/>
                </a:solidFill>
                <a:highlight>
                  <a:schemeClr val="lt1"/>
                </a:highlight>
                <a:uFill>
                  <a:noFill/>
                </a:uFill>
                <a:hlinkClick r:id="rId5">
                  <a:extLst>
                    <a:ext uri="{A12FA001-AC4F-418D-AE19-62706E023703}">
                      <ahyp:hlinkClr val="tx"/>
                    </a:ext>
                  </a:extLst>
                </a:hlinkClick>
              </a:rPr>
              <a:t>Hytrace: A Hybrid Approach to Performance Bug Diagnosis in Production Cloud Infrastructures</a:t>
            </a:r>
            <a:r>
              <a:rPr lang="en" sz="1400">
                <a:solidFill>
                  <a:srgbClr val="888888"/>
                </a:solidFill>
                <a:highlight>
                  <a:schemeClr val="lt1"/>
                </a:highlight>
              </a:rPr>
              <a:t>”, Ting Dai, Daniel Dean, </a:t>
            </a:r>
            <a:r>
              <a:rPr b="1" lang="en" sz="1400">
                <a:solidFill>
                  <a:srgbClr val="888888"/>
                </a:solidFill>
                <a:highlight>
                  <a:schemeClr val="lt1"/>
                </a:highlight>
              </a:rPr>
              <a:t>Peipei Wang</a:t>
            </a:r>
            <a:r>
              <a:rPr lang="en" sz="1400">
                <a:solidFill>
                  <a:srgbClr val="888888"/>
                </a:solidFill>
                <a:highlight>
                  <a:schemeClr val="lt1"/>
                </a:highlight>
              </a:rPr>
              <a:t>, Xiaohui Gu, Shan Lu, Proc. of ACM Symposium on Cloud Computing (SOCC), poster session, Santa Clara, CA, September, 2017.</a:t>
            </a:r>
            <a:endParaRPr sz="1400">
              <a:solidFill>
                <a:srgbClr val="888888"/>
              </a:solidFill>
              <a:highlight>
                <a:schemeClr val="lt1"/>
              </a:highlight>
            </a:endParaRPr>
          </a:p>
          <a:p>
            <a:pPr indent="-317500" lvl="0" marL="457200" rtl="0" algn="l">
              <a:lnSpc>
                <a:spcPct val="115000"/>
              </a:lnSpc>
              <a:spcBef>
                <a:spcPts val="0"/>
              </a:spcBef>
              <a:spcAft>
                <a:spcPts val="0"/>
              </a:spcAft>
              <a:buClr>
                <a:srgbClr val="888888"/>
              </a:buClr>
              <a:buSzPts val="1400"/>
              <a:buFont typeface="Calibri"/>
              <a:buAutoNum type="arabicPeriod" startAt="6"/>
            </a:pPr>
            <a:r>
              <a:rPr lang="en" sz="1400">
                <a:solidFill>
                  <a:srgbClr val="888888"/>
                </a:solidFill>
                <a:highlight>
                  <a:schemeClr val="lt1"/>
                </a:highlight>
              </a:rPr>
              <a:t>“</a:t>
            </a:r>
            <a:r>
              <a:rPr lang="en" sz="1400">
                <a:solidFill>
                  <a:srgbClr val="888888"/>
                </a:solidFill>
                <a:highlight>
                  <a:schemeClr val="lt1"/>
                </a:highlight>
                <a:uFill>
                  <a:noFill/>
                </a:uFill>
                <a:hlinkClick r:id="rId6">
                  <a:extLst>
                    <a:ext uri="{A12FA001-AC4F-418D-AE19-62706E023703}">
                      <ahyp:hlinkClr val="tx"/>
                    </a:ext>
                  </a:extLst>
                </a:hlinkClick>
              </a:rPr>
              <a:t>A Systematic Study of Security Isolation</a:t>
            </a:r>
            <a:r>
              <a:rPr lang="en" sz="1400">
                <a:solidFill>
                  <a:srgbClr val="888888"/>
                </a:solidFill>
                <a:highlight>
                  <a:schemeClr val="lt1"/>
                </a:highlight>
              </a:rPr>
              <a:t>”, Rui Shu, </a:t>
            </a:r>
            <a:r>
              <a:rPr b="1" lang="en" sz="1400">
                <a:solidFill>
                  <a:srgbClr val="888888"/>
                </a:solidFill>
                <a:highlight>
                  <a:schemeClr val="lt1"/>
                </a:highlight>
              </a:rPr>
              <a:t>Peipei Wang</a:t>
            </a:r>
            <a:r>
              <a:rPr lang="en" sz="1400">
                <a:solidFill>
                  <a:srgbClr val="888888"/>
                </a:solidFill>
                <a:highlight>
                  <a:schemeClr val="lt1"/>
                </a:highlight>
              </a:rPr>
              <a:t>, Sigmund A. Gorski III, Benjamin Andow, Adwait Nadkarni, Luke Deshotels, Jason Gionta, William Enck and Xiaohui Gu, ACM Computing Surveys(CSUR), 2016.</a:t>
            </a:r>
            <a:endParaRPr sz="1400">
              <a:solidFill>
                <a:srgbClr val="888888"/>
              </a:solidFill>
              <a:highlight>
                <a:schemeClr val="lt1"/>
              </a:highlight>
            </a:endParaRPr>
          </a:p>
          <a:p>
            <a:pPr indent="-317500" lvl="0" marL="457200" rtl="0" algn="l">
              <a:lnSpc>
                <a:spcPct val="115000"/>
              </a:lnSpc>
              <a:spcBef>
                <a:spcPts val="0"/>
              </a:spcBef>
              <a:spcAft>
                <a:spcPts val="0"/>
              </a:spcAft>
              <a:buClr>
                <a:srgbClr val="888888"/>
              </a:buClr>
              <a:buSzPts val="1400"/>
              <a:buFont typeface="Calibri"/>
              <a:buAutoNum type="arabicPeriod" startAt="6"/>
            </a:pPr>
            <a:r>
              <a:rPr lang="en" sz="1400">
                <a:solidFill>
                  <a:srgbClr val="888888"/>
                </a:solidFill>
                <a:highlight>
                  <a:schemeClr val="lt1"/>
                </a:highlight>
              </a:rPr>
              <a:t>“</a:t>
            </a:r>
            <a:r>
              <a:rPr lang="en" sz="1400">
                <a:solidFill>
                  <a:srgbClr val="888888"/>
                </a:solidFill>
                <a:highlight>
                  <a:schemeClr val="lt1"/>
                </a:highlight>
                <a:uFill>
                  <a:noFill/>
                </a:uFill>
                <a:hlinkClick r:id="rId7">
                  <a:extLst>
                    <a:ext uri="{A12FA001-AC4F-418D-AE19-62706E023703}">
                      <ahyp:hlinkClr val="tx"/>
                    </a:ext>
                  </a:extLst>
                </a:hlinkClick>
              </a:rPr>
              <a:t>RDE: Replay DEbuggging for Diagnosing Production Site Failures</a:t>
            </a:r>
            <a:r>
              <a:rPr lang="en" sz="1400">
                <a:solidFill>
                  <a:srgbClr val="888888"/>
                </a:solidFill>
                <a:highlight>
                  <a:schemeClr val="lt1"/>
                </a:highlight>
              </a:rPr>
              <a:t>”, </a:t>
            </a:r>
            <a:r>
              <a:rPr b="1" lang="en" sz="1400">
                <a:solidFill>
                  <a:srgbClr val="888888"/>
                </a:solidFill>
                <a:highlight>
                  <a:schemeClr val="lt1"/>
                </a:highlight>
              </a:rPr>
              <a:t>Peipei Wang</a:t>
            </a:r>
            <a:r>
              <a:rPr lang="en" sz="1400">
                <a:solidFill>
                  <a:srgbClr val="888888"/>
                </a:solidFill>
                <a:highlight>
                  <a:schemeClr val="lt1"/>
                </a:highlight>
              </a:rPr>
              <a:t>, Hiep Nguyen, Xiaohui Gu, Shan Lu, Proc of IEEE International Symposium on Reliable Distributed Systems (SRDS), Budapest, Hungary, Sep. 26-29th, 2016. </a:t>
            </a:r>
            <a:endParaRPr sz="1400">
              <a:solidFill>
                <a:srgbClr val="888888"/>
              </a:solidFill>
              <a:highlight>
                <a:schemeClr val="lt1"/>
              </a:highlight>
            </a:endParaRPr>
          </a:p>
        </p:txBody>
      </p:sp>
      <p:sp>
        <p:nvSpPr>
          <p:cNvPr id="860" name="Google Shape;860;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7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Publication List (cont.)</a:t>
            </a:r>
            <a:endParaRPr/>
          </a:p>
        </p:txBody>
      </p:sp>
      <p:sp>
        <p:nvSpPr>
          <p:cNvPr id="866" name="Google Shape;866;p70"/>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888888"/>
              </a:buClr>
              <a:buSzPts val="1400"/>
              <a:buFont typeface="Calibri"/>
              <a:buAutoNum type="arabicPeriod" startAt="11"/>
            </a:pPr>
            <a:r>
              <a:rPr lang="en" sz="1400">
                <a:solidFill>
                  <a:srgbClr val="888888"/>
                </a:solidFill>
                <a:highlight>
                  <a:schemeClr val="lt1"/>
                </a:highlight>
              </a:rPr>
              <a:t>“</a:t>
            </a:r>
            <a:r>
              <a:rPr lang="en" sz="1400">
                <a:solidFill>
                  <a:srgbClr val="888888"/>
                </a:solidFill>
                <a:highlight>
                  <a:schemeClr val="lt1"/>
                </a:highlight>
                <a:uFill>
                  <a:noFill/>
                </a:uFill>
                <a:hlinkClick r:id="rId3">
                  <a:extLst>
                    <a:ext uri="{A12FA001-AC4F-418D-AE19-62706E023703}">
                      <ahyp:hlinkClr val="tx"/>
                    </a:ext>
                  </a:extLst>
                </a:hlinkClick>
              </a:rPr>
              <a:t>PerfCompass: Online Performance Anomaly Fault Localization and Inference in infrastructure-as-a-Service Clouds</a:t>
            </a:r>
            <a:r>
              <a:rPr lang="en" sz="1400">
                <a:solidFill>
                  <a:srgbClr val="888888"/>
                </a:solidFill>
                <a:highlight>
                  <a:schemeClr val="lt1"/>
                </a:highlight>
              </a:rPr>
              <a:t>”, Daniel J. Dean, Hiep Nguygen, </a:t>
            </a:r>
            <a:r>
              <a:rPr b="1" lang="en" sz="1400">
                <a:solidFill>
                  <a:srgbClr val="888888"/>
                </a:solidFill>
                <a:highlight>
                  <a:schemeClr val="lt1"/>
                </a:highlight>
              </a:rPr>
              <a:t>Peipei Wang</a:t>
            </a:r>
            <a:r>
              <a:rPr lang="en" sz="1400">
                <a:solidFill>
                  <a:srgbClr val="888888"/>
                </a:solidFill>
                <a:highlight>
                  <a:schemeClr val="lt1"/>
                </a:highlight>
              </a:rPr>
              <a:t>, Xiaohui Gu, Anca Sailer, Andrzej Kochut, IEEE Transactions on Parallel and Distributed Systems (TPDS), 2015.</a:t>
            </a:r>
            <a:endParaRPr sz="1400">
              <a:solidFill>
                <a:srgbClr val="888888"/>
              </a:solidFill>
              <a:highlight>
                <a:schemeClr val="lt1"/>
              </a:highlight>
            </a:endParaRPr>
          </a:p>
          <a:p>
            <a:pPr indent="-317500" lvl="0" marL="457200" rtl="0" algn="l">
              <a:lnSpc>
                <a:spcPct val="115000"/>
              </a:lnSpc>
              <a:spcBef>
                <a:spcPts val="0"/>
              </a:spcBef>
              <a:spcAft>
                <a:spcPts val="0"/>
              </a:spcAft>
              <a:buClr>
                <a:srgbClr val="888888"/>
              </a:buClr>
              <a:buSzPts val="1400"/>
              <a:buFont typeface="Calibri"/>
              <a:buAutoNum type="arabicPeriod" startAt="11"/>
            </a:pPr>
            <a:r>
              <a:rPr lang="en" sz="1400">
                <a:solidFill>
                  <a:srgbClr val="888888"/>
                </a:solidFill>
                <a:highlight>
                  <a:schemeClr val="lt1"/>
                </a:highlight>
              </a:rPr>
              <a:t>“</a:t>
            </a:r>
            <a:r>
              <a:rPr lang="en" sz="1400">
                <a:solidFill>
                  <a:srgbClr val="888888"/>
                </a:solidFill>
                <a:highlight>
                  <a:schemeClr val="lt1"/>
                </a:highlight>
                <a:uFill>
                  <a:noFill/>
                </a:uFill>
                <a:hlinkClick r:id="rId4">
                  <a:extLst>
                    <a:ext uri="{A12FA001-AC4F-418D-AE19-62706E023703}">
                      <ahyp:hlinkClr val="tx"/>
                    </a:ext>
                  </a:extLst>
                </a:hlinkClick>
              </a:rPr>
              <a:t>Automatic Server Hang Bug Diagnosis: Feasible Reality or Pipe Dream</a:t>
            </a:r>
            <a:r>
              <a:rPr lang="en" sz="1400">
                <a:solidFill>
                  <a:srgbClr val="888888"/>
                </a:solidFill>
                <a:highlight>
                  <a:schemeClr val="lt1"/>
                </a:highlight>
              </a:rPr>
              <a:t>”, Daniel J. Dean, </a:t>
            </a:r>
            <a:r>
              <a:rPr b="1" lang="en" sz="1400">
                <a:solidFill>
                  <a:srgbClr val="888888"/>
                </a:solidFill>
                <a:highlight>
                  <a:schemeClr val="lt1"/>
                </a:highlight>
              </a:rPr>
              <a:t>Peipei Wang</a:t>
            </a:r>
            <a:r>
              <a:rPr lang="en" sz="1400">
                <a:solidFill>
                  <a:srgbClr val="888888"/>
                </a:solidFill>
                <a:highlight>
                  <a:schemeClr val="lt1"/>
                </a:highlight>
              </a:rPr>
              <a:t>, Xiaohui Gu, William Enck, Guoliang Jin Proc. of IEEE International Conference on Autonomic Computing(ICAC), 2015. (short paper)</a:t>
            </a:r>
            <a:endParaRPr sz="1400">
              <a:solidFill>
                <a:srgbClr val="888888"/>
              </a:solidFill>
              <a:highlight>
                <a:schemeClr val="lt1"/>
              </a:highlight>
            </a:endParaRPr>
          </a:p>
          <a:p>
            <a:pPr indent="-317500" lvl="0" marL="457200" rtl="0" algn="l">
              <a:lnSpc>
                <a:spcPct val="115000"/>
              </a:lnSpc>
              <a:spcBef>
                <a:spcPts val="0"/>
              </a:spcBef>
              <a:spcAft>
                <a:spcPts val="0"/>
              </a:spcAft>
              <a:buClr>
                <a:srgbClr val="888888"/>
              </a:buClr>
              <a:buSzPts val="1400"/>
              <a:buFont typeface="Calibri"/>
              <a:buAutoNum type="arabicPeriod" startAt="11"/>
            </a:pPr>
            <a:r>
              <a:rPr lang="en" sz="1400">
                <a:solidFill>
                  <a:srgbClr val="888888"/>
                </a:solidFill>
                <a:highlight>
                  <a:schemeClr val="lt1"/>
                </a:highlight>
              </a:rPr>
              <a:t>“</a:t>
            </a:r>
            <a:r>
              <a:rPr lang="en" sz="1400">
                <a:solidFill>
                  <a:srgbClr val="888888"/>
                </a:solidFill>
                <a:highlight>
                  <a:schemeClr val="lt1"/>
                </a:highlight>
                <a:uFill>
                  <a:noFill/>
                </a:uFill>
                <a:hlinkClick r:id="rId5">
                  <a:extLst>
                    <a:ext uri="{A12FA001-AC4F-418D-AE19-62706E023703}">
                      <ahyp:hlinkClr val="tx"/>
                    </a:ext>
                  </a:extLst>
                </a:hlinkClick>
              </a:rPr>
              <a:t>Understanding Real World Data Corruption Bugs in Cloud Systems</a:t>
            </a:r>
            <a:r>
              <a:rPr lang="en" sz="1400">
                <a:solidFill>
                  <a:srgbClr val="888888"/>
                </a:solidFill>
                <a:highlight>
                  <a:schemeClr val="lt1"/>
                </a:highlight>
              </a:rPr>
              <a:t>”, </a:t>
            </a:r>
            <a:r>
              <a:rPr b="1" lang="en" sz="1400">
                <a:solidFill>
                  <a:srgbClr val="888888"/>
                </a:solidFill>
                <a:highlight>
                  <a:schemeClr val="lt1"/>
                </a:highlight>
              </a:rPr>
              <a:t>Peipei Wang</a:t>
            </a:r>
            <a:r>
              <a:rPr lang="en" sz="1400">
                <a:solidFill>
                  <a:srgbClr val="888888"/>
                </a:solidFill>
                <a:highlight>
                  <a:schemeClr val="lt1"/>
                </a:highlight>
              </a:rPr>
              <a:t>, Daniel J. Dean, Xiaohui Gu, Proc. of IEEE International Conference on Cloud Engineering (IC2E), 2015. </a:t>
            </a:r>
            <a:endParaRPr sz="1400">
              <a:solidFill>
                <a:srgbClr val="888888"/>
              </a:solidFill>
              <a:highlight>
                <a:schemeClr val="lt1"/>
              </a:highlight>
            </a:endParaRPr>
          </a:p>
          <a:p>
            <a:pPr indent="-317500" lvl="0" marL="457200" rtl="0" algn="l">
              <a:lnSpc>
                <a:spcPct val="115000"/>
              </a:lnSpc>
              <a:spcBef>
                <a:spcPts val="0"/>
              </a:spcBef>
              <a:spcAft>
                <a:spcPts val="0"/>
              </a:spcAft>
              <a:buClr>
                <a:srgbClr val="888888"/>
              </a:buClr>
              <a:buSzPts val="1400"/>
              <a:buFont typeface="Calibri"/>
              <a:buAutoNum type="arabicPeriod" startAt="11"/>
            </a:pPr>
            <a:r>
              <a:rPr lang="en" sz="1400">
                <a:solidFill>
                  <a:srgbClr val="888888"/>
                </a:solidFill>
                <a:highlight>
                  <a:schemeClr val="lt1"/>
                </a:highlight>
              </a:rPr>
              <a:t>“</a:t>
            </a:r>
            <a:r>
              <a:rPr lang="en" sz="1400">
                <a:solidFill>
                  <a:srgbClr val="888888"/>
                </a:solidFill>
                <a:highlight>
                  <a:schemeClr val="lt1"/>
                </a:highlight>
                <a:uFill>
                  <a:noFill/>
                </a:uFill>
                <a:hlinkClick r:id="rId6">
                  <a:extLst>
                    <a:ext uri="{A12FA001-AC4F-418D-AE19-62706E023703}">
                      <ahyp:hlinkClr val="tx"/>
                    </a:ext>
                  </a:extLst>
                </a:hlinkClick>
              </a:rPr>
              <a:t>PerfCompass: Toward Runtime Performance Anomaly Fault Localization for Infrastructure-as-a-Service Clouds</a:t>
            </a:r>
            <a:r>
              <a:rPr lang="en" sz="1400">
                <a:solidFill>
                  <a:srgbClr val="888888"/>
                </a:solidFill>
                <a:highlight>
                  <a:schemeClr val="lt1"/>
                </a:highlight>
              </a:rPr>
              <a:t>”, Daniel J. Dean, Hiep Nguyen, </a:t>
            </a:r>
            <a:r>
              <a:rPr b="1" lang="en" sz="1400">
                <a:solidFill>
                  <a:srgbClr val="888888"/>
                </a:solidFill>
                <a:highlight>
                  <a:schemeClr val="lt1"/>
                </a:highlight>
              </a:rPr>
              <a:t>Peipei Wang</a:t>
            </a:r>
            <a:r>
              <a:rPr lang="en" sz="1400">
                <a:solidFill>
                  <a:srgbClr val="888888"/>
                </a:solidFill>
                <a:highlight>
                  <a:schemeClr val="lt1"/>
                </a:highlight>
              </a:rPr>
              <a:t>, and Xiaohui Gu, Proc. of USENIX Workshop on Hot Topics in Cloud Computing (HotCloud), 2014. </a:t>
            </a:r>
            <a:endParaRPr sz="1400">
              <a:solidFill>
                <a:srgbClr val="888888"/>
              </a:solidFill>
              <a:highlight>
                <a:schemeClr val="lt1"/>
              </a:highlight>
            </a:endParaRPr>
          </a:p>
        </p:txBody>
      </p:sp>
      <p:sp>
        <p:nvSpPr>
          <p:cNvPr id="867" name="Google Shape;867;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7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Thanks</a:t>
            </a:r>
            <a:endParaRPr sz="3600"/>
          </a:p>
          <a:p>
            <a:pPr indent="0" lvl="0" marL="0" rtl="0" algn="ctr">
              <a:spcBef>
                <a:spcPts val="0"/>
              </a:spcBef>
              <a:spcAft>
                <a:spcPts val="0"/>
              </a:spcAft>
              <a:buNone/>
            </a:pPr>
            <a:r>
              <a:rPr lang="en" sz="3600"/>
              <a:t>Thanks</a:t>
            </a:r>
            <a:endParaRPr sz="3600"/>
          </a:p>
        </p:txBody>
      </p:sp>
      <p:sp>
        <p:nvSpPr>
          <p:cNvPr id="873" name="Google Shape;873;p71"/>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Dr. Kathryn Stolee</a:t>
            </a:r>
            <a:endParaRPr/>
          </a:p>
          <a:p>
            <a:pPr indent="-381000" lvl="0" marL="457200" rtl="0" algn="l">
              <a:lnSpc>
                <a:spcPct val="115000"/>
              </a:lnSpc>
              <a:spcBef>
                <a:spcPts val="0"/>
              </a:spcBef>
              <a:spcAft>
                <a:spcPts val="0"/>
              </a:spcAft>
              <a:buSzPts val="2400"/>
              <a:buChar char="●"/>
            </a:pPr>
            <a:r>
              <a:rPr lang="en"/>
              <a:t>Committee members</a:t>
            </a:r>
            <a:endParaRPr/>
          </a:p>
          <a:p>
            <a:pPr indent="-381000" lvl="0" marL="457200" rtl="0" algn="l">
              <a:lnSpc>
                <a:spcPct val="115000"/>
              </a:lnSpc>
              <a:spcBef>
                <a:spcPts val="0"/>
              </a:spcBef>
              <a:spcAft>
                <a:spcPts val="0"/>
              </a:spcAft>
              <a:buSzPts val="2400"/>
              <a:buChar char="●"/>
            </a:pPr>
            <a:r>
              <a:rPr lang="en"/>
              <a:t>SE-lab</a:t>
            </a:r>
            <a:endParaRPr/>
          </a:p>
          <a:p>
            <a:pPr indent="0" lvl="0" marL="0" rtl="0" algn="l">
              <a:spcBef>
                <a:spcPts val="0"/>
              </a:spcBef>
              <a:spcAft>
                <a:spcPts val="0"/>
              </a:spcAft>
              <a:buNone/>
            </a:pPr>
            <a:r>
              <a:t/>
            </a:r>
            <a:endParaRPr/>
          </a:p>
        </p:txBody>
      </p:sp>
      <p:sp>
        <p:nvSpPr>
          <p:cNvPr id="874" name="Google Shape;874;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875" name="Google Shape;875;p71"/>
          <p:cNvPicPr preferRelativeResize="0"/>
          <p:nvPr/>
        </p:nvPicPr>
        <p:blipFill>
          <a:blip r:embed="rId3">
            <a:alphaModFix/>
          </a:blip>
          <a:stretch>
            <a:fillRect/>
          </a:stretch>
        </p:blipFill>
        <p:spPr>
          <a:xfrm>
            <a:off x="5182124" y="2329675"/>
            <a:ext cx="3613974" cy="2415274"/>
          </a:xfrm>
          <a:prstGeom prst="rect">
            <a:avLst/>
          </a:prstGeom>
          <a:noFill/>
          <a:ln>
            <a:noFill/>
          </a:ln>
        </p:spPr>
      </p:pic>
      <p:sp>
        <p:nvSpPr>
          <p:cNvPr id="876" name="Google Shape;876;p7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877" name="Google Shape;877;p7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23"/>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171" name="Google Shape;171;p23"/>
          <p:cNvPicPr preferRelativeResize="0"/>
          <p:nvPr/>
        </p:nvPicPr>
        <p:blipFill>
          <a:blip r:embed="rId3">
            <a:alphaModFix/>
          </a:blip>
          <a:stretch>
            <a:fillRect/>
          </a:stretch>
        </p:blipFill>
        <p:spPr>
          <a:xfrm>
            <a:off x="0" y="386477"/>
            <a:ext cx="9144001" cy="43705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pSp>
        <p:nvGrpSpPr>
          <p:cNvPr id="176" name="Google Shape;176;p24"/>
          <p:cNvGrpSpPr/>
          <p:nvPr/>
        </p:nvGrpSpPr>
        <p:grpSpPr>
          <a:xfrm>
            <a:off x="76200" y="1017525"/>
            <a:ext cx="9070116" cy="3725700"/>
            <a:chOff x="0" y="1093725"/>
            <a:chExt cx="9070116" cy="3725700"/>
          </a:xfrm>
        </p:grpSpPr>
        <p:pic>
          <p:nvPicPr>
            <p:cNvPr id="177" name="Google Shape;177;p24"/>
            <p:cNvPicPr preferRelativeResize="0"/>
            <p:nvPr/>
          </p:nvPicPr>
          <p:blipFill>
            <a:blip r:embed="rId3">
              <a:alphaModFix/>
            </a:blip>
            <a:stretch>
              <a:fillRect/>
            </a:stretch>
          </p:blipFill>
          <p:spPr>
            <a:xfrm>
              <a:off x="0" y="1093725"/>
              <a:ext cx="9070116" cy="3725700"/>
            </a:xfrm>
            <a:prstGeom prst="rect">
              <a:avLst/>
            </a:prstGeom>
            <a:noFill/>
            <a:ln cap="flat" cmpd="sng" w="19050">
              <a:solidFill>
                <a:schemeClr val="dk1"/>
              </a:solidFill>
              <a:prstDash val="solid"/>
              <a:round/>
              <a:headEnd len="sm" w="sm" type="none"/>
              <a:tailEnd len="sm" w="sm" type="none"/>
            </a:ln>
          </p:spPr>
        </p:pic>
        <p:sp>
          <p:nvSpPr>
            <p:cNvPr id="178" name="Google Shape;178;p24"/>
            <p:cNvSpPr txBox="1"/>
            <p:nvPr/>
          </p:nvSpPr>
          <p:spPr>
            <a:xfrm>
              <a:off x="3559125" y="1626500"/>
              <a:ext cx="920100" cy="400200"/>
            </a:xfrm>
            <a:prstGeom prst="rect">
              <a:avLst/>
            </a:prstGeom>
            <a:noFill/>
            <a:ln cap="flat" cmpd="sng" w="19050">
              <a:solidFill>
                <a:srgbClr val="DA000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sp>
        <p:nvSpPr>
          <p:cNvPr id="179" name="Google Shape;179;p24"/>
          <p:cNvSpPr/>
          <p:nvPr/>
        </p:nvSpPr>
        <p:spPr>
          <a:xfrm>
            <a:off x="139025" y="2363225"/>
            <a:ext cx="492000" cy="48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pSp>
        <p:nvGrpSpPr>
          <p:cNvPr id="182" name="Google Shape;182;p24"/>
          <p:cNvGrpSpPr/>
          <p:nvPr/>
        </p:nvGrpSpPr>
        <p:grpSpPr>
          <a:xfrm>
            <a:off x="193829" y="2146100"/>
            <a:ext cx="5958080" cy="1773350"/>
            <a:chOff x="120550" y="2111898"/>
            <a:chExt cx="6087127" cy="1773350"/>
          </a:xfrm>
        </p:grpSpPr>
        <p:pic>
          <p:nvPicPr>
            <p:cNvPr id="183" name="Google Shape;183;p24"/>
            <p:cNvPicPr preferRelativeResize="0"/>
            <p:nvPr/>
          </p:nvPicPr>
          <p:blipFill>
            <a:blip r:embed="rId4">
              <a:alphaModFix/>
            </a:blip>
            <a:stretch>
              <a:fillRect/>
            </a:stretch>
          </p:blipFill>
          <p:spPr>
            <a:xfrm>
              <a:off x="120550" y="2111898"/>
              <a:ext cx="6087127" cy="1773350"/>
            </a:xfrm>
            <a:prstGeom prst="rect">
              <a:avLst/>
            </a:prstGeom>
            <a:noFill/>
            <a:ln cap="flat" cmpd="sng" w="19050">
              <a:solidFill>
                <a:schemeClr val="dk1"/>
              </a:solidFill>
              <a:prstDash val="solid"/>
              <a:round/>
              <a:headEnd len="sm" w="sm" type="none"/>
              <a:tailEnd len="sm" w="sm" type="none"/>
            </a:ln>
          </p:spPr>
        </p:pic>
        <p:sp>
          <p:nvSpPr>
            <p:cNvPr id="184" name="Google Shape;184;p24"/>
            <p:cNvSpPr txBox="1"/>
            <p:nvPr/>
          </p:nvSpPr>
          <p:spPr>
            <a:xfrm>
              <a:off x="4079025" y="2528275"/>
              <a:ext cx="1430400" cy="400200"/>
            </a:xfrm>
            <a:prstGeom prst="rect">
              <a:avLst/>
            </a:prstGeom>
            <a:noFill/>
            <a:ln cap="flat" cmpd="sng" w="19050">
              <a:solidFill>
                <a:srgbClr val="DA000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grpSp>
        <p:nvGrpSpPr>
          <p:cNvPr id="185" name="Google Shape;185;p24"/>
          <p:cNvGrpSpPr/>
          <p:nvPr/>
        </p:nvGrpSpPr>
        <p:grpSpPr>
          <a:xfrm>
            <a:off x="2315675" y="1200150"/>
            <a:ext cx="6476424" cy="3549700"/>
            <a:chOff x="2315675" y="1200150"/>
            <a:chExt cx="6476424" cy="3549700"/>
          </a:xfrm>
        </p:grpSpPr>
        <p:pic>
          <p:nvPicPr>
            <p:cNvPr id="186" name="Google Shape;186;p24"/>
            <p:cNvPicPr preferRelativeResize="0"/>
            <p:nvPr/>
          </p:nvPicPr>
          <p:blipFill>
            <a:blip r:embed="rId5">
              <a:alphaModFix/>
            </a:blip>
            <a:stretch>
              <a:fillRect/>
            </a:stretch>
          </p:blipFill>
          <p:spPr>
            <a:xfrm>
              <a:off x="2315675" y="1200150"/>
              <a:ext cx="6476424" cy="3549700"/>
            </a:xfrm>
            <a:prstGeom prst="rect">
              <a:avLst/>
            </a:prstGeom>
            <a:noFill/>
            <a:ln cap="flat" cmpd="sng" w="19050">
              <a:solidFill>
                <a:schemeClr val="dk1"/>
              </a:solidFill>
              <a:prstDash val="solid"/>
              <a:round/>
              <a:headEnd len="sm" w="sm" type="none"/>
              <a:tailEnd len="sm" w="sm" type="none"/>
            </a:ln>
          </p:spPr>
        </p:pic>
        <p:sp>
          <p:nvSpPr>
            <p:cNvPr id="187" name="Google Shape;187;p24"/>
            <p:cNvSpPr txBox="1"/>
            <p:nvPr/>
          </p:nvSpPr>
          <p:spPr>
            <a:xfrm>
              <a:off x="4556250" y="1437750"/>
              <a:ext cx="1032900" cy="393600"/>
            </a:xfrm>
            <a:prstGeom prst="rect">
              <a:avLst/>
            </a:prstGeom>
            <a:noFill/>
            <a:ln cap="flat" cmpd="sng" w="19050">
              <a:solidFill>
                <a:srgbClr val="DA000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25"/>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195" name="Google Shape;195;p25"/>
          <p:cNvSpPr txBox="1"/>
          <p:nvPr/>
        </p:nvSpPr>
        <p:spPr>
          <a:xfrm>
            <a:off x="0" y="372050"/>
            <a:ext cx="9144000" cy="42483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lang="en" sz="3600">
                <a:solidFill>
                  <a:schemeClr val="lt1"/>
                </a:solidFill>
              </a:rPr>
              <a:t>Regexes are hard but necessary!</a:t>
            </a:r>
            <a:endParaRPr sz="3600">
              <a:solidFill>
                <a:schemeClr val="lt1"/>
              </a:solidFill>
            </a:endParaRPr>
          </a:p>
          <a:p>
            <a:pPr indent="0" lvl="0" marL="0" rtl="0" algn="ctr">
              <a:lnSpc>
                <a:spcPct val="200000"/>
              </a:lnSpc>
              <a:spcBef>
                <a:spcPts val="0"/>
              </a:spcBef>
              <a:spcAft>
                <a:spcPts val="0"/>
              </a:spcAft>
              <a:buNone/>
            </a:pPr>
            <a:r>
              <a:rPr lang="en" sz="3600">
                <a:solidFill>
                  <a:schemeClr val="lt1"/>
                </a:solidFill>
              </a:rPr>
              <a:t>Developers make mistakes!</a:t>
            </a:r>
            <a:endParaRPr sz="3600">
              <a:solidFill>
                <a:schemeClr val="lt1"/>
              </a:solidFill>
            </a:endParaRPr>
          </a:p>
          <a:p>
            <a:pPr indent="0" lvl="0" marL="0" rtl="0" algn="ctr">
              <a:lnSpc>
                <a:spcPct val="200000"/>
              </a:lnSpc>
              <a:spcBef>
                <a:spcPts val="0"/>
              </a:spcBef>
              <a:spcAft>
                <a:spcPts val="0"/>
              </a:spcAft>
              <a:buNone/>
            </a:pPr>
            <a:r>
              <a:rPr lang="en" sz="3600">
                <a:solidFill>
                  <a:schemeClr val="lt1"/>
                </a:solidFill>
              </a:rPr>
              <a:t>How to help them? </a:t>
            </a:r>
            <a:endParaRPr sz="3600">
              <a:solidFill>
                <a:schemeClr val="lt1"/>
              </a:solidFill>
            </a:endParaRPr>
          </a:p>
          <a:p>
            <a:pPr indent="0" lvl="0" marL="0" rtl="0" algn="ctr">
              <a:lnSpc>
                <a:spcPct val="200000"/>
              </a:lnSpc>
              <a:spcBef>
                <a:spcPts val="0"/>
              </a:spcBef>
              <a:spcAft>
                <a:spcPts val="0"/>
              </a:spcAft>
              <a:buNone/>
            </a:pPr>
            <a:r>
              <a:rPr lang="en" sz="4800">
                <a:solidFill>
                  <a:schemeClr val="lt1"/>
                </a:solidFill>
              </a:rPr>
              <a:t>Wait!!</a:t>
            </a:r>
            <a:endParaRPr sz="48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1"/>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1"/>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1"/>
                                        <p:tgtEl>
                                          <p:spTgt spid="1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animEffect filter="fade" transition="in">
                                      <p:cBhvr>
                                        <p:cTn dur="1"/>
                                        <p:tgtEl>
                                          <p:spTgt spid="19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DA0002"/>
                </a:solidFill>
              </a:rPr>
              <a:t>Thesis Statement</a:t>
            </a:r>
            <a:endParaRPr/>
          </a:p>
        </p:txBody>
      </p:sp>
      <p:sp>
        <p:nvSpPr>
          <p:cNvPr id="201" name="Google Shape;201;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202" name="Google Shape;202;p26"/>
          <p:cNvSpPr txBox="1"/>
          <p:nvPr>
            <p:ph idx="1" type="body"/>
          </p:nvPr>
        </p:nvSpPr>
        <p:spPr>
          <a:xfrm>
            <a:off x="457200" y="1200151"/>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Regular expressions in open source software have </a:t>
            </a:r>
            <a:r>
              <a:rPr b="1" lang="en" sz="3000">
                <a:solidFill>
                  <a:srgbClr val="0F79D0"/>
                </a:solidFill>
              </a:rPr>
              <a:t>low test coverage</a:t>
            </a:r>
            <a:r>
              <a:rPr lang="en" sz="3000"/>
              <a:t>, are modified </a:t>
            </a:r>
            <a:r>
              <a:rPr b="1" lang="en" sz="3000">
                <a:solidFill>
                  <a:srgbClr val="115500"/>
                </a:solidFill>
              </a:rPr>
              <a:t>infrequently</a:t>
            </a:r>
            <a:r>
              <a:rPr lang="en" sz="3000"/>
              <a:t>, are overly </a:t>
            </a:r>
            <a:r>
              <a:rPr b="1" lang="en" sz="3000">
                <a:solidFill>
                  <a:srgbClr val="115500"/>
                </a:solidFill>
              </a:rPr>
              <a:t>restrictive</a:t>
            </a:r>
            <a:r>
              <a:rPr lang="en" sz="3000"/>
              <a:t>, and contribute to software </a:t>
            </a:r>
            <a:r>
              <a:rPr b="1" lang="en" sz="3000">
                <a:solidFill>
                  <a:srgbClr val="B45F06"/>
                </a:solidFill>
              </a:rPr>
              <a:t>bugs</a:t>
            </a:r>
            <a:r>
              <a:rPr lang="en" sz="3000"/>
              <a:t>.</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csc-ppt-template-horizontal-left-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c-ppt-template-horizontal-left-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