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216663-C2CC-4882-85E3-3AAA0C8E9AB6}">
  <a:tblStyle styleId="{D7216663-C2CC-4882-85E3-3AAA0C8E9AB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Good afternoon, my name is Peipei, I am a PhD candidate from North Carolina State University. </a:t>
            </a:r>
            <a:endParaRPr/>
          </a:p>
          <a:p>
            <a:pPr indent="0" lvl="0" marL="0" rtl="0" algn="l">
              <a:lnSpc>
                <a:spcPct val="100000"/>
              </a:lnSpc>
              <a:spcBef>
                <a:spcPts val="0"/>
              </a:spcBef>
              <a:spcAft>
                <a:spcPts val="0"/>
              </a:spcAft>
              <a:buSzPts val="1400"/>
              <a:buNone/>
            </a:pPr>
            <a:r>
              <a:rPr lang="en" sz="1200"/>
              <a:t>As our paper is titled (“exploring regular evolution”),   </a:t>
            </a:r>
            <a:endParaRPr/>
          </a:p>
          <a:p>
            <a:pPr indent="0" lvl="0" marL="0" rtl="0" algn="l">
              <a:lnSpc>
                <a:spcPct val="100000"/>
              </a:lnSpc>
              <a:spcBef>
                <a:spcPts val="0"/>
              </a:spcBef>
              <a:spcAft>
                <a:spcPts val="0"/>
              </a:spcAft>
              <a:buSzPts val="1400"/>
              <a:buNone/>
            </a:pPr>
            <a:r>
              <a:rPr lang="en" sz="1200"/>
              <a:t>In the next 20 minutes I am going to share with you our observations and thoughts on how regular expression evolves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400"/>
              <a:buNone/>
            </a:pPr>
            <a:r>
              <a:rPr lang="en" sz="1400"/>
              <a:t>This empirical study want to gain some knowledge about regex changes</a:t>
            </a:r>
            <a:endParaRPr/>
          </a:p>
          <a:p>
            <a:pPr indent="0" lvl="0" marL="0" rtl="0" algn="l">
              <a:lnSpc>
                <a:spcPct val="200000"/>
              </a:lnSpc>
              <a:spcBef>
                <a:spcPts val="0"/>
              </a:spcBef>
              <a:spcAft>
                <a:spcPts val="0"/>
              </a:spcAft>
              <a:buSzPts val="1400"/>
              <a:buNone/>
            </a:pPr>
            <a:r>
              <a:t/>
            </a:r>
            <a:endParaRPr sz="1400"/>
          </a:p>
          <a:p>
            <a:pPr indent="-342900" lvl="0" marL="342900" rtl="0" algn="l">
              <a:lnSpc>
                <a:spcPct val="200000"/>
              </a:lnSpc>
              <a:spcBef>
                <a:spcPts val="0"/>
              </a:spcBef>
              <a:spcAft>
                <a:spcPts val="0"/>
              </a:spcAft>
              <a:buSzPts val="1400"/>
              <a:buChar char="●"/>
            </a:pPr>
            <a:r>
              <a:rPr lang="en" sz="1400"/>
              <a:t>Why it is changes----reasons</a:t>
            </a:r>
            <a:endParaRPr/>
          </a:p>
          <a:p>
            <a:pPr indent="-342900" lvl="0" marL="342900" rtl="0" algn="l">
              <a:lnSpc>
                <a:spcPct val="200000"/>
              </a:lnSpc>
              <a:spcBef>
                <a:spcPts val="0"/>
              </a:spcBef>
              <a:spcAft>
                <a:spcPts val="0"/>
              </a:spcAft>
              <a:buSzPts val="1400"/>
              <a:buChar char="●"/>
            </a:pPr>
            <a:r>
              <a:rPr lang="en" sz="1400"/>
              <a:t>What----which part of the regex is likely to be incorrect</a:t>
            </a:r>
            <a:endParaRPr/>
          </a:p>
          <a:p>
            <a:pPr indent="-342900" lvl="0" marL="342900" rtl="0" algn="l">
              <a:lnSpc>
                <a:spcPct val="200000"/>
              </a:lnSpc>
              <a:spcBef>
                <a:spcPts val="0"/>
              </a:spcBef>
              <a:spcAft>
                <a:spcPts val="0"/>
              </a:spcAft>
              <a:buSzPts val="1400"/>
              <a:buChar char="●"/>
            </a:pPr>
            <a:r>
              <a:rPr lang="en" sz="1400"/>
              <a:t>How ---how to change that part to make the regular expression correct</a:t>
            </a:r>
            <a:endParaRPr/>
          </a:p>
          <a:p>
            <a:pPr indent="0" lvl="0" marL="0" rtl="0" algn="l">
              <a:lnSpc>
                <a:spcPct val="200000"/>
              </a:lnSpc>
              <a:spcBef>
                <a:spcPts val="0"/>
              </a:spcBef>
              <a:spcAft>
                <a:spcPts val="0"/>
              </a:spcAft>
              <a:buSzPts val="1400"/>
              <a:buNone/>
            </a:pPr>
            <a:r>
              <a:t/>
            </a:r>
            <a:endParaRPr sz="1400"/>
          </a:p>
          <a:p>
            <a:pPr indent="0" lvl="0" marL="0" rtl="0" algn="l">
              <a:lnSpc>
                <a:spcPct val="200000"/>
              </a:lnSpc>
              <a:spcBef>
                <a:spcPts val="0"/>
              </a:spcBef>
              <a:spcAft>
                <a:spcPts val="0"/>
              </a:spcAft>
              <a:buSzPts val="1400"/>
              <a:buNone/>
            </a:pPr>
            <a:r>
              <a:rPr lang="en" sz="1400"/>
              <a:t>Moreover, we can apply the knowledge on automated tools and use these tools to help developers write correct regular expressions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 we did an empirical study how regex expressions evolve over time in real-world programs, with three research questions: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Characteristics of regex evolution, such as how often a regular expression is changed?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Syntactically changes are the edit distance of changing regular expression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And the semantic changes of changing a regex</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did an empirical study how regex expressions evolve over time in real-world programs, with three research questions: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Characteristics of regex evolution, such as how often a regular expression is changed?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Syntactically changes are the edit distance of changing regular expression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And the semantic changes of changing a regex</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study contains two datasets representing 2 different scenarios. </a:t>
            </a:r>
            <a:endParaRPr/>
          </a:p>
          <a:p>
            <a:pPr indent="0" lvl="0" marL="0" marR="0" rtl="0" algn="l">
              <a:lnSpc>
                <a:spcPct val="100000"/>
              </a:lnSpc>
              <a:spcBef>
                <a:spcPts val="0"/>
              </a:spcBef>
              <a:spcAft>
                <a:spcPts val="0"/>
              </a:spcAft>
              <a:buClr>
                <a:schemeClr val="dk1"/>
              </a:buClr>
              <a:buSzPts val="1100"/>
              <a:buFont typeface="Arial"/>
              <a:buNone/>
            </a:pPr>
            <a:r>
              <a:rPr lang="en" sz="1400">
                <a:solidFill>
                  <a:srgbClr val="3A4145"/>
                </a:solidFill>
                <a:latin typeface="Times New Roman"/>
                <a:ea typeface="Times New Roman"/>
                <a:cs typeface="Times New Roman"/>
                <a:sym typeface="Times New Roman"/>
              </a:rPr>
              <a:t>The Github data is Coarse-grained,  each regular expression changes are persistent in the source code; </a:t>
            </a:r>
            <a:endParaRPr/>
          </a:p>
          <a:p>
            <a:pPr indent="0" lvl="0" marL="0" marR="0" rtl="0" algn="l">
              <a:lnSpc>
                <a:spcPct val="100000"/>
              </a:lnSpc>
              <a:spcBef>
                <a:spcPts val="0"/>
              </a:spcBef>
              <a:spcAft>
                <a:spcPts val="0"/>
              </a:spcAft>
              <a:buClr>
                <a:schemeClr val="dk1"/>
              </a:buClr>
              <a:buSzPts val="1100"/>
              <a:buFont typeface="Arial"/>
              <a:buNone/>
            </a:pPr>
            <a:r>
              <a:rPr lang="en" sz="1400">
                <a:solidFill>
                  <a:srgbClr val="3A4145"/>
                </a:solidFill>
                <a:latin typeface="Times New Roman"/>
                <a:ea typeface="Times New Roman"/>
                <a:cs typeface="Times New Roman"/>
                <a:sym typeface="Times New Roman"/>
              </a:rPr>
              <a:t>Once committed, the regex are going to stay in the source code for a long time, used for many time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400">
                <a:solidFill>
                  <a:srgbClr val="3A4145"/>
                </a:solidFill>
                <a:latin typeface="Times New Roman"/>
                <a:ea typeface="Times New Roman"/>
                <a:cs typeface="Times New Roman"/>
                <a:sym typeface="Times New Roman"/>
              </a:rPr>
              <a:t>We have another dataset, which is of fine granularity, analyzing </a:t>
            </a:r>
            <a:r>
              <a:rPr lang="en" sz="1400">
                <a:solidFill>
                  <a:srgbClr val="0000FF"/>
                </a:solidFill>
              </a:rPr>
              <a:t>how developers activities in changing regular expressions.</a:t>
            </a:r>
            <a:endParaRPr/>
          </a:p>
          <a:p>
            <a:pPr indent="0" lvl="0" marL="0" rtl="0" algn="l">
              <a:lnSpc>
                <a:spcPct val="100000"/>
              </a:lnSpc>
              <a:spcBef>
                <a:spcPts val="0"/>
              </a:spcBef>
              <a:spcAft>
                <a:spcPts val="0"/>
              </a:spcAft>
              <a:buClr>
                <a:schemeClr val="dk1"/>
              </a:buClr>
              <a:buSzPts val="1100"/>
              <a:buFont typeface="Arial"/>
              <a:buNone/>
            </a:pPr>
            <a:r>
              <a:t/>
            </a:r>
            <a:endParaRPr sz="1400">
              <a:solidFill>
                <a:srgbClr val="3A4145"/>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rgbClr val="3A4145"/>
                </a:solidFill>
                <a:latin typeface="Times New Roman"/>
                <a:ea typeface="Times New Roman"/>
                <a:cs typeface="Times New Roman"/>
                <a:sym typeface="Times New Roman"/>
              </a:rPr>
              <a:t>check the paper if you are interested. </a:t>
            </a:r>
            <a:endParaRPr/>
          </a:p>
          <a:p>
            <a:pPr indent="0" lvl="0" marL="0" rtl="0" algn="l">
              <a:lnSpc>
                <a:spcPct val="100000"/>
              </a:lnSpc>
              <a:spcBef>
                <a:spcPts val="0"/>
              </a:spcBef>
              <a:spcAft>
                <a:spcPts val="0"/>
              </a:spcAft>
              <a:buClr>
                <a:schemeClr val="dk1"/>
              </a:buClr>
              <a:buSzPts val="1100"/>
              <a:buFont typeface="Arial"/>
              <a:buNone/>
            </a:pPr>
            <a:r>
              <a:t/>
            </a:r>
            <a:endParaRPr sz="1400">
              <a:solidFill>
                <a:srgbClr val="3A4145"/>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rgbClr val="3A4145"/>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 sz="1400"/>
              <a:t>Syntactic changes we measure the edit distance before and after the regex changed</a:t>
            </a:r>
            <a:endParaRPr/>
          </a:p>
          <a:p>
            <a:pPr indent="0" lvl="0" marL="139700" rtl="0" algn="l">
              <a:lnSpc>
                <a:spcPct val="100000"/>
              </a:lnSpc>
              <a:spcBef>
                <a:spcPts val="0"/>
              </a:spcBef>
              <a:spcAft>
                <a:spcPts val="0"/>
              </a:spcAft>
              <a:buSzPts val="1400"/>
              <a:buNone/>
            </a:pPr>
            <a:r>
              <a:rPr lang="en" sz="1400"/>
              <a:t>Edit distance is the calculated minimum number of operations required to transform one string into the other. </a:t>
            </a:r>
            <a:endParaRPr/>
          </a:p>
          <a:p>
            <a:pPr indent="0" lvl="0" marL="139700" rtl="0" algn="l">
              <a:lnSpc>
                <a:spcPct val="100000"/>
              </a:lnSpc>
              <a:spcBef>
                <a:spcPts val="0"/>
              </a:spcBef>
              <a:spcAft>
                <a:spcPts val="0"/>
              </a:spcAft>
              <a:buSzPts val="1400"/>
              <a:buNone/>
            </a:pPr>
            <a:r>
              <a:rPr lang="en" sz="1400"/>
              <a:t>In this specific example, </a:t>
            </a:r>
            <a:endParaRPr sz="1400"/>
          </a:p>
          <a:p>
            <a:pPr indent="0" lvl="0" marL="139700" rtl="0" algn="l">
              <a:lnSpc>
                <a:spcPct val="100000"/>
              </a:lnSpc>
              <a:spcBef>
                <a:spcPts val="0"/>
              </a:spcBef>
              <a:spcAft>
                <a:spcPts val="0"/>
              </a:spcAft>
              <a:buSzPts val="1400"/>
              <a:buNone/>
            </a:pPr>
            <a:r>
              <a:t/>
            </a:r>
            <a:endParaRPr sz="1400"/>
          </a:p>
          <a:p>
            <a:pPr indent="0" lvl="0" marL="139700" rtl="0" algn="l">
              <a:lnSpc>
                <a:spcPct val="100000"/>
              </a:lnSpc>
              <a:spcBef>
                <a:spcPts val="0"/>
              </a:spcBef>
              <a:spcAft>
                <a:spcPts val="0"/>
              </a:spcAft>
              <a:buSzPts val="1400"/>
              <a:buNone/>
            </a:pPr>
            <a:r>
              <a:rPr lang="en" sz="1400"/>
              <a:t>Levenshtein distance [23] measures the syntactic distance between two strings by counting the number of character insertions, deletions, and substitutions needed to transform</a:t>
            </a:r>
            <a:endParaRPr/>
          </a:p>
          <a:p>
            <a:pPr indent="0" lvl="0" marL="139700" rtl="0" algn="l">
              <a:lnSpc>
                <a:spcPct val="100000"/>
              </a:lnSpc>
              <a:spcBef>
                <a:spcPts val="0"/>
              </a:spcBef>
              <a:spcAft>
                <a:spcPts val="0"/>
              </a:spcAft>
              <a:buSzPts val="1400"/>
              <a:buNone/>
            </a:pPr>
            <a:r>
              <a:rPr lang="en" sz="1400"/>
              <a:t>one regular expression into the other.</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Here we have a If we look the semantic meanings of r1 and r2, we will find that the semantics are shrinked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It is no sense to create regex with completely different semantics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How large is the overlap</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400"/>
              <a:buFont typeface="Arial"/>
              <a:buNone/>
            </a:pPr>
            <a:r>
              <a:rPr lang="en" sz="1400"/>
              <a:t>SANER is a conference talking about evolution</a:t>
            </a:r>
            <a:endParaRPr sz="1400"/>
          </a:p>
          <a:p>
            <a:pPr indent="0" lvl="0" marL="0" rtl="0" algn="l">
              <a:lnSpc>
                <a:spcPct val="200000"/>
              </a:lnSpc>
              <a:spcBef>
                <a:spcPts val="0"/>
              </a:spcBef>
              <a:spcAft>
                <a:spcPts val="0"/>
              </a:spcAft>
              <a:buSzPts val="1400"/>
              <a:buNone/>
            </a:pPr>
            <a:r>
              <a:rPr lang="en" sz="1400"/>
              <a:t>, software evolution is one of popular topics in software engineering</a:t>
            </a:r>
            <a:endParaRPr/>
          </a:p>
          <a:p>
            <a:pPr indent="0" lvl="0" marL="0" rtl="0" algn="l">
              <a:lnSpc>
                <a:spcPct val="200000"/>
              </a:lnSpc>
              <a:spcBef>
                <a:spcPts val="0"/>
              </a:spcBef>
              <a:spcAft>
                <a:spcPts val="0"/>
              </a:spcAft>
              <a:buSzPts val="1400"/>
              <a:buNone/>
            </a:pPr>
            <a:r>
              <a:rPr lang="en" sz="1400">
                <a:solidFill>
                  <a:schemeClr val="dk1"/>
                </a:solidFill>
              </a:rPr>
              <a:t>There are many tools, techniques for evolving software;</a:t>
            </a:r>
            <a:endParaRPr/>
          </a:p>
          <a:p>
            <a:pPr indent="0" lvl="0" marL="0" marR="0" rtl="0" algn="l">
              <a:lnSpc>
                <a:spcPct val="200000"/>
              </a:lnSpc>
              <a:spcBef>
                <a:spcPts val="0"/>
              </a:spcBef>
              <a:spcAft>
                <a:spcPts val="0"/>
              </a:spcAft>
              <a:buClr>
                <a:srgbClr val="000000"/>
              </a:buClr>
              <a:buSzPts val="1400"/>
              <a:buFont typeface="Arial"/>
              <a:buNone/>
            </a:pPr>
            <a:r>
              <a:rPr lang="en" sz="1400">
                <a:solidFill>
                  <a:schemeClr val="dk1"/>
                </a:solidFill>
              </a:rPr>
              <a:t>different types of software evolution and the relations to software maintenance, comprehension, software testings</a:t>
            </a: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Main idea: most regular expression change have overlaps</a:t>
            </a:r>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Main idea: most regular expression change have overlaps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Regular expressions are rarely changed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400"/>
              <a:buNone/>
            </a:pPr>
            <a:r>
              <a:rPr lang="en" sz="1400"/>
              <a:t>Software evolution is a broad research area, there are many topics on it. for source code evolution, clone evolution, etc</a:t>
            </a:r>
            <a:endParaRPr sz="1050">
              <a:solidFill>
                <a:schemeClr val="dk1"/>
              </a:solidFill>
            </a:endParaRPr>
          </a:p>
          <a:p>
            <a:pPr indent="0" lvl="0" marL="0" rtl="0" algn="l">
              <a:lnSpc>
                <a:spcPct val="200000"/>
              </a:lnSpc>
              <a:spcBef>
                <a:spcPts val="0"/>
              </a:spcBef>
              <a:spcAft>
                <a:spcPts val="0"/>
              </a:spcAft>
              <a:buSzPts val="1400"/>
              <a:buNone/>
            </a:pPr>
            <a:r>
              <a:rPr lang="en" sz="1050">
                <a:solidFill>
                  <a:schemeClr val="dk1"/>
                </a:solidFill>
              </a:rPr>
              <a:t>There are even clone evolution studies, focus on the code cloning </a:t>
            </a:r>
            <a:endParaRPr/>
          </a:p>
          <a:p>
            <a:pPr indent="0" lvl="0" marL="0" rtl="0" algn="l">
              <a:lnSpc>
                <a:spcPct val="200000"/>
              </a:lnSpc>
              <a:spcBef>
                <a:spcPts val="0"/>
              </a:spcBef>
              <a:spcAft>
                <a:spcPts val="0"/>
              </a:spcAft>
              <a:buSzPts val="1400"/>
              <a:buNone/>
            </a:pPr>
            <a:r>
              <a:t/>
            </a:r>
            <a:endParaRPr sz="1050">
              <a:solidFill>
                <a:schemeClr val="dk1"/>
              </a:solidFill>
            </a:endParaRPr>
          </a:p>
          <a:p>
            <a:pPr indent="0" lvl="0" marL="0" rtl="0" algn="l">
              <a:lnSpc>
                <a:spcPct val="200000"/>
              </a:lnSpc>
              <a:spcBef>
                <a:spcPts val="0"/>
              </a:spcBef>
              <a:spcAft>
                <a:spcPts val="0"/>
              </a:spcAft>
              <a:buSzPts val="1400"/>
              <a:buNone/>
            </a:pPr>
            <a:r>
              <a:rPr lang="en" sz="1050">
                <a:solidFill>
                  <a:schemeClr val="dk1"/>
                </a:solidFill>
              </a:rPr>
              <a:t>But Where is </a:t>
            </a:r>
            <a:r>
              <a:rPr lang="en" sz="1400"/>
              <a:t>Regular expression evolution,  Very few people have thought about that.</a:t>
            </a:r>
            <a:endParaRPr sz="1400"/>
          </a:p>
          <a:p>
            <a:pPr indent="-254000" lvl="0" marL="342900" rtl="0" algn="l">
              <a:lnSpc>
                <a:spcPct val="200000"/>
              </a:lnSpc>
              <a:spcBef>
                <a:spcPts val="0"/>
              </a:spcBef>
              <a:spcAft>
                <a:spcPts val="0"/>
              </a:spcAft>
              <a:buSzPts val="1400"/>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People do not do studies on regular expression evolution does not mean it is a trivial research problem.  </a:t>
            </a:r>
            <a:endParaRPr/>
          </a:p>
          <a:p>
            <a:pPr indent="0" lvl="0" marL="0" rtl="0" algn="l">
              <a:lnSpc>
                <a:spcPct val="100000"/>
              </a:lnSpc>
              <a:spcBef>
                <a:spcPts val="0"/>
              </a:spcBef>
              <a:spcAft>
                <a:spcPts val="0"/>
              </a:spcAft>
              <a:buSzPts val="1400"/>
              <a:buNone/>
            </a:pPr>
            <a:r>
              <a:rPr lang="en"/>
              <a:t>Here We argue that regular expression is non-trivial.  In fact, it is important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Maybe It is just because you haven’t realized how important it is/ its importance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Regular expressions, in fact, are everywhere in our code.  We use them a lot for searching information and data validation. </a:t>
            </a:r>
            <a:endParaRPr/>
          </a:p>
          <a:p>
            <a:pPr indent="0" lvl="0" marL="0" rtl="0" algn="l">
              <a:lnSpc>
                <a:spcPct val="100000"/>
              </a:lnSpc>
              <a:spcBef>
                <a:spcPts val="0"/>
              </a:spcBef>
              <a:spcAft>
                <a:spcPts val="0"/>
              </a:spcAft>
              <a:buSzPts val="1400"/>
              <a:buNone/>
            </a:pPr>
            <a:r>
              <a:rPr lang="en"/>
              <a:t>It is used for Network access control,</a:t>
            </a:r>
            <a:endParaRPr/>
          </a:p>
          <a:p>
            <a:pPr indent="0" lvl="0" marL="0" rtl="0" algn="l">
              <a:lnSpc>
                <a:spcPct val="100000"/>
              </a:lnSpc>
              <a:spcBef>
                <a:spcPts val="0"/>
              </a:spcBef>
              <a:spcAft>
                <a:spcPts val="0"/>
              </a:spcAft>
              <a:buSzPts val="1400"/>
              <a:buNone/>
            </a:pPr>
            <a:r>
              <a:rPr lang="en"/>
              <a:t>, iptables, firewall rules. Network intrusion detection so they are embedded in network devices.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Walk through an example</a:t>
            </a:r>
            <a:endParaRPr/>
          </a:p>
          <a:p>
            <a:pPr indent="0" lvl="0" marL="0" rtl="0" algn="l">
              <a:lnSpc>
                <a:spcPct val="100000"/>
              </a:lnSpc>
              <a:spcBef>
                <a:spcPts val="0"/>
              </a:spcBef>
              <a:spcAft>
                <a:spcPts val="0"/>
              </a:spcAft>
              <a:buSzPts val="1400"/>
              <a:buNone/>
            </a:pPr>
            <a:r>
              <a:rPr lang="en"/>
              <a:t>To begin with, we have a regex for email address We also have some testing string.  3 accepted, 2 are rejected.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first step change the length of domain name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It may assume the original regex has multiple mistakes, and thus apply all the operations together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lang="en"/>
              <a:t>To implement this idea, there are some rules defined on how to change regular expressions.  In genetic terms, these rules are called mutation operator for regex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Now this is not the end. It is not even the beginning of the end. But it is, perhaps, the end of the beginning.</a:t>
            </a:r>
            <a:endParaRPr/>
          </a:p>
          <a:p>
            <a:pPr indent="0" lvl="0" marL="0" rtl="0" algn="l">
              <a:lnSpc>
                <a:spcPct val="100000"/>
              </a:lnSpc>
              <a:spcBef>
                <a:spcPts val="0"/>
              </a:spcBef>
              <a:spcAft>
                <a:spcPts val="0"/>
              </a:spcAft>
              <a:buSzPts val="1400"/>
              <a:buNone/>
            </a:pPr>
            <a:r>
              <a:rPr lang="en"/>
              <a:t>Winston Churchill Quotes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400"/>
              <a:buFont typeface="Arial"/>
              <a:buNone/>
            </a:pPr>
            <a:r>
              <a:rPr lang="en" sz="1400"/>
              <a:t>In the example I have just shown to you,  the regular expression for email address is changed according to different testing strings. But in reality or software development, regular expressions are not often tested. </a:t>
            </a:r>
            <a:endParaRPr/>
          </a:p>
          <a:p>
            <a:pPr indent="0" lvl="0" marL="0" rtl="0" algn="l">
              <a:lnSpc>
                <a:spcPct val="200000"/>
              </a:lnSpc>
              <a:spcBef>
                <a:spcPts val="0"/>
              </a:spcBef>
              <a:spcAft>
                <a:spcPts val="0"/>
              </a:spcAft>
              <a:buSzPts val="1400"/>
              <a:buNone/>
            </a:pPr>
            <a:r>
              <a:t/>
            </a:r>
            <a:endParaRPr sz="1400"/>
          </a:p>
          <a:p>
            <a:pPr indent="0" lvl="0" marL="0" rtl="0" algn="l">
              <a:lnSpc>
                <a:spcPct val="200000"/>
              </a:lnSpc>
              <a:spcBef>
                <a:spcPts val="0"/>
              </a:spcBef>
              <a:spcAft>
                <a:spcPts val="0"/>
              </a:spcAft>
              <a:buSzPts val="1400"/>
              <a:buNone/>
            </a:pPr>
            <a:r>
              <a:t/>
            </a:r>
            <a:endParaRPr sz="1400"/>
          </a:p>
          <a:p>
            <a:pPr indent="0" lvl="0" marL="0" rtl="0" algn="l">
              <a:lnSpc>
                <a:spcPct val="200000"/>
              </a:lnSpc>
              <a:spcBef>
                <a:spcPts val="0"/>
              </a:spcBef>
              <a:spcAft>
                <a:spcPts val="0"/>
              </a:spcAft>
              <a:buSzPts val="1400"/>
              <a:buNone/>
            </a:pPr>
            <a:r>
              <a:rPr lang="en" sz="1400"/>
              <a:t>Regular expression itself is a skill hard to acquire, it is error-prone</a:t>
            </a:r>
            <a:endParaRPr/>
          </a:p>
          <a:p>
            <a:pPr indent="0" lvl="0" marL="0" rtl="0" algn="l">
              <a:lnSpc>
                <a:spcPct val="200000"/>
              </a:lnSpc>
              <a:spcBef>
                <a:spcPts val="0"/>
              </a:spcBef>
              <a:spcAft>
                <a:spcPts val="0"/>
              </a:spcAft>
              <a:buSzPts val="1400"/>
              <a:buNone/>
            </a:pPr>
            <a:r>
              <a:rPr lang="en" sz="1400"/>
              <a:t>The worst thing is that developers do not have the habit of changing their regular expressions, probably they even have not realized their regular expressions are not correct, because they do not test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7" name="Google Shape;17;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lvl="1"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algn="ctr">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lvl="4" marR="0" algn="ctr">
              <a:lnSpc>
                <a:spcPct val="100000"/>
              </a:lnSpc>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2" name="Google Shape;72;p1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9" name="Google Shape;79;p12"/>
          <p:cNvSpPr txBox="1"/>
          <p:nvPr>
            <p:ph idx="1" type="body"/>
          </p:nvPr>
        </p:nvSpPr>
        <p:spPr>
          <a:xfrm rot="5400000">
            <a:off x="3408150" y="-684000"/>
            <a:ext cx="2327700"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85" name="Google Shape;85;p1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9pPr>
          </a:lstStyle>
          <a:p/>
        </p:txBody>
      </p:sp>
      <p:sp>
        <p:nvSpPr>
          <p:cNvPr id="23" name="Google Shape;23;p3"/>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24" name="Google Shape;24;p3"/>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25" name="Google Shape;25;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8" name="Google Shape;28;p4"/>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4"/>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4" name="Google Shape;34;p5"/>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9" name="Google Shape;39;p6"/>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400"/>
              <a:buFont typeface="Arial"/>
              <a:buNone/>
              <a:defRPr b="0" i="0" sz="2000" u="none" cap="none" strike="noStrike">
                <a:solidFill>
                  <a:srgbClr val="888888"/>
                </a:solidFill>
                <a:latin typeface="Arial"/>
                <a:ea typeface="Arial"/>
                <a:cs typeface="Arial"/>
                <a:sym typeface="Arial"/>
              </a:defRPr>
            </a:lvl1pPr>
            <a:lvl2pPr indent="-228600" lvl="1" marL="914400" marR="0" algn="l">
              <a:lnSpc>
                <a:spcPct val="100000"/>
              </a:lnSpc>
              <a:spcBef>
                <a:spcPts val="360"/>
              </a:spcBef>
              <a:spcAft>
                <a:spcPts val="0"/>
              </a:spcAft>
              <a:buClr>
                <a:srgbClr val="888888"/>
              </a:buClr>
              <a:buSzPts val="24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320"/>
              </a:spcBef>
              <a:spcAft>
                <a:spcPts val="0"/>
              </a:spcAft>
              <a:buClr>
                <a:srgbClr val="888888"/>
              </a:buClr>
              <a:buSzPts val="1800"/>
              <a:buFont typeface="Arial"/>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280"/>
              </a:spcBef>
              <a:spcAft>
                <a:spcPts val="0"/>
              </a:spcAft>
              <a:buClr>
                <a:srgbClr val="888888"/>
              </a:buClr>
              <a:buSzPts val="10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5" name="Google Shape;45;p7"/>
          <p:cNvSpPr txBox="1"/>
          <p:nvPr>
            <p:ph idx="1" type="body"/>
          </p:nvPr>
        </p:nvSpPr>
        <p:spPr>
          <a:xfrm>
            <a:off x="457200" y="1476375"/>
            <a:ext cx="4038600" cy="31182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2" type="body"/>
          </p:nvPr>
        </p:nvSpPr>
        <p:spPr>
          <a:xfrm>
            <a:off x="4648200" y="1476375"/>
            <a:ext cx="4038600" cy="31182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2" name="Google Shape;52;p8"/>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65" name="Google Shape;65;p10"/>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800600"/>
            <a:ext cx="9144000" cy="342900"/>
          </a:xfrm>
          <a:prstGeom prst="rect">
            <a:avLst/>
          </a:prstGeom>
          <a:noFill/>
          <a:ln>
            <a:noFill/>
          </a:ln>
        </p:spPr>
      </p:pic>
      <p:sp>
        <p:nvSpPr>
          <p:cNvPr id="7" name="Google Shape;7;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1" name="Google Shape;11;p1"/>
          <p:cNvPicPr preferRelativeResize="0"/>
          <p:nvPr/>
        </p:nvPicPr>
        <p:blipFill rotWithShape="1">
          <a:blip r:embed="rId1">
            <a:alphaModFix/>
          </a:blip>
          <a:srcRect b="0" l="0" r="0" t="0"/>
          <a:stretch/>
        </p:blipFill>
        <p:spPr>
          <a:xfrm>
            <a:off x="0" y="0"/>
            <a:ext cx="9144000" cy="342900"/>
          </a:xfrm>
          <a:prstGeom prst="rect">
            <a:avLst/>
          </a:prstGeom>
          <a:noFill/>
          <a:ln>
            <a:noFill/>
          </a:ln>
        </p:spPr>
      </p:pic>
      <p:sp>
        <p:nvSpPr>
          <p:cNvPr id="12" name="Google Shape;12;p1"/>
          <p:cNvSpPr txBox="1"/>
          <p:nvPr/>
        </p:nvSpPr>
        <p:spPr>
          <a:xfrm>
            <a:off x="6892636" y="54573"/>
            <a:ext cx="2089800" cy="254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Open Sans"/>
                <a:ea typeface="Open Sans"/>
                <a:cs typeface="Open Sans"/>
                <a:sym typeface="Open Sans"/>
              </a:rPr>
              <a:t>Computer Science</a:t>
            </a:r>
            <a:endParaRPr b="0" i="0" sz="1600" u="none" cap="none" strike="noStrike">
              <a:solidFill>
                <a:schemeClr val="lt1"/>
              </a:solidFill>
              <a:latin typeface="Open Sans"/>
              <a:ea typeface="Open Sans"/>
              <a:cs typeface="Open Sans"/>
              <a:sym typeface="Open Sans"/>
            </a:endParaRPr>
          </a:p>
        </p:txBody>
      </p:sp>
      <p:sp>
        <p:nvSpPr>
          <p:cNvPr id="13" name="Google Shape;13;p1"/>
          <p:cNvSpPr txBox="1"/>
          <p:nvPr/>
        </p:nvSpPr>
        <p:spPr>
          <a:xfrm>
            <a:off x="6069375" y="-602934"/>
            <a:ext cx="3000000" cy="2250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a:t>
            </a:r>
            <a:r>
              <a:rPr b="0" i="0" lang="en" sz="1200" u="none" cap="none" strike="noStrike">
                <a:solidFill>
                  <a:srgbClr val="000000"/>
                </a:solidFill>
                <a:latin typeface="Calibri"/>
                <a:ea typeface="Calibri"/>
                <a:cs typeface="Calibri"/>
                <a:sym typeface="Calibri"/>
              </a:rPr>
              <a:t>  </a:t>
            </a:r>
            <a:endParaRPr b="1" i="0" sz="1400" u="none" cap="none" strike="noStrike">
              <a:solidFill>
                <a:srgbClr val="DA0002"/>
              </a:solidFill>
              <a:latin typeface="Arial"/>
              <a:ea typeface="Arial"/>
              <a:cs typeface="Arial"/>
              <a:sym typeface="Arial"/>
            </a:endParaRPr>
          </a:p>
        </p:txBody>
      </p:sp>
      <p:sp>
        <p:nvSpPr>
          <p:cNvPr id="14" name="Google Shape;14;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majumd3@ncsu.edu" TargetMode="External"/><Relationship Id="rId4" Type="http://schemas.openxmlformats.org/officeDocument/2006/relationships/hyperlink" Target="mailto:rbai@ncsu.edu" TargetMode="External"/><Relationship Id="rId5" Type="http://schemas.openxmlformats.org/officeDocument/2006/relationships/hyperlink" Target="mailto:pwang7@nc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mailto:pwang7@ncs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21100" y="1140625"/>
            <a:ext cx="84672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Regular Expression Evolution</a:t>
            </a:r>
            <a:endParaRPr/>
          </a:p>
        </p:txBody>
      </p:sp>
      <p:sp>
        <p:nvSpPr>
          <p:cNvPr id="94" name="Google Shape;94;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95" name="Google Shape;95;p14"/>
          <p:cNvSpPr txBox="1"/>
          <p:nvPr/>
        </p:nvSpPr>
        <p:spPr>
          <a:xfrm>
            <a:off x="1371600" y="2590800"/>
            <a:ext cx="6400800" cy="196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480"/>
              </a:spcBef>
              <a:spcAft>
                <a:spcPts val="0"/>
              </a:spcAft>
              <a:buClr>
                <a:srgbClr val="000000"/>
              </a:buClr>
              <a:buSzPts val="2400"/>
              <a:buFont typeface="Arial"/>
              <a:buNone/>
            </a:pPr>
            <a:r>
              <a:rPr b="0" i="0" lang="en" sz="2400" u="none" cap="none" strike="noStrike">
                <a:solidFill>
                  <a:srgbClr val="0000FF"/>
                </a:solidFill>
                <a:latin typeface="Arial"/>
                <a:ea typeface="Arial"/>
                <a:cs typeface="Arial"/>
                <a:sym typeface="Arial"/>
              </a:rPr>
              <a:t>Peipei Wang   </a:t>
            </a:r>
            <a:r>
              <a:rPr b="0" i="0" lang="en" sz="2400" u="none" cap="none" strike="noStrike">
                <a:solidFill>
                  <a:srgbClr val="4A86E8"/>
                </a:solidFill>
                <a:latin typeface="Arial"/>
                <a:ea typeface="Arial"/>
                <a:cs typeface="Arial"/>
                <a:sym typeface="Arial"/>
              </a:rPr>
              <a:t>Gina R. Bai   Kathryn T. Stolee</a:t>
            </a:r>
            <a:br>
              <a:rPr b="0" i="0" lang="en" sz="2400" u="none" cap="none" strike="noStrike">
                <a:solidFill>
                  <a:srgbClr val="888888"/>
                </a:solidFill>
                <a:latin typeface="Arial"/>
                <a:ea typeface="Arial"/>
                <a:cs typeface="Arial"/>
                <a:sym typeface="Arial"/>
              </a:rPr>
            </a:br>
            <a:endParaRPr b="0" i="0" sz="2400" u="none" cap="none" strike="noStrike">
              <a:solidFill>
                <a:srgbClr val="888888"/>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North Carolina State University</a:t>
            </a:r>
            <a:endParaRPr b="0" i="0" sz="1800" u="none" cap="none" strike="noStrike">
              <a:solidFill>
                <a:srgbClr val="FF0000"/>
              </a:solidFill>
              <a:latin typeface="Arial"/>
              <a:ea typeface="Arial"/>
              <a:cs typeface="Arial"/>
              <a:sym typeface="Arial"/>
            </a:endParaRPr>
          </a:p>
          <a:p>
            <a:pPr indent="0" lvl="0" marL="0" marR="0" rtl="0" algn="ctr">
              <a:lnSpc>
                <a:spcPct val="100000"/>
              </a:lnSpc>
              <a:spcBef>
                <a:spcPts val="480"/>
              </a:spcBef>
              <a:spcAft>
                <a:spcPts val="0"/>
              </a:spcAft>
              <a:buClr>
                <a:srgbClr val="000000"/>
              </a:buClr>
              <a:buSzPts val="1800"/>
              <a:buFont typeface="Arial"/>
              <a:buNone/>
            </a:pPr>
            <a:r>
              <a:rPr b="0" i="0" lang="en" sz="1800" u="sng" cap="none" strike="noStrike">
                <a:solidFill>
                  <a:schemeClr val="hlink"/>
                </a:solidFill>
                <a:latin typeface="Arial"/>
                <a:ea typeface="Arial"/>
                <a:cs typeface="Arial"/>
                <a:sym typeface="Arial"/>
                <a:hlinkClick r:id="rId3"/>
              </a:rPr>
              <a:t>pwang7@ncsu.edu</a:t>
            </a:r>
            <a:r>
              <a:rPr b="0" i="0" lang="en" sz="1800" u="none" cap="none" strike="noStrike">
                <a:solidFill>
                  <a:srgbClr val="888888"/>
                </a:solidFill>
                <a:latin typeface="Arial"/>
                <a:ea typeface="Arial"/>
                <a:cs typeface="Arial"/>
                <a:sym typeface="Arial"/>
              </a:rPr>
              <a:t>, </a:t>
            </a:r>
            <a:r>
              <a:rPr b="0" i="0" lang="en" sz="1800" u="sng" cap="none" strike="noStrike">
                <a:solidFill>
                  <a:schemeClr val="hlink"/>
                </a:solidFill>
                <a:latin typeface="Arial"/>
                <a:ea typeface="Arial"/>
                <a:cs typeface="Arial"/>
                <a:sym typeface="Arial"/>
                <a:hlinkClick r:id="rId4"/>
              </a:rPr>
              <a:t>rbai@ncsu.edu</a:t>
            </a:r>
            <a:r>
              <a:rPr b="0" i="0" lang="en" sz="1800" u="sng" cap="none" strike="noStrike">
                <a:solidFill>
                  <a:srgbClr val="1F2B5F"/>
                </a:solidFill>
                <a:latin typeface="Arial"/>
                <a:ea typeface="Arial"/>
                <a:cs typeface="Arial"/>
                <a:sym typeface="Arial"/>
              </a:rPr>
              <a:t>, </a:t>
            </a:r>
            <a:r>
              <a:rPr b="0" i="0" lang="en" sz="1800" u="sng" cap="none" strike="noStrike">
                <a:solidFill>
                  <a:schemeClr val="hlink"/>
                </a:solidFill>
                <a:latin typeface="Arial"/>
                <a:ea typeface="Arial"/>
                <a:cs typeface="Arial"/>
                <a:sym typeface="Arial"/>
                <a:hlinkClick r:id="rId5"/>
              </a:rPr>
              <a:t>ktstolee@ncsu.edu</a:t>
            </a:r>
            <a:r>
              <a:rPr b="0" i="0" lang="en" sz="1800" u="none" cap="none" strike="noStrike">
                <a:solidFill>
                  <a:srgbClr val="888888"/>
                </a:solidFill>
                <a:latin typeface="Arial"/>
                <a:ea typeface="Arial"/>
                <a:cs typeface="Arial"/>
                <a:sym typeface="Arial"/>
              </a:rPr>
              <a:t> </a:t>
            </a:r>
            <a:endParaRPr b="0" i="0" sz="2400" u="none" cap="none" strike="noStrike">
              <a:solidFill>
                <a:srgbClr val="88888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idx="1" type="body"/>
          </p:nvPr>
        </p:nvSpPr>
        <p:spPr>
          <a:xfrm>
            <a:off x="454175" y="1040610"/>
            <a:ext cx="84882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2400"/>
              <a:buNone/>
            </a:pPr>
            <a:r>
              <a:rPr lang="en" sz="2800">
                <a:solidFill>
                  <a:srgbClr val="0000FF"/>
                </a:solidFill>
              </a:rPr>
              <a:t>Gain knowledge about regular expression evolution</a:t>
            </a:r>
            <a:endParaRPr/>
          </a:p>
          <a:p>
            <a:pPr indent="-342900" lvl="0" marL="342900" rtl="0" algn="l">
              <a:lnSpc>
                <a:spcPct val="200000"/>
              </a:lnSpc>
              <a:spcBef>
                <a:spcPts val="0"/>
              </a:spcBef>
              <a:spcAft>
                <a:spcPts val="0"/>
              </a:spcAft>
              <a:buSzPts val="2400"/>
              <a:buChar char="•"/>
            </a:pPr>
            <a:r>
              <a:rPr lang="en"/>
              <a:t>Understanding Why-What-How</a:t>
            </a:r>
            <a:endParaRPr/>
          </a:p>
          <a:p>
            <a:pPr indent="-342900" lvl="0" marL="342900" rtl="0" algn="l">
              <a:lnSpc>
                <a:spcPct val="200000"/>
              </a:lnSpc>
              <a:spcBef>
                <a:spcPts val="0"/>
              </a:spcBef>
              <a:spcAft>
                <a:spcPts val="0"/>
              </a:spcAft>
              <a:buSzPts val="2400"/>
              <a:buChar char="•"/>
            </a:pPr>
            <a:r>
              <a:rPr lang="en"/>
              <a:t>Automated tools</a:t>
            </a:r>
            <a:endParaRPr/>
          </a:p>
        </p:txBody>
      </p:sp>
      <p:sp>
        <p:nvSpPr>
          <p:cNvPr id="182" name="Google Shape;182;p23"/>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My Goal</a:t>
            </a:r>
            <a:endParaRPr/>
          </a:p>
        </p:txBody>
      </p:sp>
      <p:sp>
        <p:nvSpPr>
          <p:cNvPr id="183" name="Google Shape;183;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84" name="Google Shape;184;p23"/>
          <p:cNvPicPr preferRelativeResize="0"/>
          <p:nvPr/>
        </p:nvPicPr>
        <p:blipFill rotWithShape="1">
          <a:blip r:embed="rId3">
            <a:alphaModFix/>
          </a:blip>
          <a:srcRect b="0" l="0" r="0" t="0"/>
          <a:stretch/>
        </p:blipFill>
        <p:spPr>
          <a:xfrm>
            <a:off x="5580695" y="2132345"/>
            <a:ext cx="3276558" cy="24724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en"/>
              <a:t>Exploring Regex Evolution</a:t>
            </a:r>
            <a:endParaRPr/>
          </a:p>
        </p:txBody>
      </p:sp>
      <p:sp>
        <p:nvSpPr>
          <p:cNvPr id="190" name="Google Shape;190;p24"/>
          <p:cNvSpPr txBox="1"/>
          <p:nvPr>
            <p:ph idx="1" type="body"/>
          </p:nvPr>
        </p:nvSpPr>
        <p:spPr>
          <a:xfrm>
            <a:off x="457200" y="1314450"/>
            <a:ext cx="8382000" cy="3207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Char char="❖"/>
            </a:pPr>
            <a:r>
              <a:rPr lang="en">
                <a:solidFill>
                  <a:srgbClr val="000000"/>
                </a:solidFill>
              </a:rPr>
              <a:t>What are the </a:t>
            </a:r>
            <a:r>
              <a:rPr lang="en">
                <a:solidFill>
                  <a:srgbClr val="0000FF"/>
                </a:solidFill>
              </a:rPr>
              <a:t>characteristics </a:t>
            </a:r>
            <a:r>
              <a:rPr lang="en">
                <a:solidFill>
                  <a:srgbClr val="000000"/>
                </a:solidFill>
              </a:rPr>
              <a:t>of regular expression evolution? (RQ1)</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How similar is a regular expression to its predecessor </a:t>
            </a:r>
            <a:r>
              <a:rPr lang="en">
                <a:solidFill>
                  <a:srgbClr val="0000FF"/>
                </a:solidFill>
              </a:rPr>
              <a:t>syntactically </a:t>
            </a:r>
            <a:r>
              <a:rPr lang="en">
                <a:solidFill>
                  <a:srgbClr val="000000"/>
                </a:solidFill>
              </a:rPr>
              <a:t>and </a:t>
            </a:r>
            <a:r>
              <a:rPr lang="en">
                <a:solidFill>
                  <a:srgbClr val="0000FF"/>
                </a:solidFill>
              </a:rPr>
              <a:t>semantically</a:t>
            </a:r>
            <a:r>
              <a:rPr lang="en">
                <a:solidFill>
                  <a:srgbClr val="000000"/>
                </a:solidFill>
              </a:rPr>
              <a:t>? (RQ2)</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How do the </a:t>
            </a:r>
            <a:r>
              <a:rPr lang="en">
                <a:solidFill>
                  <a:srgbClr val="0000FF"/>
                </a:solidFill>
              </a:rPr>
              <a:t>features change </a:t>
            </a:r>
            <a:r>
              <a:rPr lang="en">
                <a:solidFill>
                  <a:srgbClr val="000000"/>
                </a:solidFill>
              </a:rPr>
              <a:t>in the evolution of a regular expression? (RQ3)</a:t>
            </a:r>
            <a:endParaRPr>
              <a:solidFill>
                <a:srgbClr val="000000"/>
              </a:solidFill>
            </a:endParaRPr>
          </a:p>
        </p:txBody>
      </p:sp>
      <p:sp>
        <p:nvSpPr>
          <p:cNvPr id="191" name="Google Shape;191;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en"/>
              <a:t>Exploring Regex Evolution</a:t>
            </a:r>
            <a:endParaRPr/>
          </a:p>
        </p:txBody>
      </p:sp>
      <p:sp>
        <p:nvSpPr>
          <p:cNvPr id="197" name="Google Shape;197;p25"/>
          <p:cNvSpPr txBox="1"/>
          <p:nvPr>
            <p:ph idx="1" type="body"/>
          </p:nvPr>
        </p:nvSpPr>
        <p:spPr>
          <a:xfrm>
            <a:off x="457200" y="1314450"/>
            <a:ext cx="8382000" cy="3207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Char char="❖"/>
            </a:pPr>
            <a:r>
              <a:rPr lang="en">
                <a:solidFill>
                  <a:srgbClr val="A5A5A5"/>
                </a:solidFill>
              </a:rPr>
              <a:t>What are the characteristics of regular expression evolution? (RQ1)</a:t>
            </a:r>
            <a:endParaRPr>
              <a:solidFill>
                <a:srgbClr val="A5A5A5"/>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How similar is a regular expression to its predecessor </a:t>
            </a:r>
            <a:r>
              <a:rPr lang="en">
                <a:solidFill>
                  <a:srgbClr val="0000FF"/>
                </a:solidFill>
              </a:rPr>
              <a:t>syntactically </a:t>
            </a:r>
            <a:r>
              <a:rPr lang="en">
                <a:solidFill>
                  <a:srgbClr val="000000"/>
                </a:solidFill>
              </a:rPr>
              <a:t>and </a:t>
            </a:r>
            <a:r>
              <a:rPr lang="en">
                <a:solidFill>
                  <a:srgbClr val="0000FF"/>
                </a:solidFill>
              </a:rPr>
              <a:t>semantically</a:t>
            </a:r>
            <a:r>
              <a:rPr lang="en">
                <a:solidFill>
                  <a:srgbClr val="000000"/>
                </a:solidFill>
              </a:rPr>
              <a:t>? (RQ2)</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A5A5A5"/>
                </a:solidFill>
              </a:rPr>
              <a:t>How do the features change in the evolution of a regular expression? (RQ3)</a:t>
            </a:r>
            <a:endParaRPr>
              <a:solidFill>
                <a:srgbClr val="A5A5A5"/>
              </a:solidFill>
            </a:endParaRPr>
          </a:p>
        </p:txBody>
      </p:sp>
      <p:sp>
        <p:nvSpPr>
          <p:cNvPr id="198" name="Google Shape;198;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Regex Evolution</a:t>
            </a:r>
            <a:endParaRPr/>
          </a:p>
        </p:txBody>
      </p:sp>
      <p:sp>
        <p:nvSpPr>
          <p:cNvPr id="204" name="Google Shape;204;p26"/>
          <p:cNvSpPr txBox="1"/>
          <p:nvPr>
            <p:ph idx="1" type="body"/>
          </p:nvPr>
        </p:nvSpPr>
        <p:spPr>
          <a:xfrm>
            <a:off x="457200" y="865505"/>
            <a:ext cx="85548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2400"/>
              <a:buNone/>
            </a:pPr>
            <a:r>
              <a:rPr b="1" lang="en"/>
              <a:t>How data is collected？ </a:t>
            </a:r>
            <a:endParaRPr sz="2000"/>
          </a:p>
        </p:txBody>
      </p:sp>
      <p:sp>
        <p:nvSpPr>
          <p:cNvPr id="205" name="Google Shape;205;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6" name="Google Shape;206;p26"/>
          <p:cNvSpPr txBox="1"/>
          <p:nvPr/>
        </p:nvSpPr>
        <p:spPr>
          <a:xfrm>
            <a:off x="587799" y="1780796"/>
            <a:ext cx="7610047" cy="2675400"/>
          </a:xfrm>
          <a:prstGeom prst="rect">
            <a:avLst/>
          </a:prstGeom>
          <a:noFill/>
          <a:ln cap="flat" cmpd="sng" w="19050">
            <a:solidFill>
              <a:srgbClr val="00009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en" sz="2400" u="none" cap="none" strike="noStrike">
                <a:solidFill>
                  <a:srgbClr val="0000FF"/>
                </a:solidFill>
                <a:latin typeface="Arial"/>
                <a:ea typeface="Arial"/>
                <a:cs typeface="Arial"/>
                <a:sym typeface="Arial"/>
              </a:rPr>
              <a:t>GitHub dataset: coarse-grained, persistent in code</a:t>
            </a:r>
            <a:endParaRPr b="0" i="0" sz="2400" u="none" cap="none" strike="noStrike">
              <a:solidFill>
                <a:srgbClr val="0000FF"/>
              </a:solidFill>
              <a:latin typeface="Arial"/>
              <a:ea typeface="Arial"/>
              <a:cs typeface="Arial"/>
              <a:sym typeface="Arial"/>
            </a:endParaRPr>
          </a:p>
          <a:p>
            <a:pPr indent="-342900" lvl="0" marL="457200" marR="0" rtl="0" algn="l">
              <a:lnSpc>
                <a:spcPct val="150000"/>
              </a:lnSpc>
              <a:spcBef>
                <a:spcPts val="0"/>
              </a:spcBef>
              <a:spcAft>
                <a:spcPts val="0"/>
              </a:spcAft>
              <a:buClr>
                <a:srgbClr val="4A86E8"/>
              </a:buClr>
              <a:buSzPts val="1800"/>
              <a:buFont typeface="Arial"/>
              <a:buChar char="•"/>
            </a:pPr>
            <a:r>
              <a:rPr b="0" i="0" lang="en" sz="2000" u="none" cap="none" strike="noStrike">
                <a:solidFill>
                  <a:schemeClr val="dk1"/>
                </a:solidFill>
                <a:latin typeface="Arial"/>
                <a:ea typeface="Arial"/>
                <a:cs typeface="Arial"/>
                <a:sym typeface="Arial"/>
              </a:rPr>
              <a:t>Commit histories: “git log” command</a:t>
            </a:r>
            <a:endParaRPr/>
          </a:p>
          <a:p>
            <a:pPr indent="-342900" lvl="0" marL="457200" marR="0" rtl="0" algn="l">
              <a:lnSpc>
                <a:spcPct val="150000"/>
              </a:lnSpc>
              <a:spcBef>
                <a:spcPts val="0"/>
              </a:spcBef>
              <a:spcAft>
                <a:spcPts val="0"/>
              </a:spcAft>
              <a:buClr>
                <a:srgbClr val="4A86E8"/>
              </a:buClr>
              <a:buSzPts val="1800"/>
              <a:buFont typeface="Arial"/>
              <a:buChar char="•"/>
            </a:pPr>
            <a:r>
              <a:rPr b="0" i="0" lang="en" sz="2000" u="none" cap="none" strike="noStrike">
                <a:solidFill>
                  <a:schemeClr val="dk1"/>
                </a:solidFill>
                <a:latin typeface="Arial"/>
                <a:ea typeface="Arial"/>
                <a:cs typeface="Arial"/>
                <a:sym typeface="Arial"/>
              </a:rPr>
              <a:t>3,962 regexes after filtering out duplicates and syntax errors</a:t>
            </a:r>
            <a:endParaRPr/>
          </a:p>
          <a:p>
            <a:pPr indent="0" lvl="0" marL="114300" marR="0" rtl="0" algn="l">
              <a:lnSpc>
                <a:spcPct val="150000"/>
              </a:lnSpc>
              <a:spcBef>
                <a:spcPts val="0"/>
              </a:spcBef>
              <a:spcAft>
                <a:spcPts val="0"/>
              </a:spcAft>
              <a:buNone/>
            </a:pPr>
            <a:r>
              <a:rPr b="0" i="0" lang="en" sz="2400" u="none" cap="none" strike="noStrike">
                <a:solidFill>
                  <a:srgbClr val="7F7F7F"/>
                </a:solidFill>
                <a:latin typeface="Arial"/>
                <a:ea typeface="Arial"/>
                <a:cs typeface="Arial"/>
                <a:sym typeface="Arial"/>
              </a:rPr>
              <a:t>Video dataset: fine-grained, developer activity</a:t>
            </a:r>
            <a:endParaRPr b="0" i="0" sz="2400" u="none" cap="none" strike="noStrike">
              <a:solidFill>
                <a:srgbClr val="7F7F7F"/>
              </a:solidFill>
              <a:latin typeface="Arial"/>
              <a:ea typeface="Arial"/>
              <a:cs typeface="Arial"/>
              <a:sym typeface="Arial"/>
            </a:endParaRPr>
          </a:p>
          <a:p>
            <a:pPr indent="-228600" lvl="0" marL="457200" marR="0" rtl="0" algn="l">
              <a:lnSpc>
                <a:spcPct val="150000"/>
              </a:lnSpc>
              <a:spcBef>
                <a:spcPts val="0"/>
              </a:spcBef>
              <a:spcAft>
                <a:spcPts val="0"/>
              </a:spcAft>
              <a:buClr>
                <a:srgbClr val="4A86E8"/>
              </a:buClr>
              <a:buSzPts val="18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Syntactic Changes</a:t>
            </a:r>
            <a:endParaRPr/>
          </a:p>
        </p:txBody>
      </p:sp>
      <p:sp>
        <p:nvSpPr>
          <p:cNvPr id="212" name="Google Shape;212;p27"/>
          <p:cNvSpPr txBox="1"/>
          <p:nvPr>
            <p:ph idx="1" type="body"/>
          </p:nvPr>
        </p:nvSpPr>
        <p:spPr>
          <a:xfrm>
            <a:off x="457199" y="1247350"/>
            <a:ext cx="5174811"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solidFill>
                  <a:srgbClr val="000000"/>
                </a:solidFill>
              </a:rPr>
              <a:t>Regex for integers</a:t>
            </a:r>
            <a:endParaRPr>
              <a:solidFill>
                <a:srgbClr val="000000"/>
              </a:solidFill>
            </a:endParaRPr>
          </a:p>
          <a:p>
            <a:pPr indent="0" lvl="0" marL="0" rtl="0" algn="l">
              <a:lnSpc>
                <a:spcPct val="115000"/>
              </a:lnSpc>
              <a:spcBef>
                <a:spcPts val="0"/>
              </a:spcBef>
              <a:spcAft>
                <a:spcPts val="0"/>
              </a:spcAft>
              <a:buSzPts val="2400"/>
              <a:buNone/>
            </a:pPr>
            <a:r>
              <a:rPr lang="en">
                <a:solidFill>
                  <a:srgbClr val="000000"/>
                </a:solidFill>
              </a:rPr>
              <a:t>r1: [0-9]</a:t>
            </a:r>
            <a:r>
              <a:rPr lang="en">
                <a:solidFill>
                  <a:srgbClr val="FF6600"/>
                </a:solidFill>
              </a:rPr>
              <a:t>+ </a:t>
            </a:r>
            <a:r>
              <a:rPr lang="en">
                <a:solidFill>
                  <a:srgbClr val="000000"/>
                </a:solidFill>
              </a:rPr>
              <a:t>              </a:t>
            </a:r>
            <a:r>
              <a:rPr lang="en"/>
              <a:t>r2: </a:t>
            </a:r>
            <a:r>
              <a:rPr lang="en">
                <a:solidFill>
                  <a:srgbClr val="0000FF"/>
                </a:solidFill>
              </a:rPr>
              <a:t>[1-9]</a:t>
            </a:r>
            <a:r>
              <a:rPr lang="en"/>
              <a:t>[0-9]</a:t>
            </a:r>
            <a:r>
              <a:rPr lang="en">
                <a:solidFill>
                  <a:srgbClr val="FF6600"/>
                </a:solidFill>
              </a:rPr>
              <a:t>*</a:t>
            </a:r>
            <a:endParaRPr>
              <a:solidFill>
                <a:srgbClr val="FF6600"/>
              </a:solidFill>
            </a:endParaRPr>
          </a:p>
        </p:txBody>
      </p:sp>
      <p:graphicFrame>
        <p:nvGraphicFramePr>
          <p:cNvPr id="213" name="Google Shape;213;p27"/>
          <p:cNvGraphicFramePr/>
          <p:nvPr/>
        </p:nvGraphicFramePr>
        <p:xfrm>
          <a:off x="619075" y="2866050"/>
          <a:ext cx="3000000" cy="3000000"/>
        </p:xfrm>
        <a:graphic>
          <a:graphicData uri="http://schemas.openxmlformats.org/drawingml/2006/table">
            <a:tbl>
              <a:tblPr>
                <a:noFill/>
                <a:tableStyleId>{D7216663-C2CC-4882-85E3-3AAA0C8E9AB6}</a:tableStyleId>
              </a:tblPr>
              <a:tblGrid>
                <a:gridCol w="983600"/>
                <a:gridCol w="983600"/>
                <a:gridCol w="983600"/>
                <a:gridCol w="983600"/>
                <a:gridCol w="983600"/>
                <a:gridCol w="983600"/>
                <a:gridCol w="983600"/>
                <a:gridCol w="962925"/>
              </a:tblGrid>
              <a:tr h="465975">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Min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25%</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75%</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Max</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9.3</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5.5</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12.8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52</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4" name="Google Shape;214;p27"/>
          <p:cNvSpPr txBox="1"/>
          <p:nvPr/>
        </p:nvSpPr>
        <p:spPr>
          <a:xfrm>
            <a:off x="5721816" y="1834216"/>
            <a:ext cx="241188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000000"/>
                </a:solidFill>
                <a:latin typeface="Arial"/>
                <a:ea typeface="Arial"/>
                <a:cs typeface="Arial"/>
                <a:sym typeface="Arial"/>
              </a:rPr>
              <a:t>Edit distance: 6</a:t>
            </a:r>
            <a:endParaRPr b="0" i="0" sz="2400" u="none" cap="none" strike="noStrike">
              <a:solidFill>
                <a:srgbClr val="000000"/>
              </a:solidFill>
              <a:latin typeface="Arial"/>
              <a:ea typeface="Arial"/>
              <a:cs typeface="Arial"/>
              <a:sym typeface="Arial"/>
            </a:endParaRPr>
          </a:p>
        </p:txBody>
      </p:sp>
      <p:cxnSp>
        <p:nvCxnSpPr>
          <p:cNvPr id="215" name="Google Shape;215;p27"/>
          <p:cNvCxnSpPr/>
          <p:nvPr/>
        </p:nvCxnSpPr>
        <p:spPr>
          <a:xfrm flipH="1" rot="10800000">
            <a:off x="1980922" y="2000157"/>
            <a:ext cx="802500" cy="9600"/>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Semantic Changes</a:t>
            </a:r>
            <a:endParaRPr/>
          </a:p>
        </p:txBody>
      </p:sp>
      <p:sp>
        <p:nvSpPr>
          <p:cNvPr id="221" name="Google Shape;221;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222" name="Google Shape;222;p28"/>
          <p:cNvSpPr txBox="1"/>
          <p:nvPr/>
        </p:nvSpPr>
        <p:spPr>
          <a:xfrm>
            <a:off x="5927250" y="1294975"/>
            <a:ext cx="2915700" cy="2030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“1a”</a:t>
            </a:r>
            <a:endParaRPr b="0" i="0" sz="1800" u="none" cap="none" strike="noStrike">
              <a:solidFill>
                <a:srgbClr val="000000"/>
              </a:solidFill>
              <a:latin typeface="Arial"/>
              <a:ea typeface="Arial"/>
              <a:cs typeface="Arial"/>
              <a:sym typeface="Arial"/>
            </a:endParaRPr>
          </a:p>
        </p:txBody>
      </p:sp>
      <p:sp>
        <p:nvSpPr>
          <p:cNvPr id="223" name="Google Shape;223;p28"/>
          <p:cNvSpPr/>
          <p:nvPr/>
        </p:nvSpPr>
        <p:spPr>
          <a:xfrm>
            <a:off x="6074930" y="1693725"/>
            <a:ext cx="2575500" cy="1514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“02”</a:t>
            </a:r>
            <a:endParaRPr b="0" i="0" sz="1800" u="none" cap="none" strike="noStrike">
              <a:solidFill>
                <a:schemeClr val="dk1"/>
              </a:solidFill>
              <a:latin typeface="Arial"/>
              <a:ea typeface="Arial"/>
              <a:cs typeface="Arial"/>
              <a:sym typeface="Arial"/>
            </a:endParaRPr>
          </a:p>
        </p:txBody>
      </p:sp>
      <p:sp>
        <p:nvSpPr>
          <p:cNvPr id="224" name="Google Shape;224;p28"/>
          <p:cNvSpPr/>
          <p:nvPr/>
        </p:nvSpPr>
        <p:spPr>
          <a:xfrm>
            <a:off x="7034707" y="1925394"/>
            <a:ext cx="1238100" cy="857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“123”</a:t>
            </a:r>
            <a:endParaRPr b="0" i="0" sz="1800" u="none" cap="none" strike="noStrike">
              <a:solidFill>
                <a:srgbClr val="000000"/>
              </a:solidFill>
              <a:latin typeface="Arial"/>
              <a:ea typeface="Arial"/>
              <a:cs typeface="Arial"/>
              <a:sym typeface="Arial"/>
            </a:endParaRPr>
          </a:p>
        </p:txBody>
      </p:sp>
      <p:sp>
        <p:nvSpPr>
          <p:cNvPr id="225" name="Google Shape;225;p28"/>
          <p:cNvSpPr txBox="1"/>
          <p:nvPr>
            <p:ph idx="1" type="body"/>
          </p:nvPr>
        </p:nvSpPr>
        <p:spPr>
          <a:xfrm>
            <a:off x="7543800" y="2169800"/>
            <a:ext cx="548700" cy="474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FF0000"/>
                </a:solidFill>
              </a:rPr>
              <a:t>r2</a:t>
            </a:r>
            <a:endParaRPr sz="1800">
              <a:solidFill>
                <a:srgbClr val="FF0000"/>
              </a:solidFill>
            </a:endParaRPr>
          </a:p>
        </p:txBody>
      </p:sp>
      <p:sp>
        <p:nvSpPr>
          <p:cNvPr id="226" name="Google Shape;226;p28"/>
          <p:cNvSpPr txBox="1"/>
          <p:nvPr>
            <p:ph idx="1" type="body"/>
          </p:nvPr>
        </p:nvSpPr>
        <p:spPr>
          <a:xfrm>
            <a:off x="8133934" y="2332741"/>
            <a:ext cx="548700" cy="474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FF0000"/>
                </a:solidFill>
              </a:rPr>
              <a:t>r1</a:t>
            </a:r>
            <a:endParaRPr sz="1800">
              <a:solidFill>
                <a:srgbClr val="FF0000"/>
              </a:solidFill>
            </a:endParaRPr>
          </a:p>
        </p:txBody>
      </p:sp>
      <p:sp>
        <p:nvSpPr>
          <p:cNvPr id="227" name="Google Shape;227;p28"/>
          <p:cNvSpPr txBox="1"/>
          <p:nvPr>
            <p:ph idx="1" type="body"/>
          </p:nvPr>
        </p:nvSpPr>
        <p:spPr>
          <a:xfrm>
            <a:off x="457199" y="1247350"/>
            <a:ext cx="5174811"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solidFill>
                  <a:srgbClr val="000000"/>
                </a:solidFill>
              </a:rPr>
              <a:t>Regex for integers</a:t>
            </a:r>
            <a:endParaRPr>
              <a:solidFill>
                <a:srgbClr val="000000"/>
              </a:solidFill>
            </a:endParaRPr>
          </a:p>
          <a:p>
            <a:pPr indent="0" lvl="0" marL="0" rtl="0" algn="l">
              <a:lnSpc>
                <a:spcPct val="115000"/>
              </a:lnSpc>
              <a:spcBef>
                <a:spcPts val="0"/>
              </a:spcBef>
              <a:spcAft>
                <a:spcPts val="0"/>
              </a:spcAft>
              <a:buSzPts val="2400"/>
              <a:buNone/>
            </a:pPr>
            <a:r>
              <a:rPr lang="en">
                <a:solidFill>
                  <a:srgbClr val="000000"/>
                </a:solidFill>
              </a:rPr>
              <a:t>r1: [0-9]+               </a:t>
            </a:r>
            <a:r>
              <a:rPr lang="en"/>
              <a:t>r2: [0-9]|[1-9][0-9]*</a:t>
            </a:r>
            <a:endParaRPr>
              <a:solidFill>
                <a:srgbClr val="000000"/>
              </a:solidFill>
            </a:endParaRPr>
          </a:p>
        </p:txBody>
      </p:sp>
      <p:sp>
        <p:nvSpPr>
          <p:cNvPr id="228" name="Google Shape;228;p28"/>
          <p:cNvSpPr/>
          <p:nvPr/>
        </p:nvSpPr>
        <p:spPr>
          <a:xfrm>
            <a:off x="231150" y="2536074"/>
            <a:ext cx="1690800" cy="81169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r1:</a:t>
            </a:r>
            <a:r>
              <a:rPr b="1" i="0" lang="en" sz="1800" u="none" cap="none" strike="noStrike">
                <a:solidFill>
                  <a:srgbClr val="FFFFFF"/>
                </a:solidFill>
                <a:latin typeface="Arial"/>
                <a:ea typeface="Arial"/>
                <a:cs typeface="Arial"/>
                <a:sym typeface="Arial"/>
              </a:rPr>
              <a:t> </a:t>
            </a:r>
            <a:r>
              <a:rPr b="1" i="0" lang="en" sz="1800" u="none" cap="none" strike="noStrike">
                <a:solidFill>
                  <a:srgbClr val="FF0000"/>
                </a:solidFill>
                <a:latin typeface="Arial"/>
                <a:ea typeface="Arial"/>
                <a:cs typeface="Arial"/>
                <a:sym typeface="Arial"/>
              </a:rPr>
              <a:t>500</a:t>
            </a:r>
            <a:endParaRPr b="1" i="0" sz="1800" u="none" cap="none" strike="noStrike">
              <a:solidFill>
                <a:srgbClr val="FF0000"/>
              </a:solidFill>
              <a:latin typeface="Arial"/>
              <a:ea typeface="Arial"/>
              <a:cs typeface="Arial"/>
              <a:sym typeface="Arial"/>
            </a:endParaRPr>
          </a:p>
        </p:txBody>
      </p:sp>
      <p:cxnSp>
        <p:nvCxnSpPr>
          <p:cNvPr id="229" name="Google Shape;229;p28"/>
          <p:cNvCxnSpPr/>
          <p:nvPr/>
        </p:nvCxnSpPr>
        <p:spPr>
          <a:xfrm flipH="1" rot="10800000">
            <a:off x="1980922" y="2000157"/>
            <a:ext cx="802500" cy="9600"/>
          </a:xfrm>
          <a:prstGeom prst="straightConnector1">
            <a:avLst/>
          </a:prstGeom>
          <a:noFill/>
          <a:ln cap="flat" cmpd="sng" w="28575">
            <a:solidFill>
              <a:schemeClr val="dk1"/>
            </a:solidFill>
            <a:prstDash val="solid"/>
            <a:round/>
            <a:headEnd len="sm" w="sm" type="none"/>
            <a:tailEnd len="med" w="med" type="triangle"/>
          </a:ln>
        </p:spPr>
      </p:cxnSp>
      <p:sp>
        <p:nvSpPr>
          <p:cNvPr id="230" name="Google Shape;230;p28"/>
          <p:cNvSpPr/>
          <p:nvPr/>
        </p:nvSpPr>
        <p:spPr>
          <a:xfrm>
            <a:off x="252600" y="3620374"/>
            <a:ext cx="1669500" cy="804831"/>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r2: </a:t>
            </a:r>
            <a:r>
              <a:rPr b="1" i="0" lang="en" sz="1800" u="none" cap="none" strike="noStrike">
                <a:solidFill>
                  <a:srgbClr val="FF0000"/>
                </a:solidFill>
                <a:latin typeface="Arial"/>
                <a:ea typeface="Arial"/>
                <a:cs typeface="Arial"/>
                <a:sym typeface="Arial"/>
              </a:rPr>
              <a:t>500</a:t>
            </a:r>
            <a:endParaRPr b="1" i="0" sz="1800" u="none" cap="none" strike="noStrike">
              <a:solidFill>
                <a:srgbClr val="FF0000"/>
              </a:solidFill>
              <a:latin typeface="Arial"/>
              <a:ea typeface="Arial"/>
              <a:cs typeface="Arial"/>
              <a:sym typeface="Arial"/>
            </a:endParaRPr>
          </a:p>
        </p:txBody>
      </p:sp>
      <p:sp>
        <p:nvSpPr>
          <p:cNvPr id="231" name="Google Shape;231;p28"/>
          <p:cNvSpPr/>
          <p:nvPr/>
        </p:nvSpPr>
        <p:spPr>
          <a:xfrm>
            <a:off x="4062938" y="2536075"/>
            <a:ext cx="1690800" cy="786036"/>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r1: </a:t>
            </a:r>
            <a:r>
              <a:rPr b="1" i="0" lang="en" sz="1800" u="none" cap="none" strike="noStrike">
                <a:solidFill>
                  <a:srgbClr val="FF0000"/>
                </a:solidFill>
                <a:latin typeface="Arial"/>
                <a:ea typeface="Arial"/>
                <a:cs typeface="Arial"/>
                <a:sym typeface="Arial"/>
              </a:rPr>
              <a:t>1000</a:t>
            </a:r>
            <a:endParaRPr b="1" i="0" sz="1800" u="none" cap="none" strike="noStrike">
              <a:solidFill>
                <a:srgbClr val="FF0000"/>
              </a:solidFill>
              <a:latin typeface="Arial"/>
              <a:ea typeface="Arial"/>
              <a:cs typeface="Arial"/>
              <a:sym typeface="Arial"/>
            </a:endParaRPr>
          </a:p>
        </p:txBody>
      </p:sp>
      <p:sp>
        <p:nvSpPr>
          <p:cNvPr id="232" name="Google Shape;232;p28"/>
          <p:cNvSpPr/>
          <p:nvPr/>
        </p:nvSpPr>
        <p:spPr>
          <a:xfrm>
            <a:off x="4062950" y="3620375"/>
            <a:ext cx="1690800" cy="753524"/>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r2: </a:t>
            </a:r>
            <a:r>
              <a:rPr b="1" i="0" lang="en" sz="1800" u="none" cap="none" strike="noStrike">
                <a:solidFill>
                  <a:srgbClr val="FF0000"/>
                </a:solidFill>
                <a:latin typeface="Arial"/>
                <a:ea typeface="Arial"/>
                <a:cs typeface="Arial"/>
                <a:sym typeface="Arial"/>
              </a:rPr>
              <a:t>940</a:t>
            </a:r>
            <a:endParaRPr b="1" i="0" sz="1800" u="none" cap="none" strike="noStrike">
              <a:solidFill>
                <a:srgbClr val="FF0000"/>
              </a:solidFill>
              <a:latin typeface="Arial"/>
              <a:ea typeface="Arial"/>
              <a:cs typeface="Arial"/>
              <a:sym typeface="Arial"/>
            </a:endParaRPr>
          </a:p>
        </p:txBody>
      </p:sp>
      <p:sp>
        <p:nvSpPr>
          <p:cNvPr id="233" name="Google Shape;233;p28"/>
          <p:cNvSpPr/>
          <p:nvPr/>
        </p:nvSpPr>
        <p:spPr>
          <a:xfrm>
            <a:off x="2600800" y="3006475"/>
            <a:ext cx="991371" cy="8574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1000</a:t>
            </a:r>
            <a:endParaRPr b="1" i="0" sz="1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unique strings</a:t>
            </a:r>
            <a:endParaRPr b="1" i="0" sz="1800" u="none" cap="none" strike="noStrike">
              <a:solidFill>
                <a:srgbClr val="0000FF"/>
              </a:solidFill>
              <a:latin typeface="Arial"/>
              <a:ea typeface="Arial"/>
              <a:cs typeface="Arial"/>
              <a:sym typeface="Arial"/>
            </a:endParaRPr>
          </a:p>
        </p:txBody>
      </p:sp>
      <p:cxnSp>
        <p:nvCxnSpPr>
          <p:cNvPr id="234" name="Google Shape;234;p28"/>
          <p:cNvCxnSpPr>
            <a:endCxn id="233" idx="1"/>
          </p:cNvCxnSpPr>
          <p:nvPr/>
        </p:nvCxnSpPr>
        <p:spPr>
          <a:xfrm>
            <a:off x="1922200" y="2879275"/>
            <a:ext cx="678600" cy="555900"/>
          </a:xfrm>
          <a:prstGeom prst="straightConnector1">
            <a:avLst/>
          </a:prstGeom>
          <a:noFill/>
          <a:ln cap="flat" cmpd="sng" w="19050">
            <a:solidFill>
              <a:srgbClr val="FF0000"/>
            </a:solidFill>
            <a:prstDash val="solid"/>
            <a:round/>
            <a:headEnd len="sm" w="sm" type="none"/>
            <a:tailEnd len="med" w="med" type="triangle"/>
          </a:ln>
        </p:spPr>
      </p:cxnSp>
      <p:cxnSp>
        <p:nvCxnSpPr>
          <p:cNvPr id="235" name="Google Shape;235;p28"/>
          <p:cNvCxnSpPr>
            <a:stCxn id="230" idx="3"/>
            <a:endCxn id="233" idx="1"/>
          </p:cNvCxnSpPr>
          <p:nvPr/>
        </p:nvCxnSpPr>
        <p:spPr>
          <a:xfrm flipH="1" rot="10800000">
            <a:off x="1922100" y="3435089"/>
            <a:ext cx="678600" cy="587700"/>
          </a:xfrm>
          <a:prstGeom prst="straightConnector1">
            <a:avLst/>
          </a:prstGeom>
          <a:noFill/>
          <a:ln cap="flat" cmpd="sng" w="19050">
            <a:solidFill>
              <a:srgbClr val="FF0000"/>
            </a:solidFill>
            <a:prstDash val="solid"/>
            <a:round/>
            <a:headEnd len="sm" w="sm" type="none"/>
            <a:tailEnd len="med" w="med" type="triangle"/>
          </a:ln>
        </p:spPr>
      </p:cxnSp>
      <p:cxnSp>
        <p:nvCxnSpPr>
          <p:cNvPr id="236" name="Google Shape;236;p28"/>
          <p:cNvCxnSpPr>
            <a:stCxn id="233" idx="3"/>
            <a:endCxn id="231" idx="1"/>
          </p:cNvCxnSpPr>
          <p:nvPr/>
        </p:nvCxnSpPr>
        <p:spPr>
          <a:xfrm flipH="1" rot="10800000">
            <a:off x="3592171" y="2929075"/>
            <a:ext cx="470700" cy="506100"/>
          </a:xfrm>
          <a:prstGeom prst="straightConnector1">
            <a:avLst/>
          </a:prstGeom>
          <a:noFill/>
          <a:ln cap="flat" cmpd="sng" w="19050">
            <a:solidFill>
              <a:srgbClr val="FF0000"/>
            </a:solidFill>
            <a:prstDash val="solid"/>
            <a:round/>
            <a:headEnd len="sm" w="sm" type="none"/>
            <a:tailEnd len="med" w="med" type="triangle"/>
          </a:ln>
        </p:spPr>
      </p:cxnSp>
      <p:cxnSp>
        <p:nvCxnSpPr>
          <p:cNvPr id="237" name="Google Shape;237;p28"/>
          <p:cNvCxnSpPr>
            <a:stCxn id="233" idx="3"/>
            <a:endCxn id="232" idx="1"/>
          </p:cNvCxnSpPr>
          <p:nvPr/>
        </p:nvCxnSpPr>
        <p:spPr>
          <a:xfrm>
            <a:off x="3592171" y="3435175"/>
            <a:ext cx="470700" cy="561900"/>
          </a:xfrm>
          <a:prstGeom prst="straightConnector1">
            <a:avLst/>
          </a:prstGeom>
          <a:noFill/>
          <a:ln cap="flat" cmpd="sng" w="19050">
            <a:solidFill>
              <a:srgbClr val="FF0000"/>
            </a:solidFill>
            <a:prstDash val="solid"/>
            <a:round/>
            <a:headEnd len="sm" w="sm" type="none"/>
            <a:tailEnd len="med" w="med" type="triangle"/>
          </a:ln>
        </p:spPr>
      </p:cxnSp>
      <p:sp>
        <p:nvSpPr>
          <p:cNvPr id="238" name="Google Shape;238;p28"/>
          <p:cNvSpPr/>
          <p:nvPr/>
        </p:nvSpPr>
        <p:spPr>
          <a:xfrm>
            <a:off x="2270760" y="923522"/>
            <a:ext cx="3040521" cy="681610"/>
          </a:xfrm>
          <a:prstGeom prst="wedgeRoundRectCallout">
            <a:avLst>
              <a:gd fmla="val -38002" name="adj1"/>
              <a:gd fmla="val 87092"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Semantic Reduction</a:t>
            </a:r>
            <a:endParaRPr b="0" i="0" sz="2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Semantic Changes</a:t>
            </a:r>
            <a:endParaRPr/>
          </a:p>
        </p:txBody>
      </p:sp>
      <p:grpSp>
        <p:nvGrpSpPr>
          <p:cNvPr id="244" name="Google Shape;244;p29"/>
          <p:cNvGrpSpPr/>
          <p:nvPr/>
        </p:nvGrpSpPr>
        <p:grpSpPr>
          <a:xfrm>
            <a:off x="3491084" y="1333976"/>
            <a:ext cx="1858686" cy="1597924"/>
            <a:chOff x="254900" y="1344700"/>
            <a:chExt cx="2575500" cy="2248500"/>
          </a:xfrm>
        </p:grpSpPr>
        <p:sp>
          <p:nvSpPr>
            <p:cNvPr id="245" name="Google Shape;245;p29"/>
            <p:cNvSpPr/>
            <p:nvPr/>
          </p:nvSpPr>
          <p:spPr>
            <a:xfrm>
              <a:off x="254900" y="1344700"/>
              <a:ext cx="25755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 name="Google Shape;246;p29"/>
            <p:cNvGrpSpPr/>
            <p:nvPr/>
          </p:nvGrpSpPr>
          <p:grpSpPr>
            <a:xfrm>
              <a:off x="398125" y="1492775"/>
              <a:ext cx="2388465" cy="1666375"/>
              <a:chOff x="702925" y="1721375"/>
              <a:chExt cx="2388465" cy="1666375"/>
            </a:xfrm>
          </p:grpSpPr>
          <p:sp>
            <p:nvSpPr>
              <p:cNvPr id="247" name="Google Shape;247;p29"/>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a:off x="16045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250" name="Google Shape;250;p29"/>
              <p:cNvSpPr txBox="1"/>
              <p:nvPr/>
            </p:nvSpPr>
            <p:spPr>
              <a:xfrm>
                <a:off x="209870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sp>
          <p:nvSpPr>
            <p:cNvPr id="251" name="Google Shape;251;p29"/>
            <p:cNvSpPr txBox="1"/>
            <p:nvPr/>
          </p:nvSpPr>
          <p:spPr>
            <a:xfrm>
              <a:off x="693168" y="1689264"/>
              <a:ext cx="1645799" cy="104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Overlap</a:t>
              </a:r>
              <a:endParaRPr b="0" i="0" sz="2000" u="none" cap="none" strike="noStrike">
                <a:solidFill>
                  <a:srgbClr val="0000FF"/>
                </a:solidFill>
                <a:latin typeface="Arial"/>
                <a:ea typeface="Arial"/>
                <a:cs typeface="Arial"/>
                <a:sym typeface="Arial"/>
              </a:endParaRPr>
            </a:p>
          </p:txBody>
        </p:sp>
      </p:grpSp>
      <p:grpSp>
        <p:nvGrpSpPr>
          <p:cNvPr id="252" name="Google Shape;252;p29"/>
          <p:cNvGrpSpPr/>
          <p:nvPr/>
        </p:nvGrpSpPr>
        <p:grpSpPr>
          <a:xfrm>
            <a:off x="6255683" y="1308322"/>
            <a:ext cx="1698399" cy="1567776"/>
            <a:chOff x="6655700" y="1344700"/>
            <a:chExt cx="2054085" cy="2248500"/>
          </a:xfrm>
        </p:grpSpPr>
        <p:grpSp>
          <p:nvGrpSpPr>
            <p:cNvPr id="253" name="Google Shape;253;p29"/>
            <p:cNvGrpSpPr/>
            <p:nvPr/>
          </p:nvGrpSpPr>
          <p:grpSpPr>
            <a:xfrm>
              <a:off x="6655700" y="1344700"/>
              <a:ext cx="2054085" cy="2248500"/>
              <a:chOff x="6655700" y="1344700"/>
              <a:chExt cx="2054085" cy="2248500"/>
            </a:xfrm>
          </p:grpSpPr>
          <p:sp>
            <p:nvSpPr>
              <p:cNvPr id="254" name="Google Shape;254;p29"/>
              <p:cNvSpPr txBox="1"/>
              <p:nvPr/>
            </p:nvSpPr>
            <p:spPr>
              <a:xfrm>
                <a:off x="6955367" y="1789574"/>
                <a:ext cx="1754418"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Equivalent</a:t>
                </a:r>
                <a:endParaRPr b="0" i="0" sz="2000" u="none" cap="none" strike="noStrike">
                  <a:solidFill>
                    <a:srgbClr val="0000FF"/>
                  </a:solidFill>
                  <a:latin typeface="Arial"/>
                  <a:ea typeface="Arial"/>
                  <a:cs typeface="Arial"/>
                  <a:sym typeface="Arial"/>
                </a:endParaRPr>
              </a:p>
            </p:txBody>
          </p:sp>
          <p:sp>
            <p:nvSpPr>
              <p:cNvPr id="255" name="Google Shape;255;p29"/>
              <p:cNvSpPr/>
              <p:nvPr/>
            </p:nvSpPr>
            <p:spPr>
              <a:xfrm>
                <a:off x="6655700" y="1344700"/>
                <a:ext cx="19548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29"/>
            <p:cNvGrpSpPr/>
            <p:nvPr/>
          </p:nvGrpSpPr>
          <p:grpSpPr>
            <a:xfrm>
              <a:off x="6786190" y="1568975"/>
              <a:ext cx="1783957" cy="1744095"/>
              <a:chOff x="690190" y="1721375"/>
              <a:chExt cx="1783957" cy="1744095"/>
            </a:xfrm>
          </p:grpSpPr>
          <p:sp>
            <p:nvSpPr>
              <p:cNvPr id="257" name="Google Shape;257;p29"/>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a:off x="6901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9"/>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260" name="Google Shape;260;p29"/>
              <p:cNvSpPr txBox="1"/>
              <p:nvPr/>
            </p:nvSpPr>
            <p:spPr>
              <a:xfrm>
                <a:off x="1336700" y="2994150"/>
                <a:ext cx="1137447" cy="471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r2</a:t>
                </a:r>
                <a:endParaRPr b="0" i="0" sz="1800" u="none" cap="none" strike="noStrike">
                  <a:solidFill>
                    <a:srgbClr val="000000"/>
                  </a:solidFill>
                  <a:latin typeface="Arial"/>
                  <a:ea typeface="Arial"/>
                  <a:cs typeface="Arial"/>
                  <a:sym typeface="Arial"/>
                </a:endParaRPr>
              </a:p>
            </p:txBody>
          </p:sp>
        </p:grpSp>
      </p:grpSp>
      <p:grpSp>
        <p:nvGrpSpPr>
          <p:cNvPr id="261" name="Google Shape;261;p29"/>
          <p:cNvGrpSpPr/>
          <p:nvPr/>
        </p:nvGrpSpPr>
        <p:grpSpPr>
          <a:xfrm>
            <a:off x="411646" y="1346802"/>
            <a:ext cx="2269653" cy="1537626"/>
            <a:chOff x="3150500" y="1344700"/>
            <a:chExt cx="3352200" cy="2248500"/>
          </a:xfrm>
        </p:grpSpPr>
        <p:sp>
          <p:nvSpPr>
            <p:cNvPr id="262" name="Google Shape;262;p29"/>
            <p:cNvSpPr/>
            <p:nvPr/>
          </p:nvSpPr>
          <p:spPr>
            <a:xfrm>
              <a:off x="3150500" y="1344700"/>
              <a:ext cx="33522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29"/>
            <p:cNvGrpSpPr/>
            <p:nvPr/>
          </p:nvGrpSpPr>
          <p:grpSpPr>
            <a:xfrm>
              <a:off x="3236875" y="1568975"/>
              <a:ext cx="3150465" cy="1666375"/>
              <a:chOff x="702925" y="1721375"/>
              <a:chExt cx="3150465" cy="1666375"/>
            </a:xfrm>
          </p:grpSpPr>
          <p:sp>
            <p:nvSpPr>
              <p:cNvPr id="264" name="Google Shape;264;p29"/>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9"/>
              <p:cNvSpPr/>
              <p:nvPr/>
            </p:nvSpPr>
            <p:spPr>
              <a:xfrm>
                <a:off x="23665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9"/>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267" name="Google Shape;267;p29"/>
              <p:cNvSpPr txBox="1"/>
              <p:nvPr/>
            </p:nvSpPr>
            <p:spPr>
              <a:xfrm>
                <a:off x="286070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sp>
          <p:nvSpPr>
            <p:cNvPr id="268" name="Google Shape;268;p29"/>
            <p:cNvSpPr txBox="1"/>
            <p:nvPr/>
          </p:nvSpPr>
          <p:spPr>
            <a:xfrm>
              <a:off x="3853127" y="1725008"/>
              <a:ext cx="1645799" cy="104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Disjoint</a:t>
              </a:r>
              <a:endParaRPr b="0" i="0" sz="2000" u="none" cap="none" strike="noStrike">
                <a:solidFill>
                  <a:srgbClr val="0000FF"/>
                </a:solidFill>
                <a:latin typeface="Arial"/>
                <a:ea typeface="Arial"/>
                <a:cs typeface="Arial"/>
                <a:sym typeface="Arial"/>
              </a:endParaRPr>
            </a:p>
          </p:txBody>
        </p:sp>
      </p:grpSp>
      <p:grpSp>
        <p:nvGrpSpPr>
          <p:cNvPr id="269" name="Google Shape;269;p29"/>
          <p:cNvGrpSpPr/>
          <p:nvPr/>
        </p:nvGrpSpPr>
        <p:grpSpPr>
          <a:xfrm>
            <a:off x="4708310" y="3014270"/>
            <a:ext cx="2344536" cy="1457228"/>
            <a:chOff x="727725" y="1441400"/>
            <a:chExt cx="2344554" cy="2248500"/>
          </a:xfrm>
        </p:grpSpPr>
        <p:sp>
          <p:nvSpPr>
            <p:cNvPr id="270" name="Google Shape;270;p29"/>
            <p:cNvSpPr/>
            <p:nvPr/>
          </p:nvSpPr>
          <p:spPr>
            <a:xfrm>
              <a:off x="1020797" y="1811625"/>
              <a:ext cx="1073400" cy="10452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29"/>
            <p:cNvGrpSpPr/>
            <p:nvPr/>
          </p:nvGrpSpPr>
          <p:grpSpPr>
            <a:xfrm>
              <a:off x="727725" y="1441400"/>
              <a:ext cx="2344554" cy="2248500"/>
              <a:chOff x="270525" y="831800"/>
              <a:chExt cx="2344554" cy="2248500"/>
            </a:xfrm>
          </p:grpSpPr>
          <p:sp>
            <p:nvSpPr>
              <p:cNvPr id="272" name="Google Shape;272;p29"/>
              <p:cNvSpPr/>
              <p:nvPr/>
            </p:nvSpPr>
            <p:spPr>
              <a:xfrm>
                <a:off x="270525" y="831800"/>
                <a:ext cx="1846801"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9"/>
              <p:cNvSpPr/>
              <p:nvPr/>
            </p:nvSpPr>
            <p:spPr>
              <a:xfrm>
                <a:off x="356900" y="10560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9"/>
              <p:cNvSpPr txBox="1"/>
              <p:nvPr/>
            </p:nvSpPr>
            <p:spPr>
              <a:xfrm>
                <a:off x="613425" y="23288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275" name="Google Shape;275;p29"/>
              <p:cNvSpPr txBox="1"/>
              <p:nvPr/>
            </p:nvSpPr>
            <p:spPr>
              <a:xfrm>
                <a:off x="720500" y="1527825"/>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sp>
            <p:nvSpPr>
              <p:cNvPr id="276" name="Google Shape;276;p29"/>
              <p:cNvSpPr txBox="1"/>
              <p:nvPr/>
            </p:nvSpPr>
            <p:spPr>
              <a:xfrm>
                <a:off x="969279" y="1290759"/>
                <a:ext cx="1645800" cy="1045201"/>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Reduction</a:t>
                </a:r>
                <a:endParaRPr b="0" i="0" sz="2000" u="none" cap="none" strike="noStrike">
                  <a:solidFill>
                    <a:srgbClr val="0000FF"/>
                  </a:solidFill>
                  <a:latin typeface="Arial"/>
                  <a:ea typeface="Arial"/>
                  <a:cs typeface="Arial"/>
                  <a:sym typeface="Arial"/>
                </a:endParaRPr>
              </a:p>
            </p:txBody>
          </p:sp>
        </p:grpSp>
      </p:grpSp>
      <p:grpSp>
        <p:nvGrpSpPr>
          <p:cNvPr id="277" name="Google Shape;277;p29"/>
          <p:cNvGrpSpPr/>
          <p:nvPr/>
        </p:nvGrpSpPr>
        <p:grpSpPr>
          <a:xfrm>
            <a:off x="1821448" y="2967775"/>
            <a:ext cx="2176998" cy="1704704"/>
            <a:chOff x="6427125" y="1441400"/>
            <a:chExt cx="2176998" cy="2248500"/>
          </a:xfrm>
        </p:grpSpPr>
        <p:sp>
          <p:nvSpPr>
            <p:cNvPr id="278" name="Google Shape;278;p29"/>
            <p:cNvSpPr txBox="1"/>
            <p:nvPr/>
          </p:nvSpPr>
          <p:spPr>
            <a:xfrm>
              <a:off x="6958323" y="1726406"/>
              <a:ext cx="16458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Expansion</a:t>
              </a:r>
              <a:endParaRPr b="0" i="0" sz="2000" u="none" cap="none" strike="noStrike">
                <a:solidFill>
                  <a:srgbClr val="0000FF"/>
                </a:solidFill>
                <a:latin typeface="Arial"/>
                <a:ea typeface="Arial"/>
                <a:cs typeface="Arial"/>
                <a:sym typeface="Arial"/>
              </a:endParaRPr>
            </a:p>
          </p:txBody>
        </p:sp>
        <p:sp>
          <p:nvSpPr>
            <p:cNvPr id="279" name="Google Shape;279;p29"/>
            <p:cNvSpPr/>
            <p:nvPr/>
          </p:nvSpPr>
          <p:spPr>
            <a:xfrm>
              <a:off x="6427125" y="1441400"/>
              <a:ext cx="19548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 name="Google Shape;280;p29"/>
            <p:cNvGrpSpPr/>
            <p:nvPr/>
          </p:nvGrpSpPr>
          <p:grpSpPr>
            <a:xfrm>
              <a:off x="6570350" y="1665675"/>
              <a:ext cx="1486800" cy="1666375"/>
              <a:chOff x="702925" y="1721375"/>
              <a:chExt cx="1486800" cy="1666375"/>
            </a:xfrm>
          </p:grpSpPr>
          <p:sp>
            <p:nvSpPr>
              <p:cNvPr id="281" name="Google Shape;281;p29"/>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a:off x="918797" y="1920525"/>
                <a:ext cx="1029000" cy="98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txBox="1"/>
              <p:nvPr/>
            </p:nvSpPr>
            <p:spPr>
              <a:xfrm>
                <a:off x="1111850" y="2232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284" name="Google Shape;284;p29"/>
              <p:cNvSpPr txBox="1"/>
              <p:nvPr/>
            </p:nvSpPr>
            <p:spPr>
              <a:xfrm>
                <a:off x="1108100" y="2994150"/>
                <a:ext cx="852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grpSp>
      <p:sp>
        <p:nvSpPr>
          <p:cNvPr id="285" name="Google Shape;285;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Semantic Changes</a:t>
            </a:r>
            <a:endParaRPr/>
          </a:p>
        </p:txBody>
      </p:sp>
      <p:sp>
        <p:nvSpPr>
          <p:cNvPr id="291" name="Google Shape;29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292" name="Google Shape;292;p30"/>
          <p:cNvGraphicFramePr/>
          <p:nvPr/>
        </p:nvGraphicFramePr>
        <p:xfrm>
          <a:off x="898041" y="1602997"/>
          <a:ext cx="3000000" cy="3000000"/>
        </p:xfrm>
        <a:graphic>
          <a:graphicData uri="http://schemas.openxmlformats.org/drawingml/2006/table">
            <a:tbl>
              <a:tblPr>
                <a:noFill/>
                <a:tableStyleId>{D7216663-C2CC-4882-85E3-3AAA0C8E9AB6}</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3" name="Google Shape;293;p30"/>
          <p:cNvSpPr/>
          <p:nvPr/>
        </p:nvSpPr>
        <p:spPr>
          <a:xfrm>
            <a:off x="4400410" y="3732564"/>
            <a:ext cx="2591495" cy="795255"/>
          </a:xfrm>
          <a:prstGeom prst="wedgeRoundRectCallout">
            <a:avLst>
              <a:gd fmla="val -28352" name="adj1"/>
              <a:gd fmla="val -72995"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Performance, Security</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299" name="Google Shape;299;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00" name="Google Shape;300;p31"/>
          <p:cNvGraphicFramePr/>
          <p:nvPr/>
        </p:nvGraphicFramePr>
        <p:xfrm>
          <a:off x="898041" y="1602997"/>
          <a:ext cx="3000000" cy="3000000"/>
        </p:xfrm>
        <a:graphic>
          <a:graphicData uri="http://schemas.openxmlformats.org/drawingml/2006/table">
            <a:tbl>
              <a:tblPr>
                <a:noFill/>
                <a:tableStyleId>{D7216663-C2CC-4882-85E3-3AAA0C8E9AB6}</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r>
            </a:tbl>
          </a:graphicData>
        </a:graphic>
      </p:graphicFrame>
      <p:sp>
        <p:nvSpPr>
          <p:cNvPr id="301" name="Google Shape;301;p31"/>
          <p:cNvSpPr txBox="1"/>
          <p:nvPr/>
        </p:nvSpPr>
        <p:spPr>
          <a:xfrm>
            <a:off x="1270089" y="3501681"/>
            <a:ext cx="7659022" cy="1128747"/>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2400" u="none" cap="none" strike="noStrike">
                <a:solidFill>
                  <a:srgbClr val="000090"/>
                </a:solidFill>
                <a:latin typeface="Arial"/>
                <a:ea typeface="Arial"/>
                <a:cs typeface="Arial"/>
                <a:sym typeface="Arial"/>
              </a:rPr>
              <a:t>70% of edited regular expressions in GitHub are related to semantic correctness</a:t>
            </a:r>
            <a:endParaRPr b="1" i="0" sz="2400" u="none" cap="none" strike="noStrike">
              <a:solidFill>
                <a:srgbClr val="00009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sng" cap="none" strike="noStrike">
              <a:solidFill>
                <a:srgbClr val="00009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307" name="Google Shape;307;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08" name="Google Shape;308;p32"/>
          <p:cNvGraphicFramePr/>
          <p:nvPr/>
        </p:nvGraphicFramePr>
        <p:xfrm>
          <a:off x="898041" y="1602997"/>
          <a:ext cx="3000000" cy="3000000"/>
        </p:xfrm>
        <a:graphic>
          <a:graphicData uri="http://schemas.openxmlformats.org/drawingml/2006/table">
            <a:tbl>
              <a:tblPr>
                <a:noFill/>
                <a:tableStyleId>{D7216663-C2CC-4882-85E3-3AAA0C8E9AB6}</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9" name="Google Shape;309;p32"/>
          <p:cNvSpPr/>
          <p:nvPr/>
        </p:nvSpPr>
        <p:spPr>
          <a:xfrm>
            <a:off x="1475356" y="3835178"/>
            <a:ext cx="2591495" cy="795255"/>
          </a:xfrm>
          <a:prstGeom prst="wedgeRoundRectCallout">
            <a:avLst>
              <a:gd fmla="val -18946" name="adj1"/>
              <a:gd fmla="val -77833"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Software requirement?</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a:off x="3245784" y="2230729"/>
            <a:ext cx="5898216" cy="2572278"/>
          </a:xfrm>
          <a:prstGeom prst="rect">
            <a:avLst/>
          </a:prstGeom>
          <a:noFill/>
          <a:ln>
            <a:noFill/>
          </a:ln>
        </p:spPr>
      </p:pic>
      <p:sp>
        <p:nvSpPr>
          <p:cNvPr id="101" name="Google Shape;101;p15"/>
          <p:cNvSpPr txBox="1"/>
          <p:nvPr>
            <p:ph idx="1" type="body"/>
          </p:nvPr>
        </p:nvSpPr>
        <p:spPr>
          <a:xfrm>
            <a:off x="454174" y="989302"/>
            <a:ext cx="7525577" cy="3334200"/>
          </a:xfrm>
          <a:prstGeom prst="rect">
            <a:avLst/>
          </a:prstGeom>
          <a:noFill/>
          <a:ln>
            <a:noFill/>
          </a:ln>
        </p:spPr>
        <p:txBody>
          <a:bodyPr anchorCtr="0" anchor="t" bIns="91425" lIns="91425" spcFirstLastPara="1" rIns="91425" wrap="square" tIns="91425">
            <a:noAutofit/>
          </a:bodyPr>
          <a:lstStyle/>
          <a:p>
            <a:pPr indent="-342900" lvl="0" marL="342900" rtl="0" algn="l">
              <a:lnSpc>
                <a:spcPct val="200000"/>
              </a:lnSpc>
              <a:spcBef>
                <a:spcPts val="0"/>
              </a:spcBef>
              <a:spcAft>
                <a:spcPts val="0"/>
              </a:spcAft>
              <a:buSzPts val="2400"/>
              <a:buChar char="•"/>
            </a:pPr>
            <a:r>
              <a:rPr lang="en">
                <a:solidFill>
                  <a:schemeClr val="dk1"/>
                </a:solidFill>
              </a:rPr>
              <a:t>SANER </a:t>
            </a:r>
            <a:r>
              <a:rPr lang="en" sz="1800">
                <a:solidFill>
                  <a:schemeClr val="dk1"/>
                </a:solidFill>
              </a:rPr>
              <a:t>( Software Analysis, </a:t>
            </a:r>
            <a:r>
              <a:rPr b="1" lang="en" sz="1800">
                <a:solidFill>
                  <a:srgbClr val="0000FF"/>
                </a:solidFill>
              </a:rPr>
              <a:t>Evolution</a:t>
            </a:r>
            <a:r>
              <a:rPr lang="en" sz="1800">
                <a:solidFill>
                  <a:schemeClr val="dk1"/>
                </a:solidFill>
              </a:rPr>
              <a:t>, and Reengineering )</a:t>
            </a:r>
            <a:endParaRPr/>
          </a:p>
          <a:p>
            <a:pPr indent="-342900" lvl="0" marL="342900" rtl="0" algn="l">
              <a:lnSpc>
                <a:spcPct val="200000"/>
              </a:lnSpc>
              <a:spcBef>
                <a:spcPts val="0"/>
              </a:spcBef>
              <a:spcAft>
                <a:spcPts val="0"/>
              </a:spcAft>
              <a:buSzPts val="2400"/>
              <a:buChar char="•"/>
            </a:pPr>
            <a:r>
              <a:rPr lang="en">
                <a:solidFill>
                  <a:schemeClr val="dk1"/>
                </a:solidFill>
              </a:rPr>
              <a:t>Software evolution</a:t>
            </a:r>
            <a:endParaRPr/>
          </a:p>
          <a:p>
            <a:pPr indent="-190500" lvl="0" marL="342900" rtl="0" algn="l">
              <a:lnSpc>
                <a:spcPct val="200000"/>
              </a:lnSpc>
              <a:spcBef>
                <a:spcPts val="0"/>
              </a:spcBef>
              <a:spcAft>
                <a:spcPts val="0"/>
              </a:spcAft>
              <a:buSzPts val="2400"/>
              <a:buNone/>
            </a:pPr>
            <a:r>
              <a:t/>
            </a:r>
            <a:endParaRPr>
              <a:solidFill>
                <a:schemeClr val="dk1"/>
              </a:solidFill>
            </a:endParaRPr>
          </a:p>
          <a:p>
            <a:pPr indent="-190500" lvl="0" marL="342900" rtl="0" algn="l">
              <a:lnSpc>
                <a:spcPct val="200000"/>
              </a:lnSpc>
              <a:spcBef>
                <a:spcPts val="0"/>
              </a:spcBef>
              <a:spcAft>
                <a:spcPts val="0"/>
              </a:spcAft>
              <a:buSzPts val="2400"/>
              <a:buNone/>
            </a:pPr>
            <a:r>
              <a:t/>
            </a:r>
            <a:endParaRPr>
              <a:solidFill>
                <a:schemeClr val="dk1"/>
              </a:solidFill>
            </a:endParaRPr>
          </a:p>
        </p:txBody>
      </p:sp>
      <p:sp>
        <p:nvSpPr>
          <p:cNvPr id="102" name="Google Shape;102;p15"/>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Evolution Of ...</a:t>
            </a:r>
            <a:endParaRPr/>
          </a:p>
        </p:txBody>
      </p:sp>
      <p:sp>
        <p:nvSpPr>
          <p:cNvPr id="103" name="Google Shape;103;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315" name="Google Shape;315;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316" name="Google Shape;316;p33"/>
          <p:cNvSpPr txBox="1"/>
          <p:nvPr>
            <p:ph idx="1" type="body"/>
          </p:nvPr>
        </p:nvSpPr>
        <p:spPr>
          <a:xfrm>
            <a:off x="457199" y="1247350"/>
            <a:ext cx="5174811"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solidFill>
                  <a:srgbClr val="000000"/>
                </a:solidFill>
              </a:rPr>
              <a:t>Regex for integers</a:t>
            </a:r>
            <a:endParaRPr>
              <a:solidFill>
                <a:srgbClr val="000000"/>
              </a:solidFill>
            </a:endParaRPr>
          </a:p>
          <a:p>
            <a:pPr indent="0" lvl="0" marL="0" rtl="0" algn="l">
              <a:lnSpc>
                <a:spcPct val="115000"/>
              </a:lnSpc>
              <a:spcBef>
                <a:spcPts val="0"/>
              </a:spcBef>
              <a:spcAft>
                <a:spcPts val="0"/>
              </a:spcAft>
              <a:buSzPts val="2400"/>
              <a:buNone/>
            </a:pPr>
            <a:r>
              <a:rPr lang="en">
                <a:solidFill>
                  <a:srgbClr val="000000"/>
                </a:solidFill>
              </a:rPr>
              <a:t>r1: [0-9]+               </a:t>
            </a:r>
            <a:r>
              <a:rPr lang="en"/>
              <a:t>r2: [0-9]|[1-9][0-9]*</a:t>
            </a:r>
            <a:endParaRPr>
              <a:solidFill>
                <a:srgbClr val="000000"/>
              </a:solidFill>
            </a:endParaRPr>
          </a:p>
        </p:txBody>
      </p:sp>
      <p:sp>
        <p:nvSpPr>
          <p:cNvPr id="317" name="Google Shape;317;p33"/>
          <p:cNvSpPr/>
          <p:nvPr/>
        </p:nvSpPr>
        <p:spPr>
          <a:xfrm>
            <a:off x="231150" y="2536074"/>
            <a:ext cx="1690800" cy="81169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r1:</a:t>
            </a:r>
            <a:r>
              <a:rPr b="1" i="0" lang="en" sz="1800" u="none" cap="none" strike="noStrike">
                <a:solidFill>
                  <a:srgbClr val="FFFFFF"/>
                </a:solidFill>
                <a:latin typeface="Arial"/>
                <a:ea typeface="Arial"/>
                <a:cs typeface="Arial"/>
                <a:sym typeface="Arial"/>
              </a:rPr>
              <a:t> </a:t>
            </a:r>
            <a:r>
              <a:rPr b="1" i="0" lang="en" sz="1800" u="none" cap="none" strike="noStrike">
                <a:solidFill>
                  <a:srgbClr val="FF0000"/>
                </a:solidFill>
                <a:latin typeface="Arial"/>
                <a:ea typeface="Arial"/>
                <a:cs typeface="Arial"/>
                <a:sym typeface="Arial"/>
              </a:rPr>
              <a:t>500</a:t>
            </a:r>
            <a:endParaRPr b="1" i="0" sz="1800" u="none" cap="none" strike="noStrike">
              <a:solidFill>
                <a:srgbClr val="FF0000"/>
              </a:solidFill>
              <a:latin typeface="Arial"/>
              <a:ea typeface="Arial"/>
              <a:cs typeface="Arial"/>
              <a:sym typeface="Arial"/>
            </a:endParaRPr>
          </a:p>
        </p:txBody>
      </p:sp>
      <p:cxnSp>
        <p:nvCxnSpPr>
          <p:cNvPr id="318" name="Google Shape;318;p33"/>
          <p:cNvCxnSpPr/>
          <p:nvPr/>
        </p:nvCxnSpPr>
        <p:spPr>
          <a:xfrm flipH="1" rot="10800000">
            <a:off x="1980922" y="2000157"/>
            <a:ext cx="802500" cy="9600"/>
          </a:xfrm>
          <a:prstGeom prst="straightConnector1">
            <a:avLst/>
          </a:prstGeom>
          <a:noFill/>
          <a:ln cap="flat" cmpd="sng" w="19050">
            <a:solidFill>
              <a:srgbClr val="FF0000"/>
            </a:solidFill>
            <a:prstDash val="solid"/>
            <a:round/>
            <a:headEnd len="sm" w="sm" type="none"/>
            <a:tailEnd len="med" w="med" type="triangle"/>
          </a:ln>
        </p:spPr>
      </p:cxnSp>
      <p:sp>
        <p:nvSpPr>
          <p:cNvPr id="319" name="Google Shape;319;p33"/>
          <p:cNvSpPr/>
          <p:nvPr/>
        </p:nvSpPr>
        <p:spPr>
          <a:xfrm>
            <a:off x="252600" y="3620374"/>
            <a:ext cx="1669500" cy="804831"/>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r2: </a:t>
            </a:r>
            <a:r>
              <a:rPr b="1" i="0" lang="en" sz="1800" u="none" cap="none" strike="noStrike">
                <a:solidFill>
                  <a:srgbClr val="FF0000"/>
                </a:solidFill>
                <a:latin typeface="Arial"/>
                <a:ea typeface="Arial"/>
                <a:cs typeface="Arial"/>
                <a:sym typeface="Arial"/>
              </a:rPr>
              <a:t>500</a:t>
            </a:r>
            <a:endParaRPr b="1" i="0" sz="1800" u="none" cap="none" strike="noStrike">
              <a:solidFill>
                <a:srgbClr val="FF0000"/>
              </a:solidFill>
              <a:latin typeface="Arial"/>
              <a:ea typeface="Arial"/>
              <a:cs typeface="Arial"/>
              <a:sym typeface="Arial"/>
            </a:endParaRPr>
          </a:p>
        </p:txBody>
      </p:sp>
      <p:sp>
        <p:nvSpPr>
          <p:cNvPr id="320" name="Google Shape;320;p33"/>
          <p:cNvSpPr/>
          <p:nvPr/>
        </p:nvSpPr>
        <p:spPr>
          <a:xfrm>
            <a:off x="4062938" y="2536075"/>
            <a:ext cx="1690800" cy="786036"/>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r1: </a:t>
            </a:r>
            <a:r>
              <a:rPr b="1" i="0" lang="en" sz="1800" u="none" cap="none" strike="noStrike">
                <a:solidFill>
                  <a:srgbClr val="FF0000"/>
                </a:solidFill>
                <a:latin typeface="Arial"/>
                <a:ea typeface="Arial"/>
                <a:cs typeface="Arial"/>
                <a:sym typeface="Arial"/>
              </a:rPr>
              <a:t>1000</a:t>
            </a:r>
            <a:endParaRPr b="1" i="0" sz="1800" u="none" cap="none" strike="noStrike">
              <a:solidFill>
                <a:srgbClr val="FF0000"/>
              </a:solidFill>
              <a:latin typeface="Arial"/>
              <a:ea typeface="Arial"/>
              <a:cs typeface="Arial"/>
              <a:sym typeface="Arial"/>
            </a:endParaRPr>
          </a:p>
        </p:txBody>
      </p:sp>
      <p:sp>
        <p:nvSpPr>
          <p:cNvPr id="321" name="Google Shape;321;p33"/>
          <p:cNvSpPr/>
          <p:nvPr/>
        </p:nvSpPr>
        <p:spPr>
          <a:xfrm>
            <a:off x="4062950" y="3620375"/>
            <a:ext cx="1690800" cy="753524"/>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Matching strings for r2: </a:t>
            </a:r>
            <a:r>
              <a:rPr b="1" i="0" lang="en" sz="1800" u="none" cap="none" strike="noStrike">
                <a:solidFill>
                  <a:srgbClr val="FF0000"/>
                </a:solidFill>
                <a:latin typeface="Arial"/>
                <a:ea typeface="Arial"/>
                <a:cs typeface="Arial"/>
                <a:sym typeface="Arial"/>
              </a:rPr>
              <a:t>940</a:t>
            </a:r>
            <a:endParaRPr b="1" i="0" sz="1800" u="none" cap="none" strike="noStrike">
              <a:solidFill>
                <a:srgbClr val="FF0000"/>
              </a:solidFill>
              <a:latin typeface="Arial"/>
              <a:ea typeface="Arial"/>
              <a:cs typeface="Arial"/>
              <a:sym typeface="Arial"/>
            </a:endParaRPr>
          </a:p>
        </p:txBody>
      </p:sp>
      <p:sp>
        <p:nvSpPr>
          <p:cNvPr id="322" name="Google Shape;322;p33"/>
          <p:cNvSpPr/>
          <p:nvPr/>
        </p:nvSpPr>
        <p:spPr>
          <a:xfrm>
            <a:off x="2600800" y="3006475"/>
            <a:ext cx="991371" cy="8574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Arial"/>
                <a:ea typeface="Arial"/>
                <a:cs typeface="Arial"/>
                <a:sym typeface="Arial"/>
              </a:rPr>
              <a:t>1000 unique strings</a:t>
            </a:r>
            <a:endParaRPr b="1" i="0" sz="1800" u="none" cap="none" strike="noStrike">
              <a:solidFill>
                <a:srgbClr val="0000FF"/>
              </a:solidFill>
              <a:latin typeface="Arial"/>
              <a:ea typeface="Arial"/>
              <a:cs typeface="Arial"/>
              <a:sym typeface="Arial"/>
            </a:endParaRPr>
          </a:p>
        </p:txBody>
      </p:sp>
      <p:cxnSp>
        <p:nvCxnSpPr>
          <p:cNvPr id="323" name="Google Shape;323;p33"/>
          <p:cNvCxnSpPr>
            <a:endCxn id="322" idx="1"/>
          </p:cNvCxnSpPr>
          <p:nvPr/>
        </p:nvCxnSpPr>
        <p:spPr>
          <a:xfrm>
            <a:off x="1922200" y="2879275"/>
            <a:ext cx="678600" cy="555900"/>
          </a:xfrm>
          <a:prstGeom prst="straightConnector1">
            <a:avLst/>
          </a:prstGeom>
          <a:noFill/>
          <a:ln cap="flat" cmpd="sng" w="19050">
            <a:solidFill>
              <a:srgbClr val="FF0000"/>
            </a:solidFill>
            <a:prstDash val="solid"/>
            <a:round/>
            <a:headEnd len="sm" w="sm" type="none"/>
            <a:tailEnd len="med" w="med" type="triangle"/>
          </a:ln>
        </p:spPr>
      </p:cxnSp>
      <p:cxnSp>
        <p:nvCxnSpPr>
          <p:cNvPr id="324" name="Google Shape;324;p33"/>
          <p:cNvCxnSpPr>
            <a:stCxn id="319" idx="3"/>
            <a:endCxn id="322" idx="1"/>
          </p:cNvCxnSpPr>
          <p:nvPr/>
        </p:nvCxnSpPr>
        <p:spPr>
          <a:xfrm flipH="1" rot="10800000">
            <a:off x="1922100" y="3435089"/>
            <a:ext cx="678600" cy="587700"/>
          </a:xfrm>
          <a:prstGeom prst="straightConnector1">
            <a:avLst/>
          </a:prstGeom>
          <a:noFill/>
          <a:ln cap="flat" cmpd="sng" w="19050">
            <a:solidFill>
              <a:srgbClr val="FF0000"/>
            </a:solidFill>
            <a:prstDash val="solid"/>
            <a:round/>
            <a:headEnd len="sm" w="sm" type="none"/>
            <a:tailEnd len="med" w="med" type="triangle"/>
          </a:ln>
        </p:spPr>
      </p:cxnSp>
      <p:cxnSp>
        <p:nvCxnSpPr>
          <p:cNvPr id="325" name="Google Shape;325;p33"/>
          <p:cNvCxnSpPr>
            <a:stCxn id="322" idx="3"/>
            <a:endCxn id="320" idx="1"/>
          </p:cNvCxnSpPr>
          <p:nvPr/>
        </p:nvCxnSpPr>
        <p:spPr>
          <a:xfrm flipH="1" rot="10800000">
            <a:off x="3592171" y="2929075"/>
            <a:ext cx="470700" cy="506100"/>
          </a:xfrm>
          <a:prstGeom prst="straightConnector1">
            <a:avLst/>
          </a:prstGeom>
          <a:noFill/>
          <a:ln cap="flat" cmpd="sng" w="19050">
            <a:solidFill>
              <a:srgbClr val="FF0000"/>
            </a:solidFill>
            <a:prstDash val="solid"/>
            <a:round/>
            <a:headEnd len="sm" w="sm" type="none"/>
            <a:tailEnd len="med" w="med" type="triangle"/>
          </a:ln>
        </p:spPr>
      </p:cxnSp>
      <p:cxnSp>
        <p:nvCxnSpPr>
          <p:cNvPr id="326" name="Google Shape;326;p33"/>
          <p:cNvCxnSpPr>
            <a:stCxn id="322" idx="3"/>
            <a:endCxn id="321" idx="1"/>
          </p:cNvCxnSpPr>
          <p:nvPr/>
        </p:nvCxnSpPr>
        <p:spPr>
          <a:xfrm>
            <a:off x="3592171" y="3435175"/>
            <a:ext cx="470700" cy="561900"/>
          </a:xfrm>
          <a:prstGeom prst="straightConnector1">
            <a:avLst/>
          </a:prstGeom>
          <a:noFill/>
          <a:ln cap="flat" cmpd="sng" w="19050">
            <a:solidFill>
              <a:srgbClr val="FF0000"/>
            </a:solidFill>
            <a:prstDash val="solid"/>
            <a:round/>
            <a:headEnd len="sm" w="sm" type="none"/>
            <a:tailEnd len="med" w="med" type="triangle"/>
          </a:ln>
        </p:spPr>
      </p:cxnSp>
      <p:graphicFrame>
        <p:nvGraphicFramePr>
          <p:cNvPr id="327" name="Google Shape;327;p33"/>
          <p:cNvGraphicFramePr/>
          <p:nvPr/>
        </p:nvGraphicFramePr>
        <p:xfrm>
          <a:off x="5812676" y="1728721"/>
          <a:ext cx="3000000" cy="3000000"/>
        </p:xfrm>
        <a:graphic>
          <a:graphicData uri="http://schemas.openxmlformats.org/drawingml/2006/table">
            <a:tbl>
              <a:tblPr>
                <a:noFill/>
                <a:tableStyleId>{D7216663-C2CC-4882-85E3-3AAA0C8E9AB6}</a:tableStyleId>
              </a:tblPr>
              <a:tblGrid>
                <a:gridCol w="1653900"/>
                <a:gridCol w="1501025"/>
              </a:tblGrid>
              <a:tr h="573050">
                <a:tc>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solidFill>
                            <a:srgbClr val="000090"/>
                          </a:solidFill>
                        </a:rPr>
                        <a:t>Intersection</a:t>
                      </a:r>
                      <a:endParaRPr b="1" sz="2000" u="none" cap="none" strike="noStrike">
                        <a:solidFill>
                          <a:srgbClr val="000090"/>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94%</a:t>
                      </a:r>
                      <a:endParaRPr sz="2000" u="none" cap="none" strike="noStrike">
                        <a:solidFill>
                          <a:srgbClr val="000090"/>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(940/1000)</a:t>
                      </a:r>
                      <a:endParaRPr sz="2000" u="none" cap="none" strike="noStrike">
                        <a:solidFill>
                          <a:srgbClr val="00009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3050">
                <a:tc>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solidFill>
                            <a:srgbClr val="000090"/>
                          </a:solidFill>
                        </a:rPr>
                        <a:t>Removal</a:t>
                      </a:r>
                      <a:endParaRPr b="1" sz="2000" u="none" cap="none" strike="noStrike">
                        <a:solidFill>
                          <a:srgbClr val="000090"/>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6% </a:t>
                      </a:r>
                      <a:endParaRPr sz="2000" u="none" cap="none" strike="noStrike">
                        <a:solidFill>
                          <a:srgbClr val="000090"/>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(60/1000)</a:t>
                      </a:r>
                      <a:endParaRPr sz="2000" u="none" cap="none" strike="noStrike">
                        <a:solidFill>
                          <a:srgbClr val="00009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3050">
                <a:tc>
                  <a:txBody>
                    <a:bodyPr/>
                    <a:lstStyle/>
                    <a:p>
                      <a:pPr indent="0" lvl="0" marL="0" marR="0" rtl="0" algn="ctr">
                        <a:lnSpc>
                          <a:spcPct val="100000"/>
                        </a:lnSpc>
                        <a:spcBef>
                          <a:spcPts val="0"/>
                        </a:spcBef>
                        <a:spcAft>
                          <a:spcPts val="0"/>
                        </a:spcAft>
                        <a:buClr>
                          <a:srgbClr val="000000"/>
                        </a:buClr>
                        <a:buSzPts val="2000"/>
                        <a:buFont typeface="Arial"/>
                        <a:buNone/>
                      </a:pPr>
                      <a:r>
                        <a:rPr b="1" lang="en" sz="2000" u="none" cap="none" strike="noStrike">
                          <a:solidFill>
                            <a:srgbClr val="000090"/>
                          </a:solidFill>
                        </a:rPr>
                        <a:t>Addition</a:t>
                      </a:r>
                      <a:endParaRPr b="1" sz="2000" u="none" cap="none" strike="noStrike">
                        <a:solidFill>
                          <a:srgbClr val="000090"/>
                        </a:solidFil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0% </a:t>
                      </a:r>
                      <a:endParaRPr sz="2000" u="none" cap="none" strike="noStrike">
                        <a:solidFill>
                          <a:srgbClr val="000090"/>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rgbClr val="000090"/>
                          </a:solidFill>
                        </a:rPr>
                        <a:t>(0/940)</a:t>
                      </a:r>
                      <a:endParaRPr sz="2000" u="none" cap="none" strike="noStrike">
                        <a:solidFill>
                          <a:srgbClr val="00009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333" name="Google Shape;333;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34" name="Google Shape;334;p34"/>
          <p:cNvGraphicFramePr/>
          <p:nvPr/>
        </p:nvGraphicFramePr>
        <p:xfrm>
          <a:off x="788796" y="2142056"/>
          <a:ext cx="3000000" cy="3000000"/>
        </p:xfrm>
        <a:graphic>
          <a:graphicData uri="http://schemas.openxmlformats.org/drawingml/2006/table">
            <a:tbl>
              <a:tblPr>
                <a:noFill/>
                <a:tableStyleId>{D7216663-C2CC-4882-85E3-3AAA0C8E9AB6}</a:tableStyleId>
              </a:tblPr>
              <a:tblGrid>
                <a:gridCol w="1027275"/>
                <a:gridCol w="1027275"/>
                <a:gridCol w="1027275"/>
                <a:gridCol w="1027275"/>
                <a:gridCol w="1027275"/>
                <a:gridCol w="1027275"/>
                <a:gridCol w="1027275"/>
              </a:tblGrid>
              <a:tr h="774100">
                <a:tc row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Intersection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Addition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Deletion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vMerge="1"/>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57%</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70%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39%</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26%</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28%</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335" name="Google Shape;335;p34"/>
          <p:cNvSpPr txBox="1"/>
          <p:nvPr/>
        </p:nvSpPr>
        <p:spPr>
          <a:xfrm>
            <a:off x="628629" y="1410935"/>
            <a:ext cx="611952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000090"/>
                </a:solidFill>
                <a:latin typeface="Arial"/>
                <a:ea typeface="Arial"/>
                <a:cs typeface="Arial"/>
                <a:sym typeface="Arial"/>
              </a:rPr>
              <a:t>Regular expressions are partial correct</a:t>
            </a:r>
            <a:endParaRPr/>
          </a:p>
        </p:txBody>
      </p:sp>
      <p:sp>
        <p:nvSpPr>
          <p:cNvPr id="336" name="Google Shape;336;p34"/>
          <p:cNvSpPr/>
          <p:nvPr/>
        </p:nvSpPr>
        <p:spPr>
          <a:xfrm>
            <a:off x="731263" y="1564853"/>
            <a:ext cx="2719787" cy="795255"/>
          </a:xfrm>
          <a:prstGeom prst="wedgeRoundRectCallout">
            <a:avLst>
              <a:gd fmla="val 25566" name="adj1"/>
              <a:gd fmla="val 67329"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Arial"/>
                <a:ea typeface="Arial"/>
                <a:cs typeface="Arial"/>
                <a:sym typeface="Arial"/>
              </a:rPr>
              <a:t>Testing strings retained in new regex</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342" name="Google Shape;342;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43" name="Google Shape;343;p35"/>
          <p:cNvGraphicFramePr/>
          <p:nvPr/>
        </p:nvGraphicFramePr>
        <p:xfrm>
          <a:off x="788796" y="2142056"/>
          <a:ext cx="3000000" cy="3000000"/>
        </p:xfrm>
        <a:graphic>
          <a:graphicData uri="http://schemas.openxmlformats.org/drawingml/2006/table">
            <a:tbl>
              <a:tblPr>
                <a:noFill/>
                <a:tableStyleId>{D7216663-C2CC-4882-85E3-3AAA0C8E9AB6}</a:tableStyleId>
              </a:tblPr>
              <a:tblGrid>
                <a:gridCol w="1027275"/>
                <a:gridCol w="1027275"/>
                <a:gridCol w="1027275"/>
                <a:gridCol w="1027275"/>
                <a:gridCol w="1027275"/>
                <a:gridCol w="1027275"/>
                <a:gridCol w="1027275"/>
              </a:tblGrid>
              <a:tr h="774100">
                <a:tc row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Intersection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Addition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Deletion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vMerge="1"/>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57%</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70%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39%</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26%</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344" name="Google Shape;344;p35"/>
          <p:cNvSpPr txBox="1"/>
          <p:nvPr/>
        </p:nvSpPr>
        <p:spPr>
          <a:xfrm>
            <a:off x="628629" y="1410935"/>
            <a:ext cx="611952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000090"/>
                </a:solidFill>
                <a:latin typeface="Arial"/>
                <a:ea typeface="Arial"/>
                <a:cs typeface="Arial"/>
                <a:sym typeface="Arial"/>
              </a:rPr>
              <a:t>Regular expressions are partial correct</a:t>
            </a:r>
            <a:endParaRPr/>
          </a:p>
        </p:txBody>
      </p:sp>
      <p:sp>
        <p:nvSpPr>
          <p:cNvPr id="345" name="Google Shape;345;p35"/>
          <p:cNvSpPr/>
          <p:nvPr/>
        </p:nvSpPr>
        <p:spPr>
          <a:xfrm>
            <a:off x="3526475" y="1640297"/>
            <a:ext cx="3016408" cy="795255"/>
          </a:xfrm>
          <a:prstGeom prst="wedgeRoundRectCallout">
            <a:avLst>
              <a:gd fmla="val 16955" name="adj1"/>
              <a:gd fmla="val 67328"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Arial"/>
                <a:ea typeface="Arial"/>
                <a:cs typeface="Arial"/>
                <a:sym typeface="Arial"/>
              </a:rPr>
              <a:t>Testing strings should be accepted in old regex</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RQ2: Regex Semantic Changes</a:t>
            </a:r>
            <a:endParaRPr/>
          </a:p>
        </p:txBody>
      </p:sp>
      <p:sp>
        <p:nvSpPr>
          <p:cNvPr id="351" name="Google Shape;351;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52" name="Google Shape;352;p36"/>
          <p:cNvGraphicFramePr/>
          <p:nvPr/>
        </p:nvGraphicFramePr>
        <p:xfrm>
          <a:off x="788796" y="2142056"/>
          <a:ext cx="3000000" cy="3000000"/>
        </p:xfrm>
        <a:graphic>
          <a:graphicData uri="http://schemas.openxmlformats.org/drawingml/2006/table">
            <a:tbl>
              <a:tblPr>
                <a:noFill/>
                <a:tableStyleId>{D7216663-C2CC-4882-85E3-3AAA0C8E9AB6}</a:tableStyleId>
              </a:tblPr>
              <a:tblGrid>
                <a:gridCol w="1027275"/>
                <a:gridCol w="1027275"/>
                <a:gridCol w="1027275"/>
                <a:gridCol w="1027275"/>
                <a:gridCol w="1027275"/>
                <a:gridCol w="1027275"/>
                <a:gridCol w="1027275"/>
              </a:tblGrid>
              <a:tr h="774100">
                <a:tc row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Intersection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Addition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Deletion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hMerge="1"/>
              </a:tr>
              <a:tr h="381000">
                <a:tc vMerge="1"/>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57%</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70%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39%</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26%</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r>
            </a:tbl>
          </a:graphicData>
        </a:graphic>
      </p:graphicFrame>
      <p:sp>
        <p:nvSpPr>
          <p:cNvPr id="353" name="Google Shape;353;p36"/>
          <p:cNvSpPr txBox="1"/>
          <p:nvPr/>
        </p:nvSpPr>
        <p:spPr>
          <a:xfrm>
            <a:off x="628629" y="1410935"/>
            <a:ext cx="611952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000090"/>
                </a:solidFill>
                <a:latin typeface="Arial"/>
                <a:ea typeface="Arial"/>
                <a:cs typeface="Arial"/>
                <a:sym typeface="Arial"/>
              </a:rPr>
              <a:t>Regular expressions are partial correct</a:t>
            </a:r>
            <a:endParaRPr/>
          </a:p>
        </p:txBody>
      </p:sp>
      <p:sp>
        <p:nvSpPr>
          <p:cNvPr id="354" name="Google Shape;354;p36"/>
          <p:cNvSpPr/>
          <p:nvPr/>
        </p:nvSpPr>
        <p:spPr>
          <a:xfrm>
            <a:off x="5616081" y="1574640"/>
            <a:ext cx="3016408" cy="795255"/>
          </a:xfrm>
          <a:prstGeom prst="wedgeRoundRectCallout">
            <a:avLst>
              <a:gd fmla="val 19507" name="adj1"/>
              <a:gd fmla="val 75392"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Arial"/>
                <a:ea typeface="Arial"/>
                <a:cs typeface="Arial"/>
                <a:sym typeface="Arial"/>
              </a:rPr>
              <a:t>Testing strings should be rejected in the old regex</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Key Facts</a:t>
            </a:r>
            <a:endParaRPr/>
          </a:p>
        </p:txBody>
      </p:sp>
      <p:sp>
        <p:nvSpPr>
          <p:cNvPr id="360" name="Google Shape;360;p37"/>
          <p:cNvSpPr txBox="1"/>
          <p:nvPr>
            <p:ph idx="1" type="body"/>
          </p:nvPr>
        </p:nvSpPr>
        <p:spPr>
          <a:xfrm>
            <a:off x="457200" y="1200151"/>
            <a:ext cx="8869616" cy="3725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Why regular expression evolves</a:t>
            </a:r>
            <a:endParaRPr/>
          </a:p>
          <a:p>
            <a:pPr indent="-342900" lvl="1" marL="914400" rtl="0" algn="l">
              <a:lnSpc>
                <a:spcPct val="150000"/>
              </a:lnSpc>
              <a:spcBef>
                <a:spcPts val="0"/>
              </a:spcBef>
              <a:spcAft>
                <a:spcPts val="0"/>
              </a:spcAft>
              <a:buSzPts val="1800"/>
              <a:buChar char="❖"/>
            </a:pPr>
            <a:r>
              <a:rPr lang="en" sz="2000"/>
              <a:t>Semantic correctness (GitHub 70%)</a:t>
            </a:r>
            <a:endParaRPr sz="2000"/>
          </a:p>
          <a:p>
            <a:pPr indent="-342900" lvl="1" marL="914400" rtl="0" algn="l">
              <a:lnSpc>
                <a:spcPct val="150000"/>
              </a:lnSpc>
              <a:spcBef>
                <a:spcPts val="0"/>
              </a:spcBef>
              <a:spcAft>
                <a:spcPts val="0"/>
              </a:spcAft>
              <a:buSzPts val="1800"/>
              <a:buFont typeface="Arial"/>
              <a:buChar char="❖"/>
            </a:pPr>
            <a:r>
              <a:rPr lang="en" sz="2000"/>
              <a:t>performance, security, software changes, etc (disjoint, equivalent)</a:t>
            </a:r>
            <a:endParaRPr/>
          </a:p>
          <a:p>
            <a:pPr indent="-342900" lvl="0" marL="457200" rtl="0" algn="l">
              <a:lnSpc>
                <a:spcPct val="150000"/>
              </a:lnSpc>
              <a:spcBef>
                <a:spcPts val="0"/>
              </a:spcBef>
              <a:spcAft>
                <a:spcPts val="0"/>
              </a:spcAft>
              <a:buSzPts val="1800"/>
              <a:buChar char="❖"/>
            </a:pPr>
            <a:r>
              <a:rPr lang="en"/>
              <a:t>Regular expressions are partial correct</a:t>
            </a:r>
            <a:endParaRPr/>
          </a:p>
          <a:p>
            <a:pPr indent="-342900" lvl="1" marL="914400" rtl="0" algn="l">
              <a:lnSpc>
                <a:spcPct val="150000"/>
              </a:lnSpc>
              <a:spcBef>
                <a:spcPts val="0"/>
              </a:spcBef>
              <a:spcAft>
                <a:spcPts val="0"/>
              </a:spcAft>
              <a:buSzPts val="1800"/>
              <a:buFont typeface="Arial"/>
              <a:buChar char="❖"/>
            </a:pPr>
            <a:r>
              <a:rPr lang="en" sz="2000"/>
              <a:t>“Write once, read never” ( GitHub 5% ）</a:t>
            </a:r>
            <a:endParaRPr/>
          </a:p>
          <a:p>
            <a:pPr indent="-342900" lvl="1" marL="914400" rtl="0" algn="l">
              <a:lnSpc>
                <a:spcPct val="150000"/>
              </a:lnSpc>
              <a:spcBef>
                <a:spcPts val="0"/>
              </a:spcBef>
              <a:spcAft>
                <a:spcPts val="0"/>
              </a:spcAft>
              <a:buSzPts val="1800"/>
              <a:buChar char="❖"/>
            </a:pPr>
            <a:r>
              <a:rPr lang="en" sz="2000"/>
              <a:t>Test, test, test</a:t>
            </a:r>
            <a:endParaRPr sz="2000"/>
          </a:p>
          <a:p>
            <a:pPr indent="-228600" lvl="1" marL="914400" rtl="0" algn="l">
              <a:lnSpc>
                <a:spcPct val="150000"/>
              </a:lnSpc>
              <a:spcBef>
                <a:spcPts val="0"/>
              </a:spcBef>
              <a:spcAft>
                <a:spcPts val="0"/>
              </a:spcAft>
              <a:buSzPts val="1800"/>
              <a:buNone/>
            </a:pPr>
            <a:r>
              <a:t/>
            </a:r>
            <a:endParaRPr sz="2000"/>
          </a:p>
        </p:txBody>
      </p:sp>
      <p:sp>
        <p:nvSpPr>
          <p:cNvPr id="361" name="Google Shape;361;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
        <p:nvSpPr>
          <p:cNvPr id="367" name="Google Shape;367;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368" name="Google Shape;368;p38"/>
          <p:cNvSpPr txBox="1"/>
          <p:nvPr/>
        </p:nvSpPr>
        <p:spPr>
          <a:xfrm>
            <a:off x="994700" y="1875837"/>
            <a:ext cx="7243800" cy="181824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FF"/>
                </a:solidFill>
                <a:latin typeface="Arial"/>
                <a:ea typeface="Arial"/>
                <a:cs typeface="Arial"/>
                <a:sym typeface="Arial"/>
              </a:rPr>
              <a:t>Thanks</a:t>
            </a:r>
            <a:endParaRPr b="0" i="0" sz="48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FF"/>
                </a:solidFill>
                <a:latin typeface="Arial"/>
                <a:ea typeface="Arial"/>
                <a:cs typeface="Arial"/>
                <a:sym typeface="Arial"/>
              </a:rPr>
              <a:t>Peipei Wang (</a:t>
            </a:r>
            <a:r>
              <a:rPr b="0" i="0" lang="en" sz="2400" u="sng" cap="none" strike="noStrike">
                <a:solidFill>
                  <a:schemeClr val="hlink"/>
                </a:solidFill>
                <a:latin typeface="Arial"/>
                <a:ea typeface="Arial"/>
                <a:cs typeface="Arial"/>
                <a:sym typeface="Arial"/>
                <a:hlinkClick r:id="rId3"/>
              </a:rPr>
              <a:t>pwang7@ncsu.edu</a:t>
            </a:r>
            <a:r>
              <a:rPr b="0" i="0" lang="en" sz="2400" u="none" cap="none" strike="noStrike">
                <a:solidFill>
                  <a:srgbClr val="0000FF"/>
                </a:solidFill>
                <a:latin typeface="Arial"/>
                <a:ea typeface="Arial"/>
                <a:cs typeface="Arial"/>
                <a:sym typeface="Arial"/>
              </a:rPr>
              <a:t>)</a:t>
            </a:r>
            <a:endParaRPr b="0" i="0" sz="24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454175" y="989302"/>
            <a:ext cx="7384456" cy="3334200"/>
          </a:xfrm>
          <a:prstGeom prst="rect">
            <a:avLst/>
          </a:prstGeom>
          <a:noFill/>
          <a:ln>
            <a:noFill/>
          </a:ln>
        </p:spPr>
        <p:txBody>
          <a:bodyPr anchorCtr="0" anchor="t" bIns="91425" lIns="91425" spcFirstLastPara="1" rIns="91425" wrap="square" tIns="91425">
            <a:noAutofit/>
          </a:bodyPr>
          <a:lstStyle/>
          <a:p>
            <a:pPr indent="-342900" lvl="0" marL="342900" rtl="0" algn="l">
              <a:lnSpc>
                <a:spcPct val="200000"/>
              </a:lnSpc>
              <a:spcBef>
                <a:spcPts val="0"/>
              </a:spcBef>
              <a:spcAft>
                <a:spcPts val="0"/>
              </a:spcAft>
              <a:buSzPts val="2400"/>
              <a:buChar char="•"/>
            </a:pPr>
            <a:r>
              <a:rPr lang="en">
                <a:solidFill>
                  <a:schemeClr val="dk1"/>
                </a:solidFill>
              </a:rPr>
              <a:t>SANER </a:t>
            </a:r>
            <a:r>
              <a:rPr lang="en" sz="1800">
                <a:solidFill>
                  <a:schemeClr val="dk1"/>
                </a:solidFill>
              </a:rPr>
              <a:t>( Software Analysis, </a:t>
            </a:r>
            <a:r>
              <a:rPr b="1" lang="en" sz="1800">
                <a:solidFill>
                  <a:srgbClr val="0000FF"/>
                </a:solidFill>
              </a:rPr>
              <a:t>Evolution</a:t>
            </a:r>
            <a:r>
              <a:rPr lang="en" sz="1800">
                <a:solidFill>
                  <a:schemeClr val="dk1"/>
                </a:solidFill>
              </a:rPr>
              <a:t>, and Reengineering )</a:t>
            </a:r>
            <a:endParaRPr/>
          </a:p>
          <a:p>
            <a:pPr indent="-342900" lvl="0" marL="342900" rtl="0" algn="l">
              <a:lnSpc>
                <a:spcPct val="200000"/>
              </a:lnSpc>
              <a:spcBef>
                <a:spcPts val="0"/>
              </a:spcBef>
              <a:spcAft>
                <a:spcPts val="0"/>
              </a:spcAft>
              <a:buSzPts val="2400"/>
              <a:buChar char="•"/>
            </a:pPr>
            <a:r>
              <a:rPr lang="en">
                <a:solidFill>
                  <a:schemeClr val="dk1"/>
                </a:solidFill>
              </a:rPr>
              <a:t>Software evolution</a:t>
            </a:r>
            <a:endParaRPr/>
          </a:p>
          <a:p>
            <a:pPr indent="-342900" lvl="1" marL="800100" rtl="0" algn="l">
              <a:lnSpc>
                <a:spcPct val="200000"/>
              </a:lnSpc>
              <a:spcBef>
                <a:spcPts val="0"/>
              </a:spcBef>
              <a:spcAft>
                <a:spcPts val="0"/>
              </a:spcAft>
              <a:buSzPts val="2400"/>
              <a:buChar char="–"/>
            </a:pPr>
            <a:r>
              <a:rPr lang="en">
                <a:solidFill>
                  <a:schemeClr val="dk1"/>
                </a:solidFill>
              </a:rPr>
              <a:t>Source code evolution, clone evolution, etc</a:t>
            </a:r>
            <a:endParaRPr>
              <a:solidFill>
                <a:schemeClr val="dk1"/>
              </a:solidFill>
            </a:endParaRPr>
          </a:p>
          <a:p>
            <a:pPr indent="-190500" lvl="0" marL="342900" rtl="0" algn="l">
              <a:lnSpc>
                <a:spcPct val="200000"/>
              </a:lnSpc>
              <a:spcBef>
                <a:spcPts val="0"/>
              </a:spcBef>
              <a:spcAft>
                <a:spcPts val="0"/>
              </a:spcAft>
              <a:buSzPts val="2400"/>
              <a:buNone/>
            </a:pPr>
            <a:r>
              <a:t/>
            </a:r>
            <a:endParaRPr>
              <a:solidFill>
                <a:schemeClr val="dk1"/>
              </a:solidFill>
            </a:endParaRPr>
          </a:p>
        </p:txBody>
      </p:sp>
      <p:sp>
        <p:nvSpPr>
          <p:cNvPr id="109" name="Google Shape;109;p16"/>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Evolution Of …</a:t>
            </a:r>
            <a:endParaRPr/>
          </a:p>
        </p:txBody>
      </p:sp>
      <p:sp>
        <p:nvSpPr>
          <p:cNvPr id="110" name="Google Shape;110;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1" name="Google Shape;111;p16"/>
          <p:cNvSpPr txBox="1"/>
          <p:nvPr/>
        </p:nvSpPr>
        <p:spPr>
          <a:xfrm>
            <a:off x="1860237" y="3527346"/>
            <a:ext cx="5080352" cy="846557"/>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90"/>
                </a:solidFill>
                <a:latin typeface="Arial"/>
                <a:ea typeface="Arial"/>
                <a:cs typeface="Arial"/>
                <a:sym typeface="Arial"/>
              </a:rPr>
              <a:t>Regular expression evolution?</a:t>
            </a:r>
            <a:endParaRPr b="1" i="0" sz="2800" u="sng" cap="none" strike="noStrike">
              <a:solidFill>
                <a:srgbClr val="00009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	 	 	</a:t>
            </a:r>
            <a:endParaRPr/>
          </a:p>
          <a:p>
            <a:pPr indent="0" lvl="0" marL="0" rtl="0" algn="ctr">
              <a:lnSpc>
                <a:spcPct val="100000"/>
              </a:lnSpc>
              <a:spcBef>
                <a:spcPts val="0"/>
              </a:spcBef>
              <a:spcAft>
                <a:spcPts val="0"/>
              </a:spcAft>
              <a:buSzPts val="1400"/>
              <a:buNone/>
            </a:pPr>
            <a:r>
              <a:rPr lang="en"/>
              <a:t>Regular Expressions Matter</a:t>
            </a:r>
            <a:endParaRPr/>
          </a:p>
        </p:txBody>
      </p:sp>
      <p:sp>
        <p:nvSpPr>
          <p:cNvPr id="117" name="Google Shape;117;p17"/>
          <p:cNvSpPr txBox="1"/>
          <p:nvPr>
            <p:ph idx="1" type="body"/>
          </p:nvPr>
        </p:nvSpPr>
        <p:spPr>
          <a:xfrm>
            <a:off x="685800" y="1605350"/>
            <a:ext cx="3389100" cy="11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4800">
                <a:solidFill>
                  <a:srgbClr val="4A86E8"/>
                </a:solidFill>
                <a:highlight>
                  <a:srgbClr val="CCCCCC"/>
                </a:highlight>
                <a:latin typeface="Impact"/>
                <a:ea typeface="Impact"/>
                <a:cs typeface="Impact"/>
                <a:sym typeface="Impact"/>
              </a:rPr>
              <a:t>EVERYWHERE</a:t>
            </a:r>
            <a:endParaRPr sz="4800">
              <a:solidFill>
                <a:srgbClr val="4A86E8"/>
              </a:solidFill>
              <a:highlight>
                <a:srgbClr val="CCCCCC"/>
              </a:highlight>
              <a:latin typeface="Impact"/>
              <a:ea typeface="Impact"/>
              <a:cs typeface="Impact"/>
              <a:sym typeface="Impact"/>
            </a:endParaRPr>
          </a:p>
        </p:txBody>
      </p:sp>
      <p:sp>
        <p:nvSpPr>
          <p:cNvPr id="118" name="Google Shape;118;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19" name="Google Shape;119;p17"/>
          <p:cNvSpPr txBox="1"/>
          <p:nvPr>
            <p:ph idx="1" type="body"/>
          </p:nvPr>
        </p:nvSpPr>
        <p:spPr>
          <a:xfrm>
            <a:off x="4191000" y="1594425"/>
            <a:ext cx="4815086" cy="293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2000">
                <a:solidFill>
                  <a:srgbClr val="000000"/>
                </a:solidFill>
              </a:rPr>
              <a:t>Search, find &amp; replace, validation</a:t>
            </a:r>
            <a:endParaRPr sz="2000">
              <a:solidFill>
                <a:srgbClr val="000000"/>
              </a:solidFill>
            </a:endParaRPr>
          </a:p>
          <a:p>
            <a:pPr indent="-342900" lvl="0" marL="457200" rtl="0" algn="l">
              <a:lnSpc>
                <a:spcPct val="150000"/>
              </a:lnSpc>
              <a:spcBef>
                <a:spcPts val="0"/>
              </a:spcBef>
              <a:spcAft>
                <a:spcPts val="0"/>
              </a:spcAft>
              <a:buSzPts val="1800"/>
              <a:buChar char="•"/>
            </a:pPr>
            <a:r>
              <a:rPr lang="en" sz="2000"/>
              <a:t>User information validation</a:t>
            </a:r>
            <a:endParaRPr sz="20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2000">
                <a:solidFill>
                  <a:srgbClr val="000000"/>
                </a:solidFill>
              </a:rPr>
              <a:t>Search engines</a:t>
            </a:r>
            <a:endParaRPr sz="20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2000">
                <a:solidFill>
                  <a:srgbClr val="000000"/>
                </a:solidFill>
              </a:rPr>
              <a:t>Network devices, security</a:t>
            </a:r>
            <a:endParaRPr sz="20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2000">
                <a:solidFill>
                  <a:srgbClr val="000000"/>
                </a:solidFill>
              </a:rPr>
              <a:t>Pattern matching in DNA sequences</a:t>
            </a:r>
            <a:endParaRPr sz="2000">
              <a:solidFill>
                <a:srgbClr val="000000"/>
              </a:solidFill>
            </a:endParaRPr>
          </a:p>
        </p:txBody>
      </p:sp>
      <p:pic>
        <p:nvPicPr>
          <p:cNvPr id="120" name="Google Shape;120;p17"/>
          <p:cNvPicPr preferRelativeResize="0"/>
          <p:nvPr/>
        </p:nvPicPr>
        <p:blipFill rotWithShape="1">
          <a:blip r:embed="rId3">
            <a:alphaModFix/>
          </a:blip>
          <a:srcRect b="0" l="0" r="0" t="0"/>
          <a:stretch/>
        </p:blipFill>
        <p:spPr>
          <a:xfrm>
            <a:off x="514200" y="3398300"/>
            <a:ext cx="3886199" cy="13606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 Example: Step 0</a:t>
            </a:r>
            <a:endParaRPr/>
          </a:p>
        </p:txBody>
      </p:sp>
      <p:sp>
        <p:nvSpPr>
          <p:cNvPr id="126" name="Google Shape;126;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27" name="Google Shape;127;p18"/>
          <p:cNvSpPr/>
          <p:nvPr/>
        </p:nvSpPr>
        <p:spPr>
          <a:xfrm>
            <a:off x="5300118" y="1150320"/>
            <a:ext cx="3392084" cy="9751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18"/>
          <p:cNvSpPr txBox="1"/>
          <p:nvPr/>
        </p:nvSpPr>
        <p:spPr>
          <a:xfrm>
            <a:off x="-54417" y="3934743"/>
            <a:ext cx="745375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1565160" y="1295496"/>
            <a:ext cx="5221478" cy="808081"/>
          </a:xfrm>
          <a:prstGeom prst="rect">
            <a:avLst/>
          </a:prstGeom>
          <a:solidFill>
            <a:srgbClr val="3366FF"/>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400" u="none" cap="none" strike="noStrike">
                <a:solidFill>
                  <a:schemeClr val="lt1"/>
                </a:solidFill>
                <a:latin typeface="Arial"/>
                <a:ea typeface="Arial"/>
                <a:cs typeface="Arial"/>
                <a:sym typeface="Arial"/>
              </a:rPr>
              <a:t>^\w+@[a-zA-Z_]+?\.[a-zA-Z]{2,3}$</a:t>
            </a:r>
            <a:endParaRPr b="0" i="0" sz="2400" u="none" cap="none" strike="noStrike">
              <a:solidFill>
                <a:schemeClr val="lt1"/>
              </a:solidFill>
              <a:latin typeface="Arial"/>
              <a:ea typeface="Arial"/>
              <a:cs typeface="Arial"/>
              <a:sym typeface="Arial"/>
            </a:endParaRPr>
          </a:p>
        </p:txBody>
      </p:sp>
      <p:sp>
        <p:nvSpPr>
          <p:cNvPr id="130" name="Google Shape;130;p18"/>
          <p:cNvSpPr/>
          <p:nvPr/>
        </p:nvSpPr>
        <p:spPr>
          <a:xfrm>
            <a:off x="1244429" y="2616642"/>
            <a:ext cx="3335589" cy="1834216"/>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joe@gmail.com</a:t>
            </a:r>
            <a:endParaRPr b="0" i="0" sz="2400" u="none" cap="none" strike="noStrike">
              <a:solidFill>
                <a:srgbClr val="008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smith@baidu.com</a:t>
            </a:r>
            <a:endParaRPr b="0" i="0" sz="2400" u="none" cap="none" strike="noStrike">
              <a:solidFill>
                <a:srgbClr val="008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pwang7@ncsu.edu</a:t>
            </a:r>
            <a:endParaRPr/>
          </a:p>
        </p:txBody>
      </p:sp>
      <p:sp>
        <p:nvSpPr>
          <p:cNvPr id="131" name="Google Shape;131;p18"/>
          <p:cNvSpPr/>
          <p:nvPr/>
        </p:nvSpPr>
        <p:spPr>
          <a:xfrm>
            <a:off x="4952066" y="2809044"/>
            <a:ext cx="3399731" cy="143658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FF0000"/>
                </a:solidFill>
                <a:latin typeface="Arial"/>
                <a:ea typeface="Arial"/>
                <a:cs typeface="Arial"/>
                <a:sym typeface="Arial"/>
              </a:rPr>
              <a:t>joe@web.info</a:t>
            </a:r>
            <a:endParaRPr/>
          </a:p>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FF0000"/>
                </a:solidFill>
                <a:latin typeface="Arial"/>
                <a:ea typeface="Arial"/>
                <a:cs typeface="Arial"/>
                <a:sym typeface="Arial"/>
              </a:rPr>
              <a:t>smith@163.com</a:t>
            </a:r>
            <a:endParaRPr/>
          </a:p>
        </p:txBody>
      </p:sp>
      <p:pic>
        <p:nvPicPr>
          <p:cNvPr id="132" name="Google Shape;132;p18"/>
          <p:cNvPicPr preferRelativeResize="0"/>
          <p:nvPr/>
        </p:nvPicPr>
        <p:blipFill rotWithShape="1">
          <a:blip r:embed="rId3">
            <a:alphaModFix/>
          </a:blip>
          <a:srcRect b="0" l="0" r="0" t="0"/>
          <a:stretch/>
        </p:blipFill>
        <p:spPr>
          <a:xfrm>
            <a:off x="2146318" y="2175771"/>
            <a:ext cx="881369" cy="710233"/>
          </a:xfrm>
          <a:prstGeom prst="rect">
            <a:avLst/>
          </a:prstGeom>
          <a:noFill/>
          <a:ln>
            <a:noFill/>
          </a:ln>
        </p:spPr>
      </p:pic>
      <p:pic>
        <p:nvPicPr>
          <p:cNvPr id="133" name="Google Shape;133;p18"/>
          <p:cNvPicPr preferRelativeResize="0"/>
          <p:nvPr/>
        </p:nvPicPr>
        <p:blipFill rotWithShape="1">
          <a:blip r:embed="rId4">
            <a:alphaModFix/>
          </a:blip>
          <a:srcRect b="0" l="0" r="0" t="0"/>
          <a:stretch/>
        </p:blipFill>
        <p:spPr>
          <a:xfrm>
            <a:off x="5772214" y="2206191"/>
            <a:ext cx="706523" cy="6570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57199" y="205978"/>
            <a:ext cx="8446253"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 Example: Step 1</a:t>
            </a:r>
            <a:endParaRPr/>
          </a:p>
        </p:txBody>
      </p:sp>
      <p:sp>
        <p:nvSpPr>
          <p:cNvPr id="139" name="Google Shape;139;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40" name="Google Shape;140;p19"/>
          <p:cNvSpPr/>
          <p:nvPr/>
        </p:nvSpPr>
        <p:spPr>
          <a:xfrm>
            <a:off x="5300118" y="1150320"/>
            <a:ext cx="3392084" cy="9751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141" name="Google Shape;141;p19"/>
          <p:cNvGraphicFramePr/>
          <p:nvPr/>
        </p:nvGraphicFramePr>
        <p:xfrm>
          <a:off x="372046" y="1475066"/>
          <a:ext cx="3000000" cy="3000000"/>
        </p:xfrm>
        <a:graphic>
          <a:graphicData uri="http://schemas.openxmlformats.org/drawingml/2006/table">
            <a:tbl>
              <a:tblPr bandRow="1" firstRow="1">
                <a:noFill/>
                <a:tableStyleId>{D7216663-C2CC-4882-85E3-3AAA0C8E9AB6}</a:tableStyleId>
              </a:tblPr>
              <a:tblGrid>
                <a:gridCol w="3605000"/>
                <a:gridCol w="4900750"/>
              </a:tblGrid>
              <a:tr h="265625">
                <a:tc>
                  <a:txBody>
                    <a:bodyPr/>
                    <a:lstStyle/>
                    <a:p>
                      <a:pPr indent="0" lvl="0" marL="0" marR="0" rtl="0" algn="ctr">
                        <a:lnSpc>
                          <a:spcPct val="100000"/>
                        </a:lnSpc>
                        <a:spcBef>
                          <a:spcPts val="0"/>
                        </a:spcBef>
                        <a:spcAft>
                          <a:spcPts val="0"/>
                        </a:spcAft>
                        <a:buNone/>
                      </a:pPr>
                      <a:r>
                        <a:rPr b="1" lang="en" sz="2400" u="none" cap="none" strike="noStrike"/>
                        <a:t>From</a:t>
                      </a:r>
                      <a:endParaRPr b="1" sz="2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 sz="2400" u="none" cap="none" strike="noStrike"/>
                        <a:t>To</a:t>
                      </a:r>
                      <a:endParaRPr b="1" sz="2400" u="none" cap="none" strike="noStrike"/>
                    </a:p>
                  </a:txBody>
                  <a:tcPr marT="45725" marB="45725" marR="91450" marL="91450"/>
                </a:tc>
              </a:tr>
              <a:tr h="26562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 sz="2400" u="none" cap="none" strike="noStrike"/>
                        <a:t>^\w+@[a-zA-Z_]+?\.</a:t>
                      </a:r>
                      <a:r>
                        <a:rPr b="1" lang="en" sz="2400" u="none" cap="none" strike="noStrike">
                          <a:solidFill>
                            <a:srgbClr val="FF0000"/>
                          </a:solidFill>
                        </a:rPr>
                        <a:t>[a-zA-Z]{2,3}</a:t>
                      </a:r>
                      <a:r>
                        <a:rPr lang="en" sz="2400" u="none" cap="none" strike="noStrike"/>
                        <a:t>$</a:t>
                      </a:r>
                      <a:endParaRPr sz="2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t>^\w+@[a-zA-Z_]+?\.[a-zA-Z]</a:t>
                      </a:r>
                      <a:r>
                        <a:rPr b="1" lang="en" sz="2400" u="none" cap="none" strike="noStrike">
                          <a:solidFill>
                            <a:srgbClr val="0000FF"/>
                          </a:solidFill>
                        </a:rPr>
                        <a:t>{2,5}</a:t>
                      </a:r>
                      <a:r>
                        <a:rPr lang="en" sz="2400" u="none" cap="none" strike="noStrike"/>
                        <a:t>$</a:t>
                      </a:r>
                      <a:endParaRPr sz="2400" u="none" cap="none" strike="noStrike"/>
                    </a:p>
                  </a:txBody>
                  <a:tcPr marT="45725" marB="45725" marR="91450" marL="91450" anchor="ctr"/>
                </a:tc>
              </a:tr>
            </a:tbl>
          </a:graphicData>
        </a:graphic>
      </p:graphicFrame>
      <p:sp>
        <p:nvSpPr>
          <p:cNvPr id="142" name="Google Shape;142;p19"/>
          <p:cNvSpPr/>
          <p:nvPr/>
        </p:nvSpPr>
        <p:spPr>
          <a:xfrm>
            <a:off x="756930" y="3527339"/>
            <a:ext cx="3348409" cy="808080"/>
          </a:xfrm>
          <a:prstGeom prst="wedgeRoundRectCallout">
            <a:avLst>
              <a:gd fmla="val -28801" name="adj1"/>
              <a:gd fmla="val -100125"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Top-level domain name between 2 to 3 characters</a:t>
            </a:r>
            <a:endParaRPr b="0" i="0" sz="2000" u="none" cap="none" strike="noStrike">
              <a:solidFill>
                <a:srgbClr val="FFFFFF"/>
              </a:solidFill>
              <a:latin typeface="Arial"/>
              <a:ea typeface="Arial"/>
              <a:cs typeface="Arial"/>
              <a:sym typeface="Arial"/>
            </a:endParaRPr>
          </a:p>
        </p:txBody>
      </p:sp>
      <p:sp>
        <p:nvSpPr>
          <p:cNvPr id="143" name="Google Shape;143;p19"/>
          <p:cNvSpPr txBox="1"/>
          <p:nvPr/>
        </p:nvSpPr>
        <p:spPr>
          <a:xfrm>
            <a:off x="-54417" y="4293899"/>
            <a:ext cx="745375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a:off x="4952066" y="3116892"/>
            <a:ext cx="3399731" cy="143658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joe@web.info</a:t>
            </a:r>
            <a:endParaRPr/>
          </a:p>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FF0000"/>
                </a:solidFill>
                <a:latin typeface="Arial"/>
                <a:ea typeface="Arial"/>
                <a:cs typeface="Arial"/>
                <a:sym typeface="Arial"/>
              </a:rPr>
              <a:t>smith@163.com</a:t>
            </a:r>
            <a:endParaRPr/>
          </a:p>
        </p:txBody>
      </p:sp>
      <p:pic>
        <p:nvPicPr>
          <p:cNvPr id="145" name="Google Shape;145;p19"/>
          <p:cNvPicPr preferRelativeResize="0"/>
          <p:nvPr/>
        </p:nvPicPr>
        <p:blipFill rotWithShape="1">
          <a:blip r:embed="rId3">
            <a:alphaModFix/>
          </a:blip>
          <a:srcRect b="0" l="0" r="0" t="0"/>
          <a:stretch/>
        </p:blipFill>
        <p:spPr>
          <a:xfrm>
            <a:off x="7303649" y="3309283"/>
            <a:ext cx="637615" cy="525894"/>
          </a:xfrm>
          <a:prstGeom prst="rect">
            <a:avLst/>
          </a:prstGeom>
          <a:noFill/>
          <a:ln>
            <a:noFill/>
          </a:ln>
        </p:spPr>
      </p:pic>
      <p:pic>
        <p:nvPicPr>
          <p:cNvPr id="146" name="Google Shape;146;p19"/>
          <p:cNvPicPr preferRelativeResize="0"/>
          <p:nvPr/>
        </p:nvPicPr>
        <p:blipFill rotWithShape="1">
          <a:blip r:embed="rId4">
            <a:alphaModFix/>
          </a:blip>
          <a:srcRect b="0" l="0" r="0" t="0"/>
          <a:stretch/>
        </p:blipFill>
        <p:spPr>
          <a:xfrm>
            <a:off x="7645275" y="3963444"/>
            <a:ext cx="424282" cy="5002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457199" y="205978"/>
            <a:ext cx="8446253"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 Example: Step 2</a:t>
            </a:r>
            <a:endParaRPr/>
          </a:p>
        </p:txBody>
      </p:sp>
      <p:sp>
        <p:nvSpPr>
          <p:cNvPr id="152" name="Google Shape;152;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53" name="Google Shape;153;p20"/>
          <p:cNvSpPr/>
          <p:nvPr/>
        </p:nvSpPr>
        <p:spPr>
          <a:xfrm>
            <a:off x="5300118" y="1150320"/>
            <a:ext cx="3392084" cy="9751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0"/>
          <p:cNvSpPr/>
          <p:nvPr/>
        </p:nvSpPr>
        <p:spPr>
          <a:xfrm>
            <a:off x="1116140" y="3296458"/>
            <a:ext cx="3168808" cy="846560"/>
          </a:xfrm>
          <a:prstGeom prst="wedgeRoundRectCallout">
            <a:avLst>
              <a:gd fmla="val -6445" name="adj1"/>
              <a:gd fmla="val -111066"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Domain name contains alphabets and underscore</a:t>
            </a:r>
            <a:endParaRPr b="0" i="0" sz="2000" u="none" cap="none" strike="noStrike">
              <a:solidFill>
                <a:srgbClr val="FFFFFF"/>
              </a:solidFill>
              <a:latin typeface="Arial"/>
              <a:ea typeface="Arial"/>
              <a:cs typeface="Arial"/>
              <a:sym typeface="Arial"/>
            </a:endParaRPr>
          </a:p>
        </p:txBody>
      </p:sp>
      <p:graphicFrame>
        <p:nvGraphicFramePr>
          <p:cNvPr id="155" name="Google Shape;155;p20"/>
          <p:cNvGraphicFramePr/>
          <p:nvPr/>
        </p:nvGraphicFramePr>
        <p:xfrm>
          <a:off x="374904" y="1472184"/>
          <a:ext cx="3000000" cy="3000000"/>
        </p:xfrm>
        <a:graphic>
          <a:graphicData uri="http://schemas.openxmlformats.org/drawingml/2006/table">
            <a:tbl>
              <a:tblPr bandRow="1" firstRow="1">
                <a:noFill/>
                <a:tableStyleId>{D7216663-C2CC-4882-85E3-3AAA0C8E9AB6}</a:tableStyleId>
              </a:tblPr>
              <a:tblGrid>
                <a:gridCol w="3605000"/>
                <a:gridCol w="4900750"/>
              </a:tblGrid>
              <a:tr h="265625">
                <a:tc>
                  <a:txBody>
                    <a:bodyPr/>
                    <a:lstStyle/>
                    <a:p>
                      <a:pPr indent="0" lvl="0" marL="0" marR="0" rtl="0" algn="ctr">
                        <a:lnSpc>
                          <a:spcPct val="100000"/>
                        </a:lnSpc>
                        <a:spcBef>
                          <a:spcPts val="0"/>
                        </a:spcBef>
                        <a:spcAft>
                          <a:spcPts val="0"/>
                        </a:spcAft>
                        <a:buNone/>
                      </a:pPr>
                      <a:r>
                        <a:rPr b="1" lang="en" sz="2400" u="none" cap="none" strike="noStrike"/>
                        <a:t>From</a:t>
                      </a:r>
                      <a:endParaRPr b="1" sz="2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 sz="2400" u="none" cap="none" strike="noStrike"/>
                        <a:t>To</a:t>
                      </a:r>
                      <a:endParaRPr b="1" sz="2400" u="none" cap="none" strike="noStrike"/>
                    </a:p>
                  </a:txBody>
                  <a:tcPr marT="45725" marB="45725" marR="91450" marL="91450"/>
                </a:tc>
              </a:tr>
              <a:tr h="26562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 sz="2400" u="none" cap="none" strike="noStrike"/>
                        <a:t>^\w+@</a:t>
                      </a:r>
                      <a:r>
                        <a:rPr b="1" lang="en" sz="2400" u="none" cap="none" strike="noStrike">
                          <a:solidFill>
                            <a:srgbClr val="FF0000"/>
                          </a:solidFill>
                        </a:rPr>
                        <a:t>[a-zA-Z_]</a:t>
                      </a:r>
                      <a:r>
                        <a:rPr lang="en" sz="2400" u="none" cap="none" strike="noStrike"/>
                        <a:t>+?\.</a:t>
                      </a:r>
                      <a:r>
                        <a:rPr b="0" lang="en" sz="2400" u="none" cap="none" strike="noStrike">
                          <a:solidFill>
                            <a:schemeClr val="dk1"/>
                          </a:solidFill>
                        </a:rPr>
                        <a:t>[a-zA-Z]</a:t>
                      </a:r>
                      <a:r>
                        <a:rPr b="1" lang="en" sz="2400" u="none" cap="none" strike="noStrike">
                          <a:solidFill>
                            <a:srgbClr val="0000FF"/>
                          </a:solidFill>
                        </a:rPr>
                        <a:t>{2,5}</a:t>
                      </a:r>
                      <a:r>
                        <a:rPr lang="en" sz="2400" u="none" cap="none" strike="noStrike"/>
                        <a:t>$</a:t>
                      </a:r>
                      <a:endParaRPr sz="2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t>^\w+@[a-zA-Z_</a:t>
                      </a:r>
                      <a:r>
                        <a:rPr b="1" lang="en" sz="2400" u="none" cap="none" strike="noStrike">
                          <a:solidFill>
                            <a:srgbClr val="FF0000"/>
                          </a:solidFill>
                        </a:rPr>
                        <a:t>0-9</a:t>
                      </a:r>
                      <a:r>
                        <a:rPr lang="en" sz="2400" u="none" cap="none" strike="noStrike"/>
                        <a:t>]+?\.[a-zA-Z]</a:t>
                      </a:r>
                      <a:r>
                        <a:rPr b="1" lang="en" sz="2400" u="none" cap="none" strike="noStrike">
                          <a:solidFill>
                            <a:srgbClr val="0000FF"/>
                          </a:solidFill>
                        </a:rPr>
                        <a:t>{2,5}</a:t>
                      </a:r>
                      <a:r>
                        <a:rPr lang="en" sz="2400" u="none" cap="none" strike="noStrike"/>
                        <a:t>$</a:t>
                      </a:r>
                      <a:endParaRPr sz="2400" u="none" cap="none" strike="noStrike"/>
                    </a:p>
                  </a:txBody>
                  <a:tcPr marT="45725" marB="45725" marR="91450" marL="91450" anchor="ctr"/>
                </a:tc>
              </a:tr>
            </a:tbl>
          </a:graphicData>
        </a:graphic>
      </p:graphicFrame>
      <p:sp>
        <p:nvSpPr>
          <p:cNvPr id="156" name="Google Shape;156;p20"/>
          <p:cNvSpPr/>
          <p:nvPr/>
        </p:nvSpPr>
        <p:spPr>
          <a:xfrm>
            <a:off x="4952066" y="3116892"/>
            <a:ext cx="3399731" cy="143658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joe@web.info</a:t>
            </a:r>
            <a:endParaRPr/>
          </a:p>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8000"/>
                </a:solidFill>
                <a:latin typeface="Arial"/>
                <a:ea typeface="Arial"/>
                <a:cs typeface="Arial"/>
                <a:sym typeface="Arial"/>
              </a:rPr>
              <a:t>smith@163.com</a:t>
            </a:r>
            <a:endParaRPr/>
          </a:p>
        </p:txBody>
      </p:sp>
      <p:pic>
        <p:nvPicPr>
          <p:cNvPr id="157" name="Google Shape;157;p20"/>
          <p:cNvPicPr preferRelativeResize="0"/>
          <p:nvPr/>
        </p:nvPicPr>
        <p:blipFill rotWithShape="1">
          <a:blip r:embed="rId3">
            <a:alphaModFix/>
          </a:blip>
          <a:srcRect b="0" l="0" r="0" t="0"/>
          <a:stretch/>
        </p:blipFill>
        <p:spPr>
          <a:xfrm>
            <a:off x="7483258" y="3334936"/>
            <a:ext cx="637615" cy="525894"/>
          </a:xfrm>
          <a:prstGeom prst="rect">
            <a:avLst/>
          </a:prstGeom>
          <a:noFill/>
          <a:ln>
            <a:noFill/>
          </a:ln>
        </p:spPr>
      </p:pic>
      <p:pic>
        <p:nvPicPr>
          <p:cNvPr id="158" name="Google Shape;158;p20"/>
          <p:cNvPicPr preferRelativeResize="0"/>
          <p:nvPr/>
        </p:nvPicPr>
        <p:blipFill rotWithShape="1">
          <a:blip r:embed="rId3">
            <a:alphaModFix/>
          </a:blip>
          <a:srcRect b="0" l="0" r="0" t="0"/>
          <a:stretch/>
        </p:blipFill>
        <p:spPr>
          <a:xfrm>
            <a:off x="7571512" y="3897792"/>
            <a:ext cx="637615" cy="5258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199" y="205978"/>
            <a:ext cx="8446253"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 Example: Step 2, 3, …</a:t>
            </a:r>
            <a:endParaRPr/>
          </a:p>
        </p:txBody>
      </p:sp>
      <p:sp>
        <p:nvSpPr>
          <p:cNvPr id="164" name="Google Shape;164;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65" name="Google Shape;165;p21"/>
          <p:cNvSpPr/>
          <p:nvPr/>
        </p:nvSpPr>
        <p:spPr>
          <a:xfrm>
            <a:off x="5300118" y="1150320"/>
            <a:ext cx="3392084" cy="9751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166" name="Google Shape;166;p21"/>
          <p:cNvGraphicFramePr/>
          <p:nvPr/>
        </p:nvGraphicFramePr>
        <p:xfrm>
          <a:off x="374904" y="1472184"/>
          <a:ext cx="3000000" cy="3000000"/>
        </p:xfrm>
        <a:graphic>
          <a:graphicData uri="http://schemas.openxmlformats.org/drawingml/2006/table">
            <a:tbl>
              <a:tblPr bandRow="1" firstRow="1">
                <a:noFill/>
                <a:tableStyleId>{D7216663-C2CC-4882-85E3-3AAA0C8E9AB6}</a:tableStyleId>
              </a:tblPr>
              <a:tblGrid>
                <a:gridCol w="3605000"/>
                <a:gridCol w="4900750"/>
              </a:tblGrid>
              <a:tr h="265625">
                <a:tc>
                  <a:txBody>
                    <a:bodyPr/>
                    <a:lstStyle/>
                    <a:p>
                      <a:pPr indent="0" lvl="0" marL="0" marR="0" rtl="0" algn="ctr">
                        <a:lnSpc>
                          <a:spcPct val="100000"/>
                        </a:lnSpc>
                        <a:spcBef>
                          <a:spcPts val="0"/>
                        </a:spcBef>
                        <a:spcAft>
                          <a:spcPts val="0"/>
                        </a:spcAft>
                        <a:buNone/>
                      </a:pPr>
                      <a:r>
                        <a:rPr b="1" lang="en" sz="2400" u="none" cap="none" strike="noStrike"/>
                        <a:t>From</a:t>
                      </a:r>
                      <a:endParaRPr b="1" sz="2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 sz="2400" u="none" cap="none" strike="noStrike"/>
                        <a:t>To</a:t>
                      </a:r>
                      <a:endParaRPr b="1" sz="2400" u="none" cap="none" strike="noStrike"/>
                    </a:p>
                  </a:txBody>
                  <a:tcPr marT="45725" marB="45725" marR="91450" marL="91450"/>
                </a:tc>
              </a:tr>
              <a:tr h="26562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 sz="2400" u="none" cap="none" strike="noStrike"/>
                        <a:t>^\w+@</a:t>
                      </a:r>
                      <a:r>
                        <a:rPr b="0" lang="en" sz="2400" u="none" cap="none" strike="noStrike">
                          <a:solidFill>
                            <a:schemeClr val="dk1"/>
                          </a:solidFill>
                        </a:rPr>
                        <a:t>[a-zA-Z_</a:t>
                      </a:r>
                      <a:r>
                        <a:rPr b="1" lang="en" sz="2400" u="none" cap="none" strike="noStrike">
                          <a:solidFill>
                            <a:srgbClr val="0000FF"/>
                          </a:solidFill>
                        </a:rPr>
                        <a:t>0-9</a:t>
                      </a:r>
                      <a:r>
                        <a:rPr b="0" lang="en" sz="2400" u="none" cap="none" strike="noStrike">
                          <a:solidFill>
                            <a:srgbClr val="000000"/>
                          </a:solidFill>
                        </a:rPr>
                        <a:t>]</a:t>
                      </a:r>
                      <a:r>
                        <a:rPr lang="en" sz="2400" u="none" cap="none" strike="noStrike"/>
                        <a:t>+?\.</a:t>
                      </a:r>
                      <a:r>
                        <a:rPr b="0" lang="en" sz="2400" u="none" cap="none" strike="noStrike">
                          <a:solidFill>
                            <a:schemeClr val="dk1"/>
                          </a:solidFill>
                        </a:rPr>
                        <a:t>[a-zA-Z]</a:t>
                      </a:r>
                      <a:r>
                        <a:rPr b="1" lang="en" sz="2400" u="none" cap="none" strike="noStrike">
                          <a:solidFill>
                            <a:srgbClr val="0000FF"/>
                          </a:solidFill>
                        </a:rPr>
                        <a:t>{2,5}</a:t>
                      </a:r>
                      <a:r>
                        <a:rPr lang="en" sz="2400" u="none" cap="none" strike="noStrike"/>
                        <a:t>$</a:t>
                      </a:r>
                      <a:endParaRPr sz="2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t/>
                      </a:r>
                      <a:endParaRPr b="1" sz="2400" u="none" cap="none" strike="noStrike">
                        <a:solidFill>
                          <a:srgbClr val="000090"/>
                        </a:solidFill>
                      </a:endParaRPr>
                    </a:p>
                  </a:txBody>
                  <a:tcPr marT="45725" marB="45725" marR="91450" marL="91450" anchor="ctr"/>
                </a:tc>
              </a:tr>
            </a:tbl>
          </a:graphicData>
        </a:graphic>
      </p:graphicFrame>
      <p:sp>
        <p:nvSpPr>
          <p:cNvPr id="167" name="Google Shape;167;p21"/>
          <p:cNvSpPr/>
          <p:nvPr/>
        </p:nvSpPr>
        <p:spPr>
          <a:xfrm>
            <a:off x="564486" y="3283639"/>
            <a:ext cx="3399731" cy="1436588"/>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 sz="2400" u="none" cap="none" strike="noStrike">
                <a:solidFill>
                  <a:srgbClr val="FF0000"/>
                </a:solidFill>
                <a:latin typeface="Arial"/>
                <a:ea typeface="Arial"/>
                <a:cs typeface="Arial"/>
                <a:sym typeface="Arial"/>
              </a:rPr>
              <a:t>abc@zju.edu.cn</a:t>
            </a:r>
            <a:endParaRPr b="0" i="0" sz="2400" u="none" cap="none" strike="noStrike">
              <a:solidFill>
                <a:srgbClr val="FF0000"/>
              </a:solidFill>
              <a:latin typeface="Arial"/>
              <a:ea typeface="Arial"/>
              <a:cs typeface="Arial"/>
              <a:sym typeface="Arial"/>
            </a:endParaRPr>
          </a:p>
        </p:txBody>
      </p:sp>
      <p:pic>
        <p:nvPicPr>
          <p:cNvPr id="168" name="Google Shape;168;p21"/>
          <p:cNvPicPr preferRelativeResize="0"/>
          <p:nvPr/>
        </p:nvPicPr>
        <p:blipFill rotWithShape="1">
          <a:blip r:embed="rId3">
            <a:alphaModFix/>
          </a:blip>
          <a:srcRect b="0" l="0" r="0" t="0"/>
          <a:stretch/>
        </p:blipFill>
        <p:spPr>
          <a:xfrm>
            <a:off x="2988282" y="3886479"/>
            <a:ext cx="424282" cy="500241"/>
          </a:xfrm>
          <a:prstGeom prst="rect">
            <a:avLst/>
          </a:prstGeom>
          <a:noFill/>
          <a:ln>
            <a:noFill/>
          </a:ln>
        </p:spPr>
      </p:pic>
      <p:sp>
        <p:nvSpPr>
          <p:cNvPr id="169" name="Google Shape;169;p21"/>
          <p:cNvSpPr/>
          <p:nvPr/>
        </p:nvSpPr>
        <p:spPr>
          <a:xfrm>
            <a:off x="4195143" y="2424243"/>
            <a:ext cx="4361922" cy="1988136"/>
          </a:xfrm>
          <a:prstGeom prst="rect">
            <a:avLst/>
          </a:prstGeom>
          <a:solidFill>
            <a:srgbClr val="0C0C0C"/>
          </a:solid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 sz="2400" u="none" cap="none" strike="noStrike">
                <a:solidFill>
                  <a:schemeClr val="lt1"/>
                </a:solidFill>
                <a:latin typeface="Arial"/>
                <a:ea typeface="Arial"/>
                <a:cs typeface="Arial"/>
                <a:sym typeface="Arial"/>
              </a:rPr>
              <a:t>THIS IS</a:t>
            </a:r>
            <a:r>
              <a:rPr b="0" i="1" lang="en" sz="3600" u="none" cap="none" strike="noStrike">
                <a:solidFill>
                  <a:schemeClr val="lt1"/>
                </a:solidFill>
                <a:latin typeface="Arial"/>
                <a:ea typeface="Arial"/>
                <a:cs typeface="Arial"/>
                <a:sym typeface="Arial"/>
              </a:rPr>
              <a:t> </a:t>
            </a:r>
            <a:r>
              <a:rPr b="0" i="0" lang="en" sz="3200" u="none" cap="none" strike="noStrike">
                <a:solidFill>
                  <a:schemeClr val="lt1"/>
                </a:solidFill>
                <a:latin typeface="Arial"/>
                <a:ea typeface="Arial"/>
                <a:cs typeface="Arial"/>
                <a:sym typeface="Arial"/>
              </a:rPr>
              <a:t>NOT THE END</a:t>
            </a:r>
            <a:endParaRPr b="0" i="0" sz="36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454175" y="1297150"/>
            <a:ext cx="8488200" cy="3334200"/>
          </a:xfrm>
          <a:prstGeom prst="rect">
            <a:avLst/>
          </a:prstGeom>
          <a:noFill/>
          <a:ln>
            <a:noFill/>
          </a:ln>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SzPts val="2400"/>
              <a:buChar char="•"/>
            </a:pPr>
            <a:r>
              <a:rPr lang="en"/>
              <a:t>Regular expressions are </a:t>
            </a:r>
            <a:r>
              <a:rPr b="1" lang="en"/>
              <a:t>error-prone</a:t>
            </a:r>
            <a:endParaRPr/>
          </a:p>
          <a:p>
            <a:pPr indent="-457200" lvl="0" marL="457200" rtl="0" algn="l">
              <a:lnSpc>
                <a:spcPct val="200000"/>
              </a:lnSpc>
              <a:spcBef>
                <a:spcPts val="0"/>
              </a:spcBef>
              <a:spcAft>
                <a:spcPts val="0"/>
              </a:spcAft>
              <a:buSzPts val="2400"/>
              <a:buChar char="•"/>
            </a:pPr>
            <a:r>
              <a:rPr lang="en"/>
              <a:t>Regular expressions are </a:t>
            </a:r>
            <a:r>
              <a:rPr b="1" lang="en"/>
              <a:t>poorly</a:t>
            </a:r>
            <a:r>
              <a:rPr lang="en"/>
              <a:t> tested</a:t>
            </a:r>
            <a:endParaRPr/>
          </a:p>
          <a:p>
            <a:pPr indent="-457200" lvl="0" marL="457200" rtl="0" algn="l">
              <a:lnSpc>
                <a:spcPct val="200000"/>
              </a:lnSpc>
              <a:spcBef>
                <a:spcPts val="0"/>
              </a:spcBef>
              <a:spcAft>
                <a:spcPts val="0"/>
              </a:spcAft>
              <a:buSzPts val="2400"/>
              <a:buChar char="•"/>
            </a:pPr>
            <a:r>
              <a:rPr lang="en"/>
              <a:t>“</a:t>
            </a:r>
            <a:r>
              <a:rPr lang="en">
                <a:solidFill>
                  <a:srgbClr val="0000FF"/>
                </a:solidFill>
              </a:rPr>
              <a:t>Write once, read never</a:t>
            </a:r>
            <a:r>
              <a:rPr lang="en"/>
              <a:t>”</a:t>
            </a:r>
            <a:endParaRPr/>
          </a:p>
        </p:txBody>
      </p:sp>
      <p:sp>
        <p:nvSpPr>
          <p:cNvPr id="175" name="Google Shape;175;p22"/>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Developers Need Help with Regex</a:t>
            </a:r>
            <a:endParaRPr/>
          </a:p>
        </p:txBody>
      </p:sp>
      <p:sp>
        <p:nvSpPr>
          <p:cNvPr id="176" name="Google Shape;176;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sc-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