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61" r:id="rId6"/>
    <p:sldId id="275" r:id="rId7"/>
    <p:sldId id="262" r:id="rId8"/>
    <p:sldId id="264" r:id="rId9"/>
    <p:sldId id="276" r:id="rId10"/>
    <p:sldId id="271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838383"/>
    <a:srgbClr val="858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0F66-A47D-4986-B859-9C0CAD6C99C3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2780-E734-4902-AC50-F6857CCEF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7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044901-A2F0-4B82-BFEC-A03396976C3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1239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4.wmf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5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0.wmf"/><Relationship Id="rId10" Type="http://schemas.openxmlformats.org/officeDocument/2006/relationships/image" Target="../media/image25.png"/><Relationship Id="rId4" Type="http://schemas.openxmlformats.org/officeDocument/2006/relationships/image" Target="../media/image8.wmf"/><Relationship Id="rId9" Type="http://schemas.openxmlformats.org/officeDocument/2006/relationships/image" Target="../media/image24.png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323528" y="1700808"/>
            <a:ext cx="8534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US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Analysis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 smtClean="0">
                <a:solidFill>
                  <a:srgbClr val="FF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(PCA)</a:t>
            </a:r>
            <a:endParaRPr lang="en-US" altLang="en-US" sz="4400" dirty="0">
              <a:solidFill>
                <a:srgbClr val="FF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351614" y="4725144"/>
            <a:ext cx="853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 Wang</a:t>
            </a:r>
            <a:endParaRPr lang="en-US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684" y="1124744"/>
            <a:ext cx="8150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(number of principal components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6632"/>
            <a:ext cx="253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762" y="1772816"/>
            <a:ext cx="559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choose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the smallest value so that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91759"/>
              </p:ext>
            </p:extLst>
          </p:nvPr>
        </p:nvGraphicFramePr>
        <p:xfrm>
          <a:off x="1115616" y="2290802"/>
          <a:ext cx="27701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公式" r:id="rId3" imgW="1688760" imgH="888840" progId="Equation.3">
                  <p:embed/>
                </p:oleObj>
              </mc:Choice>
              <mc:Fallback>
                <p:oleObj name="公式" r:id="rId3" imgW="1688760" imgH="888840" progId="Equation.3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90802"/>
                        <a:ext cx="277018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860032" y="2420888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q"/>
            </a:pP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threshold for how much variance is retained or explained</a:t>
            </a:r>
          </a:p>
          <a:p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 ~ 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90%, 95%, 99%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770" y="3861048"/>
            <a:ext cx="4441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Equivalently, use the eigenvalue matrix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21391"/>
              </p:ext>
            </p:extLst>
          </p:nvPr>
        </p:nvGraphicFramePr>
        <p:xfrm>
          <a:off x="827584" y="4581128"/>
          <a:ext cx="10604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公式" r:id="rId5" imgW="647640" imgH="838080" progId="Equation.3">
                  <p:embed/>
                </p:oleObj>
              </mc:Choice>
              <mc:Fallback>
                <p:oleObj name="公式" r:id="rId5" imgW="647640" imgH="8380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1128"/>
                        <a:ext cx="10604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329119" y="4225420"/>
            <a:ext cx="3273282" cy="2164118"/>
            <a:chOff x="2699792" y="4061103"/>
            <a:chExt cx="3273282" cy="2164118"/>
          </a:xfrm>
        </p:grpSpPr>
        <p:grpSp>
          <p:nvGrpSpPr>
            <p:cNvPr id="15" name="组合 14"/>
            <p:cNvGrpSpPr/>
            <p:nvPr/>
          </p:nvGrpSpPr>
          <p:grpSpPr>
            <a:xfrm>
              <a:off x="2699792" y="4149080"/>
              <a:ext cx="3273282" cy="2070501"/>
              <a:chOff x="2699792" y="4149080"/>
              <a:chExt cx="3273282" cy="2070501"/>
            </a:xfrm>
          </p:grpSpPr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01519"/>
                  </p:ext>
                </p:extLst>
              </p:nvPr>
            </p:nvGraphicFramePr>
            <p:xfrm>
              <a:off x="2699792" y="4149080"/>
              <a:ext cx="3273282" cy="2070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88" name="公式" r:id="rId7" imgW="2209680" imgH="1396800" progId="Equation.3">
                      <p:embed/>
                    </p:oleObj>
                  </mc:Choice>
                  <mc:Fallback>
                    <p:oleObj name="公式" r:id="rId7" imgW="2209680" imgH="1396800" progId="Equation.3">
                      <p:embed/>
                      <p:pic>
                        <p:nvPicPr>
                          <p:cNvPr id="0" name="对象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792" y="4149080"/>
                            <a:ext cx="3273282" cy="20705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矩形 10"/>
              <p:cNvSpPr/>
              <p:nvPr/>
            </p:nvSpPr>
            <p:spPr>
              <a:xfrm>
                <a:off x="3203848" y="4165461"/>
                <a:ext cx="1784208" cy="1400090"/>
              </a:xfrm>
              <a:prstGeom prst="rect">
                <a:avLst/>
              </a:prstGeom>
              <a:noFill/>
              <a:ln>
                <a:solidFill>
                  <a:srgbClr val="FF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702739"/>
                </p:ext>
              </p:extLst>
            </p:nvPr>
          </p:nvGraphicFramePr>
          <p:xfrm>
            <a:off x="3347864" y="5517232"/>
            <a:ext cx="504056" cy="707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9"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5517232"/>
                          <a:ext cx="504056" cy="7079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006412"/>
                </p:ext>
              </p:extLst>
            </p:nvPr>
          </p:nvGraphicFramePr>
          <p:xfrm>
            <a:off x="5220072" y="4061103"/>
            <a:ext cx="5048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90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061103"/>
                          <a:ext cx="504825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6012160" y="4769969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trying </a:t>
            </a:r>
            <a:r>
              <a:rPr lang="en-US" altLang="zh-CN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2, .....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equation is satisfied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each step in the algorithm to implement PCA in python.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33477"/>
            <a:ext cx="4248472" cy="11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38092"/>
            <a:ext cx="4104456" cy="461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1269" y="3356992"/>
            <a:ext cx="39357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ratings by users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ranges from 0 to 5 star.</a:t>
            </a: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into several groups by label, each group has distinct rating patterns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4" y="1740882"/>
            <a:ext cx="5057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5" y="1279217"/>
            <a:ext cx="3982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Standardize original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704" y="2636912"/>
            <a:ext cx="81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PCA is an 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label is ignored.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299" y="3285031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Construct the covariance matrix.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1" y="3754357"/>
            <a:ext cx="57435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77104" y="5589240"/>
            <a:ext cx="819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numpy.cov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take each observation as a </a:t>
            </a:r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563" y="1109935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Computer the eigenvalues and eigenvectors.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1600"/>
            <a:ext cx="4974533" cy="20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8" y="3780907"/>
            <a:ext cx="4776556" cy="231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65374"/>
            <a:ext cx="400086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7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24744"/>
            <a:ext cx="770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Select top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eigenvectors to construct projection matrix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52437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06508"/>
            <a:ext cx="2143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7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4532" y="1196752"/>
            <a:ext cx="6399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Project into the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feature subspace.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5" y="1658417"/>
            <a:ext cx="4824536" cy="112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3" y="2787740"/>
            <a:ext cx="495732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95" y="1916832"/>
            <a:ext cx="361631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04028" y="4941168"/>
            <a:ext cx="819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6-dimensional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into </a:t>
            </a:r>
            <a:r>
              <a:rPr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2-dimensional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subspace and visualize it.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PC1 represents user preference for various movie genre. 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Romantic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PC2 represents the averaged user ratings for all movies.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Generous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16632"/>
            <a:ext cx="3757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532" y="1196752"/>
            <a:ext cx="8100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apply PCA transformation from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sklearn.decompositoin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30426"/>
            <a:ext cx="3988750" cy="236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95" y="1714953"/>
            <a:ext cx="4290152" cy="293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24415" y="4797152"/>
            <a:ext cx="819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70000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PC1 and PC2 are flipped since the eigenvectors can take opposite directions. </a:t>
            </a:r>
          </a:p>
          <a:p>
            <a:pPr>
              <a:buClr>
                <a:schemeClr val="accent3">
                  <a:lumMod val="75000"/>
                </a:schemeClr>
              </a:buClr>
              <a:buSzPct val="70000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3">
                  <a:lumMod val="75000"/>
                </a:schemeClr>
              </a:buClr>
              <a:buSzPct val="70000"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Scikit-learn's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makes it  simpler and easier  to implement PCA while  harder to debug.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932" y="1170758"/>
            <a:ext cx="46691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(LDA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Clr>
                <a:srgbClr val="0070C0"/>
              </a:buClr>
              <a:buSzPct val="50000"/>
            </a:pP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component axes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separability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method)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3933056"/>
            <a:ext cx="79208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070C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t-distributed Stochastic 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Embedding (TSNE)</a:t>
            </a:r>
          </a:p>
          <a:p>
            <a:pPr marL="342900" lvl="0" indent="-342900">
              <a:buClr>
                <a:schemeClr val="accent3">
                  <a:lumMod val="75000"/>
                </a:schemeClr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 while preserving the similarities between data points for visualization. </a:t>
            </a:r>
            <a:endParaRPr lang="en-US" altLang="zh-CN" sz="2400" b="1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accent3">
                  <a:lumMod val="75000"/>
                </a:schemeClr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Barnes-Hut approximations to apply on large datasets.	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56790"/>
            <a:ext cx="3524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1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2060848"/>
            <a:ext cx="50405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/>
            <a:endParaRPr lang="en-US" altLang="zh-C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648" y="260648"/>
            <a:ext cx="82328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575" y="185894"/>
            <a:ext cx="31357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矩形 2"/>
          <p:cNvSpPr/>
          <p:nvPr/>
        </p:nvSpPr>
        <p:spPr>
          <a:xfrm>
            <a:off x="355575" y="1117193"/>
            <a:ext cx="8464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Definition:</a:t>
            </a:r>
            <a:r>
              <a:rPr lang="en-US" altLang="zh-CN" sz="2000" dirty="0"/>
              <a:t> 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procedure that uses an orthogonal transformation to convert a set of observations of possibly correlated variables into a set of values of linearly uncorrelated variables called principal components.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793" y="5365665"/>
            <a:ext cx="8712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find the directions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variance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(direction of orthogonal axes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components) in data and projects it onto a new subspace with lower dimension than the original one.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1854" y="2115800"/>
            <a:ext cx="7272338" cy="3221412"/>
            <a:chOff x="951854" y="2115800"/>
            <a:chExt cx="7272338" cy="322141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1854" y="2115800"/>
              <a:ext cx="7272338" cy="3221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2267744" y="4271185"/>
              <a:ext cx="1080120" cy="8503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82284" y="4314362"/>
              <a:ext cx="8547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804248" y="4294967"/>
              <a:ext cx="1080120" cy="8503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16947" y="4314803"/>
              <a:ext cx="8547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3</a:t>
              </a:r>
            </a:p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6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575" y="185894"/>
            <a:ext cx="2710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Motivation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1268760"/>
                <a:ext cx="820891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3200" b="1" dirty="0" smtClean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Compression</a:t>
                </a:r>
              </a:p>
              <a:p>
                <a:pPr>
                  <a:buClr>
                    <a:srgbClr val="0070C0"/>
                  </a:buClr>
                  <a:buSzPct val="50000"/>
                </a:pP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Easier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and processing of the data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32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and visualization</a:t>
                </a:r>
              </a:p>
              <a:p>
                <a:pPr>
                  <a:buClr>
                    <a:srgbClr val="0070C0"/>
                  </a:buClr>
                  <a:buSzPct val="50000"/>
                </a:pPr>
                <a:r>
                  <a:rPr lang="en-US" altLang="zh-CN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to lower dimensions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𝒅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altLang="zh-CN" sz="3200" b="1" dirty="0" smtClean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32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Discover hidden </a:t>
                </a:r>
                <a:r>
                  <a:rPr lang="en-US" altLang="zh-CN" sz="3200" b="1" dirty="0" smtClean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correlations</a:t>
                </a:r>
              </a:p>
              <a:p>
                <a:pPr>
                  <a:buClr>
                    <a:srgbClr val="0070C0"/>
                  </a:buClr>
                  <a:buSzPct val="50000"/>
                </a:pPr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occur commonly together</a:t>
                </a:r>
                <a:endPara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n"/>
                </a:pPr>
                <a:r>
                  <a:rPr lang="en-US" altLang="zh-CN" sz="32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redundant and noisy features</a:t>
                </a:r>
              </a:p>
              <a:p>
                <a:pPr marL="0" lvl="1">
                  <a:buClr>
                    <a:srgbClr val="0070C0"/>
                  </a:buClr>
                  <a:buSzPct val="50000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all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 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0891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297" t="-2151" b="-3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6826"/>
          <a:stretch/>
        </p:blipFill>
        <p:spPr bwMode="auto">
          <a:xfrm>
            <a:off x="6347725" y="4897176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1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575" y="185894"/>
            <a:ext cx="29881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Formulation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5575" y="1124744"/>
                <a:ext cx="8464897" cy="172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 transformation matrix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map a sample vector </a:t>
                </a:r>
                <a:r>
                  <a:rPr lang="en-US" altLang="zh-CN" sz="24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onto a new vector in </a:t>
                </a:r>
                <a:r>
                  <a:rPr lang="en-US" altLang="zh-CN" sz="24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feature subspace:</a:t>
                </a:r>
                <a:endPara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5" y="1124744"/>
                <a:ext cx="8464897" cy="1722587"/>
              </a:xfrm>
              <a:prstGeom prst="rect">
                <a:avLst/>
              </a:prstGeom>
              <a:blipFill rotWithShape="1">
                <a:blip r:embed="rId2"/>
                <a:stretch>
                  <a:fillRect l="-1800" t="-4965" r="-864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23528" y="2924944"/>
            <a:ext cx="8659611" cy="610260"/>
            <a:chOff x="323528" y="2924944"/>
            <a:chExt cx="8659611" cy="610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23528" y="3110151"/>
                  <a:ext cx="3927807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 … 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ℝ</m:t>
                            </m:r>
                            <m:r>
                              <m:rPr>
                                <m:nor/>
                              </m:rPr>
                              <a:rPr lang="zh-CN" altLang="en-US" sz="2000" dirty="0"/>
                              <m:t>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0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3110151"/>
                  <a:ext cx="3927807" cy="4250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071940" y="3097324"/>
                  <a:ext cx="3911199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𝐳</m:t>
                        </m:r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 … 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𝐳</m:t>
                        </m:r>
                        <m:r>
                          <a:rPr lang="en-US" altLang="zh-CN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ℝ</m:t>
                            </m:r>
                            <m:r>
                              <m:rPr>
                                <m:nor/>
                              </m:rPr>
                              <a:rPr lang="zh-CN" altLang="en-US" sz="2000" dirty="0"/>
                              <m:t> 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940" y="3097324"/>
                  <a:ext cx="3911199" cy="4250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4097773" y="3366284"/>
              <a:ext cx="864096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192735" y="2924944"/>
                  <a:ext cx="7393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000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𝐖</m:t>
                        </m:r>
                        <m:r>
                          <a:rPr lang="en-US" altLang="zh-CN" sz="20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735" y="2924944"/>
                  <a:ext cx="739305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67544" y="3861048"/>
                <a:ext cx="805834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SzPct val="70000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342900" indent="-342900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squared projection error is minimized.</a:t>
                </a:r>
              </a:p>
              <a:p>
                <a:pPr marL="342900" indent="-342900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US" altLang="zh-CN" sz="24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principal components have the largest possible variance. </a:t>
                </a:r>
              </a:p>
              <a:p>
                <a:pPr marL="342900" indent="-342900"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components are uncorrelated (orthogonal) to each other.</a:t>
                </a:r>
                <a:endPara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861048"/>
                <a:ext cx="8058342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210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575" y="185894"/>
            <a:ext cx="29881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</a:rPr>
              <a:t>Formulation</a:t>
            </a:r>
            <a:endParaRPr lang="en-US" altLang="zh-CN" sz="4400" dirty="0">
              <a:solidFill>
                <a:srgbClr val="FFFF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826606" y="1292166"/>
            <a:ext cx="4072409" cy="3249652"/>
            <a:chOff x="355575" y="1475492"/>
            <a:chExt cx="4072409" cy="324965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55575" y="3356992"/>
              <a:ext cx="3889966" cy="0"/>
            </a:xfrm>
            <a:prstGeom prst="straightConnector1">
              <a:avLst/>
            </a:prstGeom>
            <a:ln w="19050">
              <a:solidFill>
                <a:srgbClr val="83838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2195736" y="1772816"/>
              <a:ext cx="0" cy="2952328"/>
            </a:xfrm>
            <a:prstGeom prst="straightConnector1">
              <a:avLst/>
            </a:prstGeom>
            <a:ln w="19050">
              <a:solidFill>
                <a:srgbClr val="83838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23928" y="29249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14754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343765" y="2744340"/>
              <a:ext cx="146304" cy="146304"/>
              <a:chOff x="5652120" y="4293096"/>
              <a:chExt cx="146304" cy="146304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2553488" y="2706632"/>
              <a:ext cx="146304" cy="146304"/>
              <a:chOff x="5652120" y="4293096"/>
              <a:chExt cx="146304" cy="14630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3635896" y="1815637"/>
              <a:ext cx="146304" cy="146304"/>
              <a:chOff x="5652120" y="4293096"/>
              <a:chExt cx="146304" cy="146304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520382" y="4146792"/>
              <a:ext cx="146304" cy="146304"/>
              <a:chOff x="5652120" y="4293096"/>
              <a:chExt cx="146304" cy="146304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619293" y="4077072"/>
              <a:ext cx="146304" cy="146304"/>
              <a:chOff x="5652120" y="4293096"/>
              <a:chExt cx="146304" cy="14630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直接连接符 71"/>
          <p:cNvCxnSpPr/>
          <p:nvPr/>
        </p:nvCxnSpPr>
        <p:spPr>
          <a:xfrm flipH="1">
            <a:off x="4826606" y="1705463"/>
            <a:ext cx="3820382" cy="283635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5163476" y="1705463"/>
            <a:ext cx="3027236" cy="2564824"/>
            <a:chOff x="804414" y="1682057"/>
            <a:chExt cx="3027236" cy="2564824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804414" y="3963417"/>
              <a:ext cx="0" cy="283464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716136" y="3594282"/>
              <a:ext cx="0" cy="411480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749242" y="2582344"/>
              <a:ext cx="0" cy="228600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538473" y="2244973"/>
              <a:ext cx="0" cy="384048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831650" y="1682057"/>
              <a:ext cx="0" cy="320040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81615" y="1294401"/>
            <a:ext cx="4072409" cy="3249652"/>
            <a:chOff x="355575" y="1475492"/>
            <a:chExt cx="4072409" cy="3249652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355575" y="3356992"/>
              <a:ext cx="3889966" cy="0"/>
            </a:xfrm>
            <a:prstGeom prst="straightConnector1">
              <a:avLst/>
            </a:prstGeom>
            <a:ln w="19050">
              <a:solidFill>
                <a:srgbClr val="83838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2195736" y="1772816"/>
              <a:ext cx="0" cy="2952328"/>
            </a:xfrm>
            <a:prstGeom prst="straightConnector1">
              <a:avLst/>
            </a:prstGeom>
            <a:ln w="19050">
              <a:solidFill>
                <a:srgbClr val="83838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23928" y="29249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95736" y="14754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343765" y="2744340"/>
              <a:ext cx="146304" cy="146304"/>
              <a:chOff x="5652120" y="4293096"/>
              <a:chExt cx="146304" cy="146304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2553488" y="2706632"/>
              <a:ext cx="146304" cy="146304"/>
              <a:chOff x="5652120" y="4293096"/>
              <a:chExt cx="146304" cy="146304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3635896" y="1815637"/>
              <a:ext cx="146304" cy="146304"/>
              <a:chOff x="5652120" y="4293096"/>
              <a:chExt cx="146304" cy="146304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520382" y="4146792"/>
              <a:ext cx="146304" cy="146304"/>
              <a:chOff x="5652120" y="4293096"/>
              <a:chExt cx="146304" cy="14630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619293" y="4077072"/>
              <a:ext cx="146304" cy="146304"/>
              <a:chOff x="5652120" y="4293096"/>
              <a:chExt cx="146304" cy="146304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5652120" y="4293096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组合 95"/>
          <p:cNvGrpSpPr/>
          <p:nvPr/>
        </p:nvGrpSpPr>
        <p:grpSpPr>
          <a:xfrm>
            <a:off x="818484" y="1715456"/>
            <a:ext cx="3207034" cy="2474622"/>
            <a:chOff x="5155518" y="1699107"/>
            <a:chExt cx="3207034" cy="2474622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5155518" y="3963417"/>
              <a:ext cx="164592" cy="210312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104919" y="2598634"/>
              <a:ext cx="118872" cy="146304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197960" y="1699107"/>
              <a:ext cx="164592" cy="201168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7700243" y="2393174"/>
              <a:ext cx="182880" cy="228600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873728" y="3769558"/>
              <a:ext cx="201168" cy="256032"/>
            </a:xfrm>
            <a:prstGeom prst="line">
              <a:avLst/>
            </a:prstGeom>
            <a:ln w="19050">
              <a:solidFill>
                <a:srgbClr val="FF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482654" y="1340768"/>
            <a:ext cx="4091394" cy="3196395"/>
            <a:chOff x="482654" y="1340768"/>
            <a:chExt cx="4091394" cy="3196395"/>
          </a:xfrm>
        </p:grpSpPr>
        <p:cxnSp>
          <p:nvCxnSpPr>
            <p:cNvPr id="143" name="直接箭头连接符 142"/>
            <p:cNvCxnSpPr/>
            <p:nvPr/>
          </p:nvCxnSpPr>
          <p:spPr>
            <a:xfrm flipV="1">
              <a:off x="482654" y="1700808"/>
              <a:ext cx="3819342" cy="283635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069992" y="13407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81615" y="5804723"/>
            <a:ext cx="5572317" cy="369332"/>
            <a:chOff x="481615" y="5804723"/>
            <a:chExt cx="5572317" cy="369332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1615" y="6021288"/>
              <a:ext cx="505495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1129458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23" name="直接连接符 122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1875733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3363209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34" name="直接连接符 133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/>
            <p:cNvGrpSpPr/>
            <p:nvPr/>
          </p:nvGrpSpPr>
          <p:grpSpPr>
            <a:xfrm>
              <a:off x="3996840" y="5954232"/>
              <a:ext cx="146304" cy="146304"/>
              <a:chOff x="1652518" y="5589240"/>
              <a:chExt cx="146304" cy="146304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4752879" y="5954232"/>
              <a:ext cx="146304" cy="146304"/>
              <a:chOff x="1652518" y="5589240"/>
              <a:chExt cx="146304" cy="146304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5549876" y="580472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1026632" y="4656885"/>
            <a:ext cx="3025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data from 2D to 1D</a:t>
            </a:r>
            <a:endParaRPr lang="zh-CN" altLang="en-US" sz="2000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1026632" y="5056995"/>
            <a:ext cx="2618738" cy="385939"/>
            <a:chOff x="1026632" y="5056995"/>
            <a:chExt cx="2618738" cy="385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>
                <a:xfrm>
                  <a:off x="1026632" y="5056995"/>
                  <a:ext cx="1185837" cy="385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ℝ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32" y="5056995"/>
                  <a:ext cx="1185837" cy="38593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接箭头连接符 149"/>
            <p:cNvCxnSpPr/>
            <p:nvPr/>
          </p:nvCxnSpPr>
          <p:spPr>
            <a:xfrm>
              <a:off x="2165022" y="5249964"/>
              <a:ext cx="432048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/>
                <p:cNvSpPr/>
                <p:nvPr/>
              </p:nvSpPr>
              <p:spPr>
                <a:xfrm>
                  <a:off x="2627784" y="5056995"/>
                  <a:ext cx="1017586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2" name="矩形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5056995"/>
                  <a:ext cx="1017586" cy="3808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矩形 152"/>
          <p:cNvSpPr/>
          <p:nvPr/>
        </p:nvSpPr>
        <p:spPr>
          <a:xfrm>
            <a:off x="369357" y="1242012"/>
            <a:ext cx="938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PCA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236628" y="4733829"/>
            <a:ext cx="3380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Linear regression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3" grpId="0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253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5" y="1279217"/>
            <a:ext cx="5237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Standardize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8787" y="1779811"/>
                <a:ext cx="7272808" cy="425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set: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/>
                        <a:cs typeface="Times New Roman" panose="02020603050405020304" pitchFamily="18" charset="0"/>
                      </a:rPr>
                      <m:t>   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  <a:cs typeface="Times New Roman" panose="02020603050405020304" pitchFamily="18" charset="0"/>
                      </a:rPr>
                      <m:t>,  …,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2000" b="1" i="0" smtClean="0">
                        <a:latin typeface="Cambria Math"/>
                        <a:cs typeface="Times New Roman" panose="020206030504050203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zh-CN" altLang="en-US" sz="2000" dirty="0"/>
                          <m:t>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" y="1779811"/>
                <a:ext cx="7272808" cy="425053"/>
              </a:xfrm>
              <a:prstGeom prst="rect">
                <a:avLst/>
              </a:prstGeom>
              <a:blipFill rotWithShape="1">
                <a:blip r:embed="rId3"/>
                <a:stretch>
                  <a:fillRect l="-838" t="-2857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503433"/>
              </p:ext>
            </p:extLst>
          </p:nvPr>
        </p:nvGraphicFramePr>
        <p:xfrm>
          <a:off x="7281509" y="2040343"/>
          <a:ext cx="1460172" cy="70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3" name="公式" r:id="rId4" imgW="888840" imgH="431640" progId="Equation.3">
                  <p:embed/>
                </p:oleObj>
              </mc:Choice>
              <mc:Fallback>
                <p:oleObj name="公式" r:id="rId4" imgW="888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1509" y="2040343"/>
                        <a:ext cx="1460172" cy="709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40196"/>
              </p:ext>
            </p:extLst>
          </p:nvPr>
        </p:nvGraphicFramePr>
        <p:xfrm>
          <a:off x="6451600" y="2934236"/>
          <a:ext cx="2692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4" name="公式" r:id="rId6" imgW="1638000" imgH="482400" progId="Equation.3">
                  <p:embed/>
                </p:oleObj>
              </mc:Choice>
              <mc:Fallback>
                <p:oleObj name="公式" r:id="rId6" imgW="1638000" imgH="482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934236"/>
                        <a:ext cx="2692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11927"/>
              </p:ext>
            </p:extLst>
          </p:nvPr>
        </p:nvGraphicFramePr>
        <p:xfrm>
          <a:off x="3579367" y="2339639"/>
          <a:ext cx="15001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5" name="公式" r:id="rId8" imgW="914400" imgH="482400" progId="Equation.3">
                  <p:embed/>
                </p:oleObj>
              </mc:Choice>
              <mc:Fallback>
                <p:oleObj name="公式" r:id="rId8" imgW="914400" imgH="482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367" y="2339639"/>
                        <a:ext cx="15001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92738" y="256490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each feature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68144" y="256490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8884" y="3501008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Construct the covariance matrix.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19743"/>
              </p:ext>
            </p:extLst>
          </p:nvPr>
        </p:nvGraphicFramePr>
        <p:xfrm>
          <a:off x="1525588" y="4087813"/>
          <a:ext cx="2085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6" name="公式" r:id="rId10" imgW="1269720" imgH="431640" progId="Equation.3">
                  <p:embed/>
                </p:oleObj>
              </mc:Choice>
              <mc:Fallback>
                <p:oleObj name="公式" r:id="rId10" imgW="1269720" imgH="4316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087813"/>
                        <a:ext cx="2085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75191" y="4247164"/>
                <a:ext cx="1222771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/>
                          <a:cs typeface="Times New Roman" panose="02020603050405020304" pitchFamily="18" charset="0"/>
                        </a:rPr>
                        <m:t>𝚺</m:t>
                      </m:r>
                      <m:r>
                        <a:rPr lang="en-US" altLang="zh-CN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91" y="4247164"/>
                <a:ext cx="1222771" cy="3917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67544" y="4941168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Computer the eigenvalues and eigenvectors.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86694" y="5589240"/>
                <a:ext cx="1745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>
                              <a:latin typeface="Cambria Math"/>
                              <a:cs typeface="Times New Roman" panose="02020603050405020304" pitchFamily="18" charset="0"/>
                            </a:rPr>
                            <m:t>𝐀</m:t>
                          </m:r>
                          <m:r>
                            <a:rPr lang="en-US" altLang="zh-CN" b="1">
                              <a:latin typeface="Cambria Math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</m:d>
                      <m:r>
                        <a:rPr lang="en-US" altLang="zh-CN" b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/>
                          <a:cs typeface="Times New Roman" panose="02020603050405020304" pitchFamily="18" charset="0"/>
                        </a:rPr>
                        <m:t>𝐞𝐢𝐠</m:t>
                      </m:r>
                      <m:r>
                        <a:rPr lang="en-US" altLang="zh-CN" b="1">
                          <a:latin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/>
                          <a:cs typeface="Times New Roman" panose="02020603050405020304" pitchFamily="18" charset="0"/>
                        </a:rPr>
                        <m:t>𝚺</m:t>
                      </m:r>
                      <m:r>
                        <a:rPr lang="en-US" altLang="zh-CN" b="1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94" y="5589240"/>
                <a:ext cx="1745671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95936" y="5589240"/>
                <a:ext cx="1477649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  <a:cs typeface="Times New Roman" panose="02020603050405020304" pitchFamily="18" charset="0"/>
                        </a:rPr>
                        <m:t>𝐀</m:t>
                      </m:r>
                      <m:r>
                        <a:rPr lang="en-US" altLang="zh-CN" b="1" i="0" smtClean="0">
                          <a:latin typeface="Cambria Math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1" i="0" smtClean="0">
                          <a:latin typeface="Cambria Math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en-US" altLang="zh-CN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589240"/>
                <a:ext cx="1477649" cy="3917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9807"/>
              </p:ext>
            </p:extLst>
          </p:nvPr>
        </p:nvGraphicFramePr>
        <p:xfrm>
          <a:off x="6591300" y="5084763"/>
          <a:ext cx="17938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" name="公式" r:id="rId15" imgW="1091880" imgH="711000" progId="Equation.3">
                  <p:embed/>
                </p:oleObj>
              </mc:Choice>
              <mc:Fallback>
                <p:oleObj name="公式" r:id="rId15" imgW="1091880" imgH="7110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084763"/>
                        <a:ext cx="17938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4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300698"/>
            <a:ext cx="770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Select top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eigenvectors to construct projection matrix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632"/>
            <a:ext cx="253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1560" y="1855496"/>
            <a:ext cx="2274887" cy="1224136"/>
            <a:chOff x="744538" y="1679542"/>
            <a:chExt cx="2274887" cy="122413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041736"/>
                </p:ext>
              </p:extLst>
            </p:nvPr>
          </p:nvGraphicFramePr>
          <p:xfrm>
            <a:off x="744538" y="1700213"/>
            <a:ext cx="2274887" cy="116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7" name="公式" r:id="rId3" imgW="1384200" imgH="711000" progId="Equation.3">
                    <p:embed/>
                  </p:oleObj>
                </mc:Choice>
                <mc:Fallback>
                  <p:oleObj name="公式" r:id="rId3" imgW="1384200" imgH="711000" progId="Equation.3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1700213"/>
                          <a:ext cx="2274887" cy="116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1278475" y="1679542"/>
              <a:ext cx="1152128" cy="1224136"/>
            </a:xfrm>
            <a:prstGeom prst="rect">
              <a:avLst/>
            </a:prstGeom>
            <a:noFill/>
            <a:ln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47938"/>
              </p:ext>
            </p:extLst>
          </p:nvPr>
        </p:nvGraphicFramePr>
        <p:xfrm>
          <a:off x="5436096" y="1876762"/>
          <a:ext cx="18573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" name="公式" r:id="rId5" imgW="1130040" imgH="711000" progId="Equation.3">
                  <p:embed/>
                </p:oleObj>
              </mc:Choice>
              <mc:Fallback>
                <p:oleObj name="公式" r:id="rId5" imgW="1130040" imgH="711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76762"/>
                        <a:ext cx="18573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059832" y="1979587"/>
            <a:ext cx="2222872" cy="1121311"/>
            <a:chOff x="3419872" y="1875641"/>
            <a:chExt cx="2222872" cy="112131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3419872" y="2291610"/>
              <a:ext cx="2222872" cy="21266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491880" y="1875641"/>
              <a:ext cx="1925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eigenvectors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91880" y="2350621"/>
              <a:ext cx="21169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corresponds to the </a:t>
              </a:r>
            </a:p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largest eigenvalues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596336" y="2271709"/>
                <a:ext cx="1308948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altLang="zh-CN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71709"/>
                <a:ext cx="1308948" cy="3917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4532" y="3295656"/>
            <a:ext cx="6399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Project into the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feature subspace.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87624" y="3727665"/>
                <a:ext cx="1631601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27665"/>
                <a:ext cx="1631601" cy="4129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491880" y="3840278"/>
                <a:ext cx="1400640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840278"/>
                <a:ext cx="1400640" cy="3917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95536" y="4252987"/>
            <a:ext cx="675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*6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from compressed representation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57644" y="4717017"/>
                <a:ext cx="1830180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44" y="4717017"/>
                <a:ext cx="1830180" cy="4129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20072" y="3830490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830490"/>
                <a:ext cx="167148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909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82902" y="4733079"/>
                <a:ext cx="1413592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02" y="4733079"/>
                <a:ext cx="1413592" cy="3917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292080" y="4733079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733079"/>
                <a:ext cx="167148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920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11971" y="5585754"/>
            <a:ext cx="3371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Low Rank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274470"/>
              </p:ext>
            </p:extLst>
          </p:nvPr>
        </p:nvGraphicFramePr>
        <p:xfrm>
          <a:off x="4129088" y="5395913"/>
          <a:ext cx="2832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" name="公式" r:id="rId14" imgW="1726920" imgH="444240" progId="Equation.3">
                  <p:embed/>
                </p:oleObj>
              </mc:Choice>
              <mc:Fallback>
                <p:oleObj name="公式" r:id="rId14" imgW="1726920" imgH="44424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5395913"/>
                        <a:ext cx="28321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55086" y="5396065"/>
            <a:ext cx="175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squared projection error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323528" y="116632"/>
            <a:ext cx="253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71051" y="1082212"/>
            <a:ext cx="8150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 from compressed representation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1576524" y="4902266"/>
                <a:ext cx="1631601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24" y="4902266"/>
                <a:ext cx="1631601" cy="4129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组合 100"/>
          <p:cNvGrpSpPr/>
          <p:nvPr/>
        </p:nvGrpSpPr>
        <p:grpSpPr>
          <a:xfrm>
            <a:off x="482654" y="5658052"/>
            <a:ext cx="5572317" cy="369332"/>
            <a:chOff x="481615" y="5804723"/>
            <a:chExt cx="5572317" cy="369332"/>
          </a:xfrm>
        </p:grpSpPr>
        <p:cxnSp>
          <p:nvCxnSpPr>
            <p:cNvPr id="102" name="直接箭头连接符 101"/>
            <p:cNvCxnSpPr/>
            <p:nvPr/>
          </p:nvCxnSpPr>
          <p:spPr>
            <a:xfrm>
              <a:off x="481615" y="6021288"/>
              <a:ext cx="5054955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1129458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17" name="直接连接符 116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1875733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3363209" y="5948136"/>
              <a:ext cx="146304" cy="146304"/>
              <a:chOff x="1652518" y="5589240"/>
              <a:chExt cx="146304" cy="146304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3996840" y="5954232"/>
              <a:ext cx="146304" cy="146304"/>
              <a:chOff x="1652518" y="5589240"/>
              <a:chExt cx="146304" cy="14630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4752879" y="5954232"/>
              <a:ext cx="146304" cy="146304"/>
              <a:chOff x="1652518" y="5589240"/>
              <a:chExt cx="146304" cy="146304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1652518" y="5589240"/>
                <a:ext cx="146304" cy="146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5549876" y="580472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6724841" y="5231626"/>
                <a:ext cx="1830180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41" y="5231626"/>
                <a:ext cx="1830180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组合 122"/>
          <p:cNvGrpSpPr/>
          <p:nvPr/>
        </p:nvGrpSpPr>
        <p:grpSpPr>
          <a:xfrm>
            <a:off x="5551266" y="4724586"/>
            <a:ext cx="2850235" cy="387805"/>
            <a:chOff x="6119392" y="5322332"/>
            <a:chExt cx="2850235" cy="387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/>
                <p:cNvSpPr/>
                <p:nvPr/>
              </p:nvSpPr>
              <p:spPr>
                <a:xfrm>
                  <a:off x="7781225" y="5324198"/>
                  <a:ext cx="1188402" cy="3859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ℝ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225" y="5324198"/>
                  <a:ext cx="1188402" cy="3859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箭头连接符 120"/>
            <p:cNvCxnSpPr/>
            <p:nvPr/>
          </p:nvCxnSpPr>
          <p:spPr>
            <a:xfrm>
              <a:off x="7234204" y="5512737"/>
              <a:ext cx="432048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/>
                <p:cNvSpPr/>
                <p:nvPr/>
              </p:nvSpPr>
              <p:spPr>
                <a:xfrm>
                  <a:off x="6119392" y="5322332"/>
                  <a:ext cx="1017586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392" y="5322332"/>
                  <a:ext cx="1017586" cy="3808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组合 153"/>
          <p:cNvGrpSpPr/>
          <p:nvPr/>
        </p:nvGrpSpPr>
        <p:grpSpPr>
          <a:xfrm>
            <a:off x="481615" y="1331476"/>
            <a:ext cx="4092433" cy="3249652"/>
            <a:chOff x="481615" y="1294401"/>
            <a:chExt cx="4092433" cy="3249652"/>
          </a:xfrm>
        </p:grpSpPr>
        <p:grpSp>
          <p:nvGrpSpPr>
            <p:cNvPr id="125" name="组合 124"/>
            <p:cNvGrpSpPr/>
            <p:nvPr/>
          </p:nvGrpSpPr>
          <p:grpSpPr>
            <a:xfrm>
              <a:off x="481615" y="1294401"/>
              <a:ext cx="4072409" cy="3249652"/>
              <a:chOff x="355575" y="1475492"/>
              <a:chExt cx="4072409" cy="3249652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355575" y="3356992"/>
                <a:ext cx="3889966" cy="0"/>
              </a:xfrm>
              <a:prstGeom prst="straightConnector1">
                <a:avLst/>
              </a:prstGeom>
              <a:ln w="19050">
                <a:solidFill>
                  <a:srgbClr val="83838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 flipV="1">
                <a:off x="2195736" y="1772816"/>
                <a:ext cx="0" cy="2952328"/>
              </a:xfrm>
              <a:prstGeom prst="straightConnector1">
                <a:avLst/>
              </a:prstGeom>
              <a:ln w="19050">
                <a:solidFill>
                  <a:srgbClr val="83838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3923928" y="29249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95736" y="14754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>
                <a:off x="3343765" y="2744340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/>
              <p:cNvGrpSpPr/>
              <p:nvPr/>
            </p:nvGrpSpPr>
            <p:grpSpPr>
              <a:xfrm>
                <a:off x="2553488" y="2706632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组合 131"/>
              <p:cNvGrpSpPr/>
              <p:nvPr/>
            </p:nvGrpSpPr>
            <p:grpSpPr>
              <a:xfrm>
                <a:off x="3635896" y="1815637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139" name="直接连接符 138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组合 132"/>
              <p:cNvGrpSpPr/>
              <p:nvPr/>
            </p:nvGrpSpPr>
            <p:grpSpPr>
              <a:xfrm>
                <a:off x="1520382" y="4146792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137" name="直接连接符 136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组合 133"/>
              <p:cNvGrpSpPr/>
              <p:nvPr/>
            </p:nvGrpSpPr>
            <p:grpSpPr>
              <a:xfrm>
                <a:off x="619293" y="4077072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135" name="直接连接符 134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组合 144"/>
            <p:cNvGrpSpPr/>
            <p:nvPr/>
          </p:nvGrpSpPr>
          <p:grpSpPr>
            <a:xfrm>
              <a:off x="818484" y="1715456"/>
              <a:ext cx="3207034" cy="2474622"/>
              <a:chOff x="5155518" y="1699107"/>
              <a:chExt cx="3207034" cy="2474622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5155518" y="3963417"/>
                <a:ext cx="164592" cy="210312"/>
              </a:xfrm>
              <a:prstGeom prst="line">
                <a:avLst/>
              </a:prstGeom>
              <a:ln w="19050">
                <a:solidFill>
                  <a:srgbClr val="FF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7104919" y="2598634"/>
                <a:ext cx="118872" cy="146304"/>
              </a:xfrm>
              <a:prstGeom prst="line">
                <a:avLst/>
              </a:prstGeom>
              <a:ln w="19050">
                <a:solidFill>
                  <a:srgbClr val="FF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8197960" y="1699107"/>
                <a:ext cx="164592" cy="201168"/>
              </a:xfrm>
              <a:prstGeom prst="line">
                <a:avLst/>
              </a:prstGeom>
              <a:ln w="19050">
                <a:solidFill>
                  <a:srgbClr val="FF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7700243" y="2393174"/>
                <a:ext cx="182880" cy="228600"/>
              </a:xfrm>
              <a:prstGeom prst="line">
                <a:avLst/>
              </a:prstGeom>
              <a:ln w="19050">
                <a:solidFill>
                  <a:srgbClr val="FF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5873728" y="3769558"/>
                <a:ext cx="201168" cy="256032"/>
              </a:xfrm>
              <a:prstGeom prst="line">
                <a:avLst/>
              </a:prstGeom>
              <a:ln w="19050">
                <a:solidFill>
                  <a:srgbClr val="FF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482654" y="1340768"/>
              <a:ext cx="4091394" cy="3196395"/>
              <a:chOff x="482654" y="1340768"/>
              <a:chExt cx="4091394" cy="3196395"/>
            </a:xfrm>
          </p:grpSpPr>
          <p:cxnSp>
            <p:nvCxnSpPr>
              <p:cNvPr id="152" name="直接箭头连接符 151"/>
              <p:cNvCxnSpPr/>
              <p:nvPr/>
            </p:nvCxnSpPr>
            <p:spPr>
              <a:xfrm flipV="1">
                <a:off x="482654" y="1700808"/>
                <a:ext cx="3819342" cy="283635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4069992" y="134076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88024" y="1331476"/>
            <a:ext cx="4072409" cy="3249652"/>
            <a:chOff x="4788024" y="1331476"/>
            <a:chExt cx="4072409" cy="3249652"/>
          </a:xfrm>
        </p:grpSpPr>
        <p:grpSp>
          <p:nvGrpSpPr>
            <p:cNvPr id="124" name="组合 123"/>
            <p:cNvGrpSpPr/>
            <p:nvPr/>
          </p:nvGrpSpPr>
          <p:grpSpPr>
            <a:xfrm>
              <a:off x="4788024" y="1331476"/>
              <a:ext cx="4072409" cy="3249652"/>
              <a:chOff x="4788024" y="1331476"/>
              <a:chExt cx="4072409" cy="3249652"/>
            </a:xfrm>
          </p:grpSpPr>
          <p:cxnSp>
            <p:nvCxnSpPr>
              <p:cNvPr id="73" name="直接箭头连接符 72"/>
              <p:cNvCxnSpPr/>
              <p:nvPr/>
            </p:nvCxnSpPr>
            <p:spPr>
              <a:xfrm flipV="1">
                <a:off x="4789063" y="1737883"/>
                <a:ext cx="3819342" cy="283635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4788024" y="3212976"/>
                <a:ext cx="3889966" cy="0"/>
              </a:xfrm>
              <a:prstGeom prst="straightConnector1">
                <a:avLst/>
              </a:prstGeom>
              <a:ln w="19050">
                <a:solidFill>
                  <a:srgbClr val="83838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6628185" y="1628800"/>
                <a:ext cx="0" cy="2952328"/>
              </a:xfrm>
              <a:prstGeom prst="straightConnector1">
                <a:avLst/>
              </a:prstGeom>
              <a:ln w="19050">
                <a:solidFill>
                  <a:srgbClr val="83838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8356377" y="278092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628185" y="133147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7595453" y="2366398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96" name="直接连接符 95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组合 83"/>
              <p:cNvGrpSpPr/>
              <p:nvPr/>
            </p:nvGrpSpPr>
            <p:grpSpPr>
              <a:xfrm>
                <a:off x="7092267" y="2722111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94" name="直接连接符 93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84"/>
              <p:cNvGrpSpPr/>
              <p:nvPr/>
            </p:nvGrpSpPr>
            <p:grpSpPr>
              <a:xfrm>
                <a:off x="8227840" y="1884281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5"/>
              <p:cNvGrpSpPr/>
              <p:nvPr/>
            </p:nvGrpSpPr>
            <p:grpSpPr>
              <a:xfrm>
                <a:off x="5756027" y="3746508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90" name="直接连接符 89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86"/>
              <p:cNvGrpSpPr/>
              <p:nvPr/>
            </p:nvGrpSpPr>
            <p:grpSpPr>
              <a:xfrm>
                <a:off x="5207151" y="4136159"/>
                <a:ext cx="146304" cy="146304"/>
                <a:chOff x="5652120" y="4293096"/>
                <a:chExt cx="146304" cy="146304"/>
              </a:xfrm>
            </p:grpSpPr>
            <p:cxnSp>
              <p:nvCxnSpPr>
                <p:cNvPr id="88" name="直接连接符 87"/>
                <p:cNvCxnSpPr/>
                <p:nvPr/>
              </p:nvCxnSpPr>
              <p:spPr>
                <a:xfrm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V="1">
                  <a:off x="5652120" y="4293096"/>
                  <a:ext cx="146304" cy="1463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TextBox 154"/>
            <p:cNvSpPr txBox="1"/>
            <p:nvPr/>
          </p:nvSpPr>
          <p:spPr>
            <a:xfrm>
              <a:off x="8356377" y="134861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8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784</Words>
  <Application>Microsoft Office PowerPoint</Application>
  <PresentationFormat>全屏显示(4:3)</PresentationFormat>
  <Paragraphs>135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354</cp:revision>
  <dcterms:created xsi:type="dcterms:W3CDTF">2017-04-18T20:37:05Z</dcterms:created>
  <dcterms:modified xsi:type="dcterms:W3CDTF">2017-04-27T19:44:31Z</dcterms:modified>
</cp:coreProperties>
</file>