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5/10/2019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a:solidFill>
                  <a:srgbClr val="505050"/>
                </a:solidFill>
                <a:latin typeface="Arial"/>
                <a:ea typeface="DejaVu Sans"/>
              </a:rPr>
              <a:t>Shuo.Liu</a:t>
            </a:r>
            <a:r>
              <a:rPr lang="en-US" sz="1200" b="1" strike="noStrike" spc="-4" dirty="0">
                <a:solidFill>
                  <a:srgbClr val="505050"/>
                </a:solidFill>
                <a:latin typeface="Arial"/>
                <a:ea typeface="DejaVu Sans"/>
              </a:rPr>
              <a:t>     </a:t>
            </a:r>
            <a:br>
              <a:rPr dirty="0"/>
            </a:br>
            <a:r>
              <a:rPr lang="en-US" sz="1200" b="1" strike="noStrike" spc="-7" dirty="0">
                <a:solidFill>
                  <a:srgbClr val="505050"/>
                </a:solidFill>
                <a:latin typeface="Arial"/>
                <a:ea typeface="DejaVu Sans"/>
              </a:rPr>
              <a:t>2019 年 </a:t>
            </a:r>
            <a:r>
              <a:rPr lang="en-US" sz="1200" b="1" spc="-7" dirty="0">
                <a:solidFill>
                  <a:srgbClr val="505050"/>
                </a:solidFill>
                <a:latin typeface="Arial"/>
                <a:ea typeface="DejaVu Sans"/>
              </a:rPr>
              <a:t>5 </a:t>
            </a:r>
            <a:r>
              <a:rPr lang="en-US" sz="1200" b="1" strike="noStrike" spc="-7" dirty="0">
                <a:solidFill>
                  <a:srgbClr val="505050"/>
                </a:solidFill>
                <a:latin typeface="Arial"/>
                <a:ea typeface="DejaVu Sans"/>
              </a:rPr>
              <a:t>月</a:t>
            </a:r>
            <a:endParaRPr lang="en-US" sz="1200" b="0" strike="noStrike" spc="-1" dirty="0">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2019年5月工作总结</a:t>
            </a: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2019年5月总结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628200" y="1611332"/>
            <a:ext cx="9432000" cy="342000"/>
          </a:xfrm>
          <a:prstGeom prst="rect">
            <a:avLst/>
          </a:prstGeom>
          <a:noFill/>
          <a:ln>
            <a:noFill/>
          </a:ln>
        </p:spPr>
        <p:txBody>
          <a:bodyPr/>
          <a:lstStyle/>
          <a:p>
            <a:endParaRPr lang="zh-CN" altLang="en-US" dirty="0"/>
          </a:p>
        </p:txBody>
      </p:sp>
      <p:sp>
        <p:nvSpPr>
          <p:cNvPr id="2" name="矩形 1">
            <a:extLst>
              <a:ext uri="{FF2B5EF4-FFF2-40B4-BE49-F238E27FC236}">
                <a16:creationId xmlns:a16="http://schemas.microsoft.com/office/drawing/2014/main" id="{9378A8D5-08AE-4E11-981D-17D9C55D274E}"/>
              </a:ext>
            </a:extLst>
          </p:cNvPr>
          <p:cNvSpPr/>
          <p:nvPr/>
        </p:nvSpPr>
        <p:spPr>
          <a:xfrm>
            <a:off x="892080" y="1584000"/>
            <a:ext cx="2433680" cy="369332"/>
          </a:xfrm>
          <a:prstGeom prst="rect">
            <a:avLst/>
          </a:prstGeom>
        </p:spPr>
        <p:txBody>
          <a:bodyPr wrap="none">
            <a:spAutoFit/>
          </a:bodyPr>
          <a:lstStyle/>
          <a:p>
            <a:r>
              <a:rPr lang="zh-CN" altLang="en-US" b="0" dirty="0">
                <a:effectLst/>
                <a:latin typeface="Consolas" panose="020B0609020204030204" pitchFamily="49" charset="0"/>
              </a:rPr>
              <a:t>康吉森</a:t>
            </a:r>
            <a:r>
              <a:rPr lang="en-US" altLang="zh-CN" dirty="0">
                <a:latin typeface="Consolas" panose="020B0609020204030204" pitchFamily="49" charset="0"/>
              </a:rPr>
              <a:t>addon</a:t>
            </a:r>
            <a:r>
              <a:rPr lang="zh-CN" altLang="en-US" dirty="0">
                <a:latin typeface="Consolas" panose="020B0609020204030204" pitchFamily="49" charset="0"/>
              </a:rPr>
              <a:t>问题修改</a:t>
            </a:r>
            <a:endParaRPr lang="zh-CN" altLang="en-US" b="0" dirty="0">
              <a:effectLst/>
              <a:latin typeface="Consolas" panose="020B0609020204030204" pitchFamily="49" charset="0"/>
            </a:endParaRPr>
          </a:p>
        </p:txBody>
      </p:sp>
      <p:sp>
        <p:nvSpPr>
          <p:cNvPr id="15" name="TextShape 6">
            <a:extLst>
              <a:ext uri="{FF2B5EF4-FFF2-40B4-BE49-F238E27FC236}">
                <a16:creationId xmlns:a16="http://schemas.microsoft.com/office/drawing/2014/main" id="{28896B7E-E51B-4956-936B-F1A3413386F8}"/>
              </a:ext>
            </a:extLst>
          </p:cNvPr>
          <p:cNvSpPr txBox="1"/>
          <p:nvPr/>
        </p:nvSpPr>
        <p:spPr>
          <a:xfrm>
            <a:off x="892080" y="2076452"/>
            <a:ext cx="9432000" cy="342000"/>
          </a:xfrm>
          <a:prstGeom prst="rect">
            <a:avLst/>
          </a:prstGeom>
          <a:noFill/>
          <a:ln>
            <a:noFill/>
          </a:ln>
        </p:spPr>
        <p:txBody>
          <a:bodyPr/>
          <a:lstStyle/>
          <a:p>
            <a:r>
              <a:rPr lang="zh-CN" altLang="en-US" dirty="0"/>
              <a:t>法电变更日志</a:t>
            </a:r>
          </a:p>
        </p:txBody>
      </p:sp>
      <p:sp>
        <p:nvSpPr>
          <p:cNvPr id="16" name="TextShape 6">
            <a:extLst>
              <a:ext uri="{FF2B5EF4-FFF2-40B4-BE49-F238E27FC236}">
                <a16:creationId xmlns:a16="http://schemas.microsoft.com/office/drawing/2014/main" id="{19D09A5C-B570-47F1-8B2B-7FA1A472886C}"/>
              </a:ext>
            </a:extLst>
          </p:cNvPr>
          <p:cNvSpPr txBox="1"/>
          <p:nvPr/>
        </p:nvSpPr>
        <p:spPr>
          <a:xfrm>
            <a:off x="838280" y="2541572"/>
            <a:ext cx="9432000" cy="342000"/>
          </a:xfrm>
          <a:prstGeom prst="rect">
            <a:avLst/>
          </a:prstGeom>
          <a:noFill/>
          <a:ln>
            <a:noFill/>
          </a:ln>
        </p:spPr>
        <p:txBody>
          <a:bodyPr/>
          <a:lstStyle/>
          <a:p>
            <a:r>
              <a:rPr lang="zh-CN" altLang="en-US" dirty="0"/>
              <a:t>上海和铂医药数据下发</a:t>
            </a:r>
          </a:p>
          <a:p>
            <a:endParaRPr lang="zh-CN" altLang="en-US" dirty="0"/>
          </a:p>
        </p:txBody>
      </p:sp>
      <p:sp>
        <p:nvSpPr>
          <p:cNvPr id="9" name="矩形 8">
            <a:extLst>
              <a:ext uri="{FF2B5EF4-FFF2-40B4-BE49-F238E27FC236}">
                <a16:creationId xmlns:a16="http://schemas.microsoft.com/office/drawing/2014/main" id="{1EBC9DB5-AB1D-4458-9087-0524F0385D47}"/>
              </a:ext>
            </a:extLst>
          </p:cNvPr>
          <p:cNvSpPr/>
          <p:nvPr/>
        </p:nvSpPr>
        <p:spPr>
          <a:xfrm>
            <a:off x="892080" y="3059668"/>
            <a:ext cx="3587842" cy="369332"/>
          </a:xfrm>
          <a:prstGeom prst="rect">
            <a:avLst/>
          </a:prstGeom>
        </p:spPr>
        <p:txBody>
          <a:bodyPr wrap="none">
            <a:spAutoFit/>
          </a:bodyPr>
          <a:lstStyle/>
          <a:p>
            <a:r>
              <a:rPr lang="zh-CN" altLang="en-US" dirty="0">
                <a:latin typeface="Consolas" panose="020B0609020204030204" pitchFamily="49" charset="0"/>
              </a:rPr>
              <a:t>航鹏二期解析</a:t>
            </a:r>
            <a:r>
              <a:rPr lang="en-US" altLang="zh-CN" dirty="0">
                <a:latin typeface="Consolas" panose="020B0609020204030204" pitchFamily="49" charset="0"/>
              </a:rPr>
              <a:t>excel</a:t>
            </a:r>
            <a:r>
              <a:rPr lang="zh-CN" altLang="en-US" dirty="0">
                <a:latin typeface="Consolas" panose="020B0609020204030204" pitchFamily="49" charset="0"/>
              </a:rPr>
              <a:t>生成销售订单</a:t>
            </a:r>
            <a:endParaRPr lang="zh-CN" altLang="en-US" b="0" dirty="0">
              <a:effectLst/>
              <a:latin typeface="Consolas" panose="020B0609020204030204" pitchFamily="49" charset="0"/>
            </a:endParaRPr>
          </a:p>
        </p:txBody>
      </p:sp>
      <p:sp>
        <p:nvSpPr>
          <p:cNvPr id="10" name="矩形 9">
            <a:extLst>
              <a:ext uri="{FF2B5EF4-FFF2-40B4-BE49-F238E27FC236}">
                <a16:creationId xmlns:a16="http://schemas.microsoft.com/office/drawing/2014/main" id="{457BF579-B79F-43DC-AF21-38A2B0D65F66}"/>
              </a:ext>
            </a:extLst>
          </p:cNvPr>
          <p:cNvSpPr/>
          <p:nvPr/>
        </p:nvSpPr>
        <p:spPr>
          <a:xfrm>
            <a:off x="892080" y="3570219"/>
            <a:ext cx="1569660" cy="369332"/>
          </a:xfrm>
          <a:prstGeom prst="rect">
            <a:avLst/>
          </a:prstGeom>
        </p:spPr>
        <p:txBody>
          <a:bodyPr wrap="none">
            <a:spAutoFit/>
          </a:bodyPr>
          <a:lstStyle/>
          <a:p>
            <a:r>
              <a:rPr lang="zh-CN" altLang="en-US" dirty="0">
                <a:latin typeface="Consolas" panose="020B0609020204030204" pitchFamily="49" charset="0"/>
              </a:rPr>
              <a:t>澳思接口优化</a:t>
            </a:r>
            <a:endParaRPr lang="en-US" altLang="zh-CN" dirty="0">
              <a:latin typeface="Consolas" panose="020B0609020204030204" pitchFamily="49"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a:extLst>
              <a:ext uri="{FF2B5EF4-FFF2-40B4-BE49-F238E27FC236}">
                <a16:creationId xmlns:a16="http://schemas.microsoft.com/office/drawing/2014/main" id="{D50F9EDA-99CC-44C6-9CE2-7A9D34EF1C28}"/>
              </a:ext>
            </a:extLst>
          </p:cNvPr>
          <p:cNvSpPr/>
          <p:nvPr/>
        </p:nvSpPr>
        <p:spPr>
          <a:xfrm>
            <a:off x="790160" y="1821934"/>
            <a:ext cx="1569660" cy="369332"/>
          </a:xfrm>
          <a:prstGeom prst="rect">
            <a:avLst/>
          </a:prstGeom>
        </p:spPr>
        <p:txBody>
          <a:bodyPr wrap="none">
            <a:spAutoFit/>
          </a:bodyPr>
          <a:lstStyle/>
          <a:p>
            <a:r>
              <a:rPr lang="zh-CN" altLang="en-US" dirty="0">
                <a:latin typeface="Consolas" panose="020B0609020204030204" pitchFamily="49" charset="0"/>
              </a:rPr>
              <a:t>澳思接口优化</a:t>
            </a:r>
            <a:endParaRPr lang="en-US" altLang="zh-CN" dirty="0">
              <a:latin typeface="Consolas" panose="020B0609020204030204" pitchFamily="49" charset="0"/>
            </a:endParaRPr>
          </a:p>
        </p:txBody>
      </p:sp>
      <p:graphicFrame>
        <p:nvGraphicFramePr>
          <p:cNvPr id="3" name="表格 2">
            <a:extLst>
              <a:ext uri="{FF2B5EF4-FFF2-40B4-BE49-F238E27FC236}">
                <a16:creationId xmlns:a16="http://schemas.microsoft.com/office/drawing/2014/main" id="{1F947919-B32D-40D7-85BB-26D65A058B7C}"/>
              </a:ext>
            </a:extLst>
          </p:cNvPr>
          <p:cNvGraphicFramePr>
            <a:graphicFrameLocks noGrp="1"/>
          </p:cNvGraphicFramePr>
          <p:nvPr>
            <p:extLst>
              <p:ext uri="{D42A27DB-BD31-4B8C-83A1-F6EECF244321}">
                <p14:modId xmlns:p14="http://schemas.microsoft.com/office/powerpoint/2010/main" val="2313891104"/>
              </p:ext>
            </p:extLst>
          </p:nvPr>
        </p:nvGraphicFramePr>
        <p:xfrm>
          <a:off x="892080" y="2215616"/>
          <a:ext cx="3187700" cy="1452448"/>
        </p:xfrm>
        <a:graphic>
          <a:graphicData uri="http://schemas.openxmlformats.org/drawingml/2006/table">
            <a:tbl>
              <a:tblPr>
                <a:tableStyleId>{5C22544A-7EE6-4342-B048-85BDC9FD1C3A}</a:tableStyleId>
              </a:tblPr>
              <a:tblGrid>
                <a:gridCol w="3187700">
                  <a:extLst>
                    <a:ext uri="{9D8B030D-6E8A-4147-A177-3AD203B41FA5}">
                      <a16:colId xmlns:a16="http://schemas.microsoft.com/office/drawing/2014/main" val="2274201497"/>
                    </a:ext>
                  </a:extLst>
                </a:gridCol>
              </a:tblGrid>
              <a:tr h="225628">
                <a:tc>
                  <a:txBody>
                    <a:bodyPr/>
                    <a:lstStyle/>
                    <a:p>
                      <a:pPr algn="l" fontAlgn="b"/>
                      <a:r>
                        <a:rPr lang="zh-CN" altLang="en-US" sz="1100" u="none" strike="noStrike" dirty="0">
                          <a:effectLst/>
                        </a:rPr>
                        <a:t>制造通知单回写</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5586660"/>
                  </a:ext>
                </a:extLst>
              </a:tr>
              <a:tr h="175260">
                <a:tc>
                  <a:txBody>
                    <a:bodyPr/>
                    <a:lstStyle/>
                    <a:p>
                      <a:pPr algn="l" fontAlgn="b"/>
                      <a:r>
                        <a:rPr lang="zh-CN" altLang="en-US" sz="1100" u="none" strike="noStrike">
                          <a:effectLst/>
                        </a:rPr>
                        <a:t>毛料测试</a:t>
                      </a:r>
                      <a:r>
                        <a:rPr lang="en-US" sz="1100" u="none" strike="noStrike">
                          <a:effectLst/>
                        </a:rPr>
                        <a:t>UDO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345738111"/>
                  </a:ext>
                </a:extLst>
              </a:tr>
              <a:tr h="175260">
                <a:tc>
                  <a:txBody>
                    <a:bodyPr/>
                    <a:lstStyle/>
                    <a:p>
                      <a:pPr algn="l" fontAlgn="b"/>
                      <a:r>
                        <a:rPr lang="en-US" sz="1100" u="none" strike="noStrike">
                          <a:effectLst/>
                        </a:rPr>
                        <a:t>FOB</a:t>
                      </a:r>
                      <a:r>
                        <a:rPr lang="zh-CN" altLang="en-US" sz="1100" u="none" strike="noStrike">
                          <a:effectLst/>
                        </a:rPr>
                        <a:t>报价</a:t>
                      </a:r>
                      <a:r>
                        <a:rPr lang="en-US" sz="1100" u="none" strike="noStrike">
                          <a:effectLst/>
                        </a:rPr>
                        <a:t>UDO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690217027"/>
                  </a:ext>
                </a:extLst>
              </a:tr>
              <a:tr h="175260">
                <a:tc>
                  <a:txBody>
                    <a:bodyPr/>
                    <a:lstStyle/>
                    <a:p>
                      <a:pPr algn="l" fontAlgn="b"/>
                      <a:r>
                        <a:rPr lang="zh-CN" altLang="en-US" sz="1100" u="none" strike="noStrike">
                          <a:effectLst/>
                        </a:rPr>
                        <a:t>大货复办资料回写</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152452473"/>
                  </a:ext>
                </a:extLst>
              </a:tr>
              <a:tr h="175260">
                <a:tc>
                  <a:txBody>
                    <a:bodyPr/>
                    <a:lstStyle/>
                    <a:p>
                      <a:pPr algn="l" fontAlgn="b"/>
                      <a:r>
                        <a:rPr lang="zh-CN" altLang="en-US" sz="1100" u="none" strike="noStrike">
                          <a:effectLst/>
                        </a:rPr>
                        <a:t>办单报价回写</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426337244"/>
                  </a:ext>
                </a:extLst>
              </a:tr>
              <a:tr h="175260">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895504393"/>
                  </a:ext>
                </a:extLst>
              </a:tr>
              <a:tr h="175260">
                <a:tc>
                  <a:txBody>
                    <a:bodyPr/>
                    <a:lstStyle/>
                    <a:p>
                      <a:pPr algn="l" fontAlgn="b"/>
                      <a:r>
                        <a:rPr lang="zh-CN" altLang="en-US" sz="1100" u="none" strike="noStrike">
                          <a:effectLst/>
                        </a:rPr>
                        <a:t>采购收货生成发票和分录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744498671"/>
                  </a:ext>
                </a:extLst>
              </a:tr>
              <a:tr h="175260">
                <a:tc>
                  <a:txBody>
                    <a:bodyPr/>
                    <a:lstStyle/>
                    <a:p>
                      <a:pPr algn="l" fontAlgn="b"/>
                      <a:r>
                        <a:rPr lang="zh-CN" altLang="en-US" sz="1100" u="none" strike="noStrike" dirty="0">
                          <a:effectLst/>
                        </a:rPr>
                        <a:t>项目复制</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004541432"/>
                  </a:ext>
                </a:extLst>
              </a:tr>
            </a:tbl>
          </a:graphicData>
        </a:graphic>
      </p:graphicFrame>
      <p:sp>
        <p:nvSpPr>
          <p:cNvPr id="10" name="矩形 9">
            <a:extLst>
              <a:ext uri="{FF2B5EF4-FFF2-40B4-BE49-F238E27FC236}">
                <a16:creationId xmlns:a16="http://schemas.microsoft.com/office/drawing/2014/main" id="{D1EB074E-9D0D-42B5-BB77-5F74B5BAABEB}"/>
              </a:ext>
            </a:extLst>
          </p:cNvPr>
          <p:cNvSpPr/>
          <p:nvPr/>
        </p:nvSpPr>
        <p:spPr>
          <a:xfrm>
            <a:off x="790160" y="3807814"/>
            <a:ext cx="3587842" cy="369332"/>
          </a:xfrm>
          <a:prstGeom prst="rect">
            <a:avLst/>
          </a:prstGeom>
        </p:spPr>
        <p:txBody>
          <a:bodyPr wrap="none">
            <a:spAutoFit/>
          </a:bodyPr>
          <a:lstStyle/>
          <a:p>
            <a:r>
              <a:rPr lang="zh-CN" altLang="en-US" dirty="0">
                <a:latin typeface="Consolas" panose="020B0609020204030204" pitchFamily="49" charset="0"/>
              </a:rPr>
              <a:t>航鹏二期解析</a:t>
            </a:r>
            <a:r>
              <a:rPr lang="en-US" altLang="zh-CN" dirty="0">
                <a:latin typeface="Consolas" panose="020B0609020204030204" pitchFamily="49" charset="0"/>
              </a:rPr>
              <a:t>excel</a:t>
            </a:r>
            <a:r>
              <a:rPr lang="zh-CN" altLang="en-US" dirty="0">
                <a:latin typeface="Consolas" panose="020B0609020204030204" pitchFamily="49" charset="0"/>
              </a:rPr>
              <a:t>生成销售订单</a:t>
            </a:r>
            <a:endParaRPr lang="zh-CN" altLang="en-US" b="0" dirty="0">
              <a:effectLst/>
              <a:latin typeface="Consolas" panose="020B0609020204030204" pitchFamily="49" charset="0"/>
            </a:endParaRPr>
          </a:p>
        </p:txBody>
      </p:sp>
      <p:sp>
        <p:nvSpPr>
          <p:cNvPr id="4" name="文本框 3">
            <a:extLst>
              <a:ext uri="{FF2B5EF4-FFF2-40B4-BE49-F238E27FC236}">
                <a16:creationId xmlns:a16="http://schemas.microsoft.com/office/drawing/2014/main" id="{12B788A7-5D79-419C-8F87-AACDDB350329}"/>
              </a:ext>
            </a:extLst>
          </p:cNvPr>
          <p:cNvSpPr txBox="1"/>
          <p:nvPr/>
        </p:nvSpPr>
        <p:spPr>
          <a:xfrm>
            <a:off x="892080" y="4316896"/>
            <a:ext cx="4474302" cy="738664"/>
          </a:xfrm>
          <a:prstGeom prst="rect">
            <a:avLst/>
          </a:prstGeom>
          <a:noFill/>
        </p:spPr>
        <p:txBody>
          <a:bodyPr wrap="none" rtlCol="0">
            <a:spAutoFit/>
          </a:bodyPr>
          <a:lstStyle/>
          <a:p>
            <a:r>
              <a:rPr lang="en-US" altLang="zh-CN" sz="1200" dirty="0"/>
              <a:t>1</a:t>
            </a:r>
            <a:r>
              <a:rPr lang="zh-CN" altLang="en-US" sz="1200" dirty="0"/>
              <a:t>、客户提供三个条件逻辑冲突，</a:t>
            </a:r>
            <a:endParaRPr lang="en-US" altLang="zh-CN" sz="1200" dirty="0"/>
          </a:p>
          <a:p>
            <a:r>
              <a:rPr lang="en-US" altLang="zh-CN" sz="1200" dirty="0"/>
              <a:t>2</a:t>
            </a:r>
            <a:r>
              <a:rPr lang="zh-CN" altLang="en-US" sz="1200" dirty="0"/>
              <a:t>、新作界面显示</a:t>
            </a:r>
            <a:r>
              <a:rPr lang="en-US" altLang="zh-CN" sz="1200" dirty="0"/>
              <a:t>excel</a:t>
            </a:r>
            <a:r>
              <a:rPr lang="zh-CN" altLang="en-US" sz="1200" dirty="0"/>
              <a:t>和销售订单差异，并且还要删除已发货行</a:t>
            </a:r>
          </a:p>
          <a:p>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a:extLst>
              <a:ext uri="{FF2B5EF4-FFF2-40B4-BE49-F238E27FC236}">
                <a16:creationId xmlns:a16="http://schemas.microsoft.com/office/drawing/2014/main" id="{1AAAB742-5F4D-4035-9180-22D2F1307331}"/>
              </a:ext>
            </a:extLst>
          </p:cNvPr>
          <p:cNvSpPr/>
          <p:nvPr/>
        </p:nvSpPr>
        <p:spPr>
          <a:xfrm>
            <a:off x="628200" y="1711097"/>
            <a:ext cx="4108817" cy="369332"/>
          </a:xfrm>
          <a:prstGeom prst="rect">
            <a:avLst/>
          </a:prstGeom>
        </p:spPr>
        <p:txBody>
          <a:bodyPr wrap="none">
            <a:spAutoFit/>
          </a:bodyPr>
          <a:lstStyle/>
          <a:p>
            <a:r>
              <a:rPr lang="zh-CN" altLang="en-US" b="0" dirty="0">
                <a:effectLst/>
                <a:latin typeface="Consolas" panose="020B0609020204030204" pitchFamily="49" charset="0"/>
              </a:rPr>
              <a:t>澳思第一套代码优化，第二套代码优化</a:t>
            </a:r>
            <a:endParaRPr lang="en-US" altLang="zh-CN" b="0" dirty="0">
              <a:effectLst/>
              <a:latin typeface="Consolas" panose="020B0609020204030204" pitchFamily="49" charset="0"/>
            </a:endParaRPr>
          </a:p>
        </p:txBody>
      </p:sp>
      <p:graphicFrame>
        <p:nvGraphicFramePr>
          <p:cNvPr id="3" name="表格 2">
            <a:extLst>
              <a:ext uri="{FF2B5EF4-FFF2-40B4-BE49-F238E27FC236}">
                <a16:creationId xmlns:a16="http://schemas.microsoft.com/office/drawing/2014/main" id="{71424FFD-687B-4409-9D69-32A97FAF990B}"/>
              </a:ext>
            </a:extLst>
          </p:cNvPr>
          <p:cNvGraphicFramePr>
            <a:graphicFrameLocks noGrp="1"/>
          </p:cNvGraphicFramePr>
          <p:nvPr>
            <p:extLst>
              <p:ext uri="{D42A27DB-BD31-4B8C-83A1-F6EECF244321}">
                <p14:modId xmlns:p14="http://schemas.microsoft.com/office/powerpoint/2010/main" val="713172995"/>
              </p:ext>
            </p:extLst>
          </p:nvPr>
        </p:nvGraphicFramePr>
        <p:xfrm>
          <a:off x="724477" y="2193204"/>
          <a:ext cx="3187700" cy="1402080"/>
        </p:xfrm>
        <a:graphic>
          <a:graphicData uri="http://schemas.openxmlformats.org/drawingml/2006/table">
            <a:tbl>
              <a:tblPr>
                <a:tableStyleId>{5C22544A-7EE6-4342-B048-85BDC9FD1C3A}</a:tableStyleId>
              </a:tblPr>
              <a:tblGrid>
                <a:gridCol w="3187700">
                  <a:extLst>
                    <a:ext uri="{9D8B030D-6E8A-4147-A177-3AD203B41FA5}">
                      <a16:colId xmlns:a16="http://schemas.microsoft.com/office/drawing/2014/main" val="2356703437"/>
                    </a:ext>
                  </a:extLst>
                </a:gridCol>
              </a:tblGrid>
              <a:tr h="78942">
                <a:tc>
                  <a:txBody>
                    <a:bodyPr/>
                    <a:lstStyle/>
                    <a:p>
                      <a:pPr algn="l" fontAlgn="b"/>
                      <a:r>
                        <a:rPr lang="zh-CN" altLang="en-US" sz="1100" u="none" strike="noStrike">
                          <a:effectLst/>
                        </a:rPr>
                        <a:t>制造通知单回写</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9762573"/>
                  </a:ext>
                </a:extLst>
              </a:tr>
              <a:tr h="175260">
                <a:tc>
                  <a:txBody>
                    <a:bodyPr/>
                    <a:lstStyle/>
                    <a:p>
                      <a:pPr algn="l" fontAlgn="b"/>
                      <a:r>
                        <a:rPr lang="zh-CN" altLang="en-US" sz="1100" u="none" strike="noStrike">
                          <a:effectLst/>
                        </a:rPr>
                        <a:t>毛料测试</a:t>
                      </a:r>
                      <a:r>
                        <a:rPr lang="en-US" sz="1100" u="none" strike="noStrike">
                          <a:effectLst/>
                        </a:rPr>
                        <a:t>UDO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21483890"/>
                  </a:ext>
                </a:extLst>
              </a:tr>
              <a:tr h="175260">
                <a:tc>
                  <a:txBody>
                    <a:bodyPr/>
                    <a:lstStyle/>
                    <a:p>
                      <a:pPr algn="l" fontAlgn="b"/>
                      <a:r>
                        <a:rPr lang="en-US" sz="1100" u="none" strike="noStrike">
                          <a:effectLst/>
                        </a:rPr>
                        <a:t>FOB</a:t>
                      </a:r>
                      <a:r>
                        <a:rPr lang="zh-CN" altLang="en-US" sz="1100" u="none" strike="noStrike">
                          <a:effectLst/>
                        </a:rPr>
                        <a:t>报价</a:t>
                      </a:r>
                      <a:r>
                        <a:rPr lang="en-US" sz="1100" u="none" strike="noStrike">
                          <a:effectLst/>
                        </a:rPr>
                        <a:t>UDO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918372622"/>
                  </a:ext>
                </a:extLst>
              </a:tr>
              <a:tr h="175260">
                <a:tc>
                  <a:txBody>
                    <a:bodyPr/>
                    <a:lstStyle/>
                    <a:p>
                      <a:pPr algn="l" fontAlgn="b"/>
                      <a:r>
                        <a:rPr lang="zh-CN" altLang="en-US" sz="1100" u="none" strike="noStrike">
                          <a:effectLst/>
                        </a:rPr>
                        <a:t>大货复办资料回写</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337884297"/>
                  </a:ext>
                </a:extLst>
              </a:tr>
              <a:tr h="175260">
                <a:tc>
                  <a:txBody>
                    <a:bodyPr/>
                    <a:lstStyle/>
                    <a:p>
                      <a:pPr algn="l" fontAlgn="b"/>
                      <a:r>
                        <a:rPr lang="zh-CN" altLang="en-US" sz="1100" u="none" strike="noStrike">
                          <a:effectLst/>
                        </a:rPr>
                        <a:t>办单报价回写</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184727461"/>
                  </a:ext>
                </a:extLst>
              </a:tr>
              <a:tr h="175260">
                <a:tc>
                  <a:txBody>
                    <a:bodyPr/>
                    <a:lstStyle/>
                    <a:p>
                      <a:pPr algn="l" fontAlgn="b"/>
                      <a:r>
                        <a:rPr lang="zh-CN" altLang="en-US" sz="1100" u="none" strike="noStrike">
                          <a:effectLst/>
                        </a:rPr>
                        <a:t>出货清单生成发票和分录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270373379"/>
                  </a:ext>
                </a:extLst>
              </a:tr>
              <a:tr h="175260">
                <a:tc>
                  <a:txBody>
                    <a:bodyPr/>
                    <a:lstStyle/>
                    <a:p>
                      <a:pPr algn="l" fontAlgn="b"/>
                      <a:r>
                        <a:rPr lang="zh-CN" altLang="en-US" sz="1100" u="none" strike="noStrike">
                          <a:effectLst/>
                        </a:rPr>
                        <a:t>采购收货生成发票和分录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226238390"/>
                  </a:ext>
                </a:extLst>
              </a:tr>
              <a:tr h="175260">
                <a:tc>
                  <a:txBody>
                    <a:bodyPr/>
                    <a:lstStyle/>
                    <a:p>
                      <a:pPr algn="l" fontAlgn="b"/>
                      <a:r>
                        <a:rPr lang="zh-CN" altLang="en-US" sz="1100" u="none" strike="noStrike" dirty="0">
                          <a:effectLst/>
                        </a:rPr>
                        <a:t>项目复制</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67151742"/>
                  </a:ext>
                </a:extLst>
              </a:tr>
            </a:tbl>
          </a:graphicData>
        </a:graphic>
      </p:graphicFrame>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dirty="0" err="1">
                <a:solidFill>
                  <a:srgbClr val="FFFFFF"/>
                </a:solidFill>
                <a:latin typeface="Avenir Next Regular"/>
                <a:ea typeface="微软雅黑"/>
              </a:rPr>
              <a:t>北京奥维奥科技有限公司</a:t>
            </a:r>
            <a:endParaRPr lang="en-US" sz="1080" b="0" strike="noStrike" spc="-1" dirty="0">
              <a:latin typeface="Arial"/>
            </a:endParaRPr>
          </a:p>
          <a:p>
            <a:pPr>
              <a:lnSpc>
                <a:spcPct val="90000"/>
              </a:lnSpc>
              <a:spcAft>
                <a:spcPts val="587"/>
              </a:spcAft>
            </a:pPr>
            <a:r>
              <a:rPr lang="en-US" sz="1080" b="0" strike="noStrike" spc="92" dirty="0">
                <a:solidFill>
                  <a:srgbClr val="FFFFFF"/>
                </a:solidFill>
                <a:latin typeface="Avenir Next Regular"/>
                <a:ea typeface="微软雅黑"/>
              </a:rPr>
              <a:t>中国北京市朝阳区望京西路48号金隅国际A座201室</a:t>
            </a:r>
            <a:endParaRPr lang="en-US" sz="1080" b="0" strike="noStrike" spc="-1" dirty="0">
              <a:latin typeface="Arial"/>
            </a:endParaRPr>
          </a:p>
          <a:p>
            <a:pPr>
              <a:lnSpc>
                <a:spcPct val="70000"/>
              </a:lnSpc>
              <a:spcAft>
                <a:spcPts val="587"/>
              </a:spcAft>
            </a:pPr>
            <a:r>
              <a:rPr lang="en-US" sz="1080" b="0" strike="noStrike" spc="92" dirty="0">
                <a:solidFill>
                  <a:srgbClr val="FFFFFF"/>
                </a:solidFill>
                <a:latin typeface="Avenir Next Regular"/>
                <a:ea typeface="微软雅黑"/>
              </a:rPr>
              <a:t>Room201, Tower A, </a:t>
            </a:r>
            <a:r>
              <a:rPr lang="en-US" sz="1080" b="0" strike="noStrike" spc="92" dirty="0" err="1">
                <a:solidFill>
                  <a:srgbClr val="FFFFFF"/>
                </a:solidFill>
                <a:latin typeface="Avenir Next Regular"/>
                <a:ea typeface="微软雅黑"/>
              </a:rPr>
              <a:t>Jinyu</a:t>
            </a:r>
            <a:r>
              <a:rPr lang="en-US" sz="1080" b="0" strike="noStrike" spc="92" dirty="0">
                <a:solidFill>
                  <a:srgbClr val="FFFFFF"/>
                </a:solidFill>
                <a:latin typeface="Avenir Next Regular"/>
                <a:ea typeface="微软雅黑"/>
              </a:rPr>
              <a:t> International Mansion, </a:t>
            </a:r>
            <a:endParaRPr lang="en-US" sz="1080" b="0" strike="noStrike" spc="-1" dirty="0">
              <a:latin typeface="Arial"/>
            </a:endParaRPr>
          </a:p>
          <a:p>
            <a:pPr>
              <a:lnSpc>
                <a:spcPct val="70000"/>
              </a:lnSpc>
              <a:spcAft>
                <a:spcPts val="587"/>
              </a:spcAft>
            </a:pPr>
            <a:r>
              <a:rPr lang="en-US" sz="1080" b="0" strike="noStrike" spc="92" dirty="0">
                <a:solidFill>
                  <a:srgbClr val="FFFFFF"/>
                </a:solidFill>
                <a:latin typeface="Avenir Next Regular"/>
                <a:ea typeface="微软雅黑"/>
              </a:rPr>
              <a:t>No.48 </a:t>
            </a:r>
            <a:r>
              <a:rPr lang="en-US" sz="1080" b="0" strike="noStrike" spc="92" dirty="0" err="1">
                <a:solidFill>
                  <a:srgbClr val="FFFFFF"/>
                </a:solidFill>
                <a:latin typeface="Avenir Next Regular"/>
                <a:ea typeface="微软雅黑"/>
              </a:rPr>
              <a:t>Wangjingxi</a:t>
            </a:r>
            <a:r>
              <a:rPr lang="en-US" sz="1080" b="0" strike="noStrike" spc="92" dirty="0">
                <a:solidFill>
                  <a:srgbClr val="FFFFFF"/>
                </a:solidFill>
                <a:latin typeface="Avenir Next Regular"/>
                <a:ea typeface="微软雅黑"/>
              </a:rPr>
              <a:t> </a:t>
            </a:r>
            <a:r>
              <a:rPr lang="en-US" sz="1080" b="0" strike="noStrike" spc="92" dirty="0" err="1">
                <a:solidFill>
                  <a:srgbClr val="FFFFFF"/>
                </a:solidFill>
                <a:latin typeface="Avenir Next Regular"/>
                <a:ea typeface="微软雅黑"/>
              </a:rPr>
              <a:t>Rd.Chaoyang</a:t>
            </a:r>
            <a:r>
              <a:rPr lang="en-US" sz="1080" b="0" strike="noStrike" spc="92" dirty="0">
                <a:solidFill>
                  <a:srgbClr val="FFFFFF"/>
                </a:solidFill>
                <a:latin typeface="Avenir Next Regular"/>
                <a:ea typeface="微软雅黑"/>
              </a:rPr>
              <a:t> District, Beijing 100102, China</a:t>
            </a:r>
            <a:endParaRPr lang="en-US" sz="1080" b="0" strike="noStrike" spc="-1" dirty="0">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24233</TotalTime>
  <Words>380</Words>
  <Application>Microsoft Office PowerPoint</Application>
  <PresentationFormat>宽屏</PresentationFormat>
  <Paragraphs>59</Paragraphs>
  <Slides>6</Slides>
  <Notes>4</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6</vt:i4>
      </vt:variant>
    </vt:vector>
  </HeadingPairs>
  <TitlesOfParts>
    <vt:vector size="20" baseType="lpstr">
      <vt:lpstr>Avenir Next Regular</vt:lpstr>
      <vt:lpstr>等线</vt:lpstr>
      <vt:lpstr>华文中宋</vt:lpstr>
      <vt:lpstr>微软雅黑</vt:lpstr>
      <vt:lpstr>Arial</vt:lpstr>
      <vt:lpstr>Consolas</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硕 刘</cp:lastModifiedBy>
  <cp:revision>1985</cp:revision>
  <dcterms:created xsi:type="dcterms:W3CDTF">2010-07-28T10:06:17Z</dcterms:created>
  <dcterms:modified xsi:type="dcterms:W3CDTF">2019-05-10T01:15:41Z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