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3/29/2019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a:solidFill>
                  <a:srgbClr val="505050"/>
                </a:solidFill>
                <a:latin typeface="Arial"/>
                <a:ea typeface="DejaVu Sans"/>
              </a:rPr>
              <a:t>Shuo.Liu</a:t>
            </a:r>
            <a:r>
              <a:rPr lang="en-US" sz="1200" b="1" strike="noStrike" spc="-4" dirty="0">
                <a:solidFill>
                  <a:srgbClr val="505050"/>
                </a:solidFill>
                <a:latin typeface="Arial"/>
                <a:ea typeface="DejaVu Sans"/>
              </a:rPr>
              <a:t>     </a:t>
            </a:r>
            <a:br>
              <a:rPr dirty="0"/>
            </a:br>
            <a:r>
              <a:rPr lang="en-US" sz="1200" b="1" strike="noStrike" spc="-7" dirty="0">
                <a:solidFill>
                  <a:srgbClr val="505050"/>
                </a:solidFill>
                <a:latin typeface="Arial"/>
                <a:ea typeface="DejaVu Sans"/>
              </a:rPr>
              <a:t>2019 年 3 月</a:t>
            </a:r>
            <a:endParaRPr lang="en-US" sz="1200" b="0" strike="noStrike" spc="-1" dirty="0">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2019年3月工作总结</a:t>
            </a: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sp>
      <p:sp>
        <p:nvSpPr>
          <p:cNvPr id="2" name="矩形 1">
            <a:extLst>
              <a:ext uri="{FF2B5EF4-FFF2-40B4-BE49-F238E27FC236}">
                <a16:creationId xmlns:a16="http://schemas.microsoft.com/office/drawing/2014/main" id="{9378A8D5-08AE-4E11-981D-17D9C55D274E}"/>
              </a:ext>
            </a:extLst>
          </p:cNvPr>
          <p:cNvSpPr/>
          <p:nvPr/>
        </p:nvSpPr>
        <p:spPr>
          <a:xfrm>
            <a:off x="892080" y="1584000"/>
            <a:ext cx="2560316" cy="369332"/>
          </a:xfrm>
          <a:prstGeom prst="rect">
            <a:avLst/>
          </a:prstGeom>
        </p:spPr>
        <p:txBody>
          <a:bodyPr wrap="none">
            <a:spAutoFit/>
          </a:bodyPr>
          <a:lstStyle/>
          <a:p>
            <a:r>
              <a:rPr lang="zh-CN" altLang="en-US" b="0" dirty="0">
                <a:effectLst/>
                <a:latin typeface="Consolas" panose="020B0609020204030204" pitchFamily="49" charset="0"/>
              </a:rPr>
              <a:t>美格，</a:t>
            </a:r>
            <a:r>
              <a:rPr lang="en-US" altLang="zh-CN" b="0" dirty="0">
                <a:effectLst/>
                <a:latin typeface="Consolas" panose="020B0609020204030204" pitchFamily="49" charset="0"/>
              </a:rPr>
              <a:t>WEBAPI</a:t>
            </a:r>
            <a:r>
              <a:rPr lang="zh-CN" altLang="en-US" b="0" dirty="0">
                <a:effectLst/>
                <a:latin typeface="Consolas" panose="020B0609020204030204" pitchFamily="49" charset="0"/>
              </a:rPr>
              <a:t>安装调试</a:t>
            </a:r>
          </a:p>
        </p:txBody>
      </p:sp>
      <p:sp>
        <p:nvSpPr>
          <p:cNvPr id="3" name="矩形 2">
            <a:extLst>
              <a:ext uri="{FF2B5EF4-FFF2-40B4-BE49-F238E27FC236}">
                <a16:creationId xmlns:a16="http://schemas.microsoft.com/office/drawing/2014/main" id="{CB9BEEC0-EC37-498D-AA0E-3BEDD1BEC26D}"/>
              </a:ext>
            </a:extLst>
          </p:cNvPr>
          <p:cNvSpPr/>
          <p:nvPr/>
        </p:nvSpPr>
        <p:spPr>
          <a:xfrm>
            <a:off x="892080" y="2096640"/>
            <a:ext cx="2031325" cy="369332"/>
          </a:xfrm>
          <a:prstGeom prst="rect">
            <a:avLst/>
          </a:prstGeom>
        </p:spPr>
        <p:txBody>
          <a:bodyPr wrap="none">
            <a:spAutoFit/>
          </a:bodyPr>
          <a:lstStyle/>
          <a:p>
            <a:r>
              <a:rPr lang="zh-CN" altLang="en-US" b="0" dirty="0">
                <a:effectLst/>
                <a:latin typeface="Consolas" panose="020B0609020204030204" pitchFamily="49" charset="0"/>
              </a:rPr>
              <a:t>长空代码功能修改</a:t>
            </a:r>
          </a:p>
        </p:txBody>
      </p:sp>
      <p:sp>
        <p:nvSpPr>
          <p:cNvPr id="4" name="矩形 3">
            <a:extLst>
              <a:ext uri="{FF2B5EF4-FFF2-40B4-BE49-F238E27FC236}">
                <a16:creationId xmlns:a16="http://schemas.microsoft.com/office/drawing/2014/main" id="{A9B606A1-90E6-46D3-B710-C009CC5B12E5}"/>
              </a:ext>
            </a:extLst>
          </p:cNvPr>
          <p:cNvSpPr/>
          <p:nvPr/>
        </p:nvSpPr>
        <p:spPr>
          <a:xfrm>
            <a:off x="892080" y="2609280"/>
            <a:ext cx="2492990" cy="369332"/>
          </a:xfrm>
          <a:prstGeom prst="rect">
            <a:avLst/>
          </a:prstGeom>
        </p:spPr>
        <p:txBody>
          <a:bodyPr wrap="none">
            <a:spAutoFit/>
          </a:bodyPr>
          <a:lstStyle/>
          <a:p>
            <a:r>
              <a:rPr lang="zh-CN" altLang="en-US" b="0" dirty="0">
                <a:effectLst/>
                <a:latin typeface="Consolas" panose="020B0609020204030204" pitchFamily="49" charset="0"/>
              </a:rPr>
              <a:t>法电租房补助以及税改</a:t>
            </a:r>
          </a:p>
        </p:txBody>
      </p:sp>
      <p:sp>
        <p:nvSpPr>
          <p:cNvPr id="5" name="矩形 4">
            <a:extLst>
              <a:ext uri="{FF2B5EF4-FFF2-40B4-BE49-F238E27FC236}">
                <a16:creationId xmlns:a16="http://schemas.microsoft.com/office/drawing/2014/main" id="{7785CCB8-14E6-4D5C-8F8C-5559C207B12B}"/>
              </a:ext>
            </a:extLst>
          </p:cNvPr>
          <p:cNvSpPr/>
          <p:nvPr/>
        </p:nvSpPr>
        <p:spPr>
          <a:xfrm>
            <a:off x="892080" y="3121920"/>
            <a:ext cx="1800493" cy="369332"/>
          </a:xfrm>
          <a:prstGeom prst="rect">
            <a:avLst/>
          </a:prstGeom>
        </p:spPr>
        <p:txBody>
          <a:bodyPr wrap="none">
            <a:spAutoFit/>
          </a:bodyPr>
          <a:lstStyle/>
          <a:p>
            <a:r>
              <a:rPr lang="zh-CN" altLang="en-US" b="0" dirty="0">
                <a:effectLst/>
                <a:latin typeface="Consolas" panose="020B0609020204030204" pitchFamily="49" charset="0"/>
              </a:rPr>
              <a:t>康吉森上线支持</a:t>
            </a:r>
          </a:p>
        </p:txBody>
      </p:sp>
      <p:sp>
        <p:nvSpPr>
          <p:cNvPr id="6" name="矩形 5">
            <a:extLst>
              <a:ext uri="{FF2B5EF4-FFF2-40B4-BE49-F238E27FC236}">
                <a16:creationId xmlns:a16="http://schemas.microsoft.com/office/drawing/2014/main" id="{54B5B47B-04C9-47D2-B5A5-4E0065771DD2}"/>
              </a:ext>
            </a:extLst>
          </p:cNvPr>
          <p:cNvSpPr/>
          <p:nvPr/>
        </p:nvSpPr>
        <p:spPr>
          <a:xfrm>
            <a:off x="892080" y="3634560"/>
            <a:ext cx="2157963" cy="369332"/>
          </a:xfrm>
          <a:prstGeom prst="rect">
            <a:avLst/>
          </a:prstGeom>
        </p:spPr>
        <p:txBody>
          <a:bodyPr wrap="none">
            <a:spAutoFit/>
          </a:bodyPr>
          <a:lstStyle/>
          <a:p>
            <a:r>
              <a:rPr lang="zh-CN" altLang="en-US" b="0" dirty="0">
                <a:effectLst/>
                <a:latin typeface="Consolas" panose="020B0609020204030204" pitchFamily="49" charset="0"/>
              </a:rPr>
              <a:t>淄博鲁瑞</a:t>
            </a:r>
            <a:r>
              <a:rPr lang="en-US" altLang="zh-CN" b="0" dirty="0">
                <a:effectLst/>
                <a:latin typeface="Consolas" panose="020B0609020204030204" pitchFamily="49" charset="0"/>
              </a:rPr>
              <a:t>,</a:t>
            </a:r>
            <a:r>
              <a:rPr lang="zh-CN" altLang="en-US" b="0" dirty="0">
                <a:effectLst/>
                <a:latin typeface="Consolas" panose="020B0609020204030204" pitchFamily="49" charset="0"/>
              </a:rPr>
              <a:t>问题修改</a:t>
            </a:r>
          </a:p>
        </p:txBody>
      </p:sp>
      <p:sp>
        <p:nvSpPr>
          <p:cNvPr id="7" name="矩形 6">
            <a:extLst>
              <a:ext uri="{FF2B5EF4-FFF2-40B4-BE49-F238E27FC236}">
                <a16:creationId xmlns:a16="http://schemas.microsoft.com/office/drawing/2014/main" id="{7BE66D3F-9029-4ADB-91BB-FE762E5CDD9A}"/>
              </a:ext>
            </a:extLst>
          </p:cNvPr>
          <p:cNvSpPr/>
          <p:nvPr/>
        </p:nvSpPr>
        <p:spPr>
          <a:xfrm>
            <a:off x="892080" y="4147200"/>
            <a:ext cx="6096000" cy="646331"/>
          </a:xfrm>
          <a:prstGeom prst="rect">
            <a:avLst/>
          </a:prstGeom>
        </p:spPr>
        <p:txBody>
          <a:bodyPr>
            <a:spAutoFit/>
          </a:bodyPr>
          <a:lstStyle/>
          <a:p>
            <a:r>
              <a:rPr lang="zh-CN" altLang="en-US" dirty="0">
                <a:latin typeface="Consolas" panose="020B0609020204030204" pitchFamily="49" charset="0"/>
              </a:rPr>
              <a:t>寒武纪下发项目数据接口</a:t>
            </a:r>
            <a:r>
              <a:rPr lang="en-US" altLang="zh-CN" dirty="0">
                <a:latin typeface="Consolas" panose="020B0609020204030204" pitchFamily="49" charset="0"/>
              </a:rPr>
              <a:t>,</a:t>
            </a:r>
            <a:r>
              <a:rPr lang="zh-CN" altLang="en-US" dirty="0">
                <a:latin typeface="Consolas" panose="020B0609020204030204" pitchFamily="49" charset="0"/>
              </a:rPr>
              <a:t>目前还差物料主数据测试反馈结果</a:t>
            </a:r>
          </a:p>
        </p:txBody>
      </p:sp>
      <p:sp>
        <p:nvSpPr>
          <p:cNvPr id="8" name="矩形 7">
            <a:extLst>
              <a:ext uri="{FF2B5EF4-FFF2-40B4-BE49-F238E27FC236}">
                <a16:creationId xmlns:a16="http://schemas.microsoft.com/office/drawing/2014/main" id="{0663B5CF-EF93-4539-9397-D35F1E4C22DF}"/>
              </a:ext>
            </a:extLst>
          </p:cNvPr>
          <p:cNvSpPr/>
          <p:nvPr/>
        </p:nvSpPr>
        <p:spPr>
          <a:xfrm>
            <a:off x="892080" y="4830480"/>
            <a:ext cx="1949573" cy="369332"/>
          </a:xfrm>
          <a:prstGeom prst="rect">
            <a:avLst/>
          </a:prstGeom>
        </p:spPr>
        <p:txBody>
          <a:bodyPr wrap="none">
            <a:spAutoFit/>
          </a:bodyPr>
          <a:lstStyle/>
          <a:p>
            <a:r>
              <a:rPr lang="zh-CN" altLang="en-US" dirty="0">
                <a:latin typeface="Consolas" panose="020B0609020204030204" pitchFamily="49" charset="0"/>
              </a:rPr>
              <a:t>法国电力</a:t>
            </a:r>
            <a:r>
              <a:rPr lang="en-US" altLang="zh-CN" dirty="0">
                <a:latin typeface="Consolas" panose="020B0609020204030204" pitchFamily="49" charset="0"/>
              </a:rPr>
              <a:t>log</a:t>
            </a:r>
            <a:r>
              <a:rPr lang="zh-CN" altLang="en-US" dirty="0">
                <a:latin typeface="Consolas" panose="020B0609020204030204" pitchFamily="49" charset="0"/>
              </a:rPr>
              <a:t>项目</a:t>
            </a:r>
            <a:endParaRPr lang="en-US" altLang="zh-CN" dirty="0">
              <a:latin typeface="Consolas" panose="020B0609020204030204" pitchFamily="49"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a:extLst>
              <a:ext uri="{FF2B5EF4-FFF2-40B4-BE49-F238E27FC236}">
                <a16:creationId xmlns:a16="http://schemas.microsoft.com/office/drawing/2014/main" id="{D50F9EDA-99CC-44C6-9CE2-7A9D34EF1C28}"/>
              </a:ext>
            </a:extLst>
          </p:cNvPr>
          <p:cNvSpPr/>
          <p:nvPr/>
        </p:nvSpPr>
        <p:spPr>
          <a:xfrm>
            <a:off x="790160" y="1821934"/>
            <a:ext cx="6312947" cy="369332"/>
          </a:xfrm>
          <a:prstGeom prst="rect">
            <a:avLst/>
          </a:prstGeom>
        </p:spPr>
        <p:txBody>
          <a:bodyPr wrap="none">
            <a:spAutoFit/>
          </a:bodyPr>
          <a:lstStyle/>
          <a:p>
            <a:r>
              <a:rPr lang="zh-CN" altLang="en-US" b="0" dirty="0">
                <a:effectLst/>
                <a:latin typeface="Consolas" panose="020B0609020204030204" pitchFamily="49" charset="0"/>
              </a:rPr>
              <a:t>寒武纪下发项目数据接口</a:t>
            </a:r>
            <a:r>
              <a:rPr lang="en-US" altLang="zh-CN" b="0" dirty="0">
                <a:effectLst/>
                <a:latin typeface="Consolas" panose="020B0609020204030204" pitchFamily="49" charset="0"/>
              </a:rPr>
              <a:t>,</a:t>
            </a:r>
            <a:r>
              <a:rPr lang="zh-CN" altLang="en-US" b="0" dirty="0">
                <a:effectLst/>
                <a:latin typeface="Consolas" panose="020B0609020204030204" pitchFamily="49" charset="0"/>
              </a:rPr>
              <a:t>目前还差物料主数据测试反馈结果</a:t>
            </a:r>
          </a:p>
        </p:txBody>
      </p:sp>
      <p:sp>
        <p:nvSpPr>
          <p:cNvPr id="3" name="矩形 2">
            <a:extLst>
              <a:ext uri="{FF2B5EF4-FFF2-40B4-BE49-F238E27FC236}">
                <a16:creationId xmlns:a16="http://schemas.microsoft.com/office/drawing/2014/main" id="{EF0993A1-70EF-4A52-80E2-E9F6FF69EDD4}"/>
              </a:ext>
            </a:extLst>
          </p:cNvPr>
          <p:cNvSpPr/>
          <p:nvPr/>
        </p:nvSpPr>
        <p:spPr>
          <a:xfrm>
            <a:off x="790160" y="2191266"/>
            <a:ext cx="1949573" cy="369332"/>
          </a:xfrm>
          <a:prstGeom prst="rect">
            <a:avLst/>
          </a:prstGeom>
        </p:spPr>
        <p:txBody>
          <a:bodyPr wrap="none">
            <a:spAutoFit/>
          </a:bodyPr>
          <a:lstStyle/>
          <a:p>
            <a:r>
              <a:rPr lang="zh-CN" altLang="en-US" b="0" dirty="0">
                <a:effectLst/>
                <a:latin typeface="Consolas" panose="020B0609020204030204" pitchFamily="49" charset="0"/>
              </a:rPr>
              <a:t>法国电力</a:t>
            </a:r>
            <a:r>
              <a:rPr lang="en-US" altLang="zh-CN" b="0" dirty="0">
                <a:effectLst/>
                <a:latin typeface="Consolas" panose="020B0609020204030204" pitchFamily="49" charset="0"/>
              </a:rPr>
              <a:t>log</a:t>
            </a:r>
            <a:r>
              <a:rPr lang="zh-CN" altLang="en-US" b="0" dirty="0">
                <a:effectLst/>
                <a:latin typeface="Consolas" panose="020B0609020204030204" pitchFamily="49" charset="0"/>
              </a:rPr>
              <a:t>项目</a:t>
            </a:r>
            <a:endParaRPr lang="en-US" altLang="zh-CN" b="0" dirty="0">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a:extLst>
              <a:ext uri="{FF2B5EF4-FFF2-40B4-BE49-F238E27FC236}">
                <a16:creationId xmlns:a16="http://schemas.microsoft.com/office/drawing/2014/main" id="{1AAAB742-5F4D-4035-9180-22D2F1307331}"/>
              </a:ext>
            </a:extLst>
          </p:cNvPr>
          <p:cNvSpPr/>
          <p:nvPr/>
        </p:nvSpPr>
        <p:spPr>
          <a:xfrm>
            <a:off x="628200" y="1711097"/>
            <a:ext cx="1949573" cy="369332"/>
          </a:xfrm>
          <a:prstGeom prst="rect">
            <a:avLst/>
          </a:prstGeom>
        </p:spPr>
        <p:txBody>
          <a:bodyPr wrap="none">
            <a:spAutoFit/>
          </a:bodyPr>
          <a:lstStyle/>
          <a:p>
            <a:r>
              <a:rPr lang="zh-CN" altLang="en-US" b="0" dirty="0">
                <a:effectLst/>
                <a:latin typeface="Consolas" panose="020B0609020204030204" pitchFamily="49" charset="0"/>
              </a:rPr>
              <a:t>法国电力</a:t>
            </a:r>
            <a:r>
              <a:rPr lang="en-US" altLang="zh-CN" b="0" dirty="0">
                <a:effectLst/>
                <a:latin typeface="Consolas" panose="020B0609020204030204" pitchFamily="49" charset="0"/>
              </a:rPr>
              <a:t>log</a:t>
            </a:r>
            <a:r>
              <a:rPr lang="zh-CN" altLang="en-US" b="0" dirty="0">
                <a:effectLst/>
                <a:latin typeface="Consolas" panose="020B0609020204030204" pitchFamily="49" charset="0"/>
              </a:rPr>
              <a:t>项目</a:t>
            </a:r>
            <a:endParaRPr lang="en-US" altLang="zh-CN" b="0" dirty="0">
              <a:effectLst/>
              <a:latin typeface="Consolas" panose="020B0609020204030204" pitchFamily="49" charset="0"/>
            </a:endParaRPr>
          </a:p>
        </p:txBody>
      </p:sp>
      <p:sp>
        <p:nvSpPr>
          <p:cNvPr id="3" name="矩形 2">
            <a:extLst>
              <a:ext uri="{FF2B5EF4-FFF2-40B4-BE49-F238E27FC236}">
                <a16:creationId xmlns:a16="http://schemas.microsoft.com/office/drawing/2014/main" id="{4A3FE157-4EEF-4CEF-8CA3-EBF8E31ADE82}"/>
              </a:ext>
            </a:extLst>
          </p:cNvPr>
          <p:cNvSpPr/>
          <p:nvPr/>
        </p:nvSpPr>
        <p:spPr>
          <a:xfrm>
            <a:off x="628200" y="2172916"/>
            <a:ext cx="2329484" cy="369332"/>
          </a:xfrm>
          <a:prstGeom prst="rect">
            <a:avLst/>
          </a:prstGeom>
        </p:spPr>
        <p:txBody>
          <a:bodyPr wrap="none">
            <a:spAutoFit/>
          </a:bodyPr>
          <a:lstStyle/>
          <a:p>
            <a:r>
              <a:rPr lang="zh-CN" altLang="en-US" b="0" dirty="0">
                <a:effectLst/>
                <a:latin typeface="Consolas" panose="020B0609020204030204" pitchFamily="49" charset="0"/>
              </a:rPr>
              <a:t>一商核销</a:t>
            </a:r>
            <a:r>
              <a:rPr lang="en-US" altLang="zh-CN" b="0" dirty="0">
                <a:effectLst/>
                <a:latin typeface="Consolas" panose="020B0609020204030204" pitchFamily="49" charset="0"/>
              </a:rPr>
              <a:t>NODEJS</a:t>
            </a:r>
            <a:r>
              <a:rPr lang="zh-CN" altLang="en-US" b="0" dirty="0">
                <a:effectLst/>
                <a:latin typeface="Consolas" panose="020B0609020204030204" pitchFamily="49" charset="0"/>
              </a:rPr>
              <a:t>后台</a:t>
            </a:r>
            <a:endParaRPr lang="en-US" altLang="zh-CN" b="0" dirty="0">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dirty="0" err="1">
                <a:solidFill>
                  <a:srgbClr val="FFFFFF"/>
                </a:solidFill>
                <a:latin typeface="Avenir Next Regular"/>
                <a:ea typeface="微软雅黑"/>
              </a:rPr>
              <a:t>北京奥维奥科技有限公司</a:t>
            </a:r>
            <a:endParaRPr lang="en-US" sz="1080" b="0" strike="noStrike" spc="-1" dirty="0">
              <a:latin typeface="Arial"/>
            </a:endParaRPr>
          </a:p>
          <a:p>
            <a:pPr>
              <a:lnSpc>
                <a:spcPct val="90000"/>
              </a:lnSpc>
              <a:spcAft>
                <a:spcPts val="587"/>
              </a:spcAft>
            </a:pPr>
            <a:r>
              <a:rPr lang="en-US" sz="1080" b="0" strike="noStrike" spc="92" dirty="0">
                <a:solidFill>
                  <a:srgbClr val="FFFFFF"/>
                </a:solidFill>
                <a:latin typeface="Avenir Next Regular"/>
                <a:ea typeface="微软雅黑"/>
              </a:rPr>
              <a:t>中国北京市朝阳区望京西路48号金隅国际A座201室</a:t>
            </a:r>
            <a:endParaRPr lang="en-US" sz="1080" b="0" strike="noStrike" spc="-1" dirty="0">
              <a:latin typeface="Arial"/>
            </a:endParaRPr>
          </a:p>
          <a:p>
            <a:pPr>
              <a:lnSpc>
                <a:spcPct val="70000"/>
              </a:lnSpc>
              <a:spcAft>
                <a:spcPts val="587"/>
              </a:spcAft>
            </a:pPr>
            <a:r>
              <a:rPr lang="en-US" sz="1080" b="0" strike="noStrike" spc="92" dirty="0">
                <a:solidFill>
                  <a:srgbClr val="FFFFFF"/>
                </a:solidFill>
                <a:latin typeface="Avenir Next Regular"/>
                <a:ea typeface="微软雅黑"/>
              </a:rPr>
              <a:t>Room201, Tower A, </a:t>
            </a:r>
            <a:r>
              <a:rPr lang="en-US" sz="1080" b="0" strike="noStrike" spc="92" dirty="0" err="1">
                <a:solidFill>
                  <a:srgbClr val="FFFFFF"/>
                </a:solidFill>
                <a:latin typeface="Avenir Next Regular"/>
                <a:ea typeface="微软雅黑"/>
              </a:rPr>
              <a:t>Jinyu</a:t>
            </a:r>
            <a:r>
              <a:rPr lang="en-US" sz="1080" b="0" strike="noStrike" spc="92" dirty="0">
                <a:solidFill>
                  <a:srgbClr val="FFFFFF"/>
                </a:solidFill>
                <a:latin typeface="Avenir Next Regular"/>
                <a:ea typeface="微软雅黑"/>
              </a:rPr>
              <a:t> International Mansion, </a:t>
            </a:r>
            <a:endParaRPr lang="en-US" sz="1080" b="0" strike="noStrike" spc="-1" dirty="0">
              <a:latin typeface="Arial"/>
            </a:endParaRPr>
          </a:p>
          <a:p>
            <a:pPr>
              <a:lnSpc>
                <a:spcPct val="70000"/>
              </a:lnSpc>
              <a:spcAft>
                <a:spcPts val="587"/>
              </a:spcAft>
            </a:pPr>
            <a:r>
              <a:rPr lang="en-US" sz="1080" b="0" strike="noStrike" spc="92" dirty="0">
                <a:solidFill>
                  <a:srgbClr val="FFFFFF"/>
                </a:solidFill>
                <a:latin typeface="Avenir Next Regular"/>
                <a:ea typeface="微软雅黑"/>
              </a:rPr>
              <a:t>No.48 </a:t>
            </a:r>
            <a:r>
              <a:rPr lang="en-US" sz="1080" b="0" strike="noStrike" spc="92" dirty="0" err="1">
                <a:solidFill>
                  <a:srgbClr val="FFFFFF"/>
                </a:solidFill>
                <a:latin typeface="Avenir Next Regular"/>
                <a:ea typeface="微软雅黑"/>
              </a:rPr>
              <a:t>Wangjingxi</a:t>
            </a:r>
            <a:r>
              <a:rPr lang="en-US" sz="1080" b="0" strike="noStrike" spc="92" dirty="0">
                <a:solidFill>
                  <a:srgbClr val="FFFFFF"/>
                </a:solidFill>
                <a:latin typeface="Avenir Next Regular"/>
                <a:ea typeface="微软雅黑"/>
              </a:rPr>
              <a:t> </a:t>
            </a:r>
            <a:r>
              <a:rPr lang="en-US" sz="1080" b="0" strike="noStrike" spc="92" dirty="0" err="1">
                <a:solidFill>
                  <a:srgbClr val="FFFFFF"/>
                </a:solidFill>
                <a:latin typeface="Avenir Next Regular"/>
                <a:ea typeface="微软雅黑"/>
              </a:rPr>
              <a:t>Rd.Chaoyang</a:t>
            </a:r>
            <a:r>
              <a:rPr lang="en-US" sz="1080" b="0" strike="noStrike" spc="92" dirty="0">
                <a:solidFill>
                  <a:srgbClr val="FFFFFF"/>
                </a:solidFill>
                <a:latin typeface="Avenir Next Regular"/>
                <a:ea typeface="微软雅黑"/>
              </a:rPr>
              <a:t> District, Beijing 100102, China</a:t>
            </a:r>
            <a:endParaRPr lang="en-US" sz="1080" b="0" strike="noStrike" spc="-1" dirty="0">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24211</TotalTime>
  <Words>311</Words>
  <Application>Microsoft Office PowerPoint</Application>
  <PresentationFormat>宽屏</PresentationFormat>
  <Paragraphs>45</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6</vt:i4>
      </vt:variant>
    </vt:vector>
  </HeadingPairs>
  <TitlesOfParts>
    <vt:vector size="19" baseType="lpstr">
      <vt:lpstr>Avenir Next Regular</vt:lpstr>
      <vt:lpstr>华文中宋</vt:lpstr>
      <vt:lpstr>微软雅黑</vt:lpstr>
      <vt:lpstr>Arial</vt:lpstr>
      <vt:lpstr>Consolas</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硕 刘</cp:lastModifiedBy>
  <cp:revision>1950</cp:revision>
  <dcterms:created xsi:type="dcterms:W3CDTF">2010-07-28T10:06:17Z</dcterms:created>
  <dcterms:modified xsi:type="dcterms:W3CDTF">2019-03-29T08:08:11Z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