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2"/>
  </p:notesMasterIdLst>
  <p:sldIdLst>
    <p:sldId id="256" r:id="rId6"/>
    <p:sldId id="257" r:id="rId7"/>
    <p:sldId id="258" r:id="rId8"/>
    <p:sldId id="259" r:id="rId9"/>
    <p:sldId id="260" r:id="rId10"/>
    <p:sldId id="261" r:id="rId11"/>
  </p:sldIdLst>
  <p:sldSz cx="12192000" cy="6858000"/>
  <p:notesSz cx="6858000" cy="9144000"/>
  <p:custDataLst>
    <p:tags r:id="rId1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920" y="390600"/>
            <a:ext cx="7142760" cy="4018320"/>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3"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4"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67"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68"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920" y="390600"/>
            <a:ext cx="7142760" cy="4018320"/>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p>
          <a:p>
            <a:pPr marL="215900" indent="-215265">
              <a:lnSpc>
                <a:spcPct val="100000"/>
              </a:lnSpc>
            </a:pPr>
            <a:r>
              <a:rPr lang="en-US" sz="2000" b="0" strike="noStrike" spc="-1">
                <a:latin typeface="Arial" panose="020B0604020202020204"/>
              </a:rPr>
              <a:t>2、明确费用审批流程</a:t>
            </a: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p>
        </p:txBody>
      </p:sp>
      <p:sp>
        <p:nvSpPr>
          <p:cNvPr id="271"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2" name="CustomShape 4"/>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920" y="390600"/>
            <a:ext cx="7142760" cy="4018320"/>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sp>
      <p:sp>
        <p:nvSpPr>
          <p:cNvPr id="276" name="CustomShape 4"/>
          <p:cNvSpPr/>
          <p:nvPr/>
        </p:nvSpPr>
        <p:spPr>
          <a:xfrm>
            <a:off x="0" y="8686800"/>
            <a:ext cx="5920200" cy="3546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t>5/22/2019</a:t>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t>6</a:t>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7.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174"/>
          <p:cNvPicPr/>
          <p:nvPr/>
        </p:nvPicPr>
        <p:blipFill>
          <a:blip r:embed="rId14"/>
          <a:stretch>
            <a:fillRect/>
          </a:stretch>
        </p:blipFill>
        <p:spPr>
          <a:xfrm>
            <a:off x="203040" y="6220800"/>
            <a:ext cx="1537560" cy="570240"/>
          </a:xfrm>
          <a:prstGeom prst="rect">
            <a:avLst/>
          </a:prstGeom>
          <a:ln>
            <a:noFill/>
          </a:ln>
        </p:spPr>
      </p:pic>
      <p:pic>
        <p:nvPicPr>
          <p:cNvPr id="2" name="图片 3"/>
          <p:cNvPicPr/>
          <p:nvPr/>
        </p:nvPicPr>
        <p:blipFill>
          <a:blip r:embed="rId15"/>
          <a:stretch>
            <a:fillRect/>
          </a:stretch>
        </p:blipFill>
        <p:spPr>
          <a:xfrm>
            <a:off x="11262600" y="6354000"/>
            <a:ext cx="854640" cy="567720"/>
          </a:xfrm>
          <a:prstGeom prst="rect">
            <a:avLst/>
          </a:prstGeom>
          <a:ln>
            <a:noFill/>
          </a:ln>
        </p:spPr>
      </p:pic>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pic>
        <p:nvPicPr>
          <p:cNvPr id="44" name="Picture 174"/>
          <p:cNvPicPr/>
          <p:nvPr/>
        </p:nvPicPr>
        <p:blipFill>
          <a:blip r:embed="rId14"/>
          <a:stretch>
            <a:fillRect/>
          </a:stretch>
        </p:blipFill>
        <p:spPr>
          <a:xfrm>
            <a:off x="432000" y="6318000"/>
            <a:ext cx="1034640" cy="452880"/>
          </a:xfrm>
          <a:prstGeom prst="rect">
            <a:avLst/>
          </a:prstGeom>
          <a:ln>
            <a:noFill/>
          </a:ln>
        </p:spPr>
      </p:pic>
      <p:pic>
        <p:nvPicPr>
          <p:cNvPr id="45" name="图片 6"/>
          <p:cNvPicPr/>
          <p:nvPr/>
        </p:nvPicPr>
        <p:blipFill>
          <a:blip r:embed="rId15"/>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rgbClr val="FFFFFF"/>
          </a:lnRef>
          <a:fillRef idx="0">
            <a:srgbClr val="FFFFFF"/>
          </a:fillRef>
          <a:effectRef idx="0">
            <a:srgbClr val="FFFFFF"/>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t>‹#›</a:t>
            </a:fld>
            <a:endParaRPr lang="en-US" sz="800" b="0" strike="noStrike" spc="-1">
              <a:latin typeface="Arial" panose="020B0604020202020204"/>
            </a:endParaRPr>
          </a:p>
        </p:txBody>
      </p:sp>
      <p:pic>
        <p:nvPicPr>
          <p:cNvPr id="87" name="图片 7"/>
          <p:cNvPicPr/>
          <p:nvPr/>
        </p:nvPicPr>
        <p:blipFill>
          <a:blip r:embed="rId14"/>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30" name="image9.png"/>
          <p:cNvPicPr/>
          <p:nvPr/>
        </p:nvPicPr>
        <p:blipFill>
          <a:blip r:embed="rId14"/>
          <a:stretch>
            <a:fillRect/>
          </a:stretch>
        </p:blipFill>
        <p:spPr>
          <a:xfrm>
            <a:off x="427680" y="6451200"/>
            <a:ext cx="746280" cy="369000"/>
          </a:xfrm>
          <a:prstGeom prst="rect">
            <a:avLst/>
          </a:prstGeom>
          <a:ln w="12600">
            <a:noFill/>
          </a:ln>
        </p:spPr>
      </p:pic>
      <p:pic>
        <p:nvPicPr>
          <p:cNvPr id="131" name="图片 3"/>
          <p:cNvPicPr/>
          <p:nvPr/>
        </p:nvPicPr>
        <p:blipFill>
          <a:blip r:embed="rId15"/>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rgbClr val="FFFFFF"/>
          </a:lnRef>
          <a:fillRef idx="0">
            <a:srgbClr val="FFFFFF"/>
          </a:fillRef>
          <a:effectRef idx="0">
            <a:srgbClr val="FFFFFF"/>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rgbClr val="FFFFFF"/>
          </a:lnRef>
          <a:fillRef idx="0">
            <a:srgbClr val="FFFFFF"/>
          </a:fillRef>
          <a:effectRef idx="0">
            <a:srgbClr val="FFFFFF"/>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rgbClr val="FFFFFF"/>
          </a:lnRef>
          <a:fillRef idx="0">
            <a:srgbClr val="FFFFFF"/>
          </a:fillRef>
          <a:effectRef idx="0">
            <a:srgbClr val="FFFFFF"/>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t>‹#›</a:t>
            </a:fld>
            <a:endParaRPr lang="en-US" sz="750" b="0" strike="noStrike" spc="-1">
              <a:latin typeface="Arial" panose="020B0604020202020204"/>
            </a:endParaRPr>
          </a:p>
        </p:txBody>
      </p:sp>
      <p:pic>
        <p:nvPicPr>
          <p:cNvPr id="174" name="image9.png"/>
          <p:cNvPicPr/>
          <p:nvPr/>
        </p:nvPicPr>
        <p:blipFill>
          <a:blip r:embed="rId14"/>
          <a:stretch>
            <a:fillRect/>
          </a:stretch>
        </p:blipFill>
        <p:spPr>
          <a:xfrm>
            <a:off x="427680" y="6451200"/>
            <a:ext cx="746280" cy="369000"/>
          </a:xfrm>
          <a:prstGeom prst="rect">
            <a:avLst/>
          </a:prstGeom>
          <a:ln w="12600">
            <a:noFill/>
          </a:ln>
        </p:spPr>
      </p:pic>
      <p:pic>
        <p:nvPicPr>
          <p:cNvPr id="175" name="图片 5"/>
          <p:cNvPicPr/>
          <p:nvPr/>
        </p:nvPicPr>
        <p:blipFill>
          <a:blip r:embed="rId15"/>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2"/>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rgbClr val="FFFFFF"/>
          </a:lnRef>
          <a:fillRef idx="0">
            <a:srgbClr val="FFFFFF"/>
          </a:fillRef>
          <a:effectRef idx="0">
            <a:srgbClr val="FFFFFF"/>
          </a:effectRef>
          <a:fontRef idx="minor"/>
        </p:style>
      </p:sp>
      <p:sp>
        <p:nvSpPr>
          <p:cNvPr id="221" name="CustomShape 2"/>
          <p:cNvSpPr/>
          <p:nvPr/>
        </p:nvSpPr>
        <p:spPr>
          <a:xfrm>
            <a:off x="276840" y="4623840"/>
            <a:ext cx="2625120" cy="376200"/>
          </a:xfrm>
          <a:prstGeom prst="rect">
            <a:avLst/>
          </a:prstGeom>
          <a:noFill/>
          <a:ln>
            <a:noFill/>
          </a:ln>
        </p:spPr>
        <p:style>
          <a:lnRef idx="0">
            <a:srgbClr val="FFFFFF"/>
          </a:lnRef>
          <a:fillRef idx="0">
            <a:srgbClr val="FFFFFF"/>
          </a:fillRef>
          <a:effectRef idx="0">
            <a:srgbClr val="FFFFFF"/>
          </a:effectRef>
          <a:fontRef idx="minor"/>
        </p:style>
        <p:txBody>
          <a:bodyPr lIns="0" tIns="11520" rIns="0" bIns="0"/>
          <a:lstStyle/>
          <a:p>
            <a:pPr marL="12700">
              <a:lnSpc>
                <a:spcPct val="100000"/>
              </a:lnSpc>
              <a:spcBef>
                <a:spcPts val="90"/>
              </a:spcBef>
            </a:pPr>
            <a:r>
              <a:rPr lang="en-US" sz="1200" b="1" strike="noStrike" spc="-4">
                <a:solidFill>
                  <a:srgbClr val="505050"/>
                </a:solidFill>
                <a:latin typeface="Arial" panose="020B0604020202020204"/>
                <a:ea typeface="DejaVu Sans"/>
              </a:rPr>
              <a:t>By Harold.Duan     </a:t>
            </a:r>
            <a:br>
              <a:rPr lang="en-US" sz="1200" b="1" strike="noStrike" spc="-4">
                <a:solidFill>
                  <a:srgbClr val="505050"/>
                </a:solidFill>
                <a:latin typeface="Arial" panose="020B0604020202020204"/>
                <a:ea typeface="DejaVu Sans"/>
              </a:rPr>
            </a:br>
            <a:r>
              <a:rPr lang="en-US" sz="1200" b="1" strike="noStrike" spc="-7">
                <a:solidFill>
                  <a:srgbClr val="505050"/>
                </a:solidFill>
                <a:latin typeface="Arial" panose="020B0604020202020204"/>
                <a:ea typeface="DejaVu Sans"/>
              </a:rPr>
              <a:t>2019 年 3 月</a:t>
            </a:r>
            <a:endParaRPr lang="en-US" sz="1200" b="0" strike="noStrike" spc="-1">
              <a:latin typeface="Arial" panose="020B0604020202020204"/>
            </a:endParaRPr>
          </a:p>
        </p:txBody>
      </p:sp>
      <p:sp>
        <p:nvSpPr>
          <p:cNvPr id="222" name="CustomShape 3"/>
          <p:cNvSpPr/>
          <p:nvPr/>
        </p:nvSpPr>
        <p:spPr>
          <a:xfrm>
            <a:off x="166320" y="4027680"/>
            <a:ext cx="11617920" cy="1109520"/>
          </a:xfrm>
          <a:prstGeom prst="rect">
            <a:avLst/>
          </a:prstGeom>
          <a:noFill/>
          <a:ln>
            <a:noFill/>
          </a:ln>
        </p:spPr>
        <p:style>
          <a:lnRef idx="0">
            <a:srgbClr val="FFFFFF"/>
          </a:lnRef>
          <a:fillRef idx="0">
            <a:srgbClr val="FFFFFF"/>
          </a:fillRef>
          <a:effectRef idx="0">
            <a:srgbClr val="FFFFFF"/>
          </a:effectRef>
          <a:fontRef idx="minor"/>
        </p:style>
        <p:txBody>
          <a:bodyPr lIns="0" tIns="12600" rIns="0" bIns="0"/>
          <a:lstStyle/>
          <a:p>
            <a:pPr marL="12700">
              <a:lnSpc>
                <a:spcPct val="100000"/>
              </a:lnSpc>
              <a:spcBef>
                <a:spcPts val="100"/>
              </a:spcBef>
            </a:pPr>
            <a:r>
              <a:rPr lang="en-US" sz="3600" b="0" strike="noStrike" spc="-1">
                <a:solidFill>
                  <a:srgbClr val="000000"/>
                </a:solidFill>
                <a:latin typeface="Arial" panose="020B0604020202020204"/>
                <a:ea typeface="DejaVu Sans"/>
              </a:rPr>
              <a:t>2019年3月工作总结</a:t>
            </a:r>
            <a:br>
              <a:rPr lang="en-US" sz="3600" b="0" strike="noStrike" spc="-1">
                <a:solidFill>
                  <a:srgbClr val="000000"/>
                </a:solidFill>
                <a:latin typeface="Arial" panose="020B0604020202020204"/>
                <a:ea typeface="DejaVu Sans"/>
              </a:rPr>
            </a:br>
            <a:endParaRPr lang="en-US" sz="3600" b="0" strike="noStrike" spc="-1">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3"/>
            <a:stretch>
              <a:fillRect/>
            </a:stretch>
          </a:blipFill>
          <a:ln>
            <a:noFill/>
          </a:ln>
        </p:spPr>
        <p:style>
          <a:lnRef idx="0">
            <a:srgbClr val="FFFFFF"/>
          </a:lnRef>
          <a:fillRef idx="0">
            <a:srgbClr val="FFFFFF"/>
          </a:fillRef>
          <a:effectRef idx="0">
            <a:srgbClr val="FFFFFF"/>
          </a:effectRef>
          <a:fontRef idx="minor"/>
        </p:style>
      </p:sp>
      <p:pic>
        <p:nvPicPr>
          <p:cNvPr id="224" name="图片 6"/>
          <p:cNvPicPr/>
          <p:nvPr/>
        </p:nvPicPr>
        <p:blipFill>
          <a:blip r:embed="rId4"/>
          <a:stretch>
            <a:fillRect/>
          </a:stretch>
        </p:blipFill>
        <p:spPr>
          <a:xfrm>
            <a:off x="276840" y="5943600"/>
            <a:ext cx="981360" cy="564480"/>
          </a:xfrm>
          <a:prstGeom prst="rect">
            <a:avLst/>
          </a:prstGeom>
          <a:ln>
            <a:noFill/>
          </a:ln>
        </p:spPr>
      </p:pic>
      <p:pic>
        <p:nvPicPr>
          <p:cNvPr id="225" name="图片 7"/>
          <p:cNvPicPr/>
          <p:nvPr/>
        </p:nvPicPr>
        <p:blipFill>
          <a:blip r:embed="rId5"/>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rgbClr val="FFFFFF"/>
          </a:lnRef>
          <a:fillRef idx="0">
            <a:srgbClr val="FFFFFF"/>
          </a:fillRef>
          <a:effectRef idx="0">
            <a:srgbClr val="FFFFFF"/>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6"/>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2019年3月总结</a:t>
            </a:r>
            <a:endParaRPr lang="en-US" sz="4400" b="0" strike="noStrike" spc="-1">
              <a:latin typeface="Arial" panose="020B0604020202020204"/>
            </a:endParaRPr>
          </a:p>
        </p:txBody>
      </p:sp>
      <p:pic>
        <p:nvPicPr>
          <p:cNvPr id="229" name="Picture 3"/>
          <p:cNvPicPr/>
          <p:nvPr/>
        </p:nvPicPr>
        <p:blipFill>
          <a:blip r:embed="rId2"/>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rgbClr val="FFFFFF"/>
            </a:lnRef>
            <a:fillRef idx="0">
              <a:srgbClr val="FFFFFF"/>
            </a:fillRef>
            <a:effectRef idx="0">
              <a:srgbClr val="FFFFFF"/>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2" name="文本框 1"/>
          <p:cNvSpPr txBox="1"/>
          <p:nvPr/>
        </p:nvSpPr>
        <p:spPr>
          <a:xfrm>
            <a:off x="1281430" y="1533525"/>
            <a:ext cx="9220200" cy="5262245"/>
          </a:xfrm>
          <a:prstGeom prst="rect">
            <a:avLst/>
          </a:prstGeom>
          <a:noFill/>
        </p:spPr>
        <p:txBody>
          <a:bodyPr wrap="square" rtlCol="0">
            <a:spAutoFit/>
          </a:bodyPr>
          <a:lstStyle/>
          <a:p>
            <a:r>
              <a:rPr lang="en-US" altLang="zh-CN" sz="1200" b="1">
                <a:latin typeface="微软雅黑" panose="020B0503020204020204" charset="-122"/>
                <a:ea typeface="微软雅黑" panose="020B0503020204020204" charset="-122"/>
                <a:cs typeface="微软雅黑" panose="020B0503020204020204" charset="-122"/>
                <a:sym typeface="+mn-ea"/>
              </a:rPr>
              <a:t>修改曼恩接口</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1.由于IMS方传来的成本中心数据 Dim维度为4的时，中心Code字段为Name值所以需要自己进行查询，生成B1库“K000~”的连续Code。</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2.MDM视图中含有大量的对我们B1方无用字段，经过实施与IMS方对接。去掉大量无用字段（用代码注释掉,后续可能复用启动）。</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3.MDM中所有业务数据 值为Y/N表示的数据。全部改为1或0 ，0表示N，1表示Y。</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4.联调测试接口，（成本中心，汇率，客户，供应商，科目）无大问题，主要问题还是存在，数据上与我们不匹配，或库中已存在该数据。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5.同步业务伙伴主数据中联系人字段，IMS传来的联系人B1中不存在,（最终自己生成一个联系人）。</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6.mdm为成本中心和科目 业务模块添加 如果数据已存在便执行 更新操作的代码模块。</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7.GL接口邮件发送格式的更改 一天之内发送邮件按次数发 （本次传输，一封邮件中包含所有的业务数据。成功的未成功的 ，每一次GL传输都要发一封）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8.修改收款SQL  因IMS需求新增Account字段，解决IMS方传来数据中文乱码情况（因对方XML中传来的字符集未设置UTF-8编码）</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9.优化GL接口邮件发送的数据格式 ，美观易读</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10.修改MDMService ， GL, 收付款接口.Bat文件路径，收款接口测试。修改字段</a:t>
            </a:r>
            <a:endParaRPr lang="en-US" altLang="zh-CN" sz="1200">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奥斯</a:t>
            </a:r>
            <a:endParaRPr lang="en-US" altLang="zh-CN" sz="1200" b="1">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1.接收JSON,Invoice，Journalentries拆分整合后调用Service layer POST请求抛出数据！</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pPr algn="l">
              <a:buClrTx/>
              <a:buSzTx/>
              <a:buNone/>
            </a:pP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（接收数据序列化之后将数据生成对象，分别拆分出，列表生成将对象生成list分别生成所需的对应的单据Model对象，最后序列化抛出对象。由于业务不熟悉,修改过多次model）</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2.postman调试</a:t>
            </a:r>
            <a:endParaRPr lang="en-US" altLang="zh-CN" sz="1200" b="1">
              <a:solidFill>
                <a:schemeClr val="tx2"/>
              </a:solidFill>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3.发布服务</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latin typeface="微软雅黑" panose="020B0503020204020204" charset="-122"/>
                <a:ea typeface="微软雅黑" panose="020B0503020204020204" charset="-122"/>
                <a:cs typeface="微软雅黑" panose="020B0503020204020204" charset="-122"/>
                <a:sym typeface="+mn-ea"/>
              </a:rPr>
              <a:t>蓝星InvoIce</a:t>
            </a:r>
            <a:endParaRPr lang="en-US" altLang="zh-CN" sz="1200" b="1">
              <a:latin typeface="微软雅黑" panose="020B0503020204020204" charset="-122"/>
              <a:ea typeface="微软雅黑" panose="020B0503020204020204" charset="-122"/>
              <a:cs typeface="微软雅黑" panose="020B0503020204020204" charset="-122"/>
            </a:endParaRPr>
          </a:p>
          <a:p>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视图抓取数据SQL，对象关系映射生成model对象后将list赋值Dto层最后将数据抛出代码块！</a:t>
            </a:r>
          </a:p>
          <a:p>
            <a:r>
              <a:rPr lang="en-US" altLang="zh-CN" sz="1200" b="1">
                <a:latin typeface="微软雅黑" panose="020B0503020204020204" charset="-122"/>
                <a:ea typeface="微软雅黑" panose="020B0503020204020204" charset="-122"/>
                <a:cs typeface="微软雅黑" panose="020B0503020204020204" charset="-122"/>
                <a:sym typeface="+mn-ea"/>
              </a:rPr>
              <a:t>尚诚同力</a:t>
            </a:r>
          </a:p>
          <a:p>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接口数据异常后抛出的异常打出的日志如果同时又多单异常分不出那单异常所以在原来的日志基础上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异常了在异常保温上</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OA</a:t>
            </a:r>
            <a:r>
              <a:rPr lang="zh-CN" altLang="en-US" sz="1200" b="1">
                <a:solidFill>
                  <a:schemeClr val="tx2"/>
                </a:solidFill>
                <a:latin typeface="微软雅黑" panose="020B0503020204020204" charset="-122"/>
                <a:ea typeface="微软雅黑" panose="020B0503020204020204" charset="-122"/>
                <a:cs typeface="微软雅黑" panose="020B0503020204020204" charset="-122"/>
                <a:sym typeface="+mn-ea"/>
              </a:rPr>
              <a:t>单据号表明那笔单据</a:t>
            </a:r>
            <a:r>
              <a:rPr lang="en-US" altLang="zh-CN" sz="1200" b="1">
                <a:solidFill>
                  <a:schemeClr val="tx2"/>
                </a:solidFill>
                <a:latin typeface="微软雅黑" panose="020B0503020204020204" charset="-122"/>
                <a:ea typeface="微软雅黑" panose="020B0503020204020204" charset="-122"/>
                <a:cs typeface="微软雅黑" panose="020B0503020204020204" charset="-122"/>
                <a:sym typeface="+mn-ea"/>
              </a:rPr>
              <a:t>”</a:t>
            </a:r>
          </a:p>
          <a:p>
            <a:r>
              <a:rPr lang="en-US" altLang="zh-CN" sz="1200" b="1">
                <a:latin typeface="微软雅黑" panose="020B0503020204020204" charset="-122"/>
                <a:ea typeface="微软雅黑" panose="020B0503020204020204" charset="-122"/>
                <a:cs typeface="微软雅黑" panose="020B0503020204020204" charset="-122"/>
              </a:rPr>
              <a:t>其他</a:t>
            </a:r>
            <a:r>
              <a:rPr lang="zh-CN" altLang="en-US" sz="1200" b="1">
                <a:latin typeface="微软雅黑" panose="020B0503020204020204" charset="-122"/>
                <a:ea typeface="微软雅黑" panose="020B0503020204020204" charset="-122"/>
                <a:cs typeface="微软雅黑" panose="020B0503020204020204" charset="-122"/>
              </a:rPr>
              <a:t>方面</a:t>
            </a:r>
            <a:endParaRPr lang="zh-CN" altLang="en-US" sz="1200"/>
          </a:p>
          <a:p>
            <a:r>
              <a:rPr lang="en-US" altLang="zh-CN" sz="1200" b="1">
                <a:solidFill>
                  <a:schemeClr val="tx2"/>
                </a:solidFill>
                <a:latin typeface="微软雅黑" panose="020B0503020204020204" charset="-122"/>
                <a:ea typeface="微软雅黑" panose="020B0503020204020204" charset="-122"/>
                <a:cs typeface="微软雅黑" panose="020B0503020204020204" charset="-122"/>
              </a:rPr>
              <a:t>了解Git，Service layer，python,Web服务框架“Flask”的使用部署，国安e购项目开发文档，配合IMS方测试接口，数据不通提供出Json便于分析</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4" name="文本框 3"/>
          <p:cNvSpPr txBox="1"/>
          <p:nvPr/>
        </p:nvSpPr>
        <p:spPr>
          <a:xfrm>
            <a:off x="1275715" y="2163445"/>
            <a:ext cx="9018905" cy="1323439"/>
          </a:xfrm>
          <a:prstGeom prst="rect">
            <a:avLst/>
          </a:prstGeom>
          <a:noFill/>
        </p:spPr>
        <p:txBody>
          <a:bodyPr wrap="square" rtlCol="0">
            <a:spAutoFit/>
          </a:bodyPr>
          <a:lstStyle/>
          <a:p>
            <a:r>
              <a:rPr lang="en-US" altLang="zh-CN" sz="1600" b="1" dirty="0">
                <a:latin typeface="微软雅黑" panose="020B0503020204020204" charset="-122"/>
                <a:ea typeface="微软雅黑" panose="020B0503020204020204" charset="-122"/>
                <a:cs typeface="微软雅黑" panose="020B0503020204020204" charset="-122"/>
              </a:rPr>
              <a:t>G/L</a:t>
            </a:r>
            <a:r>
              <a:rPr lang="zh-CN" altLang="en-US" sz="1600" b="1" dirty="0">
                <a:latin typeface="微软雅黑" panose="020B0503020204020204" charset="-122"/>
                <a:ea typeface="微软雅黑" panose="020B0503020204020204" charset="-122"/>
                <a:cs typeface="微软雅黑" panose="020B0503020204020204" charset="-122"/>
              </a:rPr>
              <a:t>接口目前待联测交付，业务数据上对接可能还需要根据需求来完善一些判断</a:t>
            </a:r>
            <a:endParaRPr lang="en-US" altLang="zh-CN" sz="1600" b="1" dirty="0">
              <a:latin typeface="微软雅黑" panose="020B0503020204020204" charset="-122"/>
              <a:ea typeface="微软雅黑" panose="020B0503020204020204" charset="-122"/>
              <a:cs typeface="微软雅黑" panose="020B0503020204020204" charset="-122"/>
            </a:endParaRPr>
          </a:p>
          <a:p>
            <a:endParaRPr lang="en-US" altLang="zh-CN" sz="1600" b="1" dirty="0">
              <a:latin typeface="微软雅黑" panose="020B0503020204020204" charset="-122"/>
              <a:ea typeface="微软雅黑" panose="020B0503020204020204" charset="-122"/>
              <a:cs typeface="微软雅黑" panose="020B0503020204020204" charset="-122"/>
            </a:endParaRPr>
          </a:p>
          <a:p>
            <a:endParaRPr lang="en-US" altLang="zh-CN" sz="1600" b="1" dirty="0">
              <a:latin typeface="微软雅黑" panose="020B0503020204020204" charset="-122"/>
              <a:ea typeface="微软雅黑" panose="020B0503020204020204" charset="-122"/>
              <a:cs typeface="微软雅黑" panose="020B0503020204020204" charset="-122"/>
            </a:endParaRPr>
          </a:p>
          <a:p>
            <a:endParaRPr lang="en-US" altLang="zh-CN" sz="1600" b="1">
              <a:latin typeface="微软雅黑" panose="020B0503020204020204" charset="-122"/>
              <a:ea typeface="微软雅黑" panose="020B0503020204020204" charset="-122"/>
              <a:cs typeface="微软雅黑" panose="020B0503020204020204" charset="-122"/>
            </a:endParaRPr>
          </a:p>
          <a:p>
            <a:endParaRPr lang="zh-CN" altLang="en-US" sz="16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rgbClr val="FFFFFF"/>
            </a:lnRef>
            <a:fillRef idx="0">
              <a:srgbClr val="FFFFFF"/>
            </a:fillRef>
            <a:effectRef idx="0">
              <a:srgbClr val="FFFFFF"/>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rgbClr val="FFFFFF"/>
            </a:lnRef>
            <a:fillRef idx="0">
              <a:srgbClr val="FFFFFF"/>
            </a:fillRef>
            <a:effectRef idx="0">
              <a:srgbClr val="FFFFFF"/>
            </a:effectRef>
            <a:fontRef idx="minor"/>
          </p:style>
        </p:sp>
      </p:grpSp>
      <p:sp>
        <p:nvSpPr>
          <p:cNvPr id="3" name="文本框 2"/>
          <p:cNvSpPr txBox="1"/>
          <p:nvPr/>
        </p:nvSpPr>
        <p:spPr>
          <a:xfrm>
            <a:off x="1520825" y="2044065"/>
            <a:ext cx="8391525" cy="953135"/>
          </a:xfrm>
          <a:prstGeom prst="rect">
            <a:avLst/>
          </a:prstGeom>
          <a:noFill/>
        </p:spPr>
        <p:txBody>
          <a:bodyPr wrap="square" rtlCol="0">
            <a:spAutoFit/>
          </a:bodyPr>
          <a:lstStyle/>
          <a:p>
            <a:r>
              <a:rPr lang="en-US" altLang="zh-CN" sz="1400" b="1">
                <a:latin typeface="微软雅黑" panose="020B0503020204020204" charset="-122"/>
                <a:ea typeface="微软雅黑" panose="020B0503020204020204" charset="-122"/>
                <a:cs typeface="微软雅黑" panose="020B0503020204020204" charset="-122"/>
              </a:rPr>
              <a:t>1.</a:t>
            </a:r>
            <a:r>
              <a:rPr lang="zh-CN" altLang="en-US" sz="1400" b="1">
                <a:latin typeface="微软雅黑" panose="020B0503020204020204" charset="-122"/>
                <a:ea typeface="微软雅黑" panose="020B0503020204020204" charset="-122"/>
                <a:cs typeface="微软雅黑" panose="020B0503020204020204" charset="-122"/>
              </a:rPr>
              <a:t>曼恩接口交付工作</a:t>
            </a:r>
          </a:p>
          <a:p>
            <a:r>
              <a:rPr lang="en-US" altLang="zh-CN" sz="1400" b="1">
                <a:latin typeface="微软雅黑" panose="020B0503020204020204" charset="-122"/>
                <a:ea typeface="微软雅黑" panose="020B0503020204020204" charset="-122"/>
                <a:cs typeface="微软雅黑" panose="020B0503020204020204" charset="-122"/>
              </a:rPr>
              <a:t>2.</a:t>
            </a:r>
            <a:r>
              <a:rPr lang="zh-CN" altLang="en-US" sz="1400" b="1">
                <a:latin typeface="微软雅黑" panose="020B0503020204020204" charset="-122"/>
                <a:ea typeface="微软雅黑" panose="020B0503020204020204" charset="-122"/>
                <a:cs typeface="微软雅黑" panose="020B0503020204020204" charset="-122"/>
              </a:rPr>
              <a:t>脑补</a:t>
            </a:r>
            <a:r>
              <a:rPr lang="en-US" altLang="zh-CN" sz="1400" b="1">
                <a:latin typeface="微软雅黑" panose="020B0503020204020204" charset="-122"/>
                <a:ea typeface="微软雅黑" panose="020B0503020204020204" charset="-122"/>
                <a:cs typeface="微软雅黑" panose="020B0503020204020204" charset="-122"/>
              </a:rPr>
              <a:t>python</a:t>
            </a:r>
            <a:r>
              <a:rPr lang="zh-CN" altLang="en-US" sz="1400" b="1">
                <a:latin typeface="微软雅黑" panose="020B0503020204020204" charset="-122"/>
                <a:ea typeface="微软雅黑" panose="020B0503020204020204" charset="-122"/>
                <a:cs typeface="微软雅黑" panose="020B0503020204020204" charset="-122"/>
              </a:rPr>
              <a:t>知识量</a:t>
            </a:r>
          </a:p>
          <a:p>
            <a:r>
              <a:rPr lang="en-US" altLang="zh-CN" sz="1400" b="1">
                <a:latin typeface="微软雅黑" panose="020B0503020204020204" charset="-122"/>
                <a:ea typeface="微软雅黑" panose="020B0503020204020204" charset="-122"/>
                <a:cs typeface="微软雅黑" panose="020B0503020204020204" charset="-122"/>
              </a:rPr>
              <a:t>3.</a:t>
            </a:r>
            <a:r>
              <a:rPr lang="zh-CN" altLang="en-US" sz="1400" b="1">
                <a:latin typeface="微软雅黑" panose="020B0503020204020204" charset="-122"/>
                <a:ea typeface="微软雅黑" panose="020B0503020204020204" charset="-122"/>
                <a:cs typeface="微软雅黑" panose="020B0503020204020204" charset="-122"/>
              </a:rPr>
              <a:t>国安</a:t>
            </a:r>
            <a:r>
              <a:rPr lang="en-US" altLang="zh-CN" sz="1400" b="1">
                <a:latin typeface="微软雅黑" panose="020B0503020204020204" charset="-122"/>
                <a:ea typeface="微软雅黑" panose="020B0503020204020204" charset="-122"/>
                <a:cs typeface="微软雅黑" panose="020B0503020204020204" charset="-122"/>
              </a:rPr>
              <a:t>e</a:t>
            </a:r>
            <a:r>
              <a:rPr lang="zh-CN" altLang="en-US" sz="1400" b="1">
                <a:latin typeface="微软雅黑" panose="020B0503020204020204" charset="-122"/>
                <a:ea typeface="微软雅黑" panose="020B0503020204020204" charset="-122"/>
                <a:cs typeface="微软雅黑" panose="020B0503020204020204" charset="-122"/>
              </a:rPr>
              <a:t>购接口</a:t>
            </a:r>
          </a:p>
          <a:p>
            <a:endParaRPr lang="zh-CN" altLang="en-US" sz="1400" b="1">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520825" y="3849370"/>
            <a:ext cx="3887470" cy="306705"/>
          </a:xfrm>
          <a:prstGeom prst="rect">
            <a:avLst/>
          </a:prstGeom>
          <a:noFill/>
        </p:spPr>
        <p:txBody>
          <a:bodyPr wrap="square" rtlCol="0">
            <a:spAutoFit/>
          </a:bodyPr>
          <a:lstStyle/>
          <a:p>
            <a:r>
              <a:rPr lang="zh-CN" altLang="en-US" sz="1400" b="1">
                <a:latin typeface="微软雅黑" panose="020B0503020204020204" charset="-122"/>
                <a:ea typeface="微软雅黑" panose="020B0503020204020204" charset="-122"/>
                <a:sym typeface="+mn-ea"/>
              </a:rPr>
              <a:t>其他待定</a:t>
            </a:r>
            <a:endParaRPr lang="zh-CN" altLang="en-US" sz="1400" b="1">
              <a:latin typeface="微软雅黑" panose="020B0503020204020204" charset="-122"/>
              <a:ea typeface="微软雅黑" panose="020B050302020402020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3"/>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rgbClr val="FFFFFF"/>
          </a:lnRef>
          <a:fillRef idx="0">
            <a:srgbClr val="FFFFFF"/>
          </a:fillRef>
          <a:effectRef idx="0">
            <a:srgbClr val="FFFFFF"/>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d3c6cd03-e47e-436e-aae8-1023019f058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575</Words>
  <Application>Microsoft Office PowerPoint</Application>
  <PresentationFormat>宽屏</PresentationFormat>
  <Paragraphs>63</Paragraphs>
  <Slides>6</Slides>
  <Notes>4</Notes>
  <HiddenSlides>0</HiddenSlides>
  <MMClips>0</MMClips>
  <ScaleCrop>false</ScaleCrop>
  <HeadingPairs>
    <vt:vector size="6" baseType="variant">
      <vt:variant>
        <vt:lpstr>已用的字体</vt:lpstr>
      </vt:variant>
      <vt:variant>
        <vt:i4>7</vt:i4>
      </vt:variant>
      <vt:variant>
        <vt:lpstr>主题</vt:lpstr>
      </vt:variant>
      <vt:variant>
        <vt:i4>5</vt:i4>
      </vt:variant>
      <vt:variant>
        <vt:lpstr>幻灯片标题</vt:lpstr>
      </vt:variant>
      <vt:variant>
        <vt:i4>6</vt:i4>
      </vt:variant>
    </vt:vector>
  </HeadingPairs>
  <TitlesOfParts>
    <vt:vector size="18" baseType="lpstr">
      <vt:lpstr>Avenir Next Regular</vt:lpstr>
      <vt:lpstr>华文中宋</vt:lpstr>
      <vt:lpstr>微软雅黑</vt:lpstr>
      <vt:lpstr>Arial</vt:lpstr>
      <vt:lpstr>Symbol</vt:lpstr>
      <vt:lpstr>Times New Roman</vt:lpstr>
      <vt:lpstr>Wingdings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1119641989@qq.com</cp:lastModifiedBy>
  <cp:revision>1936</cp:revision>
  <dcterms:created xsi:type="dcterms:W3CDTF">2010-07-28T10:06:00Z</dcterms:created>
  <dcterms:modified xsi:type="dcterms:W3CDTF">2019-05-22T07:33:15Z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2052-11.1.0.8527</vt:lpwstr>
  </property>
</Properties>
</file>