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3"/>
  </p:notesMasterIdLst>
  <p:sldIdLst>
    <p:sldId id="256" r:id="rId6"/>
    <p:sldId id="257" r:id="rId7"/>
    <p:sldId id="258" r:id="rId8"/>
    <p:sldId id="260" r:id="rId9"/>
    <p:sldId id="261" r:id="rId10"/>
    <p:sldId id="262"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&lt;页眉&gt;</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&lt;日期/时间&gt;</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&lt;页脚&gt;</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FFD6E047-E80C-45A1-A9A1-F384AB7E8CB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142875" y="390525"/>
            <a:ext cx="7142163" cy="4017963"/>
          </a:xfrm>
          <a:prstGeom prst="rect">
            <a:avLst/>
          </a:prstGeom>
        </p:spPr>
      </p:sp>
      <p:sp>
        <p:nvSpPr>
          <p:cNvPr id="30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30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30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D99B2F-BF5A-4568-8158-5DB6CD870362}"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42875" y="390525"/>
            <a:ext cx="7142163" cy="4017963"/>
          </a:xfrm>
          <a:prstGeom prst="rect">
            <a:avLst/>
          </a:prstGeom>
        </p:spPr>
      </p:sp>
      <p:sp>
        <p:nvSpPr>
          <p:cNvPr id="308"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309"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310"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9ED8DE2-6B83-413B-A873-C13594F3998F}"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noRot="1" noChangeAspect="1"/>
          </p:cNvSpPr>
          <p:nvPr>
            <p:ph type="sldImg"/>
          </p:nvPr>
        </p:nvSpPr>
        <p:spPr>
          <a:xfrm>
            <a:off x="-142875" y="390525"/>
            <a:ext cx="7142163" cy="4017963"/>
          </a:xfrm>
          <a:prstGeom prst="rect">
            <a:avLst/>
          </a:prstGeom>
        </p:spPr>
      </p:sp>
      <p:sp>
        <p:nvSpPr>
          <p:cNvPr id="31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31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31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6F6A959-8077-4F5F-9AC5-A42B17705523}"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142875" y="390525"/>
            <a:ext cx="7142163" cy="4017963"/>
          </a:xfrm>
          <a:prstGeom prst="rect">
            <a:avLst/>
          </a:prstGeom>
        </p:spPr>
      </p:sp>
      <p:sp>
        <p:nvSpPr>
          <p:cNvPr id="316" name="PlaceHolder 2"/>
          <p:cNvSpPr>
            <a:spLocks noGrp="1"/>
          </p:cNvSpPr>
          <p:nvPr>
            <p:ph type="body"/>
          </p:nvPr>
        </p:nvSpPr>
        <p:spPr>
          <a:xfrm>
            <a:off x="750600" y="4706280"/>
            <a:ext cx="5355720" cy="3938040"/>
          </a:xfrm>
          <a:prstGeom prst="rect">
            <a:avLst/>
          </a:prstGeom>
        </p:spPr>
        <p:txBody>
          <a:bodyPr lIns="0" tIns="0" rIns="0" bIns="0"/>
          <a:lstStyle/>
          <a:p>
            <a:pPr marL="216000" indent="-215280">
              <a:lnSpc>
                <a:spcPct val="100000"/>
              </a:lnSpc>
            </a:pPr>
            <a:r>
              <a:rPr lang="en-US" sz="2000" b="0" strike="noStrike" spc="-1">
                <a:latin typeface="Arial"/>
              </a:rPr>
              <a:t>人工和公摊，含赋能中心</a:t>
            </a:r>
          </a:p>
        </p:txBody>
      </p:sp>
      <p:sp>
        <p:nvSpPr>
          <p:cNvPr id="317" name="CustomShape 3"/>
          <p:cNvSpPr/>
          <p:nvPr/>
        </p:nvSpPr>
        <p:spPr>
          <a:xfrm>
            <a:off x="2957400" y="8915400"/>
            <a:ext cx="941760" cy="20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434D3F5-D966-4C59-8657-7168EB06B56B}" type="slidenum">
              <a:rPr lang="en-US" sz="1000" b="0" strike="noStrike" spc="-1">
                <a:solidFill>
                  <a:srgbClr val="000000"/>
                </a:solidFill>
                <a:latin typeface="Times New Roman"/>
              </a:rPr>
              <a:t>6</a:t>
            </a:fld>
            <a:endParaRPr lang="en-US" sz="1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142920" y="390600"/>
            <a:ext cx="7142760" cy="4018320"/>
          </a:xfrm>
          <a:prstGeom prst="rect">
            <a:avLst/>
          </a:prstGeom>
        </p:spPr>
      </p:sp>
      <p:sp>
        <p:nvSpPr>
          <p:cNvPr id="319"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320"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321"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322"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3D32A3A-8639-45CD-9403-0986D9735013}" type="datetime1">
              <a:rPr lang="en-US" sz="1600" b="0" strike="noStrike" spc="-1">
                <a:solidFill>
                  <a:srgbClr val="000000"/>
                </a:solidFill>
                <a:latin typeface="Arial"/>
                <a:ea typeface="+mn-ea"/>
              </a:rPr>
              <a:t>9/7/2019</a:t>
            </a:fld>
            <a:endParaRPr lang="en-US" sz="1600" b="0" strike="noStrike" spc="-1">
              <a:latin typeface="Arial"/>
            </a:endParaRPr>
          </a:p>
        </p:txBody>
      </p:sp>
      <p:sp>
        <p:nvSpPr>
          <p:cNvPr id="323"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7B93FE84-5D4F-41A7-82A6-1BFA2531E155}" type="slidenum">
              <a:rPr lang="en-US" sz="1000" b="0" strike="noStrike" spc="-1">
                <a:solidFill>
                  <a:srgbClr val="000000"/>
                </a:solidFill>
                <a:latin typeface="Arial"/>
                <a:ea typeface="+mn-ea"/>
              </a:rPr>
              <a:t>7</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22335F7E-902A-4598-AE7D-13957070D308}"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64A57F38-482B-446A-8236-D4E05AFBE75F}"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211E9713-C001-47E6-A264-83B0A5825778}"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A39D67EE-F73A-4547-815F-C3B4E5D8B7BD}"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sz="1200" b="1" strike="noStrike" spc="-4" dirty="0" err="1">
                <a:solidFill>
                  <a:srgbClr val="505050"/>
                </a:solidFill>
                <a:latin typeface="Arial"/>
                <a:ea typeface="DejaVu Sans"/>
              </a:rPr>
              <a:t>shuo.liu</a:t>
            </a:r>
            <a:br>
              <a:rPr dirty="0"/>
            </a:br>
            <a:r>
              <a:rPr lang="en-US" sz="1200" b="1" strike="noStrike" spc="-7" dirty="0">
                <a:solidFill>
                  <a:srgbClr val="505050"/>
                </a:solidFill>
                <a:latin typeface="Arial"/>
                <a:ea typeface="DejaVu Sans"/>
              </a:rPr>
              <a:t>2019 年 9月</a:t>
            </a:r>
            <a:endParaRPr lang="en-US" sz="1200" b="0" strike="noStrike" spc="-1" dirty="0">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2019-08</a:t>
            </a:r>
            <a:r>
              <a:rPr lang="zh-CN" altLang="en-US" sz="3600" b="0" strike="noStrike" spc="-1">
                <a:solidFill>
                  <a:srgbClr val="000000"/>
                </a:solidFill>
                <a:latin typeface="Arial"/>
                <a:ea typeface="DejaVu Sans"/>
              </a:rPr>
              <a:t>总结</a:t>
            </a: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2019年8月总结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问题总结</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业绩汇总</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dirty="0" err="1">
                <a:solidFill>
                  <a:srgbClr val="000000"/>
                </a:solidFill>
                <a:latin typeface="微软雅黑"/>
                <a:ea typeface="微软雅黑"/>
              </a:rPr>
              <a:t>产品部分</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750" b="0" strike="noStrike" spc="-1">
                <a:solidFill>
                  <a:srgbClr val="00B0F0"/>
                </a:solidFill>
                <a:latin typeface="微软雅黑"/>
                <a:ea typeface="微软雅黑"/>
              </a:rPr>
              <a:t>部门收入</a:t>
            </a:r>
            <a:endParaRPr lang="en-US" sz="275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2A46E0EA-1919-42DA-AA3D-D4152A0C6DEF}"/>
              </a:ext>
            </a:extLst>
          </p:cNvPr>
          <p:cNvSpPr txBox="1"/>
          <p:nvPr/>
        </p:nvSpPr>
        <p:spPr>
          <a:xfrm>
            <a:off x="2207491" y="2336800"/>
            <a:ext cx="3082895" cy="369332"/>
          </a:xfrm>
          <a:prstGeom prst="rect">
            <a:avLst/>
          </a:prstGeom>
          <a:noFill/>
        </p:spPr>
        <p:txBody>
          <a:bodyPr wrap="none" rtlCol="0">
            <a:spAutoFit/>
          </a:bodyPr>
          <a:lstStyle/>
          <a:p>
            <a:r>
              <a:rPr lang="en-US" altLang="zh-CN" dirty="0"/>
              <a:t>8</a:t>
            </a:r>
            <a:r>
              <a:rPr lang="zh-CN" altLang="en-US" dirty="0"/>
              <a:t>月部门回款信息财务还没出</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750" b="0" strike="noStrike" spc="-1">
                <a:solidFill>
                  <a:srgbClr val="00B0F0"/>
                </a:solidFill>
                <a:latin typeface="微软雅黑"/>
                <a:ea typeface="微软雅黑"/>
              </a:rPr>
              <a:t>项目清单-新开</a:t>
            </a:r>
            <a:endParaRPr lang="en-US" sz="2750" b="0" strike="noStrike" spc="-1">
              <a:latin typeface="Arial"/>
            </a:endParaRPr>
          </a:p>
        </p:txBody>
      </p:sp>
      <p:grpSp>
        <p:nvGrpSpPr>
          <p:cNvPr id="263" name="Group 2"/>
          <p:cNvGrpSpPr/>
          <p:nvPr/>
        </p:nvGrpSpPr>
        <p:grpSpPr>
          <a:xfrm>
            <a:off x="0" y="0"/>
            <a:ext cx="36000" cy="36000"/>
            <a:chOff x="0" y="0"/>
            <a:chExt cx="36000" cy="36000"/>
          </a:xfrm>
        </p:grpSpPr>
      </p:grpSp>
      <p:grpSp>
        <p:nvGrpSpPr>
          <p:cNvPr id="264" name="Group 3"/>
          <p:cNvGrpSpPr/>
          <p:nvPr/>
        </p:nvGrpSpPr>
        <p:grpSpPr>
          <a:xfrm>
            <a:off x="628200" y="469800"/>
            <a:ext cx="651960" cy="649080"/>
            <a:chOff x="628200" y="469800"/>
            <a:chExt cx="651960" cy="649080"/>
          </a:xfrm>
        </p:grpSpPr>
        <p:sp>
          <p:nvSpPr>
            <p:cNvPr id="26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6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graphicFrame>
        <p:nvGraphicFramePr>
          <p:cNvPr id="2" name="表格 1">
            <a:extLst>
              <a:ext uri="{FF2B5EF4-FFF2-40B4-BE49-F238E27FC236}">
                <a16:creationId xmlns:a16="http://schemas.microsoft.com/office/drawing/2014/main" id="{EE8333C0-3103-42E8-A056-73CE267D6E2D}"/>
              </a:ext>
            </a:extLst>
          </p:cNvPr>
          <p:cNvGraphicFramePr>
            <a:graphicFrameLocks noGrp="1"/>
          </p:cNvGraphicFramePr>
          <p:nvPr>
            <p:extLst>
              <p:ext uri="{D42A27DB-BD31-4B8C-83A1-F6EECF244321}">
                <p14:modId xmlns:p14="http://schemas.microsoft.com/office/powerpoint/2010/main" val="869588936"/>
              </p:ext>
            </p:extLst>
          </p:nvPr>
        </p:nvGraphicFramePr>
        <p:xfrm>
          <a:off x="4229100" y="2863273"/>
          <a:ext cx="3733800" cy="1006071"/>
        </p:xfrm>
        <a:graphic>
          <a:graphicData uri="http://schemas.openxmlformats.org/drawingml/2006/table">
            <a:tbl>
              <a:tblPr>
                <a:tableStyleId>{5C22544A-7EE6-4342-B048-85BDC9FD1C3A}</a:tableStyleId>
              </a:tblPr>
              <a:tblGrid>
                <a:gridCol w="254000">
                  <a:extLst>
                    <a:ext uri="{9D8B030D-6E8A-4147-A177-3AD203B41FA5}">
                      <a16:colId xmlns:a16="http://schemas.microsoft.com/office/drawing/2014/main" val="965798764"/>
                    </a:ext>
                  </a:extLst>
                </a:gridCol>
                <a:gridCol w="1612900">
                  <a:extLst>
                    <a:ext uri="{9D8B030D-6E8A-4147-A177-3AD203B41FA5}">
                      <a16:colId xmlns:a16="http://schemas.microsoft.com/office/drawing/2014/main" val="2438261159"/>
                    </a:ext>
                  </a:extLst>
                </a:gridCol>
                <a:gridCol w="800100">
                  <a:extLst>
                    <a:ext uri="{9D8B030D-6E8A-4147-A177-3AD203B41FA5}">
                      <a16:colId xmlns:a16="http://schemas.microsoft.com/office/drawing/2014/main" val="2743956843"/>
                    </a:ext>
                  </a:extLst>
                </a:gridCol>
                <a:gridCol w="1066800">
                  <a:extLst>
                    <a:ext uri="{9D8B030D-6E8A-4147-A177-3AD203B41FA5}">
                      <a16:colId xmlns:a16="http://schemas.microsoft.com/office/drawing/2014/main" val="2824797177"/>
                    </a:ext>
                  </a:extLst>
                </a:gridCol>
              </a:tblGrid>
              <a:tr h="480291">
                <a:tc>
                  <a:txBody>
                    <a:bodyPr/>
                    <a:lstStyle/>
                    <a:p>
                      <a:pPr algn="ctr" fontAlgn="ctr"/>
                      <a:r>
                        <a:rPr lang="en-US" altLang="zh-CN" sz="1100" u="none" strike="noStrike" dirty="0">
                          <a:effectLst/>
                        </a:rPr>
                        <a: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zh-CN" altLang="en-US" sz="1100" u="none" strike="noStrike" dirty="0">
                          <a:effectLst/>
                        </a:rPr>
                        <a:t>项目</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100" u="none" strike="noStrike">
                          <a:effectLst/>
                        </a:rPr>
                        <a:t>内部人天</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100" u="none" strike="noStrike">
                          <a:effectLst/>
                        </a:rPr>
                        <a:t>开发收入</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808006925"/>
                  </a:ext>
                </a:extLst>
              </a:tr>
              <a:tr h="123826">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zh-CN" altLang="en-US" sz="1100" u="none" strike="noStrike">
                          <a:effectLst/>
                        </a:rPr>
                        <a:t>字节跳动</a:t>
                      </a:r>
                      <a:r>
                        <a:rPr lang="en-US" altLang="zh-CN" sz="1100" u="none" strike="noStrike">
                          <a:effectLst/>
                        </a:rPr>
                        <a:t>-</a:t>
                      </a:r>
                      <a:r>
                        <a:rPr lang="zh-CN" altLang="en-US" sz="1100" u="none" strike="noStrike">
                          <a:effectLst/>
                        </a:rPr>
                        <a:t>接口开发</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100" u="none" strike="noStrike">
                          <a:effectLst/>
                        </a:rPr>
                        <a:t>625400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580323743"/>
                  </a:ext>
                </a:extLst>
              </a:tr>
              <a:tr h="123826">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zh-CN" altLang="en-US" sz="1100" u="none" strike="noStrike" dirty="0">
                          <a:effectLst/>
                        </a:rPr>
                        <a:t>航鹏三期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100" u="none" strike="noStrike">
                          <a:effectLst/>
                        </a:rPr>
                        <a:t>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100" u="none" strike="noStrike">
                          <a:effectLst/>
                        </a:rPr>
                        <a:t>16600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653546001"/>
                  </a:ext>
                </a:extLst>
              </a:tr>
              <a:tr h="123826">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zh-CN" altLang="en-US" sz="1100" u="none" strike="noStrike" dirty="0">
                          <a:effectLst/>
                        </a:rPr>
                        <a:t>广州院</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36/17</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7350948"/>
                  </a:ext>
                </a:extLst>
              </a:tr>
            </a:tbl>
          </a:graphicData>
        </a:graphic>
      </p:graphicFrame>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750" b="0" strike="noStrike" spc="-1">
                <a:solidFill>
                  <a:srgbClr val="00B0F0"/>
                </a:solidFill>
                <a:latin typeface="微软雅黑"/>
                <a:ea typeface="微软雅黑"/>
              </a:rPr>
              <a:t>项目清单-进行中</a:t>
            </a:r>
            <a:endParaRPr lang="en-US" sz="2750" b="0" strike="noStrike" spc="-1">
              <a:latin typeface="Arial"/>
            </a:endParaRPr>
          </a:p>
        </p:txBody>
      </p:sp>
      <p:grpSp>
        <p:nvGrpSpPr>
          <p:cNvPr id="269" name="Group 2"/>
          <p:cNvGrpSpPr/>
          <p:nvPr/>
        </p:nvGrpSpPr>
        <p:grpSpPr>
          <a:xfrm>
            <a:off x="0" y="0"/>
            <a:ext cx="36000" cy="36000"/>
            <a:chOff x="0" y="0"/>
            <a:chExt cx="36000" cy="36000"/>
          </a:xfrm>
        </p:grpSpPr>
      </p:grpSp>
      <p:grpSp>
        <p:nvGrpSpPr>
          <p:cNvPr id="270" name="Group 3"/>
          <p:cNvGrpSpPr/>
          <p:nvPr/>
        </p:nvGrpSpPr>
        <p:grpSpPr>
          <a:xfrm>
            <a:off x="628200" y="469800"/>
            <a:ext cx="651960" cy="649080"/>
            <a:chOff x="628200" y="469800"/>
            <a:chExt cx="651960" cy="649080"/>
          </a:xfrm>
        </p:grpSpPr>
        <p:sp>
          <p:nvSpPr>
            <p:cNvPr id="27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7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graphicFrame>
        <p:nvGraphicFramePr>
          <p:cNvPr id="3" name="表格 2">
            <a:extLst>
              <a:ext uri="{FF2B5EF4-FFF2-40B4-BE49-F238E27FC236}">
                <a16:creationId xmlns:a16="http://schemas.microsoft.com/office/drawing/2014/main" id="{C57F43DF-65DF-4A10-A8A7-38D82DF76A7F}"/>
              </a:ext>
            </a:extLst>
          </p:cNvPr>
          <p:cNvGraphicFramePr>
            <a:graphicFrameLocks noGrp="1"/>
          </p:cNvGraphicFramePr>
          <p:nvPr/>
        </p:nvGraphicFramePr>
        <p:xfrm>
          <a:off x="2120900" y="1441450"/>
          <a:ext cx="7951441" cy="3976682"/>
        </p:xfrm>
        <a:graphic>
          <a:graphicData uri="http://schemas.openxmlformats.org/drawingml/2006/table">
            <a:tbl>
              <a:tblPr>
                <a:tableStyleId>{5C22544A-7EE6-4342-B048-85BDC9FD1C3A}</a:tableStyleId>
              </a:tblPr>
              <a:tblGrid>
                <a:gridCol w="463754">
                  <a:extLst>
                    <a:ext uri="{9D8B030D-6E8A-4147-A177-3AD203B41FA5}">
                      <a16:colId xmlns:a16="http://schemas.microsoft.com/office/drawing/2014/main" val="309279664"/>
                    </a:ext>
                  </a:extLst>
                </a:gridCol>
                <a:gridCol w="1236676">
                  <a:extLst>
                    <a:ext uri="{9D8B030D-6E8A-4147-A177-3AD203B41FA5}">
                      <a16:colId xmlns:a16="http://schemas.microsoft.com/office/drawing/2014/main" val="3118305112"/>
                    </a:ext>
                  </a:extLst>
                </a:gridCol>
                <a:gridCol w="2086891">
                  <a:extLst>
                    <a:ext uri="{9D8B030D-6E8A-4147-A177-3AD203B41FA5}">
                      <a16:colId xmlns:a16="http://schemas.microsoft.com/office/drawing/2014/main" val="3216656980"/>
                    </a:ext>
                  </a:extLst>
                </a:gridCol>
                <a:gridCol w="1236676">
                  <a:extLst>
                    <a:ext uri="{9D8B030D-6E8A-4147-A177-3AD203B41FA5}">
                      <a16:colId xmlns:a16="http://schemas.microsoft.com/office/drawing/2014/main" val="2387058442"/>
                    </a:ext>
                  </a:extLst>
                </a:gridCol>
                <a:gridCol w="1178707">
                  <a:extLst>
                    <a:ext uri="{9D8B030D-6E8A-4147-A177-3AD203B41FA5}">
                      <a16:colId xmlns:a16="http://schemas.microsoft.com/office/drawing/2014/main" val="910852863"/>
                    </a:ext>
                  </a:extLst>
                </a:gridCol>
                <a:gridCol w="1748737">
                  <a:extLst>
                    <a:ext uri="{9D8B030D-6E8A-4147-A177-3AD203B41FA5}">
                      <a16:colId xmlns:a16="http://schemas.microsoft.com/office/drawing/2014/main" val="2203334522"/>
                    </a:ext>
                  </a:extLst>
                </a:gridCol>
              </a:tblGrid>
              <a:tr h="133329">
                <a:tc>
                  <a:txBody>
                    <a:bodyPr/>
                    <a:lstStyle/>
                    <a:p>
                      <a:pPr algn="ctr" fontAlgn="b"/>
                      <a:r>
                        <a:rPr lang="en-US" altLang="zh-CN" sz="800" u="none" strike="noStrike">
                          <a:effectLst/>
                        </a:rPr>
                        <a:t>#</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b"/>
                      <a:r>
                        <a:rPr lang="zh-CN" altLang="en-US" sz="800" u="none" strike="noStrike">
                          <a:effectLst/>
                        </a:rPr>
                        <a:t>项目</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b"/>
                      <a:r>
                        <a:rPr lang="zh-CN" altLang="en-US" sz="800" u="none" strike="noStrike">
                          <a:effectLst/>
                        </a:rPr>
                        <a:t>项目描述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b"/>
                      <a:r>
                        <a:rPr lang="zh-CN" altLang="en-US" sz="800" u="none" strike="noStrike">
                          <a:effectLst/>
                        </a:rPr>
                        <a:t>人员</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ctr" fontAlgn="b"/>
                      <a:r>
                        <a:rPr lang="zh-CN" altLang="en-US" sz="800" u="none" strike="noStrike">
                          <a:effectLst/>
                        </a:rPr>
                        <a:t>项目阶段</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b"/>
                      <a:r>
                        <a:rPr lang="zh-CN" altLang="en-US" sz="800" u="none" strike="noStrike">
                          <a:effectLst/>
                        </a:rPr>
                        <a:t>研发人员当前项目状态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extLst>
                  <a:ext uri="{0D108BD9-81ED-4DB2-BD59-A6C34878D82A}">
                    <a16:rowId xmlns:a16="http://schemas.microsoft.com/office/drawing/2014/main" val="854848258"/>
                  </a:ext>
                </a:extLst>
              </a:tr>
              <a:tr h="133329">
                <a:tc>
                  <a:txBody>
                    <a:bodyPr/>
                    <a:lstStyle/>
                    <a:p>
                      <a:pPr algn="ctr" fontAlgn="b"/>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力达康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条码</a:t>
                      </a:r>
                      <a:r>
                        <a:rPr lang="en-US" altLang="zh-CN" sz="800" u="none" strike="noStrike">
                          <a:effectLst/>
                        </a:rPr>
                        <a:t>app</a:t>
                      </a:r>
                      <a:r>
                        <a:rPr lang="zh-CN" altLang="en-US" sz="800" u="none" strike="noStrike">
                          <a:effectLst/>
                        </a:rPr>
                        <a:t>，质检</a:t>
                      </a:r>
                      <a:r>
                        <a:rPr lang="en-US" altLang="zh-CN" sz="800" u="none" strike="noStrike">
                          <a:effectLst/>
                        </a:rPr>
                        <a:t>Addon</a:t>
                      </a:r>
                      <a:r>
                        <a:rPr lang="zh-CN" altLang="en-US" sz="800" u="none" strike="noStrike">
                          <a:effectLst/>
                        </a:rPr>
                        <a:t>，生产工序</a:t>
                      </a:r>
                      <a:r>
                        <a:rPr lang="en-US" altLang="zh-CN" sz="800" u="none" strike="noStrike">
                          <a:effectLst/>
                        </a:rPr>
                        <a:t>Addon</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段菡，樊星，康帅</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ctr"/>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626975239"/>
                  </a:ext>
                </a:extLst>
              </a:tr>
              <a:tr h="133329">
                <a:tc>
                  <a:txBody>
                    <a:bodyPr/>
                    <a:lstStyle/>
                    <a:p>
                      <a:pPr algn="ct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长空七期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质检</a:t>
                      </a:r>
                      <a:r>
                        <a:rPr lang="en-US" altLang="zh-CN" sz="800" u="none" strike="noStrike">
                          <a:effectLst/>
                        </a:rPr>
                        <a:t>Addon</a:t>
                      </a:r>
                      <a:r>
                        <a:rPr lang="zh-CN" altLang="en-US" sz="800" u="none" strike="noStrike">
                          <a:effectLst/>
                        </a:rPr>
                        <a:t>，中央库</a:t>
                      </a:r>
                      <a:r>
                        <a:rPr lang="en-US" altLang="zh-CN" sz="800" u="none" strike="noStrike">
                          <a:effectLst/>
                        </a:rPr>
                        <a:t>Addon</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段菡</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712091822"/>
                  </a:ext>
                </a:extLst>
              </a:tr>
              <a:tr h="133329">
                <a:tc>
                  <a:txBody>
                    <a:bodyPr/>
                    <a:lstStyle/>
                    <a:p>
                      <a:pPr algn="ctr" fontAlgn="b"/>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曼恩</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曼恩</a:t>
                      </a:r>
                      <a:r>
                        <a:rPr lang="en-US" altLang="zh-CN" sz="800" u="none" strike="noStrike">
                          <a:effectLst/>
                        </a:rPr>
                        <a:t>BPM</a:t>
                      </a:r>
                      <a:r>
                        <a:rPr lang="zh-CN" altLang="en-US" sz="800" u="none" strike="noStrike">
                          <a:effectLst/>
                        </a:rPr>
                        <a:t>报销接口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段春雷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4108404065"/>
                  </a:ext>
                </a:extLst>
              </a:tr>
              <a:tr h="133329">
                <a:tc>
                  <a:txBody>
                    <a:bodyPr/>
                    <a:lstStyle/>
                    <a:p>
                      <a:pPr algn="ctr" fontAlgn="b"/>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蓝星清洗</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电商接口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王朋辉 张玉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847722657"/>
                  </a:ext>
                </a:extLst>
              </a:tr>
              <a:tr h="133329">
                <a:tc>
                  <a:txBody>
                    <a:bodyPr/>
                    <a:lstStyle/>
                    <a:p>
                      <a:pPr algn="ctr" fontAlgn="b"/>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爱康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sz="800" u="none" strike="noStrike">
                          <a:effectLst/>
                        </a:rPr>
                        <a:t>CRM</a:t>
                      </a:r>
                      <a:r>
                        <a:rPr lang="zh-CN" altLang="en-US" sz="800" u="none" strike="noStrike">
                          <a:effectLst/>
                        </a:rPr>
                        <a:t>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张玉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922873769"/>
                  </a:ext>
                </a:extLst>
              </a:tr>
              <a:tr h="133329">
                <a:tc>
                  <a:txBody>
                    <a:bodyPr/>
                    <a:lstStyle/>
                    <a:p>
                      <a:pPr algn="ctr" fontAlgn="b"/>
                      <a:r>
                        <a:rPr lang="en-US" altLang="zh-CN" sz="800" u="none" strike="noStrike">
                          <a:effectLst/>
                        </a:rPr>
                        <a:t>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en-US" sz="800" u="none" strike="noStrike">
                          <a:effectLst/>
                        </a:rPr>
                        <a:t>EDF</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审批流迁移，银行接口 </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樊星、王浩</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189373013"/>
                  </a:ext>
                </a:extLst>
              </a:tr>
              <a:tr h="133329">
                <a:tc>
                  <a:txBody>
                    <a:bodyPr/>
                    <a:lstStyle/>
                    <a:p>
                      <a:pPr algn="ctr" fontAlgn="b"/>
                      <a:r>
                        <a:rPr lang="en-US" altLang="zh-CN" sz="800" u="none" strike="noStrike">
                          <a:effectLst/>
                        </a:rPr>
                        <a:t>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澳思</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银行接口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915885409"/>
                  </a:ext>
                </a:extLst>
              </a:tr>
              <a:tr h="133329">
                <a:tc>
                  <a:txBody>
                    <a:bodyPr/>
                    <a:lstStyle/>
                    <a:p>
                      <a:pPr algn="ct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发那科</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sz="800" u="none" strike="noStrike">
                          <a:effectLst/>
                        </a:rPr>
                        <a:t>MES</a:t>
                      </a:r>
                      <a:r>
                        <a:rPr lang="zh-CN" altLang="en-US" sz="800" u="none" strike="noStrike">
                          <a:effectLst/>
                        </a:rPr>
                        <a:t>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樊星、王朋辉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859433390"/>
                  </a:ext>
                </a:extLst>
              </a:tr>
              <a:tr h="133329">
                <a:tc>
                  <a:txBody>
                    <a:bodyPr/>
                    <a:lstStyle/>
                    <a:p>
                      <a:pPr algn="ctr" fontAlgn="b"/>
                      <a:r>
                        <a:rPr lang="en-US" altLang="zh-CN" sz="800" u="none" strike="noStrike">
                          <a:effectLst/>
                        </a:rPr>
                        <a:t>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福奈特</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电商接口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樊星、宫宝华、王朋辉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实现测试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535932304"/>
                  </a:ext>
                </a:extLst>
              </a:tr>
              <a:tr h="133329">
                <a:tc>
                  <a:txBody>
                    <a:bodyPr/>
                    <a:lstStyle/>
                    <a:p>
                      <a:pPr algn="ctr" fontAlgn="b"/>
                      <a:r>
                        <a:rPr lang="en-US" altLang="zh-CN" sz="800" u="none" strike="noStrike">
                          <a:effectLst/>
                        </a:rPr>
                        <a:t>10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en-US" sz="800" u="none" strike="noStrike">
                          <a:effectLst/>
                        </a:rPr>
                        <a:t>EDF</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法电日志</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800663388"/>
                  </a:ext>
                </a:extLst>
              </a:tr>
              <a:tr h="133329">
                <a:tc>
                  <a:txBody>
                    <a:bodyPr/>
                    <a:lstStyle/>
                    <a:p>
                      <a:pPr algn="ctr" fontAlgn="b"/>
                      <a:r>
                        <a:rPr lang="en-US" altLang="zh-CN" sz="800" u="none" strike="noStrike">
                          <a:effectLst/>
                        </a:rPr>
                        <a:t>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和铂</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altLang="zh-CN" sz="800" u="none" strike="noStrike">
                          <a:effectLst/>
                        </a:rPr>
                        <a:t>MDM</a:t>
                      </a:r>
                      <a:r>
                        <a:rPr lang="zh-CN" altLang="en-US" sz="800" u="none" strike="noStrike">
                          <a:effectLst/>
                        </a:rPr>
                        <a:t>，</a:t>
                      </a:r>
                      <a:r>
                        <a:rPr lang="en-US" altLang="zh-CN" sz="800" u="none" strike="noStrike">
                          <a:effectLst/>
                        </a:rPr>
                        <a:t>OA</a:t>
                      </a:r>
                      <a:r>
                        <a:rPr lang="zh-CN" altLang="en-US" sz="800" u="none" strike="noStrike">
                          <a:effectLst/>
                        </a:rPr>
                        <a:t>接口 邮件发送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 、张玉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254776319"/>
                  </a:ext>
                </a:extLst>
              </a:tr>
              <a:tr h="133329">
                <a:tc>
                  <a:txBody>
                    <a:bodyPr/>
                    <a:lstStyle/>
                    <a:p>
                      <a:pPr algn="ctr" fontAlgn="b"/>
                      <a:r>
                        <a:rPr lang="en-US" altLang="zh-CN" sz="800" u="none" strike="noStrike">
                          <a:effectLst/>
                        </a:rPr>
                        <a:t>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航鹏</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altLang="zh-CN" sz="800" u="none" strike="noStrike">
                          <a:effectLst/>
                        </a:rPr>
                        <a:t>ADDON </a:t>
                      </a:r>
                      <a:r>
                        <a:rPr lang="zh-CN" altLang="en-US" sz="800" u="none" strike="noStrike">
                          <a:effectLst/>
                        </a:rPr>
                        <a:t>定时任务解析</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366885091"/>
                  </a:ext>
                </a:extLst>
              </a:tr>
              <a:tr h="133329">
                <a:tc>
                  <a:txBody>
                    <a:bodyPr/>
                    <a:lstStyle/>
                    <a:p>
                      <a:pPr algn="ctr" fontAlgn="b"/>
                      <a:r>
                        <a:rPr lang="en-US" altLang="zh-CN" sz="800" u="none" strike="noStrike">
                          <a:effectLst/>
                        </a:rPr>
                        <a:t>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澳思</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sz="800" u="none" strike="noStrike">
                          <a:effectLst/>
                        </a:rPr>
                        <a:t>ADDON</a:t>
                      </a:r>
                      <a:r>
                        <a:rPr lang="zh-CN" altLang="en-US" sz="800" u="none" strike="noStrike">
                          <a:effectLst/>
                        </a:rPr>
                        <a:t>优化</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981156447"/>
                  </a:ext>
                </a:extLst>
              </a:tr>
              <a:tr h="260861">
                <a:tc>
                  <a:txBody>
                    <a:bodyPr/>
                    <a:lstStyle/>
                    <a:p>
                      <a:pPr algn="ctr" fontAlgn="b"/>
                      <a:r>
                        <a:rPr lang="en-US" altLang="zh-CN" sz="800" u="none" strike="noStrike">
                          <a:effectLst/>
                        </a:rPr>
                        <a:t>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一商</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核销 、电商接口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刘硕、刘明鑫、樊星、康帅</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910998738"/>
                  </a:ext>
                </a:extLst>
              </a:tr>
              <a:tr h="260861">
                <a:tc>
                  <a:txBody>
                    <a:bodyPr/>
                    <a:lstStyle/>
                    <a:p>
                      <a:pPr algn="ctr" fontAlgn="b"/>
                      <a:r>
                        <a:rPr lang="en-US" altLang="zh-CN" sz="800" u="none" strike="noStrike">
                          <a:effectLst/>
                        </a:rPr>
                        <a:t>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国安易购</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核销对帐 、接口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刘硕、刘明鑫、樊星、康帅、段春雷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453144574"/>
                  </a:ext>
                </a:extLst>
              </a:tr>
              <a:tr h="133329">
                <a:tc>
                  <a:txBody>
                    <a:bodyPr/>
                    <a:lstStyle/>
                    <a:p>
                      <a:pPr algn="ctr" fontAlgn="b"/>
                      <a:r>
                        <a:rPr lang="en-US" altLang="zh-CN" sz="800" u="none" strike="noStrike">
                          <a:effectLst/>
                        </a:rPr>
                        <a:t>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上海优家</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条码</a:t>
                      </a:r>
                      <a:r>
                        <a:rPr lang="en-US" sz="800" u="none" strike="noStrike">
                          <a:effectLst/>
                        </a:rPr>
                        <a:t>app</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康帅、樊星、张玉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95916141"/>
                  </a:ext>
                </a:extLst>
              </a:tr>
              <a:tr h="133329">
                <a:tc>
                  <a:txBody>
                    <a:bodyPr/>
                    <a:lstStyle/>
                    <a:p>
                      <a:pPr algn="ct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吉林东风化工</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条码</a:t>
                      </a:r>
                      <a:r>
                        <a:rPr lang="en-US" sz="800" u="none" strike="noStrike">
                          <a:effectLst/>
                        </a:rPr>
                        <a:t>app</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樊星、康帅、张玉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845168622"/>
                  </a:ext>
                </a:extLst>
              </a:tr>
              <a:tr h="260861">
                <a:tc>
                  <a:txBody>
                    <a:bodyPr/>
                    <a:lstStyle/>
                    <a:p>
                      <a:pPr algn="ctr" fontAlgn="b"/>
                      <a:r>
                        <a:rPr lang="en-US" altLang="zh-CN" sz="800" u="none" strike="noStrike">
                          <a:effectLst/>
                        </a:rPr>
                        <a:t>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康吉森自动化</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sz="800" u="none" strike="noStrike">
                          <a:effectLst/>
                        </a:rPr>
                        <a:t>OA</a:t>
                      </a:r>
                      <a:r>
                        <a:rPr lang="zh-CN" altLang="en-US" sz="800" u="none" strike="noStrike">
                          <a:effectLst/>
                        </a:rPr>
                        <a:t>接口、</a:t>
                      </a:r>
                      <a:r>
                        <a:rPr lang="en-US" sz="800" u="none" strike="noStrike">
                          <a:effectLst/>
                        </a:rPr>
                        <a:t>MDM</a:t>
                      </a:r>
                      <a:r>
                        <a:rPr lang="zh-CN" altLang="en-US" sz="800" u="none" strike="noStrike">
                          <a:effectLst/>
                        </a:rPr>
                        <a:t>主数据下发、</a:t>
                      </a:r>
                      <a:r>
                        <a:rPr lang="en-US" sz="800" u="none" strike="noStrike">
                          <a:effectLst/>
                        </a:rPr>
                        <a:t>EPEC</a:t>
                      </a:r>
                      <a:r>
                        <a:rPr lang="zh-CN" altLang="en-US" sz="800" u="none" strike="noStrike">
                          <a:effectLst/>
                        </a:rPr>
                        <a:t>接口、</a:t>
                      </a:r>
                      <a:r>
                        <a:rPr lang="en-US" sz="800" u="none" strike="noStrike">
                          <a:effectLst/>
                        </a:rPr>
                        <a:t>ADDON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樊星、王朋辉、张玉、刘硕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支持</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16407699"/>
                  </a:ext>
                </a:extLst>
              </a:tr>
              <a:tr h="260861">
                <a:tc>
                  <a:txBody>
                    <a:bodyPr/>
                    <a:lstStyle/>
                    <a:p>
                      <a:pPr algn="ctr" fontAlgn="b"/>
                      <a:r>
                        <a:rPr lang="en-US" altLang="zh-CN" sz="800" u="none" strike="noStrike">
                          <a:effectLst/>
                        </a:rPr>
                        <a:t>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字节跳动</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 字节</a:t>
                      </a:r>
                      <a:r>
                        <a:rPr lang="en-US" altLang="zh-CN" sz="800" u="none" strike="noStrike">
                          <a:effectLst/>
                        </a:rPr>
                        <a:t>OMS</a:t>
                      </a:r>
                      <a:r>
                        <a:rPr lang="zh-CN" altLang="en-US" sz="800" u="none" strike="noStrike">
                          <a:effectLst/>
                        </a:rPr>
                        <a:t>、认款平台、维服系统接口 </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张玉，刘明鑫，宫宝华、王浩 </a:t>
                      </a:r>
                      <a:r>
                        <a:rPr lang="en-US" altLang="zh-CN" sz="800" u="none" strike="noStrike">
                          <a:effectLst/>
                        </a:rPr>
                        <a:t>, </a:t>
                      </a:r>
                      <a:r>
                        <a:rPr lang="zh-CN" altLang="en-US" sz="800" u="none" strike="noStrike">
                          <a:effectLst/>
                        </a:rPr>
                        <a:t>王鹏辉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超负荷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364943964"/>
                  </a:ext>
                </a:extLst>
              </a:tr>
              <a:tr h="133329">
                <a:tc>
                  <a:txBody>
                    <a:bodyPr/>
                    <a:lstStyle/>
                    <a:p>
                      <a:pPr algn="ct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字节跳动</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 认款</a:t>
                      </a:r>
                      <a:r>
                        <a:rPr lang="en-US" sz="800" u="none" strike="noStrike">
                          <a:effectLst/>
                        </a:rPr>
                        <a:t>Addon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742128550"/>
                  </a:ext>
                </a:extLst>
              </a:tr>
              <a:tr h="133329">
                <a:tc>
                  <a:txBody>
                    <a:bodyPr/>
                    <a:lstStyle/>
                    <a:p>
                      <a:pPr algn="ctr" fontAlgn="b"/>
                      <a:r>
                        <a:rPr lang="en-US" altLang="zh-CN" sz="800" u="none" strike="noStrike">
                          <a:effectLst/>
                        </a:rPr>
                        <a:t>21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航天科工</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华腾财务</a:t>
                      </a:r>
                      <a:r>
                        <a:rPr lang="en-US" altLang="zh-CN" sz="800" u="none" strike="noStrike">
                          <a:effectLst/>
                        </a:rPr>
                        <a:t>\</a:t>
                      </a:r>
                      <a:r>
                        <a:rPr lang="zh-CN" altLang="en-US" sz="800" u="none" strike="noStrike">
                          <a:effectLst/>
                        </a:rPr>
                        <a:t>业务接口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于洪筱</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实现</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满负荷</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586318078"/>
                  </a:ext>
                </a:extLst>
              </a:tr>
              <a:tr h="133329">
                <a:tc>
                  <a:txBody>
                    <a:bodyPr/>
                    <a:lstStyle/>
                    <a:p>
                      <a:pPr algn="ctr" fontAlgn="b"/>
                      <a:r>
                        <a:rPr lang="en-US" altLang="zh-CN" sz="800" u="none" strike="noStrike">
                          <a:effectLst/>
                        </a:rPr>
                        <a:t>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中原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en-US" sz="800" u="none" strike="noStrike">
                          <a:effectLst/>
                        </a:rPr>
                        <a:t>Addon DDI</a:t>
                      </a:r>
                      <a:r>
                        <a:rPr lang="zh-CN" altLang="en-US" sz="800" u="none" strike="noStrike">
                          <a:effectLst/>
                        </a:rPr>
                        <a:t>接口优化 认款</a:t>
                      </a:r>
                      <a:r>
                        <a:rPr lang="en-US" sz="800" u="none" strike="noStrike">
                          <a:effectLst/>
                        </a:rPr>
                        <a:t>Addon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段菡，刘硕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准备</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265199586"/>
                  </a:ext>
                </a:extLst>
              </a:tr>
              <a:tr h="133329">
                <a:tc>
                  <a:txBody>
                    <a:bodyPr/>
                    <a:lstStyle/>
                    <a:p>
                      <a:pPr algn="ctr" fontAlgn="b"/>
                      <a:r>
                        <a:rPr lang="en-US" altLang="zh-CN" sz="800" u="none" strike="noStrike">
                          <a:effectLst/>
                        </a:rPr>
                        <a:t>23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航鹏三期</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工时汇报、分单、质量权限、</a:t>
                      </a:r>
                      <a:r>
                        <a:rPr lang="en-US" altLang="zh-CN" sz="800" u="none" strike="noStrike">
                          <a:effectLst/>
                        </a:rPr>
                        <a:t>OA</a:t>
                      </a:r>
                      <a:r>
                        <a:rPr lang="zh-CN" altLang="en-US" sz="800" u="none" strike="noStrike">
                          <a:effectLst/>
                        </a:rPr>
                        <a:t>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刘硕，王朋辉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准备</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1909185949"/>
                  </a:ext>
                </a:extLst>
              </a:tr>
              <a:tr h="133329">
                <a:tc>
                  <a:txBody>
                    <a:bodyPr/>
                    <a:lstStyle/>
                    <a:p>
                      <a:pPr algn="ctr" fontAlgn="b"/>
                      <a:r>
                        <a:rPr lang="en-US" altLang="zh-CN" sz="800" u="none" strike="noStrike">
                          <a:effectLst/>
                        </a:rPr>
                        <a:t>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集萃</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集萃</a:t>
                      </a:r>
                      <a:r>
                        <a:rPr lang="en-US" sz="800" u="none" strike="noStrike">
                          <a:effectLst/>
                        </a:rPr>
                        <a:t>Addon</a:t>
                      </a:r>
                      <a:r>
                        <a:rPr lang="zh-CN" altLang="en-US" sz="800" u="none" strike="noStrike">
                          <a:effectLst/>
                        </a:rPr>
                        <a:t>培训</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刘硕</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准备</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半空闲</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2681591353"/>
                  </a:ext>
                </a:extLst>
              </a:tr>
              <a:tr h="133329">
                <a:tc>
                  <a:txBody>
                    <a:bodyPr/>
                    <a:lstStyle/>
                    <a:p>
                      <a:pPr algn="ctr" fontAlgn="b"/>
                      <a:r>
                        <a:rPr lang="en-US" altLang="zh-CN" sz="800" u="none" strike="noStrike">
                          <a:effectLst/>
                        </a:rPr>
                        <a:t>25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a:effectLst/>
                        </a:rPr>
                        <a:t>广州院</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接口</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l" fontAlgn="ctr"/>
                      <a:r>
                        <a:rPr lang="zh-CN" altLang="en-US" sz="800" u="none" strike="noStrike">
                          <a:effectLst/>
                        </a:rPr>
                        <a:t>王朋辉</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ctr"/>
                </a:tc>
                <a:tc>
                  <a:txBody>
                    <a:bodyPr/>
                    <a:lstStyle/>
                    <a:p>
                      <a:pPr algn="ctr" fontAlgn="b"/>
                      <a:r>
                        <a:rPr lang="zh-CN" altLang="en-US" sz="800" u="none" strike="noStrike">
                          <a:effectLst/>
                        </a:rPr>
                        <a:t>准备</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97" marR="5797" marT="5797" marB="0" anchor="b"/>
                </a:tc>
                <a:tc>
                  <a:txBody>
                    <a:bodyPr/>
                    <a:lstStyle/>
                    <a:p>
                      <a:pPr algn="l" fontAlgn="ctr"/>
                      <a:r>
                        <a:rPr lang="zh-CN" altLang="en-US" sz="800" u="none" strike="noStrike" dirty="0">
                          <a:effectLst/>
                        </a:rPr>
                        <a:t>半空闲</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5797" marR="5797" marT="5797" marB="0" anchor="ctr"/>
                </a:tc>
                <a:extLst>
                  <a:ext uri="{0D108BD9-81ED-4DB2-BD59-A6C34878D82A}">
                    <a16:rowId xmlns:a16="http://schemas.microsoft.com/office/drawing/2014/main" val="348578011"/>
                  </a:ext>
                </a:extLst>
              </a:tr>
            </a:tbl>
          </a:graphicData>
        </a:graphic>
      </p:graphicFrame>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 name="Group 10"/>
          <p:cNvGrpSpPr/>
          <p:nvPr/>
        </p:nvGrpSpPr>
        <p:grpSpPr>
          <a:xfrm>
            <a:off x="0" y="0"/>
            <a:ext cx="36000" cy="36000"/>
            <a:chOff x="0" y="0"/>
            <a:chExt cx="36000" cy="36000"/>
          </a:xfrm>
        </p:grpSpPr>
      </p:grpSp>
      <p:sp>
        <p:nvSpPr>
          <p:cNvPr id="2" name="文本框 1">
            <a:extLst>
              <a:ext uri="{FF2B5EF4-FFF2-40B4-BE49-F238E27FC236}">
                <a16:creationId xmlns:a16="http://schemas.microsoft.com/office/drawing/2014/main" id="{88DE86C3-7B93-459F-AAC1-704A62530338}"/>
              </a:ext>
            </a:extLst>
          </p:cNvPr>
          <p:cNvSpPr txBox="1"/>
          <p:nvPr/>
        </p:nvSpPr>
        <p:spPr>
          <a:xfrm>
            <a:off x="665018" y="1376219"/>
            <a:ext cx="2954655" cy="1477328"/>
          </a:xfrm>
          <a:prstGeom prst="rect">
            <a:avLst/>
          </a:prstGeom>
          <a:noFill/>
        </p:spPr>
        <p:txBody>
          <a:bodyPr wrap="none" rtlCol="0">
            <a:spAutoFit/>
          </a:bodyPr>
          <a:lstStyle/>
          <a:p>
            <a:r>
              <a:rPr lang="zh-CN" altLang="en-US" dirty="0"/>
              <a:t>本月评估项目的类型占比：</a:t>
            </a:r>
            <a:endParaRPr lang="en-US" altLang="zh-CN" dirty="0"/>
          </a:p>
          <a:p>
            <a:endParaRPr lang="en-US" altLang="zh-CN" dirty="0"/>
          </a:p>
          <a:p>
            <a:pPr marL="342900" indent="-342900">
              <a:buAutoNum type="arabicPeriod"/>
            </a:pPr>
            <a:r>
              <a:rPr lang="zh-CN" altLang="en-US" dirty="0"/>
              <a:t>接口项目占多数。</a:t>
            </a:r>
            <a:endParaRPr lang="en-US" altLang="zh-CN" dirty="0"/>
          </a:p>
          <a:p>
            <a:pPr marL="342900" indent="-342900">
              <a:buAutoNum type="arabicPeriod"/>
            </a:pPr>
            <a:r>
              <a:rPr lang="zh-CN" altLang="en-US" dirty="0"/>
              <a:t>其次</a:t>
            </a:r>
            <a:r>
              <a:rPr lang="en-US" altLang="zh-CN" dirty="0"/>
              <a:t>Addon</a:t>
            </a:r>
            <a:r>
              <a:rPr lang="zh-CN" altLang="en-US" dirty="0"/>
              <a:t>项目。</a:t>
            </a:r>
            <a:endParaRPr lang="en-US" altLang="zh-CN" dirty="0"/>
          </a:p>
          <a:p>
            <a:pPr marL="342900" indent="-342900">
              <a:buAutoNum type="arabicPeriod"/>
            </a:pPr>
            <a:r>
              <a:rPr lang="zh-CN" altLang="en-US" dirty="0"/>
              <a:t>涉及</a:t>
            </a:r>
            <a:r>
              <a:rPr lang="en-US" altLang="zh-CN" dirty="0"/>
              <a:t>Web</a:t>
            </a:r>
            <a:r>
              <a:rPr lang="zh-CN" altLang="en-US" dirty="0"/>
              <a:t>项目。</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 name="图片 1"/>
          <p:cNvPicPr/>
          <p:nvPr/>
        </p:nvPicPr>
        <p:blipFill>
          <a:blip r:embed="rId3"/>
          <a:stretch/>
        </p:blipFill>
        <p:spPr>
          <a:xfrm>
            <a:off x="0" y="360"/>
            <a:ext cx="12191040" cy="6855840"/>
          </a:xfrm>
          <a:prstGeom prst="rect">
            <a:avLst/>
          </a:prstGeom>
          <a:ln>
            <a:noFill/>
          </a:ln>
        </p:spPr>
      </p:pic>
      <p:sp>
        <p:nvSpPr>
          <p:cNvPr id="297"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98"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24256</TotalTime>
  <Words>670</Words>
  <Application>Microsoft Office PowerPoint</Application>
  <PresentationFormat>宽屏</PresentationFormat>
  <Paragraphs>213</Paragraphs>
  <Slides>7</Slides>
  <Notes>5</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7</vt:i4>
      </vt:variant>
    </vt:vector>
  </HeadingPairs>
  <TitlesOfParts>
    <vt:vector size="20" baseType="lpstr">
      <vt:lpstr>Avenir Next Regular</vt:lpstr>
      <vt:lpstr>等线</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硕 刘</cp:lastModifiedBy>
  <cp:revision>1969</cp:revision>
  <dcterms:created xsi:type="dcterms:W3CDTF">2010-07-28T10:06:17Z</dcterms:created>
  <dcterms:modified xsi:type="dcterms:W3CDTF">2019-09-07T02:05:53Z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