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0" r:id="rId18"/>
    <p:sldId id="271" r:id="rId19"/>
    <p:sldId id="272" r:id="rId20"/>
    <p:sldId id="273" r:id="rId21"/>
    <p:sldId id="276" r:id="rId22"/>
    <p:sldId id="27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924944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6643702" y="571480"/>
            <a:ext cx="2486579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诚实  守信  长期合作</a:t>
            </a:r>
            <a:endParaRPr lang="zh-CN" altLang="en-US" sz="2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3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42984"/>
            <a:ext cx="2057400" cy="49831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2984"/>
            <a:ext cx="6019800" cy="49831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82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924944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6643702" y="571480"/>
            <a:ext cx="2486579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诚实  守信  长期合作</a:t>
            </a:r>
            <a:endParaRPr lang="zh-CN" altLang="en-US" sz="2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70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6429420" cy="928694"/>
          </a:xfrm>
        </p:spPr>
        <p:txBody>
          <a:bodyPr anchor="ctr">
            <a:noAutofit/>
          </a:bodyPr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267272" cy="412155"/>
          </a:xfrm>
        </p:spPr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79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1475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1455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6657421" y="571480"/>
            <a:ext cx="2486579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诚实  守信  长期合作</a:t>
            </a:r>
            <a:endParaRPr lang="zh-CN" altLang="en-US" sz="2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715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596" y="1357298"/>
            <a:ext cx="4067204" cy="4768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298"/>
            <a:ext cx="4281518" cy="4768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79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1285860"/>
            <a:ext cx="4211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928802"/>
            <a:ext cx="4211668" cy="4197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85860"/>
            <a:ext cx="4213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28802"/>
            <a:ext cx="4213255" cy="4197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98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91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73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3050"/>
            <a:ext cx="3108355" cy="798496"/>
          </a:xfrm>
        </p:spPr>
        <p:txBody>
          <a:bodyPr anchor="ctr">
            <a:norm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85860"/>
            <a:ext cx="5111750" cy="4840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6429420" cy="928694"/>
          </a:xfrm>
        </p:spPr>
        <p:txBody>
          <a:bodyPr anchor="ctr">
            <a:noAutofit/>
          </a:bodyPr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267272" cy="412155"/>
          </a:xfrm>
        </p:spPr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55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14421"/>
            <a:ext cx="5486400" cy="35131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61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90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42984"/>
            <a:ext cx="2057400" cy="49831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2984"/>
            <a:ext cx="6019800" cy="49831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8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643702" y="571480"/>
            <a:ext cx="2486579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诚实  守信  长期合作</a:t>
            </a:r>
            <a:endParaRPr lang="zh-CN" altLang="en-US" sz="2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3183111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47592"/>
            <a:ext cx="6400800" cy="1129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ERP</a:t>
            </a:r>
            <a:r>
              <a:rPr lang="zh-CN" altLang="en-US">
                <a:solidFill>
                  <a:prstClr val="black"/>
                </a:solidFill>
              </a:rPr>
              <a:t>项目标书 仅供 </a:t>
            </a:r>
            <a:r>
              <a:rPr lang="en-US" altLang="zh-CN">
                <a:solidFill>
                  <a:prstClr val="black"/>
                </a:solidFill>
              </a:rPr>
              <a:t>SOHO China </a:t>
            </a:r>
            <a:r>
              <a:rPr lang="zh-CN" altLang="en-US">
                <a:solidFill>
                  <a:prstClr val="black"/>
                </a:solidFill>
              </a:rPr>
              <a:t>审阅使用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E8CA5-563E-435D-9F03-8FB91382C2C9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44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ERP</a:t>
            </a:r>
            <a:r>
              <a:rPr lang="zh-CN" altLang="en-US">
                <a:solidFill>
                  <a:prstClr val="black"/>
                </a:solidFill>
              </a:rPr>
              <a:t>项目标书 仅供 </a:t>
            </a:r>
            <a:r>
              <a:rPr lang="en-US" altLang="zh-CN">
                <a:solidFill>
                  <a:prstClr val="black"/>
                </a:solidFill>
              </a:rPr>
              <a:t>SOHO China </a:t>
            </a:r>
            <a:r>
              <a:rPr lang="zh-CN" altLang="en-US">
                <a:solidFill>
                  <a:prstClr val="black"/>
                </a:solidFill>
              </a:rPr>
              <a:t>审阅使用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08725"/>
            <a:ext cx="2266950" cy="412750"/>
          </a:xfrm>
        </p:spPr>
        <p:txBody>
          <a:bodyPr/>
          <a:lstStyle>
            <a:lvl1pPr>
              <a:defRPr/>
            </a:lvl1pPr>
          </a:lstStyle>
          <a:p>
            <a:fld id="{BC6FD8EA-89BF-4595-890C-6A14D7ABFA07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44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657421" y="571480"/>
            <a:ext cx="2486579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诚实  守信  长期合作</a:t>
            </a:r>
            <a:endParaRPr lang="zh-CN" altLang="en-US" sz="2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1475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1455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ERP</a:t>
            </a:r>
            <a:r>
              <a:rPr lang="zh-CN" altLang="en-US">
                <a:solidFill>
                  <a:prstClr val="black"/>
                </a:solidFill>
              </a:rPr>
              <a:t>项目标书 仅供 </a:t>
            </a:r>
            <a:r>
              <a:rPr lang="en-US" altLang="zh-CN">
                <a:solidFill>
                  <a:prstClr val="black"/>
                </a:solidFill>
              </a:rPr>
              <a:t>SOHO China </a:t>
            </a:r>
            <a:r>
              <a:rPr lang="zh-CN" altLang="en-US">
                <a:solidFill>
                  <a:prstClr val="black"/>
                </a:solidFill>
              </a:rPr>
              <a:t>审阅使用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A23E5B-8A98-4213-9D5E-44B2F7CF0EE0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35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596" y="1357298"/>
            <a:ext cx="4067204" cy="4768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298"/>
            <a:ext cx="4281518" cy="4768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ERP</a:t>
            </a:r>
            <a:r>
              <a:rPr lang="zh-CN" altLang="en-US">
                <a:solidFill>
                  <a:prstClr val="black"/>
                </a:solidFill>
              </a:rPr>
              <a:t>项目标书 仅供 </a:t>
            </a:r>
            <a:r>
              <a:rPr lang="en-US" altLang="zh-CN">
                <a:solidFill>
                  <a:prstClr val="black"/>
                </a:solidFill>
              </a:rPr>
              <a:t>SOHO China </a:t>
            </a:r>
            <a:r>
              <a:rPr lang="zh-CN" altLang="en-US">
                <a:solidFill>
                  <a:prstClr val="black"/>
                </a:solidFill>
              </a:rPr>
              <a:t>审阅使用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193CD-2C66-450A-9E4C-92C407192DC4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08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1285860"/>
            <a:ext cx="4211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928802"/>
            <a:ext cx="4211668" cy="4197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85860"/>
            <a:ext cx="4213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28802"/>
            <a:ext cx="4213255" cy="4197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ERP</a:t>
            </a:r>
            <a:r>
              <a:rPr lang="zh-CN" altLang="en-US">
                <a:solidFill>
                  <a:prstClr val="black"/>
                </a:solidFill>
              </a:rPr>
              <a:t>项目标书 仅供 </a:t>
            </a:r>
            <a:r>
              <a:rPr lang="en-US" altLang="zh-CN">
                <a:solidFill>
                  <a:prstClr val="black"/>
                </a:solidFill>
              </a:rPr>
              <a:t>SOHO China </a:t>
            </a:r>
            <a:r>
              <a:rPr lang="zh-CN" altLang="en-US">
                <a:solidFill>
                  <a:prstClr val="black"/>
                </a:solidFill>
              </a:rPr>
              <a:t>审阅使用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D07B8-E3C8-462A-B1F9-9B4D26A27FC0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22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ERP</a:t>
            </a:r>
            <a:r>
              <a:rPr lang="zh-CN" altLang="en-US">
                <a:solidFill>
                  <a:prstClr val="black"/>
                </a:solidFill>
              </a:rPr>
              <a:t>项目标书 仅供 </a:t>
            </a:r>
            <a:r>
              <a:rPr lang="en-US" altLang="zh-CN">
                <a:solidFill>
                  <a:prstClr val="black"/>
                </a:solidFill>
              </a:rPr>
              <a:t>SOHO China </a:t>
            </a:r>
            <a:r>
              <a:rPr lang="zh-CN" altLang="en-US">
                <a:solidFill>
                  <a:prstClr val="black"/>
                </a:solidFill>
              </a:rPr>
              <a:t>审阅使用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FD3FF-0984-4D8B-98A5-3121D39D1134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06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ERP</a:t>
            </a:r>
            <a:r>
              <a:rPr lang="zh-CN" altLang="en-US">
                <a:solidFill>
                  <a:prstClr val="black"/>
                </a:solidFill>
              </a:rPr>
              <a:t>项目标书 仅供 </a:t>
            </a:r>
            <a:r>
              <a:rPr lang="en-US" altLang="zh-CN">
                <a:solidFill>
                  <a:prstClr val="black"/>
                </a:solidFill>
              </a:rPr>
              <a:t>SOHO China </a:t>
            </a:r>
            <a:r>
              <a:rPr lang="zh-CN" altLang="en-US">
                <a:solidFill>
                  <a:prstClr val="black"/>
                </a:solidFill>
              </a:rPr>
              <a:t>审阅使用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F4C4D-5E4F-4293-96CA-62FC1FF7D63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4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1475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1455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6657421" y="571480"/>
            <a:ext cx="2486579" cy="4001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solidFill>
                  <a:prstClr val="white"/>
                </a:solidFill>
                <a:latin typeface="华文新魏" pitchFamily="2" charset="-122"/>
                <a:ea typeface="华文新魏" pitchFamily="2" charset="-122"/>
              </a:rPr>
              <a:t>诚实  守信  长期合作</a:t>
            </a:r>
            <a:endParaRPr lang="zh-CN" altLang="en-US" sz="2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prstClr val="white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8340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3050"/>
            <a:ext cx="3108355" cy="798496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85860"/>
            <a:ext cx="5111750" cy="4840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ERP</a:t>
            </a:r>
            <a:r>
              <a:rPr lang="zh-CN" altLang="en-US">
                <a:solidFill>
                  <a:prstClr val="black"/>
                </a:solidFill>
              </a:rPr>
              <a:t>项目标书 仅供 </a:t>
            </a:r>
            <a:r>
              <a:rPr lang="en-US" altLang="zh-CN">
                <a:solidFill>
                  <a:prstClr val="black"/>
                </a:solidFill>
              </a:rPr>
              <a:t>SOHO China </a:t>
            </a:r>
            <a:r>
              <a:rPr lang="zh-CN" altLang="en-US">
                <a:solidFill>
                  <a:prstClr val="black"/>
                </a:solidFill>
              </a:rPr>
              <a:t>审阅使用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1DF89-B916-4234-A6CF-8A253F776BDA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97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14421"/>
            <a:ext cx="5486400" cy="351315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ERP</a:t>
            </a:r>
            <a:r>
              <a:rPr lang="zh-CN" altLang="en-US">
                <a:solidFill>
                  <a:prstClr val="black"/>
                </a:solidFill>
              </a:rPr>
              <a:t>项目标书 仅供 </a:t>
            </a:r>
            <a:r>
              <a:rPr lang="en-US" altLang="zh-CN">
                <a:solidFill>
                  <a:prstClr val="black"/>
                </a:solidFill>
              </a:rPr>
              <a:t>SOHO China </a:t>
            </a:r>
            <a:r>
              <a:rPr lang="zh-CN" altLang="en-US">
                <a:solidFill>
                  <a:prstClr val="black"/>
                </a:solidFill>
              </a:rPr>
              <a:t>审阅使用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C8E651-C865-408F-95B0-0683E82B7546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794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ERP</a:t>
            </a:r>
            <a:r>
              <a:rPr lang="zh-CN" altLang="en-US">
                <a:solidFill>
                  <a:prstClr val="black"/>
                </a:solidFill>
              </a:rPr>
              <a:t>项目标书 仅供 </a:t>
            </a:r>
            <a:r>
              <a:rPr lang="en-US" altLang="zh-CN">
                <a:solidFill>
                  <a:prstClr val="black"/>
                </a:solidFill>
              </a:rPr>
              <a:t>SOHO China </a:t>
            </a:r>
            <a:r>
              <a:rPr lang="zh-CN" altLang="en-US">
                <a:solidFill>
                  <a:prstClr val="black"/>
                </a:solidFill>
              </a:rPr>
              <a:t>审阅使用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C0BF6-17C2-4198-90D5-6B37D461E8E8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621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42984"/>
            <a:ext cx="2057400" cy="49831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2984"/>
            <a:ext cx="6019800" cy="49831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ERP</a:t>
            </a:r>
            <a:r>
              <a:rPr lang="zh-CN" altLang="en-US">
                <a:solidFill>
                  <a:prstClr val="black"/>
                </a:solidFill>
              </a:rPr>
              <a:t>项目标书 仅供 </a:t>
            </a:r>
            <a:r>
              <a:rPr lang="en-US" altLang="zh-CN">
                <a:solidFill>
                  <a:prstClr val="black"/>
                </a:solidFill>
              </a:rPr>
              <a:t>SOHO China </a:t>
            </a:r>
            <a:r>
              <a:rPr lang="zh-CN" altLang="en-US">
                <a:solidFill>
                  <a:prstClr val="black"/>
                </a:solidFill>
              </a:rPr>
              <a:t>审阅使用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51748-1631-4D98-859B-C769851E329F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72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357" y="188913"/>
            <a:ext cx="638452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8306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6429420" cy="928694"/>
          </a:xfrm>
        </p:spPr>
        <p:txBody>
          <a:bodyPr>
            <a:noAutofit/>
          </a:bodyPr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802BE-E335-4E0D-B6DE-EE8FEAEF3068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2016/2/29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E2EA8-293B-4B0D-81EC-9A0980EBCB04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0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6429420" cy="928694"/>
          </a:xfrm>
        </p:spPr>
        <p:txBody>
          <a:bodyPr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195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4834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8824" y="0"/>
            <a:ext cx="7365504" cy="836712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1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8824" y="0"/>
            <a:ext cx="7365504" cy="836712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9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596" y="1357298"/>
            <a:ext cx="4067204" cy="4768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298"/>
            <a:ext cx="4281518" cy="47688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5821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8824" y="0"/>
            <a:ext cx="7365504" cy="836712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9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304800" y="1143000"/>
            <a:ext cx="8686800" cy="5334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3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1285860"/>
            <a:ext cx="4211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928802"/>
            <a:ext cx="4211668" cy="4197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85860"/>
            <a:ext cx="4213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28802"/>
            <a:ext cx="4213255" cy="4197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4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4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3050"/>
            <a:ext cx="3108355" cy="798496"/>
          </a:xfrm>
        </p:spPr>
        <p:txBody>
          <a:bodyPr anchor="ctr">
            <a:norm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85860"/>
            <a:ext cx="5111750" cy="4840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7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14421"/>
            <a:ext cx="5486400" cy="35131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6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642942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1214422"/>
            <a:ext cx="857256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29454" y="727608"/>
            <a:ext cx="2024913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诚实  守信  长期合作</a:t>
            </a:r>
            <a:endParaRPr lang="zh-CN" altLang="en-US" sz="16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03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642942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1214422"/>
            <a:ext cx="857256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mtClean="0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mtClean="0">
                <a:solidFill>
                  <a:prstClr val="black"/>
                </a:solidFill>
              </a:rPr>
              <a:t>ERP</a:t>
            </a:r>
            <a:r>
              <a:rPr lang="zh-CN" altLang="en-US" smtClean="0">
                <a:solidFill>
                  <a:prstClr val="black"/>
                </a:solidFill>
              </a:rPr>
              <a:t>项目标书 仅供 </a:t>
            </a:r>
            <a:r>
              <a:rPr lang="en-US" altLang="zh-CN" smtClean="0">
                <a:solidFill>
                  <a:prstClr val="black"/>
                </a:solidFill>
              </a:rPr>
              <a:t>SOHO China </a:t>
            </a:r>
            <a:r>
              <a:rPr lang="zh-CN" altLang="en-US" smtClean="0">
                <a:solidFill>
                  <a:prstClr val="black"/>
                </a:solidFill>
              </a:rPr>
              <a:t>审阅使用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29454" y="727608"/>
            <a:ext cx="2024913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诚实  守信  长期合作</a:t>
            </a:r>
            <a:endParaRPr lang="zh-CN" altLang="en-US" sz="16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4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85750" y="142875"/>
            <a:ext cx="64293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85750" y="1214438"/>
            <a:ext cx="85725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9/17/2012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ERP</a:t>
            </a:r>
            <a:r>
              <a:rPr lang="zh-CN" altLang="en-US">
                <a:solidFill>
                  <a:prstClr val="black"/>
                </a:solidFill>
              </a:rPr>
              <a:t>项目标书 仅供 </a:t>
            </a:r>
            <a:r>
              <a:rPr lang="en-US" altLang="zh-CN">
                <a:solidFill>
                  <a:prstClr val="black"/>
                </a:solidFill>
              </a:rPr>
              <a:t>SOHO China </a:t>
            </a:r>
            <a:r>
              <a:rPr lang="zh-CN" altLang="en-US">
                <a:solidFill>
                  <a:prstClr val="black"/>
                </a:solidFill>
              </a:rPr>
              <a:t>审阅使用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465433-A445-490D-A269-557C8B81AE1D}" type="slidenum">
              <a:rPr lang="zh-CN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0"/>
            <a:ext cx="207645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27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ea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oschina.net/home.html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search.mave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.oschina.net/wangkang/llsfw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it.oschina.net/wangkang/llsfw/wikis/scheduler" TargetMode="External"/><Relationship Id="rId2" Type="http://schemas.openxmlformats.org/officeDocument/2006/relationships/hyperlink" Target="http://git.oschina.net/wangkang/llsfw/wikis/resourcesF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.oschina.net/wangkang/llsfw/wikis/web" TargetMode="External"/><Relationship Id="rId5" Type="http://schemas.openxmlformats.org/officeDocument/2006/relationships/hyperlink" Target="http://git.oschina.net/wangkang/llsfw/wikis/systemParam" TargetMode="External"/><Relationship Id="rId4" Type="http://schemas.openxmlformats.org/officeDocument/2006/relationships/hyperlink" Target="http://git.oschina.net/wangkang/llsfw/wikis/securit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16231"/>
            <a:ext cx="7772400" cy="1470025"/>
          </a:xfrm>
        </p:spPr>
        <p:txBody>
          <a:bodyPr/>
          <a:lstStyle/>
          <a:p>
            <a:r>
              <a:rPr lang="zh-CN" altLang="en-US" dirty="0"/>
              <a:t>亿格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开发框架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86256"/>
            <a:ext cx="6400800" cy="1352544"/>
          </a:xfrm>
        </p:spPr>
        <p:txBody>
          <a:bodyPr>
            <a:normAutofit/>
          </a:bodyPr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上海亿格企业管理咨询股份有限公司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2016-02-29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组件依赖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8194" name="Picture 2" descr="组件依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0675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07504" y="3717032"/>
            <a:ext cx="9001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llsfw</a:t>
            </a:r>
            <a:r>
              <a:rPr lang="en-US" altLang="zh-CN" sz="1600" dirty="0"/>
              <a:t>-documentation : </a:t>
            </a:r>
            <a:r>
              <a:rPr lang="zh-CN" altLang="en-US" sz="1600" dirty="0"/>
              <a:t>存放项目相关的文档</a:t>
            </a:r>
            <a:r>
              <a:rPr lang="en-US" altLang="zh-CN" sz="1600" dirty="0"/>
              <a:t>,PDM,</a:t>
            </a:r>
            <a:r>
              <a:rPr lang="zh-CN" altLang="en-US" sz="1600" dirty="0"/>
              <a:t>以及代码生成</a:t>
            </a:r>
            <a:r>
              <a:rPr lang="zh-CN" altLang="en-US" sz="1600" dirty="0" smtClean="0"/>
              <a:t>工具</a:t>
            </a:r>
            <a:endParaRPr lang="en-US" altLang="zh-CN" sz="1600" dirty="0" smtClean="0"/>
          </a:p>
          <a:p>
            <a:r>
              <a:rPr lang="en-US" altLang="zh-CN" sz="1600" dirty="0" err="1" smtClean="0"/>
              <a:t>llsfw</a:t>
            </a:r>
            <a:r>
              <a:rPr lang="en-US" altLang="zh-CN" sz="1600" dirty="0" smtClean="0"/>
              <a:t>-core </a:t>
            </a:r>
            <a:r>
              <a:rPr lang="en-US" altLang="zh-CN" sz="1600" dirty="0"/>
              <a:t>: </a:t>
            </a:r>
            <a:r>
              <a:rPr lang="zh-CN" altLang="en-US" sz="1600" dirty="0"/>
              <a:t>框架核心工程</a:t>
            </a:r>
            <a:r>
              <a:rPr lang="en-US" altLang="zh-CN" sz="1600" dirty="0"/>
              <a:t>,</a:t>
            </a:r>
            <a:r>
              <a:rPr lang="zh-CN" altLang="en-US" sz="1600" dirty="0"/>
              <a:t>包含所有依赖</a:t>
            </a:r>
            <a:r>
              <a:rPr lang="en-US" altLang="zh-CN" sz="1600" dirty="0"/>
              <a:t>,</a:t>
            </a:r>
            <a:r>
              <a:rPr lang="zh-CN" altLang="en-US" sz="1600" dirty="0"/>
              <a:t>以及功能实现</a:t>
            </a:r>
          </a:p>
          <a:p>
            <a:r>
              <a:rPr lang="en-US" altLang="zh-CN" sz="1600" dirty="0" err="1"/>
              <a:t>llsfw</a:t>
            </a:r>
            <a:r>
              <a:rPr lang="en-US" altLang="zh-CN" sz="1600" dirty="0"/>
              <a:t>-generator : </a:t>
            </a:r>
            <a:r>
              <a:rPr lang="en-US" altLang="zh-CN" sz="1600" dirty="0" err="1"/>
              <a:t>llsfw</a:t>
            </a:r>
            <a:r>
              <a:rPr lang="en-US" altLang="zh-CN" sz="1600" dirty="0"/>
              <a:t>-core</a:t>
            </a:r>
            <a:r>
              <a:rPr lang="zh-CN" altLang="en-US" sz="1600" dirty="0"/>
              <a:t>的附属工程</a:t>
            </a:r>
            <a:r>
              <a:rPr lang="en-US" altLang="zh-CN" sz="1600" dirty="0"/>
              <a:t>,</a:t>
            </a:r>
            <a:r>
              <a:rPr lang="zh-CN" altLang="en-US" sz="1600" dirty="0"/>
              <a:t>存放所有自动生成的文件</a:t>
            </a:r>
          </a:p>
          <a:p>
            <a:r>
              <a:rPr lang="en-US" altLang="zh-CN" sz="1600" dirty="0" err="1"/>
              <a:t>llsfw</a:t>
            </a:r>
            <a:r>
              <a:rPr lang="en-US" altLang="zh-CN" sz="1600" dirty="0"/>
              <a:t>-demo : </a:t>
            </a:r>
            <a:r>
              <a:rPr lang="zh-CN" altLang="en-US" sz="1600" dirty="0"/>
              <a:t>完整的框架使用样</a:t>
            </a:r>
            <a:r>
              <a:rPr lang="zh-CN" altLang="en-US" sz="1600" dirty="0" smtClean="0"/>
              <a:t>例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 err="1" smtClean="0"/>
              <a:t>llsfw</a:t>
            </a:r>
            <a:r>
              <a:rPr lang="en-US" altLang="zh-CN" sz="1600" dirty="0" smtClean="0"/>
              <a:t>-web </a:t>
            </a:r>
            <a:r>
              <a:rPr lang="en-US" altLang="zh-CN" sz="1600" dirty="0"/>
              <a:t>: </a:t>
            </a:r>
            <a:r>
              <a:rPr lang="zh-CN" altLang="en-US" sz="1600" dirty="0"/>
              <a:t>框架基础功能前端代码</a:t>
            </a:r>
          </a:p>
          <a:p>
            <a:r>
              <a:rPr lang="en-US" altLang="zh-CN" sz="1600" dirty="0" err="1"/>
              <a:t>llsfw-webcore</a:t>
            </a:r>
            <a:r>
              <a:rPr lang="en-US" altLang="zh-CN" sz="1600" dirty="0"/>
              <a:t> : </a:t>
            </a:r>
            <a:r>
              <a:rPr lang="zh-CN" altLang="en-US" sz="1600" dirty="0"/>
              <a:t>框架基础功能后端代码</a:t>
            </a:r>
          </a:p>
          <a:p>
            <a:r>
              <a:rPr lang="en-US" altLang="zh-CN" sz="1600" dirty="0" err="1"/>
              <a:t>llsfw-webgen</a:t>
            </a:r>
            <a:r>
              <a:rPr lang="en-US" altLang="zh-CN" sz="1600" dirty="0"/>
              <a:t> : </a:t>
            </a:r>
            <a:r>
              <a:rPr lang="zh-CN" altLang="en-US" sz="1600" dirty="0"/>
              <a:t>框架基础功能自动生成代码</a:t>
            </a:r>
          </a:p>
          <a:p>
            <a:r>
              <a:rPr lang="en-US" altLang="zh-CN" sz="1600" dirty="0" err="1"/>
              <a:t>llsfw-activiti</a:t>
            </a:r>
            <a:r>
              <a:rPr lang="en-US" altLang="zh-CN" sz="1600" dirty="0"/>
              <a:t> : </a:t>
            </a:r>
            <a:r>
              <a:rPr lang="zh-CN" altLang="en-US" sz="1600" dirty="0"/>
              <a:t>工作流集成模块</a:t>
            </a:r>
          </a:p>
          <a:p>
            <a:r>
              <a:rPr lang="en-US" altLang="zh-CN" sz="1600" dirty="0" err="1"/>
              <a:t>llsfw-webdemo</a:t>
            </a:r>
            <a:r>
              <a:rPr lang="en-US" altLang="zh-CN" sz="1600" dirty="0"/>
              <a:t> : </a:t>
            </a:r>
            <a:r>
              <a:rPr lang="zh-CN" altLang="en-US" sz="1600" dirty="0"/>
              <a:t>框架基础功能</a:t>
            </a:r>
            <a:r>
              <a:rPr lang="en-US" altLang="zh-CN" sz="1600" dirty="0"/>
              <a:t>DEMO</a:t>
            </a:r>
            <a:r>
              <a:rPr lang="zh-CN" altLang="en-US" sz="1600" dirty="0"/>
              <a:t>样例工程</a:t>
            </a:r>
          </a:p>
        </p:txBody>
      </p:sp>
    </p:spTree>
    <p:extLst>
      <p:ext uri="{BB962C8B-B14F-4D97-AF65-F5344CB8AC3E}">
        <p14:creationId xmlns:p14="http://schemas.microsoft.com/office/powerpoint/2010/main" val="32626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获取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14400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可在</a:t>
            </a:r>
            <a:r>
              <a:rPr lang="en-US" altLang="zh-CN" dirty="0">
                <a:hlinkClick r:id="rId2" tooltip="Maven中央库"/>
              </a:rPr>
              <a:t>Maven</a:t>
            </a:r>
            <a:r>
              <a:rPr lang="zh-CN" altLang="en-US" dirty="0">
                <a:hlinkClick r:id="rId2" tooltip="Maven中央库"/>
              </a:rPr>
              <a:t>中央库</a:t>
            </a:r>
            <a:r>
              <a:rPr lang="zh-CN" altLang="en-US" dirty="0"/>
              <a:t>或者</a:t>
            </a:r>
            <a:r>
              <a:rPr lang="en-US" altLang="zh-CN" dirty="0">
                <a:hlinkClick r:id="rId3" tooltip="OSC的MAVEN仓库"/>
              </a:rPr>
              <a:t>OSC</a:t>
            </a:r>
            <a:r>
              <a:rPr lang="zh-CN" altLang="en-US" dirty="0">
                <a:hlinkClick r:id="rId3" tooltip="OSC的MAVEN仓库"/>
              </a:rPr>
              <a:t>的</a:t>
            </a:r>
            <a:r>
              <a:rPr lang="en-US" altLang="zh-CN" dirty="0">
                <a:hlinkClick r:id="rId3" tooltip="OSC的MAVEN仓库"/>
              </a:rPr>
              <a:t>MAVEN</a:t>
            </a:r>
            <a:r>
              <a:rPr lang="zh-CN" altLang="en-US" dirty="0">
                <a:hlinkClick r:id="rId3" tooltip="OSC的MAVEN仓库"/>
              </a:rPr>
              <a:t>仓库</a:t>
            </a:r>
            <a:r>
              <a:rPr lang="zh-CN" altLang="en-US" dirty="0"/>
              <a:t>中搜索最新版本</a:t>
            </a:r>
            <a:r>
              <a:rPr lang="zh-CN" altLang="en-US" dirty="0" smtClean="0"/>
              <a:t>的</a:t>
            </a:r>
            <a:r>
              <a:rPr lang="en-US" altLang="zh-CN" dirty="0" err="1"/>
              <a:t>llsfw</a:t>
            </a:r>
            <a:r>
              <a:rPr lang="zh-CN" altLang="en-US" dirty="0" smtClean="0"/>
              <a:t>来</a:t>
            </a:r>
            <a:r>
              <a:rPr lang="zh-CN" altLang="en-US" dirty="0"/>
              <a:t>添加</a:t>
            </a:r>
            <a:r>
              <a:rPr lang="zh-CN" altLang="en-US" dirty="0" smtClean="0"/>
              <a:t>依赖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36370"/>
            <a:ext cx="31908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36370"/>
            <a:ext cx="29146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79512" y="3680192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可在</a:t>
            </a:r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git.oschina.net/wangkang/llsfw</a:t>
            </a:r>
            <a:r>
              <a:rPr lang="zh-CN" altLang="en-US" dirty="0" smtClean="0"/>
              <a:t>上下载源码</a:t>
            </a:r>
            <a:r>
              <a:rPr lang="en-US" altLang="zh-CN" dirty="0" smtClean="0"/>
              <a:t>,tag</a:t>
            </a:r>
            <a:r>
              <a:rPr lang="zh-CN" altLang="en-US" dirty="0" smtClean="0"/>
              <a:t>为稳定版本</a:t>
            </a:r>
            <a:r>
              <a:rPr lang="en-US" altLang="zh-CN" dirty="0" smtClean="0"/>
              <a:t>,v2</a:t>
            </a:r>
            <a:r>
              <a:rPr lang="zh-CN" altLang="en-US" dirty="0" smtClean="0"/>
              <a:t>为开发版本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6" y="4049524"/>
            <a:ext cx="8346032" cy="21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5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快速搭建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458357"/>
            <a:ext cx="88569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五</a:t>
            </a:r>
            <a:r>
              <a:rPr lang="zh-CN" altLang="en-US" dirty="0" smtClean="0"/>
              <a:t>步即可完成项目搭建</a:t>
            </a:r>
            <a:endParaRPr lang="en-US" altLang="zh-CN" dirty="0" smtClean="0"/>
          </a:p>
          <a:p>
            <a:pPr marL="800100" lvl="1" indent="-342900">
              <a:lnSpc>
                <a:spcPct val="250000"/>
              </a:lnSpc>
              <a:buFont typeface="+mj-lt"/>
              <a:buAutoNum type="arabicPeriod"/>
            </a:pPr>
            <a:r>
              <a:rPr lang="zh-CN" altLang="en-US" dirty="0"/>
              <a:t>签</a:t>
            </a:r>
            <a:r>
              <a:rPr lang="zh-CN" altLang="en-US" dirty="0" smtClean="0"/>
              <a:t>出</a:t>
            </a:r>
            <a:r>
              <a:rPr lang="en-US" altLang="zh-CN" dirty="0" err="1" smtClean="0"/>
              <a:t>llsfw</a:t>
            </a:r>
            <a:r>
              <a:rPr lang="en-US" altLang="zh-CN" dirty="0" smtClean="0"/>
              <a:t>-web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marL="800100" lvl="1" indent="-342900">
              <a:lnSpc>
                <a:spcPct val="250000"/>
              </a:lnSpc>
              <a:buFont typeface="+mj-lt"/>
              <a:buAutoNum type="arabicPeriod"/>
            </a:pPr>
            <a:r>
              <a:rPr lang="zh-CN" altLang="en-US" dirty="0"/>
              <a:t>签</a:t>
            </a:r>
            <a:r>
              <a:rPr lang="zh-CN" altLang="en-US" dirty="0" smtClean="0"/>
              <a:t>出</a:t>
            </a:r>
            <a:r>
              <a:rPr lang="en-US" altLang="zh-CN" dirty="0" err="1" smtClean="0"/>
              <a:t>llsfw-webdemo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并重命名为你想要的项目名称</a:t>
            </a:r>
            <a:endParaRPr lang="en-US" altLang="zh-CN" dirty="0" smtClean="0"/>
          </a:p>
          <a:p>
            <a:pPr marL="800100" lvl="1" indent="-342900">
              <a:lnSpc>
                <a:spcPct val="250000"/>
              </a:lnSpc>
              <a:buFont typeface="+mj-lt"/>
              <a:buAutoNum type="arabicPeriod"/>
            </a:pPr>
            <a:r>
              <a:rPr lang="zh-CN" altLang="en-US" dirty="0" smtClean="0"/>
              <a:t>执行</a:t>
            </a:r>
            <a:r>
              <a:rPr lang="en-US" altLang="zh-CN" dirty="0" err="1" smtClean="0"/>
              <a:t>llsfw</a:t>
            </a:r>
            <a:r>
              <a:rPr lang="en-US" altLang="zh-CN" dirty="0" smtClean="0"/>
              <a:t>-documentation/</a:t>
            </a:r>
            <a:r>
              <a:rPr lang="en-US" altLang="zh-CN" dirty="0" err="1" smtClean="0"/>
              <a:t>llsfw_db_model</a:t>
            </a:r>
            <a:r>
              <a:rPr lang="en-US" altLang="zh-CN" dirty="0" smtClean="0"/>
              <a:t>/LLSFW-CORE-</a:t>
            </a:r>
            <a:r>
              <a:rPr lang="en-US" altLang="zh-CN" dirty="0" err="1" smtClean="0"/>
              <a:t>DB.pdm</a:t>
            </a:r>
            <a:r>
              <a:rPr lang="zh-CN" altLang="en-US" dirty="0" smtClean="0"/>
              <a:t>中的脚本</a:t>
            </a:r>
            <a:endParaRPr lang="en-US" altLang="zh-CN" dirty="0" smtClean="0"/>
          </a:p>
          <a:p>
            <a:pPr marL="800100" lvl="1" indent="-342900">
              <a:lnSpc>
                <a:spcPct val="250000"/>
              </a:lnSpc>
              <a:buFont typeface="+mj-lt"/>
              <a:buAutoNum type="arabicPeriod"/>
            </a:pPr>
            <a:r>
              <a:rPr lang="zh-CN" altLang="en-US" dirty="0" smtClean="0"/>
              <a:t>执行</a:t>
            </a:r>
            <a:r>
              <a:rPr lang="en-US" altLang="zh-CN" dirty="0" err="1" smtClean="0"/>
              <a:t>llsfw</a:t>
            </a:r>
            <a:r>
              <a:rPr lang="en-US" altLang="zh-CN" dirty="0" smtClean="0"/>
              <a:t>-documentation/data/</a:t>
            </a:r>
            <a:r>
              <a:rPr lang="zh-CN" altLang="en-US" dirty="0" smtClean="0"/>
              <a:t>中的数据初始化脚本</a:t>
            </a:r>
            <a:endParaRPr lang="en-US" altLang="zh-CN" dirty="0" smtClean="0"/>
          </a:p>
          <a:p>
            <a:pPr marL="800100" lvl="1" indent="-342900">
              <a:lnSpc>
                <a:spcPct val="250000"/>
              </a:lnSpc>
              <a:buFont typeface="+mj-lt"/>
              <a:buAutoNum type="arabicPeriod"/>
            </a:pPr>
            <a:r>
              <a:rPr lang="zh-CN" altLang="en-US" dirty="0" smtClean="0"/>
              <a:t>部署</a:t>
            </a:r>
            <a:r>
              <a:rPr lang="en-US" altLang="zh-CN" dirty="0" smtClean="0"/>
              <a:t>TOMCAT,</a:t>
            </a:r>
            <a:r>
              <a:rPr lang="zh-CN" altLang="en-US" dirty="0" smtClean="0"/>
              <a:t>启动</a:t>
            </a:r>
          </a:p>
        </p:txBody>
      </p:sp>
    </p:spTree>
    <p:extLst>
      <p:ext uri="{BB962C8B-B14F-4D97-AF65-F5344CB8AC3E}">
        <p14:creationId xmlns:p14="http://schemas.microsoft.com/office/powerpoint/2010/main" val="29482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配置文件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613406"/>
            <a:ext cx="885698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hlinkClick r:id="rId2"/>
              </a:rPr>
              <a:t>resources.properties</a:t>
            </a:r>
            <a:r>
              <a:rPr lang="en-US" altLang="zh-CN" dirty="0"/>
              <a:t> : </a:t>
            </a:r>
            <a:r>
              <a:rPr lang="zh-CN" altLang="en-US" dirty="0"/>
              <a:t>主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i18n </a:t>
            </a:r>
            <a:r>
              <a:rPr lang="en-US" altLang="zh-CN" dirty="0"/>
              <a:t>: </a:t>
            </a:r>
            <a:r>
              <a:rPr lang="zh-CN" altLang="en-US" dirty="0"/>
              <a:t>存放国际化消息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sqlmap</a:t>
            </a:r>
            <a:r>
              <a:rPr lang="en-US" altLang="zh-CN" dirty="0"/>
              <a:t> : </a:t>
            </a:r>
            <a:r>
              <a:rPr lang="zh-CN" altLang="en-US" dirty="0"/>
              <a:t>存放</a:t>
            </a:r>
            <a:r>
              <a:rPr lang="en-US" altLang="zh-CN" dirty="0" err="1"/>
              <a:t>Mybatis</a:t>
            </a:r>
            <a:r>
              <a:rPr lang="zh-CN" altLang="en-US" dirty="0"/>
              <a:t>的</a:t>
            </a:r>
            <a:r>
              <a:rPr lang="en-US" altLang="zh-CN" dirty="0" err="1"/>
              <a:t>SqlMap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logback.xml </a:t>
            </a:r>
            <a:r>
              <a:rPr lang="en-US" altLang="zh-CN" dirty="0"/>
              <a:t>: </a:t>
            </a:r>
            <a:r>
              <a:rPr lang="zh-CN" altLang="en-US" dirty="0"/>
              <a:t>标准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logback</a:t>
            </a:r>
            <a:r>
              <a:rPr lang="zh-CN" altLang="en-US" dirty="0" smtClean="0"/>
              <a:t>配置文件</a:t>
            </a:r>
            <a:r>
              <a:rPr lang="en-US" altLang="zh-CN" dirty="0"/>
              <a:t>,</a:t>
            </a:r>
            <a:r>
              <a:rPr lang="zh-CN" altLang="en-US" dirty="0"/>
              <a:t>详情可在官网查询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spring-interceptors.xml </a:t>
            </a:r>
            <a:r>
              <a:rPr lang="en-US" altLang="zh-CN" dirty="0"/>
              <a:t>: </a:t>
            </a:r>
            <a:r>
              <a:rPr lang="en-US" altLang="zh-CN" dirty="0" err="1"/>
              <a:t>url</a:t>
            </a:r>
            <a:r>
              <a:rPr lang="zh-CN" altLang="en-US" dirty="0"/>
              <a:t>拦截器</a:t>
            </a:r>
            <a:r>
              <a:rPr lang="en-US" altLang="zh-CN" dirty="0"/>
              <a:t>,spring</a:t>
            </a:r>
            <a:r>
              <a:rPr lang="zh-CN" altLang="en-US" dirty="0"/>
              <a:t>标准配置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spring-scheduler.xml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4"/>
              </a:rPr>
              <a:t>spring-security.xml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5"/>
              </a:rPr>
              <a:t>spring-systemParam.xml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6"/>
              </a:rPr>
              <a:t>web.xml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47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开发范例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613406"/>
            <a:ext cx="8856984" cy="45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参考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环境变量设定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22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规范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486386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使用者项目中必要的包结构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2028904"/>
            <a:ext cx="89289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控制</a:t>
            </a:r>
            <a:r>
              <a:rPr lang="zh-CN" altLang="en-US" dirty="0"/>
              <a:t>层的扫描规则</a:t>
            </a:r>
            <a:r>
              <a:rPr lang="en-US" altLang="zh-CN" dirty="0"/>
              <a:t>(</a:t>
            </a:r>
            <a:r>
              <a:rPr lang="en-US" altLang="zh-CN" dirty="0" err="1"/>
              <a:t>src</a:t>
            </a:r>
            <a:r>
              <a:rPr lang="en-US" altLang="zh-CN" dirty="0"/>
              <a:t>/main/java) : 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com</a:t>
            </a:r>
            <a:r>
              <a:rPr lang="en-US" altLang="zh-CN" b="1" dirty="0"/>
              <a:t>.*.*.controller</a:t>
            </a:r>
            <a:r>
              <a:rPr lang="en-US" altLang="zh-CN" b="1" dirty="0" smtClean="0"/>
              <a:t>.*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业务</a:t>
            </a:r>
            <a:r>
              <a:rPr lang="zh-CN" altLang="en-US" dirty="0"/>
              <a:t>逻辑层的扫描规则 </a:t>
            </a:r>
            <a:r>
              <a:rPr lang="en-US" altLang="zh-CN" dirty="0"/>
              <a:t>(</a:t>
            </a:r>
            <a:r>
              <a:rPr lang="en-US" altLang="zh-CN" dirty="0" err="1"/>
              <a:t>src</a:t>
            </a:r>
            <a:r>
              <a:rPr lang="en-US" altLang="zh-CN" dirty="0"/>
              <a:t>/main/java): 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com</a:t>
            </a:r>
            <a:r>
              <a:rPr lang="en-US" altLang="zh-CN" b="1" dirty="0"/>
              <a:t>.*.*.service</a:t>
            </a:r>
            <a:r>
              <a:rPr lang="en-US" altLang="zh-CN" b="1" dirty="0" smtClean="0"/>
              <a:t>.*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Mapper</a:t>
            </a:r>
            <a:r>
              <a:rPr lang="zh-CN" altLang="en-US" dirty="0"/>
              <a:t>层的扫描规则 </a:t>
            </a:r>
            <a:r>
              <a:rPr lang="en-US" altLang="zh-CN" dirty="0"/>
              <a:t>(</a:t>
            </a:r>
            <a:r>
              <a:rPr lang="en-US" altLang="zh-CN" dirty="0" err="1"/>
              <a:t>src</a:t>
            </a:r>
            <a:r>
              <a:rPr lang="en-US" altLang="zh-CN" dirty="0"/>
              <a:t>/main/java): 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com.*.*.mapper.standard.* , com.*.*.mapper.expand.*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model</a:t>
            </a:r>
            <a:r>
              <a:rPr lang="zh-CN" altLang="en-US" dirty="0"/>
              <a:t>层的扫描规则 </a:t>
            </a:r>
            <a:r>
              <a:rPr lang="en-US" altLang="zh-CN" dirty="0"/>
              <a:t>(</a:t>
            </a:r>
            <a:r>
              <a:rPr lang="en-US" altLang="zh-CN" dirty="0" err="1"/>
              <a:t>src</a:t>
            </a:r>
            <a:r>
              <a:rPr lang="en-US" altLang="zh-CN" dirty="0"/>
              <a:t>/main/java): 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com</a:t>
            </a:r>
            <a:r>
              <a:rPr lang="en-US" altLang="zh-CN" b="1" dirty="0"/>
              <a:t>.*.*.model.standard.* , com.*.*.model.expand</a:t>
            </a:r>
            <a:r>
              <a:rPr lang="en-US" altLang="zh-CN" b="1" dirty="0" smtClean="0"/>
              <a:t>.*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SqlMap</a:t>
            </a:r>
            <a:r>
              <a:rPr lang="zh-CN" altLang="en-US" dirty="0"/>
              <a:t>层的扫描规则 </a:t>
            </a:r>
            <a:r>
              <a:rPr lang="en-US" altLang="zh-CN" dirty="0"/>
              <a:t>(</a:t>
            </a:r>
            <a:r>
              <a:rPr lang="en-US" altLang="zh-CN" dirty="0" err="1"/>
              <a:t>src</a:t>
            </a:r>
            <a:r>
              <a:rPr lang="en-US" altLang="zh-CN" dirty="0"/>
              <a:t>/main/java/resources):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dirty="0" err="1" smtClean="0"/>
              <a:t>sqlmap</a:t>
            </a:r>
            <a:r>
              <a:rPr lang="en-US" altLang="zh-CN" b="1" dirty="0"/>
              <a:t>/*/*/standard/*/*.xml , </a:t>
            </a:r>
            <a:r>
              <a:rPr lang="en-US" altLang="zh-CN" b="1" dirty="0" err="1"/>
              <a:t>sqlmap</a:t>
            </a:r>
            <a:r>
              <a:rPr lang="en-US" altLang="zh-CN" b="1" dirty="0"/>
              <a:t>/*/*/expand/*/*.xml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642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规范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48638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使用</a:t>
            </a:r>
            <a:r>
              <a:rPr lang="zh-CN" altLang="en-US" b="1" dirty="0"/>
              <a:t>者项目中必要包结构的说明</a:t>
            </a:r>
            <a:r>
              <a:rPr lang="en-US" altLang="zh-CN" b="1" dirty="0"/>
              <a:t>,</a:t>
            </a:r>
            <a:r>
              <a:rPr lang="zh-CN" altLang="en-US" b="1" dirty="0"/>
              <a:t>以及必要的要求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845979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Lato"/>
              </a:rPr>
              <a:t>在所有层</a:t>
            </a:r>
            <a:r>
              <a:rPr lang="en-US" altLang="zh-CN" sz="1200" dirty="0">
                <a:latin typeface="Lato"/>
              </a:rPr>
              <a:t>(</a:t>
            </a:r>
            <a:r>
              <a:rPr lang="en-US" altLang="zh-CN" sz="1200" dirty="0" err="1">
                <a:latin typeface="Lato"/>
              </a:rPr>
              <a:t>contoller,service,mapper,model,sqlmap</a:t>
            </a:r>
            <a:r>
              <a:rPr lang="en-US" altLang="zh-CN" sz="1200" dirty="0">
                <a:latin typeface="Lato"/>
              </a:rPr>
              <a:t>)</a:t>
            </a:r>
            <a:r>
              <a:rPr lang="zh-CN" altLang="en-US" sz="1200" dirty="0">
                <a:latin typeface="Lato"/>
              </a:rPr>
              <a:t>中</a:t>
            </a:r>
            <a:r>
              <a:rPr lang="en-US" altLang="zh-CN" sz="1200" dirty="0">
                <a:latin typeface="Lato"/>
              </a:rPr>
              <a:t>,</a:t>
            </a:r>
            <a:r>
              <a:rPr lang="zh-CN" altLang="en-US" sz="1200" dirty="0">
                <a:latin typeface="Lato"/>
              </a:rPr>
              <a:t>类或者文件都必须用包隔开</a:t>
            </a:r>
            <a:r>
              <a:rPr lang="en-US" altLang="zh-CN" sz="1200" dirty="0">
                <a:latin typeface="Lato"/>
              </a:rPr>
              <a:t>,</a:t>
            </a:r>
            <a:r>
              <a:rPr lang="zh-CN" altLang="en-US" sz="1200" dirty="0">
                <a:latin typeface="Lato"/>
              </a:rPr>
              <a:t>包的含义可认为是</a:t>
            </a:r>
            <a:r>
              <a:rPr lang="en-US" altLang="zh-CN" sz="1200" dirty="0">
                <a:latin typeface="Lato"/>
              </a:rPr>
              <a:t>"</a:t>
            </a:r>
            <a:r>
              <a:rPr lang="zh-CN" altLang="en-US" sz="1200" dirty="0">
                <a:latin typeface="Lato"/>
              </a:rPr>
              <a:t>模块</a:t>
            </a:r>
            <a:r>
              <a:rPr lang="zh-CN" altLang="en-US" sz="1200" dirty="0" smtClean="0">
                <a:latin typeface="Lato"/>
              </a:rPr>
              <a:t>名</a:t>
            </a:r>
            <a:r>
              <a:rPr lang="en-US" altLang="zh-CN" sz="1200" dirty="0" smtClean="0">
                <a:latin typeface="Lato"/>
              </a:rPr>
              <a:t>“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altLang="zh-CN" sz="1200" dirty="0">
              <a:latin typeface="Lato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Lato"/>
              </a:rPr>
              <a:t>控制层</a:t>
            </a:r>
            <a:r>
              <a:rPr lang="en-US" altLang="zh-CN" sz="1200" dirty="0">
                <a:latin typeface="Lato"/>
              </a:rPr>
              <a:t>(controller)</a:t>
            </a:r>
            <a:r>
              <a:rPr lang="zh-CN" altLang="en-US" sz="1200" dirty="0">
                <a:latin typeface="Lato"/>
              </a:rPr>
              <a:t>添加</a:t>
            </a:r>
            <a:r>
              <a:rPr lang="en-US" altLang="zh-CN" sz="1200" dirty="0">
                <a:latin typeface="Lato"/>
              </a:rPr>
              <a:t>@</a:t>
            </a:r>
            <a:r>
              <a:rPr lang="en-US" altLang="zh-CN" sz="1200" dirty="0" err="1">
                <a:latin typeface="Lato"/>
              </a:rPr>
              <a:t>RequiresPermissions</a:t>
            </a:r>
            <a:r>
              <a:rPr lang="en-US" altLang="zh-CN" sz="1200" dirty="0">
                <a:latin typeface="Lato"/>
              </a:rPr>
              <a:t>,</a:t>
            </a:r>
            <a:r>
              <a:rPr lang="zh-CN" altLang="en-US" sz="1200" dirty="0">
                <a:latin typeface="Lato"/>
              </a:rPr>
              <a:t>则有权限管控</a:t>
            </a:r>
            <a:r>
              <a:rPr lang="en-US" altLang="zh-CN" sz="1200" dirty="0">
                <a:latin typeface="Lato"/>
              </a:rPr>
              <a:t>,</a:t>
            </a:r>
            <a:r>
              <a:rPr lang="zh-CN" altLang="en-US" sz="1200" dirty="0">
                <a:latin typeface="Lato"/>
              </a:rPr>
              <a:t>反之则无权限管</a:t>
            </a:r>
            <a:r>
              <a:rPr lang="zh-CN" altLang="en-US" sz="1200" dirty="0" smtClean="0">
                <a:latin typeface="Lato"/>
              </a:rPr>
              <a:t>控</a:t>
            </a:r>
            <a:endParaRPr lang="en-US" altLang="zh-CN" sz="1200" dirty="0" smtClean="0">
              <a:latin typeface="Lato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zh-CN" altLang="en-US" sz="1200" dirty="0">
              <a:latin typeface="Lato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Lato"/>
              </a:rPr>
              <a:t>业务逻辑层</a:t>
            </a:r>
            <a:r>
              <a:rPr lang="en-US" altLang="zh-CN" sz="1200" dirty="0">
                <a:latin typeface="Lato"/>
              </a:rPr>
              <a:t>(service)</a:t>
            </a:r>
            <a:r>
              <a:rPr lang="zh-CN" altLang="en-US" sz="1200" dirty="0">
                <a:latin typeface="Lato"/>
              </a:rPr>
              <a:t>继承</a:t>
            </a:r>
            <a:r>
              <a:rPr lang="en-US" altLang="zh-CN" sz="1200" dirty="0" err="1">
                <a:latin typeface="Lato"/>
              </a:rPr>
              <a:t>com.llsfw.core.service.BaseService</a:t>
            </a:r>
            <a:r>
              <a:rPr lang="en-US" altLang="zh-CN" sz="1200" dirty="0">
                <a:latin typeface="Lato"/>
              </a:rPr>
              <a:t>,</a:t>
            </a:r>
            <a:r>
              <a:rPr lang="zh-CN" altLang="en-US" sz="1200" dirty="0">
                <a:latin typeface="Lato"/>
              </a:rPr>
              <a:t>默认事务传播机制为</a:t>
            </a:r>
            <a:r>
              <a:rPr lang="en-US" altLang="zh-CN" sz="1200" dirty="0" err="1" smtClean="0">
                <a:latin typeface="Lato"/>
              </a:rPr>
              <a:t>Propagation.REQUIRED</a:t>
            </a:r>
            <a:endParaRPr lang="en-US" altLang="zh-CN" sz="1200" dirty="0" smtClean="0">
              <a:latin typeface="Lato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altLang="zh-CN" sz="1200" dirty="0">
              <a:latin typeface="Lato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Lato"/>
              </a:rPr>
              <a:t>业务逻辑层</a:t>
            </a:r>
            <a:r>
              <a:rPr lang="en-US" altLang="zh-CN" sz="1200" dirty="0">
                <a:latin typeface="Lato"/>
              </a:rPr>
              <a:t>(service)</a:t>
            </a:r>
            <a:r>
              <a:rPr lang="zh-CN" altLang="en-US" sz="1200" dirty="0">
                <a:latin typeface="Lato"/>
              </a:rPr>
              <a:t>不继承</a:t>
            </a:r>
            <a:r>
              <a:rPr lang="en-US" altLang="zh-CN" sz="1200" dirty="0" err="1">
                <a:latin typeface="Lato"/>
              </a:rPr>
              <a:t>com.llsfw.core.service.BaseService</a:t>
            </a:r>
            <a:r>
              <a:rPr lang="en-US" altLang="zh-CN" sz="1200" dirty="0">
                <a:latin typeface="Lato"/>
              </a:rPr>
              <a:t>,</a:t>
            </a:r>
            <a:r>
              <a:rPr lang="zh-CN" altLang="en-US" sz="1200" dirty="0">
                <a:latin typeface="Lato"/>
              </a:rPr>
              <a:t>默认没有事务管</a:t>
            </a:r>
            <a:r>
              <a:rPr lang="zh-CN" altLang="en-US" sz="1200" dirty="0" smtClean="0">
                <a:latin typeface="Lato"/>
              </a:rPr>
              <a:t>控</a:t>
            </a:r>
            <a:endParaRPr lang="en-US" altLang="zh-CN" sz="1200" dirty="0" smtClean="0">
              <a:latin typeface="Lato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zh-CN" altLang="en-US" sz="1200" dirty="0">
              <a:latin typeface="Lato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Lato"/>
              </a:rPr>
              <a:t>业务逻辑层</a:t>
            </a:r>
            <a:r>
              <a:rPr lang="en-US" altLang="zh-CN" sz="1200" dirty="0">
                <a:latin typeface="Lato"/>
              </a:rPr>
              <a:t>(service)</a:t>
            </a:r>
            <a:r>
              <a:rPr lang="zh-CN" altLang="en-US" sz="1200" dirty="0">
                <a:latin typeface="Lato"/>
              </a:rPr>
              <a:t>如需要使用其他的事务传播机制</a:t>
            </a:r>
            <a:r>
              <a:rPr lang="en-US" altLang="zh-CN" sz="1200" dirty="0">
                <a:latin typeface="Lato"/>
              </a:rPr>
              <a:t>,</a:t>
            </a:r>
            <a:r>
              <a:rPr lang="zh-CN" altLang="en-US" sz="1200" dirty="0">
                <a:latin typeface="Lato"/>
              </a:rPr>
              <a:t>则在方法上注明</a:t>
            </a:r>
            <a:r>
              <a:rPr lang="en-US" altLang="zh-CN" sz="1200" dirty="0">
                <a:latin typeface="Lato"/>
              </a:rPr>
              <a:t>@</a:t>
            </a:r>
            <a:r>
              <a:rPr lang="en-US" altLang="zh-CN" sz="1200" dirty="0" smtClean="0">
                <a:latin typeface="Lato"/>
              </a:rPr>
              <a:t>Transactional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altLang="zh-CN" sz="1200" dirty="0">
              <a:latin typeface="Lato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Lato"/>
              </a:rPr>
              <a:t>在</a:t>
            </a:r>
            <a:r>
              <a:rPr lang="en-US" altLang="zh-CN" sz="1200" dirty="0" err="1">
                <a:latin typeface="Lato"/>
              </a:rPr>
              <a:t>mapper,model,sqlmap</a:t>
            </a:r>
            <a:r>
              <a:rPr lang="zh-CN" altLang="en-US" sz="1200" dirty="0">
                <a:latin typeface="Lato"/>
              </a:rPr>
              <a:t>层下的自动生成的文件需放在</a:t>
            </a:r>
            <a:r>
              <a:rPr lang="en-US" altLang="zh-CN" sz="1200" dirty="0">
                <a:latin typeface="Lato"/>
              </a:rPr>
              <a:t>standard</a:t>
            </a:r>
            <a:r>
              <a:rPr lang="zh-CN" altLang="en-US" sz="1200" dirty="0">
                <a:latin typeface="Lato"/>
              </a:rPr>
              <a:t>包中</a:t>
            </a:r>
            <a:r>
              <a:rPr lang="en-US" altLang="zh-CN" sz="1200" dirty="0">
                <a:latin typeface="Lato"/>
              </a:rPr>
              <a:t>,</a:t>
            </a:r>
            <a:r>
              <a:rPr lang="zh-CN" altLang="en-US" sz="1200" dirty="0">
                <a:latin typeface="Lato"/>
              </a:rPr>
              <a:t>而自定义的文件需放在</a:t>
            </a:r>
            <a:r>
              <a:rPr lang="en-US" altLang="zh-CN" sz="1200" dirty="0">
                <a:latin typeface="Lato"/>
              </a:rPr>
              <a:t>expand</a:t>
            </a:r>
            <a:r>
              <a:rPr lang="zh-CN" altLang="en-US" sz="1200" dirty="0">
                <a:latin typeface="Lato"/>
              </a:rPr>
              <a:t>包</a:t>
            </a:r>
            <a:r>
              <a:rPr lang="zh-CN" altLang="en-US" sz="1200" dirty="0" smtClean="0">
                <a:latin typeface="Lato"/>
              </a:rPr>
              <a:t>中</a:t>
            </a:r>
            <a:endParaRPr lang="en-US" altLang="zh-CN" sz="1200" dirty="0" smtClean="0">
              <a:latin typeface="Lato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zh-CN" altLang="en-US" sz="1200" dirty="0">
              <a:latin typeface="Lato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Lato"/>
              </a:rPr>
              <a:t>DBContextHolder</a:t>
            </a:r>
            <a:r>
              <a:rPr lang="zh-CN" altLang="en-US" sz="1200" dirty="0">
                <a:latin typeface="Lato"/>
              </a:rPr>
              <a:t>数据库切换</a:t>
            </a:r>
            <a:r>
              <a:rPr lang="en-US" altLang="zh-CN" sz="1200" dirty="0">
                <a:latin typeface="Lato"/>
              </a:rPr>
              <a:t>,</a:t>
            </a:r>
            <a:r>
              <a:rPr lang="zh-CN" altLang="en-US" sz="1200" dirty="0">
                <a:latin typeface="Lato"/>
              </a:rPr>
              <a:t>必须在</a:t>
            </a:r>
            <a:r>
              <a:rPr lang="en-US" altLang="zh-CN" sz="1200" dirty="0">
                <a:latin typeface="Lato"/>
              </a:rPr>
              <a:t>"</a:t>
            </a:r>
            <a:r>
              <a:rPr lang="zh-CN" altLang="en-US" sz="1200" dirty="0">
                <a:latin typeface="Lato"/>
              </a:rPr>
              <a:t>非业务逻辑层</a:t>
            </a:r>
            <a:r>
              <a:rPr lang="en-US" altLang="zh-CN" sz="1200" dirty="0">
                <a:latin typeface="Lato"/>
              </a:rPr>
              <a:t>"</a:t>
            </a:r>
            <a:r>
              <a:rPr lang="zh-CN" altLang="en-US" sz="1200" dirty="0">
                <a:latin typeface="Lato"/>
              </a:rPr>
              <a:t>调用</a:t>
            </a:r>
            <a:r>
              <a:rPr lang="en-US" altLang="zh-CN" sz="1200" dirty="0">
                <a:latin typeface="Lato"/>
              </a:rPr>
              <a:t>,</a:t>
            </a:r>
            <a:r>
              <a:rPr lang="zh-CN" altLang="en-US" sz="1200" dirty="0">
                <a:latin typeface="Lato"/>
              </a:rPr>
              <a:t>并且尽可能的减少数据库切换的次数</a:t>
            </a:r>
            <a:r>
              <a:rPr lang="en-US" altLang="zh-CN" sz="1200" dirty="0">
                <a:latin typeface="Lato"/>
              </a:rPr>
              <a:t>,</a:t>
            </a:r>
            <a:r>
              <a:rPr lang="zh-CN" altLang="en-US" sz="1200" dirty="0">
                <a:latin typeface="Lato"/>
              </a:rPr>
              <a:t>过多的切换</a:t>
            </a:r>
            <a:r>
              <a:rPr lang="en-US" altLang="zh-CN" sz="1200" dirty="0">
                <a:latin typeface="Lato"/>
              </a:rPr>
              <a:t>,</a:t>
            </a:r>
            <a:r>
              <a:rPr lang="zh-CN" altLang="en-US" sz="1200" dirty="0">
                <a:latin typeface="Lato"/>
              </a:rPr>
              <a:t>同样会造成性能</a:t>
            </a:r>
            <a:r>
              <a:rPr lang="zh-CN" altLang="en-US" sz="1200" dirty="0" smtClean="0">
                <a:latin typeface="Lato"/>
              </a:rPr>
              <a:t>降低</a:t>
            </a:r>
            <a:endParaRPr lang="en-US" altLang="zh-CN" sz="1200" dirty="0" smtClean="0">
              <a:latin typeface="Lato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zh-CN" altLang="en-US" sz="1200" dirty="0">
              <a:latin typeface="Lato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Lato"/>
              </a:rPr>
              <a:t>使用者需自己实现验证的</a:t>
            </a:r>
            <a:r>
              <a:rPr lang="en-US" altLang="zh-CN" sz="1200" dirty="0">
                <a:latin typeface="Lato"/>
              </a:rPr>
              <a:t>Realm</a:t>
            </a:r>
            <a:r>
              <a:rPr lang="zh-CN" altLang="en-US" sz="1200" dirty="0">
                <a:latin typeface="Lato"/>
              </a:rPr>
              <a:t>和登陆</a:t>
            </a:r>
            <a:r>
              <a:rPr lang="en-US" altLang="zh-CN" sz="1200" dirty="0" err="1">
                <a:latin typeface="Lato"/>
              </a:rPr>
              <a:t>contoller</a:t>
            </a:r>
            <a:r>
              <a:rPr lang="en-US" altLang="zh-CN" sz="1200" dirty="0">
                <a:latin typeface="Lato"/>
              </a:rPr>
              <a:t>(</a:t>
            </a:r>
            <a:r>
              <a:rPr lang="zh-CN" altLang="en-US" sz="1200" dirty="0">
                <a:latin typeface="Lato"/>
              </a:rPr>
              <a:t>可参考</a:t>
            </a:r>
            <a:r>
              <a:rPr lang="en-US" altLang="zh-CN" sz="1200" dirty="0" err="1">
                <a:latin typeface="Lato"/>
              </a:rPr>
              <a:t>llsfw</a:t>
            </a:r>
            <a:r>
              <a:rPr lang="en-US" altLang="zh-CN" sz="1200" dirty="0">
                <a:latin typeface="Lato"/>
              </a:rPr>
              <a:t>-demo</a:t>
            </a:r>
            <a:r>
              <a:rPr lang="zh-CN" altLang="en-US" sz="1200" dirty="0">
                <a:latin typeface="Lato"/>
              </a:rPr>
              <a:t>项目</a:t>
            </a:r>
            <a:r>
              <a:rPr lang="en-US" altLang="zh-CN" sz="1200" dirty="0">
                <a:latin typeface="Lato"/>
              </a:rPr>
              <a:t>)</a:t>
            </a:r>
            <a:endParaRPr lang="en-US" altLang="zh-CN" sz="1200" b="0" i="0" dirty="0"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642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规范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48638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建议</a:t>
            </a:r>
            <a:r>
              <a:rPr lang="zh-CN" altLang="en-US" b="1" dirty="0"/>
              <a:t>使用者项目遵循规范要求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026846"/>
            <a:ext cx="9144000" cy="3441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所有项目</a:t>
            </a:r>
            <a:r>
              <a:rPr lang="en-US" altLang="zh-CN" sz="1600" dirty="0"/>
              <a:t>,web</a:t>
            </a:r>
            <a:r>
              <a:rPr lang="zh-CN" altLang="en-US" sz="1600" dirty="0"/>
              <a:t>类型的项目中只能存放前端的内容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所有项目</a:t>
            </a:r>
            <a:r>
              <a:rPr lang="en-US" altLang="zh-CN" sz="1600" dirty="0"/>
              <a:t>,</a:t>
            </a:r>
            <a:r>
              <a:rPr lang="zh-CN" altLang="en-US" sz="1600" dirty="0"/>
              <a:t>自动生成的代码</a:t>
            </a:r>
            <a:r>
              <a:rPr lang="en-US" altLang="zh-CN" sz="1600" dirty="0"/>
              <a:t>,</a:t>
            </a:r>
            <a:r>
              <a:rPr lang="zh-CN" altLang="en-US" sz="1600" dirty="0"/>
              <a:t>应放在独立的工程中</a:t>
            </a:r>
            <a:r>
              <a:rPr lang="en-US" altLang="zh-CN" sz="1600" dirty="0"/>
              <a:t>,</a:t>
            </a:r>
            <a:r>
              <a:rPr lang="zh-CN" altLang="en-US" sz="1600" dirty="0"/>
              <a:t>并且禁止人为修改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所有项目</a:t>
            </a:r>
            <a:r>
              <a:rPr lang="en-US" altLang="zh-CN" sz="1600" dirty="0"/>
              <a:t>,</a:t>
            </a:r>
            <a:r>
              <a:rPr lang="zh-CN" altLang="en-US" sz="1600" dirty="0"/>
              <a:t>接口</a:t>
            </a:r>
            <a:r>
              <a:rPr lang="en-US" altLang="zh-CN" sz="1600" dirty="0"/>
              <a:t>,</a:t>
            </a:r>
            <a:r>
              <a:rPr lang="zh-CN" altLang="en-US" sz="1600" dirty="0"/>
              <a:t>以及</a:t>
            </a:r>
            <a:r>
              <a:rPr lang="en-US" altLang="zh-CN" sz="1600" dirty="0"/>
              <a:t>VO</a:t>
            </a:r>
            <a:r>
              <a:rPr lang="zh-CN" altLang="en-US" sz="1600" dirty="0"/>
              <a:t>的定义</a:t>
            </a:r>
            <a:r>
              <a:rPr lang="en-US" altLang="zh-CN" sz="1600" dirty="0"/>
              <a:t>,</a:t>
            </a:r>
            <a:r>
              <a:rPr lang="zh-CN" altLang="en-US" sz="1600" dirty="0"/>
              <a:t>以及需公开的类</a:t>
            </a:r>
            <a:r>
              <a:rPr lang="en-US" altLang="zh-CN" sz="1600" dirty="0"/>
              <a:t>,</a:t>
            </a:r>
            <a:r>
              <a:rPr lang="zh-CN" altLang="en-US" sz="1600" dirty="0"/>
              <a:t>应放在独立的工程中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所有</a:t>
            </a:r>
            <a:r>
              <a:rPr lang="en-US" altLang="zh-CN" sz="1600" dirty="0" err="1"/>
              <a:t>mvc</a:t>
            </a:r>
            <a:r>
              <a:rPr lang="zh-CN" altLang="en-US" sz="1600" dirty="0"/>
              <a:t>端异常必须抛出到最外一层</a:t>
            </a:r>
            <a:r>
              <a:rPr lang="en-US" altLang="zh-CN" sz="1600" dirty="0"/>
              <a:t>,</a:t>
            </a:r>
            <a:r>
              <a:rPr lang="zh-CN" altLang="en-US" sz="1600" dirty="0"/>
              <a:t>如无特殊原因</a:t>
            </a:r>
            <a:r>
              <a:rPr lang="en-US" altLang="zh-CN" sz="1600" dirty="0"/>
              <a:t>,</a:t>
            </a:r>
            <a:r>
              <a:rPr lang="zh-CN" altLang="en-US" sz="1600" dirty="0"/>
              <a:t>不得</a:t>
            </a:r>
            <a:r>
              <a:rPr lang="en-US" altLang="zh-CN" sz="1600" dirty="0"/>
              <a:t>catch</a:t>
            </a:r>
            <a:r>
              <a:rPr lang="zh-CN" altLang="en-US" sz="1600" dirty="0"/>
              <a:t>异常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不允许在</a:t>
            </a:r>
            <a:r>
              <a:rPr lang="en-US" altLang="zh-CN" sz="1600" dirty="0" err="1"/>
              <a:t>SqlMap</a:t>
            </a:r>
            <a:r>
              <a:rPr lang="zh-CN" altLang="en-US" sz="1600" dirty="0"/>
              <a:t>之外的其他任何地方出现</a:t>
            </a:r>
            <a:r>
              <a:rPr lang="en-US" altLang="zh-CN" sz="1600" dirty="0"/>
              <a:t>SQL</a:t>
            </a:r>
            <a:r>
              <a:rPr lang="zh-CN" altLang="en-US" sz="1600" dirty="0"/>
              <a:t>语句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尽量保证所有的业务逻辑在业务逻辑层</a:t>
            </a:r>
            <a:r>
              <a:rPr lang="en-US" altLang="zh-CN" sz="1600" dirty="0"/>
              <a:t>(service)</a:t>
            </a:r>
            <a:r>
              <a:rPr lang="zh-CN" altLang="en-US" sz="1600" dirty="0"/>
              <a:t>完成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在整个项目的</a:t>
            </a:r>
            <a:r>
              <a:rPr lang="en-US" altLang="zh-CN" sz="1600" dirty="0"/>
              <a:t>java package</a:t>
            </a:r>
            <a:r>
              <a:rPr lang="zh-CN" altLang="en-US" sz="1600" dirty="0"/>
              <a:t>中不允许存放</a:t>
            </a:r>
            <a:r>
              <a:rPr lang="en-US" altLang="zh-CN" sz="1600" dirty="0"/>
              <a:t>.java</a:t>
            </a:r>
            <a:r>
              <a:rPr lang="zh-CN" altLang="en-US" sz="1600" dirty="0"/>
              <a:t>之外的文件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如项目需要国际化</a:t>
            </a:r>
            <a:r>
              <a:rPr lang="en-US" altLang="zh-CN" sz="1600" dirty="0"/>
              <a:t>,</a:t>
            </a:r>
            <a:r>
              <a:rPr lang="zh-CN" altLang="en-US" sz="1600" dirty="0"/>
              <a:t>则项目中所有的文字描述</a:t>
            </a:r>
            <a:r>
              <a:rPr lang="en-US" altLang="zh-CN" sz="1600" dirty="0"/>
              <a:t>,</a:t>
            </a:r>
            <a:r>
              <a:rPr lang="zh-CN" altLang="en-US" sz="1600" dirty="0"/>
              <a:t>都需配置在国际化文件中</a:t>
            </a:r>
            <a:r>
              <a:rPr lang="en-US" altLang="zh-CN" sz="1600" dirty="0"/>
              <a:t>,</a:t>
            </a:r>
            <a:r>
              <a:rPr lang="zh-CN" altLang="en-US" sz="1600" dirty="0"/>
              <a:t>不能在页面中写死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整体项目中</a:t>
            </a:r>
            <a:r>
              <a:rPr lang="en-US" altLang="zh-CN" sz="1600" dirty="0"/>
              <a:t>,</a:t>
            </a:r>
            <a:r>
              <a:rPr lang="zh-CN" altLang="en-US" sz="1600" dirty="0"/>
              <a:t>不允许出现警告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使用代码检查工具</a:t>
            </a:r>
            <a:r>
              <a:rPr lang="en-US" altLang="zh-CN" sz="1600" dirty="0"/>
              <a:t>,</a:t>
            </a:r>
            <a:r>
              <a:rPr lang="zh-CN" altLang="en-US" sz="1600" dirty="0"/>
              <a:t>建议</a:t>
            </a:r>
            <a:r>
              <a:rPr lang="en-US" altLang="zh-CN" sz="1600" dirty="0" err="1"/>
              <a:t>SonarLint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465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规范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48638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使用者项目对框架进行扩展的说明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636912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动态库的连接池默认为</a:t>
            </a:r>
            <a:r>
              <a:rPr lang="en-US" altLang="zh-CN" sz="1600" dirty="0"/>
              <a:t>DBCP,</a:t>
            </a:r>
            <a:r>
              <a:rPr lang="zh-CN" altLang="en-US" sz="1600" dirty="0"/>
              <a:t>如果需要更换</a:t>
            </a:r>
            <a:r>
              <a:rPr lang="en-US" altLang="zh-CN" sz="1600" dirty="0"/>
              <a:t>,</a:t>
            </a:r>
            <a:r>
              <a:rPr lang="zh-CN" altLang="en-US" sz="1600" dirty="0"/>
              <a:t>则继承</a:t>
            </a:r>
            <a:r>
              <a:rPr lang="en-US" altLang="zh-CN" sz="1600" dirty="0" err="1"/>
              <a:t>DynamicDataSource</a:t>
            </a:r>
            <a:r>
              <a:rPr lang="zh-CN" altLang="en-US" sz="1600" dirty="0"/>
              <a:t>类</a:t>
            </a:r>
            <a:r>
              <a:rPr lang="en-US" altLang="zh-CN" sz="1600" dirty="0"/>
              <a:t>,</a:t>
            </a:r>
            <a:r>
              <a:rPr lang="zh-CN" altLang="en-US" sz="1600" dirty="0"/>
              <a:t>并且重写</a:t>
            </a:r>
            <a:r>
              <a:rPr lang="en-US" altLang="zh-CN" sz="1600" dirty="0" err="1"/>
              <a:t>getDataSource</a:t>
            </a:r>
            <a:r>
              <a:rPr lang="zh-CN" altLang="en-US" sz="1600" dirty="0"/>
              <a:t>方法</a:t>
            </a:r>
            <a:r>
              <a:rPr lang="en-US" altLang="zh-CN" sz="1600" dirty="0"/>
              <a:t>,</a:t>
            </a:r>
            <a:r>
              <a:rPr lang="zh-CN" altLang="en-US" sz="1600" dirty="0"/>
              <a:t>最后调整</a:t>
            </a:r>
            <a:r>
              <a:rPr lang="en-US" altLang="zh-CN" sz="1600" dirty="0" err="1"/>
              <a:t>resources.properties</a:t>
            </a:r>
            <a:r>
              <a:rPr lang="zh-CN" altLang="en-US" sz="1600" dirty="0"/>
              <a:t>文件的</a:t>
            </a:r>
            <a:r>
              <a:rPr lang="en-US" altLang="zh-CN" sz="1600" dirty="0" err="1"/>
              <a:t>dynamicDataSource.class</a:t>
            </a:r>
            <a:r>
              <a:rPr lang="zh-CN" altLang="en-US" sz="1600" dirty="0"/>
              <a:t>属性即</a:t>
            </a:r>
            <a:r>
              <a:rPr lang="zh-CN" altLang="en-US" sz="1600" dirty="0" smtClean="0"/>
              <a:t>可</a:t>
            </a:r>
            <a:endParaRPr lang="en-US" altLang="zh-CN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异常信息格式</a:t>
            </a:r>
            <a:r>
              <a:rPr lang="en-US" altLang="zh-CN" sz="1600" dirty="0"/>
              <a:t>,</a:t>
            </a:r>
            <a:r>
              <a:rPr lang="zh-CN" altLang="en-US" sz="1600" dirty="0"/>
              <a:t>如要变更</a:t>
            </a:r>
            <a:r>
              <a:rPr lang="en-US" altLang="zh-CN" sz="1600" dirty="0"/>
              <a:t>,</a:t>
            </a:r>
            <a:r>
              <a:rPr lang="zh-CN" altLang="en-US" sz="1600" dirty="0"/>
              <a:t>需实现</a:t>
            </a:r>
            <a:r>
              <a:rPr lang="en-US" altLang="zh-CN" sz="1600" dirty="0" err="1"/>
              <a:t>IExceptionOp</a:t>
            </a:r>
            <a:r>
              <a:rPr lang="zh-CN" altLang="en-US" sz="1600" dirty="0"/>
              <a:t>接口</a:t>
            </a:r>
            <a:r>
              <a:rPr lang="en-US" altLang="zh-CN" sz="1600" dirty="0"/>
              <a:t>,</a:t>
            </a:r>
            <a:r>
              <a:rPr lang="zh-CN" altLang="en-US" sz="1600" dirty="0"/>
              <a:t>最后调整</a:t>
            </a:r>
            <a:r>
              <a:rPr lang="en-US" altLang="zh-CN" sz="1600" dirty="0" err="1"/>
              <a:t>resources.properties</a:t>
            </a:r>
            <a:r>
              <a:rPr lang="zh-CN" altLang="en-US" sz="1600" dirty="0"/>
              <a:t>文件的</a:t>
            </a:r>
            <a:r>
              <a:rPr lang="en-US" altLang="zh-CN" sz="1600" dirty="0" err="1"/>
              <a:t>mvc.exceptionOp</a:t>
            </a:r>
            <a:r>
              <a:rPr lang="zh-CN" altLang="en-US" sz="1600" dirty="0"/>
              <a:t>属性即</a:t>
            </a:r>
            <a:r>
              <a:rPr lang="zh-CN" altLang="en-US" sz="1600" dirty="0" smtClean="0"/>
              <a:t>可</a:t>
            </a:r>
            <a:endParaRPr lang="en-US" altLang="zh-CN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MyBatis</a:t>
            </a:r>
            <a:r>
              <a:rPr lang="zh-CN" altLang="en-US" sz="1600" dirty="0"/>
              <a:t>物理分页拦截器默认实现为</a:t>
            </a:r>
            <a:r>
              <a:rPr lang="en-US" altLang="zh-CN" sz="1600" dirty="0" err="1"/>
              <a:t>PageInterceptor</a:t>
            </a:r>
            <a:r>
              <a:rPr lang="en-US" altLang="zh-CN" sz="1600" dirty="0"/>
              <a:t>,</a:t>
            </a:r>
            <a:r>
              <a:rPr lang="zh-CN" altLang="en-US" sz="1600" dirty="0"/>
              <a:t>方言目前只有</a:t>
            </a:r>
            <a:r>
              <a:rPr lang="en-US" altLang="zh-CN" sz="1600" dirty="0"/>
              <a:t>Oracle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,</a:t>
            </a:r>
            <a:r>
              <a:rPr lang="zh-CN" altLang="en-US" sz="1600" dirty="0"/>
              <a:t>如需要扩展</a:t>
            </a:r>
            <a:r>
              <a:rPr lang="en-US" altLang="zh-CN" sz="1600" dirty="0"/>
              <a:t>,</a:t>
            </a:r>
            <a:r>
              <a:rPr lang="zh-CN" altLang="en-US" sz="1600" dirty="0"/>
              <a:t>可继承</a:t>
            </a:r>
            <a:r>
              <a:rPr lang="en-US" altLang="zh-CN" sz="1600" dirty="0" err="1"/>
              <a:t>PageInterceptor</a:t>
            </a:r>
            <a:r>
              <a:rPr lang="zh-CN" altLang="en-US" sz="1600" dirty="0"/>
              <a:t>类</a:t>
            </a:r>
            <a:r>
              <a:rPr lang="en-US" altLang="zh-CN" sz="1600" dirty="0"/>
              <a:t>,</a:t>
            </a:r>
            <a:r>
              <a:rPr lang="zh-CN" altLang="en-US" sz="1600" dirty="0"/>
              <a:t>并且重写</a:t>
            </a:r>
            <a:r>
              <a:rPr lang="en-US" altLang="zh-CN" sz="1600" dirty="0" err="1"/>
              <a:t>generatePageSql</a:t>
            </a:r>
            <a:r>
              <a:rPr lang="zh-CN" altLang="en-US" sz="1600" dirty="0"/>
              <a:t>方法</a:t>
            </a:r>
            <a:r>
              <a:rPr lang="en-US" altLang="zh-CN" sz="1600" dirty="0"/>
              <a:t>,</a:t>
            </a:r>
            <a:r>
              <a:rPr lang="zh-CN" altLang="en-US" sz="1600" dirty="0"/>
              <a:t>最后调整</a:t>
            </a:r>
            <a:r>
              <a:rPr lang="en-US" altLang="zh-CN" sz="1600" dirty="0" err="1"/>
              <a:t>resources.properties</a:t>
            </a:r>
            <a:r>
              <a:rPr lang="zh-CN" altLang="en-US" sz="1600" dirty="0"/>
              <a:t>文件的</a:t>
            </a:r>
            <a:r>
              <a:rPr lang="en-US" altLang="zh-CN" sz="1600" dirty="0" err="1"/>
              <a:t>pageResult.plugin</a:t>
            </a:r>
            <a:r>
              <a:rPr lang="zh-CN" altLang="en-US" sz="1600" dirty="0"/>
              <a:t>等属性即可</a:t>
            </a:r>
          </a:p>
        </p:txBody>
      </p:sp>
    </p:spTree>
    <p:extLst>
      <p:ext uri="{BB962C8B-B14F-4D97-AF65-F5344CB8AC3E}">
        <p14:creationId xmlns:p14="http://schemas.microsoft.com/office/powerpoint/2010/main" val="21148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推荐书籍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4950882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大型网站技术架构</a:t>
            </a:r>
            <a:r>
              <a:rPr lang="en-US" altLang="zh-CN" b="1" dirty="0" smtClean="0"/>
              <a:t>》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en-US" altLang="zh-CN" b="1" dirty="0" smtClean="0"/>
              <a:t>《Activiti</a:t>
            </a:r>
            <a:r>
              <a:rPr lang="zh-CN" altLang="en-US" b="1" dirty="0" smtClean="0"/>
              <a:t>实战</a:t>
            </a:r>
            <a:r>
              <a:rPr lang="en-US" altLang="zh-CN" b="1" dirty="0" smtClean="0"/>
              <a:t>》</a:t>
            </a:r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定义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等</a:t>
            </a:r>
            <a:r>
              <a:rPr lang="zh-CN" altLang="en-US" dirty="0"/>
              <a:t>开源技术</a:t>
            </a:r>
            <a:r>
              <a:rPr lang="en-US" altLang="zh-CN" dirty="0"/>
              <a:t>,</a:t>
            </a:r>
            <a:r>
              <a:rPr lang="zh-CN" altLang="en-US" dirty="0"/>
              <a:t>作为</a:t>
            </a:r>
            <a:r>
              <a:rPr lang="en-US" altLang="zh-CN" dirty="0"/>
              <a:t>JAVA</a:t>
            </a:r>
            <a:r>
              <a:rPr lang="zh-CN" altLang="en-US" dirty="0"/>
              <a:t>项目的基础框架</a:t>
            </a:r>
            <a:r>
              <a:rPr lang="en-US" altLang="zh-CN" dirty="0"/>
              <a:t>,</a:t>
            </a:r>
            <a:r>
              <a:rPr lang="zh-CN" altLang="en-US" dirty="0"/>
              <a:t>提供稳定的框架整合以及依赖关系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zh-CN" altLang="en-US" dirty="0"/>
              <a:t>扩展和增强的方式整合</a:t>
            </a:r>
            <a:r>
              <a:rPr lang="en-US" altLang="zh-CN" dirty="0"/>
              <a:t>,</a:t>
            </a:r>
            <a:r>
              <a:rPr lang="zh-CN" altLang="en-US" dirty="0"/>
              <a:t>无过度封装</a:t>
            </a:r>
            <a:r>
              <a:rPr lang="en-US" altLang="zh-CN" dirty="0"/>
              <a:t>,</a:t>
            </a:r>
            <a:r>
              <a:rPr lang="zh-CN" altLang="en-US" dirty="0"/>
              <a:t>可自由的使用以及扩展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基于主流开源框架搭建</a:t>
            </a:r>
            <a:r>
              <a:rPr lang="en-US" altLang="zh-CN" dirty="0"/>
              <a:t>,</a:t>
            </a:r>
            <a:r>
              <a:rPr lang="zh-CN" altLang="en-US" dirty="0"/>
              <a:t>扩展性高</a:t>
            </a:r>
            <a:r>
              <a:rPr lang="en-US" altLang="zh-CN" dirty="0"/>
              <a:t>,</a:t>
            </a:r>
            <a:r>
              <a:rPr lang="zh-CN" altLang="en-US" dirty="0"/>
              <a:t>稳定性</a:t>
            </a:r>
            <a:r>
              <a:rPr lang="zh-CN" altLang="en-US" dirty="0" smtClean="0"/>
              <a:t>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7" descr="ques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r="806"/>
          <a:stretch>
            <a:fillRect/>
          </a:stretch>
        </p:blipFill>
        <p:spPr bwMode="gray">
          <a:xfrm>
            <a:off x="0" y="1143000"/>
            <a:ext cx="91440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文本框 2"/>
          <p:cNvSpPr txBox="1">
            <a:spLocks noChangeArrowheads="1"/>
          </p:cNvSpPr>
          <p:nvPr/>
        </p:nvSpPr>
        <p:spPr bwMode="auto">
          <a:xfrm>
            <a:off x="3779838" y="2859088"/>
            <a:ext cx="1312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solidFill>
                  <a:prstClr val="black"/>
                </a:solidFill>
              </a:rPr>
              <a:t>Q&amp;A</a:t>
            </a:r>
            <a:endParaRPr lang="zh-CN" altLang="en-US" sz="4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1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/>
              <a:t>特点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48638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细颗粒的权限管</a:t>
            </a:r>
            <a:r>
              <a:rPr lang="zh-CN" altLang="en-US" dirty="0" smtClean="0"/>
              <a:t>控</a:t>
            </a:r>
            <a:r>
              <a:rPr lang="en-US" altLang="zh-CN" dirty="0" smtClean="0"/>
              <a:t>(SHIRO)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28" name="Picture 4" descr="http://i1288.photobucket.com/albums/b484/waylau/waylau%20blog/ShiroArchitecture_zps384bb17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" y="2065361"/>
            <a:ext cx="500062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16832"/>
            <a:ext cx="33337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0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/>
              <a:t>特点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48638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分布式</a:t>
            </a:r>
            <a:r>
              <a:rPr lang="en-US" altLang="zh-CN" dirty="0"/>
              <a:t>session,</a:t>
            </a:r>
            <a:r>
              <a:rPr lang="zh-CN" altLang="en-US" dirty="0"/>
              <a:t>使用</a:t>
            </a:r>
            <a:r>
              <a:rPr lang="en-US" altLang="zh-CN" dirty="0" err="1"/>
              <a:t>redis</a:t>
            </a:r>
            <a:r>
              <a:rPr lang="zh-CN" altLang="en-US" dirty="0"/>
              <a:t>存储和缓存</a:t>
            </a:r>
            <a:r>
              <a:rPr lang="en-US" altLang="zh-CN" dirty="0"/>
              <a:t>session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0" y="1916832"/>
            <a:ext cx="8393113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8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/>
              <a:t>特点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48638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quartz</a:t>
            </a:r>
            <a:r>
              <a:rPr lang="zh-CN" altLang="en-US" dirty="0"/>
              <a:t>在线管理模块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3074" name="Picture 2" descr="http://www.blogjava.net/images/blogjava_net/jzone/20100527/quartzSchedu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43719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89040"/>
            <a:ext cx="53911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5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/>
              <a:t>特点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48638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多租户数据源动态切换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49625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7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/>
              <a:t>特点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48638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基于插件的分页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28" y="1676104"/>
            <a:ext cx="6383337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2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/>
              <a:t>特点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4950882"/>
          </a:xfrm>
        </p:spPr>
        <p:txBody>
          <a:bodyPr>
            <a:normAutofit/>
          </a:bodyPr>
          <a:lstStyle/>
          <a:p>
            <a:r>
              <a:rPr lang="zh-CN" altLang="en-US" dirty="0"/>
              <a:t>可自动生成部分的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 smtClean="0"/>
              <a:t>配置文件少</a:t>
            </a:r>
            <a:endParaRPr lang="en-US" altLang="zh-CN" dirty="0" smtClean="0"/>
          </a:p>
          <a:p>
            <a:r>
              <a:rPr lang="zh-CN" altLang="en-US" dirty="0"/>
              <a:t>依赖定期更新</a:t>
            </a:r>
          </a:p>
          <a:p>
            <a:r>
              <a:rPr lang="zh-CN" altLang="en-US" dirty="0"/>
              <a:t>项目包结构强制规范</a:t>
            </a:r>
          </a:p>
          <a:p>
            <a:r>
              <a:rPr lang="zh-CN" altLang="en-US" dirty="0"/>
              <a:t>发送</a:t>
            </a:r>
            <a:r>
              <a:rPr lang="en-US" altLang="zh-CN" dirty="0"/>
              <a:t>email,</a:t>
            </a:r>
            <a:r>
              <a:rPr lang="zh-CN" altLang="en-US" dirty="0"/>
              <a:t>后端校验</a:t>
            </a:r>
            <a:r>
              <a:rPr lang="en-US" altLang="zh-CN" dirty="0"/>
              <a:t>,</a:t>
            </a:r>
            <a:r>
              <a:rPr lang="zh-CN" altLang="en-US" dirty="0"/>
              <a:t>国际化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en-US" altLang="zh-CN" dirty="0" err="1"/>
              <a:t>activiti</a:t>
            </a:r>
            <a:r>
              <a:rPr lang="zh-CN" altLang="en-US" dirty="0"/>
              <a:t>工作流示例</a:t>
            </a:r>
          </a:p>
          <a:p>
            <a:r>
              <a:rPr lang="zh-CN" altLang="en-US" dirty="0"/>
              <a:t>框架支持的</a:t>
            </a:r>
            <a:r>
              <a:rPr lang="en-US" altLang="zh-CN" dirty="0"/>
              <a:t>,FTP</a:t>
            </a:r>
            <a:r>
              <a:rPr lang="zh-CN" altLang="en-US" dirty="0"/>
              <a:t>操作</a:t>
            </a:r>
            <a:r>
              <a:rPr lang="en-US" altLang="zh-CN" dirty="0"/>
              <a:t>,HTTP</a:t>
            </a:r>
            <a:r>
              <a:rPr lang="zh-CN" altLang="en-US" dirty="0"/>
              <a:t>操作</a:t>
            </a:r>
            <a:r>
              <a:rPr lang="en-US" altLang="zh-CN" dirty="0"/>
              <a:t>,ZIP</a:t>
            </a:r>
            <a:r>
              <a:rPr lang="zh-CN" altLang="en-US" dirty="0"/>
              <a:t>压缩解压缩操作</a:t>
            </a:r>
            <a:r>
              <a:rPr lang="en-US" altLang="zh-CN" dirty="0"/>
              <a:t>,Des</a:t>
            </a:r>
            <a:r>
              <a:rPr lang="zh-CN" altLang="en-US" dirty="0"/>
              <a:t>加密解密操作</a:t>
            </a:r>
            <a:r>
              <a:rPr lang="en-US" altLang="zh-CN" dirty="0"/>
              <a:t>,</a:t>
            </a:r>
            <a:r>
              <a:rPr lang="zh-CN" altLang="en-US" dirty="0"/>
              <a:t>等等</a:t>
            </a:r>
            <a:r>
              <a:rPr lang="en-US" altLang="zh-CN" dirty="0"/>
              <a:t>....</a:t>
            </a:r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EGRID</a:t>
            </a:r>
            <a:r>
              <a:rPr lang="zh-CN" altLang="en-US" b="1" dirty="0" smtClean="0"/>
              <a:t>框架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技术栈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4D5C-C446-41CD-A5E9-DFCEC6F0D34D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6146" name="Picture 2" descr="技术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058025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2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r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egr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egr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 w="28575" algn="ctr">
          <a:solidFill>
            <a:schemeClr val="accent2"/>
          </a:solidFill>
          <a:miter lim="800000"/>
          <a:headEnd/>
          <a:tailEnd/>
        </a:ln>
      </a:spPr>
      <a:bodyPr wrap="none" lIns="0" tIns="0" rIns="0" bIns="0" anchor="ctr"/>
      <a:lstStyle>
        <a:defPPr algn="ctr">
          <a:defRPr sz="3200" dirty="0"/>
        </a:defPPr>
      </a:lst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957</Words>
  <Application>Microsoft Office PowerPoint</Application>
  <PresentationFormat>全屏显示(4:3)</PresentationFormat>
  <Paragraphs>139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egrid</vt:lpstr>
      <vt:lpstr>1_egrid</vt:lpstr>
      <vt:lpstr>2_egrid</vt:lpstr>
      <vt:lpstr>亿格JAVA开发框架 讲解</vt:lpstr>
      <vt:lpstr> EGRID框架-定义 </vt:lpstr>
      <vt:lpstr> EGRID框架-特点 </vt:lpstr>
      <vt:lpstr> EGRID框架-特点 </vt:lpstr>
      <vt:lpstr> EGRID框架-特点 </vt:lpstr>
      <vt:lpstr> EGRID框架-特点 </vt:lpstr>
      <vt:lpstr> EGRID框架-特点 </vt:lpstr>
      <vt:lpstr> EGRID框架-特点 </vt:lpstr>
      <vt:lpstr> EGRID框架-技术栈 </vt:lpstr>
      <vt:lpstr>EGRID框架-组件依赖</vt:lpstr>
      <vt:lpstr>EGRID框架-获取</vt:lpstr>
      <vt:lpstr>EGRID框架-快速搭建</vt:lpstr>
      <vt:lpstr>EGRID框架-配置文件</vt:lpstr>
      <vt:lpstr>EGRID框架-开发范例</vt:lpstr>
      <vt:lpstr> EGRID框架-规范 </vt:lpstr>
      <vt:lpstr> EGRID框架-规范 </vt:lpstr>
      <vt:lpstr> EGRID框架-规范 </vt:lpstr>
      <vt:lpstr> EGRID框架-规范 </vt:lpstr>
      <vt:lpstr> EGRID框架-推荐书籍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初米JAVA开发框架 讲解</dc:title>
  <dc:creator>Administrator</dc:creator>
  <cp:lastModifiedBy>PC</cp:lastModifiedBy>
  <cp:revision>110</cp:revision>
  <dcterms:created xsi:type="dcterms:W3CDTF">2016-02-29T01:42:03Z</dcterms:created>
  <dcterms:modified xsi:type="dcterms:W3CDTF">2016-02-29T09:48:59Z</dcterms:modified>
</cp:coreProperties>
</file>