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7772400" cy="10058400"/>
  <p:notesSz cx="7772400" cy="10058400"/>
  <p:custDataLst>
    <p:tags r:id="rId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32478" y="9344279"/>
            <a:ext cx="1092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7626" y="965962"/>
            <a:ext cx="35960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黑体" panose="02010609060101010101" charset="-122"/>
                <a:cs typeface="黑体" panose="02010609060101010101" charset="-122"/>
              </a:rPr>
              <a:t>拟提</a:t>
            </a:r>
            <a:r>
              <a:rPr sz="1600" b="1" spc="-15" dirty="0">
                <a:latin typeface="黑体" panose="02010609060101010101" charset="-122"/>
                <a:cs typeface="黑体" panose="02010609060101010101" charset="-122"/>
              </a:rPr>
              <a:t>名</a:t>
            </a:r>
            <a:r>
              <a:rPr sz="1600" b="1" spc="-409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600" b="1" spc="-5" dirty="0">
                <a:latin typeface="黑体" panose="02010609060101010101" charset="-122"/>
                <a:cs typeface="黑体" panose="02010609060101010101" charset="-122"/>
              </a:rPr>
              <a:t>2020</a:t>
            </a:r>
            <a:r>
              <a:rPr sz="1600" b="1" spc="-409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600" b="1" spc="-5" dirty="0">
                <a:latin typeface="黑体" panose="02010609060101010101" charset="-122"/>
                <a:cs typeface="黑体" panose="02010609060101010101" charset="-122"/>
              </a:rPr>
              <a:t>年度湖南省科学技</a:t>
            </a:r>
            <a:r>
              <a:rPr sz="1600" b="1" spc="-15" dirty="0">
                <a:latin typeface="黑体" panose="02010609060101010101" charset="-122"/>
                <a:cs typeface="黑体" panose="02010609060101010101" charset="-122"/>
              </a:rPr>
              <a:t>术</a:t>
            </a:r>
            <a:r>
              <a:rPr sz="1600" b="1" spc="-5" dirty="0">
                <a:latin typeface="黑体" panose="02010609060101010101" charset="-122"/>
                <a:cs typeface="黑体" panose="02010609060101010101" charset="-122"/>
              </a:rPr>
              <a:t>奖公</a:t>
            </a:r>
            <a:r>
              <a:rPr sz="1600" b="1" spc="-15" dirty="0">
                <a:latin typeface="黑体" panose="02010609060101010101" charset="-122"/>
                <a:cs typeface="黑体" panose="02010609060101010101" charset="-122"/>
              </a:rPr>
              <a:t>示</a:t>
            </a:r>
            <a:endParaRPr sz="16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288" y="1788921"/>
            <a:ext cx="6147435" cy="730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隶书" panose="02010509060101010101" charset="-122"/>
                <a:cs typeface="隶书" panose="02010509060101010101" charset="-122"/>
              </a:rPr>
              <a:t>一、项目名称</a:t>
            </a:r>
            <a:r>
              <a:rPr sz="1500" spc="10" dirty="0">
                <a:latin typeface="隶书" panose="02010509060101010101" charset="-122"/>
                <a:cs typeface="隶书" panose="02010509060101010101" charset="-122"/>
              </a:rPr>
              <a:t>：</a:t>
            </a:r>
            <a:r>
              <a:rPr sz="1200" spc="-15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于粒计算的</a:t>
            </a:r>
            <a:r>
              <a:rPr sz="12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复杂信息不确定性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研究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二</a:t>
            </a:r>
            <a:r>
              <a:rPr sz="1500" b="1" spc="-15" dirty="0"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提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名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意见</a:t>
            </a:r>
            <a:endParaRPr sz="1500">
              <a:latin typeface="隶书" panose="02010509060101010101" charset="-122"/>
              <a:cs typeface="隶书" panose="0201050906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 marR="149860" indent="304800" algn="just">
              <a:lnSpc>
                <a:spcPct val="153000"/>
              </a:lnSpc>
            </a:pP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该项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粒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算的</a:t>
            </a:r>
            <a:r>
              <a:rPr sz="12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复杂</a:t>
            </a:r>
            <a:r>
              <a:rPr sz="1200" b="1" dirty="0"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2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r>
              <a:rPr sz="1200" b="1" dirty="0"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2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确</a:t>
            </a:r>
            <a:r>
              <a:rPr sz="1200" b="1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2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1200" b="1" dirty="0">
                <a:latin typeface="宋体" panose="02010600030101010101" pitchFamily="2" charset="-122"/>
                <a:cs typeface="宋体" panose="02010600030101010101" pitchFamily="2" charset="-122"/>
              </a:rPr>
              <a:t>度量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、建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刻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画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属性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约简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面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展 了系列创新性研究：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建立了基于粒计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算的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复杂信息不确定性度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的理论和方法；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为 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复杂信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建立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模糊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粗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糙集模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，实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了其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确定性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了高效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属性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约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简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方 法。该项目研究工作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IEEE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Trans.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Cybern.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200" spc="-11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IEEE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Trans.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Fuzzy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Syst.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Fuzzy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12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Syst.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2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Sciences</a:t>
            </a:r>
            <a:r>
              <a:rPr sz="12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Knowl.-Based</a:t>
            </a:r>
            <a:r>
              <a:rPr sz="12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Syst.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等国际一流学术刊物上发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了代表性论</a:t>
            </a:r>
            <a:r>
              <a:rPr sz="1200" spc="2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篇。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拟提名该项目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2020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年度湖南省自然科学奖。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三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项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目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简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介</a:t>
            </a:r>
            <a:endParaRPr sz="1500">
              <a:latin typeface="隶书" panose="02010509060101010101" charset="-122"/>
              <a:cs typeface="隶书" panose="0201050906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 marR="5080" indent="304800">
              <a:lnSpc>
                <a:spcPct val="153000"/>
              </a:lnSpc>
            </a:pP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复杂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确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研究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可为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知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识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工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确定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推理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策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供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论基</a:t>
            </a:r>
            <a:r>
              <a:rPr sz="1200" spc="30" dirty="0">
                <a:latin typeface="宋体" panose="02010600030101010101" pitchFamily="2" charset="-122"/>
                <a:cs typeface="宋体" panose="02010600030101010101" pitchFamily="2" charset="-122"/>
              </a:rPr>
              <a:t>础</a:t>
            </a:r>
            <a:r>
              <a:rPr sz="1200" spc="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要 解决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面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的科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学问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粒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算的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复杂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确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度量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；基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粒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1200" spc="25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复杂 信息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杂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息属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性约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简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围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绕上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述科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多年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深入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研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究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了以 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下重要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创新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性成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200" spc="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立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了基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于粒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计算的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杂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息不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确定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性度量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论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和方法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56210">
              <a:lnSpc>
                <a:spcPts val="2210"/>
              </a:lnSpc>
              <a:spcBef>
                <a:spcPts val="190"/>
              </a:spcBef>
              <a:buFont typeface="Times New Roman" panose="02020603050405020304"/>
              <a:buAutoNum type="arabicParenBoth" startAt="2"/>
              <a:tabLst>
                <a:tab pos="250825" algn="l"/>
              </a:tabLst>
            </a:pP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为复杂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息建立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模糊粗糙集模型，实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了其不确定性建模</a:t>
            </a:r>
            <a:r>
              <a:rPr sz="1200" spc="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提出了高效的属性约 简方法。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Times New Roman" panose="02020603050405020304"/>
              <a:buAutoNum type="arabicParenBoth" startAt="2"/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四</a:t>
            </a:r>
            <a:r>
              <a:rPr sz="1500" b="1" spc="-15" dirty="0"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客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观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评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价</a:t>
            </a:r>
            <a:endParaRPr sz="1500">
              <a:latin typeface="隶书" panose="02010509060101010101" charset="-122"/>
              <a:cs typeface="隶书" panose="0201050906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 marR="153035" lvl="1" indent="306070" algn="just">
              <a:lnSpc>
                <a:spcPct val="153000"/>
              </a:lnSpc>
              <a:buFont typeface="Times New Roman" panose="02020603050405020304"/>
              <a:buAutoNum type="arabicParenBoth"/>
              <a:tabLst>
                <a:tab pos="572135" algn="l"/>
              </a:tabLst>
            </a:pP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韩国学者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Changman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Son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200" b="1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Sciences</a:t>
            </a:r>
            <a:r>
              <a:rPr sz="1200" b="1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(2013,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256: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211-224)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的论文评价本 项目代表性论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“代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为集合值信息系统定义了知识信息熵，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知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识粗糙熵，和知识粒度 度量”，见原文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“Dai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[11]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concepts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entropy,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knowledge  rough entropy,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knowledge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granularity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measure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 set-valued information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systems”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，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其 中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[11]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指本项目代表性</a:t>
            </a:r>
            <a:r>
              <a:rPr sz="1200" spc="-15" dirty="0">
                <a:latin typeface="宋体" panose="02010600030101010101" pitchFamily="2" charset="-122"/>
                <a:cs typeface="宋体" panose="02010600030101010101" pitchFamily="2" charset="-122"/>
              </a:rPr>
              <a:t>论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4。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88288" y="863854"/>
            <a:ext cx="6002020" cy="408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6070" algn="just">
              <a:lnSpc>
                <a:spcPct val="153000"/>
              </a:lnSpc>
              <a:spcBef>
                <a:spcPts val="95"/>
              </a:spcBef>
              <a:buFont typeface="Times New Roman" panose="02020603050405020304"/>
              <a:buAutoNum type="arabicParenBoth" startAt="2"/>
              <a:tabLst>
                <a:tab pos="572135" algn="l"/>
              </a:tabLst>
            </a:pP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新西兰学者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Withers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和英国学者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Nadarajah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2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Sciences</a:t>
            </a:r>
            <a:r>
              <a:rPr sz="12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(2014,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271: 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31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44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的论文评价本项目代表性论</a:t>
            </a:r>
            <a:r>
              <a:rPr sz="1200" spc="1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“最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近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一些熵的应用于信息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科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学有</a:t>
            </a:r>
            <a:r>
              <a:rPr sz="1200" spc="2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10" dirty="0">
                <a:latin typeface="Calibri" panose="020F0502020204030204"/>
                <a:cs typeface="Calibri" panose="020F0502020204030204"/>
              </a:rPr>
              <a:t>…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用于集合值信 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息系统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[7]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”，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见原文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“Some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recent</a:t>
            </a:r>
            <a:r>
              <a:rPr sz="12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12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entropies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2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sciences</a:t>
            </a:r>
            <a:r>
              <a:rPr sz="12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have  been: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…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set-valued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systems [7]”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[7]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指本</a:t>
            </a:r>
            <a:r>
              <a:rPr sz="1200" spc="-15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目代表性论文4。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525" indent="306070" algn="just">
              <a:lnSpc>
                <a:spcPct val="153000"/>
              </a:lnSpc>
              <a:spcBef>
                <a:spcPts val="595"/>
              </a:spcBef>
              <a:buFont typeface="Times New Roman" panose="02020603050405020304"/>
              <a:buAutoNum type="arabicParenBoth" startAt="2"/>
              <a:tabLst>
                <a:tab pos="568960" algn="l"/>
              </a:tabLst>
            </a:pP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印度学者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Shreevastava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Soft</a:t>
            </a:r>
            <a:r>
              <a:rPr sz="1200" b="1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Computing</a:t>
            </a:r>
            <a:r>
              <a:rPr sz="1200" b="1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(2020,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24:4675-4691)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的论文评价本项目 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代表性论文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代等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定义了两个对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间的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个模糊相似关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并为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合值信息系统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建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立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了 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一个模糊粗糙集模</a:t>
            </a:r>
            <a:r>
              <a:rPr sz="1200" spc="45" dirty="0"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”，见原文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“Dai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et</a:t>
            </a:r>
            <a:r>
              <a:rPr sz="12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al.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(2013)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fuzzy</a:t>
            </a:r>
            <a:r>
              <a:rPr sz="12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relation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2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two  objects and constructed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fuzzy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rough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set model for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attribute reduction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set-valued information  systems based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on discernibility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matrices”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et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al.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(2013)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指本项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代表性论文5。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620" indent="306070" algn="just">
              <a:lnSpc>
                <a:spcPct val="153000"/>
              </a:lnSpc>
              <a:spcBef>
                <a:spcPts val="610"/>
              </a:spcBef>
              <a:buFont typeface="Times New Roman" panose="02020603050405020304"/>
              <a:buAutoNum type="arabicParenBoth" startAt="2"/>
              <a:tabLst>
                <a:tab pos="564515" algn="l"/>
              </a:tabLst>
            </a:pP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土耳其学者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12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Onan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Expert</a:t>
            </a:r>
            <a:r>
              <a:rPr sz="1200" b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b="1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b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12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(2015,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42: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6844-6852)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的论 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文评价本项目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表性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论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“模糊粗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糙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集可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用来处理数值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属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性，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以封装含糊性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200" spc="20" dirty="0"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可 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区分性的概念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(Dai,</a:t>
            </a:r>
            <a:r>
              <a:rPr sz="12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2013)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”，</a:t>
            </a:r>
            <a:r>
              <a:rPr sz="1200" spc="10" dirty="0">
                <a:latin typeface="宋体" panose="02010600030101010101" pitchFamily="2" charset="-122"/>
                <a:cs typeface="宋体" panose="02010600030101010101" pitchFamily="2" charset="-122"/>
              </a:rPr>
              <a:t>见原文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“Fuzzy-rough</a:t>
            </a:r>
            <a:r>
              <a:rPr sz="12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12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deal</a:t>
            </a:r>
            <a:r>
              <a:rPr sz="12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attributes. 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They can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encapsulate concept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vagueness 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indiscernibility owing to fuzzy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sets and rough  sets,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respectively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(Dai,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2013)”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(Dai,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2013)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指本项目代表性论文6。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288" y="5604128"/>
            <a:ext cx="6029325" cy="320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五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代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表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性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论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文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专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著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目录</a:t>
            </a:r>
            <a:endParaRPr sz="1500">
              <a:latin typeface="隶书" panose="02010509060101010101" charset="-122"/>
              <a:cs typeface="隶书" panose="02010509060101010101" charset="-122"/>
            </a:endParaRPr>
          </a:p>
          <a:p>
            <a:pPr marL="279400" marR="36195" indent="-266700">
              <a:lnSpc>
                <a:spcPts val="1260"/>
              </a:lnSpc>
              <a:spcBef>
                <a:spcPts val="1105"/>
              </a:spcBef>
              <a:buAutoNum type="arabicPlain"/>
              <a:tabLst>
                <a:tab pos="279400" algn="l"/>
              </a:tabLst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An uncertainty measure for incomplete decision table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its applications. IEEE Transactions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on  Cybernetics,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2013, 43(4):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1277-1289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 marR="36830" indent="-266700">
              <a:lnSpc>
                <a:spcPts val="1260"/>
              </a:lnSpc>
              <a:spcBef>
                <a:spcPts val="610"/>
              </a:spcBef>
              <a:buAutoNum type="arabicPlain"/>
              <a:tabLst>
                <a:tab pos="279400" algn="l"/>
              </a:tabLst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Maximal discernibility pairs based approach to attribute reduction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fuzzy rough sets,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IEEE 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Transactions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Fuzzy Systems,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2018, 26(4):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2174-2187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 indent="-266700">
              <a:lnSpc>
                <a:spcPts val="1295"/>
              </a:lnSpc>
              <a:spcBef>
                <a:spcPts val="510"/>
              </a:spcBef>
              <a:buAutoNum type="arabicPlain"/>
              <a:tabLst>
                <a:tab pos="279400" algn="l"/>
              </a:tabLst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Attribute</a:t>
            </a:r>
            <a:r>
              <a:rPr sz="11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selection</a:t>
            </a:r>
            <a:r>
              <a:rPr sz="11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1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1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conditional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entropy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incomplete</a:t>
            </a:r>
            <a:r>
              <a:rPr sz="11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decision</a:t>
            </a:r>
            <a:r>
              <a:rPr sz="11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systems.</a:t>
            </a:r>
            <a:r>
              <a:rPr sz="11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Knowledge-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ts val="129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Systems,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2013, 39: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207-213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 marR="5080" indent="-266700">
              <a:lnSpc>
                <a:spcPts val="1310"/>
              </a:lnSpc>
              <a:spcBef>
                <a:spcPts val="625"/>
              </a:spcBef>
              <a:buFont typeface="Times New Roman" panose="02020603050405020304"/>
              <a:buAutoNum type="arabicPlain" startAt="4"/>
              <a:tabLst>
                <a:tab pos="279400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Entropy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measures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granularity measures for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set-valued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information systems. Information Sciences, 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2013,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240:72-82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 indent="-266700">
              <a:lnSpc>
                <a:spcPct val="100000"/>
              </a:lnSpc>
              <a:spcBef>
                <a:spcPts val="535"/>
              </a:spcBef>
              <a:buFont typeface="Times New Roman" panose="02020603050405020304"/>
              <a:buAutoNum type="arabicPlain" startAt="4"/>
              <a:tabLst>
                <a:tab pos="279400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Fuzzy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rough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for set-valued data.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Fuzzy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Sets and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Systems,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2013,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229: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54-68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 indent="-266700">
              <a:lnSpc>
                <a:spcPct val="100000"/>
              </a:lnSpc>
              <a:spcBef>
                <a:spcPts val="620"/>
              </a:spcBef>
              <a:buAutoNum type="arabicPlain" startAt="4"/>
              <a:tabLst>
                <a:tab pos="279400" algn="l"/>
              </a:tabLst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Rough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incomplete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numerical data. Information Sciences,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2013,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241:</a:t>
            </a:r>
            <a:r>
              <a:rPr sz="11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43-57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 marR="34925" indent="-266700">
              <a:lnSpc>
                <a:spcPts val="1270"/>
              </a:lnSpc>
              <a:spcBef>
                <a:spcPts val="675"/>
              </a:spcBef>
              <a:buAutoNum type="arabicPlain" startAt="4"/>
              <a:tabLst>
                <a:tab pos="279400" algn="l"/>
              </a:tabLst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Uncertainty measurement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incomplete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interval-valued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information systems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based on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α-weak  similarity. Knowledge-Based Systems,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2017,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136: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159-171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9400" marR="40005" indent="-266700">
              <a:lnSpc>
                <a:spcPts val="1270"/>
              </a:lnSpc>
              <a:spcBef>
                <a:spcPts val="590"/>
              </a:spcBef>
              <a:buAutoNum type="arabicPlain" startAt="4"/>
              <a:tabLst>
                <a:tab pos="279400" algn="l"/>
              </a:tabLst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Constructive methods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rough approximation operators and multigranulation rough sets.  Knowledge-Based Systems,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2016,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91: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114-125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88288" y="888238"/>
            <a:ext cx="2702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六</a:t>
            </a:r>
            <a:r>
              <a:rPr sz="1500" b="1" spc="-15" dirty="0"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主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完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成</a:t>
            </a:r>
            <a:r>
              <a:rPr sz="1500" b="1" spc="5" dirty="0">
                <a:latin typeface="隶书" panose="02010509060101010101" charset="-122"/>
                <a:cs typeface="隶书" panose="02010509060101010101" charset="-122"/>
              </a:rPr>
              <a:t>人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和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主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完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成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单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位</a:t>
            </a:r>
            <a:endParaRPr sz="1500">
              <a:latin typeface="隶书" panose="02010509060101010101" charset="-122"/>
              <a:cs typeface="隶书" panose="02010509060101010101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72082" y="1524253"/>
          <a:ext cx="4432935" cy="150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135"/>
                <a:gridCol w="718820"/>
                <a:gridCol w="1170305"/>
                <a:gridCol w="1325880"/>
              </a:tblGrid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排名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工</a:t>
                      </a:r>
                      <a:r>
                        <a:rPr sz="12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作</a:t>
                      </a:r>
                      <a:r>
                        <a:rPr sz="12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单</a:t>
                      </a:r>
                      <a:r>
                        <a:rPr sz="12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完</a:t>
                      </a:r>
                      <a:r>
                        <a:rPr sz="12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成</a:t>
                      </a:r>
                      <a:r>
                        <a:rPr sz="12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单</a:t>
                      </a:r>
                      <a:r>
                        <a:rPr sz="12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8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代建华</a:t>
                      </a:r>
                      <a:endParaRPr sz="11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湖南师</a:t>
                      </a:r>
                      <a:r>
                        <a:rPr sz="11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范</a:t>
                      </a:r>
                      <a:r>
                        <a:rPr sz="11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大学</a:t>
                      </a:r>
                      <a:endParaRPr sz="11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湖南师</a:t>
                      </a:r>
                      <a:r>
                        <a:rPr sz="11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范</a:t>
                      </a:r>
                      <a:r>
                        <a:rPr sz="11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大学</a:t>
                      </a:r>
                      <a:endParaRPr sz="11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张小红</a:t>
                      </a:r>
                      <a:endParaRPr sz="11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 b="1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陕西科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技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大学</a:t>
                      </a:r>
                      <a:endParaRPr sz="11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 b="1">
                        <a:solidFill>
                          <a:srgbClr val="FF0000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陕西科</a:t>
                      </a:r>
                      <a:r>
                        <a:rPr sz="1100" b="1" spc="-15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技</a:t>
                      </a:r>
                      <a:r>
                        <a:rPr sz="11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大学</a:t>
                      </a:r>
                      <a:endParaRPr sz="11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8288" y="3554095"/>
            <a:ext cx="597027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七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主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要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完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成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人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合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作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关</a:t>
            </a:r>
            <a:r>
              <a:rPr sz="1500" b="1" dirty="0">
                <a:latin typeface="隶书" panose="02010509060101010101" charset="-122"/>
                <a:cs typeface="隶书" panose="02010509060101010101" charset="-122"/>
              </a:rPr>
              <a:t>系</a:t>
            </a:r>
            <a:r>
              <a:rPr sz="1500" b="1" spc="-10" dirty="0">
                <a:latin typeface="隶书" panose="02010509060101010101" charset="-122"/>
                <a:cs typeface="隶书" panose="02010509060101010101" charset="-122"/>
              </a:rPr>
              <a:t>说明</a:t>
            </a:r>
            <a:endParaRPr sz="1500">
              <a:latin typeface="隶书" panose="02010509060101010101" charset="-122"/>
              <a:cs typeface="隶书" panose="02010509060101010101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 marR="5080" indent="304800">
              <a:lnSpc>
                <a:spcPct val="131000"/>
              </a:lnSpc>
            </a:pP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200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完成人代建华和第二完成人张小红长期开展项目相关合作科学研究，合作撰写项 目相关教材</a:t>
            </a:r>
            <a:r>
              <a:rPr sz="1200" spc="-3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部，合作发表项目相关论文多篇，本项目代表性论文</a:t>
            </a:r>
            <a:r>
              <a:rPr sz="1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宋体" panose="02010600030101010101" pitchFamily="2" charset="-122"/>
                <a:cs typeface="宋体" panose="02010600030101010101" pitchFamily="2" charset="-122"/>
              </a:rPr>
              <a:t>即为合作论文。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ed509a8-bb4e-4764-b4fc-da6678a7eb41}"/>
</p:tagLst>
</file>

<file path=ppt/tags/tag2.xml><?xml version="1.0" encoding="utf-8"?>
<p:tagLst xmlns:p="http://schemas.openxmlformats.org/presentationml/2006/main">
  <p:tag name="KSO_WPP_MARK_KEY" val="395bae6f-a452-45ad-8852-89a783360df5"/>
  <p:tag name="COMMONDATA" val="eyJoZGlkIjoiNjI2YWZmZjhjZGQ4ZTljYjUyMWQzZGYzMTNjNTdkNW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2944</Words>
  <Application>WPS 演示</Application>
  <PresentationFormat>On-screen Show (4:3)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黑体</vt:lpstr>
      <vt:lpstr>隶书</vt:lpstr>
      <vt:lpstr>Times New Roman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Lenovo</cp:lastModifiedBy>
  <cp:revision>2</cp:revision>
  <dcterms:created xsi:type="dcterms:W3CDTF">2023-02-03T00:26:00Z</dcterms:created>
  <dcterms:modified xsi:type="dcterms:W3CDTF">2023-02-09T23:40:31Z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2020-05-27T16:00:00Z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2020-09-09T16:00:00Z</vt:filetime>
  </property>
  <property fmtid="{D5CDD505-2E9C-101B-9397-08002B2CF9AE}" pid="5" name="ICV">
    <vt:lpwstr>08C88254671A494E8D7E585F3D187072</vt:lpwstr>
  </property>
  <property fmtid="{D5CDD505-2E9C-101B-9397-08002B2CF9AE}" pid="6" name="KSOProductBuildVer">
    <vt:lpwstr>2052-11.1.0.12980</vt:lpwstr>
  </property>
</Properties>
</file>