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0.xml" ContentType="application/vnd.openxmlformats-officedocument.drawingml.chart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2.xml" ContentType="application/vnd.openxmlformats-officedocument.drawingml.chart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91" r:id="rId3"/>
    <p:sldId id="256" r:id="rId4"/>
    <p:sldId id="257" r:id="rId5"/>
    <p:sldId id="258" r:id="rId6"/>
    <p:sldId id="290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60" r:id="rId15"/>
    <p:sldId id="261" r:id="rId16"/>
    <p:sldId id="262" r:id="rId17"/>
    <p:sldId id="263" r:id="rId18"/>
    <p:sldId id="264" r:id="rId19"/>
    <p:sldId id="284" r:id="rId20"/>
    <p:sldId id="282" r:id="rId21"/>
    <p:sldId id="279" r:id="rId22"/>
    <p:sldId id="280" r:id="rId23"/>
    <p:sldId id="281" r:id="rId24"/>
    <p:sldId id="283" r:id="rId25"/>
    <p:sldId id="295" r:id="rId26"/>
    <p:sldId id="292" r:id="rId27"/>
    <p:sldId id="293" r:id="rId28"/>
    <p:sldId id="29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>
          <p15:clr>
            <a:srgbClr val="A4A3A4"/>
          </p15:clr>
        </p15:guide>
        <p15:guide id="2" pos="3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2" y="77"/>
      </p:cViewPr>
      <p:guideLst>
        <p:guide orient="horz" pos="2206"/>
        <p:guide pos="3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file:///D:\05-&#24037;&#20316;\&#20234;&#39122;&#23572;\&#26041;&#22826;\&#25968;&#25454;\&#24773;&#24863;&#24230;-&#32500;&#24230;\midea_emotion.xlsx" TargetMode="External"/><Relationship Id="rId1" Type="http://schemas.openxmlformats.org/officeDocument/2006/relationships/themeOverride" Target="../theme/themeOverrid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05-&#24037;&#20316;\&#20234;&#39122;&#23572;\&#26041;&#22826;\&#25968;&#25454;\&#24773;&#24863;&#24230;-&#32500;&#24230;\vatti_emotion.xlsx" TargetMode="External"/><Relationship Id="rId1" Type="http://schemas.openxmlformats.org/officeDocument/2006/relationships/themeOverride" Target="../theme/themeOverride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5-&#24037;&#20316;\&#20234;&#39122;&#23572;\&#26041;&#22826;\&#25968;&#25454;\&#35789;&#39057;&#32479;&#35745;\all_positive_com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5-&#24037;&#20316;\&#20234;&#39122;&#23572;\&#26041;&#22826;\&#25968;&#25454;\&#35789;&#39057;&#32479;&#35745;\all_positive_com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5-&#24037;&#20316;\&#20234;&#39122;&#23572;\&#26041;&#22826;\&#25968;&#25454;\&#35789;&#39057;&#32479;&#35745;\negative_pin\negative_pin(txt)\all_negative_com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05-&#24037;&#20316;\&#20234;&#39122;&#23572;\&#26041;&#22826;\&#25968;&#25454;\&#24773;&#24863;&#24230;-&#32500;&#24230;\best_emotion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D:\05-&#24037;&#20316;\&#20234;&#39122;&#23572;\&#26041;&#22826;\&#25968;&#25454;\&#24773;&#24863;&#24230;-&#32500;&#24230;\fotile_emotion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D:\05-&#24037;&#20316;\&#20234;&#39122;&#23572;\&#26041;&#22826;\&#25968;&#25454;\&#24773;&#24863;&#24230;-&#32500;&#24230;\hair_emotion.xlsx" TargetMode="External"/><Relationship Id="rId1" Type="http://schemas.openxmlformats.org/officeDocument/2006/relationships/themeOverride" Target="../theme/themeOverrid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oleObject" Target="file:///D:\05-&#24037;&#20316;\&#20234;&#39122;&#23572;\&#26041;&#22826;\&#25968;&#25454;\&#24773;&#24863;&#24230;-&#32500;&#24230;\midea_emotion.xlsx" TargetMode="External"/><Relationship Id="rId1" Type="http://schemas.openxmlformats.org/officeDocument/2006/relationships/themeOverride" Target="../theme/themeOverride4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Best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评论情感分布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95-431C-9CCC-CB11F77F41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95-431C-9CCC-CB11F77F41C0}"/>
              </c:ext>
            </c:extLst>
          </c:dPt>
          <c:cat>
            <c:strRef>
              <c:f>Sheet1!$A$2:$A$3</c:f>
              <c:strCache>
                <c:ptCount val="2"/>
                <c:pt idx="0">
                  <c:v>差评</c:v>
                </c:pt>
                <c:pt idx="1">
                  <c:v>非差评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5248</c:v>
                </c:pt>
                <c:pt idx="1">
                  <c:v>66323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95-431C-9CCC-CB11F77F4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4"/>
        <c:holeSize val="6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0" i="0" u="none" strike="noStrike" baseline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Robam</a:t>
            </a:r>
            <a:r>
              <a:rPr lang="zh-CN" altLang="zh-CN" sz="15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用户评论情感度</a:t>
            </a:r>
            <a:r>
              <a:rPr lang="en-US" altLang="zh-CN" sz="15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5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频次等级分布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Sheet1!$A$18:$A$26</c:f>
              <c:strCache>
                <c:ptCount val="1"/>
                <c:pt idx="0">
                  <c:v>功能 价格 交互 静音 品牌 清洗 设计 售前售后 吸力</c:v>
                </c:pt>
              </c:strCache>
            </c:strRef>
          </c:tx>
          <c:spPr>
            <a:ln w="25400" cap="rnd" cmpd="sng" algn="ctr">
              <a:noFill/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0"/>
            <c:marker>
              <c:spPr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BC4-414C-9A32-CCC888AB6225}"/>
              </c:ext>
            </c:extLst>
          </c:dPt>
          <c:dPt>
            <c:idx val="1"/>
            <c:marker>
              <c:symbol val="triangl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BC4-414C-9A32-CCC888AB6225}"/>
              </c:ext>
            </c:extLst>
          </c:dPt>
          <c:dPt>
            <c:idx val="2"/>
            <c:marker>
              <c:symbol val="dot"/>
              <c:size val="10"/>
              <c:spPr>
                <a:solidFill>
                  <a:schemeClr val="accent2">
                    <a:lumMod val="75000"/>
                    <a:alpha val="97000"/>
                  </a:schemeClr>
                </a:solidFill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BC4-414C-9A32-CCC888AB6225}"/>
              </c:ext>
            </c:extLst>
          </c:dPt>
          <c:dPt>
            <c:idx val="3"/>
            <c:marker>
              <c:symbol val="plus"/>
              <c:size val="10"/>
              <c:spPr>
                <a:noFill/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BC4-414C-9A32-CCC888AB6225}"/>
              </c:ext>
            </c:extLst>
          </c:dPt>
          <c:dPt>
            <c:idx val="4"/>
            <c:marker>
              <c:symbol val="squar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BC4-414C-9A32-CCC888AB6225}"/>
              </c:ext>
            </c:extLst>
          </c:dPt>
          <c:dPt>
            <c:idx val="5"/>
            <c:marker>
              <c:symbol val="star"/>
              <c:size val="10"/>
              <c:spPr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BC4-414C-9A32-CCC888AB6225}"/>
              </c:ext>
            </c:extLst>
          </c:dPt>
          <c:dPt>
            <c:idx val="6"/>
            <c:marker>
              <c:symbol val="diamond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BC4-414C-9A32-CCC888AB6225}"/>
              </c:ext>
            </c:extLst>
          </c:dPt>
          <c:dPt>
            <c:idx val="7"/>
            <c:marker>
              <c:symbol val="x"/>
              <c:size val="10"/>
              <c:spPr>
                <a:noFill/>
                <a:ln w="19050" cap="flat" cmpd="sng" algn="ctr">
                  <a:solidFill>
                    <a:schemeClr val="accent4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BC4-414C-9A32-CCC888AB622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96F3D8C-95F8-4E78-9ED6-37D0E6865D9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BC4-414C-9A32-CCC888AB622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F7C8F07-7047-4B01-8EDC-8C4A9697881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BC4-414C-9A32-CCC888AB622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304D343-2133-4007-B7CA-CC8ACFEFF6B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BBC4-414C-9A32-CCC888AB622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A2B930C-34B5-4003-9222-7265B4C87AB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BC4-414C-9A32-CCC888AB622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CB8A6C6-716B-49B4-B957-320787E7FBD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BBC4-414C-9A32-CCC888AB6225}"/>
                </c:ext>
              </c:extLst>
            </c:dLbl>
            <c:dLbl>
              <c:idx val="5"/>
              <c:layout>
                <c:manualLayout>
                  <c:x val="-5.8394160583941701E-2"/>
                  <c:y val="-6.0827250608272501E-2"/>
                </c:manualLayout>
              </c:layout>
              <c:tx>
                <c:rich>
                  <a:bodyPr/>
                  <a:lstStyle/>
                  <a:p>
                    <a:fld id="{66C5B2E4-F346-4FDD-86FC-7748ADD8686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BBC4-414C-9A32-CCC888AB622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B038828-E485-47F6-9178-71C28B97294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BBC4-414C-9A32-CCC888AB622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513AAD0-1702-47E8-856F-489BB1F2E16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BBC4-414C-9A32-CCC888AB622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642DFE4-45A9-45E2-99B2-AF5824F2FD7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BBC4-414C-9A32-CCC888AB62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Sheet1!$E$18:$E$26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1</c:v>
                </c:pt>
                <c:pt idx="8">
                  <c:v>6</c:v>
                </c:pt>
              </c:numCache>
            </c:numRef>
          </c:xVal>
          <c:yVal>
            <c:numRef>
              <c:f>Sheet1!$F$18:$F$26</c:f>
              <c:numCache>
                <c:formatCode>General</c:formatCode>
                <c:ptCount val="9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3</c:v>
                </c:pt>
                <c:pt idx="5">
                  <c:v>4</c:v>
                </c:pt>
                <c:pt idx="6">
                  <c:v>7</c:v>
                </c:pt>
                <c:pt idx="7">
                  <c:v>9</c:v>
                </c:pt>
                <c:pt idx="8">
                  <c:v>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Sheet1!$A$18:$A$26</c15:f>
                <c15:dlblRangeCache>
                  <c:ptCount val="9"/>
                  <c:pt idx="0">
                    <c:v>功能</c:v>
                  </c:pt>
                  <c:pt idx="1">
                    <c:v>价格</c:v>
                  </c:pt>
                  <c:pt idx="2">
                    <c:v>交互</c:v>
                  </c:pt>
                  <c:pt idx="3">
                    <c:v>静音</c:v>
                  </c:pt>
                  <c:pt idx="4">
                    <c:v>品牌</c:v>
                  </c:pt>
                  <c:pt idx="5">
                    <c:v>清洗</c:v>
                  </c:pt>
                  <c:pt idx="6">
                    <c:v>设计</c:v>
                  </c:pt>
                  <c:pt idx="7">
                    <c:v>售前售后</c:v>
                  </c:pt>
                  <c:pt idx="8">
                    <c:v>吸力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BBC4-414C-9A32-CCC888AB6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643520"/>
        <c:axId val="182644096"/>
      </c:scatterChart>
      <c:valAx>
        <c:axId val="182643520"/>
        <c:scaling>
          <c:orientation val="minMax"/>
          <c:max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情感度等级</a:t>
                </a:r>
              </a:p>
            </c:rich>
          </c:tx>
          <c:layout>
            <c:manualLayout>
              <c:xMode val="edge"/>
              <c:yMode val="edge"/>
              <c:x val="0.45984183419324498"/>
              <c:y val="0.8835414181758910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bg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644096"/>
        <c:crossesAt val="5"/>
        <c:crossBetween val="midCat"/>
      </c:valAx>
      <c:valAx>
        <c:axId val="182644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/>
                  <a:t>频次等级</a:t>
                </a:r>
              </a:p>
            </c:rich>
          </c:tx>
          <c:layout>
            <c:manualLayout>
              <c:xMode val="edge"/>
              <c:yMode val="edge"/>
              <c:x val="1.94444444444444E-2"/>
              <c:y val="0.426203703703703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643520"/>
        <c:crossesAt val="5"/>
        <c:crossBetween val="midCat"/>
        <c:minorUnit val="0.1"/>
      </c:valAx>
      <c:spPr>
        <a:noFill/>
        <a:ln w="19050" cmpd="dbl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0" b="0" i="0" u="none" strike="noStrike" baseline="0" dirty="0" err="1">
                <a:effectLst/>
              </a:rPr>
              <a:t>vatti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评论情感分布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7-4DA4-B67F-054C9A8229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7-4DA4-B67F-054C9A8229A4}"/>
              </c:ext>
            </c:extLst>
          </c:dPt>
          <c:cat>
            <c:strRef>
              <c:f>Sheet1!$A$2:$A$3</c:f>
              <c:strCache>
                <c:ptCount val="2"/>
                <c:pt idx="0">
                  <c:v>差评</c:v>
                </c:pt>
                <c:pt idx="1">
                  <c:v>非差评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5248</c:v>
                </c:pt>
                <c:pt idx="1">
                  <c:v>66323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37-4DA4-B67F-054C9A822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4"/>
        <c:holeSize val="6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vatti</a:t>
            </a:r>
            <a:r>
              <a:rPr lang="zh-CN" altLang="zh-CN" sz="15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用户评论情感度</a:t>
            </a:r>
            <a:r>
              <a:rPr lang="en-US" altLang="zh-CN" sz="15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5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频次等级分布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Sheet1!$A$18:$A$26</c:f>
              <c:strCache>
                <c:ptCount val="1"/>
                <c:pt idx="0">
                  <c:v>功能 价格 交互 静音 品牌 清洗 设计 售前售后 吸力</c:v>
                </c:pt>
              </c:strCache>
            </c:strRef>
          </c:tx>
          <c:spPr>
            <a:ln w="25400" cap="rnd" cmpd="sng" algn="ctr">
              <a:noFill/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0"/>
            <c:marker>
              <c:spPr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7AAE-4DB1-9A4A-26290407C456}"/>
              </c:ext>
            </c:extLst>
          </c:dPt>
          <c:dPt>
            <c:idx val="1"/>
            <c:marker>
              <c:symbol val="triangl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7AAE-4DB1-9A4A-26290407C456}"/>
              </c:ext>
            </c:extLst>
          </c:dPt>
          <c:dPt>
            <c:idx val="2"/>
            <c:marker>
              <c:symbol val="dot"/>
              <c:size val="10"/>
              <c:spPr>
                <a:solidFill>
                  <a:schemeClr val="accent2">
                    <a:lumMod val="75000"/>
                    <a:alpha val="97000"/>
                  </a:schemeClr>
                </a:solidFill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AAE-4DB1-9A4A-26290407C456}"/>
              </c:ext>
            </c:extLst>
          </c:dPt>
          <c:dPt>
            <c:idx val="3"/>
            <c:marker>
              <c:symbol val="plus"/>
              <c:size val="10"/>
              <c:spPr>
                <a:noFill/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AAE-4DB1-9A4A-26290407C456}"/>
              </c:ext>
            </c:extLst>
          </c:dPt>
          <c:dPt>
            <c:idx val="4"/>
            <c:marker>
              <c:symbol val="squar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AAE-4DB1-9A4A-26290407C456}"/>
              </c:ext>
            </c:extLst>
          </c:dPt>
          <c:dPt>
            <c:idx val="5"/>
            <c:marker>
              <c:symbol val="star"/>
              <c:size val="10"/>
              <c:spPr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AAE-4DB1-9A4A-26290407C456}"/>
              </c:ext>
            </c:extLst>
          </c:dPt>
          <c:dPt>
            <c:idx val="6"/>
            <c:marker>
              <c:symbol val="diamond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AAE-4DB1-9A4A-26290407C456}"/>
              </c:ext>
            </c:extLst>
          </c:dPt>
          <c:dPt>
            <c:idx val="7"/>
            <c:marker>
              <c:symbol val="x"/>
              <c:size val="10"/>
              <c:spPr>
                <a:noFill/>
                <a:ln w="19050" cap="flat" cmpd="sng" algn="ctr">
                  <a:solidFill>
                    <a:schemeClr val="accent4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AAE-4DB1-9A4A-26290407C45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E56D52F-A43C-42B5-B230-97B3B6D501C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7AAE-4DB1-9A4A-26290407C45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2869E4B-B0B2-41DC-9022-6D9B97D4F11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AAE-4DB1-9A4A-26290407C45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351B986-3A81-46D0-B774-2DA2CCDE436B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7AAE-4DB1-9A4A-26290407C45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29CB74B-E618-495B-BB25-5D2579BB3C7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7AAE-4DB1-9A4A-26290407C45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F7555AC-61D7-4BDF-A499-124A1DD26AD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7AAE-4DB1-9A4A-26290407C456}"/>
                </c:ext>
              </c:extLst>
            </c:dLbl>
            <c:dLbl>
              <c:idx val="5"/>
              <c:layout>
                <c:manualLayout>
                  <c:x val="-5.8394160583941701E-2"/>
                  <c:y val="-6.0827250608272501E-2"/>
                </c:manualLayout>
              </c:layout>
              <c:tx>
                <c:rich>
                  <a:bodyPr/>
                  <a:lstStyle/>
                  <a:p>
                    <a:fld id="{E168D9D6-4D06-4360-96C2-DCBEFC7B350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7AAE-4DB1-9A4A-26290407C45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5059341-B766-4927-8317-4A610954453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7AAE-4DB1-9A4A-26290407C45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460A8DC-387F-42A5-B225-6C3D1742B43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AAE-4DB1-9A4A-26290407C45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BEBAB0D-71C6-4728-B079-6CFCD261B54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7AAE-4DB1-9A4A-26290407C4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Sheet1!$E$18:$E$26</c:f>
              <c:numCache>
                <c:formatCode>General</c:formatCode>
                <c:ptCount val="9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5</c:v>
                </c:pt>
                <c:pt idx="4">
                  <c:v>8</c:v>
                </c:pt>
                <c:pt idx="5">
                  <c:v>4</c:v>
                </c:pt>
                <c:pt idx="6">
                  <c:v>9</c:v>
                </c:pt>
                <c:pt idx="7">
                  <c:v>1</c:v>
                </c:pt>
                <c:pt idx="8">
                  <c:v>6</c:v>
                </c:pt>
              </c:numCache>
            </c:numRef>
          </c:xVal>
          <c:yVal>
            <c:numRef>
              <c:f>Sheet1!$F$18:$F$26</c:f>
              <c:numCache>
                <c:formatCode>General</c:formatCode>
                <c:ptCount val="9"/>
                <c:pt idx="0">
                  <c:v>6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7</c:v>
                </c:pt>
                <c:pt idx="7">
                  <c:v>9</c:v>
                </c:pt>
                <c:pt idx="8">
                  <c:v>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Sheet1!$A$18:$A$26</c15:f>
                <c15:dlblRangeCache>
                  <c:ptCount val="9"/>
                  <c:pt idx="0">
                    <c:v>功能</c:v>
                  </c:pt>
                  <c:pt idx="1">
                    <c:v>价格</c:v>
                  </c:pt>
                  <c:pt idx="2">
                    <c:v>交互</c:v>
                  </c:pt>
                  <c:pt idx="3">
                    <c:v>静音</c:v>
                  </c:pt>
                  <c:pt idx="4">
                    <c:v>品牌</c:v>
                  </c:pt>
                  <c:pt idx="5">
                    <c:v>清洗</c:v>
                  </c:pt>
                  <c:pt idx="6">
                    <c:v>设计</c:v>
                  </c:pt>
                  <c:pt idx="7">
                    <c:v>售前售后</c:v>
                  </c:pt>
                  <c:pt idx="8">
                    <c:v>吸力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7AAE-4DB1-9A4A-26290407C4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214656"/>
        <c:axId val="182648128"/>
      </c:scatterChart>
      <c:valAx>
        <c:axId val="182214656"/>
        <c:scaling>
          <c:orientation val="minMax"/>
          <c:max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/>
                  <a:t>情感度等级</a:t>
                </a:r>
              </a:p>
            </c:rich>
          </c:tx>
          <c:layout>
            <c:manualLayout>
              <c:xMode val="edge"/>
              <c:yMode val="edge"/>
              <c:x val="0.472986001749781"/>
              <c:y val="0.878911854768154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bg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648128"/>
        <c:crossesAt val="5"/>
        <c:crossBetween val="midCat"/>
      </c:valAx>
      <c:valAx>
        <c:axId val="1826481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 dirty="0"/>
                  <a:t>频次等级</a:t>
                </a:r>
              </a:p>
            </c:rich>
          </c:tx>
          <c:layout>
            <c:manualLayout>
              <c:xMode val="edge"/>
              <c:yMode val="edge"/>
              <c:x val="8.3333333333333297E-3"/>
              <c:y val="0.426203703703703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214656"/>
        <c:crossesAt val="5"/>
        <c:crossBetween val="midCat"/>
        <c:minorUnit val="0.1"/>
      </c:valAx>
      <c:spPr>
        <a:noFill/>
        <a:ln w="19050" cmpd="dbl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9</a:t>
            </a:r>
            <a:r>
              <a:rPr lang="zh-CN" altLang="en-US" dirty="0"/>
              <a:t>个评价维度的提及频率图（好评）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设计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0.16600000000000001</c:v>
                </c:pt>
                <c:pt idx="1">
                  <c:v>0.20499999999999999</c:v>
                </c:pt>
                <c:pt idx="2">
                  <c:v>0.14599999999999999</c:v>
                </c:pt>
                <c:pt idx="3">
                  <c:v>0.48299999999999998</c:v>
                </c:pt>
                <c:pt idx="4">
                  <c:v>0.151</c:v>
                </c:pt>
                <c:pt idx="5">
                  <c:v>0.13200000000000001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69-4BF5-89D0-642B41EE83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功能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4.5999999999999999E-2</c:v>
                </c:pt>
                <c:pt idx="1">
                  <c:v>6.7000000000000004E-2</c:v>
                </c:pt>
                <c:pt idx="2">
                  <c:v>7.3999999999999996E-2</c:v>
                </c:pt>
                <c:pt idx="3">
                  <c:v>6.0999999999999999E-2</c:v>
                </c:pt>
                <c:pt idx="4">
                  <c:v>7.0999999999999994E-2</c:v>
                </c:pt>
                <c:pt idx="5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69-4BF5-89D0-642B41EE83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吸力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0.19900000000000001</c:v>
                </c:pt>
                <c:pt idx="1">
                  <c:v>0.17799999999999999</c:v>
                </c:pt>
                <c:pt idx="2">
                  <c:v>0.14899999999999999</c:v>
                </c:pt>
                <c:pt idx="3">
                  <c:v>5.2999999999999999E-2</c:v>
                </c:pt>
                <c:pt idx="4">
                  <c:v>0.16800000000000001</c:v>
                </c:pt>
                <c:pt idx="5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69-4BF5-89D0-642B41EE83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静音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8.5000000000000006E-2</c:v>
                </c:pt>
                <c:pt idx="1">
                  <c:v>0.10199999999999999</c:v>
                </c:pt>
                <c:pt idx="2">
                  <c:v>9.6000000000000002E-2</c:v>
                </c:pt>
                <c:pt idx="3">
                  <c:v>2.8000000000000001E-2</c:v>
                </c:pt>
                <c:pt idx="4">
                  <c:v>7.5999999999999998E-2</c:v>
                </c:pt>
                <c:pt idx="5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69-4BF5-89D0-642B41EE83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清洗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6.8000000000000005E-2</c:v>
                </c:pt>
                <c:pt idx="1">
                  <c:v>7.0999999999999994E-2</c:v>
                </c:pt>
                <c:pt idx="2">
                  <c:v>7.3999999999999996E-2</c:v>
                </c:pt>
                <c:pt idx="3">
                  <c:v>4.2000000000000003E-2</c:v>
                </c:pt>
                <c:pt idx="4">
                  <c:v>6.5000000000000002E-2</c:v>
                </c:pt>
                <c:pt idx="5">
                  <c:v>5.8000000000000003E-2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69-4BF5-89D0-642B41EE83C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售前售后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Sheet1!$G$2:$G$7</c:f>
              <c:numCache>
                <c:formatCode>0.0%</c:formatCode>
                <c:ptCount val="6"/>
                <c:pt idx="0">
                  <c:v>0.245</c:v>
                </c:pt>
                <c:pt idx="1">
                  <c:v>0.16900000000000001</c:v>
                </c:pt>
                <c:pt idx="2">
                  <c:v>0.3</c:v>
                </c:pt>
                <c:pt idx="3">
                  <c:v>0.28000000000000003</c:v>
                </c:pt>
                <c:pt idx="4">
                  <c:v>0.26200000000000001</c:v>
                </c:pt>
                <c:pt idx="5">
                  <c:v>0.32300000000000001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69-4BF5-89D0-642B41EE83CF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交互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Sheet1!$H$2:$H$7</c:f>
              <c:numCache>
                <c:formatCode>0.00%</c:formatCode>
                <c:ptCount val="6"/>
                <c:pt idx="0">
                  <c:v>6.5000000000000002E-2</c:v>
                </c:pt>
                <c:pt idx="1">
                  <c:v>4.5999999999999999E-2</c:v>
                </c:pt>
                <c:pt idx="2">
                  <c:v>5.1999999999999998E-2</c:v>
                </c:pt>
                <c:pt idx="3">
                  <c:v>2.5999999999999999E-2</c:v>
                </c:pt>
                <c:pt idx="4">
                  <c:v>5.8000000000000003E-2</c:v>
                </c:pt>
                <c:pt idx="5">
                  <c:v>7.1999999999999995E-2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69-4BF5-89D0-642B41EE83CF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品牌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Sheet1!$I$2:$I$7</c:f>
              <c:numCache>
                <c:formatCode>0.00%</c:formatCode>
                <c:ptCount val="6"/>
                <c:pt idx="0">
                  <c:v>0.10299999999999999</c:v>
                </c:pt>
                <c:pt idx="1">
                  <c:v>0.114</c:v>
                </c:pt>
                <c:pt idx="2">
                  <c:v>7.0999999999999994E-2</c:v>
                </c:pt>
                <c:pt idx="3">
                  <c:v>1.9E-2</c:v>
                </c:pt>
                <c:pt idx="4">
                  <c:v>0.109</c:v>
                </c:pt>
                <c:pt idx="5">
                  <c:v>5.8000000000000003E-2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69-4BF5-89D0-642B41EE83C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价格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Sheet1!$J$2:$J$7</c:f>
              <c:numCache>
                <c:formatCode>0.00%</c:formatCode>
                <c:ptCount val="6"/>
                <c:pt idx="0">
                  <c:v>2.3E-2</c:v>
                </c:pt>
                <c:pt idx="1">
                  <c:v>4.8000000000000001E-2</c:v>
                </c:pt>
                <c:pt idx="2">
                  <c:v>3.6999999999999998E-2</c:v>
                </c:pt>
                <c:pt idx="3">
                  <c:v>8.0000000000000002E-3</c:v>
                </c:pt>
                <c:pt idx="4">
                  <c:v>0.04</c:v>
                </c:pt>
                <c:pt idx="5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69-4BF5-89D0-642B41EE8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4076144"/>
        <c:axId val="794078112"/>
      </c:barChart>
      <c:catAx>
        <c:axId val="79407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4078112"/>
        <c:crosses val="autoZero"/>
        <c:auto val="1"/>
        <c:lblAlgn val="ctr"/>
        <c:lblOffset val="100"/>
        <c:noMultiLvlLbl val="0"/>
      </c:catAx>
      <c:valAx>
        <c:axId val="794078112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407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9</a:t>
            </a:r>
            <a:r>
              <a:rPr lang="zh-CN" altLang="en-US" dirty="0"/>
              <a:t>个评价维度的提及频率图（好评）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设计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2.4E-2</c:v>
                </c:pt>
                <c:pt idx="2">
                  <c:v>4.2999999999999997E-2</c:v>
                </c:pt>
                <c:pt idx="3">
                  <c:v>3.4000000000000002E-2</c:v>
                </c:pt>
                <c:pt idx="4">
                  <c:v>9.5000000000000001E-2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B7-401C-A317-F08A28CDD8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功能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8.0000000000000002E-3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B7-401C-A317-F08A28CDD8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吸力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0.218</c:v>
                </c:pt>
                <c:pt idx="2">
                  <c:v>4.5999999999999999E-2</c:v>
                </c:pt>
                <c:pt idx="3">
                  <c:v>4.5999999999999999E-2</c:v>
                </c:pt>
                <c:pt idx="4">
                  <c:v>0</c:v>
                </c:pt>
                <c:pt idx="5">
                  <c:v>6.7000000000000004E-2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B7-401C-A317-F08A28CDD8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静音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Sheet1!$E$2:$E$7</c:f>
              <c:numCache>
                <c:formatCode>0.00%</c:formatCode>
                <c:ptCount val="6"/>
                <c:pt idx="0">
                  <c:v>0.5</c:v>
                </c:pt>
                <c:pt idx="1">
                  <c:v>0.10299999999999999</c:v>
                </c:pt>
                <c:pt idx="2">
                  <c:v>7.2999999999999995E-2</c:v>
                </c:pt>
                <c:pt idx="3">
                  <c:v>6.9000000000000006E-2</c:v>
                </c:pt>
                <c:pt idx="4">
                  <c:v>0.14299999999999999</c:v>
                </c:pt>
                <c:pt idx="5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B7-401C-A317-F08A28CDD89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清洗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Sheet1!$F$2:$F$7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B7-401C-A317-F08A28CDD89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售前售后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Sheet1!$G$2:$G$7</c:f>
              <c:numCache>
                <c:formatCode>0.00%</c:formatCode>
                <c:ptCount val="6"/>
                <c:pt idx="0">
                  <c:v>0.5</c:v>
                </c:pt>
                <c:pt idx="1">
                  <c:v>0.64700000000000002</c:v>
                </c:pt>
                <c:pt idx="2">
                  <c:v>0.77900000000000003</c:v>
                </c:pt>
                <c:pt idx="3">
                  <c:v>0.71299999999999997</c:v>
                </c:pt>
                <c:pt idx="4">
                  <c:v>0.66700000000000004</c:v>
                </c:pt>
                <c:pt idx="5">
                  <c:v>0.53300000000000003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B7-401C-A317-F08A28CDD89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交互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Sheet1!$H$2:$H$7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B7-401C-A317-F08A28CDD89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品牌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Sheet1!$I$2:$I$7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0</c:v>
                </c:pt>
                <c:pt idx="2">
                  <c:v>5.1999999999999998E-2</c:v>
                </c:pt>
                <c:pt idx="3">
                  <c:v>3.6999999999999998E-2</c:v>
                </c:pt>
                <c:pt idx="4">
                  <c:v>9.5000000000000001E-2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B7-401C-A317-F08A28CDD89A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价格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方太</c:v>
                </c:pt>
                <c:pt idx="1">
                  <c:v>海尔</c:v>
                </c:pt>
                <c:pt idx="2">
                  <c:v>美的</c:v>
                </c:pt>
                <c:pt idx="3">
                  <c:v>华帝</c:v>
                </c:pt>
                <c:pt idx="4">
                  <c:v>老板</c:v>
                </c:pt>
                <c:pt idx="5">
                  <c:v>百得</c:v>
                </c:pt>
              </c:strCache>
            </c:strRef>
          </c:cat>
          <c:val>
            <c:numRef>
              <c:f>Sheet1!$J$2:$J$7</c:f>
              <c:numCache>
                <c:formatCode>0.00%</c:formatCode>
                <c:ptCount val="6"/>
                <c:pt idx="0" formatCode="General">
                  <c:v>0</c:v>
                </c:pt>
                <c:pt idx="1">
                  <c:v>0</c:v>
                </c:pt>
                <c:pt idx="2">
                  <c:v>6.0000000000000001E-3</c:v>
                </c:pt>
                <c:pt idx="3">
                  <c:v>8.0000000000000002E-3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B7-401C-A317-F08A28CDD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4076144"/>
        <c:axId val="794078112"/>
      </c:barChart>
      <c:catAx>
        <c:axId val="79407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4078112"/>
        <c:crosses val="autoZero"/>
        <c:auto val="1"/>
        <c:lblAlgn val="ctr"/>
        <c:lblOffset val="100"/>
        <c:noMultiLvlLbl val="0"/>
      </c:catAx>
      <c:valAx>
        <c:axId val="79407811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9407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F36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F7-45A5-B185-4AE1543A25FD}"/>
              </c:ext>
            </c:extLst>
          </c:dPt>
          <c:dPt>
            <c:idx val="1"/>
            <c:invertIfNegative val="0"/>
            <c:bubble3D val="0"/>
            <c:spPr>
              <a:solidFill>
                <a:srgbClr val="BF36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F7-45A5-B185-4AE1543A25FD}"/>
              </c:ext>
            </c:extLst>
          </c:dPt>
          <c:dPt>
            <c:idx val="2"/>
            <c:invertIfNegative val="0"/>
            <c:bubble3D val="0"/>
            <c:spPr>
              <a:solidFill>
                <a:srgbClr val="BF36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F7-45A5-B185-4AE1543A25FD}"/>
              </c:ext>
            </c:extLst>
          </c:dPt>
          <c:dPt>
            <c:idx val="3"/>
            <c:invertIfNegative val="0"/>
            <c:bubble3D val="0"/>
            <c:spPr>
              <a:solidFill>
                <a:srgbClr val="D6912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F7-45A5-B185-4AE1543A25FD}"/>
              </c:ext>
            </c:extLst>
          </c:dPt>
          <c:dPt>
            <c:idx val="4"/>
            <c:invertIfNegative val="0"/>
            <c:bubble3D val="0"/>
            <c:spPr>
              <a:solidFill>
                <a:srgbClr val="D6912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F7-45A5-B185-4AE1543A25FD}"/>
              </c:ext>
            </c:extLst>
          </c:dPt>
          <c:dPt>
            <c:idx val="5"/>
            <c:invertIfNegative val="0"/>
            <c:bubble3D val="0"/>
            <c:spPr>
              <a:solidFill>
                <a:srgbClr val="D6912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F7-45A5-B185-4AE1543A25FD}"/>
              </c:ext>
            </c:extLst>
          </c:dPt>
          <c:dPt>
            <c:idx val="6"/>
            <c:invertIfNegative val="0"/>
            <c:bubble3D val="0"/>
            <c:spPr>
              <a:solidFill>
                <a:srgbClr val="3F9E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3F7-45A5-B185-4AE1543A25FD}"/>
              </c:ext>
            </c:extLst>
          </c:dPt>
          <c:dPt>
            <c:idx val="7"/>
            <c:invertIfNegative val="0"/>
            <c:bubble3D val="0"/>
            <c:spPr>
              <a:solidFill>
                <a:srgbClr val="3F9E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3F7-45A5-B185-4AE1543A25FD}"/>
              </c:ext>
            </c:extLst>
          </c:dPt>
          <c:dPt>
            <c:idx val="8"/>
            <c:invertIfNegative val="0"/>
            <c:bubble3D val="0"/>
            <c:spPr>
              <a:solidFill>
                <a:srgbClr val="3F9E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3F7-45A5-B185-4AE1543A25FD}"/>
              </c:ext>
            </c:extLst>
          </c:dPt>
          <c:dPt>
            <c:idx val="9"/>
            <c:invertIfNegative val="0"/>
            <c:bubble3D val="0"/>
            <c:spPr>
              <a:solidFill>
                <a:srgbClr val="3DA5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3F7-45A5-B185-4AE1543A25FD}"/>
              </c:ext>
            </c:extLst>
          </c:dPt>
          <c:dPt>
            <c:idx val="10"/>
            <c:invertIfNegative val="0"/>
            <c:bubble3D val="0"/>
            <c:spPr>
              <a:solidFill>
                <a:srgbClr val="3DA5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3F7-45A5-B185-4AE1543A25FD}"/>
              </c:ext>
            </c:extLst>
          </c:dPt>
          <c:dPt>
            <c:idx val="11"/>
            <c:invertIfNegative val="0"/>
            <c:bubble3D val="0"/>
            <c:spPr>
              <a:solidFill>
                <a:srgbClr val="3DA5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3F7-45A5-B185-4AE1543A25FD}"/>
              </c:ext>
            </c:extLst>
          </c:dPt>
          <c:dPt>
            <c:idx val="12"/>
            <c:invertIfNegative val="0"/>
            <c:bubble3D val="0"/>
            <c:spPr>
              <a:solidFill>
                <a:srgbClr val="2871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3F7-45A5-B185-4AE1543A25FD}"/>
              </c:ext>
            </c:extLst>
          </c:dPt>
          <c:dPt>
            <c:idx val="13"/>
            <c:invertIfNegative val="0"/>
            <c:bubble3D val="0"/>
            <c:spPr>
              <a:solidFill>
                <a:srgbClr val="2871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A3F7-45A5-B185-4AE1543A25FD}"/>
              </c:ext>
            </c:extLst>
          </c:dPt>
          <c:dPt>
            <c:idx val="14"/>
            <c:invertIfNegative val="0"/>
            <c:bubble3D val="0"/>
            <c:spPr>
              <a:solidFill>
                <a:srgbClr val="2871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A3F7-45A5-B185-4AE1543A25F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706B5E1-5DA6-4910-8DBC-A79533D7155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3F7-45A5-B185-4AE1543A25F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CAD8283-8FB5-4B58-AD8E-3BD67C044E6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3F7-45A5-B185-4AE1543A25F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9855359-AFC6-4F8C-8DFE-77333281832F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3F7-45A5-B185-4AE1543A25F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1742D18-B948-4B82-9232-55DB9E54260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3F7-45A5-B185-4AE1543A25F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E62C21D-72DC-442A-858A-E9E2174B2B6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3F7-45A5-B185-4AE1543A25F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D38E487-C784-4B27-871E-9F350D0FC2B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3F7-45A5-B185-4AE1543A25F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BF9C895-0873-434F-909A-6F1BB5257E9F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A3F7-45A5-B185-4AE1543A25F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696C3BE-630F-48E8-985B-D75582E4C70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A3F7-45A5-B185-4AE1543A25F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4D8E829-2D14-4237-BE87-9092D3CC9F3A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A3F7-45A5-B185-4AE1543A25F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25261D5-23B5-46EE-B648-10D64192CB8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A3F7-45A5-B185-4AE1543A25FD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574F2D88-0D18-4CAE-8FAC-D3AC7D19800F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A3F7-45A5-B185-4AE1543A25FD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F15DFE9-A70A-4724-A1CC-F29A88D208C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A3F7-45A5-B185-4AE1543A25FD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A282A14-D601-4F1D-A881-90C68F929C8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A3F7-45A5-B185-4AE1543A25FD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CFFAF336-77F6-4F7B-8490-2BD23F43333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A3F7-45A5-B185-4AE1543A25FD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2551F989-39EE-44E1-BB53-BFB4F8948F55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A3F7-45A5-B185-4AE1543A25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Sheet4!$A$2:$A$16</c:f>
              <c:strCache>
                <c:ptCount val="15"/>
                <c:pt idx="0">
                  <c:v>送货速度很快</c:v>
                </c:pt>
                <c:pt idx="1">
                  <c:v>排烟效果很好</c:v>
                </c:pt>
                <c:pt idx="2">
                  <c:v>噪音挺小/程度正常</c:v>
                </c:pt>
                <c:pt idx="3">
                  <c:v>吸力很大/强劲/十足</c:v>
                </c:pt>
                <c:pt idx="4">
                  <c:v>静音效果可以</c:v>
                </c:pt>
                <c:pt idx="5">
                  <c:v>外观简单大方</c:v>
                </c:pt>
                <c:pt idx="6">
                  <c:v>外观很漂亮</c:v>
                </c:pt>
                <c:pt idx="7">
                  <c:v>清洗擦洗很方便</c:v>
                </c:pt>
                <c:pt idx="8">
                  <c:v>外观大气</c:v>
                </c:pt>
                <c:pt idx="9">
                  <c:v>大品牌值得信赖</c:v>
                </c:pt>
                <c:pt idx="10">
                  <c:v>声音比较小</c:v>
                </c:pt>
                <c:pt idx="11">
                  <c:v>外形很好看</c:v>
                </c:pt>
                <c:pt idx="12">
                  <c:v>很好用的吸油烟机</c:v>
                </c:pt>
                <c:pt idx="13">
                  <c:v>外形美观</c:v>
                </c:pt>
                <c:pt idx="14">
                  <c:v>售后服务/配送员/安装人员服务态度特别好</c:v>
                </c:pt>
              </c:strCache>
            </c:strRef>
          </c:cat>
          <c:val>
            <c:numRef>
              <c:f>Sheet4!$C$2:$C$16</c:f>
              <c:numCache>
                <c:formatCode>0.00%</c:formatCode>
                <c:ptCount val="15"/>
                <c:pt idx="0">
                  <c:v>9.189951711789919E-2</c:v>
                </c:pt>
                <c:pt idx="1">
                  <c:v>6.2546796158645765E-2</c:v>
                </c:pt>
                <c:pt idx="2">
                  <c:v>5.0751451359123213E-2</c:v>
                </c:pt>
                <c:pt idx="3">
                  <c:v>4.5228148228528026E-2</c:v>
                </c:pt>
                <c:pt idx="4">
                  <c:v>3.8549183440941888E-2</c:v>
                </c:pt>
                <c:pt idx="5">
                  <c:v>3.4599316369160651E-2</c:v>
                </c:pt>
                <c:pt idx="6">
                  <c:v>3.4176116325755519E-2</c:v>
                </c:pt>
                <c:pt idx="7">
                  <c:v>3.3600998318051106E-2</c:v>
                </c:pt>
                <c:pt idx="8">
                  <c:v>3.3074711084585755E-2</c:v>
                </c:pt>
                <c:pt idx="9">
                  <c:v>2.8538874721935868E-2</c:v>
                </c:pt>
                <c:pt idx="10">
                  <c:v>2.621127448320764E-2</c:v>
                </c:pt>
                <c:pt idx="11">
                  <c:v>2.5429982095382778E-2</c:v>
                </c:pt>
                <c:pt idx="12">
                  <c:v>2.4502197384840756E-2</c:v>
                </c:pt>
                <c:pt idx="13">
                  <c:v>2.1686289403721991E-2</c:v>
                </c:pt>
                <c:pt idx="14">
                  <c:v>2.1382453475123433E-2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Sheet4!$I$2:$I$322</c15:f>
                <c15:dlblRangeCache>
                  <c:ptCount val="321"/>
                  <c:pt idx="0">
                    <c:v>16938次提及 占9.19%</c:v>
                  </c:pt>
                  <c:pt idx="1">
                    <c:v>11528次提及 占6.25%</c:v>
                  </c:pt>
                  <c:pt idx="2">
                    <c:v>9354次提及 占5.08%</c:v>
                  </c:pt>
                  <c:pt idx="3">
                    <c:v>8336次提及 占4.52%</c:v>
                  </c:pt>
                  <c:pt idx="4">
                    <c:v>7105次提及 占3.85%</c:v>
                  </c:pt>
                  <c:pt idx="5">
                    <c:v>6377次提及 占3.46%</c:v>
                  </c:pt>
                  <c:pt idx="6">
                    <c:v>6299次提及 占3.42%</c:v>
                  </c:pt>
                  <c:pt idx="7">
                    <c:v>6193次提及 占3.36%</c:v>
                  </c:pt>
                  <c:pt idx="8">
                    <c:v>6096次提及 占3.31%</c:v>
                  </c:pt>
                  <c:pt idx="9">
                    <c:v>5260次提及 占2.85%</c:v>
                  </c:pt>
                  <c:pt idx="10">
                    <c:v>4831次提及 占2.62%</c:v>
                  </c:pt>
                  <c:pt idx="11">
                    <c:v>4687次提及 占2.54%</c:v>
                  </c:pt>
                  <c:pt idx="12">
                    <c:v>4516次提及 占2.45%</c:v>
                  </c:pt>
                  <c:pt idx="13">
                    <c:v>3997次提及 占2.17%</c:v>
                  </c:pt>
                  <c:pt idx="14">
                    <c:v>3941次提及 占2.14%</c:v>
                  </c:pt>
                  <c:pt idx="15">
                    <c:v>2783次提及 占1.51%</c:v>
                  </c:pt>
                  <c:pt idx="16">
                    <c:v>2669次提及 占1.45%</c:v>
                  </c:pt>
                  <c:pt idx="17">
                    <c:v>2475次提及 占1.34%</c:v>
                  </c:pt>
                  <c:pt idx="18">
                    <c:v>2404次提及 占1.30%</c:v>
                  </c:pt>
                  <c:pt idx="19">
                    <c:v>2280次提及 占1.24%</c:v>
                  </c:pt>
                  <c:pt idx="20">
                    <c:v>2196次提及 占1.19%</c:v>
                  </c:pt>
                  <c:pt idx="21">
                    <c:v>2019次提及 占1.10%</c:v>
                  </c:pt>
                  <c:pt idx="22">
                    <c:v>1807次提及 占0.98%</c:v>
                  </c:pt>
                  <c:pt idx="23">
                    <c:v>1733次提及 占0.94%</c:v>
                  </c:pt>
                  <c:pt idx="24">
                    <c:v>1721次提及 占0.93%</c:v>
                  </c:pt>
                  <c:pt idx="25">
                    <c:v>1711次提及 占0.93%</c:v>
                  </c:pt>
                  <c:pt idx="26">
                    <c:v>1655次提及 占0.90%</c:v>
                  </c:pt>
                  <c:pt idx="27">
                    <c:v>1652次提及 占0.90%</c:v>
                  </c:pt>
                  <c:pt idx="28">
                    <c:v>1593次提及 占0.86%</c:v>
                  </c:pt>
                  <c:pt idx="29">
                    <c:v>1586次提及 占0.86%</c:v>
                  </c:pt>
                  <c:pt idx="30">
                    <c:v>1573次提及 占0.85%</c:v>
                  </c:pt>
                  <c:pt idx="31">
                    <c:v>1491次提及 占0.81%</c:v>
                  </c:pt>
                  <c:pt idx="32">
                    <c:v>1406次提及 占0.76%</c:v>
                  </c:pt>
                  <c:pt idx="33">
                    <c:v>1371次提及 占0.74%</c:v>
                  </c:pt>
                  <c:pt idx="34">
                    <c:v>1272次提及 占0.69%</c:v>
                  </c:pt>
                  <c:pt idx="35">
                    <c:v>1238次提及 占0.67%</c:v>
                  </c:pt>
                  <c:pt idx="36">
                    <c:v>1234次提及 占0.67%</c:v>
                  </c:pt>
                  <c:pt idx="37">
                    <c:v>1213次提及 占0.66%</c:v>
                  </c:pt>
                  <c:pt idx="38">
                    <c:v>1161次提及 占0.63%</c:v>
                  </c:pt>
                  <c:pt idx="39">
                    <c:v>1159次提及 占0.63%</c:v>
                  </c:pt>
                  <c:pt idx="40">
                    <c:v>1129次提及 占0.61%</c:v>
                  </c:pt>
                  <c:pt idx="41">
                    <c:v>1110次提及 占0.60%</c:v>
                  </c:pt>
                  <c:pt idx="42">
                    <c:v>1041次提及 占0.56%</c:v>
                  </c:pt>
                  <c:pt idx="43">
                    <c:v>1014次提及 占0.55%</c:v>
                  </c:pt>
                  <c:pt idx="44">
                    <c:v>1002次提及 占0.54%</c:v>
                  </c:pt>
                  <c:pt idx="45">
                    <c:v>986次提及 占0.53%</c:v>
                  </c:pt>
                  <c:pt idx="46">
                    <c:v>925次提及 占0.50%</c:v>
                  </c:pt>
                  <c:pt idx="47">
                    <c:v>882次提及 占0.48%</c:v>
                  </c:pt>
                  <c:pt idx="48">
                    <c:v>817次提及 占0.44%</c:v>
                  </c:pt>
                  <c:pt idx="49">
                    <c:v>812次提及 占0.44%</c:v>
                  </c:pt>
                  <c:pt idx="50">
                    <c:v>800次提及 占0.43%</c:v>
                  </c:pt>
                  <c:pt idx="51">
                    <c:v>735次提及 占0.40%</c:v>
                  </c:pt>
                  <c:pt idx="52">
                    <c:v>732次提及 占0.40%</c:v>
                  </c:pt>
                  <c:pt idx="53">
                    <c:v>722次提及 占0.39%</c:v>
                  </c:pt>
                  <c:pt idx="54">
                    <c:v>721次提及 占0.39%</c:v>
                  </c:pt>
                  <c:pt idx="55">
                    <c:v>719次提及 占0.39%</c:v>
                  </c:pt>
                  <c:pt idx="56">
                    <c:v>661次提及 占0.36%</c:v>
                  </c:pt>
                  <c:pt idx="57">
                    <c:v>635次提及 占0.34%</c:v>
                  </c:pt>
                  <c:pt idx="58">
                    <c:v>635次提及 占0.34%</c:v>
                  </c:pt>
                  <c:pt idx="59">
                    <c:v>605次提及 占0.33%</c:v>
                  </c:pt>
                  <c:pt idx="60">
                    <c:v>601次提及 占0.33%</c:v>
                  </c:pt>
                  <c:pt idx="61">
                    <c:v>594次提及 占0.32%</c:v>
                  </c:pt>
                  <c:pt idx="62">
                    <c:v>555次提及 占0.30%</c:v>
                  </c:pt>
                  <c:pt idx="63">
                    <c:v>527次提及 占0.29%</c:v>
                  </c:pt>
                  <c:pt idx="64">
                    <c:v>482次提及 占0.26%</c:v>
                  </c:pt>
                  <c:pt idx="65">
                    <c:v>464次提及 占0.25%</c:v>
                  </c:pt>
                  <c:pt idx="66">
                    <c:v>462次提及 占0.25%</c:v>
                  </c:pt>
                  <c:pt idx="67">
                    <c:v>453次提及 占0.25%</c:v>
                  </c:pt>
                  <c:pt idx="68">
                    <c:v>444次提及 占0.24%</c:v>
                  </c:pt>
                  <c:pt idx="69">
                    <c:v>438次提及 占0.24%</c:v>
                  </c:pt>
                  <c:pt idx="70">
                    <c:v>424次提及 占0.23%</c:v>
                  </c:pt>
                  <c:pt idx="71">
                    <c:v>422次提及 占0.23%</c:v>
                  </c:pt>
                  <c:pt idx="72">
                    <c:v>418次提及 占0.23%</c:v>
                  </c:pt>
                  <c:pt idx="73">
                    <c:v>409次提及 占0.22%</c:v>
                  </c:pt>
                  <c:pt idx="74">
                    <c:v>406次提及 占0.22%</c:v>
                  </c:pt>
                  <c:pt idx="75">
                    <c:v>366次提及 占0.20%</c:v>
                  </c:pt>
                  <c:pt idx="76">
                    <c:v>362次提及 占0.20%</c:v>
                  </c:pt>
                  <c:pt idx="77">
                    <c:v>361次提及 占0.20%</c:v>
                  </c:pt>
                  <c:pt idx="78">
                    <c:v>352次提及 占0.19%</c:v>
                  </c:pt>
                  <c:pt idx="79">
                    <c:v>323次提及 占0.18%</c:v>
                  </c:pt>
                  <c:pt idx="80">
                    <c:v>317次提及 占0.17%</c:v>
                  </c:pt>
                  <c:pt idx="81">
                    <c:v>308次提及 占0.17%</c:v>
                  </c:pt>
                  <c:pt idx="82">
                    <c:v>305次提及 占0.17%</c:v>
                  </c:pt>
                  <c:pt idx="83">
                    <c:v>300次提及 占0.16%</c:v>
                  </c:pt>
                  <c:pt idx="84">
                    <c:v>287次提及 占0.16%</c:v>
                  </c:pt>
                  <c:pt idx="85">
                    <c:v>241次提及 占0.13%</c:v>
                  </c:pt>
                  <c:pt idx="86">
                    <c:v>234次提及 占0.13%</c:v>
                  </c:pt>
                  <c:pt idx="87">
                    <c:v>233次提及 占0.13%</c:v>
                  </c:pt>
                  <c:pt idx="88">
                    <c:v>223次提及 占0.12%</c:v>
                  </c:pt>
                  <c:pt idx="89">
                    <c:v>221次提及 占0.12%</c:v>
                  </c:pt>
                  <c:pt idx="90">
                    <c:v>217次提及 占0.12%</c:v>
                  </c:pt>
                  <c:pt idx="91">
                    <c:v>205次提及 占0.11%</c:v>
                  </c:pt>
                  <c:pt idx="92">
                    <c:v>202次提及 占0.11%</c:v>
                  </c:pt>
                  <c:pt idx="93">
                    <c:v>198次提及 占0.11%</c:v>
                  </c:pt>
                  <c:pt idx="94">
                    <c:v>198次提及 占0.11%</c:v>
                  </c:pt>
                  <c:pt idx="95">
                    <c:v>192次提及 占0.10%</c:v>
                  </c:pt>
                  <c:pt idx="96">
                    <c:v>173次提及 占0.09%</c:v>
                  </c:pt>
                  <c:pt idx="97">
                    <c:v>167次提及 占0.09%</c:v>
                  </c:pt>
                  <c:pt idx="98">
                    <c:v>160次提及 占0.09%</c:v>
                  </c:pt>
                  <c:pt idx="99">
                    <c:v>158次提及 占0.09%</c:v>
                  </c:pt>
                  <c:pt idx="100">
                    <c:v>158次提及 占0.09%</c:v>
                  </c:pt>
                  <c:pt idx="101">
                    <c:v>158次提及 占0.09%</c:v>
                  </c:pt>
                  <c:pt idx="102">
                    <c:v>150次提及 占0.08%</c:v>
                  </c:pt>
                  <c:pt idx="103">
                    <c:v>149次提及 占0.08%</c:v>
                  </c:pt>
                  <c:pt idx="104">
                    <c:v>147次提及 占0.08%</c:v>
                  </c:pt>
                  <c:pt idx="105">
                    <c:v>138次提及 占0.07%</c:v>
                  </c:pt>
                  <c:pt idx="106">
                    <c:v>132次提及 占0.07%</c:v>
                  </c:pt>
                  <c:pt idx="107">
                    <c:v>121次提及 占0.07%</c:v>
                  </c:pt>
                  <c:pt idx="108">
                    <c:v>119次提及 占0.06%</c:v>
                  </c:pt>
                  <c:pt idx="109">
                    <c:v>114次提及 占0.06%</c:v>
                  </c:pt>
                  <c:pt idx="110">
                    <c:v>109次提及 占0.06%</c:v>
                  </c:pt>
                  <c:pt idx="111">
                    <c:v>109次提及 占0.06%</c:v>
                  </c:pt>
                  <c:pt idx="112">
                    <c:v>105次提及 占0.06%</c:v>
                  </c:pt>
                  <c:pt idx="113">
                    <c:v>103次提及 占0.06%</c:v>
                  </c:pt>
                  <c:pt idx="114">
                    <c:v>102次提及 占0.06%</c:v>
                  </c:pt>
                  <c:pt idx="115">
                    <c:v>99次提及 占0.05%</c:v>
                  </c:pt>
                  <c:pt idx="116">
                    <c:v>97次提及 占0.05%</c:v>
                  </c:pt>
                  <c:pt idx="117">
                    <c:v>90次提及 占0.05%</c:v>
                  </c:pt>
                  <c:pt idx="118">
                    <c:v>87次提及 占0.05%</c:v>
                  </c:pt>
                  <c:pt idx="119">
                    <c:v>84次提及 占0.05%</c:v>
                  </c:pt>
                  <c:pt idx="120">
                    <c:v>83次提及 占0.05%</c:v>
                  </c:pt>
                  <c:pt idx="121">
                    <c:v>80次提及 占0.04%</c:v>
                  </c:pt>
                  <c:pt idx="122">
                    <c:v>80次提及 占0.04%</c:v>
                  </c:pt>
                  <c:pt idx="123">
                    <c:v>78次提及 占0.04%</c:v>
                  </c:pt>
                  <c:pt idx="124">
                    <c:v>72次提及 占0.04%</c:v>
                  </c:pt>
                  <c:pt idx="125">
                    <c:v>72次提及 占0.04%</c:v>
                  </c:pt>
                  <c:pt idx="126">
                    <c:v>71次提及 占0.04%</c:v>
                  </c:pt>
                  <c:pt idx="127">
                    <c:v>69次提及 占0.04%</c:v>
                  </c:pt>
                  <c:pt idx="128">
                    <c:v>65次提及 占0.04%</c:v>
                  </c:pt>
                  <c:pt idx="129">
                    <c:v>61次提及 占0.03%</c:v>
                  </c:pt>
                  <c:pt idx="130">
                    <c:v>60次提及 占0.03%</c:v>
                  </c:pt>
                  <c:pt idx="131">
                    <c:v>59次提及 占0.03%</c:v>
                  </c:pt>
                  <c:pt idx="132">
                    <c:v>57次提及 占0.03%</c:v>
                  </c:pt>
                  <c:pt idx="133">
                    <c:v>56次提及 占0.03%</c:v>
                  </c:pt>
                  <c:pt idx="134">
                    <c:v>55次提及 占0.03%</c:v>
                  </c:pt>
                  <c:pt idx="135">
                    <c:v>54次提及 占0.03%</c:v>
                  </c:pt>
                  <c:pt idx="136">
                    <c:v>53次提及 占0.03%</c:v>
                  </c:pt>
                  <c:pt idx="137">
                    <c:v>51次提及 占0.03%</c:v>
                  </c:pt>
                  <c:pt idx="138">
                    <c:v>50次提及 占0.03%</c:v>
                  </c:pt>
                  <c:pt idx="139">
                    <c:v>49次提及 占0.03%</c:v>
                  </c:pt>
                  <c:pt idx="140">
                    <c:v>49次提及 占0.03%</c:v>
                  </c:pt>
                  <c:pt idx="141">
                    <c:v>47次提及 占0.03%</c:v>
                  </c:pt>
                  <c:pt idx="142">
                    <c:v>46次提及 占0.02%</c:v>
                  </c:pt>
                  <c:pt idx="143">
                    <c:v>46次提及 占0.02%</c:v>
                  </c:pt>
                  <c:pt idx="144">
                    <c:v>44次提及 占0.02%</c:v>
                  </c:pt>
                  <c:pt idx="145">
                    <c:v>43次提及 占0.02%</c:v>
                  </c:pt>
                  <c:pt idx="146">
                    <c:v>43次提及 占0.02%</c:v>
                  </c:pt>
                  <c:pt idx="147">
                    <c:v>39次提及 占0.02%</c:v>
                  </c:pt>
                  <c:pt idx="148">
                    <c:v>39次提及 占0.02%</c:v>
                  </c:pt>
                  <c:pt idx="149">
                    <c:v>38次提及 占0.02%</c:v>
                  </c:pt>
                  <c:pt idx="150">
                    <c:v>37次提及 占0.02%</c:v>
                  </c:pt>
                  <c:pt idx="151">
                    <c:v>37次提及 占0.02%</c:v>
                  </c:pt>
                  <c:pt idx="152">
                    <c:v>37次提及 占0.02%</c:v>
                  </c:pt>
                  <c:pt idx="153">
                    <c:v>35次提及 占0.02%</c:v>
                  </c:pt>
                  <c:pt idx="154">
                    <c:v>34次提及 占0.02%</c:v>
                  </c:pt>
                  <c:pt idx="155">
                    <c:v>31次提及 占0.02%</c:v>
                  </c:pt>
                  <c:pt idx="156">
                    <c:v>31次提及 占0.02%</c:v>
                  </c:pt>
                  <c:pt idx="157">
                    <c:v>30次提及 占0.02%</c:v>
                  </c:pt>
                  <c:pt idx="158">
                    <c:v>29次提及 占0.02%</c:v>
                  </c:pt>
                  <c:pt idx="159">
                    <c:v>27次提及 占0.01%</c:v>
                  </c:pt>
                  <c:pt idx="160">
                    <c:v>26次提及 占0.01%</c:v>
                  </c:pt>
                  <c:pt idx="161">
                    <c:v>26次提及 占0.01%</c:v>
                  </c:pt>
                  <c:pt idx="162">
                    <c:v>26次提及 占0.01%</c:v>
                  </c:pt>
                  <c:pt idx="163">
                    <c:v>25次提及 占0.01%</c:v>
                  </c:pt>
                  <c:pt idx="164">
                    <c:v>25次提及 占0.01%</c:v>
                  </c:pt>
                  <c:pt idx="165">
                    <c:v>24次提及 占0.01%</c:v>
                  </c:pt>
                  <c:pt idx="166">
                    <c:v>24次提及 占0.01%</c:v>
                  </c:pt>
                  <c:pt idx="167">
                    <c:v>22次提及 占0.01%</c:v>
                  </c:pt>
                  <c:pt idx="168">
                    <c:v>22次提及 占0.01%</c:v>
                  </c:pt>
                  <c:pt idx="169">
                    <c:v>21次提及 占0.01%</c:v>
                  </c:pt>
                  <c:pt idx="170">
                    <c:v>21次提及 占0.01%</c:v>
                  </c:pt>
                  <c:pt idx="171">
                    <c:v>21次提及 占0.01%</c:v>
                  </c:pt>
                  <c:pt idx="172">
                    <c:v>20次提及 占0.01%</c:v>
                  </c:pt>
                  <c:pt idx="173">
                    <c:v>20次提及 占0.01%</c:v>
                  </c:pt>
                  <c:pt idx="174">
                    <c:v>18次提及 占0.01%</c:v>
                  </c:pt>
                  <c:pt idx="175">
                    <c:v>18次提及 占0.01%</c:v>
                  </c:pt>
                  <c:pt idx="176">
                    <c:v>18次提及 占0.01%</c:v>
                  </c:pt>
                  <c:pt idx="177">
                    <c:v>17次提及 占0.01%</c:v>
                  </c:pt>
                  <c:pt idx="178">
                    <c:v>17次提及 占0.01%</c:v>
                  </c:pt>
                  <c:pt idx="179">
                    <c:v>16次提及 占0.01%</c:v>
                  </c:pt>
                  <c:pt idx="180">
                    <c:v>15次提及 占0.01%</c:v>
                  </c:pt>
                  <c:pt idx="181">
                    <c:v>15次提及 占0.01%</c:v>
                  </c:pt>
                  <c:pt idx="182">
                    <c:v>15次提及 占0.01%</c:v>
                  </c:pt>
                  <c:pt idx="183">
                    <c:v>14次提及 占0.01%</c:v>
                  </c:pt>
                  <c:pt idx="184">
                    <c:v>13次提及 占0.01%</c:v>
                  </c:pt>
                  <c:pt idx="185">
                    <c:v>13次提及 占0.01%</c:v>
                  </c:pt>
                  <c:pt idx="186">
                    <c:v>13次提及 占0.01%</c:v>
                  </c:pt>
                  <c:pt idx="187">
                    <c:v>12次提及 占0.01%</c:v>
                  </c:pt>
                  <c:pt idx="188">
                    <c:v>12次提及 占0.01%</c:v>
                  </c:pt>
                  <c:pt idx="189">
                    <c:v>12次提及 占0.01%</c:v>
                  </c:pt>
                  <c:pt idx="190">
                    <c:v>12次提及 占0.01%</c:v>
                  </c:pt>
                  <c:pt idx="191">
                    <c:v>12次提及 占0.01%</c:v>
                  </c:pt>
                  <c:pt idx="192">
                    <c:v>12次提及 占0.01%</c:v>
                  </c:pt>
                  <c:pt idx="193">
                    <c:v>12次提及 占0.01%</c:v>
                  </c:pt>
                  <c:pt idx="194">
                    <c:v>10次提及 占0.01%</c:v>
                  </c:pt>
                  <c:pt idx="195">
                    <c:v>10次提及 占0.01%</c:v>
                  </c:pt>
                  <c:pt idx="196">
                    <c:v>9次提及 占0.00%</c:v>
                  </c:pt>
                  <c:pt idx="197">
                    <c:v>9次提及 占0.00%</c:v>
                  </c:pt>
                  <c:pt idx="198">
                    <c:v>9次提及 占0.00%</c:v>
                  </c:pt>
                  <c:pt idx="199">
                    <c:v>9次提及 占0.00%</c:v>
                  </c:pt>
                  <c:pt idx="200">
                    <c:v>9次提及 占0.00%</c:v>
                  </c:pt>
                  <c:pt idx="201">
                    <c:v>8次提及 占0.00%</c:v>
                  </c:pt>
                  <c:pt idx="202">
                    <c:v>8次提及 占0.00%</c:v>
                  </c:pt>
                  <c:pt idx="203">
                    <c:v>8次提及 占0.00%</c:v>
                  </c:pt>
                  <c:pt idx="204">
                    <c:v>8次提及 占0.00%</c:v>
                  </c:pt>
                  <c:pt idx="205">
                    <c:v>8次提及 占0.00%</c:v>
                  </c:pt>
                  <c:pt idx="206">
                    <c:v>7次提及 占0.00%</c:v>
                  </c:pt>
                  <c:pt idx="207">
                    <c:v>7次提及 占0.00%</c:v>
                  </c:pt>
                  <c:pt idx="208">
                    <c:v>7次提及 占0.00%</c:v>
                  </c:pt>
                  <c:pt idx="209">
                    <c:v>7次提及 占0.00%</c:v>
                  </c:pt>
                  <c:pt idx="210">
                    <c:v>7次提及 占0.00%</c:v>
                  </c:pt>
                  <c:pt idx="211">
                    <c:v>6次提及 占0.00%</c:v>
                  </c:pt>
                  <c:pt idx="212">
                    <c:v>6次提及 占0.00%</c:v>
                  </c:pt>
                  <c:pt idx="213">
                    <c:v>6次提及 占0.00%</c:v>
                  </c:pt>
                  <c:pt idx="214">
                    <c:v>5次提及 占0.00%</c:v>
                  </c:pt>
                  <c:pt idx="215">
                    <c:v>5次提及 占0.00%</c:v>
                  </c:pt>
                  <c:pt idx="216">
                    <c:v>5次提及 占0.00%</c:v>
                  </c:pt>
                  <c:pt idx="217">
                    <c:v>5次提及 占0.00%</c:v>
                  </c:pt>
                  <c:pt idx="218">
                    <c:v>5次提及 占0.00%</c:v>
                  </c:pt>
                  <c:pt idx="219">
                    <c:v>4次提及 占0.00%</c:v>
                  </c:pt>
                  <c:pt idx="220">
                    <c:v>4次提及 占0.00%</c:v>
                  </c:pt>
                  <c:pt idx="221">
                    <c:v>4次提及 占0.00%</c:v>
                  </c:pt>
                  <c:pt idx="222">
                    <c:v>4次提及 占0.00%</c:v>
                  </c:pt>
                  <c:pt idx="223">
                    <c:v>4次提及 占0.00%</c:v>
                  </c:pt>
                  <c:pt idx="224">
                    <c:v>4次提及 占0.00%</c:v>
                  </c:pt>
                  <c:pt idx="225">
                    <c:v>3次提及 占0.00%</c:v>
                  </c:pt>
                  <c:pt idx="226">
                    <c:v>3次提及 占0.00%</c:v>
                  </c:pt>
                  <c:pt idx="227">
                    <c:v>3次提及 占0.00%</c:v>
                  </c:pt>
                  <c:pt idx="228">
                    <c:v>3次提及 占0.00%</c:v>
                  </c:pt>
                  <c:pt idx="229">
                    <c:v>3次提及 占0.00%</c:v>
                  </c:pt>
                  <c:pt idx="230">
                    <c:v>3次提及 占0.00%</c:v>
                  </c:pt>
                  <c:pt idx="231">
                    <c:v>3次提及 占0.00%</c:v>
                  </c:pt>
                  <c:pt idx="232">
                    <c:v>3次提及 占0.00%</c:v>
                  </c:pt>
                  <c:pt idx="233">
                    <c:v>3次提及 占0.00%</c:v>
                  </c:pt>
                  <c:pt idx="234">
                    <c:v>3次提及 占0.00%</c:v>
                  </c:pt>
                  <c:pt idx="235">
                    <c:v>3次提及 占0.00%</c:v>
                  </c:pt>
                  <c:pt idx="236">
                    <c:v>3次提及 占0.00%</c:v>
                  </c:pt>
                  <c:pt idx="237">
                    <c:v>3次提及 占0.00%</c:v>
                  </c:pt>
                  <c:pt idx="238">
                    <c:v>3次提及 占0.00%</c:v>
                  </c:pt>
                  <c:pt idx="239">
                    <c:v>3次提及 占0.00%</c:v>
                  </c:pt>
                  <c:pt idx="240">
                    <c:v>3次提及 占0.00%</c:v>
                  </c:pt>
                  <c:pt idx="241">
                    <c:v>2次提及 占0.00%</c:v>
                  </c:pt>
                  <c:pt idx="242">
                    <c:v>2次提及 占0.00%</c:v>
                  </c:pt>
                  <c:pt idx="243">
                    <c:v>2次提及 占0.00%</c:v>
                  </c:pt>
                  <c:pt idx="244">
                    <c:v>2次提及 占0.00%</c:v>
                  </c:pt>
                  <c:pt idx="245">
                    <c:v>2次提及 占0.00%</c:v>
                  </c:pt>
                  <c:pt idx="246">
                    <c:v>2次提及 占0.00%</c:v>
                  </c:pt>
                  <c:pt idx="247">
                    <c:v>2次提及 占0.00%</c:v>
                  </c:pt>
                  <c:pt idx="248">
                    <c:v>2次提及 占0.00%</c:v>
                  </c:pt>
                  <c:pt idx="249">
                    <c:v>2次提及 占0.00%</c:v>
                  </c:pt>
                  <c:pt idx="250">
                    <c:v>2次提及 占0.00%</c:v>
                  </c:pt>
                  <c:pt idx="251">
                    <c:v>2次提及 占0.00%</c:v>
                  </c:pt>
                  <c:pt idx="252">
                    <c:v>2次提及 占0.00%</c:v>
                  </c:pt>
                  <c:pt idx="253">
                    <c:v>2次提及 占0.00%</c:v>
                  </c:pt>
                  <c:pt idx="254">
                    <c:v>1次提及 占0.00%</c:v>
                  </c:pt>
                  <c:pt idx="255">
                    <c:v>1次提及 占0.00%</c:v>
                  </c:pt>
                  <c:pt idx="256">
                    <c:v>1次提及 占0.00%</c:v>
                  </c:pt>
                  <c:pt idx="257">
                    <c:v>1次提及 占0.00%</c:v>
                  </c:pt>
                  <c:pt idx="258">
                    <c:v>1次提及 占0.00%</c:v>
                  </c:pt>
                  <c:pt idx="259">
                    <c:v>1次提及 占0.00%</c:v>
                  </c:pt>
                  <c:pt idx="260">
                    <c:v>1次提及 占0.00%</c:v>
                  </c:pt>
                  <c:pt idx="261">
                    <c:v>1次提及 占0.00%</c:v>
                  </c:pt>
                  <c:pt idx="262">
                    <c:v>1次提及 占0.00%</c:v>
                  </c:pt>
                  <c:pt idx="263">
                    <c:v>1次提及 占0.00%</c:v>
                  </c:pt>
                  <c:pt idx="264">
                    <c:v>1次提及 占0.00%</c:v>
                  </c:pt>
                  <c:pt idx="265">
                    <c:v>1次提及 占0.00%</c:v>
                  </c:pt>
                  <c:pt idx="266">
                    <c:v>1次提及 占0.00%</c:v>
                  </c:pt>
                  <c:pt idx="267">
                    <c:v>1次提及 占0.00%</c:v>
                  </c:pt>
                  <c:pt idx="268">
                    <c:v>1次提及 占0.00%</c:v>
                  </c:pt>
                  <c:pt idx="269">
                    <c:v>1次提及 占0.00%</c:v>
                  </c:pt>
                  <c:pt idx="270">
                    <c:v>1次提及 占0.00%</c:v>
                  </c:pt>
                  <c:pt idx="271">
                    <c:v>1次提及 占0.00%</c:v>
                  </c:pt>
                  <c:pt idx="272">
                    <c:v>1次提及 占0.00%</c:v>
                  </c:pt>
                  <c:pt idx="273">
                    <c:v>1次提及 占0.00%</c:v>
                  </c:pt>
                  <c:pt idx="274">
                    <c:v>1次提及 占0.00%</c:v>
                  </c:pt>
                  <c:pt idx="275">
                    <c:v>1次提及 占0.00%</c:v>
                  </c:pt>
                  <c:pt idx="276">
                    <c:v>1次提及 占0.00%</c:v>
                  </c:pt>
                  <c:pt idx="277">
                    <c:v>1次提及 占0.00%</c:v>
                  </c:pt>
                  <c:pt idx="278">
                    <c:v>1次提及 占0.00%</c:v>
                  </c:pt>
                  <c:pt idx="279">
                    <c:v>1次提及 占0.00%</c:v>
                  </c:pt>
                  <c:pt idx="280">
                    <c:v>1次提及 占0.00%</c:v>
                  </c:pt>
                  <c:pt idx="281">
                    <c:v>1次提及 占0.00%</c:v>
                  </c:pt>
                  <c:pt idx="282">
                    <c:v>1次提及 占0.00%</c:v>
                  </c:pt>
                  <c:pt idx="283">
                    <c:v>1次提及 占0.00%</c:v>
                  </c:pt>
                  <c:pt idx="284">
                    <c:v>1次提及 占0.00%</c:v>
                  </c:pt>
                  <c:pt idx="285">
                    <c:v>1次提及 占0.00%</c:v>
                  </c:pt>
                  <c:pt idx="286">
                    <c:v>1次提及 占0.00%</c:v>
                  </c:pt>
                  <c:pt idx="287">
                    <c:v>1次提及 占0.00%</c:v>
                  </c:pt>
                  <c:pt idx="288">
                    <c:v>1次提及 占0.00%</c:v>
                  </c:pt>
                  <c:pt idx="289">
                    <c:v>1次提及 占0.00%</c:v>
                  </c:pt>
                  <c:pt idx="290">
                    <c:v>1次提及 占0.00%</c:v>
                  </c:pt>
                  <c:pt idx="291">
                    <c:v>1次提及 占0.00%</c:v>
                  </c:pt>
                  <c:pt idx="292">
                    <c:v>1次提及 占0.00%</c:v>
                  </c:pt>
                  <c:pt idx="293">
                    <c:v>1次提及 占0.00%</c:v>
                  </c:pt>
                  <c:pt idx="294">
                    <c:v>1次提及 占0.00%</c:v>
                  </c:pt>
                  <c:pt idx="295">
                    <c:v>1次提及 占0.00%</c:v>
                  </c:pt>
                  <c:pt idx="296">
                    <c:v>1次提及 占0.00%</c:v>
                  </c:pt>
                  <c:pt idx="297">
                    <c:v>1次提及 占0.00%</c:v>
                  </c:pt>
                  <c:pt idx="298">
                    <c:v>1次提及 占0.00%</c:v>
                  </c:pt>
                  <c:pt idx="299">
                    <c:v>1次提及 占0.00%</c:v>
                  </c:pt>
                  <c:pt idx="300">
                    <c:v>1次提及 占0.00%</c:v>
                  </c:pt>
                  <c:pt idx="301">
                    <c:v>1次提及 占0.00%</c:v>
                  </c:pt>
                  <c:pt idx="302">
                    <c:v>1次提及 占0.00%</c:v>
                  </c:pt>
                  <c:pt idx="303">
                    <c:v>1次提及 占0.00%</c:v>
                  </c:pt>
                  <c:pt idx="304">
                    <c:v>1次提及 占0.00%</c:v>
                  </c:pt>
                  <c:pt idx="305">
                    <c:v>1次提及 占0.00%</c:v>
                  </c:pt>
                  <c:pt idx="306">
                    <c:v>1次提及 占0.00%</c:v>
                  </c:pt>
                  <c:pt idx="307">
                    <c:v>1次提及 占0.00%</c:v>
                  </c:pt>
                  <c:pt idx="308">
                    <c:v>1次提及 占0.00%</c:v>
                  </c:pt>
                  <c:pt idx="309">
                    <c:v>1次提及 占0.00%</c:v>
                  </c:pt>
                  <c:pt idx="310">
                    <c:v>1次提及 占0.00%</c:v>
                  </c:pt>
                  <c:pt idx="311">
                    <c:v>1次提及 占0.00%</c:v>
                  </c:pt>
                  <c:pt idx="312">
                    <c:v>1次提及 占0.00%</c:v>
                  </c:pt>
                  <c:pt idx="313">
                    <c:v>1次提及 占0.00%</c:v>
                  </c:pt>
                  <c:pt idx="314">
                    <c:v>1次提及 占0.00%</c:v>
                  </c:pt>
                  <c:pt idx="315">
                    <c:v>1次提及 占0.00%</c:v>
                  </c:pt>
                  <c:pt idx="316">
                    <c:v>1次提及 占0.00%</c:v>
                  </c:pt>
                  <c:pt idx="317">
                    <c:v>1次提及 占0.00%</c:v>
                  </c:pt>
                  <c:pt idx="318">
                    <c:v>1次提及 占0.00%</c:v>
                  </c:pt>
                  <c:pt idx="319">
                    <c:v>1次提及 占0.00%</c:v>
                  </c:pt>
                  <c:pt idx="320">
                    <c:v>1次提及 占0.00%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E-A3F7-45A5-B185-4AE1543A2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652887704"/>
        <c:axId val="652888360"/>
      </c:barChart>
      <c:catAx>
        <c:axId val="652887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52888360"/>
        <c:crosses val="autoZero"/>
        <c:auto val="1"/>
        <c:lblAlgn val="ctr"/>
        <c:lblOffset val="100"/>
        <c:noMultiLvlLbl val="0"/>
      </c:catAx>
      <c:valAx>
        <c:axId val="652888360"/>
        <c:scaling>
          <c:orientation val="minMax"/>
        </c:scaling>
        <c:delete val="0"/>
        <c:axPos val="t"/>
        <c:numFmt formatCode="0.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2887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556265763263164"/>
          <c:y val="2.9474812433011789E-2"/>
          <c:w val="0.39808780797367005"/>
          <c:h val="0.94105037513397638"/>
        </c:manualLayout>
      </c:layout>
      <c:barChart>
        <c:barDir val="bar"/>
        <c:grouping val="clustered"/>
        <c:varyColors val="0"/>
        <c:ser>
          <c:idx val="1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5C-47A4-A301-88341CD4452F}"/>
              </c:ext>
            </c:extLst>
          </c:dPt>
          <c:dPt>
            <c:idx val="4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5C-47A4-A301-88341CD4452F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5C-47A4-A301-88341CD4452F}"/>
              </c:ext>
            </c:extLst>
          </c:dPt>
          <c:dPt>
            <c:idx val="6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65C-47A4-A301-88341CD4452F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65C-47A4-A301-88341CD4452F}"/>
              </c:ext>
            </c:extLst>
          </c:dPt>
          <c:dPt>
            <c:idx val="8"/>
            <c:invertIfNegative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65C-47A4-A301-88341CD4452F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65C-47A4-A301-88341CD4452F}"/>
              </c:ext>
            </c:extLst>
          </c:dPt>
          <c:dPt>
            <c:idx val="1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65C-47A4-A301-88341CD4452F}"/>
              </c:ext>
            </c:extLst>
          </c:dPt>
          <c:dPt>
            <c:idx val="1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65C-47A4-A301-88341CD4452F}"/>
              </c:ext>
            </c:extLst>
          </c:dPt>
          <c:dPt>
            <c:idx val="12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65C-47A4-A301-88341CD4452F}"/>
              </c:ext>
            </c:extLst>
          </c:dPt>
          <c:dPt>
            <c:idx val="13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65C-47A4-A301-88341CD4452F}"/>
              </c:ext>
            </c:extLst>
          </c:dPt>
          <c:dPt>
            <c:idx val="14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65C-47A4-A301-88341CD4452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209728A-8D0D-41C5-959F-B25CA6A6D1EF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865C-47A4-A301-88341CD4452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5A50EED-A3C1-4A19-8CB4-417B27902B6A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865C-47A4-A301-88341CD4452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4A1C82A-D005-4BB1-87F2-AABA8C48DFCA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865C-47A4-A301-88341CD4452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7EEAE97-D4BD-4A55-B1F2-556473F86FF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5C-47A4-A301-88341CD4452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0FDB551-EA39-4EEC-B630-27DAFF730B6B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5C-47A4-A301-88341CD4452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DD3AAAD-40E2-419A-AE82-6F1BB31F96DD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5C-47A4-A301-88341CD4452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9F28741-FAEC-499C-9FB2-239E298E80AA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65C-47A4-A301-88341CD4452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36AF5A6-EDB5-47BE-B2D2-B68103D0342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65C-47A4-A301-88341CD4452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C201C7F-5AC3-46DB-B32D-1964A094C7E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65C-47A4-A301-88341CD4452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4E9A9CC1-1707-412B-AC95-83B71F9F5A3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865C-47A4-A301-88341CD4452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427FC35-CA36-4FC6-BD66-72E23FBDD4C9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865C-47A4-A301-88341CD4452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6E0759F-BF95-4B85-8796-5CC75525EEB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865C-47A4-A301-88341CD4452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E3F58A1-228F-4421-A3FE-1A78BDC4CDE0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865C-47A4-A301-88341CD4452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960A4F5D-04E9-42AE-9B77-764C6A30D59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865C-47A4-A301-88341CD4452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2622071-A60D-4C75-97C2-3B45447B8258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865C-47A4-A301-88341CD445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Sheet4!$A$17:$A$31</c:f>
              <c:strCache>
                <c:ptCount val="15"/>
                <c:pt idx="0">
                  <c:v>快递小哥送货特别专业/特别快</c:v>
                </c:pt>
                <c:pt idx="1">
                  <c:v>风力很足，非常强劲</c:v>
                </c:pt>
                <c:pt idx="2">
                  <c:v>售后安装师傅服务非常到位</c:v>
                </c:pt>
                <c:pt idx="3">
                  <c:v>价格实惠</c:v>
                </c:pt>
                <c:pt idx="4">
                  <c:v>外观上档次</c:v>
                </c:pt>
                <c:pt idx="5">
                  <c:v>值得推荐</c:v>
                </c:pt>
                <c:pt idx="6">
                  <c:v>感觉都挺好的</c:v>
                </c:pt>
                <c:pt idx="7">
                  <c:v>第二天到货</c:v>
                </c:pt>
                <c:pt idx="8">
                  <c:v>自动清洗/关机/开机/增压/巡航</c:v>
                </c:pt>
                <c:pt idx="9">
                  <c:v>颜色时尚</c:v>
                </c:pt>
                <c:pt idx="10">
                  <c:v>外形外观高端</c:v>
                </c:pt>
                <c:pt idx="11">
                  <c:v>配送服务好</c:v>
                </c:pt>
                <c:pt idx="12">
                  <c:v>价格很便宜</c:v>
                </c:pt>
                <c:pt idx="13">
                  <c:v>上门安装</c:v>
                </c:pt>
                <c:pt idx="14">
                  <c:v>安装服务很好</c:v>
                </c:pt>
              </c:strCache>
            </c:strRef>
          </c:cat>
          <c:val>
            <c:numRef>
              <c:f>Sheet4!$C$17:$C$31</c:f>
              <c:numCache>
                <c:formatCode>0.00%</c:formatCode>
                <c:ptCount val="15"/>
                <c:pt idx="0">
                  <c:v>1.5099560523031848E-2</c:v>
                </c:pt>
                <c:pt idx="1">
                  <c:v>1.4481037382670502E-2</c:v>
                </c:pt>
                <c:pt idx="2">
                  <c:v>1.3428462915739786E-2</c:v>
                </c:pt>
                <c:pt idx="3">
                  <c:v>1.3043242363409473E-2</c:v>
                </c:pt>
                <c:pt idx="4">
                  <c:v>1.2370462807226954E-2</c:v>
                </c:pt>
                <c:pt idx="5">
                  <c:v>1.1914708914329119E-2</c:v>
                </c:pt>
                <c:pt idx="6">
                  <c:v>1.0954370354294396E-2</c:v>
                </c:pt>
                <c:pt idx="7">
                  <c:v>9.8041343388855732E-3</c:v>
                </c:pt>
                <c:pt idx="8">
                  <c:v>9.4026368618089096E-3</c:v>
                </c:pt>
                <c:pt idx="9">
                  <c:v>9.3375291628235036E-3</c:v>
                </c:pt>
                <c:pt idx="10">
                  <c:v>9.2832727470023337E-3</c:v>
                </c:pt>
                <c:pt idx="11">
                  <c:v>8.9794368184037757E-3</c:v>
                </c:pt>
                <c:pt idx="12">
                  <c:v>8.9631598936574242E-3</c:v>
                </c:pt>
                <c:pt idx="13">
                  <c:v>8.6430470403125164E-3</c:v>
                </c:pt>
                <c:pt idx="14">
                  <c:v>8.605067549237698E-3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Sheet4!$I$17:$I$31</c15:f>
                <c15:dlblRangeCache>
                  <c:ptCount val="15"/>
                  <c:pt idx="0">
                    <c:v>2783次提及 占1.51%</c:v>
                  </c:pt>
                  <c:pt idx="1">
                    <c:v>2669次提及 占1.45%</c:v>
                  </c:pt>
                  <c:pt idx="2">
                    <c:v>2475次提及 占1.34%</c:v>
                  </c:pt>
                  <c:pt idx="3">
                    <c:v>2404次提及 占1.30%</c:v>
                  </c:pt>
                  <c:pt idx="4">
                    <c:v>2280次提及 占1.24%</c:v>
                  </c:pt>
                  <c:pt idx="5">
                    <c:v>2196次提及 占1.19%</c:v>
                  </c:pt>
                  <c:pt idx="6">
                    <c:v>2019次提及 占1.10%</c:v>
                  </c:pt>
                  <c:pt idx="7">
                    <c:v>1807次提及 占0.98%</c:v>
                  </c:pt>
                  <c:pt idx="8">
                    <c:v>1733次提及 占0.94%</c:v>
                  </c:pt>
                  <c:pt idx="9">
                    <c:v>1721次提及 占0.93%</c:v>
                  </c:pt>
                  <c:pt idx="10">
                    <c:v>1711次提及 占0.93%</c:v>
                  </c:pt>
                  <c:pt idx="11">
                    <c:v>1655次提及 占0.90%</c:v>
                  </c:pt>
                  <c:pt idx="12">
                    <c:v>1652次提及 占0.90%</c:v>
                  </c:pt>
                  <c:pt idx="13">
                    <c:v>1593次提及 占0.86%</c:v>
                  </c:pt>
                  <c:pt idx="14">
                    <c:v>1586次提及 占0.86%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B-865C-47A4-A301-88341CD445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652887704"/>
        <c:axId val="652888360"/>
      </c:barChart>
      <c:catAx>
        <c:axId val="652887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52888360"/>
        <c:crosses val="autoZero"/>
        <c:auto val="1"/>
        <c:lblAlgn val="ctr"/>
        <c:lblOffset val="100"/>
        <c:noMultiLvlLbl val="0"/>
      </c:catAx>
      <c:valAx>
        <c:axId val="652888360"/>
        <c:scaling>
          <c:orientation val="minMax"/>
          <c:max val="0.1"/>
        </c:scaling>
        <c:delete val="0"/>
        <c:axPos val="t"/>
        <c:numFmt formatCode="0.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2887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59825072981365"/>
          <c:y val="3.0191605393772445E-2"/>
          <c:w val="0.80740174927018638"/>
          <c:h val="0.93961678921245506"/>
        </c:manualLayout>
      </c:layout>
      <c:barChart>
        <c:barDir val="bar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F36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B8-4BF4-9E07-96DAB3DC77D1}"/>
              </c:ext>
            </c:extLst>
          </c:dPt>
          <c:dPt>
            <c:idx val="1"/>
            <c:invertIfNegative val="0"/>
            <c:bubble3D val="0"/>
            <c:spPr>
              <a:solidFill>
                <a:srgbClr val="BF36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B8-4BF4-9E07-96DAB3DC77D1}"/>
              </c:ext>
            </c:extLst>
          </c:dPt>
          <c:dPt>
            <c:idx val="2"/>
            <c:invertIfNegative val="0"/>
            <c:bubble3D val="0"/>
            <c:spPr>
              <a:solidFill>
                <a:srgbClr val="BF36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B8-4BF4-9E07-96DAB3DC77D1}"/>
              </c:ext>
            </c:extLst>
          </c:dPt>
          <c:dPt>
            <c:idx val="3"/>
            <c:invertIfNegative val="0"/>
            <c:bubble3D val="0"/>
            <c:spPr>
              <a:solidFill>
                <a:srgbClr val="D6912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B8-4BF4-9E07-96DAB3DC77D1}"/>
              </c:ext>
            </c:extLst>
          </c:dPt>
          <c:dPt>
            <c:idx val="4"/>
            <c:invertIfNegative val="0"/>
            <c:bubble3D val="0"/>
            <c:spPr>
              <a:solidFill>
                <a:srgbClr val="D6912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9B8-4BF4-9E07-96DAB3DC77D1}"/>
              </c:ext>
            </c:extLst>
          </c:dPt>
          <c:dPt>
            <c:idx val="5"/>
            <c:invertIfNegative val="0"/>
            <c:bubble3D val="0"/>
            <c:spPr>
              <a:solidFill>
                <a:srgbClr val="D6912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9B8-4BF4-9E07-96DAB3DC77D1}"/>
              </c:ext>
            </c:extLst>
          </c:dPt>
          <c:dPt>
            <c:idx val="6"/>
            <c:invertIfNegative val="0"/>
            <c:bubble3D val="0"/>
            <c:spPr>
              <a:solidFill>
                <a:srgbClr val="3F9E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9B8-4BF4-9E07-96DAB3DC77D1}"/>
              </c:ext>
            </c:extLst>
          </c:dPt>
          <c:dPt>
            <c:idx val="7"/>
            <c:invertIfNegative val="0"/>
            <c:bubble3D val="0"/>
            <c:spPr>
              <a:solidFill>
                <a:srgbClr val="3F9E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9B8-4BF4-9E07-96DAB3DC77D1}"/>
              </c:ext>
            </c:extLst>
          </c:dPt>
          <c:dPt>
            <c:idx val="8"/>
            <c:invertIfNegative val="0"/>
            <c:bubble3D val="0"/>
            <c:spPr>
              <a:solidFill>
                <a:srgbClr val="3F9E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9B8-4BF4-9E07-96DAB3DC77D1}"/>
              </c:ext>
            </c:extLst>
          </c:dPt>
          <c:dPt>
            <c:idx val="9"/>
            <c:invertIfNegative val="0"/>
            <c:bubble3D val="0"/>
            <c:spPr>
              <a:solidFill>
                <a:srgbClr val="3DA5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9B8-4BF4-9E07-96DAB3DC77D1}"/>
              </c:ext>
            </c:extLst>
          </c:dPt>
          <c:dPt>
            <c:idx val="10"/>
            <c:invertIfNegative val="0"/>
            <c:bubble3D val="0"/>
            <c:spPr>
              <a:solidFill>
                <a:srgbClr val="3DA5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B9B8-4BF4-9E07-96DAB3DC77D1}"/>
              </c:ext>
            </c:extLst>
          </c:dPt>
          <c:dPt>
            <c:idx val="11"/>
            <c:invertIfNegative val="0"/>
            <c:bubble3D val="0"/>
            <c:spPr>
              <a:solidFill>
                <a:srgbClr val="3DA5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B9B8-4BF4-9E07-96DAB3DC77D1}"/>
              </c:ext>
            </c:extLst>
          </c:dPt>
          <c:dPt>
            <c:idx val="12"/>
            <c:invertIfNegative val="0"/>
            <c:bubble3D val="0"/>
            <c:spPr>
              <a:solidFill>
                <a:srgbClr val="2871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B9B8-4BF4-9E07-96DAB3DC77D1}"/>
              </c:ext>
            </c:extLst>
          </c:dPt>
          <c:dPt>
            <c:idx val="13"/>
            <c:invertIfNegative val="0"/>
            <c:bubble3D val="0"/>
            <c:spPr>
              <a:solidFill>
                <a:srgbClr val="2871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B9B8-4BF4-9E07-96DAB3DC77D1}"/>
              </c:ext>
            </c:extLst>
          </c:dPt>
          <c:dPt>
            <c:idx val="14"/>
            <c:invertIfNegative val="0"/>
            <c:bubble3D val="0"/>
            <c:spPr>
              <a:solidFill>
                <a:srgbClr val="2871B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B9B8-4BF4-9E07-96DAB3DC77D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C156755-D344-43C1-9FBF-BE82438DEA9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B9B8-4BF4-9E07-96DAB3DC77D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BA28ADA-8C21-4CCB-853F-5C43580B1E92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9B8-4BF4-9E07-96DAB3DC77D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7F40666-A8BD-4E70-8629-EE2736D8E16D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B9B8-4BF4-9E07-96DAB3DC77D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739F32F-FC0C-4FF2-8D67-47D760361D3D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B9B8-4BF4-9E07-96DAB3DC77D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58038D5-24EF-4208-B6DF-3E329A3EA43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B9B8-4BF4-9E07-96DAB3DC77D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B983923-4435-47A6-BF04-CC5F18E36C5A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B9B8-4BF4-9E07-96DAB3DC77D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4607194-DE5B-4F68-8152-9B2F3B83F3DE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B9B8-4BF4-9E07-96DAB3DC77D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75011A5-8196-42B7-B232-FEF3F3BE503F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B9B8-4BF4-9E07-96DAB3DC77D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F7B1123-6549-49A2-929E-FA94DC4FC090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B9B8-4BF4-9E07-96DAB3DC77D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390457B-BC74-4B8D-A01F-873BBB6ABCF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B9B8-4BF4-9E07-96DAB3DC77D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DBFB9F43-2D47-43B4-B485-9FC0F0252576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B9B8-4BF4-9E07-96DAB3DC77D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57506D5-C38F-4B91-A097-BCC980E3BE52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B9B8-4BF4-9E07-96DAB3DC77D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1346E946-23C4-4AAD-891D-D5FFA154C9D1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B9B8-4BF4-9E07-96DAB3DC77D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E8689F8-C2A6-4ED7-80BA-D64D5A5CDAE3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B9B8-4BF4-9E07-96DAB3DC77D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E75FD56-4F96-40C1-B906-C2D5CB38E9AC}" type="CELLRANGE">
                      <a:rPr lang="en-US" altLang="zh-CN"/>
                      <a:pPr/>
                      <a:t>[CELLRANGE]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B9B8-4BF4-9E07-96DAB3DC77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Sheet2!$A$2:$A$16</c:f>
              <c:strCache>
                <c:ptCount val="15"/>
                <c:pt idx="0">
                  <c:v>安装师傅不专业</c:v>
                </c:pt>
                <c:pt idx="1">
                  <c:v>欺骗消费者</c:v>
                </c:pt>
                <c:pt idx="2">
                  <c:v>店家推卸责任</c:v>
                </c:pt>
                <c:pt idx="3">
                  <c:v>噪音大</c:v>
                </c:pt>
                <c:pt idx="4">
                  <c:v>声音有点大</c:v>
                </c:pt>
                <c:pt idx="5">
                  <c:v>声音大</c:v>
                </c:pt>
                <c:pt idx="6">
                  <c:v>忽悠消费者</c:v>
                </c:pt>
                <c:pt idx="7">
                  <c:v>货到后完全无法安装</c:v>
                </c:pt>
                <c:pt idx="8">
                  <c:v>要收费</c:v>
                </c:pt>
                <c:pt idx="9">
                  <c:v>难看</c:v>
                </c:pt>
                <c:pt idx="10">
                  <c:v>跑烟</c:v>
                </c:pt>
                <c:pt idx="11">
                  <c:v>售后服务太差</c:v>
                </c:pt>
                <c:pt idx="12">
                  <c:v>推来推去</c:v>
                </c:pt>
                <c:pt idx="13">
                  <c:v>店大欺客</c:v>
                </c:pt>
                <c:pt idx="14">
                  <c:v>没安装好</c:v>
                </c:pt>
              </c:strCache>
            </c:strRef>
          </c:cat>
          <c:val>
            <c:numRef>
              <c:f>Sheet2!$C$2:$C$16</c:f>
              <c:numCache>
                <c:formatCode>0.000%</c:formatCode>
                <c:ptCount val="15"/>
                <c:pt idx="0">
                  <c:v>4.4258056855411089E-4</c:v>
                </c:pt>
                <c:pt idx="1">
                  <c:v>2.5907155232435757E-4</c:v>
                </c:pt>
                <c:pt idx="2">
                  <c:v>2.5367422831760013E-4</c:v>
                </c:pt>
                <c:pt idx="3">
                  <c:v>2.3748225629732778E-4</c:v>
                </c:pt>
                <c:pt idx="4">
                  <c:v>2.2668760828381288E-4</c:v>
                </c:pt>
                <c:pt idx="5">
                  <c:v>1.9430366424326819E-4</c:v>
                </c:pt>
                <c:pt idx="6">
                  <c:v>1.8890634023651073E-4</c:v>
                </c:pt>
                <c:pt idx="7">
                  <c:v>1.7811169222299583E-4</c:v>
                </c:pt>
                <c:pt idx="8">
                  <c:v>1.727143682162384E-4</c:v>
                </c:pt>
                <c:pt idx="9">
                  <c:v>1.3493310016893625E-4</c:v>
                </c:pt>
                <c:pt idx="10">
                  <c:v>1.0794648013514899E-4</c:v>
                </c:pt>
                <c:pt idx="11">
                  <c:v>1.0794648013514899E-4</c:v>
                </c:pt>
                <c:pt idx="12">
                  <c:v>9.7151832121634095E-5</c:v>
                </c:pt>
                <c:pt idx="13">
                  <c:v>9.7151832121634095E-5</c:v>
                </c:pt>
                <c:pt idx="14">
                  <c:v>9.7151832121634095E-5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Sheet2!$I$2:$I$16</c15:f>
                <c15:dlblRangeCache>
                  <c:ptCount val="15"/>
                  <c:pt idx="0">
                    <c:v>82次提及 占0.044%</c:v>
                  </c:pt>
                  <c:pt idx="1">
                    <c:v>48次提及 占0.026%</c:v>
                  </c:pt>
                  <c:pt idx="2">
                    <c:v>47次提及 占0.025%</c:v>
                  </c:pt>
                  <c:pt idx="3">
                    <c:v>44次提及 占0.024%</c:v>
                  </c:pt>
                  <c:pt idx="4">
                    <c:v>42次提及 占0.023%</c:v>
                  </c:pt>
                  <c:pt idx="5">
                    <c:v>36次提及 占0.019%</c:v>
                  </c:pt>
                  <c:pt idx="6">
                    <c:v>35次提及 占0.019%</c:v>
                  </c:pt>
                  <c:pt idx="7">
                    <c:v>33次提及 占0.018%</c:v>
                  </c:pt>
                  <c:pt idx="8">
                    <c:v>32次提及 占0.017%</c:v>
                  </c:pt>
                  <c:pt idx="9">
                    <c:v>25次提及 占0.013%</c:v>
                  </c:pt>
                  <c:pt idx="10">
                    <c:v>20次提及 占0.011%</c:v>
                  </c:pt>
                  <c:pt idx="11">
                    <c:v>20次提及 占0.011%</c:v>
                  </c:pt>
                  <c:pt idx="12">
                    <c:v>18次提及 占0.010%</c:v>
                  </c:pt>
                  <c:pt idx="13">
                    <c:v>18次提及 占0.010%</c:v>
                  </c:pt>
                  <c:pt idx="14">
                    <c:v>18次提及 占0.010%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E-B9B8-4BF4-9E07-96DAB3DC7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652887704"/>
        <c:axId val="652888360"/>
      </c:barChart>
      <c:catAx>
        <c:axId val="6528877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52888360"/>
        <c:crosses val="autoZero"/>
        <c:auto val="1"/>
        <c:lblAlgn val="ctr"/>
        <c:lblOffset val="100"/>
        <c:noMultiLvlLbl val="0"/>
      </c:catAx>
      <c:valAx>
        <c:axId val="652888360"/>
        <c:scaling>
          <c:orientation val="minMax"/>
          <c:max val="5.0000000000000012E-4"/>
        </c:scaling>
        <c:delete val="0"/>
        <c:axPos val="t"/>
        <c:numFmt formatCode="0.00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2887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0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Best</a:t>
            </a:r>
            <a:r>
              <a:rPr lang="zh-CN" altLang="en-US" sz="1500" b="0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用户评论</a:t>
            </a:r>
            <a:r>
              <a:rPr lang="zh-CN" altLang="zh-CN" sz="1500" b="0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情感度</a:t>
            </a:r>
            <a:r>
              <a:rPr lang="en-US" altLang="zh-CN" sz="1500" b="0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500" b="0" i="0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频次等级分布</a:t>
            </a:r>
            <a:endParaRPr lang="zh-CN" altLang="zh-CN" sz="15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Sheet1!$A$18:$A$26</c:f>
              <c:strCache>
                <c:ptCount val="1"/>
                <c:pt idx="0">
                  <c:v>功能 价格 交互 静音 品牌 清洗 设计 售前售后 吸力</c:v>
                </c:pt>
              </c:strCache>
            </c:strRef>
          </c:tx>
          <c:spPr>
            <a:ln w="25400" cap="rnd" cmpd="sng" algn="ctr">
              <a:noFill/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0"/>
            <c:marker>
              <c:spPr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CBD-466C-A6F6-A39BA88666FC}"/>
              </c:ext>
            </c:extLst>
          </c:dPt>
          <c:dPt>
            <c:idx val="1"/>
            <c:marker>
              <c:symbol val="triangl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CBD-466C-A6F6-A39BA88666FC}"/>
              </c:ext>
            </c:extLst>
          </c:dPt>
          <c:dPt>
            <c:idx val="2"/>
            <c:marker>
              <c:symbol val="dot"/>
              <c:size val="10"/>
              <c:spPr>
                <a:solidFill>
                  <a:schemeClr val="accent2">
                    <a:lumMod val="75000"/>
                    <a:alpha val="97000"/>
                  </a:schemeClr>
                </a:solidFill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CBD-466C-A6F6-A39BA88666FC}"/>
              </c:ext>
            </c:extLst>
          </c:dPt>
          <c:dPt>
            <c:idx val="3"/>
            <c:marker>
              <c:symbol val="plus"/>
              <c:size val="10"/>
              <c:spPr>
                <a:noFill/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0CBD-466C-A6F6-A39BA88666FC}"/>
              </c:ext>
            </c:extLst>
          </c:dPt>
          <c:dPt>
            <c:idx val="4"/>
            <c:marker>
              <c:symbol val="squar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CBD-466C-A6F6-A39BA88666FC}"/>
              </c:ext>
            </c:extLst>
          </c:dPt>
          <c:dPt>
            <c:idx val="5"/>
            <c:marker>
              <c:symbol val="star"/>
              <c:size val="10"/>
              <c:spPr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0CBD-466C-A6F6-A39BA88666FC}"/>
              </c:ext>
            </c:extLst>
          </c:dPt>
          <c:dPt>
            <c:idx val="6"/>
            <c:marker>
              <c:symbol val="diamond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CBD-466C-A6F6-A39BA88666FC}"/>
              </c:ext>
            </c:extLst>
          </c:dPt>
          <c:dPt>
            <c:idx val="7"/>
            <c:marker>
              <c:symbol val="x"/>
              <c:size val="10"/>
              <c:spPr>
                <a:noFill/>
                <a:ln w="19050" cap="flat" cmpd="sng" algn="ctr">
                  <a:solidFill>
                    <a:schemeClr val="accent4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CBD-466C-A6F6-A39BA88666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32DC428-C3C2-42F7-84E8-20F909BB116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CBD-466C-A6F6-A39BA88666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BF482E5-D8EA-4C25-9A58-F3B15AFBBEB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CBD-466C-A6F6-A39BA88666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7BA2A8D-DD47-47B3-8942-7607D950B8DE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CBD-466C-A6F6-A39BA88666F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29E16FA-E03F-4C8F-B285-04D51F1574A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CBD-466C-A6F6-A39BA88666F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464717E-F77A-4B77-98EE-9A0473A1844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CBD-466C-A6F6-A39BA88666FC}"/>
                </c:ext>
              </c:extLst>
            </c:dLbl>
            <c:dLbl>
              <c:idx val="5"/>
              <c:layout>
                <c:manualLayout>
                  <c:x val="-5.8394160583941701E-2"/>
                  <c:y val="-6.0827250608272501E-2"/>
                </c:manualLayout>
              </c:layout>
              <c:tx>
                <c:rich>
                  <a:bodyPr/>
                  <a:lstStyle/>
                  <a:p>
                    <a:fld id="{421514BD-FA05-4EFF-8747-32BFA83D3E7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0CBD-466C-A6F6-A39BA88666F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475C853-088D-43D5-8E7A-44AE9797244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CBD-466C-A6F6-A39BA88666F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19318C9-BAFD-457D-BEC3-EF252EB698A4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CBD-466C-A6F6-A39BA88666F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FF113C3-AE95-406B-992F-3D7A2B09717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CBD-466C-A6F6-A39BA88666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Sheet1!$E$18:$E$26</c:f>
              <c:numCache>
                <c:formatCode>General</c:formatCode>
                <c:ptCount val="9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9</c:v>
                </c:pt>
                <c:pt idx="4">
                  <c:v>1</c:v>
                </c:pt>
                <c:pt idx="5">
                  <c:v>6</c:v>
                </c:pt>
                <c:pt idx="6">
                  <c:v>3</c:v>
                </c:pt>
                <c:pt idx="7">
                  <c:v>8</c:v>
                </c:pt>
                <c:pt idx="8">
                  <c:v>7</c:v>
                </c:pt>
              </c:numCache>
            </c:numRef>
          </c:xVal>
          <c:yVal>
            <c:numRef>
              <c:f>Sheet1!$F$18:$F$27</c:f>
              <c:numCache>
                <c:formatCode>General</c:formatCode>
                <c:ptCount val="10"/>
                <c:pt idx="0">
                  <c:v>6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7</c:v>
                </c:pt>
                <c:pt idx="6">
                  <c:v>3</c:v>
                </c:pt>
                <c:pt idx="7">
                  <c:v>1</c:v>
                </c:pt>
                <c:pt idx="8">
                  <c:v>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Sheet1!$A$18:$A$26</c15:f>
                <c15:dlblRangeCache>
                  <c:ptCount val="9"/>
                  <c:pt idx="0">
                    <c:v>功能</c:v>
                  </c:pt>
                  <c:pt idx="1">
                    <c:v>价格</c:v>
                  </c:pt>
                  <c:pt idx="2">
                    <c:v>交互</c:v>
                  </c:pt>
                  <c:pt idx="3">
                    <c:v>静音</c:v>
                  </c:pt>
                  <c:pt idx="4">
                    <c:v>品牌</c:v>
                  </c:pt>
                  <c:pt idx="5">
                    <c:v>清洗</c:v>
                  </c:pt>
                  <c:pt idx="6">
                    <c:v>设计</c:v>
                  </c:pt>
                  <c:pt idx="7">
                    <c:v>售前售后</c:v>
                  </c:pt>
                  <c:pt idx="8">
                    <c:v>吸力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0CBD-466C-A6F6-A39BA88666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433728"/>
        <c:axId val="148434304"/>
      </c:scatterChart>
      <c:valAx>
        <c:axId val="148433728"/>
        <c:scaling>
          <c:orientation val="minMax"/>
          <c:max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情感度等级</a:t>
                </a:r>
              </a:p>
            </c:rich>
          </c:tx>
          <c:layout>
            <c:manualLayout>
              <c:xMode val="edge"/>
              <c:yMode val="edge"/>
              <c:x val="0.442430446194226"/>
              <c:y val="0.8835414843977830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bg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34304"/>
        <c:crossesAt val="5"/>
        <c:crossBetween val="midCat"/>
      </c:valAx>
      <c:valAx>
        <c:axId val="1484343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频次等级</a:t>
                </a:r>
              </a:p>
            </c:rich>
          </c:tx>
          <c:layout>
            <c:manualLayout>
              <c:xMode val="edge"/>
              <c:yMode val="edge"/>
              <c:x val="1.94444444444444E-2"/>
              <c:y val="0.426203703703703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33728"/>
        <c:crossesAt val="5"/>
        <c:crossBetween val="midCat"/>
        <c:minorUnit val="0.1"/>
      </c:valAx>
      <c:spPr>
        <a:noFill/>
        <a:ln w="19050" cmpd="dbl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Fotile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评论情感分布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49-4AC1-A501-EB96CBA2CD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49-4AC1-A501-EB96CBA2CD88}"/>
              </c:ext>
            </c:extLst>
          </c:dPt>
          <c:cat>
            <c:strRef>
              <c:f>Sheet1!$A$2:$A$3</c:f>
              <c:strCache>
                <c:ptCount val="2"/>
                <c:pt idx="0">
                  <c:v>差评</c:v>
                </c:pt>
                <c:pt idx="1">
                  <c:v>非差评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5248</c:v>
                </c:pt>
                <c:pt idx="1">
                  <c:v>66323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49-4AC1-A501-EB96CBA2C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4"/>
        <c:holeSize val="6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0" i="0" u="none" strike="noStrike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Fotile</a:t>
            </a:r>
            <a:r>
              <a:rPr lang="zh-CN" altLang="zh-CN" sz="1500" b="0" i="0" u="none" strike="noStrike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用户评论情感度</a:t>
            </a:r>
            <a:r>
              <a:rPr lang="en-US" altLang="zh-CN" sz="1500" b="0" i="0" u="none" strike="noStrike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500" b="0" i="0" u="none" strike="noStrike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频次等级分布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Sheet1!$A$19:$A$27</c:f>
              <c:strCache>
                <c:ptCount val="1"/>
                <c:pt idx="0">
                  <c:v>功能 价格 交互 静音 品牌 清洗 设计 售前售后 吸力</c:v>
                </c:pt>
              </c:strCache>
            </c:strRef>
          </c:tx>
          <c:spPr>
            <a:ln w="25400" cap="rnd" cmpd="sng" algn="ctr">
              <a:noFill/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0"/>
            <c:marker>
              <c:spPr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7EE-409C-AA48-D59730B2C10D}"/>
              </c:ext>
            </c:extLst>
          </c:dPt>
          <c:dPt>
            <c:idx val="1"/>
            <c:marker>
              <c:symbol val="triangl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7EE-409C-AA48-D59730B2C10D}"/>
              </c:ext>
            </c:extLst>
          </c:dPt>
          <c:dPt>
            <c:idx val="2"/>
            <c:marker>
              <c:symbol val="dot"/>
              <c:size val="10"/>
              <c:spPr>
                <a:solidFill>
                  <a:schemeClr val="accent2">
                    <a:lumMod val="75000"/>
                    <a:alpha val="97000"/>
                  </a:schemeClr>
                </a:solidFill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7EE-409C-AA48-D59730B2C10D}"/>
              </c:ext>
            </c:extLst>
          </c:dPt>
          <c:dPt>
            <c:idx val="3"/>
            <c:marker>
              <c:symbol val="plus"/>
              <c:size val="10"/>
              <c:spPr>
                <a:noFill/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7EE-409C-AA48-D59730B2C10D}"/>
              </c:ext>
            </c:extLst>
          </c:dPt>
          <c:dPt>
            <c:idx val="4"/>
            <c:marker>
              <c:symbol val="squar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7EE-409C-AA48-D59730B2C10D}"/>
              </c:ext>
            </c:extLst>
          </c:dPt>
          <c:dPt>
            <c:idx val="5"/>
            <c:marker>
              <c:symbol val="star"/>
              <c:size val="10"/>
              <c:spPr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7EE-409C-AA48-D59730B2C10D}"/>
              </c:ext>
            </c:extLst>
          </c:dPt>
          <c:dPt>
            <c:idx val="6"/>
            <c:marker>
              <c:symbol val="diamond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7EE-409C-AA48-D59730B2C10D}"/>
              </c:ext>
            </c:extLst>
          </c:dPt>
          <c:dPt>
            <c:idx val="7"/>
            <c:marker>
              <c:symbol val="x"/>
              <c:size val="10"/>
              <c:spPr>
                <a:noFill/>
                <a:ln w="19050" cap="flat" cmpd="sng" algn="ctr">
                  <a:solidFill>
                    <a:schemeClr val="accent4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7EE-409C-AA48-D59730B2C10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B88DB5B-83B2-4186-8119-317984BFC36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7EE-409C-AA48-D59730B2C10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964B873-87B7-4704-A9D3-9D9A1356D1B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7EE-409C-AA48-D59730B2C10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90A95CF-BFB1-4E95-B6F3-F63C588E441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7EE-409C-AA48-D59730B2C10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1CB912F-E5F2-48FF-A686-1687534D9E4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7EE-409C-AA48-D59730B2C10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3419600-E6FF-4145-A9C2-3A0ABA9865D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7EE-409C-AA48-D59730B2C10D}"/>
                </c:ext>
              </c:extLst>
            </c:dLbl>
            <c:dLbl>
              <c:idx val="5"/>
              <c:layout>
                <c:manualLayout>
                  <c:x val="-5.8394160583941701E-2"/>
                  <c:y val="-6.0827250608272501E-2"/>
                </c:manualLayout>
              </c:layout>
              <c:tx>
                <c:rich>
                  <a:bodyPr/>
                  <a:lstStyle/>
                  <a:p>
                    <a:fld id="{3CAE88D4-CBF8-47F1-8256-E742FFF7D5D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7EE-409C-AA48-D59730B2C10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DA7EEDF-57A1-491E-891D-06DB643930C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7EE-409C-AA48-D59730B2C10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B7B4601-AE80-429C-8269-D58E06540C0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7EE-409C-AA48-D59730B2C10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8DD7D81-020F-4DF6-848C-7D4C6BCD6032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7EE-409C-AA48-D59730B2C1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Sheet1!$E$19:$E$27</c:f>
              <c:numCache>
                <c:formatCode>General</c:formatCode>
                <c:ptCount val="9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1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4</c:v>
                </c:pt>
                <c:pt idx="8">
                  <c:v>2</c:v>
                </c:pt>
              </c:numCache>
            </c:numRef>
          </c:xVal>
          <c:yVal>
            <c:numRef>
              <c:f>Sheet1!$F$19:$F$27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6</c:v>
                </c:pt>
                <c:pt idx="5">
                  <c:v>5</c:v>
                </c:pt>
                <c:pt idx="6">
                  <c:v>7</c:v>
                </c:pt>
                <c:pt idx="7">
                  <c:v>9</c:v>
                </c:pt>
                <c:pt idx="8">
                  <c:v>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Sheet1!$A$19:$A$27</c15:f>
                <c15:dlblRangeCache>
                  <c:ptCount val="9"/>
                  <c:pt idx="0">
                    <c:v>功能</c:v>
                  </c:pt>
                  <c:pt idx="1">
                    <c:v>价格</c:v>
                  </c:pt>
                  <c:pt idx="2">
                    <c:v>交互</c:v>
                  </c:pt>
                  <c:pt idx="3">
                    <c:v>静音</c:v>
                  </c:pt>
                  <c:pt idx="4">
                    <c:v>品牌</c:v>
                  </c:pt>
                  <c:pt idx="5">
                    <c:v>清洗</c:v>
                  </c:pt>
                  <c:pt idx="6">
                    <c:v>设计</c:v>
                  </c:pt>
                  <c:pt idx="7">
                    <c:v>售前售后</c:v>
                  </c:pt>
                  <c:pt idx="8">
                    <c:v>吸力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97EE-409C-AA48-D59730B2C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398080"/>
        <c:axId val="148438336"/>
      </c:scatterChart>
      <c:valAx>
        <c:axId val="148398080"/>
        <c:scaling>
          <c:orientation val="minMax"/>
          <c:max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情感度等级</a:t>
                </a:r>
              </a:p>
            </c:rich>
          </c:tx>
          <c:layout>
            <c:manualLayout>
              <c:xMode val="edge"/>
              <c:yMode val="edge"/>
              <c:x val="0.45631933508311501"/>
              <c:y val="0.8835414843977830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bg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38336"/>
        <c:crossesAt val="5"/>
        <c:crossBetween val="midCat"/>
      </c:valAx>
      <c:valAx>
        <c:axId val="1484383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/>
                  <a:t>频次等级</a:t>
                </a:r>
              </a:p>
            </c:rich>
          </c:tx>
          <c:layout>
            <c:manualLayout>
              <c:xMode val="edge"/>
              <c:yMode val="edge"/>
              <c:x val="2.7777777777777801E-3"/>
              <c:y val="0.426203703703703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398080"/>
        <c:crossesAt val="5"/>
        <c:crossBetween val="midCat"/>
        <c:minorUnit val="0.1"/>
      </c:valAx>
      <c:spPr>
        <a:noFill/>
        <a:ln w="19050" cmpd="dbl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Haier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评论情感分布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A1-4748-B932-2BBEC8D46A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A1-4748-B932-2BBEC8D46A13}"/>
              </c:ext>
            </c:extLst>
          </c:dPt>
          <c:cat>
            <c:strRef>
              <c:f>Sheet1!$A$2:$A$3</c:f>
              <c:strCache>
                <c:ptCount val="2"/>
                <c:pt idx="0">
                  <c:v>差评</c:v>
                </c:pt>
                <c:pt idx="1">
                  <c:v>非差评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5248</c:v>
                </c:pt>
                <c:pt idx="1">
                  <c:v>66323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A1-4748-B932-2BBEC8D46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4"/>
        <c:holeSize val="6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Hair</a:t>
            </a:r>
            <a:r>
              <a:rPr lang="zh-CN" altLang="zh-CN" sz="1500" b="0" i="0" u="none" strike="noStrike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用户评论情感度</a:t>
            </a:r>
            <a:r>
              <a:rPr lang="en-US" altLang="zh-CN" sz="1500" b="0" i="0" u="none" strike="noStrike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500" b="0" i="0" u="none" strike="noStrike" baseline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频次等级分布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layout>
        <c:manualLayout>
          <c:xMode val="edge"/>
          <c:yMode val="edge"/>
          <c:x val="0.245454622303375"/>
          <c:y val="7.1557358575614098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Sheet1!$A$18:$A$26</c:f>
              <c:strCache>
                <c:ptCount val="1"/>
                <c:pt idx="0">
                  <c:v>功能 价格 交互 静音 品牌 清洗 设计 售前售后 吸力</c:v>
                </c:pt>
              </c:strCache>
            </c:strRef>
          </c:tx>
          <c:spPr>
            <a:ln w="25400" cap="rnd" cmpd="sng" algn="ctr">
              <a:noFill/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0"/>
            <c:marker>
              <c:spPr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7C6-47BE-97C6-82E51083D789}"/>
              </c:ext>
            </c:extLst>
          </c:dPt>
          <c:dPt>
            <c:idx val="1"/>
            <c:marker>
              <c:symbol val="triangl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B7C6-47BE-97C6-82E51083D789}"/>
              </c:ext>
            </c:extLst>
          </c:dPt>
          <c:dPt>
            <c:idx val="2"/>
            <c:marker>
              <c:symbol val="dot"/>
              <c:size val="10"/>
              <c:spPr>
                <a:solidFill>
                  <a:schemeClr val="accent2">
                    <a:lumMod val="75000"/>
                    <a:alpha val="97000"/>
                  </a:schemeClr>
                </a:solidFill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7C6-47BE-97C6-82E51083D789}"/>
              </c:ext>
            </c:extLst>
          </c:dPt>
          <c:dPt>
            <c:idx val="3"/>
            <c:marker>
              <c:symbol val="plus"/>
              <c:size val="10"/>
              <c:spPr>
                <a:noFill/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7C6-47BE-97C6-82E51083D789}"/>
              </c:ext>
            </c:extLst>
          </c:dPt>
          <c:dPt>
            <c:idx val="4"/>
            <c:marker>
              <c:symbol val="squar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7C6-47BE-97C6-82E51083D789}"/>
              </c:ext>
            </c:extLst>
          </c:dPt>
          <c:dPt>
            <c:idx val="5"/>
            <c:marker>
              <c:symbol val="star"/>
              <c:size val="10"/>
              <c:spPr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7C6-47BE-97C6-82E51083D789}"/>
              </c:ext>
            </c:extLst>
          </c:dPt>
          <c:dPt>
            <c:idx val="6"/>
            <c:marker>
              <c:symbol val="diamond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7C6-47BE-97C6-82E51083D789}"/>
              </c:ext>
            </c:extLst>
          </c:dPt>
          <c:dPt>
            <c:idx val="7"/>
            <c:marker>
              <c:symbol val="x"/>
              <c:size val="10"/>
              <c:spPr>
                <a:noFill/>
                <a:ln w="19050" cap="flat" cmpd="sng" algn="ctr">
                  <a:solidFill>
                    <a:schemeClr val="accent4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7C6-47BE-97C6-82E51083D789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1EE3E09-554A-4E15-AF8B-E0D25B96C21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B7C6-47BE-97C6-82E51083D78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8B338F4-81E9-4DEC-ABAF-5D397C2D094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7C6-47BE-97C6-82E51083D78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5C3B9C6-A8FD-43F5-9CA5-CCA7003A1B0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B7C6-47BE-97C6-82E51083D78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B401E8C-1484-404A-81AE-DB3EAFE8270A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7C6-47BE-97C6-82E51083D78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BAF673A-AFBB-4C07-A05C-784B6BC77FB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B7C6-47BE-97C6-82E51083D789}"/>
                </c:ext>
              </c:extLst>
            </c:dLbl>
            <c:dLbl>
              <c:idx val="5"/>
              <c:layout>
                <c:manualLayout>
                  <c:x val="-5.8394160583941701E-2"/>
                  <c:y val="-6.0827250608272501E-2"/>
                </c:manualLayout>
              </c:layout>
              <c:tx>
                <c:rich>
                  <a:bodyPr/>
                  <a:lstStyle/>
                  <a:p>
                    <a:fld id="{5B3FFB68-D8D5-4BF3-97D4-16DC51A7386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B7C6-47BE-97C6-82E51083D78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273AFD1-4200-4AF1-98F2-2BE36B520B25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B7C6-47BE-97C6-82E51083D78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070D7B6-F668-4AE1-A3C4-A44EC2DBFB9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B7C6-47BE-97C6-82E51083D78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8DA657D-61D0-4770-A346-972DF1146E2D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B7C6-47BE-97C6-82E5108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Sheet1!$E$18:$E$26</c:f>
              <c:numCache>
                <c:formatCode>General</c:formatCode>
                <c:ptCount val="9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9</c:v>
                </c:pt>
                <c:pt idx="6">
                  <c:v>5</c:v>
                </c:pt>
                <c:pt idx="7">
                  <c:v>1</c:v>
                </c:pt>
                <c:pt idx="8">
                  <c:v>4</c:v>
                </c:pt>
              </c:numCache>
            </c:numRef>
          </c:xVal>
          <c:yVal>
            <c:numRef>
              <c:f>Sheet1!$F$18:$F$26</c:f>
              <c:numCache>
                <c:formatCode>General</c:formatCode>
                <c:ptCount val="9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6</c:v>
                </c:pt>
                <c:pt idx="5">
                  <c:v>4</c:v>
                </c:pt>
                <c:pt idx="6">
                  <c:v>9</c:v>
                </c:pt>
                <c:pt idx="7">
                  <c:v>8</c:v>
                </c:pt>
                <c:pt idx="8">
                  <c:v>7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Sheet1!$A$18:$A$26</c15:f>
                <c15:dlblRangeCache>
                  <c:ptCount val="9"/>
                  <c:pt idx="0">
                    <c:v>功能</c:v>
                  </c:pt>
                  <c:pt idx="1">
                    <c:v>价格</c:v>
                  </c:pt>
                  <c:pt idx="2">
                    <c:v>交互</c:v>
                  </c:pt>
                  <c:pt idx="3">
                    <c:v>静音</c:v>
                  </c:pt>
                  <c:pt idx="4">
                    <c:v>品牌</c:v>
                  </c:pt>
                  <c:pt idx="5">
                    <c:v>清洗</c:v>
                  </c:pt>
                  <c:pt idx="6">
                    <c:v>设计</c:v>
                  </c:pt>
                  <c:pt idx="7">
                    <c:v>售前售后</c:v>
                  </c:pt>
                  <c:pt idx="8">
                    <c:v>吸力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B7C6-47BE-97C6-82E51083D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400960"/>
        <c:axId val="148401536"/>
      </c:scatterChart>
      <c:valAx>
        <c:axId val="148400960"/>
        <c:scaling>
          <c:orientation val="minMax"/>
          <c:max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zh-CN" sz="1200" b="0" i="0" baseline="0">
                    <a:effectLst/>
                  </a:rPr>
                  <a:t>情感度等级</a:t>
                </a:r>
                <a:endParaRPr lang="zh-CN" altLang="zh-CN" sz="1200" b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442430446194226"/>
              <c:y val="0.8835414843977830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bg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01536"/>
        <c:crossesAt val="5"/>
        <c:crossBetween val="midCat"/>
      </c:valAx>
      <c:valAx>
        <c:axId val="1484015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/>
                  <a:t>频次等级</a:t>
                </a:r>
              </a:p>
            </c:rich>
          </c:tx>
          <c:layout>
            <c:manualLayout>
              <c:xMode val="edge"/>
              <c:yMode val="edge"/>
              <c:x val="1.94444444444444E-2"/>
              <c:y val="0.426203703703703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00960"/>
        <c:crossesAt val="5"/>
        <c:crossBetween val="midCat"/>
        <c:minorUnit val="0.1"/>
      </c:valAx>
      <c:spPr>
        <a:noFill/>
        <a:ln w="19050" cmpd="dbl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Midea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评论情感分布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A9-488F-A248-655D98B54B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A9-488F-A248-655D98B54B19}"/>
              </c:ext>
            </c:extLst>
          </c:dPt>
          <c:cat>
            <c:strRef>
              <c:f>Sheet1!$A$2:$A$3</c:f>
              <c:strCache>
                <c:ptCount val="2"/>
                <c:pt idx="0">
                  <c:v>差评</c:v>
                </c:pt>
                <c:pt idx="1">
                  <c:v>非差评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5248</c:v>
                </c:pt>
                <c:pt idx="1">
                  <c:v>66323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A9-488F-A248-655D98B54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4"/>
        <c:holeSize val="6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Midea</a:t>
            </a:r>
            <a:r>
              <a:rPr lang="zh-CN" altLang="zh-CN" sz="15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用户评论情感度</a:t>
            </a:r>
            <a:r>
              <a:rPr lang="en-US" altLang="zh-CN" sz="15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1500" b="0" i="0" u="none" strike="noStrike" baseline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频次等级分布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Sheet1!$A$18:$A$26</c:f>
              <c:strCache>
                <c:ptCount val="1"/>
                <c:pt idx="0">
                  <c:v>功能 价格 交互 静音 品牌 清洗 设计 售前售后 吸力</c:v>
                </c:pt>
              </c:strCache>
            </c:strRef>
          </c:tx>
          <c:spPr>
            <a:ln w="25400" cap="rnd" cmpd="sng" algn="ctr">
              <a:noFill/>
              <a:prstDash val="solid"/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Pt>
            <c:idx val="0"/>
            <c:marker>
              <c:spPr>
                <a:solidFill>
                  <a:srgbClr val="0070C0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579-4E91-BB48-93E46452BB7A}"/>
              </c:ext>
            </c:extLst>
          </c:dPt>
          <c:dPt>
            <c:idx val="1"/>
            <c:marker>
              <c:symbol val="triangl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579-4E91-BB48-93E46452BB7A}"/>
              </c:ext>
            </c:extLst>
          </c:dPt>
          <c:dPt>
            <c:idx val="2"/>
            <c:marker>
              <c:symbol val="dot"/>
              <c:size val="10"/>
              <c:spPr>
                <a:solidFill>
                  <a:schemeClr val="accent2">
                    <a:lumMod val="75000"/>
                    <a:alpha val="97000"/>
                  </a:schemeClr>
                </a:solidFill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579-4E91-BB48-93E46452BB7A}"/>
              </c:ext>
            </c:extLst>
          </c:dPt>
          <c:dPt>
            <c:idx val="3"/>
            <c:marker>
              <c:symbol val="plus"/>
              <c:size val="10"/>
              <c:spPr>
                <a:noFill/>
                <a:ln w="19050" cap="flat" cmpd="sng" algn="ctr">
                  <a:solidFill>
                    <a:srgbClr val="0070C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579-4E91-BB48-93E46452BB7A}"/>
              </c:ext>
            </c:extLst>
          </c:dPt>
          <c:dPt>
            <c:idx val="4"/>
            <c:marker>
              <c:symbol val="square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579-4E91-BB48-93E46452BB7A}"/>
              </c:ext>
            </c:extLst>
          </c:dPt>
          <c:dPt>
            <c:idx val="5"/>
            <c:marker>
              <c:symbol val="star"/>
              <c:size val="10"/>
              <c:spPr>
                <a:noFill/>
                <a:ln w="9525" cap="flat" cmpd="sng" algn="ctr">
                  <a:solidFill>
                    <a:srgbClr val="C00000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579-4E91-BB48-93E46452BB7A}"/>
              </c:ext>
            </c:extLst>
          </c:dPt>
          <c:dPt>
            <c:idx val="6"/>
            <c:marker>
              <c:symbol val="diamond"/>
              <c:size val="10"/>
              <c:spPr>
                <a:solidFill>
                  <a:schemeClr val="accent2"/>
                </a:solidFill>
                <a:ln w="9525" cap="flat" cmpd="sng" algn="ctr">
                  <a:noFill/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579-4E91-BB48-93E46452BB7A}"/>
              </c:ext>
            </c:extLst>
          </c:dPt>
          <c:dPt>
            <c:idx val="7"/>
            <c:marker>
              <c:symbol val="x"/>
              <c:size val="10"/>
              <c:spPr>
                <a:noFill/>
                <a:ln w="19050" cap="flat" cmpd="sng" algn="ctr">
                  <a:solidFill>
                    <a:schemeClr val="accent4"/>
                  </a:solidFill>
                  <a:prstDash val="solid"/>
                  <a:round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579-4E91-BB48-93E46452BB7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94CD9D-539B-47FF-AE18-6B50D779DDC0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579-4E91-BB48-93E46452BB7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14D5B1A-F1D5-4436-BA77-41BF7FD6860F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579-4E91-BB48-93E46452BB7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599CDFE-D570-4873-A1E7-C2EF6C78B819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579-4E91-BB48-93E46452BB7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C197834-6F70-451A-AE8D-AFBD52040EA8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579-4E91-BB48-93E46452BB7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3241D05-788E-4E0B-A926-EA0D5A41C587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579-4E91-BB48-93E46452BB7A}"/>
                </c:ext>
              </c:extLst>
            </c:dLbl>
            <c:dLbl>
              <c:idx val="5"/>
              <c:layout>
                <c:manualLayout>
                  <c:x val="-5.8394160583941701E-2"/>
                  <c:y val="-6.0827250608272501E-2"/>
                </c:manualLayout>
              </c:layout>
              <c:tx>
                <c:rich>
                  <a:bodyPr/>
                  <a:lstStyle/>
                  <a:p>
                    <a:fld id="{CB22F9E1-7EFE-44C1-9D83-08DBDF75DD8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579-4E91-BB48-93E46452BB7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B07B5D8-3C58-4996-8C9F-751704452BD3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579-4E91-BB48-93E46452BB7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CCBCD65-D1A5-4C8D-A943-12C9C6A6F4E6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579-4E91-BB48-93E46452BB7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DC4837E-EE6B-42FD-96A7-19E4BC1B615C}" type="CELLRANGE">
                      <a:rPr lang="zh-CN" altLang="en-US"/>
                      <a:pPr/>
                      <a:t>[CELLRANGE]</a:t>
                    </a:fld>
                    <a:endParaRPr lang="zh-CN" altLang="en-US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579-4E91-BB48-93E46452BB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Sheet1!$E$18:$E$26</c:f>
              <c:numCache>
                <c:formatCode>General</c:formatCode>
                <c:ptCount val="9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1</c:v>
                </c:pt>
                <c:pt idx="8">
                  <c:v>6</c:v>
                </c:pt>
              </c:numCache>
            </c:numRef>
          </c:xVal>
          <c:yVal>
            <c:numRef>
              <c:f>Sheet1!$F$18:$F$26</c:f>
              <c:numCache>
                <c:formatCode>General</c:formatCode>
                <c:ptCount val="9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3</c:v>
                </c:pt>
                <c:pt idx="5">
                  <c:v>4</c:v>
                </c:pt>
                <c:pt idx="6">
                  <c:v>7</c:v>
                </c:pt>
                <c:pt idx="7">
                  <c:v>9</c:v>
                </c:pt>
                <c:pt idx="8">
                  <c:v>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Sheet1!$A$18:$A$26</c15:f>
                <c15:dlblRangeCache>
                  <c:ptCount val="9"/>
                  <c:pt idx="0">
                    <c:v>功能</c:v>
                  </c:pt>
                  <c:pt idx="1">
                    <c:v>价格</c:v>
                  </c:pt>
                  <c:pt idx="2">
                    <c:v>交互</c:v>
                  </c:pt>
                  <c:pt idx="3">
                    <c:v>静音</c:v>
                  </c:pt>
                  <c:pt idx="4">
                    <c:v>品牌</c:v>
                  </c:pt>
                  <c:pt idx="5">
                    <c:v>清洗</c:v>
                  </c:pt>
                  <c:pt idx="6">
                    <c:v>设计</c:v>
                  </c:pt>
                  <c:pt idx="7">
                    <c:v>售前售后</c:v>
                  </c:pt>
                  <c:pt idx="8">
                    <c:v>吸力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E579-4E91-BB48-93E46452B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404992"/>
        <c:axId val="148405568"/>
      </c:scatterChart>
      <c:valAx>
        <c:axId val="148404992"/>
        <c:scaling>
          <c:orientation val="minMax"/>
          <c:max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情感度等级</a:t>
                </a:r>
              </a:p>
            </c:rich>
          </c:tx>
          <c:layout>
            <c:manualLayout>
              <c:xMode val="edge"/>
              <c:yMode val="edge"/>
              <c:x val="0.45984183419324498"/>
              <c:y val="0.8835414181758910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bg2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05568"/>
        <c:crossesAt val="5"/>
        <c:crossBetween val="midCat"/>
      </c:valAx>
      <c:valAx>
        <c:axId val="148405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r>
                  <a:rPr lang="zh-CN" altLang="en-US" sz="1200" b="0"/>
                  <a:t>频次等级</a:t>
                </a:r>
              </a:p>
            </c:rich>
          </c:tx>
          <c:layout>
            <c:manualLayout>
              <c:xMode val="edge"/>
              <c:yMode val="edge"/>
              <c:x val="1.94444444444444E-2"/>
              <c:y val="0.42620370370370397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one"/>
        <c:spPr>
          <a:noFill/>
          <a:ln w="19050" cap="flat" cmpd="dbl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8404992"/>
        <c:crossesAt val="5"/>
        <c:crossBetween val="midCat"/>
        <c:minorUnit val="0.1"/>
      </c:valAx>
      <c:spPr>
        <a:noFill/>
        <a:ln w="19050" cmpd="dbl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Robam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评论情感分布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A9-4020-82ED-65AFCC4002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A9-4020-82ED-65AFCC4002E0}"/>
              </c:ext>
            </c:extLst>
          </c:dPt>
          <c:cat>
            <c:strRef>
              <c:f>Sheet1!$A$2:$A$3</c:f>
              <c:strCache>
                <c:ptCount val="2"/>
                <c:pt idx="0">
                  <c:v>差评</c:v>
                </c:pt>
                <c:pt idx="1">
                  <c:v>非差评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5248</c:v>
                </c:pt>
                <c:pt idx="1">
                  <c:v>66323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A9-4020-82ED-65AFCC400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4"/>
        <c:holeSize val="6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5F73C-79EF-4525-8035-4DF4A1321A8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D7407-BA34-4F73-954D-3F89DADE1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72205" y="2580005"/>
            <a:ext cx="6644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初步讨论输出示例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1534" y="3072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Midea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好评统计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1534" y="954505"/>
          <a:ext cx="9940709" cy="5702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9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代表方面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用户原话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模块总频次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占评论条数百分比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占总词数百分比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设计形态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28948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视觉感受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68353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方太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抽油烟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14709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老板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2855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百得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华帝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10076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29525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18982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14604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售前售后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配送安装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54706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59495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87.0%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售后服务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4655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整体评价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7324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10397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家人使用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14066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198126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289.9%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1534" y="3072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Robam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好评统计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1534" y="954505"/>
          <a:ext cx="9940709" cy="5702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9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代表方面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用户原话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模块总频次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占评论条数百分比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占总词数百分比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设计形态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1464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视觉感受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老板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抽油烟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690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1634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售前售后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配送安装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2216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售后服务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整体评价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家人使用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1061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9711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340.1%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923047" y="2077477"/>
          <a:ext cx="3331852" cy="235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0795" y="3069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情感度分析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785927" y="1393678"/>
            <a:ext cx="5915294" cy="3549177"/>
            <a:chOff x="-242723" y="-113137"/>
            <a:chExt cx="4572000" cy="2743200"/>
          </a:xfrm>
        </p:grpSpPr>
        <p:graphicFrame>
          <p:nvGraphicFramePr>
            <p:cNvPr id="19" name="图表 18"/>
            <p:cNvGraphicFramePr/>
            <p:nvPr/>
          </p:nvGraphicFramePr>
          <p:xfrm>
            <a:off x="-242723" y="-11313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133064" y="323116"/>
              <a:ext cx="4079933" cy="1981082"/>
              <a:chOff x="133064" y="323116"/>
              <a:chExt cx="4079933" cy="1981082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39720" y="323118"/>
                <a:ext cx="1981200" cy="968467"/>
              </a:xfrm>
              <a:prstGeom prst="rect">
                <a:avLst/>
              </a:prstGeom>
              <a:solidFill>
                <a:schemeClr val="bg2">
                  <a:lumMod val="90000"/>
                  <a:alpha val="30000"/>
                </a:scheme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98563" y="323116"/>
                <a:ext cx="1981201" cy="961073"/>
              </a:xfrm>
              <a:prstGeom prst="rect">
                <a:avLst/>
              </a:prstGeom>
              <a:solidFill>
                <a:srgbClr val="E2E9EC">
                  <a:alpha val="20000"/>
                </a:srgb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33064" y="1343127"/>
                <a:ext cx="1981200" cy="961070"/>
              </a:xfrm>
              <a:prstGeom prst="rect">
                <a:avLst/>
              </a:prstGeom>
              <a:solidFill>
                <a:srgbClr val="FAE7A5">
                  <a:alpha val="20000"/>
                </a:srgb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205700" y="1343125"/>
                <a:ext cx="2007297" cy="961073"/>
              </a:xfrm>
              <a:prstGeom prst="rect">
                <a:avLst/>
              </a:prstGeom>
              <a:solidFill>
                <a:srgbClr val="FAFFF1">
                  <a:alpha val="20000"/>
                </a:srgb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923047" y="2077477"/>
          <a:ext cx="3331852" cy="235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0795" y="3069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Fotile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情感度分析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91808" y="1318295"/>
            <a:ext cx="6177145" cy="3706287"/>
            <a:chOff x="0" y="0"/>
            <a:chExt cx="4572000" cy="2743200"/>
          </a:xfrm>
        </p:grpSpPr>
        <p:graphicFrame>
          <p:nvGraphicFramePr>
            <p:cNvPr id="27" name="图表 26"/>
            <p:cNvGraphicFramePr/>
            <p:nvPr/>
          </p:nvGraphicFramePr>
          <p:xfrm>
            <a:off x="0" y="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8" name="组合 27"/>
            <p:cNvGrpSpPr/>
            <p:nvPr/>
          </p:nvGrpSpPr>
          <p:grpSpPr>
            <a:xfrm>
              <a:off x="326238" y="439375"/>
              <a:ext cx="4138665" cy="1989356"/>
              <a:chOff x="326128" y="444628"/>
              <a:chExt cx="3964038" cy="1905416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26128" y="444628"/>
                <a:ext cx="1943551" cy="897053"/>
              </a:xfrm>
              <a:prstGeom prst="rect">
                <a:avLst/>
              </a:prstGeom>
              <a:solidFill>
                <a:schemeClr val="bg2">
                  <a:lumMod val="90000"/>
                  <a:alpha val="30000"/>
                </a:scheme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346614" y="444628"/>
                <a:ext cx="1943552" cy="892891"/>
              </a:xfrm>
              <a:prstGeom prst="rect">
                <a:avLst/>
              </a:prstGeom>
              <a:solidFill>
                <a:srgbClr val="E2E9EC">
                  <a:alpha val="20000"/>
                </a:srgb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26128" y="1433656"/>
                <a:ext cx="1943552" cy="903293"/>
              </a:xfrm>
              <a:prstGeom prst="rect">
                <a:avLst/>
              </a:prstGeom>
              <a:solidFill>
                <a:srgbClr val="FAE7A5">
                  <a:alpha val="20000"/>
                </a:srgb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342160" y="1442325"/>
                <a:ext cx="1943552" cy="907719"/>
              </a:xfrm>
              <a:prstGeom prst="rect">
                <a:avLst/>
              </a:prstGeom>
              <a:solidFill>
                <a:srgbClr val="FAFFF1">
                  <a:alpha val="20000"/>
                </a:srgb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923047" y="2077477"/>
          <a:ext cx="3331852" cy="235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0795" y="3069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Haier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情感度分析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085953" y="1522290"/>
            <a:ext cx="5914800" cy="3549600"/>
            <a:chOff x="-887476" y="-79227"/>
            <a:chExt cx="5006241" cy="2624328"/>
          </a:xfrm>
        </p:grpSpPr>
        <p:graphicFrame>
          <p:nvGraphicFramePr>
            <p:cNvPr id="27" name="图表 26"/>
            <p:cNvGraphicFramePr/>
            <p:nvPr/>
          </p:nvGraphicFramePr>
          <p:xfrm>
            <a:off x="-887476" y="-79227"/>
            <a:ext cx="5006241" cy="26243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28" name="组合 27"/>
            <p:cNvGrpSpPr/>
            <p:nvPr/>
          </p:nvGrpSpPr>
          <p:grpSpPr>
            <a:xfrm>
              <a:off x="-518418" y="317583"/>
              <a:ext cx="4480623" cy="1892078"/>
              <a:chOff x="-518418" y="317583"/>
              <a:chExt cx="4480623" cy="1892078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-518418" y="317583"/>
                <a:ext cx="2208420" cy="938896"/>
              </a:xfrm>
              <a:prstGeom prst="rect">
                <a:avLst/>
              </a:prstGeom>
              <a:solidFill>
                <a:schemeClr val="bg2">
                  <a:lumMod val="90000"/>
                  <a:alpha val="30000"/>
                </a:scheme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797209" y="317583"/>
                <a:ext cx="2164995" cy="938896"/>
              </a:xfrm>
              <a:prstGeom prst="rect">
                <a:avLst/>
              </a:prstGeom>
              <a:solidFill>
                <a:srgbClr val="E2E9EC">
                  <a:alpha val="20000"/>
                </a:srgb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-518417" y="1318731"/>
                <a:ext cx="2208420" cy="884100"/>
              </a:xfrm>
              <a:prstGeom prst="rect">
                <a:avLst/>
              </a:prstGeom>
              <a:solidFill>
                <a:srgbClr val="FAE7A5">
                  <a:alpha val="20000"/>
                </a:srgb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97209" y="1318731"/>
                <a:ext cx="2164996" cy="890930"/>
              </a:xfrm>
              <a:prstGeom prst="rect">
                <a:avLst/>
              </a:prstGeom>
              <a:solidFill>
                <a:srgbClr val="FAFFF1">
                  <a:alpha val="20000"/>
                </a:srgbClr>
              </a:solidFill>
              <a:ln>
                <a:solidFill>
                  <a:schemeClr val="accent1">
                    <a:shade val="50000"/>
                    <a:alpha val="1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zh-CN" altLang="en-US" sz="1100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923047" y="2077477"/>
          <a:ext cx="3331852" cy="235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0795" y="3069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Midea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情感度分析</a:t>
            </a:r>
          </a:p>
        </p:txBody>
      </p:sp>
      <p:graphicFrame>
        <p:nvGraphicFramePr>
          <p:cNvPr id="11" name="图表 10"/>
          <p:cNvGraphicFramePr/>
          <p:nvPr/>
        </p:nvGraphicFramePr>
        <p:xfrm>
          <a:off x="5071572" y="1515709"/>
          <a:ext cx="5914800" cy="35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551738" y="2096655"/>
            <a:ext cx="5319462" cy="2512291"/>
            <a:chOff x="340605" y="560784"/>
            <a:chExt cx="4087225" cy="1590744"/>
          </a:xfrm>
        </p:grpSpPr>
        <p:sp>
          <p:nvSpPr>
            <p:cNvPr id="14" name="矩形 13"/>
            <p:cNvSpPr/>
            <p:nvPr/>
          </p:nvSpPr>
          <p:spPr>
            <a:xfrm>
              <a:off x="347176" y="560784"/>
              <a:ext cx="1980003" cy="766131"/>
            </a:xfrm>
            <a:prstGeom prst="rect">
              <a:avLst/>
            </a:prstGeom>
            <a:solidFill>
              <a:schemeClr val="bg2">
                <a:lumMod val="90000"/>
                <a:alpha val="30000"/>
              </a:scheme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81717" y="572481"/>
              <a:ext cx="2034540" cy="754433"/>
            </a:xfrm>
            <a:prstGeom prst="rect">
              <a:avLst/>
            </a:prstGeom>
            <a:solidFill>
              <a:srgbClr val="E2E9EC">
                <a:alpha val="20000"/>
              </a:srgb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0605" y="1391247"/>
              <a:ext cx="1981200" cy="760281"/>
            </a:xfrm>
            <a:prstGeom prst="rect">
              <a:avLst/>
            </a:prstGeom>
            <a:solidFill>
              <a:srgbClr val="FAE7A5">
                <a:alpha val="20000"/>
              </a:srgb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388815" y="1397095"/>
              <a:ext cx="2039015" cy="742737"/>
            </a:xfrm>
            <a:prstGeom prst="rect">
              <a:avLst/>
            </a:prstGeom>
            <a:solidFill>
              <a:srgbClr val="FAFFF1">
                <a:alpha val="20000"/>
              </a:srgb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923047" y="2077477"/>
          <a:ext cx="3331852" cy="235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0795" y="3069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Robam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情感度分析</a:t>
            </a:r>
          </a:p>
        </p:txBody>
      </p:sp>
      <p:graphicFrame>
        <p:nvGraphicFramePr>
          <p:cNvPr id="11" name="图表 10"/>
          <p:cNvGraphicFramePr/>
          <p:nvPr/>
        </p:nvGraphicFramePr>
        <p:xfrm>
          <a:off x="5071572" y="1515709"/>
          <a:ext cx="5914800" cy="35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551738" y="2096655"/>
            <a:ext cx="5319462" cy="2512291"/>
            <a:chOff x="340605" y="560784"/>
            <a:chExt cx="4087225" cy="1590744"/>
          </a:xfrm>
        </p:grpSpPr>
        <p:sp>
          <p:nvSpPr>
            <p:cNvPr id="14" name="矩形 13"/>
            <p:cNvSpPr/>
            <p:nvPr/>
          </p:nvSpPr>
          <p:spPr>
            <a:xfrm>
              <a:off x="347176" y="560784"/>
              <a:ext cx="1980003" cy="766131"/>
            </a:xfrm>
            <a:prstGeom prst="rect">
              <a:avLst/>
            </a:prstGeom>
            <a:solidFill>
              <a:schemeClr val="bg2">
                <a:lumMod val="90000"/>
                <a:alpha val="30000"/>
              </a:scheme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381717" y="572481"/>
              <a:ext cx="2034540" cy="754433"/>
            </a:xfrm>
            <a:prstGeom prst="rect">
              <a:avLst/>
            </a:prstGeom>
            <a:solidFill>
              <a:srgbClr val="E2E9EC">
                <a:alpha val="20000"/>
              </a:srgb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40605" y="1391247"/>
              <a:ext cx="1981200" cy="760281"/>
            </a:xfrm>
            <a:prstGeom prst="rect">
              <a:avLst/>
            </a:prstGeom>
            <a:solidFill>
              <a:srgbClr val="FAE7A5">
                <a:alpha val="20000"/>
              </a:srgb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2388815" y="1397095"/>
              <a:ext cx="2039015" cy="742737"/>
            </a:xfrm>
            <a:prstGeom prst="rect">
              <a:avLst/>
            </a:prstGeom>
            <a:solidFill>
              <a:srgbClr val="FAFFF1">
                <a:alpha val="20000"/>
              </a:srgb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923047" y="2077477"/>
          <a:ext cx="3331852" cy="235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60795" y="3069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vatti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情感度分析</a:t>
            </a:r>
          </a:p>
        </p:txBody>
      </p:sp>
      <p:graphicFrame>
        <p:nvGraphicFramePr>
          <p:cNvPr id="10" name="图表 9"/>
          <p:cNvGraphicFramePr/>
          <p:nvPr/>
        </p:nvGraphicFramePr>
        <p:xfrm>
          <a:off x="5056910" y="1539968"/>
          <a:ext cx="5914800" cy="354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5542502" y="2117438"/>
            <a:ext cx="5319462" cy="2512291"/>
            <a:chOff x="340605" y="560784"/>
            <a:chExt cx="4087225" cy="1590744"/>
          </a:xfrm>
        </p:grpSpPr>
        <p:sp>
          <p:nvSpPr>
            <p:cNvPr id="19" name="矩形 18"/>
            <p:cNvSpPr/>
            <p:nvPr/>
          </p:nvSpPr>
          <p:spPr>
            <a:xfrm>
              <a:off x="347176" y="560784"/>
              <a:ext cx="1980003" cy="766131"/>
            </a:xfrm>
            <a:prstGeom prst="rect">
              <a:avLst/>
            </a:prstGeom>
            <a:solidFill>
              <a:schemeClr val="bg2">
                <a:lumMod val="90000"/>
                <a:alpha val="30000"/>
              </a:scheme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374621" y="572481"/>
              <a:ext cx="2034540" cy="754433"/>
            </a:xfrm>
            <a:prstGeom prst="rect">
              <a:avLst/>
            </a:prstGeom>
            <a:solidFill>
              <a:srgbClr val="E2E9EC">
                <a:alpha val="20000"/>
              </a:srgb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0605" y="1391247"/>
              <a:ext cx="1981200" cy="760281"/>
            </a:xfrm>
            <a:prstGeom prst="rect">
              <a:avLst/>
            </a:prstGeom>
            <a:solidFill>
              <a:srgbClr val="FAE7A5">
                <a:alpha val="20000"/>
              </a:srgb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388815" y="1391247"/>
              <a:ext cx="2039015" cy="742737"/>
            </a:xfrm>
            <a:prstGeom prst="rect">
              <a:avLst/>
            </a:prstGeom>
            <a:solidFill>
              <a:srgbClr val="FAFFF1">
                <a:alpha val="20000"/>
              </a:srgbClr>
            </a:solidFill>
            <a:ln>
              <a:solidFill>
                <a:schemeClr val="accent1">
                  <a:shade val="50000"/>
                  <a:alpha val="1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 sz="11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025" y="220345"/>
            <a:ext cx="2136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华帝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34155" y="220345"/>
            <a:ext cx="152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好评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36280" y="220345"/>
            <a:ext cx="152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差评</a:t>
            </a:r>
          </a:p>
        </p:txBody>
      </p:sp>
      <p:pic>
        <p:nvPicPr>
          <p:cNvPr id="2" name="图片 1" descr="vatti_posi_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1492885"/>
            <a:ext cx="8477885" cy="4780915"/>
          </a:xfrm>
          <a:prstGeom prst="rect">
            <a:avLst/>
          </a:prstGeom>
        </p:spPr>
      </p:pic>
      <p:pic>
        <p:nvPicPr>
          <p:cNvPr id="3" name="图片 2" descr="vatti_nega_t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280" y="752475"/>
            <a:ext cx="3721735" cy="2098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78925" y="4192905"/>
            <a:ext cx="26206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/>
          </a:p>
          <a:p>
            <a:r>
              <a:rPr lang="zh-CN" altLang="en-US" b="1"/>
              <a:t>描述补全版</a:t>
            </a:r>
          </a:p>
          <a:p>
            <a:r>
              <a:rPr lang="en-US" altLang="zh-CN" b="1"/>
              <a:t>python</a:t>
            </a:r>
            <a:r>
              <a:rPr lang="zh-CN" altLang="en-US" b="1"/>
              <a:t>自动生成</a:t>
            </a:r>
          </a:p>
          <a:p>
            <a:r>
              <a:rPr lang="zh-CN" altLang="en-US" b="1"/>
              <a:t>字体：微软雅黑</a:t>
            </a:r>
          </a:p>
          <a:p>
            <a:r>
              <a:rPr lang="zh-CN" altLang="en-US" b="1"/>
              <a:t>颜色可选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025" y="220345"/>
            <a:ext cx="105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美的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54985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好评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36280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差评</a:t>
            </a:r>
          </a:p>
        </p:txBody>
      </p:sp>
      <p:pic>
        <p:nvPicPr>
          <p:cNvPr id="2" name="图片 1" descr="midea_nega_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895" y="712470"/>
            <a:ext cx="3845560" cy="2168525"/>
          </a:xfrm>
          <a:prstGeom prst="rect">
            <a:avLst/>
          </a:prstGeom>
        </p:spPr>
      </p:pic>
      <p:pic>
        <p:nvPicPr>
          <p:cNvPr id="3" name="图片 2" descr="midea_posi_tu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015"/>
            <a:ext cx="7884795" cy="4446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20810" y="4232910"/>
            <a:ext cx="2620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描述补全版</a:t>
            </a:r>
            <a:endParaRPr lang="en-US" altLang="zh-CN" b="1"/>
          </a:p>
          <a:p>
            <a:r>
              <a:rPr lang="en-US" altLang="zh-CN" b="1"/>
              <a:t>python</a:t>
            </a:r>
            <a:r>
              <a:rPr lang="zh-CN" altLang="en-US" b="1"/>
              <a:t>自动生成</a:t>
            </a:r>
          </a:p>
          <a:p>
            <a:r>
              <a:rPr lang="zh-CN" altLang="en-US" b="1"/>
              <a:t>字体：宋体</a:t>
            </a:r>
          </a:p>
          <a:p>
            <a:r>
              <a:rPr lang="zh-CN" altLang="en-US" b="1">
                <a:sym typeface="+mn-ea"/>
              </a:rPr>
              <a:t>颜色可选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38322" y="1080730"/>
          <a:ext cx="7013826" cy="537526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3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60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评价纬度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用户原话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频数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比例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关注点排序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外观设计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外观大气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12625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34.36%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外观上档次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4280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冰箱美观大方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902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时尚有质感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2809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价格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价格实惠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2418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11.03%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性价比高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990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活动促销有优惠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1945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物超所值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1263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容积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容量大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9280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19.51%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冰箱很大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内部空间大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841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空间够大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606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风冷无霜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2999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21.01%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噪音小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1728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保鲜效果好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6936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净味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品牌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大品牌值得信赖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2811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4.98%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信任老品牌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内部设计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内部设计合理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0.76%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有变温区很好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冷冻层抽屉式很方便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抽屉很大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操作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可以联网智能控制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0.96%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智能调温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售前售后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服务态度很好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3033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5.96%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售后服务很好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541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1546">
                <a:tc>
                  <a:txBody>
                    <a:bodyPr/>
                    <a:lstStyle/>
                    <a:p>
                      <a:pPr algn="ctr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售前服务很耐心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589" marR="6589" marT="6589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61534" y="307214"/>
            <a:ext cx="708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美的冰箱好评统计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51035" y="1609725"/>
            <a:ext cx="11372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冰箱输出示例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025" y="220345"/>
            <a:ext cx="105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百得</a:t>
            </a:r>
          </a:p>
        </p:txBody>
      </p:sp>
      <p:pic>
        <p:nvPicPr>
          <p:cNvPr id="5" name="图片 4" descr="best_posi_t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5905" y="1898650"/>
            <a:ext cx="6830695" cy="3851910"/>
          </a:xfrm>
          <a:prstGeom prst="rect">
            <a:avLst/>
          </a:prstGeom>
        </p:spPr>
      </p:pic>
      <p:pic>
        <p:nvPicPr>
          <p:cNvPr id="6" name="图片 5" descr="best_nega_tu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82765" y="1059180"/>
            <a:ext cx="4744085" cy="26752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54985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好评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36280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差评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91450" y="4590415"/>
            <a:ext cx="279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描述未补全，仅有关键词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025" y="220345"/>
            <a:ext cx="105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老板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54985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好评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36280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差评</a:t>
            </a:r>
          </a:p>
        </p:txBody>
      </p:sp>
      <p:pic>
        <p:nvPicPr>
          <p:cNvPr id="5" name="图片 4" descr="robam_posi_tu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4025" y="1196340"/>
            <a:ext cx="9199245" cy="5187950"/>
          </a:xfrm>
          <a:prstGeom prst="rect">
            <a:avLst/>
          </a:prstGeom>
        </p:spPr>
      </p:pic>
      <p:pic>
        <p:nvPicPr>
          <p:cNvPr id="6" name="图片 5" descr="robam_nega_tu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19210" y="683260"/>
            <a:ext cx="2122805" cy="1196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44205" y="4857750"/>
            <a:ext cx="279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描述未补全，仅有关键词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025" y="220345"/>
            <a:ext cx="105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海尔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54985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好评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36280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差评</a:t>
            </a:r>
          </a:p>
        </p:txBody>
      </p:sp>
      <p:pic>
        <p:nvPicPr>
          <p:cNvPr id="2" name="图片 1" descr="haier_posi_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810"/>
            <a:ext cx="8583295" cy="4840605"/>
          </a:xfrm>
          <a:prstGeom prst="rect">
            <a:avLst/>
          </a:prstGeom>
        </p:spPr>
      </p:pic>
      <p:pic>
        <p:nvPicPr>
          <p:cNvPr id="3" name="图片 2" descr="haier_nega_t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00" y="593090"/>
            <a:ext cx="3782060" cy="2132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91450" y="4590415"/>
            <a:ext cx="279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描述未补全，仅有关键词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025" y="220345"/>
            <a:ext cx="105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方太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54985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好评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36280" y="220345"/>
            <a:ext cx="152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差评</a:t>
            </a:r>
          </a:p>
        </p:txBody>
      </p:sp>
      <p:pic>
        <p:nvPicPr>
          <p:cNvPr id="2" name="图片 1" descr="fotile_posi_t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265555"/>
            <a:ext cx="8976360" cy="5062220"/>
          </a:xfrm>
          <a:prstGeom prst="rect">
            <a:avLst/>
          </a:prstGeom>
        </p:spPr>
      </p:pic>
      <p:pic>
        <p:nvPicPr>
          <p:cNvPr id="3" name="图片 2" descr="fotile_nega_t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835" y="683895"/>
            <a:ext cx="3229610" cy="1821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62340" y="4827270"/>
            <a:ext cx="279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描述未补全，仅有关键词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1635" y="2580005"/>
            <a:ext cx="5626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调整后输出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68492" y="443525"/>
            <a:ext cx="1020752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用户会对在电商平台购买的抽烟机在多个维度进行评价。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其中，好评内容中提及次数最多的是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物流配送、排烟效果、售后安装和外观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四个方面。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差评内容集中在对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售后安装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的不满意，部分用户提到抽烟效果和噪音问题。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0684"/>
            <a:ext cx="7350013" cy="297519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56"/>
          <a:stretch>
            <a:fillRect/>
          </a:stretch>
        </p:blipFill>
        <p:spPr>
          <a:xfrm>
            <a:off x="7760437" y="2470684"/>
            <a:ext cx="4431563" cy="297519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081528" y="5606174"/>
            <a:ext cx="249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好评词云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627857" y="5606174"/>
            <a:ext cx="249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差评词云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77840" y="5887085"/>
            <a:ext cx="2797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所有品牌汇总结果</a:t>
            </a: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手动排版词云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5784714" y="383161"/>
          <a:ext cx="6051176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2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方太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海尔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美的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华帝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老板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百得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设计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20.5%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14.6%</a:t>
                      </a:r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48.3%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13.2%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功能</a:t>
                      </a:r>
                      <a:endPara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4.6%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6.7%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7.4%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6.1%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7.1%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6.2%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吸力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19.9%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17.8%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14.9%</a:t>
                      </a:r>
                      <a:endParaRPr lang="en-US" altLang="zh-CN" sz="12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5.3%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16.8%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18.3%</a:t>
                      </a:r>
                      <a:endParaRPr lang="en-US" altLang="zh-CN" sz="12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静音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8.5%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10.2%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9.6%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2.8%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7.6%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6.5%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清洗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6.8%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7.1%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7.4%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4.2%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6.5%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5.8%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售前售后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24.5%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16.9%</a:t>
                      </a:r>
                      <a:endParaRPr lang="zh-CN" altLang="en-US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30.0%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28.0%</a:t>
                      </a:r>
                      <a:endParaRPr lang="en-US" altLang="zh-CN" sz="12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26.2%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32.3%</a:t>
                      </a:r>
                      <a:endParaRPr lang="zh-CN" altLang="en-US" sz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交互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6.5%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4.6%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5.2%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2.6%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5.8%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7.2%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品牌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10.3%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11.4%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7.1%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1.9%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10.9%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5.8%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价格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2.3%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4.8%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3.7%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0.8%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4.0%</a:t>
                      </a:r>
                      <a:endParaRPr lang="en-US" altLang="zh-CN" sz="12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4.8%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544749" y="4173166"/>
          <a:ext cx="10871645" cy="232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44749" y="920269"/>
            <a:ext cx="4669276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不同品牌用户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侧重点略有不同，大体上集中在外观设计、吸力、售前售后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个维度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电商购物用户对产品的评价一般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从外观第一印象和安装售后服务两方面出发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，同时关注抽烟机的基本吸力表现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华帝和海尔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的用户评价内容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关注设计超过售前售后服务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600" y="3804920"/>
            <a:ext cx="279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所有品牌汇总表格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5784714" y="383161"/>
          <a:ext cx="6051176" cy="370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3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02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方太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海尔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美的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华帝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老板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百得</a:t>
                      </a:r>
                      <a:endParaRPr lang="zh-CN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设计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功能</a:t>
                      </a:r>
                      <a:endParaRPr lang="en-US" altLang="zh-CN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吸力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21.8%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4.6%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静音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10.3%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7.3%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清洗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售前售后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77.9%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71.3%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66.7%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53.3%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交互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品牌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5.2%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3.7%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价格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0.8%</a:t>
                      </a:r>
                      <a:endParaRPr lang="zh-CN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图表 5"/>
          <p:cNvGraphicFramePr/>
          <p:nvPr/>
        </p:nvGraphicFramePr>
        <p:xfrm>
          <a:off x="544749" y="4173166"/>
          <a:ext cx="10871645" cy="232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57200" y="794817"/>
            <a:ext cx="4669276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不同品牌用户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基本集中在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售前售后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售后服务和安装体验不佳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是差评产生的主要原因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方太品牌共有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条差评，分别反映声音问题和安装不及时问题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总体来看，用户在电商平台进行评价时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较少对交互方式、机器清洗、功能方面进行评价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7600" y="3804920"/>
            <a:ext cx="279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所有品牌汇总表格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9D350FE-394B-4FD1-9826-91CDD08C3F66}"/>
              </a:ext>
            </a:extLst>
          </p:cNvPr>
          <p:cNvGraphicFramePr>
            <a:graphicFrameLocks/>
          </p:cNvGraphicFramePr>
          <p:nvPr/>
        </p:nvGraphicFramePr>
        <p:xfrm>
          <a:off x="257785" y="2637537"/>
          <a:ext cx="7900415" cy="3833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58EE359F-60C9-4C95-8D0E-9AB73E64C1CA}"/>
              </a:ext>
            </a:extLst>
          </p:cNvPr>
          <p:cNvGraphicFramePr>
            <a:graphicFrameLocks/>
          </p:cNvGraphicFramePr>
          <p:nvPr/>
        </p:nvGraphicFramePr>
        <p:xfrm>
          <a:off x="7829607" y="2657857"/>
          <a:ext cx="6630924" cy="411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11">
            <a:extLst>
              <a:ext uri="{FF2B5EF4-FFF2-40B4-BE49-F238E27FC236}">
                <a16:creationId xmlns:a16="http://schemas.microsoft.com/office/drawing/2014/main" id="{8F377E44-382C-4754-A332-6BE8A7CF9B53}"/>
              </a:ext>
            </a:extLst>
          </p:cNvPr>
          <p:cNvSpPr txBox="1"/>
          <p:nvPr/>
        </p:nvSpPr>
        <p:spPr>
          <a:xfrm>
            <a:off x="2264635" y="2137550"/>
            <a:ext cx="44750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用户标志性评论 正向</a:t>
            </a:r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TOP1-15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6557AE9E-53B1-465D-99B7-F42E47F1945E}"/>
              </a:ext>
            </a:extLst>
          </p:cNvPr>
          <p:cNvSpPr txBox="1"/>
          <p:nvPr/>
        </p:nvSpPr>
        <p:spPr>
          <a:xfrm>
            <a:off x="7507195" y="2096910"/>
            <a:ext cx="44750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用户标志性评论 正向</a:t>
            </a:r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TOP15-30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03D70A-5730-4372-AFD2-BE9AA2990FE7}"/>
              </a:ext>
            </a:extLst>
          </p:cNvPr>
          <p:cNvSpPr/>
          <p:nvPr/>
        </p:nvSpPr>
        <p:spPr>
          <a:xfrm>
            <a:off x="670560" y="688809"/>
            <a:ext cx="11135360" cy="1023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用户最满意的点，主要集中在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售前售后、产品设计和功能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售前售后方面，用户对运货速度、售后服务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配送员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安装人员服务态度、快递小哥送货专业性和售后安装师傅服务均给予较多正面评价；产品设计方面，普遍认为外观简单大方、漂亮、很好看；功能方面，则对油烟机吸力、排烟效果、风力比较满意。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187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0CD02984-F23A-40BB-8F97-8353D224EA07}"/>
              </a:ext>
            </a:extLst>
          </p:cNvPr>
          <p:cNvGraphicFramePr>
            <a:graphicFrameLocks/>
          </p:cNvGraphicFramePr>
          <p:nvPr/>
        </p:nvGraphicFramePr>
        <p:xfrm>
          <a:off x="233680" y="1943933"/>
          <a:ext cx="7360098" cy="4433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383C7D88-0348-409C-9164-33C8C7650EB5}"/>
              </a:ext>
            </a:extLst>
          </p:cNvPr>
          <p:cNvSpPr/>
          <p:nvPr/>
        </p:nvSpPr>
        <p:spPr>
          <a:xfrm>
            <a:off x="6979919" y="2067560"/>
            <a:ext cx="2526889" cy="330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欺骗消费者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AE6384-671F-4274-B631-2BE35253EA1B}"/>
              </a:ext>
            </a:extLst>
          </p:cNvPr>
          <p:cNvSpPr/>
          <p:nvPr/>
        </p:nvSpPr>
        <p:spPr>
          <a:xfrm>
            <a:off x="6979919" y="2461618"/>
            <a:ext cx="2526889" cy="16938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350720-BF42-41BA-B31C-3B267693FAEF}"/>
              </a:ext>
            </a:extLst>
          </p:cNvPr>
          <p:cNvSpPr txBox="1"/>
          <p:nvPr/>
        </p:nvSpPr>
        <p:spPr>
          <a:xfrm>
            <a:off x="7007448" y="2544143"/>
            <a:ext cx="247182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不是说机器不好，而是说做广告要实实在在的，不要欺骗消费者；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质量和实体店没法比，手感差，外观差，价格一天四变，简直就像是蒙对那个人算哪个，欺骗消费者；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虚假宣传恶意欺骗消费者；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不能保价欺骗消费者。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BC200E4-B433-45AE-98A8-73C893C590C8}"/>
              </a:ext>
            </a:extLst>
          </p:cNvPr>
          <p:cNvSpPr/>
          <p:nvPr/>
        </p:nvSpPr>
        <p:spPr>
          <a:xfrm>
            <a:off x="9651999" y="2067560"/>
            <a:ext cx="2306321" cy="33020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忽悠消费者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9474CE-4990-471C-A616-A31905B03984}"/>
              </a:ext>
            </a:extLst>
          </p:cNvPr>
          <p:cNvSpPr/>
          <p:nvPr/>
        </p:nvSpPr>
        <p:spPr>
          <a:xfrm>
            <a:off x="9652000" y="2505701"/>
            <a:ext cx="2306320" cy="23256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2C54D4-2D82-4793-8405-EEAB7552CADC}"/>
              </a:ext>
            </a:extLst>
          </p:cNvPr>
          <p:cNvSpPr txBox="1"/>
          <p:nvPr/>
        </p:nvSpPr>
        <p:spPr>
          <a:xfrm>
            <a:off x="9569244" y="2462862"/>
            <a:ext cx="2471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说好的安装免费还是被安装人员忽悠、美的这么大的公司还忽悠消费者，购买的时候说特殊时期，如果到货后三天没来安装补贴*元，到货后平台显示已经帮忙预约安装，结果十几天没人来；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售前忽悠人售后更是大忽悠买之前就专门咨询了的有没有装饰罩、调节罩售，前客服说的有，在安装师傅那里购买安装师傅说他们没有，可以申请结果申请个其它款式的来安不上然后就没有然后了、安装免费根本就是忽悠人。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7D61C4D-9735-4A66-B531-12BC072FBBF9}"/>
              </a:ext>
            </a:extLst>
          </p:cNvPr>
          <p:cNvSpPr/>
          <p:nvPr/>
        </p:nvSpPr>
        <p:spPr>
          <a:xfrm>
            <a:off x="7028994" y="4835624"/>
            <a:ext cx="2526889" cy="33020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要收费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5FAF7C-A5C4-4545-8766-254C3719247F}"/>
              </a:ext>
            </a:extLst>
          </p:cNvPr>
          <p:cNvSpPr txBox="1"/>
          <p:nvPr/>
        </p:nvSpPr>
        <p:spPr>
          <a:xfrm>
            <a:off x="7028994" y="5268829"/>
            <a:ext cx="2471830" cy="146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在京东自营店购买的油烟机送到楼上还要收费；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加条硬管安装还要收费、确认好了不乱收费最后还要收费；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安装是要收费不提前告知；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快递员不行竟然还要收费。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49ADBD2-85B2-4E90-8780-A540A0F3077B}"/>
              </a:ext>
            </a:extLst>
          </p:cNvPr>
          <p:cNvSpPr/>
          <p:nvPr/>
        </p:nvSpPr>
        <p:spPr>
          <a:xfrm>
            <a:off x="9651999" y="5390286"/>
            <a:ext cx="2344511" cy="33020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要收费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4977D1-D956-40C0-8681-D775EFB08DB8}"/>
              </a:ext>
            </a:extLst>
          </p:cNvPr>
          <p:cNvSpPr txBox="1"/>
          <p:nvPr/>
        </p:nvSpPr>
        <p:spPr>
          <a:xfrm>
            <a:off x="9612583" y="5735215"/>
            <a:ext cx="2471830" cy="9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新买的机器是残次品，客服推来推去；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装个东西推来推去；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叫师傅来扩孔就一直推来推去。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11">
            <a:extLst>
              <a:ext uri="{FF2B5EF4-FFF2-40B4-BE49-F238E27FC236}">
                <a16:creationId xmlns:a16="http://schemas.microsoft.com/office/drawing/2014/main" id="{87BE02EC-74EA-4AB6-B27C-C408A04868BA}"/>
              </a:ext>
            </a:extLst>
          </p:cNvPr>
          <p:cNvSpPr txBox="1"/>
          <p:nvPr/>
        </p:nvSpPr>
        <p:spPr>
          <a:xfrm>
            <a:off x="8340072" y="1585654"/>
            <a:ext cx="26644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用户部分负向标志性评论详情 </a:t>
            </a:r>
          </a:p>
        </p:txBody>
      </p:sp>
      <p:sp>
        <p:nvSpPr>
          <p:cNvPr id="30" name="文本框 11">
            <a:extLst>
              <a:ext uri="{FF2B5EF4-FFF2-40B4-BE49-F238E27FC236}">
                <a16:creationId xmlns:a16="http://schemas.microsoft.com/office/drawing/2014/main" id="{9BAD3AE0-81C8-45F4-8967-9636E31031F5}"/>
              </a:ext>
            </a:extLst>
          </p:cNvPr>
          <p:cNvSpPr txBox="1"/>
          <p:nvPr/>
        </p:nvSpPr>
        <p:spPr>
          <a:xfrm>
            <a:off x="1533115" y="1641782"/>
            <a:ext cx="44750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用户标志性评论 负向</a:t>
            </a:r>
            <a:r>
              <a:rPr lang="en-US" altLang="zh-C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TOP15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098D546-1003-4D31-8254-30189F6865F8}"/>
              </a:ext>
            </a:extLst>
          </p:cNvPr>
          <p:cNvSpPr/>
          <p:nvPr/>
        </p:nvSpPr>
        <p:spPr>
          <a:xfrm>
            <a:off x="233680" y="783364"/>
            <a:ext cx="1113536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负向评论整体占比均较低，用户提到的问题主要涉及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安装师傅专业性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部分商家存在忽悠行为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推卸责任以及产品噪音问题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21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037" y="569675"/>
            <a:ext cx="9324975" cy="5924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7839" y="363775"/>
            <a:ext cx="708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美的冰箱好评词频词云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51035" y="1609725"/>
            <a:ext cx="11372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冰箱输出示例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466725"/>
            <a:ext cx="9324975" cy="5924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6437" y="316641"/>
            <a:ext cx="708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美的冰箱差评词频词云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51035" y="1609725"/>
            <a:ext cx="11372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/>
              <a:t>冰箱输出示例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55975" y="2580005"/>
            <a:ext cx="6644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latin typeface="微软雅黑" panose="020B0503020204020204" pitchFamily="34" charset="-122"/>
                <a:ea typeface="微软雅黑" panose="020B0503020204020204" pitchFamily="34" charset="-122"/>
              </a:rPr>
              <a:t>烟机分品牌输出示例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1534" y="3072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Best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好评统计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1534" y="855445"/>
          <a:ext cx="9940709" cy="5702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9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代表方面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用户原话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模块总频次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占评论条数百分比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占总词数百分比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设计形态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36.5%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好评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差评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视觉感受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百得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美的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68353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3045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5663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抽油烟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方太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老板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2855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华帝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3575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18.1%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16.1%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售前售后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配送安装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716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89.4%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32.3%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售后服务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整体评价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家人使用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15.9%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13.2%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276.7%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100.0%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1534" y="3072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Vatti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好评统计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1534" y="954505"/>
          <a:ext cx="9940709" cy="5702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9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代表方面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用户原话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模块总频次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占评论条数百分比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占总词数百分比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设计形态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48.3%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视觉感受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华帝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抽油烟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售前售后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配送安装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售后服务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整体评价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家人使用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1266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1534" y="3072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Fotile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好评统计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1534" y="954505"/>
          <a:ext cx="9940709" cy="5702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9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代表方面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用户原话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模块总频次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占评论条数百分比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占总词数百分比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设计形态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1233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62.6%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视觉感受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方太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抽油烟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售前售后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配送安装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1771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1816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售后服务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整体评价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家人使用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2.3%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7426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377.1%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61534" y="307214"/>
            <a:ext cx="7088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Haier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好评统计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61534" y="954505"/>
          <a:ext cx="9940709" cy="5702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4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5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9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47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代表方面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用户原话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模块总频次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占评论条数百分比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占总词数百分比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设计形态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5103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差评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视觉感受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材质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抽油烟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1678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6.7%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智能功能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整体感受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1097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吸力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4437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78.4%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静音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2544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清洗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1756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售前售后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配送安装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3445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4201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74.2%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费用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售后服务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交互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整体评价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740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4.6%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家人使用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智控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2838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50.1%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1186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20.9%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总计</a:t>
                      </a: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24882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439.4%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100.0%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6" marR="5036" marT="5036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0e5e3ed-0a2f-4783-a126-6706576660a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579901084"/>
  <p:tag name="KSO_WM_UNIT_PLACING_PICTURE_USER_VIEWPORT" val="{&quot;height&quot;:8932,&quot;width&quot;:1584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3cefbe4-1c6b-4bd1-a43f-7bce3bbed87a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fbaa90-181b-4972-90be-0a0a405c350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6aa86c0-774d-4cd8-a824-09b351b721cf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cd0177-5783-4e3d-9b6e-d8c77b07278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a96deae-0d43-459e-ae5c-0bbe31b13a4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32,&quot;width&quot;:15840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767605756"/>
  <p:tag name="KSO_WM_UNIT_PLACING_PICTURE_USER_VIEWPORT" val="{&quot;height&quot;:8932,&quot;width&quot;:1584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32,&quot;width&quot;:158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2118</Words>
  <Application>Microsoft Office PowerPoint</Application>
  <PresentationFormat>宽屏</PresentationFormat>
  <Paragraphs>878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isar03</dc:creator>
  <cp:lastModifiedBy>luo weijian</cp:lastModifiedBy>
  <cp:revision>41</cp:revision>
  <dcterms:created xsi:type="dcterms:W3CDTF">2020-03-11T09:00:00Z</dcterms:created>
  <dcterms:modified xsi:type="dcterms:W3CDTF">2020-03-18T10:27:55Z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