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p:restoredTop sz="86377"/>
  </p:normalViewPr>
  <p:slideViewPr>
    <p:cSldViewPr snapToGrid="0" snapToObjects="1">
      <p:cViewPr varScale="1">
        <p:scale>
          <a:sx n="99" d="100"/>
          <a:sy n="99"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4A1AD-D20A-4D4E-83EE-6126934DB405}" type="datetimeFigureOut">
              <a:rPr lang="en-US" smtClean="0"/>
              <a:t>3/25/18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7A85F-E277-1A47-BDCF-BD1A8F887CE1}" type="slidenum">
              <a:rPr lang="en-US" smtClean="0"/>
              <a:t>‹#›</a:t>
            </a:fld>
            <a:endParaRPr lang="en-US"/>
          </a:p>
        </p:txBody>
      </p:sp>
    </p:spTree>
    <p:extLst>
      <p:ext uri="{BB962C8B-B14F-4D97-AF65-F5344CB8AC3E}">
        <p14:creationId xmlns:p14="http://schemas.microsoft.com/office/powerpoint/2010/main" val="1171422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Detailed information on V2G-Sim: </a:t>
            </a:r>
          </a:p>
          <a:p>
            <a:r>
              <a:rPr lang="en-US" dirty="0" smtClean="0"/>
              <a:t>v2gsim.lbl.gov</a:t>
            </a:r>
          </a:p>
          <a:p>
            <a:endParaRPr lang="en-US" dirty="0" smtClean="0"/>
          </a:p>
          <a:p>
            <a:r>
              <a:rPr lang="en-US" sz="1200" b="0" i="0" kern="1200" dirty="0" smtClean="0">
                <a:solidFill>
                  <a:schemeClr val="tx1"/>
                </a:solidFill>
                <a:effectLst/>
                <a:latin typeface="+mn-lt"/>
                <a:ea typeface="+mn-ea"/>
                <a:cs typeface="+mn-cs"/>
              </a:rPr>
              <a:t>The Vehicle-to-Grid Simulator (V2G-Sim) provides systematic quantitative methods to address the uncertainties and barriers facing vehicle-grid integration (VGI). In the real world, each person drives a different vehicle, in different ways, with different trip distances, at different times. Predicting the adequacy of plug-in electric vehicles (PEVs) for the needs of drivers, and accurately predicting the impacts and opportunities to the electricity grid from increased PEV deployment requires models that can consider these differences at the individual vehicle level.</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V2G-Sim models the driving and charging behavior of individual PEVs to generate temporally- and spatially-resolved predictions of grid impacts and opportunities from increased plug-in electric vehicle (PEV) deployment. V2G-Sim provides bottom up modeling from</a:t>
            </a:r>
          </a:p>
          <a:p>
            <a:r>
              <a:rPr lang="en-US" sz="1200" b="0" i="0" kern="1200" dirty="0" smtClean="0">
                <a:solidFill>
                  <a:schemeClr val="tx1"/>
                </a:solidFill>
                <a:effectLst/>
                <a:latin typeface="+mn-lt"/>
                <a:ea typeface="+mn-ea"/>
                <a:cs typeface="+mn-cs"/>
              </a:rPr>
              <a:t> individual vehicle dynamics all the way up to aggregate grid impacts and opportunities, as shown in Figure 1. Any managed charging or discharging control approach can be modeled to predict the impacts on individual vehicles, or at any grid scale. Battery degradation from driving or vehicle-grid services can be modeled with battery degradation models integrated into V2G-Sim. The model is scalable to simulate impacts and opportunities for any number of vehicles (from 1 to 1 million or more PEVs).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177A85F-E277-1A47-BDCF-BD1A8F887CE1}" type="slidenum">
              <a:rPr lang="en-US" smtClean="0"/>
              <a:t>1</a:t>
            </a:fld>
            <a:endParaRPr lang="en-US"/>
          </a:p>
        </p:txBody>
      </p:sp>
    </p:spTree>
    <p:extLst>
      <p:ext uri="{BB962C8B-B14F-4D97-AF65-F5344CB8AC3E}">
        <p14:creationId xmlns:p14="http://schemas.microsoft.com/office/powerpoint/2010/main" val="210791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7A85F-E277-1A47-BDCF-BD1A8F887CE1}" type="slidenum">
              <a:rPr lang="en-US" smtClean="0"/>
              <a:t>2</a:t>
            </a:fld>
            <a:endParaRPr lang="en-US"/>
          </a:p>
        </p:txBody>
      </p:sp>
    </p:spTree>
    <p:extLst>
      <p:ext uri="{BB962C8B-B14F-4D97-AF65-F5344CB8AC3E}">
        <p14:creationId xmlns:p14="http://schemas.microsoft.com/office/powerpoint/2010/main" val="165472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77A85F-E277-1A47-BDCF-BD1A8F887CE1}" type="slidenum">
              <a:rPr lang="en-US" smtClean="0"/>
              <a:t>3</a:t>
            </a:fld>
            <a:endParaRPr lang="en-US"/>
          </a:p>
        </p:txBody>
      </p:sp>
    </p:spTree>
    <p:extLst>
      <p:ext uri="{BB962C8B-B14F-4D97-AF65-F5344CB8AC3E}">
        <p14:creationId xmlns:p14="http://schemas.microsoft.com/office/powerpoint/2010/main" val="14390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5ABAD7-3639-C141-B137-35138B0D5CAB}"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19863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ABAD7-3639-C141-B137-35138B0D5CAB}"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33693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ABAD7-3639-C141-B137-35138B0D5CAB}"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210728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ABAD7-3639-C141-B137-35138B0D5CAB}"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193076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ABAD7-3639-C141-B137-35138B0D5CAB}"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188452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5ABAD7-3639-C141-B137-35138B0D5CAB}"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21124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5ABAD7-3639-C141-B137-35138B0D5CAB}" type="datetimeFigureOut">
              <a:rPr lang="en-US" smtClean="0"/>
              <a:t>3/25/18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110710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ABAD7-3639-C141-B137-35138B0D5CAB}" type="datetimeFigureOut">
              <a:rPr lang="en-US" smtClean="0"/>
              <a:t>3/25/18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124272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ABAD7-3639-C141-B137-35138B0D5CAB}" type="datetimeFigureOut">
              <a:rPr lang="en-US" smtClean="0"/>
              <a:t>3/25/18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8870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ABAD7-3639-C141-B137-35138B0D5CAB}"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50619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ABAD7-3639-C141-B137-35138B0D5CAB}"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E6B25-63D6-A647-BF6D-86995D6117E1}" type="slidenum">
              <a:rPr lang="en-US" smtClean="0"/>
              <a:t>‹#›</a:t>
            </a:fld>
            <a:endParaRPr lang="en-US"/>
          </a:p>
        </p:txBody>
      </p:sp>
    </p:spTree>
    <p:extLst>
      <p:ext uri="{BB962C8B-B14F-4D97-AF65-F5344CB8AC3E}">
        <p14:creationId xmlns:p14="http://schemas.microsoft.com/office/powerpoint/2010/main" val="1377159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ABAD7-3639-C141-B137-35138B0D5CAB}" type="datetimeFigureOut">
              <a:rPr lang="en-US" smtClean="0"/>
              <a:t>3/25/18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E6B25-63D6-A647-BF6D-86995D6117E1}" type="slidenum">
              <a:rPr lang="en-US" smtClean="0"/>
              <a:t>‹#›</a:t>
            </a:fld>
            <a:endParaRPr lang="en-US"/>
          </a:p>
        </p:txBody>
      </p:sp>
    </p:spTree>
    <p:extLst>
      <p:ext uri="{BB962C8B-B14F-4D97-AF65-F5344CB8AC3E}">
        <p14:creationId xmlns:p14="http://schemas.microsoft.com/office/powerpoint/2010/main" val="142072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50277" y="250520"/>
            <a:ext cx="10339754" cy="6462413"/>
            <a:chOff x="0" y="1047690"/>
            <a:chExt cx="9296400" cy="5810310"/>
          </a:xfrm>
        </p:grpSpPr>
        <p:sp>
          <p:nvSpPr>
            <p:cNvPr id="5" name="Rectangle 4"/>
            <p:cNvSpPr/>
            <p:nvPr/>
          </p:nvSpPr>
          <p:spPr bwMode="auto">
            <a:xfrm>
              <a:off x="0" y="5305819"/>
              <a:ext cx="9144000" cy="1552181"/>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Palatino" pitchFamily="2" charset="0"/>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524979"/>
              <a:ext cx="2514600" cy="1599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40051" y="1047690"/>
              <a:ext cx="2376933" cy="400110"/>
            </a:xfrm>
            <a:prstGeom prst="rect">
              <a:avLst/>
            </a:prstGeom>
            <a:noFill/>
          </p:spPr>
          <p:txBody>
            <a:bodyPr wrap="none" rtlCol="0">
              <a:spAutoFit/>
            </a:bodyPr>
            <a:lstStyle/>
            <a:p>
              <a:r>
                <a:rPr lang="en-US" u="sng" dirty="0" smtClean="0">
                  <a:latin typeface="Calibri" panose="020F0502020204030204" pitchFamily="34" charset="0"/>
                </a:rPr>
                <a:t>Bottom-up Approach</a:t>
              </a:r>
              <a:endParaRPr lang="en-US" u="sng" dirty="0">
                <a:latin typeface="Calibri" panose="020F0502020204030204" pitchFamily="34" charset="0"/>
              </a:endParaRPr>
            </a:p>
          </p:txBody>
        </p:sp>
        <p:sp>
          <p:nvSpPr>
            <p:cNvPr id="8" name="TextBox 7"/>
            <p:cNvSpPr txBox="1"/>
            <p:nvPr/>
          </p:nvSpPr>
          <p:spPr>
            <a:xfrm>
              <a:off x="5040020" y="1200090"/>
              <a:ext cx="3170740" cy="400110"/>
            </a:xfrm>
            <a:prstGeom prst="rect">
              <a:avLst/>
            </a:prstGeom>
            <a:noFill/>
          </p:spPr>
          <p:txBody>
            <a:bodyPr wrap="none" rtlCol="0">
              <a:spAutoFit/>
            </a:bodyPr>
            <a:lstStyle/>
            <a:p>
              <a:r>
                <a:rPr lang="en-US" u="sng" dirty="0" smtClean="0">
                  <a:latin typeface="Calibri" panose="020F0502020204030204" pitchFamily="34" charset="0"/>
                </a:rPr>
                <a:t>V2G-Sim Model Architecture</a:t>
              </a:r>
              <a:endParaRPr lang="en-US" u="sng" dirty="0">
                <a:latin typeface="Calibri" panose="020F0502020204030204" pitchFamily="34" charset="0"/>
              </a:endParaRPr>
            </a:p>
          </p:txBody>
        </p:sp>
        <p:sp>
          <p:nvSpPr>
            <p:cNvPr id="9" name="TextBox 48"/>
            <p:cNvSpPr txBox="1">
              <a:spLocks noChangeArrowheads="1"/>
            </p:cNvSpPr>
            <p:nvPr/>
          </p:nvSpPr>
          <p:spPr bwMode="auto">
            <a:xfrm>
              <a:off x="457200" y="3219271"/>
              <a:ext cx="3810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r" eaLnBrk="0" fontAlgn="base" hangingPunct="0">
                <a:spcBef>
                  <a:spcPct val="0"/>
                </a:spcBef>
                <a:spcAft>
                  <a:spcPct val="0"/>
                </a:spcAft>
                <a:defRPr>
                  <a:solidFill>
                    <a:schemeClr val="tx1"/>
                  </a:solidFill>
                  <a:latin typeface="Arial" pitchFamily="34" charset="0"/>
                </a:defRPr>
              </a:lvl6pPr>
              <a:lvl7pPr marL="2971800" indent="-228600" algn="r" eaLnBrk="0" fontAlgn="base" hangingPunct="0">
                <a:spcBef>
                  <a:spcPct val="0"/>
                </a:spcBef>
                <a:spcAft>
                  <a:spcPct val="0"/>
                </a:spcAft>
                <a:defRPr>
                  <a:solidFill>
                    <a:schemeClr val="tx1"/>
                  </a:solidFill>
                  <a:latin typeface="Arial" pitchFamily="34" charset="0"/>
                </a:defRPr>
              </a:lvl7pPr>
              <a:lvl8pPr marL="3429000" indent="-228600" algn="r" eaLnBrk="0" fontAlgn="base" hangingPunct="0">
                <a:spcBef>
                  <a:spcPct val="0"/>
                </a:spcBef>
                <a:spcAft>
                  <a:spcPct val="0"/>
                </a:spcAft>
                <a:defRPr>
                  <a:solidFill>
                    <a:schemeClr val="tx1"/>
                  </a:solidFill>
                  <a:latin typeface="Arial" pitchFamily="34" charset="0"/>
                </a:defRPr>
              </a:lvl8pPr>
              <a:lvl9pPr marL="3886200" indent="-228600" algn="r" eaLnBrk="0" fontAlgn="base" hangingPunct="0">
                <a:spcBef>
                  <a:spcPct val="0"/>
                </a:spcBef>
                <a:spcAft>
                  <a:spcPct val="0"/>
                </a:spcAft>
                <a:defRPr>
                  <a:solidFill>
                    <a:schemeClr val="tx1"/>
                  </a:solidFill>
                  <a:latin typeface="Arial" pitchFamily="34" charset="0"/>
                </a:defRPr>
              </a:lvl9pPr>
            </a:lstStyle>
            <a:p>
              <a:pPr algn="ctr" eaLnBrk="1" fontAlgn="auto" hangingPunct="1">
                <a:spcBef>
                  <a:spcPts val="0"/>
                </a:spcBef>
                <a:spcAft>
                  <a:spcPts val="0"/>
                </a:spcAft>
                <a:defRPr/>
              </a:pPr>
              <a:r>
                <a:rPr lang="en-US" altLang="en-US" sz="1200" b="1" kern="0" dirty="0" smtClean="0">
                  <a:solidFill>
                    <a:srgbClr val="000000"/>
                  </a:solidFill>
                </a:rPr>
                <a:t>Includes libraries of models of varying complexity &amp; computing time</a:t>
              </a:r>
            </a:p>
            <a:p>
              <a:pPr algn="ctr" eaLnBrk="1" fontAlgn="auto" hangingPunct="1">
                <a:spcBef>
                  <a:spcPts val="0"/>
                </a:spcBef>
                <a:spcAft>
                  <a:spcPts val="0"/>
                </a:spcAft>
                <a:defRPr/>
              </a:pPr>
              <a:endParaRPr lang="en-US" altLang="en-US" sz="800" b="1" kern="0" dirty="0">
                <a:solidFill>
                  <a:srgbClr val="000000"/>
                </a:solidFill>
              </a:endParaRPr>
            </a:p>
            <a:p>
              <a:pPr algn="ctr" eaLnBrk="1" fontAlgn="auto" hangingPunct="1">
                <a:spcBef>
                  <a:spcPts val="0"/>
                </a:spcBef>
                <a:spcAft>
                  <a:spcPts val="0"/>
                </a:spcAft>
                <a:defRPr/>
              </a:pPr>
              <a:r>
                <a:rPr lang="en-US" altLang="en-US" sz="1200" b="1" kern="0" dirty="0" smtClean="0">
                  <a:solidFill>
                    <a:srgbClr val="00B0F0"/>
                  </a:solidFill>
                </a:rPr>
                <a:t>Core objective: a platform to develop and test any user-defined charge/discharge control approach and co-simulate with complementary models</a:t>
              </a:r>
              <a:br>
                <a:rPr lang="en-US" altLang="en-US" sz="1200" b="1" kern="0" dirty="0" smtClean="0">
                  <a:solidFill>
                    <a:srgbClr val="00B0F0"/>
                  </a:solidFill>
                </a:rPr>
              </a:br>
              <a:r>
                <a:rPr lang="en-US" altLang="en-US" sz="1200" b="1" kern="0" dirty="0" smtClean="0">
                  <a:solidFill>
                    <a:srgbClr val="00B0F0"/>
                  </a:solidFill>
                </a:rPr>
                <a:t>(e.g. distribution, transmission, market, etc.)</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658740"/>
              <a:ext cx="4298604" cy="2837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ight Brace 10"/>
            <p:cNvSpPr/>
            <p:nvPr/>
          </p:nvSpPr>
          <p:spPr>
            <a:xfrm rot="16200000" flipV="1">
              <a:off x="2828197" y="3611808"/>
              <a:ext cx="278111" cy="3198636"/>
            </a:xfrm>
            <a:prstGeom prst="rightBrace">
              <a:avLst>
                <a:gd name="adj1" fmla="val 48214"/>
                <a:gd name="adj2" fmla="val 89945"/>
              </a:avLst>
            </a:prstGeom>
            <a:noFill/>
            <a:ln w="38100" cap="flat" cmpd="sng" algn="ctr">
              <a:solidFill>
                <a:srgbClr val="00B0F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12" name="TextBox 11"/>
            <p:cNvSpPr txBox="1"/>
            <p:nvPr/>
          </p:nvSpPr>
          <p:spPr>
            <a:xfrm>
              <a:off x="1903282" y="4549914"/>
              <a:ext cx="7393118" cy="830159"/>
            </a:xfrm>
            <a:prstGeom prst="rect">
              <a:avLst/>
            </a:prstGeom>
            <a:noFill/>
          </p:spPr>
          <p:txBody>
            <a:bodyPr wrap="square" rtlCol="0">
              <a:spAutoFit/>
            </a:bodyPr>
            <a:lstStyle/>
            <a:p>
              <a:pPr eaLnBrk="1" fontAlgn="auto" hangingPunct="1">
                <a:spcBef>
                  <a:spcPts val="0"/>
                </a:spcBef>
                <a:spcAft>
                  <a:spcPts val="0"/>
                </a:spcAft>
              </a:pPr>
              <a:r>
                <a:rPr lang="en-US" sz="1800" dirty="0">
                  <a:solidFill>
                    <a:srgbClr val="00B0F0"/>
                  </a:solidFill>
                  <a:latin typeface="Calibri"/>
                </a:rPr>
                <a:t>V2G-Sim models the driving and charging of many individual vehicles to temporally and spatially predict how vehicles can benefit the electricity </a:t>
              </a:r>
              <a:r>
                <a:rPr lang="en-US" sz="1800" dirty="0" smtClean="0">
                  <a:solidFill>
                    <a:srgbClr val="00B0F0"/>
                  </a:solidFill>
                  <a:latin typeface="Calibri"/>
                </a:rPr>
                <a:t>grid</a:t>
              </a:r>
              <a:r>
                <a:rPr lang="en-US" dirty="0">
                  <a:solidFill>
                    <a:srgbClr val="00B0F0"/>
                  </a:solidFill>
                  <a:latin typeface="Calibri"/>
                </a:rPr>
                <a:t> </a:t>
              </a:r>
              <a:r>
                <a:rPr lang="en-US" sz="1800" dirty="0" smtClean="0">
                  <a:solidFill>
                    <a:srgbClr val="00B0F0"/>
                  </a:solidFill>
                  <a:latin typeface="Calibri"/>
                </a:rPr>
                <a:t>and </a:t>
              </a:r>
              <a:r>
                <a:rPr lang="en-US" sz="1800" dirty="0">
                  <a:solidFill>
                    <a:srgbClr val="00B0F0"/>
                  </a:solidFill>
                  <a:latin typeface="Calibri"/>
                </a:rPr>
                <a:t>how the </a:t>
              </a:r>
              <a:r>
                <a:rPr lang="en-US" sz="1800" dirty="0" smtClean="0">
                  <a:solidFill>
                    <a:srgbClr val="00B0F0"/>
                  </a:solidFill>
                  <a:latin typeface="Calibri"/>
                </a:rPr>
                <a:t>grid</a:t>
              </a:r>
            </a:p>
            <a:p>
              <a:pPr eaLnBrk="1" fontAlgn="auto" hangingPunct="1">
                <a:spcBef>
                  <a:spcPts val="0"/>
                </a:spcBef>
                <a:spcAft>
                  <a:spcPts val="0"/>
                </a:spcAft>
              </a:pPr>
              <a:r>
                <a:rPr lang="en-US" dirty="0">
                  <a:solidFill>
                    <a:srgbClr val="00B0F0"/>
                  </a:solidFill>
                  <a:latin typeface="Calibri"/>
                </a:rPr>
                <a:t> </a:t>
              </a:r>
              <a:r>
                <a:rPr lang="en-US" dirty="0" smtClean="0">
                  <a:solidFill>
                    <a:srgbClr val="00B0F0"/>
                  </a:solidFill>
                  <a:latin typeface="Calibri"/>
                </a:rPr>
                <a:t>                                                                                                               </a:t>
              </a:r>
              <a:r>
                <a:rPr lang="en-US" sz="1800" dirty="0" smtClean="0">
                  <a:solidFill>
                    <a:srgbClr val="00B0F0"/>
                  </a:solidFill>
                  <a:latin typeface="Calibri"/>
                </a:rPr>
                <a:t> </a:t>
              </a:r>
              <a:r>
                <a:rPr lang="en-US" sz="1800" dirty="0">
                  <a:solidFill>
                    <a:srgbClr val="00B0F0"/>
                  </a:solidFill>
                  <a:latin typeface="Calibri"/>
                </a:rPr>
                <a:t>affects vehicles</a:t>
              </a:r>
            </a:p>
          </p:txBody>
        </p:sp>
        <p:sp>
          <p:nvSpPr>
            <p:cNvPr id="13" name="Freeform 12"/>
            <p:cNvSpPr/>
            <p:nvPr/>
          </p:nvSpPr>
          <p:spPr>
            <a:xfrm>
              <a:off x="1699720" y="4768533"/>
              <a:ext cx="249382" cy="277091"/>
            </a:xfrm>
            <a:custGeom>
              <a:avLst/>
              <a:gdLst>
                <a:gd name="connsiteX0" fmla="*/ 249382 w 249382"/>
                <a:gd name="connsiteY0" fmla="*/ 0 h 277091"/>
                <a:gd name="connsiteX1" fmla="*/ 55418 w 249382"/>
                <a:gd name="connsiteY1" fmla="*/ 46182 h 277091"/>
                <a:gd name="connsiteX2" fmla="*/ 0 w 249382"/>
                <a:gd name="connsiteY2" fmla="*/ 277091 h 277091"/>
              </a:gdLst>
              <a:ahLst/>
              <a:cxnLst>
                <a:cxn ang="0">
                  <a:pos x="connsiteX0" y="connsiteY0"/>
                </a:cxn>
                <a:cxn ang="0">
                  <a:pos x="connsiteX1" y="connsiteY1"/>
                </a:cxn>
                <a:cxn ang="0">
                  <a:pos x="connsiteX2" y="connsiteY2"/>
                </a:cxn>
              </a:cxnLst>
              <a:rect l="l" t="t" r="r" b="b"/>
              <a:pathLst>
                <a:path w="249382" h="277091">
                  <a:moveTo>
                    <a:pt x="249382" y="0"/>
                  </a:moveTo>
                  <a:cubicBezTo>
                    <a:pt x="173182" y="0"/>
                    <a:pt x="96982" y="0"/>
                    <a:pt x="55418" y="46182"/>
                  </a:cubicBezTo>
                  <a:cubicBezTo>
                    <a:pt x="13854" y="92364"/>
                    <a:pt x="6927" y="184727"/>
                    <a:pt x="0" y="277091"/>
                  </a:cubicBezTo>
                </a:path>
              </a:pathLst>
            </a:custGeom>
            <a:noFill/>
            <a:ln w="25400" cap="flat" cmpd="sng" algn="ctr">
              <a:solidFill>
                <a:srgbClr val="00B0F0"/>
              </a:solidFill>
              <a:prstDash val="solid"/>
              <a:headEnd type="none" w="med" len="med"/>
              <a:tailEnd type="arrow"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8740" y="5305819"/>
              <a:ext cx="6611085" cy="147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Connector 14"/>
            <p:cNvCxnSpPr/>
            <p:nvPr/>
          </p:nvCxnSpPr>
          <p:spPr bwMode="auto">
            <a:xfrm>
              <a:off x="4215939" y="5410200"/>
              <a:ext cx="0" cy="1371600"/>
            </a:xfrm>
            <a:prstGeom prst="line">
              <a:avLst/>
            </a:prstGeom>
            <a:solidFill>
              <a:schemeClr val="accent1"/>
            </a:solidFill>
            <a:ln w="38100" cap="flat" cmpd="sng" algn="ctr">
              <a:solidFill>
                <a:srgbClr val="00B0F0"/>
              </a:solidFill>
              <a:prstDash val="dash"/>
              <a:round/>
              <a:headEnd type="none" w="med" len="med"/>
              <a:tailEnd type="none" w="med" len="med"/>
            </a:ln>
            <a:effectLst/>
          </p:spPr>
        </p:cxnSp>
        <p:cxnSp>
          <p:nvCxnSpPr>
            <p:cNvPr id="16" name="Straight Arrow Connector 15"/>
            <p:cNvCxnSpPr/>
            <p:nvPr/>
          </p:nvCxnSpPr>
          <p:spPr bwMode="auto">
            <a:xfrm>
              <a:off x="4025900" y="5482666"/>
              <a:ext cx="381000" cy="0"/>
            </a:xfrm>
            <a:prstGeom prst="straightConnector1">
              <a:avLst/>
            </a:prstGeom>
            <a:solidFill>
              <a:schemeClr val="accent1"/>
            </a:solidFill>
            <a:ln w="38100" cap="flat" cmpd="sng" algn="ctr">
              <a:solidFill>
                <a:srgbClr val="00B0F0"/>
              </a:solidFill>
              <a:prstDash val="solid"/>
              <a:round/>
              <a:headEnd type="triangle" w="med" len="med"/>
              <a:tailEnd type="triangle" w="med" len="med"/>
            </a:ln>
            <a:effectLst/>
          </p:spPr>
        </p:cxnSp>
        <p:sp>
          <p:nvSpPr>
            <p:cNvPr id="17" name="TextBox 16"/>
            <p:cNvSpPr txBox="1"/>
            <p:nvPr/>
          </p:nvSpPr>
          <p:spPr>
            <a:xfrm>
              <a:off x="3839204" y="5224046"/>
              <a:ext cx="328936" cy="338554"/>
            </a:xfrm>
            <a:prstGeom prst="rect">
              <a:avLst/>
            </a:prstGeom>
            <a:noFill/>
          </p:spPr>
          <p:txBody>
            <a:bodyPr wrap="none" rtlCol="0">
              <a:spAutoFit/>
            </a:bodyPr>
            <a:lstStyle/>
            <a:p>
              <a:r>
                <a:rPr lang="en-US" sz="1600" dirty="0" smtClean="0">
                  <a:solidFill>
                    <a:srgbClr val="00B0F0"/>
                  </a:solidFill>
                </a:rPr>
                <a:t>e</a:t>
              </a:r>
              <a:r>
                <a:rPr lang="en-US" sz="1600" baseline="30000" dirty="0" smtClean="0">
                  <a:solidFill>
                    <a:srgbClr val="00B0F0"/>
                  </a:solidFill>
                </a:rPr>
                <a:t>-</a:t>
              </a:r>
              <a:endParaRPr lang="en-US" sz="1600" baseline="30000" dirty="0">
                <a:solidFill>
                  <a:srgbClr val="00B0F0"/>
                </a:solidFill>
              </a:endParaRPr>
            </a:p>
          </p:txBody>
        </p:sp>
        <p:sp>
          <p:nvSpPr>
            <p:cNvPr id="18" name="TextBox 17"/>
            <p:cNvSpPr txBox="1"/>
            <p:nvPr/>
          </p:nvSpPr>
          <p:spPr>
            <a:xfrm>
              <a:off x="4297222" y="5224046"/>
              <a:ext cx="288862" cy="338554"/>
            </a:xfrm>
            <a:prstGeom prst="rect">
              <a:avLst/>
            </a:prstGeom>
            <a:noFill/>
          </p:spPr>
          <p:txBody>
            <a:bodyPr wrap="none" rtlCol="0">
              <a:spAutoFit/>
            </a:bodyPr>
            <a:lstStyle/>
            <a:p>
              <a:r>
                <a:rPr lang="en-US" sz="1600" dirty="0" smtClean="0">
                  <a:solidFill>
                    <a:srgbClr val="00B0F0"/>
                  </a:solidFill>
                </a:rPr>
                <a:t>$</a:t>
              </a:r>
              <a:endParaRPr lang="en-US" sz="1600" baseline="30000" dirty="0">
                <a:solidFill>
                  <a:srgbClr val="00B0F0"/>
                </a:solidFill>
              </a:endParaRP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694" y="5251838"/>
              <a:ext cx="812330" cy="1039785"/>
            </a:xfrm>
            <a:prstGeom prst="rect">
              <a:avLst/>
            </a:prstGeom>
          </p:spPr>
        </p:pic>
      </p:grpSp>
    </p:spTree>
    <p:extLst>
      <p:ext uri="{BB962C8B-B14F-4D97-AF65-F5344CB8AC3E}">
        <p14:creationId xmlns:p14="http://schemas.microsoft.com/office/powerpoint/2010/main" val="132568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907" y="165834"/>
            <a:ext cx="10169769" cy="643059"/>
          </a:xfrm>
        </p:spPr>
        <p:txBody>
          <a:bodyPr>
            <a:normAutofit/>
          </a:bodyPr>
          <a:lstStyle/>
          <a:p>
            <a:r>
              <a:rPr lang="en-US" sz="3200" dirty="0" smtClean="0">
                <a:solidFill>
                  <a:schemeClr val="accent1"/>
                </a:solidFill>
              </a:rPr>
              <a:t>Case study: Energy cost saving + demand charge mitigation</a:t>
            </a:r>
            <a:endParaRPr lang="en-US" sz="3200" dirty="0">
              <a:solidFill>
                <a:schemeClr val="accent1"/>
              </a:solidFill>
            </a:endParaRPr>
          </a:p>
        </p:txBody>
      </p:sp>
      <p:sp>
        <p:nvSpPr>
          <p:cNvPr id="3" name="Content Placeholder 2"/>
          <p:cNvSpPr>
            <a:spLocks noGrp="1"/>
          </p:cNvSpPr>
          <p:nvPr>
            <p:ph idx="1"/>
          </p:nvPr>
        </p:nvSpPr>
        <p:spPr>
          <a:xfrm>
            <a:off x="465991" y="895933"/>
            <a:ext cx="10902594" cy="3913428"/>
          </a:xfrm>
        </p:spPr>
        <p:txBody>
          <a:bodyPr>
            <a:normAutofit/>
          </a:bodyPr>
          <a:lstStyle/>
          <a:p>
            <a:r>
              <a:rPr lang="en-US" sz="2400" dirty="0" smtClean="0"/>
              <a:t>Real-world commercial building load (</a:t>
            </a:r>
            <a:r>
              <a:rPr lang="en-US" altLang="zh-CN" sz="2400" dirty="0" smtClean="0"/>
              <a:t>6/1/2016</a:t>
            </a:r>
            <a:r>
              <a:rPr lang="zh-CN" altLang="en-US" sz="2400" dirty="0" smtClean="0"/>
              <a:t> </a:t>
            </a:r>
            <a:r>
              <a:rPr lang="mr-IN" altLang="zh-CN" sz="2400" dirty="0" smtClean="0"/>
              <a:t>–</a:t>
            </a:r>
            <a:r>
              <a:rPr lang="zh-CN" altLang="en-US" sz="2400" dirty="0" smtClean="0"/>
              <a:t> </a:t>
            </a:r>
            <a:r>
              <a:rPr lang="en-US" altLang="zh-CN" sz="2400" dirty="0" smtClean="0"/>
              <a:t>6/30/2016</a:t>
            </a:r>
            <a:r>
              <a:rPr lang="en-US" sz="2400" dirty="0" smtClean="0"/>
              <a:t>)</a:t>
            </a:r>
          </a:p>
          <a:p>
            <a:r>
              <a:rPr lang="en-US" sz="2400" dirty="0" smtClean="0"/>
              <a:t>100 EV data from CEC-</a:t>
            </a:r>
            <a:r>
              <a:rPr lang="en-US" sz="2400" dirty="0"/>
              <a:t>L</a:t>
            </a:r>
            <a:r>
              <a:rPr lang="en-US" sz="2400" dirty="0" smtClean="0"/>
              <a:t>BNL Alameda County EV charging demonstration project</a:t>
            </a:r>
            <a:r>
              <a:rPr lang="en-US" sz="2400" baseline="30000" dirty="0" smtClean="0"/>
              <a:t>[1]</a:t>
            </a:r>
          </a:p>
          <a:p>
            <a:r>
              <a:rPr lang="en-US" sz="2400" dirty="0" smtClean="0"/>
              <a:t>100 EVSE, maximum charging power 6.6kW</a:t>
            </a:r>
          </a:p>
          <a:p>
            <a:r>
              <a:rPr lang="en-US" sz="2400" dirty="0" smtClean="0"/>
              <a:t>PG&amp;E E-19 tariff</a:t>
            </a:r>
            <a:r>
              <a:rPr lang="zh-CN" altLang="en-US" sz="2400" dirty="0" smtClean="0"/>
              <a:t>（</a:t>
            </a:r>
            <a:r>
              <a:rPr lang="en-US" sz="2400" dirty="0" smtClean="0"/>
              <a:t>Medium general demand-metered </a:t>
            </a:r>
            <a:r>
              <a:rPr lang="en-US" sz="2400" dirty="0"/>
              <a:t>TOU </a:t>
            </a:r>
            <a:r>
              <a:rPr lang="en-US" sz="2400" dirty="0" smtClean="0"/>
              <a:t>service) </a:t>
            </a:r>
            <a:r>
              <a:rPr lang="en-US" sz="2400" baseline="30000" dirty="0" smtClean="0"/>
              <a:t>[2]</a:t>
            </a:r>
          </a:p>
          <a:p>
            <a:r>
              <a:rPr lang="en-US" sz="2400" dirty="0" smtClean="0"/>
              <a:t>Building manager aims to minimize monthly electricity bill (energy cost + demand charges) , without compromising </a:t>
            </a:r>
            <a:r>
              <a:rPr lang="en-US" sz="2400" dirty="0"/>
              <a:t>energy demand </a:t>
            </a:r>
            <a:r>
              <a:rPr lang="en-US" sz="2400" dirty="0" smtClean="0"/>
              <a:t>from EV owners</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541" y="3591608"/>
            <a:ext cx="4190020" cy="28653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35" y="3517669"/>
            <a:ext cx="4124906" cy="2939245"/>
          </a:xfrm>
          <a:prstGeom prst="rect">
            <a:avLst/>
          </a:prstGeom>
        </p:spPr>
      </p:pic>
      <p:sp>
        <p:nvSpPr>
          <p:cNvPr id="4" name="TextBox 3"/>
          <p:cNvSpPr txBox="1"/>
          <p:nvPr/>
        </p:nvSpPr>
        <p:spPr>
          <a:xfrm>
            <a:off x="465991" y="6450018"/>
            <a:ext cx="10649049" cy="400110"/>
          </a:xfrm>
          <a:prstGeom prst="rect">
            <a:avLst/>
          </a:prstGeom>
          <a:noFill/>
        </p:spPr>
        <p:txBody>
          <a:bodyPr wrap="square" rtlCol="0">
            <a:spAutoFit/>
          </a:bodyPr>
          <a:lstStyle/>
          <a:p>
            <a:r>
              <a:rPr lang="en-US" sz="1000" dirty="0"/>
              <a:t>1. https://vehicle-</a:t>
            </a:r>
            <a:r>
              <a:rPr lang="en-US" sz="1000" dirty="0" err="1"/>
              <a:t>grid.lbl.gov</a:t>
            </a:r>
            <a:r>
              <a:rPr lang="en-US" sz="1000" dirty="0"/>
              <a:t>/project/smart-charging-plug-vehicles-and-driver</a:t>
            </a:r>
            <a:endParaRPr lang="en-US" sz="1000" dirty="0" smtClean="0"/>
          </a:p>
          <a:p>
            <a:r>
              <a:rPr lang="en-US" sz="1000" dirty="0" smtClean="0"/>
              <a:t>2.  </a:t>
            </a:r>
            <a:r>
              <a:rPr lang="en-US" sz="1000" dirty="0"/>
              <a:t>https://</a:t>
            </a:r>
            <a:r>
              <a:rPr lang="en-US" sz="1000" dirty="0" err="1"/>
              <a:t>www.pge.com</a:t>
            </a:r>
            <a:r>
              <a:rPr lang="en-US" sz="1000" dirty="0"/>
              <a:t>/tariffs/tm2/pdf/ELEC_SCHEDS_E-19.pdf</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6831" y="3533150"/>
            <a:ext cx="4165169" cy="2982221"/>
          </a:xfrm>
          <a:prstGeom prst="rect">
            <a:avLst/>
          </a:prstGeom>
        </p:spPr>
      </p:pic>
    </p:spTree>
    <p:extLst>
      <p:ext uri="{BB962C8B-B14F-4D97-AF65-F5344CB8AC3E}">
        <p14:creationId xmlns:p14="http://schemas.microsoft.com/office/powerpoint/2010/main" val="416485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91" y="79282"/>
            <a:ext cx="10169769" cy="643059"/>
          </a:xfrm>
        </p:spPr>
        <p:txBody>
          <a:bodyPr>
            <a:normAutofit/>
          </a:bodyPr>
          <a:lstStyle/>
          <a:p>
            <a:r>
              <a:rPr lang="en-US" sz="3200" dirty="0" smtClean="0"/>
              <a:t>Simulation Results:</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1790973450"/>
              </p:ext>
            </p:extLst>
          </p:nvPr>
        </p:nvGraphicFramePr>
        <p:xfrm>
          <a:off x="1004276" y="4993455"/>
          <a:ext cx="9194800" cy="1483360"/>
        </p:xfrm>
        <a:graphic>
          <a:graphicData uri="http://schemas.openxmlformats.org/drawingml/2006/table">
            <a:tbl>
              <a:tblPr firstRow="1" bandRow="1">
                <a:tableStyleId>{5C22544A-7EE6-4342-B048-85BDC9FD1C3A}</a:tableStyleId>
              </a:tblPr>
              <a:tblGrid>
                <a:gridCol w="2298700"/>
                <a:gridCol w="2298700"/>
                <a:gridCol w="2298700"/>
                <a:gridCol w="2298700"/>
              </a:tblGrid>
              <a:tr h="370840">
                <a:tc>
                  <a:txBody>
                    <a:bodyPr/>
                    <a:lstStyle/>
                    <a:p>
                      <a:r>
                        <a:rPr lang="en-US" dirty="0" smtClean="0"/>
                        <a:t>Scenarios</a:t>
                      </a:r>
                      <a:endParaRPr lang="en-US" dirty="0"/>
                    </a:p>
                  </a:txBody>
                  <a:tcPr/>
                </a:tc>
                <a:tc>
                  <a:txBody>
                    <a:bodyPr/>
                    <a:lstStyle/>
                    <a:p>
                      <a:r>
                        <a:rPr lang="en-US" dirty="0" smtClean="0"/>
                        <a:t>Energy charge</a:t>
                      </a:r>
                      <a:endParaRPr lang="en-US" dirty="0"/>
                    </a:p>
                  </a:txBody>
                  <a:tcPr/>
                </a:tc>
                <a:tc>
                  <a:txBody>
                    <a:bodyPr/>
                    <a:lstStyle/>
                    <a:p>
                      <a:r>
                        <a:rPr lang="en-US" dirty="0" smtClean="0"/>
                        <a:t>Demand</a:t>
                      </a:r>
                      <a:r>
                        <a:rPr lang="en-US" baseline="0" dirty="0" smtClean="0"/>
                        <a:t> charge</a:t>
                      </a:r>
                      <a:endParaRPr lang="en-US" dirty="0"/>
                    </a:p>
                  </a:txBody>
                  <a:tcPr/>
                </a:tc>
                <a:tc>
                  <a:txBody>
                    <a:bodyPr/>
                    <a:lstStyle/>
                    <a:p>
                      <a:r>
                        <a:rPr lang="en-US" dirty="0" smtClean="0"/>
                        <a:t>total</a:t>
                      </a:r>
                      <a:endParaRPr lang="en-US" dirty="0"/>
                    </a:p>
                  </a:txBody>
                  <a:tcPr/>
                </a:tc>
              </a:tr>
              <a:tr h="370840">
                <a:tc>
                  <a:txBody>
                    <a:bodyPr/>
                    <a:lstStyle/>
                    <a:p>
                      <a:r>
                        <a:rPr lang="en-US" dirty="0" smtClean="0"/>
                        <a:t>Base</a:t>
                      </a:r>
                      <a:r>
                        <a:rPr lang="en-US" baseline="0" dirty="0" smtClean="0"/>
                        <a:t> load</a:t>
                      </a:r>
                      <a:endParaRPr lang="en-US" dirty="0"/>
                    </a:p>
                  </a:txBody>
                  <a:tcPr/>
                </a:tc>
                <a:tc>
                  <a:txBody>
                    <a:bodyPr/>
                    <a:lstStyle/>
                    <a:p>
                      <a:r>
                        <a:rPr lang="en-US" dirty="0" smtClean="0"/>
                        <a:t>37409.4</a:t>
                      </a:r>
                      <a:endParaRPr lang="en-US" dirty="0"/>
                    </a:p>
                  </a:txBody>
                  <a:tcPr/>
                </a:tc>
                <a:tc>
                  <a:txBody>
                    <a:bodyPr/>
                    <a:lstStyle/>
                    <a:p>
                      <a:r>
                        <a:rPr lang="en-US" dirty="0" smtClean="0"/>
                        <a:t>28376.5</a:t>
                      </a:r>
                      <a:endParaRPr lang="en-US" dirty="0"/>
                    </a:p>
                  </a:txBody>
                  <a:tcPr/>
                </a:tc>
                <a:tc>
                  <a:txBody>
                    <a:bodyPr/>
                    <a:lstStyle/>
                    <a:p>
                      <a:r>
                        <a:rPr lang="en-US" dirty="0" smtClean="0"/>
                        <a:t>65785.9</a:t>
                      </a:r>
                      <a:endParaRPr lang="en-US" dirty="0"/>
                    </a:p>
                  </a:txBody>
                  <a:tcPr/>
                </a:tc>
              </a:tr>
              <a:tr h="370840">
                <a:tc>
                  <a:txBody>
                    <a:bodyPr/>
                    <a:lstStyle/>
                    <a:p>
                      <a:r>
                        <a:rPr lang="en-US" dirty="0" smtClean="0"/>
                        <a:t>Uncontrolled charging</a:t>
                      </a:r>
                      <a:endParaRPr lang="en-US" dirty="0"/>
                    </a:p>
                  </a:txBody>
                  <a:tcPr/>
                </a:tc>
                <a:tc>
                  <a:txBody>
                    <a:bodyPr/>
                    <a:lstStyle/>
                    <a:p>
                      <a:r>
                        <a:rPr lang="en-US" dirty="0" smtClean="0"/>
                        <a:t>40166.8</a:t>
                      </a:r>
                      <a:endParaRPr lang="en-US" dirty="0"/>
                    </a:p>
                  </a:txBody>
                  <a:tcPr/>
                </a:tc>
                <a:tc>
                  <a:txBody>
                    <a:bodyPr/>
                    <a:lstStyle/>
                    <a:p>
                      <a:r>
                        <a:rPr lang="en-US" altLang="zh-CN" dirty="0" smtClean="0"/>
                        <a:t>36926.6</a:t>
                      </a:r>
                      <a:endParaRPr lang="en-US" dirty="0"/>
                    </a:p>
                  </a:txBody>
                  <a:tcPr/>
                </a:tc>
                <a:tc>
                  <a:txBody>
                    <a:bodyPr/>
                    <a:lstStyle/>
                    <a:p>
                      <a:r>
                        <a:rPr lang="en-US" dirty="0" smtClean="0"/>
                        <a:t>77093.4</a:t>
                      </a:r>
                      <a:endParaRPr lang="en-US" dirty="0"/>
                    </a:p>
                  </a:txBody>
                  <a:tcPr/>
                </a:tc>
              </a:tr>
              <a:tr h="370840">
                <a:tc>
                  <a:txBody>
                    <a:bodyPr/>
                    <a:lstStyle/>
                    <a:p>
                      <a:r>
                        <a:rPr lang="en-US" dirty="0" smtClean="0"/>
                        <a:t>Controlled charging</a:t>
                      </a:r>
                      <a:endParaRPr lang="en-US" dirty="0"/>
                    </a:p>
                  </a:txBody>
                  <a:tcPr/>
                </a:tc>
                <a:tc>
                  <a:txBody>
                    <a:bodyPr/>
                    <a:lstStyle/>
                    <a:p>
                      <a:r>
                        <a:rPr lang="en-US" dirty="0" smtClean="0"/>
                        <a:t>40372.1</a:t>
                      </a:r>
                      <a:endParaRPr lang="en-US" dirty="0"/>
                    </a:p>
                  </a:txBody>
                  <a:tcPr/>
                </a:tc>
                <a:tc>
                  <a:txBody>
                    <a:bodyPr/>
                    <a:lstStyle/>
                    <a:p>
                      <a:r>
                        <a:rPr lang="en-US" dirty="0" smtClean="0"/>
                        <a:t>29015.8</a:t>
                      </a:r>
                      <a:endParaRPr lang="en-US" dirty="0"/>
                    </a:p>
                  </a:txBody>
                  <a:tcPr/>
                </a:tc>
                <a:tc>
                  <a:txBody>
                    <a:bodyPr/>
                    <a:lstStyle/>
                    <a:p>
                      <a:r>
                        <a:rPr lang="en-US" dirty="0" smtClean="0"/>
                        <a:t>69387.9</a:t>
                      </a:r>
                      <a:endParaRPr lang="en-US" dirty="0"/>
                    </a:p>
                  </a:txBody>
                  <a:tcPr/>
                </a:tc>
              </a:tr>
            </a:tbl>
          </a:graphicData>
        </a:graphic>
      </p:graphicFrame>
      <p:sp>
        <p:nvSpPr>
          <p:cNvPr id="8" name="TextBox 7"/>
          <p:cNvSpPr txBox="1"/>
          <p:nvPr/>
        </p:nvSpPr>
        <p:spPr>
          <a:xfrm>
            <a:off x="1798320" y="808892"/>
            <a:ext cx="4402796" cy="369332"/>
          </a:xfrm>
          <a:prstGeom prst="rect">
            <a:avLst/>
          </a:prstGeom>
          <a:noFill/>
        </p:spPr>
        <p:txBody>
          <a:bodyPr wrap="square" rtlCol="0">
            <a:spAutoFit/>
          </a:bodyPr>
          <a:lstStyle/>
          <a:p>
            <a:r>
              <a:rPr lang="en-US" smtClean="0"/>
              <a:t>Load profiles on the peak day</a:t>
            </a:r>
            <a:endParaRPr lang="en-US"/>
          </a:p>
        </p:txBody>
      </p:sp>
      <p:sp>
        <p:nvSpPr>
          <p:cNvPr id="10" name="TextBox 9"/>
          <p:cNvSpPr txBox="1"/>
          <p:nvPr/>
        </p:nvSpPr>
        <p:spPr>
          <a:xfrm>
            <a:off x="2915920" y="4598574"/>
            <a:ext cx="5943600" cy="369332"/>
          </a:xfrm>
          <a:prstGeom prst="rect">
            <a:avLst/>
          </a:prstGeom>
          <a:noFill/>
        </p:spPr>
        <p:txBody>
          <a:bodyPr wrap="square" rtlCol="0">
            <a:spAutoFit/>
          </a:bodyPr>
          <a:lstStyle/>
          <a:p>
            <a:r>
              <a:rPr lang="en-US" dirty="0" smtClean="0"/>
              <a:t>Table 1. Monthly electricity bills in different scenarios</a:t>
            </a:r>
            <a:endParaRPr lang="en-US" dirty="0"/>
          </a:p>
        </p:txBody>
      </p:sp>
      <p:sp>
        <p:nvSpPr>
          <p:cNvPr id="13" name="TextBox 12"/>
          <p:cNvSpPr txBox="1"/>
          <p:nvPr/>
        </p:nvSpPr>
        <p:spPr>
          <a:xfrm>
            <a:off x="355600" y="6553200"/>
            <a:ext cx="9843476" cy="246221"/>
          </a:xfrm>
          <a:prstGeom prst="rect">
            <a:avLst/>
          </a:prstGeom>
          <a:noFill/>
        </p:spPr>
        <p:txBody>
          <a:bodyPr wrap="square" rtlCol="0">
            <a:spAutoFit/>
          </a:bodyPr>
          <a:lstStyle/>
          <a:p>
            <a:r>
              <a:rPr lang="en-US" sz="1000" dirty="0"/>
              <a:t>1. Lambert, Fred (31 October 2016). "Tesla Powerwall 2 has no competition – comparison with LG </a:t>
            </a:r>
            <a:r>
              <a:rPr lang="en-US" sz="1000" dirty="0" err="1"/>
              <a:t>Resu</a:t>
            </a:r>
            <a:r>
              <a:rPr lang="en-US" sz="1000" dirty="0"/>
              <a:t> and </a:t>
            </a:r>
            <a:r>
              <a:rPr lang="en-US" sz="1000" dirty="0" err="1"/>
              <a:t>SonnenBatterie</a:t>
            </a:r>
            <a:r>
              <a:rPr lang="en-US" sz="1000" dirty="0"/>
              <a:t>". </a:t>
            </a:r>
            <a:r>
              <a:rPr lang="en-US" sz="1000" dirty="0" err="1"/>
              <a:t>Electrek</a:t>
            </a:r>
            <a:r>
              <a:rPr lang="en-US" sz="1000" dirty="0"/>
              <a:t>. Retrieved 1 November 2016.</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135" y="1203773"/>
            <a:ext cx="8407400" cy="3657600"/>
          </a:xfrm>
          <a:prstGeom prst="rect">
            <a:avLst/>
          </a:prstGeom>
        </p:spPr>
      </p:pic>
    </p:spTree>
    <p:extLst>
      <p:ext uri="{BB962C8B-B14F-4D97-AF65-F5344CB8AC3E}">
        <p14:creationId xmlns:p14="http://schemas.microsoft.com/office/powerpoint/2010/main" val="809401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52" y="237751"/>
            <a:ext cx="9745636" cy="6442401"/>
          </a:xfrm>
          <a:prstGeom prst="rect">
            <a:avLst/>
          </a:prstGeom>
        </p:spPr>
      </p:pic>
      <p:sp>
        <p:nvSpPr>
          <p:cNvPr id="5" name="Rectangle 4"/>
          <p:cNvSpPr/>
          <p:nvPr/>
        </p:nvSpPr>
        <p:spPr>
          <a:xfrm>
            <a:off x="10259878" y="2076773"/>
            <a:ext cx="1932122" cy="836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E-19</a:t>
            </a:r>
            <a:endParaRPr lang="en-US" sz="2400" dirty="0"/>
          </a:p>
        </p:txBody>
      </p:sp>
    </p:spTree>
    <p:extLst>
      <p:ext uri="{BB962C8B-B14F-4D97-AF65-F5344CB8AC3E}">
        <p14:creationId xmlns:p14="http://schemas.microsoft.com/office/powerpoint/2010/main" val="1994582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321</Words>
  <Application>Microsoft Macintosh PowerPoint</Application>
  <PresentationFormat>Widescreen</PresentationFormat>
  <Paragraphs>49</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Calibri Light</vt:lpstr>
      <vt:lpstr>DengXian</vt:lpstr>
      <vt:lpstr>Mangal</vt:lpstr>
      <vt:lpstr>Palatino</vt:lpstr>
      <vt:lpstr>Arial</vt:lpstr>
      <vt:lpstr>Office Theme</vt:lpstr>
      <vt:lpstr>PowerPoint Presentation</vt:lpstr>
      <vt:lpstr>Case study: Energy cost saving + demand charge mitigation</vt:lpstr>
      <vt:lpstr>Simulation Results:</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 Wang</dc:creator>
  <cp:lastModifiedBy>Dai Wang</cp:lastModifiedBy>
  <cp:revision>39</cp:revision>
  <dcterms:created xsi:type="dcterms:W3CDTF">2018-03-16T18:19:57Z</dcterms:created>
  <dcterms:modified xsi:type="dcterms:W3CDTF">2018-03-26T05:19:29Z</dcterms:modified>
</cp:coreProperties>
</file>