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32"/>
    <p:restoredTop sz="94605"/>
  </p:normalViewPr>
  <p:slideViewPr>
    <p:cSldViewPr snapToGrid="0" snapToObjects="1">
      <p:cViewPr varScale="1">
        <p:scale>
          <a:sx n="125" d="100"/>
          <a:sy n="125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BAD7-3639-C141-B137-35138B0D5CA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6B25-63D6-A647-BF6D-86995D61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BAD7-3639-C141-B137-35138B0D5CA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6B25-63D6-A647-BF6D-86995D61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BAD7-3639-C141-B137-35138B0D5CA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6B25-63D6-A647-BF6D-86995D61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8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BAD7-3639-C141-B137-35138B0D5CA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6B25-63D6-A647-BF6D-86995D61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6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BAD7-3639-C141-B137-35138B0D5CA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6B25-63D6-A647-BF6D-86995D61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2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BAD7-3639-C141-B137-35138B0D5CA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6B25-63D6-A647-BF6D-86995D61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1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BAD7-3639-C141-B137-35138B0D5CA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6B25-63D6-A647-BF6D-86995D61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0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BAD7-3639-C141-B137-35138B0D5CA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6B25-63D6-A647-BF6D-86995D61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2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BAD7-3639-C141-B137-35138B0D5CA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6B25-63D6-A647-BF6D-86995D61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BAD7-3639-C141-B137-35138B0D5CA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6B25-63D6-A647-BF6D-86995D61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9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BAD7-3639-C141-B137-35138B0D5CA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6B25-63D6-A647-BF6D-86995D61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5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ABAD7-3639-C141-B137-35138B0D5CAB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E6B25-63D6-A647-BF6D-86995D61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2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50277" y="250520"/>
            <a:ext cx="10339754" cy="6462413"/>
            <a:chOff x="0" y="1047690"/>
            <a:chExt cx="9296400" cy="5810310"/>
          </a:xfrm>
        </p:grpSpPr>
        <p:sp>
          <p:nvSpPr>
            <p:cNvPr id="5" name="Rectangle 4"/>
            <p:cNvSpPr/>
            <p:nvPr/>
          </p:nvSpPr>
          <p:spPr bwMode="auto">
            <a:xfrm>
              <a:off x="0" y="5305819"/>
              <a:ext cx="9144000" cy="155218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Palatino" pitchFamily="2" charset="0"/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1524979"/>
              <a:ext cx="2514600" cy="1599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140051" y="1047690"/>
              <a:ext cx="23769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>
                  <a:latin typeface="Calibri" panose="020F0502020204030204" pitchFamily="34" charset="0"/>
                </a:rPr>
                <a:t>Bottom-up Approach</a:t>
              </a:r>
              <a:endParaRPr lang="en-US" u="sng" dirty="0">
                <a:latin typeface="Calibri" panose="020F050202020403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40020" y="1200090"/>
              <a:ext cx="31707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>
                  <a:latin typeface="Calibri" panose="020F0502020204030204" pitchFamily="34" charset="0"/>
                </a:rPr>
                <a:t>V2G-Sim Model Architecture</a:t>
              </a:r>
              <a:endParaRPr lang="en-US" u="sng" dirty="0">
                <a:latin typeface="Calibri" panose="020F0502020204030204" pitchFamily="34" charset="0"/>
              </a:endParaRPr>
            </a:p>
          </p:txBody>
        </p:sp>
        <p:sp>
          <p:nvSpPr>
            <p:cNvPr id="9" name="TextBox 48"/>
            <p:cNvSpPr txBox="1">
              <a:spLocks noChangeArrowheads="1"/>
            </p:cNvSpPr>
            <p:nvPr/>
          </p:nvSpPr>
          <p:spPr bwMode="auto">
            <a:xfrm>
              <a:off x="457200" y="3219271"/>
              <a:ext cx="3810000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200" b="1" kern="0" dirty="0" smtClean="0">
                  <a:solidFill>
                    <a:srgbClr val="000000"/>
                  </a:solidFill>
                </a:rPr>
                <a:t>Includes libraries of models of varying complexity &amp; computing time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800" b="1" kern="0" dirty="0">
                <a:solidFill>
                  <a:srgbClr val="000000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200" b="1" kern="0" dirty="0" smtClean="0">
                  <a:solidFill>
                    <a:srgbClr val="00B0F0"/>
                  </a:solidFill>
                </a:rPr>
                <a:t>Core objective: a platform to develop and test any user-defined charge/discharge control approach and co-simulate with complementary models</a:t>
              </a:r>
              <a:br>
                <a:rPr lang="en-US" altLang="en-US" sz="1200" b="1" kern="0" dirty="0" smtClean="0">
                  <a:solidFill>
                    <a:srgbClr val="00B0F0"/>
                  </a:solidFill>
                </a:rPr>
              </a:br>
              <a:r>
                <a:rPr lang="en-US" altLang="en-US" sz="1200" b="1" kern="0" dirty="0" smtClean="0">
                  <a:solidFill>
                    <a:srgbClr val="00B0F0"/>
                  </a:solidFill>
                </a:rPr>
                <a:t>(e.g. distribution, transmission, market, etc.)</a:t>
              </a:r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1658740"/>
              <a:ext cx="4298604" cy="2837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ight Brace 10"/>
            <p:cNvSpPr/>
            <p:nvPr/>
          </p:nvSpPr>
          <p:spPr>
            <a:xfrm rot="16200000" flipV="1">
              <a:off x="2828197" y="3611808"/>
              <a:ext cx="278111" cy="3198636"/>
            </a:xfrm>
            <a:prstGeom prst="rightBrace">
              <a:avLst>
                <a:gd name="adj1" fmla="val 48214"/>
                <a:gd name="adj2" fmla="val 89945"/>
              </a:avLst>
            </a:prstGeom>
            <a:noFill/>
            <a:ln w="3810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03282" y="4549914"/>
              <a:ext cx="7393118" cy="830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srgbClr val="00B0F0"/>
                  </a:solidFill>
                  <a:latin typeface="Calibri"/>
                </a:rPr>
                <a:t>V2G-Sim models the driving and charging of many individual vehicles to temporally and spatially predict how vehicles can benefit the electricity </a:t>
              </a:r>
              <a:r>
                <a:rPr lang="en-US" sz="1800" dirty="0" smtClean="0">
                  <a:solidFill>
                    <a:srgbClr val="00B0F0"/>
                  </a:solidFill>
                  <a:latin typeface="Calibri"/>
                </a:rPr>
                <a:t>grid</a:t>
              </a:r>
              <a:r>
                <a:rPr lang="en-US" dirty="0">
                  <a:solidFill>
                    <a:srgbClr val="00B0F0"/>
                  </a:solidFill>
                  <a:latin typeface="Calibri"/>
                </a:rPr>
                <a:t> </a:t>
              </a:r>
              <a:r>
                <a:rPr lang="en-US" sz="1800" dirty="0" smtClean="0">
                  <a:solidFill>
                    <a:srgbClr val="00B0F0"/>
                  </a:solidFill>
                  <a:latin typeface="Calibri"/>
                </a:rPr>
                <a:t>and </a:t>
              </a:r>
              <a:r>
                <a:rPr lang="en-US" sz="1800" dirty="0">
                  <a:solidFill>
                    <a:srgbClr val="00B0F0"/>
                  </a:solidFill>
                  <a:latin typeface="Calibri"/>
                </a:rPr>
                <a:t>how the </a:t>
              </a:r>
              <a:r>
                <a:rPr lang="en-US" sz="1800" dirty="0" smtClean="0">
                  <a:solidFill>
                    <a:srgbClr val="00B0F0"/>
                  </a:solidFill>
                  <a:latin typeface="Calibri"/>
                </a:rPr>
                <a:t>grid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B0F0"/>
                  </a:solidFill>
                  <a:latin typeface="Calibri"/>
                </a:rPr>
                <a:t> </a:t>
              </a:r>
              <a:r>
                <a:rPr lang="en-US" dirty="0" smtClean="0">
                  <a:solidFill>
                    <a:srgbClr val="00B0F0"/>
                  </a:solidFill>
                  <a:latin typeface="Calibri"/>
                </a:rPr>
                <a:t>                                                                                                               </a:t>
              </a:r>
              <a:r>
                <a:rPr lang="en-US" sz="1800" dirty="0" smtClean="0">
                  <a:solidFill>
                    <a:srgbClr val="00B0F0"/>
                  </a:solidFill>
                  <a:latin typeface="Calibri"/>
                </a:rPr>
                <a:t> </a:t>
              </a:r>
              <a:r>
                <a:rPr lang="en-US" sz="1800" dirty="0">
                  <a:solidFill>
                    <a:srgbClr val="00B0F0"/>
                  </a:solidFill>
                  <a:latin typeface="Calibri"/>
                </a:rPr>
                <a:t>affects vehicles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1699720" y="4768533"/>
              <a:ext cx="249382" cy="277091"/>
            </a:xfrm>
            <a:custGeom>
              <a:avLst/>
              <a:gdLst>
                <a:gd name="connsiteX0" fmla="*/ 249382 w 249382"/>
                <a:gd name="connsiteY0" fmla="*/ 0 h 277091"/>
                <a:gd name="connsiteX1" fmla="*/ 55418 w 249382"/>
                <a:gd name="connsiteY1" fmla="*/ 46182 h 277091"/>
                <a:gd name="connsiteX2" fmla="*/ 0 w 249382"/>
                <a:gd name="connsiteY2" fmla="*/ 277091 h 277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382" h="277091">
                  <a:moveTo>
                    <a:pt x="249382" y="0"/>
                  </a:moveTo>
                  <a:cubicBezTo>
                    <a:pt x="173182" y="0"/>
                    <a:pt x="96982" y="0"/>
                    <a:pt x="55418" y="46182"/>
                  </a:cubicBezTo>
                  <a:cubicBezTo>
                    <a:pt x="13854" y="92364"/>
                    <a:pt x="6927" y="184727"/>
                    <a:pt x="0" y="277091"/>
                  </a:cubicBezTo>
                </a:path>
              </a:pathLst>
            </a:custGeom>
            <a:noFill/>
            <a:ln w="25400" cap="flat" cmpd="sng" algn="ctr">
              <a:solidFill>
                <a:srgbClr val="00B0F0"/>
              </a:solidFill>
              <a:prstDash val="solid"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8740" y="5305819"/>
              <a:ext cx="6611085" cy="14759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" name="Straight Connector 14"/>
            <p:cNvCxnSpPr/>
            <p:nvPr/>
          </p:nvCxnSpPr>
          <p:spPr bwMode="auto">
            <a:xfrm>
              <a:off x="4215939" y="5410200"/>
              <a:ext cx="0" cy="13716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4025900" y="5482666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839204" y="5224046"/>
              <a:ext cx="3289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B0F0"/>
                  </a:solidFill>
                </a:rPr>
                <a:t>e</a:t>
              </a:r>
              <a:r>
                <a:rPr lang="en-US" sz="1600" baseline="30000" dirty="0" smtClean="0">
                  <a:solidFill>
                    <a:srgbClr val="00B0F0"/>
                  </a:solidFill>
                </a:rPr>
                <a:t>-</a:t>
              </a:r>
              <a:endParaRPr lang="en-US" sz="1600" baseline="30000" dirty="0">
                <a:solidFill>
                  <a:srgbClr val="00B0F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297222" y="52240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B0F0"/>
                  </a:solidFill>
                </a:rPr>
                <a:t>$</a:t>
              </a:r>
              <a:endParaRPr lang="en-US" sz="1600" baseline="30000" dirty="0">
                <a:solidFill>
                  <a:srgbClr val="00B0F0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694" y="5251838"/>
              <a:ext cx="812330" cy="10397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568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907" y="165834"/>
            <a:ext cx="10169769" cy="643059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Case study: Energy cost saving + demand charge mitigation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1" y="1032413"/>
            <a:ext cx="10515600" cy="391342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Real-world commercial building load (</a:t>
            </a:r>
            <a:r>
              <a:rPr lang="en-US" altLang="zh-CN" sz="2400" dirty="0" smtClean="0"/>
              <a:t>6/1/2016</a:t>
            </a:r>
            <a:r>
              <a:rPr lang="zh-CN" altLang="en-US" sz="2400" dirty="0" smtClean="0"/>
              <a:t> </a:t>
            </a:r>
            <a:r>
              <a:rPr lang="mr-IN" altLang="zh-CN" sz="2400" dirty="0" smtClean="0"/>
              <a:t>–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6/30/2016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100 EV travel data from CEC-</a:t>
            </a:r>
            <a:r>
              <a:rPr lang="en-US" sz="2400" dirty="0"/>
              <a:t>L</a:t>
            </a:r>
            <a:r>
              <a:rPr lang="en-US" sz="2400" dirty="0" smtClean="0"/>
              <a:t>BNL Alameda County demonstration project</a:t>
            </a:r>
          </a:p>
          <a:p>
            <a:r>
              <a:rPr lang="en-US" sz="2400" dirty="0" smtClean="0"/>
              <a:t>100 * 6.6kW chargers</a:t>
            </a:r>
          </a:p>
          <a:p>
            <a:r>
              <a:rPr lang="en-US" sz="2400" dirty="0" smtClean="0"/>
              <a:t>PG&amp;E E-19 tariff</a:t>
            </a:r>
            <a:r>
              <a:rPr lang="zh-CN" altLang="en-US" sz="2400" dirty="0" smtClean="0"/>
              <a:t>（</a:t>
            </a:r>
            <a:r>
              <a:rPr lang="en-US" sz="2400" dirty="0" smtClean="0"/>
              <a:t>Medium general demand-metered </a:t>
            </a:r>
            <a:r>
              <a:rPr lang="en-US" sz="2400" dirty="0"/>
              <a:t>TOU </a:t>
            </a:r>
            <a:r>
              <a:rPr lang="en-US" sz="2400" dirty="0" smtClean="0"/>
              <a:t>service) </a:t>
            </a:r>
            <a:r>
              <a:rPr lang="en-US" sz="2400" baseline="30000" dirty="0" smtClean="0"/>
              <a:t>[1]</a:t>
            </a:r>
            <a:endParaRPr lang="en-US" sz="2400" baseline="30000" dirty="0" smtClean="0"/>
          </a:p>
          <a:p>
            <a:r>
              <a:rPr lang="en-US" sz="2400" dirty="0" smtClean="0"/>
              <a:t>Building manager aims to minimize monthly electricity bill (energy cost + demand charges) , without compromising </a:t>
            </a:r>
            <a:r>
              <a:rPr lang="en-US" sz="2400" dirty="0"/>
              <a:t>energy demand </a:t>
            </a:r>
            <a:r>
              <a:rPr lang="en-US" sz="2400" dirty="0" smtClean="0"/>
              <a:t>from EV owners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541" y="3728088"/>
            <a:ext cx="4190020" cy="28653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5" y="3654149"/>
            <a:ext cx="4124906" cy="29392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841" y="3694568"/>
            <a:ext cx="4031160" cy="28179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5991" y="6593394"/>
            <a:ext cx="106490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1. https://</a:t>
            </a:r>
            <a:r>
              <a:rPr lang="en-US" sz="1000" dirty="0" err="1"/>
              <a:t>www.pge.com</a:t>
            </a:r>
            <a:r>
              <a:rPr lang="en-US" sz="1000" dirty="0"/>
              <a:t>/tariffs/tm2/pdf/ELEC_SCHEDS_E-19.pdf</a:t>
            </a:r>
          </a:p>
        </p:txBody>
      </p:sp>
    </p:spTree>
    <p:extLst>
      <p:ext uri="{BB962C8B-B14F-4D97-AF65-F5344CB8AC3E}">
        <p14:creationId xmlns:p14="http://schemas.microsoft.com/office/powerpoint/2010/main" val="41648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3546"/>
            <a:ext cx="8437880" cy="36235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791" y="79282"/>
            <a:ext cx="10169769" cy="64305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Simulation Results: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403909"/>
              </p:ext>
            </p:extLst>
          </p:nvPr>
        </p:nvGraphicFramePr>
        <p:xfrm>
          <a:off x="1004276" y="4993455"/>
          <a:ext cx="9194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700"/>
                <a:gridCol w="2298700"/>
                <a:gridCol w="2298700"/>
                <a:gridCol w="2298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Energy charge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Demand</a:t>
                      </a:r>
                      <a:r>
                        <a:rPr lang="en-US" baseline="0" dirty="0" smtClean="0"/>
                        <a:t> charge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</a:t>
                      </a:r>
                      <a:r>
                        <a:rPr lang="en-US" baseline="0" dirty="0" smtClean="0"/>
                        <a:t> 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80479.5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28376.5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108856.0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Uncontrolled charging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87493.7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36926.6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124420.3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Controlled charging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87642.6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29015.8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116658.4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27040" y="2724785"/>
            <a:ext cx="3881120" cy="1754326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Assuming </a:t>
            </a:r>
            <a:r>
              <a:rPr lang="en-US" dirty="0" smtClean="0">
                <a:solidFill>
                  <a:schemeClr val="accent1"/>
                </a:solidFill>
              </a:rPr>
              <a:t>stationary battery storage</a:t>
            </a:r>
            <a:r>
              <a:rPr lang="en-US" dirty="0" smtClean="0"/>
              <a:t> is used to achieve the same effects, the battery should be </a:t>
            </a:r>
            <a:r>
              <a:rPr lang="en-US" dirty="0" smtClean="0">
                <a:solidFill>
                  <a:srgbClr val="FF0000"/>
                </a:solidFill>
              </a:rPr>
              <a:t>243kWh and 185kW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Based on tesla </a:t>
            </a:r>
            <a:r>
              <a:rPr lang="en-US" dirty="0" err="1" smtClean="0"/>
              <a:t>powerpack</a:t>
            </a:r>
            <a:r>
              <a:rPr lang="en-US" dirty="0" smtClean="0"/>
              <a:t> price</a:t>
            </a:r>
            <a:r>
              <a:rPr lang="en-US" baseline="30000" dirty="0" smtClean="0"/>
              <a:t>[1]</a:t>
            </a:r>
            <a:r>
              <a:rPr lang="en-US" dirty="0" smtClean="0"/>
              <a:t>, the capital cost will be : $96,741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8320" y="808892"/>
            <a:ext cx="440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Load profiles on the peak day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15920" y="4598574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1. Monthly electricity bills in different scenarios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620" y="808892"/>
            <a:ext cx="2719297" cy="4212605"/>
          </a:xfrm>
          <a:prstGeom prst="rect">
            <a:avLst/>
          </a:prstGeom>
        </p:spPr>
      </p:pic>
      <p:sp>
        <p:nvSpPr>
          <p:cNvPr id="12" name="Left-Right Arrow 11"/>
          <p:cNvSpPr/>
          <p:nvPr/>
        </p:nvSpPr>
        <p:spPr>
          <a:xfrm>
            <a:off x="6083820" y="2182090"/>
            <a:ext cx="2907779" cy="30569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5600" y="6553200"/>
            <a:ext cx="9843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1. Lambert, Fred (31 October 2016). "Tesla Powerwall 2 has no competition – comparison with LG </a:t>
            </a:r>
            <a:r>
              <a:rPr lang="en-US" sz="1000" dirty="0" err="1"/>
              <a:t>Resu</a:t>
            </a:r>
            <a:r>
              <a:rPr lang="en-US" sz="1000" dirty="0"/>
              <a:t> and </a:t>
            </a:r>
            <a:r>
              <a:rPr lang="en-US" sz="1000" dirty="0" err="1"/>
              <a:t>SonnenBatterie</a:t>
            </a:r>
            <a:r>
              <a:rPr lang="en-US" sz="1000" dirty="0"/>
              <a:t>". </a:t>
            </a:r>
            <a:r>
              <a:rPr lang="en-US" sz="1000" dirty="0" err="1"/>
              <a:t>Electrek</a:t>
            </a:r>
            <a:r>
              <a:rPr lang="en-US" sz="1000" dirty="0"/>
              <a:t>. Retrieved 1 November 2016.</a:t>
            </a:r>
          </a:p>
        </p:txBody>
      </p:sp>
    </p:spTree>
    <p:extLst>
      <p:ext uri="{BB962C8B-B14F-4D97-AF65-F5344CB8AC3E}">
        <p14:creationId xmlns:p14="http://schemas.microsoft.com/office/powerpoint/2010/main" val="80940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244</Words>
  <Application>Microsoft Macintosh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Calibri</vt:lpstr>
      <vt:lpstr>Calibri Light</vt:lpstr>
      <vt:lpstr>DengXian</vt:lpstr>
      <vt:lpstr>Mangal</vt:lpstr>
      <vt:lpstr>Palatino</vt:lpstr>
      <vt:lpstr>Arial</vt:lpstr>
      <vt:lpstr>Office Theme</vt:lpstr>
      <vt:lpstr>PowerPoint Presentation</vt:lpstr>
      <vt:lpstr>Case study: Energy cost saving + demand charge mitigation</vt:lpstr>
      <vt:lpstr>Simulation Results: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 Wang</dc:creator>
  <cp:lastModifiedBy>Dai Wang</cp:lastModifiedBy>
  <cp:revision>28</cp:revision>
  <dcterms:created xsi:type="dcterms:W3CDTF">2018-03-16T18:19:57Z</dcterms:created>
  <dcterms:modified xsi:type="dcterms:W3CDTF">2018-03-20T05:42:37Z</dcterms:modified>
</cp:coreProperties>
</file>