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76"/>
    <p:restoredTop sz="94605"/>
  </p:normalViewPr>
  <p:slideViewPr>
    <p:cSldViewPr snapToGrid="0" snapToObjects="1">
      <p:cViewPr varScale="1">
        <p:scale>
          <a:sx n="125" d="100"/>
          <a:sy n="125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8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6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2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1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0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2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9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5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2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0277" y="250520"/>
            <a:ext cx="10339754" cy="6462413"/>
            <a:chOff x="0" y="1047690"/>
            <a:chExt cx="9296400" cy="5810310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5305819"/>
              <a:ext cx="9144000" cy="15521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alatino" pitchFamily="2" charset="0"/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1524979"/>
              <a:ext cx="2514600" cy="1599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140051" y="1047690"/>
              <a:ext cx="2376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latin typeface="Calibri" panose="020F0502020204030204" pitchFamily="34" charset="0"/>
                </a:rPr>
                <a:t>Bottom-up Approach</a:t>
              </a:r>
              <a:endParaRPr lang="en-US" u="sng" dirty="0">
                <a:latin typeface="Calibri" panose="020F050202020403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40020" y="1200090"/>
              <a:ext cx="31707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latin typeface="Calibri" panose="020F0502020204030204" pitchFamily="34" charset="0"/>
                </a:rPr>
                <a:t>V2G-Sim Model Architecture</a:t>
              </a:r>
              <a:endParaRPr lang="en-US" u="sng" dirty="0">
                <a:latin typeface="Calibri" panose="020F0502020204030204" pitchFamily="34" charset="0"/>
              </a:endParaRPr>
            </a:p>
          </p:txBody>
        </p:sp>
        <p:sp>
          <p:nvSpPr>
            <p:cNvPr id="9" name="TextBox 48"/>
            <p:cNvSpPr txBox="1">
              <a:spLocks noChangeArrowheads="1"/>
            </p:cNvSpPr>
            <p:nvPr/>
          </p:nvSpPr>
          <p:spPr bwMode="auto">
            <a:xfrm>
              <a:off x="457200" y="3219271"/>
              <a:ext cx="3810000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00" b="1" kern="0" dirty="0" smtClean="0">
                  <a:solidFill>
                    <a:srgbClr val="000000"/>
                  </a:solidFill>
                </a:rPr>
                <a:t>Includes libraries of models of varying complexity &amp; computing time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800" b="1" kern="0" dirty="0">
                <a:solidFill>
                  <a:srgbClr val="000000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00" b="1" kern="0" dirty="0" smtClean="0">
                  <a:solidFill>
                    <a:srgbClr val="00B0F0"/>
                  </a:solidFill>
                </a:rPr>
                <a:t>Core objective: a platform to develop and test any user-defined charge/discharge control approach and co-simulate with complementary models</a:t>
              </a:r>
              <a:br>
                <a:rPr lang="en-US" altLang="en-US" sz="1200" b="1" kern="0" dirty="0" smtClean="0">
                  <a:solidFill>
                    <a:srgbClr val="00B0F0"/>
                  </a:solidFill>
                </a:rPr>
              </a:br>
              <a:r>
                <a:rPr lang="en-US" altLang="en-US" sz="1200" b="1" kern="0" dirty="0" smtClean="0">
                  <a:solidFill>
                    <a:srgbClr val="00B0F0"/>
                  </a:solidFill>
                </a:rPr>
                <a:t>(e.g. distribution, transmission, market, etc.)</a:t>
              </a: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1658740"/>
              <a:ext cx="4298604" cy="2837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ight Brace 10"/>
            <p:cNvSpPr/>
            <p:nvPr/>
          </p:nvSpPr>
          <p:spPr>
            <a:xfrm rot="16200000" flipV="1">
              <a:off x="2828197" y="3611808"/>
              <a:ext cx="278111" cy="3198636"/>
            </a:xfrm>
            <a:prstGeom prst="rightBrace">
              <a:avLst>
                <a:gd name="adj1" fmla="val 48214"/>
                <a:gd name="adj2" fmla="val 89945"/>
              </a:avLst>
            </a:prstGeom>
            <a:noFill/>
            <a:ln w="381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3282" y="4549914"/>
              <a:ext cx="7393118" cy="83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rgbClr val="00B0F0"/>
                  </a:solidFill>
                  <a:latin typeface="Calibri"/>
                </a:rPr>
                <a:t>V2G-Sim models the driving and charging of many individual vehicles to temporally and spatially predict how vehicles can benefit the electricity </a:t>
              </a:r>
              <a:r>
                <a:rPr lang="en-US" sz="1800" dirty="0" smtClean="0">
                  <a:solidFill>
                    <a:srgbClr val="00B0F0"/>
                  </a:solidFill>
                  <a:latin typeface="Calibri"/>
                </a:rPr>
                <a:t>grid</a:t>
              </a:r>
              <a:r>
                <a:rPr lang="en-US" dirty="0">
                  <a:solidFill>
                    <a:srgbClr val="00B0F0"/>
                  </a:solidFill>
                  <a:latin typeface="Calibri"/>
                </a:rPr>
                <a:t> </a:t>
              </a:r>
              <a:r>
                <a:rPr lang="en-US" sz="1800" dirty="0" smtClean="0">
                  <a:solidFill>
                    <a:srgbClr val="00B0F0"/>
                  </a:solidFill>
                  <a:latin typeface="Calibri"/>
                </a:rPr>
                <a:t>and </a:t>
              </a:r>
              <a:r>
                <a:rPr lang="en-US" sz="1800" dirty="0">
                  <a:solidFill>
                    <a:srgbClr val="00B0F0"/>
                  </a:solidFill>
                  <a:latin typeface="Calibri"/>
                </a:rPr>
                <a:t>how the </a:t>
              </a:r>
              <a:r>
                <a:rPr lang="en-US" sz="1800" dirty="0" smtClean="0">
                  <a:solidFill>
                    <a:srgbClr val="00B0F0"/>
                  </a:solidFill>
                  <a:latin typeface="Calibri"/>
                </a:rPr>
                <a:t>grid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B0F0"/>
                  </a:solidFill>
                  <a:latin typeface="Calibri"/>
                </a:rPr>
                <a:t> </a:t>
              </a:r>
              <a:r>
                <a:rPr lang="en-US" dirty="0" smtClean="0">
                  <a:solidFill>
                    <a:srgbClr val="00B0F0"/>
                  </a:solidFill>
                  <a:latin typeface="Calibri"/>
                </a:rPr>
                <a:t>                                                                                                               </a:t>
              </a:r>
              <a:r>
                <a:rPr lang="en-US" sz="1800" dirty="0" smtClean="0">
                  <a:solidFill>
                    <a:srgbClr val="00B0F0"/>
                  </a:solidFill>
                  <a:latin typeface="Calibri"/>
                </a:rPr>
                <a:t> </a:t>
              </a:r>
              <a:r>
                <a:rPr lang="en-US" sz="1800" dirty="0">
                  <a:solidFill>
                    <a:srgbClr val="00B0F0"/>
                  </a:solidFill>
                  <a:latin typeface="Calibri"/>
                </a:rPr>
                <a:t>affects vehicles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699720" y="4768533"/>
              <a:ext cx="249382" cy="277091"/>
            </a:xfrm>
            <a:custGeom>
              <a:avLst/>
              <a:gdLst>
                <a:gd name="connsiteX0" fmla="*/ 249382 w 249382"/>
                <a:gd name="connsiteY0" fmla="*/ 0 h 277091"/>
                <a:gd name="connsiteX1" fmla="*/ 55418 w 249382"/>
                <a:gd name="connsiteY1" fmla="*/ 46182 h 277091"/>
                <a:gd name="connsiteX2" fmla="*/ 0 w 249382"/>
                <a:gd name="connsiteY2" fmla="*/ 277091 h 27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382" h="277091">
                  <a:moveTo>
                    <a:pt x="249382" y="0"/>
                  </a:moveTo>
                  <a:cubicBezTo>
                    <a:pt x="173182" y="0"/>
                    <a:pt x="96982" y="0"/>
                    <a:pt x="55418" y="46182"/>
                  </a:cubicBezTo>
                  <a:cubicBezTo>
                    <a:pt x="13854" y="92364"/>
                    <a:pt x="6927" y="184727"/>
                    <a:pt x="0" y="277091"/>
                  </a:cubicBezTo>
                </a:path>
              </a:pathLst>
            </a:custGeom>
            <a:noFill/>
            <a:ln w="25400" cap="flat" cmpd="sng" algn="ctr">
              <a:solidFill>
                <a:srgbClr val="00B0F0"/>
              </a:solidFill>
              <a:prstDash val="solid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740" y="5305819"/>
              <a:ext cx="6611085" cy="1475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" name="Straight Connector 14"/>
            <p:cNvCxnSpPr/>
            <p:nvPr/>
          </p:nvCxnSpPr>
          <p:spPr bwMode="auto">
            <a:xfrm>
              <a:off x="4215939" y="5410200"/>
              <a:ext cx="0" cy="13716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4025900" y="5482666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839204" y="5224046"/>
              <a:ext cx="328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B0F0"/>
                  </a:solidFill>
                </a:rPr>
                <a:t>e</a:t>
              </a:r>
              <a:r>
                <a:rPr lang="en-US" sz="1600" baseline="30000" dirty="0" smtClean="0">
                  <a:solidFill>
                    <a:srgbClr val="00B0F0"/>
                  </a:solidFill>
                </a:rPr>
                <a:t>-</a:t>
              </a:r>
              <a:endParaRPr lang="en-US" sz="1600" baseline="30000" dirty="0">
                <a:solidFill>
                  <a:srgbClr val="00B0F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97222" y="5224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B0F0"/>
                  </a:solidFill>
                </a:rPr>
                <a:t>$</a:t>
              </a:r>
              <a:endParaRPr lang="en-US" sz="1600" baseline="30000" dirty="0">
                <a:solidFill>
                  <a:srgbClr val="00B0F0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94" y="5251838"/>
              <a:ext cx="812330" cy="10397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568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07" y="165834"/>
            <a:ext cx="10169769" cy="64305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Case study: Energy cost saving + demand charge mitigation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1" y="1032413"/>
            <a:ext cx="10515600" cy="391342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Real-world commercial building </a:t>
            </a:r>
            <a:r>
              <a:rPr lang="en-US" sz="2400" dirty="0" smtClean="0"/>
              <a:t>load and 100 EV travel data from CEC-</a:t>
            </a:r>
            <a:r>
              <a:rPr lang="en-US" sz="2400" dirty="0"/>
              <a:t>L</a:t>
            </a:r>
            <a:r>
              <a:rPr lang="en-US" sz="2400" dirty="0" smtClean="0"/>
              <a:t>BNL Alameda County demonstration project.</a:t>
            </a:r>
            <a:endParaRPr lang="en-US" sz="2400" dirty="0" smtClean="0"/>
          </a:p>
          <a:p>
            <a:r>
              <a:rPr lang="en-US" sz="2400" dirty="0" smtClean="0"/>
              <a:t>100 </a:t>
            </a:r>
            <a:r>
              <a:rPr lang="en-US" sz="2400" dirty="0" smtClean="0"/>
              <a:t>PEVs with 6.6kW chargers; PG&amp;E E-19 commercial user tariff. </a:t>
            </a:r>
          </a:p>
          <a:p>
            <a:r>
              <a:rPr lang="en-US" sz="2400" dirty="0" smtClean="0"/>
              <a:t>Building owners aims to minimize total charging cost and demand charge cost by perform smart charging algorithm, without </a:t>
            </a:r>
            <a:r>
              <a:rPr lang="en-US" sz="2400" dirty="0" smtClean="0"/>
              <a:t>compromise </a:t>
            </a:r>
            <a:r>
              <a:rPr lang="en-US" sz="2400" dirty="0"/>
              <a:t>energy demand </a:t>
            </a:r>
            <a:r>
              <a:rPr lang="en-US" sz="2400" dirty="0" smtClean="0"/>
              <a:t>from EV owners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41" y="3677288"/>
            <a:ext cx="4190020" cy="2865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" y="3603349"/>
            <a:ext cx="4124906" cy="2939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841" y="3643768"/>
            <a:ext cx="4031160" cy="281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07" y="165834"/>
            <a:ext cx="10169769" cy="6430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Simulation Results: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61272"/>
              </p:ext>
            </p:extLst>
          </p:nvPr>
        </p:nvGraphicFramePr>
        <p:xfrm>
          <a:off x="841716" y="4895426"/>
          <a:ext cx="919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700"/>
                <a:gridCol w="2298700"/>
                <a:gridCol w="2298700"/>
                <a:gridCol w="229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Senarios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Energy charge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Demand</a:t>
                      </a:r>
                      <a:r>
                        <a:rPr lang="en-US" baseline="0" dirty="0" smtClean="0"/>
                        <a:t> charge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r>
                        <a:rPr lang="en-US" baseline="0" dirty="0" smtClean="0"/>
                        <a:t>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Uncontrolled charging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Controlled charging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7" y="930813"/>
            <a:ext cx="8686800" cy="3568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8880" y="2455195"/>
            <a:ext cx="568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use stationary battery storage to achieve the same effect:</a:t>
            </a:r>
          </a:p>
          <a:p>
            <a:r>
              <a:rPr lang="en-US" dirty="0" smtClean="0"/>
              <a:t>We need, 100kwh and 200kw</a:t>
            </a:r>
          </a:p>
          <a:p>
            <a:r>
              <a:rPr lang="en-US" dirty="0" smtClean="0"/>
              <a:t>Using tesla power pack price, the cost would be : $40,000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174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Palatino</vt:lpstr>
      <vt:lpstr>Arial</vt:lpstr>
      <vt:lpstr>Office Theme</vt:lpstr>
      <vt:lpstr>PowerPoint Presentation</vt:lpstr>
      <vt:lpstr>Case study: Energy cost saving + demand charge mitigation</vt:lpstr>
      <vt:lpstr>Simulation Results: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 Wang</dc:creator>
  <cp:lastModifiedBy>Dai Wang</cp:lastModifiedBy>
  <cp:revision>16</cp:revision>
  <dcterms:created xsi:type="dcterms:W3CDTF">2018-03-16T18:19:57Z</dcterms:created>
  <dcterms:modified xsi:type="dcterms:W3CDTF">2018-03-19T22:53:46Z</dcterms:modified>
</cp:coreProperties>
</file>