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0" r:id="rId2"/>
    <p:sldMasterId id="2147483678" r:id="rId3"/>
  </p:sldMasterIdLst>
  <p:notesMasterIdLst>
    <p:notesMasterId r:id="rId17"/>
  </p:notesMasterIdLst>
  <p:handoutMasterIdLst>
    <p:handoutMasterId r:id="rId18"/>
  </p:handoutMasterIdLst>
  <p:sldIdLst>
    <p:sldId id="572" r:id="rId4"/>
    <p:sldId id="585" r:id="rId5"/>
    <p:sldId id="588" r:id="rId6"/>
    <p:sldId id="586" r:id="rId7"/>
    <p:sldId id="595" r:id="rId8"/>
    <p:sldId id="587" r:id="rId9"/>
    <p:sldId id="592" r:id="rId10"/>
    <p:sldId id="593" r:id="rId11"/>
    <p:sldId id="589" r:id="rId12"/>
    <p:sldId id="590" r:id="rId13"/>
    <p:sldId id="596" r:id="rId14"/>
    <p:sldId id="594" r:id="rId15"/>
    <p:sldId id="597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AD"/>
    <a:srgbClr val="003366"/>
    <a:srgbClr val="BFD4EA"/>
    <a:srgbClr val="E3EDF7"/>
    <a:srgbClr val="8CB2DA"/>
    <a:srgbClr val="4D88C6"/>
    <a:srgbClr val="7676AA"/>
    <a:srgbClr val="B45600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 autoAdjust="0"/>
    <p:restoredTop sz="89078" autoAdjust="0"/>
  </p:normalViewPr>
  <p:slideViewPr>
    <p:cSldViewPr snapToGrid="0">
      <p:cViewPr>
        <p:scale>
          <a:sx n="100" d="100"/>
          <a:sy n="100" d="100"/>
        </p:scale>
        <p:origin x="-498" y="-108"/>
      </p:cViewPr>
      <p:guideLst>
        <p:guide orient="horz" pos="592"/>
        <p:guide orient="horz" pos="3967"/>
        <p:guide orient="horz" pos="3674"/>
        <p:guide pos="5473"/>
        <p:guide pos="290"/>
        <p:guide pos="32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08" y="-78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B12D875-F579-41BD-9D94-02ACF2F5A7B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84355CC-1565-4ECF-BD36-A0EE15C137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41051-314B-470D-9A4C-2EB1960869A0}" type="slidenum">
              <a:rPr lang="en-US" altLang="zh-CN" smtClean="0">
                <a:latin typeface="Arial" charset="0"/>
                <a:cs typeface="Arial" charset="0"/>
              </a:rPr>
              <a:pPr/>
              <a:t>2</a:t>
            </a:fld>
            <a:endParaRPr lang="en-US" altLang="zh-C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b="1" dirty="0" smtClean="0"/>
              <a:t>Class Loader hierarchy</a:t>
            </a:r>
            <a:r>
              <a:rPr lang="en-US" altLang="zh-CN" dirty="0" smtClean="0"/>
              <a:t> </a:t>
            </a:r>
          </a:p>
          <a:p>
            <a:pPr lvl="1">
              <a:defRPr/>
            </a:pPr>
            <a:r>
              <a:rPr lang="en-US" altLang="zh-CN" dirty="0" smtClean="0"/>
              <a:t>Each class loader (except the bootstrap class loader) has a parent class loader </a:t>
            </a:r>
          </a:p>
          <a:p>
            <a:pPr>
              <a:defRPr/>
            </a:pPr>
            <a:r>
              <a:rPr lang="en-US" altLang="zh-CN" b="1" dirty="0" smtClean="0"/>
              <a:t>Class loaders created automatically by the JVM</a:t>
            </a:r>
            <a:r>
              <a:rPr lang="en-US" altLang="zh-CN" dirty="0" smtClean="0"/>
              <a:t> </a:t>
            </a:r>
          </a:p>
          <a:p>
            <a:pPr lvl="1">
              <a:defRPr/>
            </a:pPr>
            <a:r>
              <a:rPr lang="en-US" altLang="zh-CN" dirty="0" smtClean="0"/>
              <a:t>Bootstrap class loader: Core classes </a:t>
            </a:r>
          </a:p>
          <a:p>
            <a:pPr lvl="1">
              <a:defRPr/>
            </a:pPr>
            <a:r>
              <a:rPr lang="en-US" altLang="zh-CN" dirty="0" smtClean="0"/>
              <a:t>Extension class loader: Installed extension classes </a:t>
            </a:r>
          </a:p>
          <a:p>
            <a:pPr lvl="1">
              <a:defRPr/>
            </a:pPr>
            <a:r>
              <a:rPr lang="en-US" altLang="zh-CN" dirty="0" smtClean="0"/>
              <a:t>System class loader: Classes on the class path </a:t>
            </a:r>
          </a:p>
          <a:p>
            <a:pPr>
              <a:defRPr/>
            </a:pPr>
            <a:r>
              <a:rPr lang="en-US" altLang="zh-CN" b="1" dirty="0" smtClean="0"/>
              <a:t>User-defined class loaders created by the program</a:t>
            </a:r>
            <a:r>
              <a:rPr lang="en-US" altLang="zh-CN" dirty="0" smtClean="0"/>
              <a:t> </a:t>
            </a:r>
          </a:p>
          <a:p>
            <a:pPr lvl="1">
              <a:defRPr/>
            </a:pPr>
            <a:r>
              <a:rPr lang="en-US" altLang="zh-CN" dirty="0" smtClean="0"/>
              <a:t>The system class loader is the parent class loader by default </a:t>
            </a:r>
          </a:p>
          <a:p>
            <a:pPr lvl="1">
              <a:defRPr/>
            </a:pPr>
            <a:r>
              <a:rPr lang="en-US" altLang="zh-CN" dirty="0" smtClean="0"/>
              <a:t>Another parent class loader can be specified explicitly </a:t>
            </a:r>
          </a:p>
          <a:p>
            <a:pPr>
              <a:defRPr/>
            </a:pPr>
            <a:r>
              <a:rPr lang="en-US" altLang="zh-CN" b="1" dirty="0" smtClean="0"/>
              <a:t>Each thread has an associated context class loader</a:t>
            </a:r>
            <a:r>
              <a:rPr lang="en-US" altLang="zh-CN" dirty="0" smtClean="0"/>
              <a:t> </a:t>
            </a:r>
          </a:p>
          <a:p>
            <a:pPr lvl="1">
              <a:defRPr/>
            </a:pPr>
            <a:r>
              <a:rPr lang="en-US" altLang="zh-CN" dirty="0" smtClean="0"/>
              <a:t>Default context class loader is the system class loader </a:t>
            </a:r>
          </a:p>
          <a:p>
            <a:pPr lvl="1">
              <a:defRPr/>
            </a:pPr>
            <a:r>
              <a:rPr lang="en-US" altLang="zh-CN" dirty="0" smtClean="0"/>
              <a:t>A different context class loader can be specified by calling </a:t>
            </a:r>
            <a:r>
              <a:rPr lang="en-US" altLang="zh-CN" dirty="0" err="1" smtClean="0"/>
              <a:t>Thread.setContextClassLoader</a:t>
            </a:r>
            <a:r>
              <a:rPr lang="en-US" altLang="zh-CN" dirty="0" smtClean="0"/>
              <a:t>() </a:t>
            </a:r>
          </a:p>
          <a:p>
            <a:pPr lvl="1">
              <a:defRPr/>
            </a:pPr>
            <a:r>
              <a:rPr lang="en-US" altLang="zh-CN" dirty="0" smtClean="0"/>
              <a:t>Obtain a thread's context class loader by calling </a:t>
            </a:r>
            <a:r>
              <a:rPr lang="en-US" altLang="zh-CN" dirty="0" err="1" smtClean="0"/>
              <a:t>Thread.getContextClassLoader</a:t>
            </a:r>
            <a:r>
              <a:rPr lang="en-US" altLang="zh-CN" dirty="0" smtClean="0"/>
              <a:t>() </a:t>
            </a:r>
          </a:p>
          <a:p>
            <a:pPr>
              <a:defRPr/>
            </a:pPr>
            <a:r>
              <a:rPr lang="en-US" altLang="zh-CN" b="1" dirty="0" smtClean="0"/>
              <a:t>Delegation model</a:t>
            </a:r>
            <a:r>
              <a:rPr lang="en-US" altLang="zh-CN" dirty="0" smtClean="0"/>
              <a:t> </a:t>
            </a:r>
          </a:p>
          <a:p>
            <a:pPr lvl="1">
              <a:defRPr/>
            </a:pPr>
            <a:r>
              <a:rPr lang="en-US" altLang="zh-CN" dirty="0" smtClean="0"/>
              <a:t>When asked to load a class, a class loader first asks its parent to load the class </a:t>
            </a:r>
          </a:p>
          <a:p>
            <a:pPr lvl="1">
              <a:defRPr/>
            </a:pPr>
            <a:r>
              <a:rPr lang="en-US" altLang="zh-CN" dirty="0" smtClean="0"/>
              <a:t>If the parent succeeds, the class loader returns the class from the parent </a:t>
            </a:r>
          </a:p>
          <a:p>
            <a:pPr lvl="1">
              <a:defRPr/>
            </a:pPr>
            <a:r>
              <a:rPr lang="en-US" altLang="zh-CN" dirty="0" smtClean="0"/>
              <a:t>If the parent fails, the class loader attempts to load the class itself </a:t>
            </a:r>
          </a:p>
          <a:p>
            <a:pPr lvl="1">
              <a:defRPr/>
            </a:pPr>
            <a:r>
              <a:rPr lang="en-US" altLang="zh-CN" dirty="0" smtClean="0"/>
              <a:t>This </a:t>
            </a:r>
            <a:r>
              <a:rPr lang="en-US" altLang="zh-CN" dirty="0" err="1" smtClean="0"/>
              <a:t>recurses</a:t>
            </a:r>
            <a:r>
              <a:rPr lang="en-US" altLang="zh-CN" dirty="0" smtClean="0"/>
              <a:t> up the hierarchy — thus, the class loader hierarchy is searched from the top back down to the starting point </a:t>
            </a:r>
          </a:p>
          <a:p>
            <a:pPr>
              <a:defRPr/>
            </a:pPr>
            <a:r>
              <a:rPr lang="en-US" altLang="zh-CN" b="1" dirty="0" smtClean="0"/>
              <a:t>Which class loader is used?</a:t>
            </a:r>
            <a:r>
              <a:rPr lang="en-US" altLang="zh-CN" dirty="0" smtClean="0"/>
              <a:t> </a:t>
            </a:r>
          </a:p>
          <a:p>
            <a:pPr lvl="1">
              <a:defRPr/>
            </a:pPr>
            <a:r>
              <a:rPr lang="en-US" altLang="zh-CN" dirty="0" smtClean="0"/>
              <a:t>You can explicitly load a class into a class loader by calling the class loader's </a:t>
            </a:r>
            <a:r>
              <a:rPr lang="en-US" altLang="zh-CN" dirty="0" err="1" smtClean="0"/>
              <a:t>loadClass</a:t>
            </a:r>
            <a:r>
              <a:rPr lang="en-US" altLang="zh-CN" dirty="0" smtClean="0"/>
              <a:t>() method </a:t>
            </a:r>
          </a:p>
          <a:p>
            <a:pPr lvl="1">
              <a:defRPr/>
            </a:pPr>
            <a:r>
              <a:rPr lang="en-US" altLang="zh-CN" dirty="0" smtClean="0"/>
              <a:t>If a class needs to be loaded and a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 is not explicitly specified -- e.g., a new statement is executed -- the class is loaded into the same class loader that loaded the class that contains the code that is executing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6026F6-B47D-493B-8C31-EF7832628AC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org.apache.catalina.startup</a:t>
            </a:r>
            <a:r>
              <a:rPr lang="en-US" altLang="zh-CN" smtClean="0"/>
              <a:t>.Bootstrap</a:t>
            </a: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org.apache.catalina.startup</a:t>
            </a:r>
            <a:r>
              <a:rPr lang="en-US" altLang="zh-CN" smtClean="0"/>
              <a:t>.Bootstrap</a:t>
            </a: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7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622F1FF5-4C2C-4E4D-AEDD-7F19A2255F04}" type="slidenum">
              <a:rPr lang="en-US" altLang="zh-CN" sz="1300" b="0"/>
              <a:pPr algn="r" defTabSz="966788"/>
              <a:t>11</a:t>
            </a:fld>
            <a:endParaRPr lang="en-US" altLang="zh-CN" sz="13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Caveat: if osa_framework makes use of third party lib which uses context class loader, we may also put that thirdparty lib under web-inf/lib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7"/>
          <p:cNvGrpSpPr>
            <a:grpSpLocks/>
          </p:cNvGrpSpPr>
          <p:nvPr userDrawn="1"/>
        </p:nvGrpSpPr>
        <p:grpSpPr bwMode="auto">
          <a:xfrm>
            <a:off x="0" y="0"/>
            <a:ext cx="9144000" cy="925513"/>
            <a:chOff x="0" y="0"/>
            <a:chExt cx="5760" cy="583"/>
          </a:xfrm>
        </p:grpSpPr>
        <p:pic>
          <p:nvPicPr>
            <p:cNvPr id="5" name="Picture 59" descr="sst print gradient bar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4" descr="STT_Horiz_293C_KO_PRINTBRK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0" y="127"/>
              <a:ext cx="1458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1"/>
          <p:cNvSpPr>
            <a:spLocks noChangeArrowheads="1"/>
          </p:cNvSpPr>
          <p:nvPr userDrawn="1"/>
        </p:nvSpPr>
        <p:spPr bwMode="auto">
          <a:xfrm>
            <a:off x="6992938" y="6537325"/>
            <a:ext cx="21336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8CC80502-FD93-45F2-9FC4-7AB70B88F472}" type="slidenum">
              <a:rPr lang="en-US" altLang="zh-CN" sz="800" b="0">
                <a:solidFill>
                  <a:schemeClr val="accent1"/>
                </a:solidFill>
                <a:latin typeface="Arial" pitchFamily="34" charset="0"/>
                <a:ea typeface="宋体" pitchFamily="2" charset="-122"/>
                <a:cs typeface="+mn-cs"/>
              </a:rPr>
              <a:pPr algn="r">
                <a:defRPr/>
              </a:pPr>
              <a:t>‹#›</a:t>
            </a:fld>
            <a:endParaRPr lang="en-US" altLang="zh-CN" sz="800" b="0" dirty="0">
              <a:solidFill>
                <a:schemeClr val="accent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Text Box 66"/>
          <p:cNvSpPr txBox="1">
            <a:spLocks noChangeArrowheads="1"/>
          </p:cNvSpPr>
          <p:nvPr userDrawn="1"/>
        </p:nvSpPr>
        <p:spPr bwMode="gray">
          <a:xfrm>
            <a:off x="7224713" y="430213"/>
            <a:ext cx="146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cs typeface="+mn-cs"/>
              </a:rPr>
              <a:t>SSHZ IT Transformation</a:t>
            </a:r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2055813"/>
            <a:ext cx="8232775" cy="1012825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656013"/>
            <a:ext cx="8232775" cy="1752600"/>
          </a:xfrm>
          <a:ln/>
        </p:spPr>
        <p:txBody>
          <a:bodyPr t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1030288"/>
            <a:ext cx="2057400" cy="522287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30288"/>
            <a:ext cx="6022975" cy="5222875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30288"/>
            <a:ext cx="8232775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727200"/>
            <a:ext cx="8232775" cy="45259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6992938" y="6537325"/>
            <a:ext cx="21336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04B06875-0FD7-458E-8B35-7E3B5709B43B}" type="slidenum">
              <a:rPr lang="en-US" altLang="zh-CN" sz="800" b="0">
                <a:solidFill>
                  <a:schemeClr val="accent1"/>
                </a:solidFill>
                <a:latin typeface="Arial" pitchFamily="34" charset="0"/>
                <a:ea typeface="宋体" pitchFamily="2" charset="-122"/>
                <a:cs typeface="+mn-cs"/>
              </a:rPr>
              <a:pPr algn="r">
                <a:defRPr/>
              </a:pPr>
              <a:t>‹#›</a:t>
            </a:fld>
            <a:endParaRPr lang="en-US" altLang="zh-CN" sz="800" b="0" dirty="0">
              <a:solidFill>
                <a:schemeClr val="accent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0" y="0"/>
            <a:ext cx="9144000" cy="925513"/>
            <a:chOff x="0" y="0"/>
            <a:chExt cx="5760" cy="583"/>
          </a:xfrm>
        </p:grpSpPr>
        <p:pic>
          <p:nvPicPr>
            <p:cNvPr id="6" name="Picture 11" descr="sst print gradient bar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5760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STT_Horiz_293C_KO_PRINTBRK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0" y="127"/>
              <a:ext cx="1458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 Box 13"/>
          <p:cNvSpPr txBox="1">
            <a:spLocks noChangeArrowheads="1"/>
          </p:cNvSpPr>
          <p:nvPr userDrawn="1"/>
        </p:nvSpPr>
        <p:spPr bwMode="gray">
          <a:xfrm>
            <a:off x="7724775" y="430213"/>
            <a:ext cx="96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cs typeface="+mn-cs"/>
              </a:rPr>
              <a:t>DIVISION NAME</a:t>
            </a:r>
          </a:p>
        </p:txBody>
      </p:sp>
      <p:sp>
        <p:nvSpPr>
          <p:cNvPr id="1867783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455613" y="2055813"/>
            <a:ext cx="8232775" cy="1012825"/>
          </a:xfrm>
        </p:spPr>
        <p:txBody>
          <a:bodyPr anchor="t"/>
          <a:lstStyle>
            <a:lvl1pPr>
              <a:lnSpc>
                <a:spcPct val="9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677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698875"/>
            <a:ext cx="8232775" cy="1752600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375" y="792163"/>
            <a:ext cx="4037013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792163"/>
            <a:ext cx="4038600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65900"/>
            <a:ext cx="1265238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B0F0"/>
                </a:solidFill>
                <a:cs typeface="+mn-cs"/>
              </a:rPr>
              <a:t>Company Internal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122238"/>
            <a:ext cx="2057400" cy="5232400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22238"/>
            <a:ext cx="6022975" cy="523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6992938" y="6537325"/>
            <a:ext cx="21336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6A56D82B-4BA9-4F7E-B645-782E188351EF}" type="slidenum">
              <a:rPr lang="en-US" altLang="zh-CN" sz="800" b="0">
                <a:solidFill>
                  <a:schemeClr val="bg2"/>
                </a:solidFill>
                <a:latin typeface="Arial" pitchFamily="34" charset="0"/>
                <a:ea typeface="宋体" pitchFamily="2" charset="-122"/>
                <a:cs typeface="+mn-cs"/>
              </a:rPr>
              <a:pPr algn="r">
                <a:defRPr/>
              </a:pPr>
              <a:t>‹#›</a:t>
            </a:fld>
            <a:endParaRPr lang="en-US" altLang="zh-CN" sz="800" b="0" dirty="0">
              <a:solidFill>
                <a:schemeClr val="bg2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" name="Group 98"/>
          <p:cNvGrpSpPr>
            <a:grpSpLocks/>
          </p:cNvGrpSpPr>
          <p:nvPr userDrawn="1"/>
        </p:nvGrpSpPr>
        <p:grpSpPr bwMode="auto">
          <a:xfrm>
            <a:off x="0" y="5262563"/>
            <a:ext cx="9144000" cy="1612900"/>
            <a:chOff x="0" y="3315"/>
            <a:chExt cx="5760" cy="1016"/>
          </a:xfrm>
        </p:grpSpPr>
        <p:pic>
          <p:nvPicPr>
            <p:cNvPr id="6" name="Picture 85" descr="sst print gradient bar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3970"/>
              <a:ext cx="576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6" descr="Corp_KO_TAG_line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1" y="4030"/>
              <a:ext cx="420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89" descr="STT_Horiz_293CPRINT_logo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5" y="3315"/>
              <a:ext cx="1814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104"/>
          <p:cNvSpPr>
            <a:spLocks noChangeArrowheads="1"/>
          </p:cNvSpPr>
          <p:nvPr userDrawn="1"/>
        </p:nvSpPr>
        <p:spPr bwMode="auto">
          <a:xfrm>
            <a:off x="4735513" y="249238"/>
            <a:ext cx="39719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r">
              <a:defRPr/>
            </a:pPr>
            <a:r>
              <a:rPr lang="en-US" sz="1100" dirty="0">
                <a:solidFill>
                  <a:schemeClr val="tx2"/>
                </a:solidFill>
                <a:cs typeface="+mn-cs"/>
              </a:rPr>
              <a:t>OoA | State Street Hangzhou</a:t>
            </a:r>
          </a:p>
        </p:txBody>
      </p:sp>
      <p:sp>
        <p:nvSpPr>
          <p:cNvPr id="12851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2063750"/>
            <a:ext cx="8228013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7200" y="3717925"/>
            <a:ext cx="8228013" cy="1128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r">
              <a:spcBef>
                <a:spcPct val="3000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727200"/>
            <a:ext cx="4040187" cy="4525963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040188" cy="4525963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565900"/>
            <a:ext cx="14843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B0F0"/>
                </a:solidFill>
                <a:cs typeface="+mn-cs"/>
              </a:rPr>
              <a:t>Company Internal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0"/>
          <p:cNvGrpSpPr>
            <a:grpSpLocks/>
          </p:cNvGrpSpPr>
          <p:nvPr/>
        </p:nvGrpSpPr>
        <p:grpSpPr bwMode="auto">
          <a:xfrm>
            <a:off x="0" y="0"/>
            <a:ext cx="9144000" cy="573088"/>
            <a:chOff x="0" y="0"/>
            <a:chExt cx="5760" cy="361"/>
          </a:xfrm>
        </p:grpSpPr>
        <p:pic>
          <p:nvPicPr>
            <p:cNvPr id="1030" name="Picture 47" descr="sst print gradient bar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576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41" descr="SSGS_state_street_logo_mod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294" y="117"/>
              <a:ext cx="92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27200"/>
            <a:ext cx="8232775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30288"/>
            <a:ext cx="823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275927" name="Rectangle 23"/>
          <p:cNvSpPr>
            <a:spLocks noChangeArrowheads="1"/>
          </p:cNvSpPr>
          <p:nvPr/>
        </p:nvSpPr>
        <p:spPr bwMode="auto">
          <a:xfrm>
            <a:off x="6992938" y="6537325"/>
            <a:ext cx="21336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1BBD1FE-4348-4A50-9BCE-A75F3E3A8C30}" type="slidenum">
              <a:rPr lang="en-US" altLang="zh-CN" sz="800" b="0">
                <a:solidFill>
                  <a:schemeClr val="accent1"/>
                </a:solidFill>
                <a:latin typeface="Arial" pitchFamily="34" charset="0"/>
                <a:ea typeface="宋体" pitchFamily="2" charset="-122"/>
                <a:cs typeface="+mn-cs"/>
              </a:rPr>
              <a:pPr algn="r">
                <a:defRPr/>
              </a:pPr>
              <a:t>‹#›</a:t>
            </a:fld>
            <a:endParaRPr lang="en-US" altLang="zh-CN" sz="800" b="0" dirty="0">
              <a:solidFill>
                <a:schemeClr val="accent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686" r:id="rId3"/>
    <p:sldLayoutId id="2147483687" r:id="rId4"/>
    <p:sldLayoutId id="2147483688" r:id="rId5"/>
    <p:sldLayoutId id="2147483717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17525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863600" indent="-1809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3pPr>
      <a:lvl4pPr marL="120015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4pPr>
      <a:lvl5pPr marL="1543050" indent="-1666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</a:defRPr>
      </a:lvl5pPr>
      <a:lvl6pPr marL="200025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defRPr sz="1200">
          <a:solidFill>
            <a:schemeClr val="tx1"/>
          </a:solidFill>
          <a:latin typeface="+mn-lt"/>
        </a:defRPr>
      </a:lvl6pPr>
      <a:lvl7pPr marL="245745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defRPr sz="1200">
          <a:solidFill>
            <a:schemeClr val="tx1"/>
          </a:solidFill>
          <a:latin typeface="+mn-lt"/>
        </a:defRPr>
      </a:lvl7pPr>
      <a:lvl8pPr marL="291465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defRPr sz="1200">
          <a:solidFill>
            <a:schemeClr val="tx1"/>
          </a:solidFill>
          <a:latin typeface="+mn-lt"/>
        </a:defRPr>
      </a:lvl8pPr>
      <a:lvl9pPr marL="3371850" indent="-166688" algn="l" rtl="0" eaLnBrk="1" fontAlgn="base" hangingPunct="1">
        <a:spcBef>
          <a:spcPct val="20000"/>
        </a:spcBef>
        <a:spcAft>
          <a:spcPct val="0"/>
        </a:spcAft>
        <a:buFont typeface="Arial" charset="0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 descr="sst print gradient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792163"/>
            <a:ext cx="8228013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122238"/>
            <a:ext cx="823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866758" name="Rectangle 6"/>
          <p:cNvSpPr>
            <a:spLocks noChangeArrowheads="1"/>
          </p:cNvSpPr>
          <p:nvPr/>
        </p:nvSpPr>
        <p:spPr bwMode="auto">
          <a:xfrm>
            <a:off x="6992938" y="6537325"/>
            <a:ext cx="21336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0121EC6-24EB-4582-AD5B-4671DB3332D1}" type="slidenum">
              <a:rPr lang="en-US" altLang="zh-CN" sz="800" b="0">
                <a:solidFill>
                  <a:schemeClr val="accent1"/>
                </a:solidFill>
                <a:latin typeface="Arial" pitchFamily="34" charset="0"/>
                <a:ea typeface="宋体" pitchFamily="2" charset="-122"/>
                <a:cs typeface="+mn-cs"/>
              </a:rPr>
              <a:pPr algn="r">
                <a:defRPr/>
              </a:pPr>
              <a:t>‹#›</a:t>
            </a:fld>
            <a:endParaRPr lang="en-US" altLang="zh-CN" sz="800" b="0" dirty="0">
              <a:solidFill>
                <a:schemeClr val="accent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4342" name="Picture 9" descr="STT_TYPEONLY_RGB_29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564438" y="6535738"/>
            <a:ext cx="11239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863600" indent="-1809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3pPr>
      <a:lvl4pPr marL="120015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</a:defRPr>
      </a:lvl4pPr>
      <a:lvl5pPr marL="1543050" indent="-1666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b="1">
          <a:solidFill>
            <a:schemeClr val="tx1"/>
          </a:solidFill>
          <a:latin typeface="+mn-lt"/>
        </a:defRPr>
      </a:lvl5pPr>
      <a:lvl6pPr marL="2000250" indent="-16668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 b="1">
          <a:solidFill>
            <a:schemeClr val="tx1"/>
          </a:solidFill>
          <a:latin typeface="+mn-lt"/>
        </a:defRPr>
      </a:lvl6pPr>
      <a:lvl7pPr marL="2457450" indent="-16668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 b="1">
          <a:solidFill>
            <a:schemeClr val="tx1"/>
          </a:solidFill>
          <a:latin typeface="+mn-lt"/>
        </a:defRPr>
      </a:lvl7pPr>
      <a:lvl8pPr marL="2914650" indent="-16668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 b="1">
          <a:solidFill>
            <a:schemeClr val="tx1"/>
          </a:solidFill>
          <a:latin typeface="+mn-lt"/>
        </a:defRPr>
      </a:lvl8pPr>
      <a:lvl9pPr marL="3371850" indent="-16668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109538" indent="-1095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517525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chemeClr val="tx1"/>
          </a:solidFill>
          <a:latin typeface="+mn-lt"/>
        </a:defRPr>
      </a:lvl2pPr>
      <a:lvl3pPr marL="863600" indent="-1809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chemeClr val="tx1"/>
          </a:solidFill>
          <a:latin typeface="+mn-lt"/>
        </a:defRPr>
      </a:lvl3pPr>
      <a:lvl4pPr marL="1200150" indent="-1762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chemeClr val="tx1"/>
          </a:solidFill>
          <a:latin typeface="+mn-lt"/>
        </a:defRPr>
      </a:lvl4pPr>
      <a:lvl5pPr marL="1543050" indent="-1666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chemeClr val="tx1"/>
          </a:solidFill>
          <a:latin typeface="+mn-lt"/>
        </a:defRPr>
      </a:lvl5pPr>
      <a:lvl6pPr marL="2000250" indent="-16668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chemeClr val="tx1"/>
          </a:solidFill>
          <a:latin typeface="+mn-lt"/>
        </a:defRPr>
      </a:lvl6pPr>
      <a:lvl7pPr marL="2457450" indent="-16668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chemeClr val="tx1"/>
          </a:solidFill>
          <a:latin typeface="+mn-lt"/>
        </a:defRPr>
      </a:lvl7pPr>
      <a:lvl8pPr marL="2914650" indent="-16668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chemeClr val="tx1"/>
          </a:solidFill>
          <a:latin typeface="+mn-lt"/>
        </a:defRPr>
      </a:lvl8pPr>
      <a:lvl9pPr marL="3371850" indent="-16668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ClassLoader In Cloud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r>
              <a:rPr lang="en-US" sz="1600" smtClean="0">
                <a:solidFill>
                  <a:srgbClr val="838383"/>
                </a:solidFill>
              </a:rPr>
              <a:t> Architecture Group| Stack &amp; Cloud</a:t>
            </a:r>
            <a:endParaRPr lang="en-US" altLang="zh-CN" sz="1600" b="0" smtClean="0">
              <a:ea typeface="宋体" pitchFamily="2" charset="-122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Jun 08, 2012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 idx="4294967295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In Cloud – Different ClassLoader</a:t>
            </a:r>
            <a:endParaRPr lang="en-US" sz="2400" smtClean="0">
              <a:solidFill>
                <a:srgbClr val="0070C0"/>
              </a:solidFill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914400" y="1647825"/>
            <a:ext cx="491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66725" y="1670050"/>
            <a:ext cx="40259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&lt;servlet&gt;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&lt;servlet-name&gt;QuartzInitializer&lt;/servlet-name&gt;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&lt;display-name&gt;Quartz Initializer </a:t>
            </a:r>
            <a:r>
              <a:rPr lang="en-US" sz="1400" u="sng">
                <a:solidFill>
                  <a:schemeClr val="tx2"/>
                </a:solidFill>
              </a:rPr>
              <a:t>Servlet</a:t>
            </a:r>
            <a:r>
              <a:rPr lang="en-US" sz="1400">
                <a:solidFill>
                  <a:schemeClr val="tx2"/>
                </a:solidFill>
              </a:rPr>
              <a:t>&lt;/display-name&gt;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&lt;servlet-class&gt;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com.ssc.cashpro.quartz.CashproJobStarter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&lt;/servlet-class&gt;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&lt;load-on-startup&gt;3&lt;/load-on-startup&gt;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&lt;init-param&gt;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&lt;param-name&gt;shutdown-on-unload&lt;/param-name&gt;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&lt;param-value&gt;true&lt;/param-value&gt;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&lt;/init-param&gt;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&lt;init-param&gt;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&lt;param-name&gt;start-scheduler-on-load&lt;/param-name&gt;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&lt;param-value&gt;true&lt;/param-value&gt;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&lt;/init-param&gt;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&lt;/servlet&gt;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867275" y="1717675"/>
            <a:ext cx="36925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&lt;servlet id=</a:t>
            </a:r>
            <a:r>
              <a:rPr lang="en-US" sz="1400" i="1">
                <a:solidFill>
                  <a:schemeClr val="tx2"/>
                </a:solidFill>
              </a:rPr>
              <a:t>"XMLServlet"</a:t>
            </a:r>
            <a:r>
              <a:rPr lang="en-US" sz="1400">
                <a:solidFill>
                  <a:schemeClr val="tx2"/>
                </a:solidFill>
              </a:rPr>
              <a:t>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&lt;servlet-name&gt;XMLServlet&lt;/servlet-name&gt;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</a:t>
            </a:r>
            <a:r>
              <a:rPr lang="en-US" sz="1400" u="sng">
                <a:solidFill>
                  <a:schemeClr val="tx2"/>
                </a:solidFill>
              </a:rPr>
              <a:t>display-name</a:t>
            </a:r>
            <a:r>
              <a:rPr lang="en-US" sz="1400">
                <a:solidFill>
                  <a:schemeClr val="tx2"/>
                </a:solidFill>
              </a:rPr>
              <a:t>&gt;XML </a:t>
            </a:r>
            <a:r>
              <a:rPr lang="en-US" sz="1400" u="sng">
                <a:solidFill>
                  <a:schemeClr val="tx2"/>
                </a:solidFill>
              </a:rPr>
              <a:t>Servlet</a:t>
            </a:r>
            <a:r>
              <a:rPr lang="en-US" sz="1400">
                <a:solidFill>
                  <a:schemeClr val="tx2"/>
                </a:solidFill>
              </a:rPr>
              <a:t>&lt;/display-name&gt;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&lt;description&gt;XML Adapter </a:t>
            </a:r>
            <a:r>
              <a:rPr lang="en-US" sz="1400" u="sng">
                <a:solidFill>
                  <a:schemeClr val="tx2"/>
                </a:solidFill>
              </a:rPr>
              <a:t>servlet</a:t>
            </a:r>
            <a:r>
              <a:rPr lang="en-US" sz="1400">
                <a:solidFill>
                  <a:schemeClr val="tx2"/>
                </a:solidFill>
              </a:rPr>
              <a:t> with both request and response in XML&lt;/description&gt;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&lt;servlet-class&gt;com.ssc.faw.controller.XMLServlet&lt;/servlet-class&gt;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&lt;load-on-startup&gt;2&lt;/load-on-startup&gt;</a:t>
            </a:r>
          </a:p>
          <a:p>
            <a:pPr>
              <a:defRPr/>
            </a:pPr>
            <a:r>
              <a:rPr lang="en-US" sz="1400">
                <a:solidFill>
                  <a:schemeClr val="tx2"/>
                </a:solidFill>
              </a:rPr>
              <a:t>&lt;/servlet&gt;</a:t>
            </a:r>
          </a:p>
        </p:txBody>
      </p:sp>
      <p:sp>
        <p:nvSpPr>
          <p:cNvPr id="55301" name="WordArt 6"/>
          <p:cNvSpPr>
            <a:spLocks noChangeArrowheads="1" noChangeShapeType="1" noTextEdit="1"/>
          </p:cNvSpPr>
          <p:nvPr/>
        </p:nvSpPr>
        <p:spPr bwMode="auto">
          <a:xfrm>
            <a:off x="1290638" y="6076950"/>
            <a:ext cx="2219325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Webapp ClassLoader</a:t>
            </a:r>
          </a:p>
        </p:txBody>
      </p:sp>
      <p:sp>
        <p:nvSpPr>
          <p:cNvPr id="55302" name="WordArt 7"/>
          <p:cNvSpPr>
            <a:spLocks noChangeArrowheads="1" noChangeShapeType="1" noTextEdit="1"/>
          </p:cNvSpPr>
          <p:nvPr/>
        </p:nvSpPr>
        <p:spPr bwMode="auto">
          <a:xfrm>
            <a:off x="5700713" y="6029325"/>
            <a:ext cx="2219325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Shared ClassLoader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 idx="4294967295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In Cloud -- Issue</a:t>
            </a:r>
            <a:endParaRPr lang="en-US" sz="2400" smtClean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56322" name="TextBox 2"/>
          <p:cNvSpPr txBox="1">
            <a:spLocks noChangeArrowheads="1"/>
          </p:cNvSpPr>
          <p:nvPr/>
        </p:nvSpPr>
        <p:spPr bwMode="auto">
          <a:xfrm>
            <a:off x="534988" y="1228725"/>
            <a:ext cx="74993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b="0">
              <a:solidFill>
                <a:srgbClr val="0070C0"/>
              </a:solidFill>
              <a:ea typeface="宋体" pitchFamily="2" charset="-122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zh-CN" b="0">
                <a:solidFill>
                  <a:srgbClr val="0070C0"/>
                </a:solidFill>
                <a:ea typeface="宋体" pitchFamily="2" charset="-122"/>
              </a:rPr>
              <a:t> “Incorrect” value for static variable in servlet class 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endParaRPr lang="en-US" altLang="zh-CN" b="0">
              <a:solidFill>
                <a:srgbClr val="0070C0"/>
              </a:solidFill>
              <a:ea typeface="宋体" pitchFamily="2" charset="-122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/>
              <a:t> </a:t>
            </a:r>
            <a:r>
              <a:rPr lang="en-US" altLang="zh-CN" b="0">
                <a:solidFill>
                  <a:srgbClr val="0070C0"/>
                </a:solidFill>
                <a:ea typeface="宋体" pitchFamily="2" charset="-122"/>
              </a:rPr>
              <a:t>java.lang.ClassCastException: ABC cannot be cast to ABC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 idx="4294967295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In Cloud -- Solution</a:t>
            </a:r>
            <a:endParaRPr lang="en-US" sz="2400" smtClean="0">
              <a:solidFill>
                <a:srgbClr val="0070C0"/>
              </a:solidFill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914400" y="1647825"/>
            <a:ext cx="491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981075" y="2936875"/>
            <a:ext cx="688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chemeClr val="tx2"/>
                </a:solidFill>
                <a:ea typeface="宋体" pitchFamily="2" charset="-122"/>
              </a:rPr>
              <a:t>p</a:t>
            </a:r>
            <a:r>
              <a:rPr lang="en-US" sz="2400">
                <a:solidFill>
                  <a:schemeClr val="tx2"/>
                </a:solidFill>
              </a:rPr>
              <a:t>ut osa_framework.jar under WEB-INF/lib/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5613" y="1320800"/>
            <a:ext cx="8232775" cy="4932363"/>
          </a:xfrm>
          <a:prstGeom prst="rect">
            <a:avLst/>
          </a:prstGeom>
        </p:spPr>
        <p:txBody>
          <a:bodyPr/>
          <a:lstStyle/>
          <a:p>
            <a:pPr marL="517525" lvl="1" indent="-176213">
              <a:spcBef>
                <a:spcPct val="20000"/>
              </a:spcBef>
              <a:defRPr/>
            </a:pPr>
            <a:endParaRPr lang="en-US" sz="1400" b="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517525" lvl="1" indent="-176213">
              <a:spcBef>
                <a:spcPct val="20000"/>
              </a:spcBef>
              <a:buFont typeface="Arial" charset="0"/>
              <a:buChar char="–"/>
              <a:defRPr/>
            </a:pPr>
            <a:endParaRPr lang="en-US" sz="1400" b="0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174625" indent="-174625">
              <a:spcBef>
                <a:spcPct val="50000"/>
              </a:spcBef>
              <a:buClr>
                <a:schemeClr val="accent1"/>
              </a:buClr>
              <a:buFontTx/>
              <a:buChar char="•"/>
              <a:defRPr/>
            </a:pPr>
            <a:endParaRPr lang="en-US" sz="1600" b="0" kern="0" dirty="0">
              <a:latin typeface="+mn-lt"/>
              <a:cs typeface="+mn-cs"/>
            </a:endParaRPr>
          </a:p>
          <a:p>
            <a:pPr marL="517525" lvl="1" indent="-176213">
              <a:spcBef>
                <a:spcPct val="20000"/>
              </a:spcBef>
              <a:buFont typeface="Arial" charset="0"/>
              <a:buNone/>
              <a:defRPr/>
            </a:pPr>
            <a:endParaRPr lang="en-US" sz="1400" b="0" kern="0" dirty="0">
              <a:latin typeface="+mn-lt"/>
              <a:cs typeface="+mn-cs"/>
            </a:endParaRPr>
          </a:p>
          <a:p>
            <a:pPr marL="517525" lvl="1" indent="-176213">
              <a:spcBef>
                <a:spcPct val="20000"/>
              </a:spcBef>
              <a:buFont typeface="Arial" charset="0"/>
              <a:buChar char="–"/>
              <a:defRPr/>
            </a:pPr>
            <a:endParaRPr lang="en-US" sz="1400" b="0" kern="0" dirty="0">
              <a:latin typeface="+mn-lt"/>
              <a:cs typeface="+mn-cs"/>
            </a:endParaRPr>
          </a:p>
          <a:p>
            <a:pPr marL="517525" lvl="1" indent="-176213">
              <a:spcBef>
                <a:spcPct val="20000"/>
              </a:spcBef>
              <a:buFont typeface="Arial" charset="0"/>
              <a:buChar char="–"/>
              <a:defRPr/>
            </a:pPr>
            <a:endParaRPr lang="en-US" sz="1400" b="0" kern="0" dirty="0">
              <a:latin typeface="+mn-lt"/>
              <a:cs typeface="+mn-cs"/>
            </a:endParaRPr>
          </a:p>
          <a:p>
            <a:pPr marL="517525" lvl="1" indent="-176213">
              <a:spcBef>
                <a:spcPct val="20000"/>
              </a:spcBef>
              <a:buFont typeface="Arial" charset="0"/>
              <a:buChar char="–"/>
              <a:defRPr/>
            </a:pPr>
            <a:endParaRPr lang="en-US" sz="1400" b="0" kern="0" dirty="0">
              <a:latin typeface="+mn-lt"/>
              <a:cs typeface="+mn-cs"/>
            </a:endParaRPr>
          </a:p>
          <a:p>
            <a:pPr marL="174625" indent="-174625">
              <a:spcBef>
                <a:spcPct val="50000"/>
              </a:spcBef>
              <a:buClr>
                <a:schemeClr val="accent1"/>
              </a:buClr>
              <a:buFontTx/>
              <a:buChar char="•"/>
              <a:defRPr/>
            </a:pPr>
            <a:endParaRPr lang="en-US" sz="1600" b="0" kern="0" dirty="0">
              <a:latin typeface="+mn-lt"/>
              <a:cs typeface="+mn-cs"/>
            </a:endParaRPr>
          </a:p>
          <a:p>
            <a:pPr marL="174625" indent="-174625">
              <a:spcBef>
                <a:spcPct val="50000"/>
              </a:spcBef>
              <a:buClr>
                <a:schemeClr val="accent1"/>
              </a:buClr>
              <a:buFontTx/>
              <a:buChar char="•"/>
              <a:defRPr/>
            </a:pPr>
            <a:endParaRPr lang="en-US" sz="1600" b="0" kern="0" dirty="0">
              <a:latin typeface="+mn-lt"/>
              <a:cs typeface="+mn-cs"/>
            </a:endParaRPr>
          </a:p>
          <a:p>
            <a:pPr marL="174625" indent="-174625">
              <a:spcBef>
                <a:spcPct val="50000"/>
              </a:spcBef>
              <a:buClr>
                <a:schemeClr val="accent1"/>
              </a:buClr>
              <a:buFontTx/>
              <a:buChar char="•"/>
              <a:defRPr/>
            </a:pPr>
            <a:endParaRPr lang="en-US" sz="1600" b="0" kern="0" dirty="0">
              <a:latin typeface="+mn-lt"/>
              <a:cs typeface="+mn-cs"/>
            </a:endParaRPr>
          </a:p>
        </p:txBody>
      </p:sp>
      <p:pic>
        <p:nvPicPr>
          <p:cNvPr id="60419" name="Picture 5" descr="question_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200" y="1641475"/>
            <a:ext cx="619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55613" y="695325"/>
            <a:ext cx="8232775" cy="304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534988" y="1228725"/>
            <a:ext cx="74993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000" b="0">
                <a:solidFill>
                  <a:srgbClr val="0070C0"/>
                </a:solidFill>
              </a:rPr>
              <a:t> </a:t>
            </a:r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ClassLoader overview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altLang="zh-CN" sz="1600" b="0">
                <a:solidFill>
                  <a:srgbClr val="0070C0"/>
                </a:solidFill>
                <a:ea typeface="宋体" pitchFamily="2" charset="-122"/>
              </a:rPr>
              <a:t>Class Loader Hierarchy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altLang="zh-CN" sz="1600" b="0">
                <a:solidFill>
                  <a:srgbClr val="0070C0"/>
                </a:solidFill>
                <a:ea typeface="宋体" pitchFamily="2" charset="-122"/>
              </a:rPr>
              <a:t>Dynamical Class Loading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None/>
            </a:pPr>
            <a:endParaRPr lang="en-US" sz="1600" b="0">
              <a:solidFill>
                <a:srgbClr val="0070C0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000" b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ClassLoader in Tomcat</a:t>
            </a:r>
            <a:endParaRPr lang="en-US" sz="2000" b="0">
              <a:solidFill>
                <a:srgbClr val="0070C0"/>
              </a:solidFill>
              <a:ea typeface="宋体" pitchFamily="2" charset="-122"/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altLang="zh-CN" sz="1600" b="0">
                <a:solidFill>
                  <a:srgbClr val="0070C0"/>
                </a:solidFill>
                <a:ea typeface="宋体" pitchFamily="2" charset="-122"/>
              </a:rPr>
              <a:t>Class Loader Hierarchy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altLang="zh-CN" sz="1600" b="0">
                <a:solidFill>
                  <a:srgbClr val="0070C0"/>
                </a:solidFill>
                <a:ea typeface="宋体" pitchFamily="2" charset="-122"/>
              </a:rPr>
              <a:t>Servlet loading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None/>
            </a:pPr>
            <a:endParaRPr lang="en-US" altLang="zh-CN" sz="1600" b="0">
              <a:solidFill>
                <a:srgbClr val="0070C0"/>
              </a:solidFill>
              <a:ea typeface="宋体" pitchFamily="2" charset="-122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 ClassLoader in Cloud</a:t>
            </a:r>
            <a:endParaRPr lang="en-US" sz="1600" b="0">
              <a:solidFill>
                <a:srgbClr val="0070C0"/>
              </a:solidFill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zh-CN" sz="1600" b="0">
                <a:solidFill>
                  <a:srgbClr val="0070C0"/>
                </a:solidFill>
                <a:ea typeface="宋体" pitchFamily="2" charset="-122"/>
              </a:rPr>
              <a:t>Class Loader configuration</a:t>
            </a:r>
            <a:endParaRPr lang="en-US" sz="1600" b="0">
              <a:solidFill>
                <a:srgbClr val="0070C0"/>
              </a:solidFill>
              <a:ea typeface="宋体" pitchFamily="2" charset="-122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altLang="zh-CN" sz="1600" b="0">
                <a:solidFill>
                  <a:srgbClr val="0070C0"/>
                </a:solidFill>
                <a:ea typeface="宋体" pitchFamily="2" charset="-122"/>
              </a:rPr>
              <a:t>Issue &amp;&amp; solution</a:t>
            </a:r>
            <a:endParaRPr lang="en-US" sz="1600" b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 idx="4294967295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Overview -- Class Loader Hierarchy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914400" y="1647825"/>
            <a:ext cx="491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4035" name="Title 1"/>
          <p:cNvSpPr>
            <a:spLocks/>
          </p:cNvSpPr>
          <p:nvPr/>
        </p:nvSpPr>
        <p:spPr bwMode="auto">
          <a:xfrm>
            <a:off x="455613" y="1857375"/>
            <a:ext cx="7089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/>
            </a:r>
            <a:br>
              <a:rPr lang="en-US" altLang="zh-CN" sz="200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	</a:t>
            </a:r>
            <a:endParaRPr lang="en-US" sz="2000" b="0">
              <a:solidFill>
                <a:srgbClr val="0070C0"/>
              </a:solidFill>
            </a:endParaRPr>
          </a:p>
        </p:txBody>
      </p:sp>
      <p:pic>
        <p:nvPicPr>
          <p:cNvPr id="44036" name="Picture 1" descr="http://www.cs.rit.edu/~ark/lectures/cl/figures/Fig5_1_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75" y="1609725"/>
            <a:ext cx="33147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Overview – Dynamical Class Loading</a:t>
            </a:r>
            <a:endParaRPr lang="en-US" sz="2400" smtClean="0">
              <a:solidFill>
                <a:srgbClr val="0070C0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914400" y="1647825"/>
            <a:ext cx="491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6083" name="Title 1"/>
          <p:cNvSpPr>
            <a:spLocks/>
          </p:cNvSpPr>
          <p:nvPr/>
        </p:nvSpPr>
        <p:spPr bwMode="auto">
          <a:xfrm>
            <a:off x="455613" y="1857375"/>
            <a:ext cx="7089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000" i="1">
                <a:solidFill>
                  <a:srgbClr val="0070C0"/>
                </a:solidFill>
                <a:ea typeface="宋体" pitchFamily="2" charset="-122"/>
              </a:rPr>
              <a:t>System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ClassLoader</a:t>
            </a:r>
            <a:br>
              <a:rPr lang="en-US" altLang="zh-CN" sz="200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sz="2000" b="0">
                <a:solidFill>
                  <a:schemeClr val="tx2"/>
                </a:solidFill>
                <a:ea typeface="宋体" pitchFamily="2" charset="-122"/>
              </a:rPr>
              <a:t>	ClassLoader.getSystemClassLoader()</a:t>
            </a:r>
            <a:endParaRPr lang="en-US" sz="2000" b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14350" y="2849563"/>
            <a:ext cx="5670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70C0"/>
                </a:solidFill>
                <a:ea typeface="宋体" pitchFamily="2" charset="-122"/>
              </a:rPr>
              <a:t>Current class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ClassLoader</a:t>
            </a:r>
            <a:br>
              <a:rPr lang="en-US" altLang="zh-CN" sz="200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b="0">
                <a:solidFill>
                  <a:schemeClr val="tx2"/>
                </a:solidFill>
                <a:ea typeface="宋体" pitchFamily="2" charset="-122"/>
              </a:rPr>
              <a:t>	</a:t>
            </a:r>
            <a:r>
              <a:rPr lang="en-US" b="0">
                <a:solidFill>
                  <a:schemeClr val="tx2"/>
                </a:solidFill>
              </a:rPr>
              <a:t>Class.forName(String className) </a:t>
            </a:r>
            <a:r>
              <a:rPr lang="en-US" altLang="zh-CN" b="0">
                <a:solidFill>
                  <a:schemeClr val="tx2"/>
                </a:solidFill>
                <a:ea typeface="宋体" pitchFamily="2" charset="-122"/>
              </a:rPr>
              <a:t>   	</a:t>
            </a:r>
          </a:p>
          <a:p>
            <a:r>
              <a:rPr lang="en-US" altLang="zh-CN" b="0">
                <a:solidFill>
                  <a:schemeClr val="tx2"/>
                </a:solidFill>
                <a:ea typeface="宋体" pitchFamily="2" charset="-122"/>
              </a:rPr>
              <a:t>	</a:t>
            </a:r>
            <a:r>
              <a:rPr lang="en-US" b="0">
                <a:solidFill>
                  <a:schemeClr val="tx2"/>
                </a:solidFill>
              </a:rPr>
              <a:t>Class.getResource(String name) 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42925" y="4025900"/>
            <a:ext cx="60769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70C0"/>
                </a:solidFill>
                <a:ea typeface="宋体" pitchFamily="2" charset="-122"/>
              </a:rPr>
              <a:t>Current thread context</a:t>
            </a:r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 ClassLoader</a:t>
            </a:r>
            <a:br>
              <a:rPr lang="en-US" altLang="zh-CN" sz="2000">
                <a:solidFill>
                  <a:srgbClr val="0070C0"/>
                </a:solidFill>
                <a:ea typeface="宋体" pitchFamily="2" charset="-122"/>
              </a:rPr>
            </a:br>
            <a:r>
              <a:rPr lang="en-US" altLang="zh-CN" b="0">
                <a:solidFill>
                  <a:schemeClr val="tx2"/>
                </a:solidFill>
                <a:ea typeface="宋体" pitchFamily="2" charset="-122"/>
              </a:rPr>
              <a:t>	</a:t>
            </a:r>
            <a:r>
              <a:rPr lang="en-US" b="0">
                <a:solidFill>
                  <a:schemeClr val="tx2"/>
                </a:solidFill>
              </a:rPr>
              <a:t>Thread.currentThread().getContextClassLoader(</a:t>
            </a:r>
            <a:r>
              <a:rPr lang="en-US" altLang="zh-CN" b="0">
                <a:solidFill>
                  <a:schemeClr val="tx2"/>
                </a:solidFill>
                <a:ea typeface="宋体" pitchFamily="2" charset="-122"/>
              </a:rPr>
              <a:t>)</a:t>
            </a:r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5" grpId="0"/>
      <p:bldP spid="460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Overview – Context Class Loader</a:t>
            </a:r>
            <a:endParaRPr lang="en-US" sz="2400" smtClean="0">
              <a:solidFill>
                <a:srgbClr val="0070C0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914400" y="1647825"/>
            <a:ext cx="491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47107" name="Title 1"/>
          <p:cNvSpPr>
            <a:spLocks/>
          </p:cNvSpPr>
          <p:nvPr/>
        </p:nvSpPr>
        <p:spPr bwMode="auto">
          <a:xfrm>
            <a:off x="455613" y="1857375"/>
            <a:ext cx="708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 b="0">
                <a:solidFill>
                  <a:srgbClr val="0070C0"/>
                </a:solidFill>
              </a:rPr>
              <a:t>Q: When should I use </a:t>
            </a:r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thread.getContextClassLoader()?</a:t>
            </a:r>
            <a:endParaRPr lang="en-US" sz="2000" b="0">
              <a:solidFill>
                <a:srgbClr val="0070C0"/>
              </a:solidFill>
            </a:endParaRPr>
          </a:p>
        </p:txBody>
      </p:sp>
      <p:sp>
        <p:nvSpPr>
          <p:cNvPr id="47108" name="Title 1"/>
          <p:cNvSpPr>
            <a:spLocks/>
          </p:cNvSpPr>
          <p:nvPr/>
        </p:nvSpPr>
        <p:spPr bwMode="auto">
          <a:xfrm>
            <a:off x="446088" y="2705100"/>
            <a:ext cx="7632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A</a:t>
            </a:r>
            <a:r>
              <a:rPr lang="en-US" sz="2000" b="0">
                <a:solidFill>
                  <a:srgbClr val="0070C0"/>
                </a:solidFill>
                <a:ea typeface="宋体" pitchFamily="2" charset="-122"/>
              </a:rPr>
              <a:t>: </a:t>
            </a:r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T</a:t>
            </a:r>
            <a:r>
              <a:rPr lang="en-US" sz="2000" b="0">
                <a:solidFill>
                  <a:srgbClr val="0070C0"/>
                </a:solidFill>
                <a:ea typeface="宋体" pitchFamily="2" charset="-122"/>
              </a:rPr>
              <a:t>he classloading delegation </a:t>
            </a:r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model</a:t>
            </a:r>
            <a:r>
              <a:rPr lang="en-US" sz="2000" b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doesn’t work</a:t>
            </a:r>
          </a:p>
          <a:p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	</a:t>
            </a:r>
          </a:p>
          <a:p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	API (Application Programming Interface) </a:t>
            </a:r>
          </a:p>
          <a:p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			VS </a:t>
            </a:r>
          </a:p>
          <a:p>
            <a:r>
              <a:rPr lang="en-US" altLang="zh-CN" sz="2000" b="0">
                <a:solidFill>
                  <a:srgbClr val="0070C0"/>
                </a:solidFill>
                <a:ea typeface="宋体" pitchFamily="2" charset="-122"/>
              </a:rPr>
              <a:t>	SPI (Service Provider Interface)</a:t>
            </a:r>
            <a:endParaRPr lang="en-US" sz="2000" b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47110" name="Title 1"/>
          <p:cNvSpPr>
            <a:spLocks/>
          </p:cNvSpPr>
          <p:nvPr/>
        </p:nvSpPr>
        <p:spPr bwMode="auto">
          <a:xfrm>
            <a:off x="388938" y="4324350"/>
            <a:ext cx="708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ea typeface="宋体" pitchFamily="2" charset="-122"/>
              </a:rPr>
              <a:t>		E.g. JDBC/JNDI/JAXB</a:t>
            </a:r>
            <a:endParaRPr 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8" grpId="0" uiExpand="1" build="allAtOnce"/>
      <p:bldP spid="47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 idx="4294967295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In Tomcat -- Class Loader Hierarchy</a:t>
            </a:r>
            <a:endParaRPr lang="en-US" sz="2400" smtClean="0">
              <a:solidFill>
                <a:srgbClr val="0070C0"/>
              </a:solidFill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14400" y="1647825"/>
            <a:ext cx="491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188" y="1162050"/>
            <a:ext cx="8647112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In Tomcat – ClassLoader&amp;&amp;WebappLoader</a:t>
            </a:r>
            <a:endParaRPr lang="en-US" sz="2400" smtClean="0">
              <a:solidFill>
                <a:srgbClr val="0070C0"/>
              </a:solidFill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14400" y="1647825"/>
            <a:ext cx="491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50179" name="Picture 2" descr="http://dl.iteye.com/upload/picture/pic/71414/552c4b8e-3499-3eef-a949-ceb24673c7e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1077913"/>
            <a:ext cx="6667500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 idx="4294967295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In Tomcat – Load Servlet Class</a:t>
            </a:r>
            <a:endParaRPr lang="en-US" sz="2400" smtClean="0">
              <a:solidFill>
                <a:srgbClr val="0070C0"/>
              </a:solidFill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14400" y="1647825"/>
            <a:ext cx="491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52227" name="Picture 2" descr="http://thinkinmylife.iteye.com/upload/picture/pic/71432/07f3af7b-acab-3f44-ad09-90f4f50eb6d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2375" y="1049338"/>
            <a:ext cx="66675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xfrm>
            <a:off x="455613" y="695325"/>
            <a:ext cx="8232775" cy="365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solidFill>
                  <a:srgbClr val="0070C0"/>
                </a:solidFill>
                <a:ea typeface="宋体" pitchFamily="2" charset="-122"/>
              </a:rPr>
              <a:t>ClassLoader In Cloud</a:t>
            </a:r>
            <a:endParaRPr lang="en-US" sz="2400" smtClean="0">
              <a:solidFill>
                <a:srgbClr val="0070C0"/>
              </a:solidFill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914400" y="1647825"/>
            <a:ext cx="491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66725" y="1670050"/>
            <a:ext cx="65214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3366"/>
                </a:solidFill>
              </a:rPr>
              <a:t>shared.loader</a:t>
            </a:r>
            <a:r>
              <a:rPr lang="en-US" dirty="0">
                <a:solidFill>
                  <a:srgbClr val="003366"/>
                </a:solidFill>
              </a:rPr>
              <a:t>=</a:t>
            </a:r>
            <a:endParaRPr lang="en-US" altLang="zh-CN" dirty="0">
              <a:solidFill>
                <a:srgbClr val="003366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dirty="0">
                <a:solidFill>
                  <a:srgbClr val="003366"/>
                </a:solidFill>
              </a:rPr>
              <a:t>${</a:t>
            </a:r>
            <a:r>
              <a:rPr lang="en-US" dirty="0" err="1">
                <a:solidFill>
                  <a:srgbClr val="003366"/>
                </a:solidFill>
              </a:rPr>
              <a:t>catalina.home</a:t>
            </a:r>
            <a:r>
              <a:rPr lang="en-US" dirty="0">
                <a:solidFill>
                  <a:srgbClr val="003366"/>
                </a:solidFill>
              </a:rPr>
              <a:t>}/</a:t>
            </a:r>
            <a:r>
              <a:rPr lang="en-US" dirty="0" err="1">
                <a:solidFill>
                  <a:srgbClr val="003366"/>
                </a:solidFill>
              </a:rPr>
              <a:t>webapps</a:t>
            </a:r>
            <a:r>
              <a:rPr lang="en-US" dirty="0">
                <a:solidFill>
                  <a:srgbClr val="003366"/>
                </a:solidFill>
              </a:rPr>
              <a:t>/</a:t>
            </a:r>
            <a:r>
              <a:rPr lang="en-US" dirty="0" err="1">
                <a:solidFill>
                  <a:srgbClr val="003366"/>
                </a:solidFill>
              </a:rPr>
              <a:t>cashpro</a:t>
            </a:r>
            <a:r>
              <a:rPr lang="en-US" dirty="0">
                <a:solidFill>
                  <a:srgbClr val="003366"/>
                </a:solidFill>
              </a:rPr>
              <a:t>/WEB-INF/lib/*.jar,</a:t>
            </a:r>
            <a:endParaRPr lang="en-US" altLang="zh-CN" dirty="0">
              <a:solidFill>
                <a:srgbClr val="003366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dirty="0">
                <a:solidFill>
                  <a:srgbClr val="003366"/>
                </a:solidFill>
              </a:rPr>
              <a:t>${</a:t>
            </a:r>
            <a:r>
              <a:rPr lang="en-US" dirty="0" err="1">
                <a:solidFill>
                  <a:srgbClr val="003366"/>
                </a:solidFill>
              </a:rPr>
              <a:t>catalina.home</a:t>
            </a:r>
            <a:r>
              <a:rPr lang="en-US" dirty="0">
                <a:solidFill>
                  <a:srgbClr val="003366"/>
                </a:solidFill>
              </a:rPr>
              <a:t>}/</a:t>
            </a:r>
            <a:r>
              <a:rPr lang="en-US" dirty="0" err="1">
                <a:solidFill>
                  <a:srgbClr val="003366"/>
                </a:solidFill>
              </a:rPr>
              <a:t>webapps</a:t>
            </a:r>
            <a:r>
              <a:rPr lang="en-US" dirty="0">
                <a:solidFill>
                  <a:srgbClr val="003366"/>
                </a:solidFill>
              </a:rPr>
              <a:t>/</a:t>
            </a:r>
            <a:r>
              <a:rPr lang="en-US" dirty="0" err="1">
                <a:solidFill>
                  <a:srgbClr val="003366"/>
                </a:solidFill>
              </a:rPr>
              <a:t>cashpro</a:t>
            </a:r>
            <a:r>
              <a:rPr lang="en-US" dirty="0">
                <a:solidFill>
                  <a:srgbClr val="003366"/>
                </a:solidFill>
              </a:rPr>
              <a:t>/WEB-INF/classes/,</a:t>
            </a:r>
            <a:endParaRPr lang="en-US" altLang="zh-CN" dirty="0">
              <a:solidFill>
                <a:srgbClr val="003366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dirty="0">
                <a:solidFill>
                  <a:srgbClr val="003366"/>
                </a:solidFill>
              </a:rPr>
              <a:t>${</a:t>
            </a:r>
            <a:r>
              <a:rPr lang="en-US" dirty="0" err="1">
                <a:solidFill>
                  <a:srgbClr val="003366"/>
                </a:solidFill>
              </a:rPr>
              <a:t>catalina.home</a:t>
            </a:r>
            <a:r>
              <a:rPr lang="en-US" dirty="0">
                <a:solidFill>
                  <a:srgbClr val="003366"/>
                </a:solidFill>
              </a:rPr>
              <a:t>}/</a:t>
            </a:r>
            <a:r>
              <a:rPr lang="en-US" dirty="0" err="1">
                <a:solidFill>
                  <a:srgbClr val="003366"/>
                </a:solidFill>
              </a:rPr>
              <a:t>osa_lib</a:t>
            </a:r>
            <a:r>
              <a:rPr lang="en-US" dirty="0">
                <a:solidFill>
                  <a:srgbClr val="003366"/>
                </a:solidFill>
              </a:rPr>
              <a:t>,</a:t>
            </a:r>
            <a:endParaRPr lang="en-US" altLang="zh-CN" dirty="0">
              <a:solidFill>
                <a:srgbClr val="003366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dirty="0">
                <a:solidFill>
                  <a:srgbClr val="003366"/>
                </a:solidFill>
              </a:rPr>
              <a:t>${</a:t>
            </a:r>
            <a:r>
              <a:rPr lang="en-US" dirty="0" err="1">
                <a:solidFill>
                  <a:srgbClr val="003366"/>
                </a:solidFill>
              </a:rPr>
              <a:t>catalina.home</a:t>
            </a:r>
            <a:r>
              <a:rPr lang="en-US" dirty="0">
                <a:solidFill>
                  <a:srgbClr val="003366"/>
                </a:solidFill>
              </a:rPr>
              <a:t>}/</a:t>
            </a:r>
            <a:r>
              <a:rPr lang="en-US" dirty="0" err="1">
                <a:solidFill>
                  <a:srgbClr val="003366"/>
                </a:solidFill>
              </a:rPr>
              <a:t>osa_lib</a:t>
            </a:r>
            <a:r>
              <a:rPr lang="en-US" dirty="0">
                <a:solidFill>
                  <a:srgbClr val="003366"/>
                </a:solidFill>
              </a:rPr>
              <a:t>/*.jar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Street 2">
  <a:themeElements>
    <a:clrScheme name="StateStreet Primary">
      <a:dk1>
        <a:srgbClr val="FFFFFF"/>
      </a:dk1>
      <a:lt1>
        <a:srgbClr val="969696"/>
      </a:lt1>
      <a:dk2>
        <a:srgbClr val="000000"/>
      </a:dk2>
      <a:lt2>
        <a:srgbClr val="FFFFFF"/>
      </a:lt2>
      <a:accent1>
        <a:srgbClr val="0055AD"/>
      </a:accent1>
      <a:accent2>
        <a:srgbClr val="E28100"/>
      </a:accent2>
      <a:accent3>
        <a:srgbClr val="AABC00"/>
      </a:accent3>
      <a:accent4>
        <a:srgbClr val="53A5FF"/>
      </a:accent4>
      <a:accent5>
        <a:srgbClr val="4B08A1"/>
      </a:accent5>
      <a:accent6>
        <a:srgbClr val="679000"/>
      </a:accent6>
      <a:hlink>
        <a:srgbClr val="FCCC00"/>
      </a:hlink>
      <a:folHlink>
        <a:srgbClr val="3C66AA"/>
      </a:folHlink>
    </a:clrScheme>
    <a:fontScheme name="Body &amp; Brea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dy &amp; Break 1">
        <a:dk1>
          <a:srgbClr val="000000"/>
        </a:dk1>
        <a:lt1>
          <a:srgbClr val="969696"/>
        </a:lt1>
        <a:dk2>
          <a:srgbClr val="0055AD"/>
        </a:dk2>
        <a:lt2>
          <a:srgbClr val="FFFFFF"/>
        </a:lt2>
        <a:accent1>
          <a:srgbClr val="0055AD"/>
        </a:accent1>
        <a:accent2>
          <a:srgbClr val="E28100"/>
        </a:accent2>
        <a:accent3>
          <a:srgbClr val="C9C9C9"/>
        </a:accent3>
        <a:accent4>
          <a:srgbClr val="000000"/>
        </a:accent4>
        <a:accent5>
          <a:srgbClr val="AAB4D3"/>
        </a:accent5>
        <a:accent6>
          <a:srgbClr val="CD7400"/>
        </a:accent6>
        <a:hlink>
          <a:srgbClr val="AABC00"/>
        </a:hlink>
        <a:folHlink>
          <a:srgbClr val="53A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dy &amp; Break 2">
        <a:dk1>
          <a:srgbClr val="000000"/>
        </a:dk1>
        <a:lt1>
          <a:srgbClr val="969696"/>
        </a:lt1>
        <a:dk2>
          <a:srgbClr val="000000"/>
        </a:dk2>
        <a:lt2>
          <a:srgbClr val="FFFFFF"/>
        </a:lt2>
        <a:accent1>
          <a:srgbClr val="0055AD"/>
        </a:accent1>
        <a:accent2>
          <a:srgbClr val="E28100"/>
        </a:accent2>
        <a:accent3>
          <a:srgbClr val="C9C9C9"/>
        </a:accent3>
        <a:accent4>
          <a:srgbClr val="000000"/>
        </a:accent4>
        <a:accent5>
          <a:srgbClr val="AAB4D3"/>
        </a:accent5>
        <a:accent6>
          <a:srgbClr val="CD7400"/>
        </a:accent6>
        <a:hlink>
          <a:srgbClr val="AABC00"/>
        </a:hlink>
        <a:folHlink>
          <a:srgbClr val="53A5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in Banner">
  <a:themeElements>
    <a:clrScheme name="Title in Banner 2">
      <a:dk1>
        <a:srgbClr val="000000"/>
      </a:dk1>
      <a:lt1>
        <a:srgbClr val="969696"/>
      </a:lt1>
      <a:dk2>
        <a:srgbClr val="000000"/>
      </a:dk2>
      <a:lt2>
        <a:srgbClr val="FFFFFF"/>
      </a:lt2>
      <a:accent1>
        <a:srgbClr val="0055AD"/>
      </a:accent1>
      <a:accent2>
        <a:srgbClr val="E28100"/>
      </a:accent2>
      <a:accent3>
        <a:srgbClr val="C9C9C9"/>
      </a:accent3>
      <a:accent4>
        <a:srgbClr val="000000"/>
      </a:accent4>
      <a:accent5>
        <a:srgbClr val="AAB4D3"/>
      </a:accent5>
      <a:accent6>
        <a:srgbClr val="CD7400"/>
      </a:accent6>
      <a:hlink>
        <a:srgbClr val="AABC00"/>
      </a:hlink>
      <a:folHlink>
        <a:srgbClr val="53A5FF"/>
      </a:folHlink>
    </a:clrScheme>
    <a:fontScheme name="Title in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tle in Banner 1">
        <a:dk1>
          <a:srgbClr val="000000"/>
        </a:dk1>
        <a:lt1>
          <a:srgbClr val="969696"/>
        </a:lt1>
        <a:dk2>
          <a:srgbClr val="0055AD"/>
        </a:dk2>
        <a:lt2>
          <a:srgbClr val="FFFFFF"/>
        </a:lt2>
        <a:accent1>
          <a:srgbClr val="0055AD"/>
        </a:accent1>
        <a:accent2>
          <a:srgbClr val="E28100"/>
        </a:accent2>
        <a:accent3>
          <a:srgbClr val="C9C9C9"/>
        </a:accent3>
        <a:accent4>
          <a:srgbClr val="000000"/>
        </a:accent4>
        <a:accent5>
          <a:srgbClr val="AAB4D3"/>
        </a:accent5>
        <a:accent6>
          <a:srgbClr val="CD7400"/>
        </a:accent6>
        <a:hlink>
          <a:srgbClr val="AABC00"/>
        </a:hlink>
        <a:folHlink>
          <a:srgbClr val="53A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in Banner 2">
        <a:dk1>
          <a:srgbClr val="000000"/>
        </a:dk1>
        <a:lt1>
          <a:srgbClr val="969696"/>
        </a:lt1>
        <a:dk2>
          <a:srgbClr val="000000"/>
        </a:dk2>
        <a:lt2>
          <a:srgbClr val="FFFFFF"/>
        </a:lt2>
        <a:accent1>
          <a:srgbClr val="0055AD"/>
        </a:accent1>
        <a:accent2>
          <a:srgbClr val="E28100"/>
        </a:accent2>
        <a:accent3>
          <a:srgbClr val="C9C9C9"/>
        </a:accent3>
        <a:accent4>
          <a:srgbClr val="000000"/>
        </a:accent4>
        <a:accent5>
          <a:srgbClr val="AAB4D3"/>
        </a:accent5>
        <a:accent6>
          <a:srgbClr val="CD7400"/>
        </a:accent6>
        <a:hlink>
          <a:srgbClr val="AABC00"/>
        </a:hlink>
        <a:folHlink>
          <a:srgbClr val="53A5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ver Page">
  <a:themeElements>
    <a:clrScheme name="Cover Page 1">
      <a:dk1>
        <a:srgbClr val="000000"/>
      </a:dk1>
      <a:lt1>
        <a:srgbClr val="969696"/>
      </a:lt1>
      <a:dk2>
        <a:srgbClr val="0055AD"/>
      </a:dk2>
      <a:lt2>
        <a:srgbClr val="FFFFFF"/>
      </a:lt2>
      <a:accent1>
        <a:srgbClr val="0055AD"/>
      </a:accent1>
      <a:accent2>
        <a:srgbClr val="E28100"/>
      </a:accent2>
      <a:accent3>
        <a:srgbClr val="C9C9C9"/>
      </a:accent3>
      <a:accent4>
        <a:srgbClr val="000000"/>
      </a:accent4>
      <a:accent5>
        <a:srgbClr val="AAB4D3"/>
      </a:accent5>
      <a:accent6>
        <a:srgbClr val="CD7400"/>
      </a:accent6>
      <a:hlink>
        <a:srgbClr val="AABC00"/>
      </a:hlink>
      <a:folHlink>
        <a:srgbClr val="53A5FF"/>
      </a:folHlink>
    </a:clrScheme>
    <a:fontScheme name="Cover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ver Page 1">
        <a:dk1>
          <a:srgbClr val="000000"/>
        </a:dk1>
        <a:lt1>
          <a:srgbClr val="969696"/>
        </a:lt1>
        <a:dk2>
          <a:srgbClr val="0055AD"/>
        </a:dk2>
        <a:lt2>
          <a:srgbClr val="FFFFFF"/>
        </a:lt2>
        <a:accent1>
          <a:srgbClr val="0055AD"/>
        </a:accent1>
        <a:accent2>
          <a:srgbClr val="E28100"/>
        </a:accent2>
        <a:accent3>
          <a:srgbClr val="C9C9C9"/>
        </a:accent3>
        <a:accent4>
          <a:srgbClr val="000000"/>
        </a:accent4>
        <a:accent5>
          <a:srgbClr val="AAB4D3"/>
        </a:accent5>
        <a:accent6>
          <a:srgbClr val="CD7400"/>
        </a:accent6>
        <a:hlink>
          <a:srgbClr val="AABC00"/>
        </a:hlink>
        <a:folHlink>
          <a:srgbClr val="53A5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ver Page 2">
        <a:dk1>
          <a:srgbClr val="000000"/>
        </a:dk1>
        <a:lt1>
          <a:srgbClr val="969696"/>
        </a:lt1>
        <a:dk2>
          <a:srgbClr val="000000"/>
        </a:dk2>
        <a:lt2>
          <a:srgbClr val="FFFFFF"/>
        </a:lt2>
        <a:accent1>
          <a:srgbClr val="0055AD"/>
        </a:accent1>
        <a:accent2>
          <a:srgbClr val="E28100"/>
        </a:accent2>
        <a:accent3>
          <a:srgbClr val="C9C9C9"/>
        </a:accent3>
        <a:accent4>
          <a:srgbClr val="000000"/>
        </a:accent4>
        <a:accent5>
          <a:srgbClr val="AAB4D3"/>
        </a:accent5>
        <a:accent6>
          <a:srgbClr val="CD7400"/>
        </a:accent6>
        <a:hlink>
          <a:srgbClr val="AABC00"/>
        </a:hlink>
        <a:folHlink>
          <a:srgbClr val="53A5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itle in Banner 1">
    <a:dk1>
      <a:srgbClr val="000000"/>
    </a:dk1>
    <a:lt1>
      <a:srgbClr val="969696"/>
    </a:lt1>
    <a:dk2>
      <a:srgbClr val="0055AD"/>
    </a:dk2>
    <a:lt2>
      <a:srgbClr val="FFFFFF"/>
    </a:lt2>
    <a:accent1>
      <a:srgbClr val="0055AD"/>
    </a:accent1>
    <a:accent2>
      <a:srgbClr val="E28100"/>
    </a:accent2>
    <a:accent3>
      <a:srgbClr val="C9C9C9"/>
    </a:accent3>
    <a:accent4>
      <a:srgbClr val="000000"/>
    </a:accent4>
    <a:accent5>
      <a:srgbClr val="AAB4D3"/>
    </a:accent5>
    <a:accent6>
      <a:srgbClr val="CD7400"/>
    </a:accent6>
    <a:hlink>
      <a:srgbClr val="AABC00"/>
    </a:hlink>
    <a:folHlink>
      <a:srgbClr val="53A5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State Street 2</Template>
  <TotalTime>13825</TotalTime>
  <Words>463</Words>
  <Application>Microsoft Office PowerPoint</Application>
  <PresentationFormat>On-screen Show (4:3)</PresentationFormat>
  <Paragraphs>105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State Street 2</vt:lpstr>
      <vt:lpstr>Title in Banner</vt:lpstr>
      <vt:lpstr>Cover Page</vt:lpstr>
      <vt:lpstr>State Street 2</vt:lpstr>
      <vt:lpstr>State Street 2</vt:lpstr>
      <vt:lpstr>State Street 2</vt:lpstr>
      <vt:lpstr>Title in Banner</vt:lpstr>
      <vt:lpstr>Cover Page</vt:lpstr>
      <vt:lpstr>ClassLoader In Cloud   Architecture Group| Stack &amp; Cloud</vt:lpstr>
      <vt:lpstr>Agenda</vt:lpstr>
      <vt:lpstr>ClassLoader Overview -- Class Loader Hierarchy</vt:lpstr>
      <vt:lpstr>ClassLoader Overview – Dynamical Class Loading</vt:lpstr>
      <vt:lpstr>ClassLoader Overview – Context Class Loader</vt:lpstr>
      <vt:lpstr>ClassLoader In Tomcat -- Class Loader Hierarchy</vt:lpstr>
      <vt:lpstr>ClassLoader In Tomcat – ClassLoader&amp;&amp;WebappLoader</vt:lpstr>
      <vt:lpstr>ClassLoader In Tomcat – Load Servlet Class</vt:lpstr>
      <vt:lpstr>ClassLoader In Cloud</vt:lpstr>
      <vt:lpstr>ClassLoader In Cloud – Different ClassLoader</vt:lpstr>
      <vt:lpstr>ClassLoader In Cloud -- Issue</vt:lpstr>
      <vt:lpstr>ClassLoader In Cloud -- Solution</vt:lpstr>
      <vt:lpstr>Slide 13</vt:lpstr>
    </vt:vector>
  </TitlesOfParts>
  <Company>State Street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Cloud Framework 1.0   Estimation &amp; Quality Profiling | Stack &amp; Cloud</dc:title>
  <dc:creator>e483649</dc:creator>
  <cp:lastModifiedBy>e514066</cp:lastModifiedBy>
  <cp:revision>530</cp:revision>
  <dcterms:created xsi:type="dcterms:W3CDTF">2011-07-04T07:12:21Z</dcterms:created>
  <dcterms:modified xsi:type="dcterms:W3CDTF">2012-06-08T08:12:24Z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Unit">
    <vt:lpwstr/>
  </property>
  <property fmtid="{D5CDD505-2E9C-101B-9397-08002B2CF9AE}" pid="3" name="Asset Type">
    <vt:lpwstr/>
  </property>
</Properties>
</file>